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0693400" cy="7556500"/>
  <p:notesSz cx="10693400" cy="75565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40"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7108" y="613785"/>
            <a:ext cx="9236075" cy="3227704"/>
          </a:xfrm>
          <a:prstGeom prst="rect">
            <a:avLst/>
          </a:prstGeom>
        </p:spPr>
        <p:txBody>
          <a:bodyPr/>
          <a:lstStyle>
            <a:lvl1pPr>
              <a:defRPr sz="2400" b="0" i="0">
                <a:solidFill>
                  <a:srgbClr val="793A17"/>
                </a:solidFill>
                <a:latin typeface="Times New Roman"/>
                <a:cs typeface="Times New Roman"/>
              </a:defRPr>
            </a:lvl1pPr>
          </a:lstStyle>
          <a:p>
            <a:endParaRPr/>
          </a:p>
        </p:txBody>
      </p:sp>
      <p:sp>
        <p:nvSpPr>
          <p:cNvPr id="3" name="Holder 3"/>
          <p:cNvSpPr>
            <a:spLocks noGrp="1"/>
          </p:cNvSpPr>
          <p:nvPr>
            <p:ph type="subTitle" idx="4"/>
          </p:nvPr>
        </p:nvSpPr>
        <p:spPr>
          <a:xfrm>
            <a:off x="737108" y="4201439"/>
            <a:ext cx="9229725" cy="1183004"/>
          </a:xfrm>
          <a:prstGeom prst="rect">
            <a:avLst/>
          </a:prstGeom>
        </p:spPr>
        <p:txBody>
          <a:bodyPr/>
          <a:lstStyle>
            <a:lvl1pPr>
              <a:defRPr sz="2200" b="0" i="0">
                <a:solidFill>
                  <a:schemeClr val="tx1"/>
                </a:solidFill>
                <a:latin typeface="Times New Roman"/>
                <a:cs typeface="Times New Roman"/>
              </a:defRPr>
            </a:lvl1pPr>
          </a:lstStyle>
          <a:p>
            <a:endParaRPr/>
          </a:p>
        </p:txBody>
      </p:sp>
      <p:sp>
        <p:nvSpPr>
          <p:cNvPr id="4" name="Holder 4">
            <a:extLst>
              <a:ext uri="{FF2B5EF4-FFF2-40B4-BE49-F238E27FC236}">
                <a16:creationId xmlns:a16="http://schemas.microsoft.com/office/drawing/2014/main" id="{2FD064C1-358A-4CCA-8338-F09FA714C56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9E086253-E07C-4239-AE6E-C926A03E32EA}"/>
              </a:ext>
            </a:extLst>
          </p:cNvPr>
          <p:cNvSpPr>
            <a:spLocks noGrp="1" noChangeArrowheads="1"/>
          </p:cNvSpPr>
          <p:nvPr>
            <p:ph type="dt" sz="half" idx="11"/>
          </p:nvPr>
        </p:nvSpPr>
        <p:spPr>
          <a:ln/>
        </p:spPr>
        <p:txBody>
          <a:bodyPr/>
          <a:lstStyle>
            <a:lvl1pPr>
              <a:defRPr/>
            </a:lvl1pPr>
          </a:lstStyle>
          <a:p>
            <a:pPr>
              <a:defRPr/>
            </a:pPr>
            <a:fld id="{709635D4-3346-4170-9962-0FA8BE68C4AF}"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FE2DE19E-E9A9-48BA-9AC5-FFDBB9A50CD2}"/>
              </a:ext>
            </a:extLst>
          </p:cNvPr>
          <p:cNvSpPr>
            <a:spLocks noGrp="1" noChangeArrowheads="1"/>
          </p:cNvSpPr>
          <p:nvPr>
            <p:ph type="sldNum" sz="quarter" idx="12"/>
          </p:nvPr>
        </p:nvSpPr>
        <p:spPr>
          <a:ln/>
        </p:spPr>
        <p:txBody>
          <a:bodyPr/>
          <a:lstStyle>
            <a:lvl1pPr>
              <a:defRPr/>
            </a:lvl1pPr>
          </a:lstStyle>
          <a:p>
            <a:pPr>
              <a:defRPr/>
            </a:pPr>
            <a:fld id="{0C02135A-D94A-4375-BFD3-ACACDEEBEEE5}" type="slidenum">
              <a:rPr lang="en-US" altLang="en-US"/>
              <a:pPr>
                <a:defRPr/>
              </a:pPr>
              <a:t>‹#›</a:t>
            </a:fld>
            <a:endParaRPr lang="en-US" altLang="en-US"/>
          </a:p>
        </p:txBody>
      </p:sp>
    </p:spTree>
    <p:extLst>
      <p:ext uri="{BB962C8B-B14F-4D97-AF65-F5344CB8AC3E}">
        <p14:creationId xmlns:p14="http://schemas.microsoft.com/office/powerpoint/2010/main" val="17241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0" i="0">
                <a:solidFill>
                  <a:srgbClr val="793A17"/>
                </a:solidFill>
                <a:latin typeface="Times New Roman"/>
                <a:cs typeface="Times New Roman"/>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a:extLst>
              <a:ext uri="{FF2B5EF4-FFF2-40B4-BE49-F238E27FC236}">
                <a16:creationId xmlns:a16="http://schemas.microsoft.com/office/drawing/2014/main" id="{9FE0EF8B-806E-4520-8962-A4AA022160E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8130C18E-18AE-45BC-AA95-8A4E02E84F49}"/>
              </a:ext>
            </a:extLst>
          </p:cNvPr>
          <p:cNvSpPr>
            <a:spLocks noGrp="1" noChangeArrowheads="1"/>
          </p:cNvSpPr>
          <p:nvPr>
            <p:ph type="dt" sz="half" idx="11"/>
          </p:nvPr>
        </p:nvSpPr>
        <p:spPr>
          <a:ln/>
        </p:spPr>
        <p:txBody>
          <a:bodyPr/>
          <a:lstStyle>
            <a:lvl1pPr>
              <a:defRPr/>
            </a:lvl1pPr>
          </a:lstStyle>
          <a:p>
            <a:pPr>
              <a:defRPr/>
            </a:pPr>
            <a:fld id="{C2AEFB93-AA2F-47C8-A4FF-3B79542A4C66}"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1F40ED63-B340-4930-B29F-266707043499}"/>
              </a:ext>
            </a:extLst>
          </p:cNvPr>
          <p:cNvSpPr>
            <a:spLocks noGrp="1" noChangeArrowheads="1"/>
          </p:cNvSpPr>
          <p:nvPr>
            <p:ph type="sldNum" sz="quarter" idx="12"/>
          </p:nvPr>
        </p:nvSpPr>
        <p:spPr>
          <a:ln/>
        </p:spPr>
        <p:txBody>
          <a:bodyPr/>
          <a:lstStyle>
            <a:lvl1pPr>
              <a:defRPr/>
            </a:lvl1pPr>
          </a:lstStyle>
          <a:p>
            <a:pPr>
              <a:defRPr/>
            </a:pPr>
            <a:fld id="{A9EEDDE6-4654-40C3-B3C5-6202B00913B8}" type="slidenum">
              <a:rPr lang="en-US" altLang="en-US"/>
              <a:pPr>
                <a:defRPr/>
              </a:pPr>
              <a:t>‹#›</a:t>
            </a:fld>
            <a:endParaRPr lang="en-US" altLang="en-US"/>
          </a:p>
        </p:txBody>
      </p:sp>
    </p:spTree>
    <p:extLst>
      <p:ext uri="{BB962C8B-B14F-4D97-AF65-F5344CB8AC3E}">
        <p14:creationId xmlns:p14="http://schemas.microsoft.com/office/powerpoint/2010/main" val="121536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0" i="0">
                <a:solidFill>
                  <a:srgbClr val="793A17"/>
                </a:solidFill>
                <a:latin typeface="Times New Roman"/>
                <a:cs typeface="Times New Roman"/>
              </a:defRPr>
            </a:lvl1pPr>
          </a:lstStyle>
          <a:p>
            <a:endParaRPr/>
          </a:p>
        </p:txBody>
      </p:sp>
      <p:sp>
        <p:nvSpPr>
          <p:cNvPr id="3" name="Holder 3"/>
          <p:cNvSpPr>
            <a:spLocks noGrp="1"/>
          </p:cNvSpPr>
          <p:nvPr>
            <p:ph sz="half" idx="2"/>
          </p:nvPr>
        </p:nvSpPr>
        <p:spPr>
          <a:xfrm>
            <a:off x="534987" y="1737995"/>
            <a:ext cx="4654391" cy="4987290"/>
          </a:xfrm>
          <a:prstGeom prst="rect">
            <a:avLst/>
          </a:prstGeom>
        </p:spPr>
        <p:txBody>
          <a:bodyPr/>
          <a:lstStyle>
            <a:lvl1pPr>
              <a:defRPr/>
            </a:lvl1pPr>
          </a:lstStyle>
          <a:p>
            <a:endParaRPr/>
          </a:p>
        </p:txBody>
      </p:sp>
      <p:sp>
        <p:nvSpPr>
          <p:cNvPr id="4" name="Holder 4"/>
          <p:cNvSpPr>
            <a:spLocks noGrp="1"/>
          </p:cNvSpPr>
          <p:nvPr>
            <p:ph sz="half" idx="3"/>
          </p:nvPr>
        </p:nvSpPr>
        <p:spPr>
          <a:xfrm>
            <a:off x="5510371" y="1737995"/>
            <a:ext cx="4654391" cy="498729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8DECCA7B-F901-47D5-94F3-43F7A3202A0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Holder 5">
            <a:extLst>
              <a:ext uri="{FF2B5EF4-FFF2-40B4-BE49-F238E27FC236}">
                <a16:creationId xmlns:a16="http://schemas.microsoft.com/office/drawing/2014/main" id="{8F534796-4746-43AF-A25B-995232FE08C8}"/>
              </a:ext>
            </a:extLst>
          </p:cNvPr>
          <p:cNvSpPr>
            <a:spLocks noGrp="1" noChangeArrowheads="1"/>
          </p:cNvSpPr>
          <p:nvPr>
            <p:ph type="dt" sz="half" idx="11"/>
          </p:nvPr>
        </p:nvSpPr>
        <p:spPr>
          <a:ln/>
        </p:spPr>
        <p:txBody>
          <a:bodyPr/>
          <a:lstStyle>
            <a:lvl1pPr>
              <a:defRPr/>
            </a:lvl1pPr>
          </a:lstStyle>
          <a:p>
            <a:pPr>
              <a:defRPr/>
            </a:pPr>
            <a:fld id="{5578D346-5279-4627-9260-B5E55F780EB1}" type="datetimeFigureOut">
              <a:rPr lang="en-US" altLang="en-US"/>
              <a:pPr>
                <a:defRPr/>
              </a:pPr>
              <a:t>1/23/2025</a:t>
            </a:fld>
            <a:endParaRPr lang="en-US" altLang="en-US"/>
          </a:p>
        </p:txBody>
      </p:sp>
      <p:sp>
        <p:nvSpPr>
          <p:cNvPr id="7" name="Holder 6">
            <a:extLst>
              <a:ext uri="{FF2B5EF4-FFF2-40B4-BE49-F238E27FC236}">
                <a16:creationId xmlns:a16="http://schemas.microsoft.com/office/drawing/2014/main" id="{C8FE9B82-A5C0-4FF9-AF65-EEBEAA27E8FF}"/>
              </a:ext>
            </a:extLst>
          </p:cNvPr>
          <p:cNvSpPr>
            <a:spLocks noGrp="1" noChangeArrowheads="1"/>
          </p:cNvSpPr>
          <p:nvPr>
            <p:ph type="sldNum" sz="quarter" idx="12"/>
          </p:nvPr>
        </p:nvSpPr>
        <p:spPr>
          <a:ln/>
        </p:spPr>
        <p:txBody>
          <a:bodyPr/>
          <a:lstStyle>
            <a:lvl1pPr>
              <a:defRPr/>
            </a:lvl1pPr>
          </a:lstStyle>
          <a:p>
            <a:pPr>
              <a:defRPr/>
            </a:pPr>
            <a:fld id="{03F2342F-89ED-49A6-A826-09D4B8D92314}" type="slidenum">
              <a:rPr lang="en-US" altLang="en-US"/>
              <a:pPr>
                <a:defRPr/>
              </a:pPr>
              <a:t>‹#›</a:t>
            </a:fld>
            <a:endParaRPr lang="en-US" altLang="en-US"/>
          </a:p>
        </p:txBody>
      </p:sp>
    </p:spTree>
    <p:extLst>
      <p:ext uri="{BB962C8B-B14F-4D97-AF65-F5344CB8AC3E}">
        <p14:creationId xmlns:p14="http://schemas.microsoft.com/office/powerpoint/2010/main" val="53022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0" i="0">
                <a:solidFill>
                  <a:srgbClr val="793A17"/>
                </a:solidFill>
                <a:latin typeface="Times New Roman"/>
                <a:cs typeface="Times New Roman"/>
              </a:defRPr>
            </a:lvl1pPr>
          </a:lstStyle>
          <a:p>
            <a:endParaRPr/>
          </a:p>
        </p:txBody>
      </p:sp>
      <p:sp>
        <p:nvSpPr>
          <p:cNvPr id="3" name="Holder 4">
            <a:extLst>
              <a:ext uri="{FF2B5EF4-FFF2-40B4-BE49-F238E27FC236}">
                <a16:creationId xmlns:a16="http://schemas.microsoft.com/office/drawing/2014/main" id="{7DC72026-1E5C-4197-B520-7F891C701E4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Holder 5">
            <a:extLst>
              <a:ext uri="{FF2B5EF4-FFF2-40B4-BE49-F238E27FC236}">
                <a16:creationId xmlns:a16="http://schemas.microsoft.com/office/drawing/2014/main" id="{69BBCEFB-B3F2-4B5C-867B-657ABE9D561C}"/>
              </a:ext>
            </a:extLst>
          </p:cNvPr>
          <p:cNvSpPr>
            <a:spLocks noGrp="1" noChangeArrowheads="1"/>
          </p:cNvSpPr>
          <p:nvPr>
            <p:ph type="dt" sz="half" idx="11"/>
          </p:nvPr>
        </p:nvSpPr>
        <p:spPr>
          <a:ln/>
        </p:spPr>
        <p:txBody>
          <a:bodyPr/>
          <a:lstStyle>
            <a:lvl1pPr>
              <a:defRPr/>
            </a:lvl1pPr>
          </a:lstStyle>
          <a:p>
            <a:pPr>
              <a:defRPr/>
            </a:pPr>
            <a:fld id="{7449570D-2ACF-4661-AAEB-EB8A520A7FBE}" type="datetimeFigureOut">
              <a:rPr lang="en-US" altLang="en-US"/>
              <a:pPr>
                <a:defRPr/>
              </a:pPr>
              <a:t>1/23/2025</a:t>
            </a:fld>
            <a:endParaRPr lang="en-US" altLang="en-US"/>
          </a:p>
        </p:txBody>
      </p:sp>
      <p:sp>
        <p:nvSpPr>
          <p:cNvPr id="5" name="Holder 6">
            <a:extLst>
              <a:ext uri="{FF2B5EF4-FFF2-40B4-BE49-F238E27FC236}">
                <a16:creationId xmlns:a16="http://schemas.microsoft.com/office/drawing/2014/main" id="{AE6F40C0-B339-4935-8FDA-C19BE2CE7EAF}"/>
              </a:ext>
            </a:extLst>
          </p:cNvPr>
          <p:cNvSpPr>
            <a:spLocks noGrp="1" noChangeArrowheads="1"/>
          </p:cNvSpPr>
          <p:nvPr>
            <p:ph type="sldNum" sz="quarter" idx="12"/>
          </p:nvPr>
        </p:nvSpPr>
        <p:spPr>
          <a:ln/>
        </p:spPr>
        <p:txBody>
          <a:bodyPr/>
          <a:lstStyle>
            <a:lvl1pPr>
              <a:defRPr/>
            </a:lvl1pPr>
          </a:lstStyle>
          <a:p>
            <a:pPr>
              <a:defRPr/>
            </a:pPr>
            <a:fld id="{A15516B2-ED6B-4C9C-ABDC-B6D7CF4018B3}" type="slidenum">
              <a:rPr lang="en-US" altLang="en-US"/>
              <a:pPr>
                <a:defRPr/>
              </a:pPr>
              <a:t>‹#›</a:t>
            </a:fld>
            <a:endParaRPr lang="en-US" altLang="en-US"/>
          </a:p>
        </p:txBody>
      </p:sp>
    </p:spTree>
    <p:extLst>
      <p:ext uri="{BB962C8B-B14F-4D97-AF65-F5344CB8AC3E}">
        <p14:creationId xmlns:p14="http://schemas.microsoft.com/office/powerpoint/2010/main" val="81206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B1A1D57E-79F9-4D3C-9A08-89D0B056CD6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Holder 5">
            <a:extLst>
              <a:ext uri="{FF2B5EF4-FFF2-40B4-BE49-F238E27FC236}">
                <a16:creationId xmlns:a16="http://schemas.microsoft.com/office/drawing/2014/main" id="{F1EA59CA-0254-41E0-BE51-3110B964BD5B}"/>
              </a:ext>
            </a:extLst>
          </p:cNvPr>
          <p:cNvSpPr>
            <a:spLocks noGrp="1" noChangeArrowheads="1"/>
          </p:cNvSpPr>
          <p:nvPr>
            <p:ph type="dt" sz="half" idx="11"/>
          </p:nvPr>
        </p:nvSpPr>
        <p:spPr>
          <a:ln/>
        </p:spPr>
        <p:txBody>
          <a:bodyPr/>
          <a:lstStyle>
            <a:lvl1pPr>
              <a:defRPr/>
            </a:lvl1pPr>
          </a:lstStyle>
          <a:p>
            <a:pPr>
              <a:defRPr/>
            </a:pPr>
            <a:fld id="{A9089AD9-E8EE-4651-8E74-BF661F0AAA2E}" type="datetimeFigureOut">
              <a:rPr lang="en-US" altLang="en-US"/>
              <a:pPr>
                <a:defRPr/>
              </a:pPr>
              <a:t>1/23/2025</a:t>
            </a:fld>
            <a:endParaRPr lang="en-US" altLang="en-US"/>
          </a:p>
        </p:txBody>
      </p:sp>
      <p:sp>
        <p:nvSpPr>
          <p:cNvPr id="4" name="Holder 6">
            <a:extLst>
              <a:ext uri="{FF2B5EF4-FFF2-40B4-BE49-F238E27FC236}">
                <a16:creationId xmlns:a16="http://schemas.microsoft.com/office/drawing/2014/main" id="{F2CACD9A-793C-4134-A2DC-A010C2EFBA95}"/>
              </a:ext>
            </a:extLst>
          </p:cNvPr>
          <p:cNvSpPr>
            <a:spLocks noGrp="1" noChangeArrowheads="1"/>
          </p:cNvSpPr>
          <p:nvPr>
            <p:ph type="sldNum" sz="quarter" idx="12"/>
          </p:nvPr>
        </p:nvSpPr>
        <p:spPr>
          <a:ln/>
        </p:spPr>
        <p:txBody>
          <a:bodyPr/>
          <a:lstStyle>
            <a:lvl1pPr>
              <a:defRPr/>
            </a:lvl1pPr>
          </a:lstStyle>
          <a:p>
            <a:pPr>
              <a:defRPr/>
            </a:pPr>
            <a:fld id="{6439405E-85B6-48F5-AAEB-6148F7B147F8}" type="slidenum">
              <a:rPr lang="en-US" altLang="en-US"/>
              <a:pPr>
                <a:defRPr/>
              </a:pPr>
              <a:t>‹#›</a:t>
            </a:fld>
            <a:endParaRPr lang="en-US" altLang="en-US"/>
          </a:p>
        </p:txBody>
      </p:sp>
    </p:spTree>
    <p:extLst>
      <p:ext uri="{BB962C8B-B14F-4D97-AF65-F5344CB8AC3E}">
        <p14:creationId xmlns:p14="http://schemas.microsoft.com/office/powerpoint/2010/main" val="700594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F2FEDA67-D819-4C0B-8AF2-ED92BEEB8546}"/>
              </a:ext>
            </a:extLst>
          </p:cNvPr>
          <p:cNvSpPr>
            <a:spLocks noGrp="1" noChangeArrowheads="1"/>
          </p:cNvSpPr>
          <p:nvPr>
            <p:ph type="title"/>
          </p:nvPr>
        </p:nvSpPr>
        <p:spPr bwMode="auto">
          <a:xfrm>
            <a:off x="736600" y="625475"/>
            <a:ext cx="92265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7" name="Holder 3">
            <a:extLst>
              <a:ext uri="{FF2B5EF4-FFF2-40B4-BE49-F238E27FC236}">
                <a16:creationId xmlns:a16="http://schemas.microsoft.com/office/drawing/2014/main" id="{9D6D2049-1591-4BFD-A104-4D3979ED7C73}"/>
              </a:ext>
            </a:extLst>
          </p:cNvPr>
          <p:cNvSpPr>
            <a:spLocks noGrp="1" noChangeArrowheads="1"/>
          </p:cNvSpPr>
          <p:nvPr>
            <p:ph type="body" idx="1"/>
          </p:nvPr>
        </p:nvSpPr>
        <p:spPr bwMode="auto">
          <a:xfrm>
            <a:off x="622300" y="1804988"/>
            <a:ext cx="9153525"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4">
            <a:extLst>
              <a:ext uri="{FF2B5EF4-FFF2-40B4-BE49-F238E27FC236}">
                <a16:creationId xmlns:a16="http://schemas.microsoft.com/office/drawing/2014/main" id="{7DEABDF8-1567-49BB-A43C-2ED0E48B6D9D}"/>
              </a:ext>
            </a:extLst>
          </p:cNvPr>
          <p:cNvSpPr>
            <a:spLocks noGrp="1" noChangeArrowheads="1"/>
          </p:cNvSpPr>
          <p:nvPr>
            <p:ph type="ftr" sz="quarter" idx="5"/>
          </p:nvPr>
        </p:nvSpPr>
        <p:spPr bwMode="auto">
          <a:xfrm>
            <a:off x="3638550" y="7027863"/>
            <a:ext cx="3422650" cy="377825"/>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en-US" altLang="en-US"/>
          </a:p>
        </p:txBody>
      </p:sp>
      <p:sp>
        <p:nvSpPr>
          <p:cNvPr id="1029" name="Holder 5">
            <a:extLst>
              <a:ext uri="{FF2B5EF4-FFF2-40B4-BE49-F238E27FC236}">
                <a16:creationId xmlns:a16="http://schemas.microsoft.com/office/drawing/2014/main" id="{0566010B-6E37-4A1A-AA6E-F5B71317FCCD}"/>
              </a:ext>
            </a:extLst>
          </p:cNvPr>
          <p:cNvSpPr>
            <a:spLocks noGrp="1" noChangeArrowheads="1"/>
          </p:cNvSpPr>
          <p:nvPr>
            <p:ph type="dt" sz="half" idx="6"/>
          </p:nvPr>
        </p:nvSpPr>
        <p:spPr bwMode="auto">
          <a:xfrm>
            <a:off x="534988" y="7027863"/>
            <a:ext cx="2460625" cy="377825"/>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pPr>
              <a:defRPr/>
            </a:pPr>
            <a:fld id="{C58E5462-4AD7-4373-82B8-DDFBD93DE350}" type="datetimeFigureOut">
              <a:rPr lang="en-US" altLang="en-US"/>
              <a:pPr>
                <a:defRPr/>
              </a:pPr>
              <a:t>1/23/2025</a:t>
            </a:fld>
            <a:endParaRPr lang="en-US" altLang="en-US"/>
          </a:p>
        </p:txBody>
      </p:sp>
      <p:sp>
        <p:nvSpPr>
          <p:cNvPr id="1030" name="Holder 6">
            <a:extLst>
              <a:ext uri="{FF2B5EF4-FFF2-40B4-BE49-F238E27FC236}">
                <a16:creationId xmlns:a16="http://schemas.microsoft.com/office/drawing/2014/main" id="{40957AB0-FFF4-4C8F-BA92-518CD06A2D43}"/>
              </a:ext>
            </a:extLst>
          </p:cNvPr>
          <p:cNvSpPr>
            <a:spLocks noGrp="1" noChangeArrowheads="1"/>
          </p:cNvSpPr>
          <p:nvPr>
            <p:ph type="sldNum" sz="quarter" idx="7"/>
          </p:nvPr>
        </p:nvSpPr>
        <p:spPr bwMode="auto">
          <a:xfrm>
            <a:off x="7704138" y="7027863"/>
            <a:ext cx="2460625" cy="377825"/>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pPr>
              <a:defRPr/>
            </a:pPr>
            <a:fld id="{D8EF025A-CE25-476E-BF3D-6B25DF2F3B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8" descr="A group of people in a factory&#10;&#10;Description automatically generated">
            <a:extLst>
              <a:ext uri="{FF2B5EF4-FFF2-40B4-BE49-F238E27FC236}">
                <a16:creationId xmlns:a16="http://schemas.microsoft.com/office/drawing/2014/main" id="{51AE2269-C5F4-4E9B-8CF9-FDF949703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0204"/>
          <a:stretch>
            <a:fillRect/>
          </a:stretch>
        </p:blipFill>
        <p:spPr bwMode="auto">
          <a:xfrm>
            <a:off x="0" y="-19050"/>
            <a:ext cx="5200650" cy="757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EC79E9C3-1ACA-4683-BF83-E92E765D2D8F}"/>
              </a:ext>
            </a:extLst>
          </p:cNvPr>
          <p:cNvSpPr/>
          <p:nvPr/>
        </p:nvSpPr>
        <p:spPr>
          <a:xfrm>
            <a:off x="1536700" y="1797050"/>
            <a:ext cx="7620000" cy="5257800"/>
          </a:xfrm>
          <a:prstGeom prst="roundRect">
            <a:avLst/>
          </a:prstGeom>
          <a:solidFill>
            <a:srgbClr val="A6A6A6">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52" name="Image 2">
            <a:extLst>
              <a:ext uri="{FF2B5EF4-FFF2-40B4-BE49-F238E27FC236}">
                <a16:creationId xmlns:a16="http://schemas.microsoft.com/office/drawing/2014/main" id="{01B5F93C-814F-4939-A32D-BC0D95981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650" y="282575"/>
            <a:ext cx="96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a:extLst>
              <a:ext uri="{FF2B5EF4-FFF2-40B4-BE49-F238E27FC236}">
                <a16:creationId xmlns:a16="http://schemas.microsoft.com/office/drawing/2014/main" id="{42F4C88D-0574-431E-A4D6-3223E0A68ABC}"/>
              </a:ext>
            </a:extLst>
          </p:cNvPr>
          <p:cNvSpPr txBox="1">
            <a:spLocks noGrp="1"/>
          </p:cNvSpPr>
          <p:nvPr>
            <p:ph type="title"/>
          </p:nvPr>
        </p:nvSpPr>
        <p:spPr>
          <a:xfrm>
            <a:off x="4362450" y="2081213"/>
            <a:ext cx="2328863" cy="390525"/>
          </a:xfrm>
        </p:spPr>
        <p:txBody>
          <a:bodyPr tIns="12700" rtlCol="0"/>
          <a:lstStyle/>
          <a:p>
            <a:pPr marL="12700" eaLnBrk="1" fontAlgn="auto" hangingPunct="1">
              <a:spcBef>
                <a:spcPts val="100"/>
              </a:spcBef>
              <a:spcAft>
                <a:spcPts val="0"/>
              </a:spcAft>
              <a:defRPr/>
            </a:pPr>
            <a:r>
              <a:rPr b="1" dirty="0">
                <a:solidFill>
                  <a:srgbClr val="000000"/>
                </a:solidFill>
                <a:latin typeface="Calibri"/>
                <a:cs typeface="Calibri"/>
              </a:rPr>
              <a:t>LAB</a:t>
            </a:r>
            <a:r>
              <a:rPr b="1" spc="-15" dirty="0">
                <a:solidFill>
                  <a:srgbClr val="000000"/>
                </a:solidFill>
                <a:latin typeface="Calibri"/>
                <a:cs typeface="Calibri"/>
              </a:rPr>
              <a:t> </a:t>
            </a:r>
            <a:r>
              <a:rPr b="1" dirty="0">
                <a:solidFill>
                  <a:srgbClr val="000000"/>
                </a:solidFill>
                <a:latin typeface="Calibri"/>
                <a:cs typeface="Calibri"/>
              </a:rPr>
              <a:t>MANUAL</a:t>
            </a:r>
            <a:r>
              <a:rPr b="1" spc="-15" dirty="0">
                <a:solidFill>
                  <a:srgbClr val="000000"/>
                </a:solidFill>
                <a:latin typeface="Calibri"/>
                <a:cs typeface="Calibri"/>
              </a:rPr>
              <a:t> </a:t>
            </a:r>
            <a:r>
              <a:rPr b="1" spc="-25" dirty="0">
                <a:solidFill>
                  <a:srgbClr val="000000"/>
                </a:solidFill>
                <a:latin typeface="Calibri"/>
                <a:cs typeface="Calibri"/>
              </a:rPr>
              <a:t>FOR</a:t>
            </a:r>
          </a:p>
        </p:txBody>
      </p:sp>
      <p:sp>
        <p:nvSpPr>
          <p:cNvPr id="3" name="object 3">
            <a:extLst>
              <a:ext uri="{FF2B5EF4-FFF2-40B4-BE49-F238E27FC236}">
                <a16:creationId xmlns:a16="http://schemas.microsoft.com/office/drawing/2014/main" id="{101F480B-4174-4C67-AEC9-FCDA805A11F6}"/>
              </a:ext>
            </a:extLst>
          </p:cNvPr>
          <p:cNvSpPr txBox="1"/>
          <p:nvPr/>
        </p:nvSpPr>
        <p:spPr>
          <a:xfrm>
            <a:off x="2606675" y="2455863"/>
            <a:ext cx="5835650" cy="1639887"/>
          </a:xfrm>
          <a:prstGeom prst="rect">
            <a:avLst/>
          </a:prstGeom>
        </p:spPr>
        <p:txBody>
          <a:bodyPr lIns="0" tIns="12065" rIns="0" bIns="0">
            <a:spAutoFit/>
          </a:bodyPr>
          <a:lstStyle/>
          <a:p>
            <a:pPr marL="3175" algn="ctr" eaLnBrk="1" fontAlgn="auto" hangingPunct="1">
              <a:spcBef>
                <a:spcPts val="95"/>
              </a:spcBef>
              <a:spcAft>
                <a:spcPts val="0"/>
              </a:spcAft>
              <a:defRPr/>
            </a:pPr>
            <a:r>
              <a:rPr sz="2200" b="1" kern="0" spc="-10" dirty="0">
                <a:solidFill>
                  <a:sysClr val="windowText" lastClr="000000"/>
                </a:solidFill>
                <a:latin typeface="Calibri"/>
                <a:cs typeface="Calibri"/>
              </a:rPr>
              <a:t>Production</a:t>
            </a:r>
            <a:r>
              <a:rPr sz="2200" b="1" kern="0" spc="-55" dirty="0">
                <a:solidFill>
                  <a:sysClr val="windowText" lastClr="000000"/>
                </a:solidFill>
                <a:latin typeface="Calibri"/>
                <a:cs typeface="Calibri"/>
              </a:rPr>
              <a:t> </a:t>
            </a:r>
            <a:r>
              <a:rPr sz="2200" b="1" kern="0" dirty="0">
                <a:solidFill>
                  <a:sysClr val="windowText" lastClr="000000"/>
                </a:solidFill>
                <a:latin typeface="Calibri"/>
                <a:cs typeface="Calibri"/>
              </a:rPr>
              <a:t>process</a:t>
            </a:r>
            <a:r>
              <a:rPr sz="2200" b="1" kern="0" spc="-45" dirty="0">
                <a:solidFill>
                  <a:sysClr val="windowText" lastClr="000000"/>
                </a:solidFill>
                <a:latin typeface="Calibri"/>
                <a:cs typeface="Calibri"/>
              </a:rPr>
              <a:t> </a:t>
            </a:r>
            <a:r>
              <a:rPr sz="2200" b="1" kern="0" spc="-25" dirty="0">
                <a:solidFill>
                  <a:sysClr val="windowText" lastClr="000000"/>
                </a:solidFill>
                <a:latin typeface="Calibri"/>
                <a:cs typeface="Calibri"/>
              </a:rPr>
              <a:t>lab</a:t>
            </a:r>
            <a:endParaRPr sz="2200" kern="0" dirty="0">
              <a:solidFill>
                <a:sysClr val="windowText" lastClr="000000"/>
              </a:solidFill>
              <a:latin typeface="Calibri"/>
              <a:cs typeface="Calibri"/>
            </a:endParaRPr>
          </a:p>
          <a:p>
            <a:pPr algn="ctr" eaLnBrk="1" fontAlgn="auto" hangingPunct="1">
              <a:spcBef>
                <a:spcPts val="25"/>
              </a:spcBef>
              <a:spcAft>
                <a:spcPts val="0"/>
              </a:spcAft>
              <a:defRPr/>
            </a:pPr>
            <a:r>
              <a:rPr sz="2400" b="1" kern="0" dirty="0">
                <a:solidFill>
                  <a:sysClr val="windowText" lastClr="000000"/>
                </a:solidFill>
                <a:latin typeface="Calibri"/>
                <a:cs typeface="Calibri"/>
              </a:rPr>
              <a:t>DEPARTMENT</a:t>
            </a:r>
            <a:r>
              <a:rPr sz="2400" b="1" kern="0" spc="-40" dirty="0">
                <a:solidFill>
                  <a:sysClr val="windowText" lastClr="000000"/>
                </a:solidFill>
                <a:latin typeface="Calibri"/>
                <a:cs typeface="Calibri"/>
              </a:rPr>
              <a:t> </a:t>
            </a:r>
            <a:r>
              <a:rPr sz="2400" b="1" kern="0" dirty="0">
                <a:solidFill>
                  <a:sysClr val="windowText" lastClr="000000"/>
                </a:solidFill>
                <a:latin typeface="Calibri"/>
                <a:cs typeface="Calibri"/>
              </a:rPr>
              <a:t>OF</a:t>
            </a:r>
            <a:r>
              <a:rPr sz="2400" b="1" kern="0" spc="-35" dirty="0">
                <a:solidFill>
                  <a:sysClr val="windowText" lastClr="000000"/>
                </a:solidFill>
                <a:latin typeface="Calibri"/>
                <a:cs typeface="Calibri"/>
              </a:rPr>
              <a:t> </a:t>
            </a:r>
            <a:r>
              <a:rPr sz="2400" b="1" kern="0" dirty="0">
                <a:solidFill>
                  <a:sysClr val="windowText" lastClr="000000"/>
                </a:solidFill>
                <a:latin typeface="Calibri"/>
                <a:cs typeface="Calibri"/>
              </a:rPr>
              <a:t>MECHANICAL</a:t>
            </a:r>
            <a:r>
              <a:rPr sz="2400" b="1" kern="0" spc="-35" dirty="0">
                <a:solidFill>
                  <a:sysClr val="windowText" lastClr="000000"/>
                </a:solidFill>
                <a:latin typeface="Calibri"/>
                <a:cs typeface="Calibri"/>
              </a:rPr>
              <a:t> </a:t>
            </a:r>
            <a:r>
              <a:rPr sz="2400" b="1" kern="0" spc="-10" dirty="0">
                <a:solidFill>
                  <a:sysClr val="windowText" lastClr="000000"/>
                </a:solidFill>
                <a:latin typeface="Calibri"/>
                <a:cs typeface="Calibri"/>
              </a:rPr>
              <a:t>ENGINEERING</a:t>
            </a:r>
            <a:endParaRPr sz="2400" kern="0" dirty="0">
              <a:solidFill>
                <a:sysClr val="windowText" lastClr="000000"/>
              </a:solidFill>
              <a:latin typeface="Calibri"/>
              <a:cs typeface="Calibri"/>
            </a:endParaRPr>
          </a:p>
          <a:p>
            <a:pPr eaLnBrk="1" fontAlgn="auto" hangingPunct="1">
              <a:spcBef>
                <a:spcPts val="35"/>
              </a:spcBef>
              <a:spcAft>
                <a:spcPts val="0"/>
              </a:spcAft>
              <a:defRPr/>
            </a:pPr>
            <a:endParaRPr sz="2700" kern="0" dirty="0">
              <a:solidFill>
                <a:sysClr val="windowText" lastClr="000000"/>
              </a:solidFill>
              <a:latin typeface="Calibri"/>
              <a:cs typeface="Calibri"/>
            </a:endParaRPr>
          </a:p>
          <a:p>
            <a:pPr marL="337185" eaLnBrk="1" fontAlgn="auto" hangingPunct="1">
              <a:spcBef>
                <a:spcPts val="5"/>
              </a:spcBef>
              <a:spcAft>
                <a:spcPts val="0"/>
              </a:spcAft>
              <a:defRPr/>
            </a:pPr>
            <a:r>
              <a:rPr sz="3200" b="1" kern="0" dirty="0">
                <a:solidFill>
                  <a:sysClr val="windowText" lastClr="000000"/>
                </a:solidFill>
                <a:latin typeface="Arial"/>
                <a:cs typeface="Arial"/>
              </a:rPr>
              <a:t>COURSE</a:t>
            </a:r>
            <a:r>
              <a:rPr sz="3200" b="1" kern="0" spc="-25" dirty="0">
                <a:solidFill>
                  <a:sysClr val="windowText" lastClr="000000"/>
                </a:solidFill>
                <a:latin typeface="Arial"/>
                <a:cs typeface="Arial"/>
              </a:rPr>
              <a:t> </a:t>
            </a:r>
            <a:r>
              <a:rPr sz="3200" b="1" kern="0" spc="-10" dirty="0">
                <a:solidFill>
                  <a:sysClr val="windowText" lastClr="000000"/>
                </a:solidFill>
                <a:latin typeface="Arial"/>
                <a:cs typeface="Arial"/>
              </a:rPr>
              <a:t>INFORMATION</a:t>
            </a:r>
            <a:endParaRPr sz="3200" kern="0" dirty="0">
              <a:solidFill>
                <a:sysClr val="windowText" lastClr="000000"/>
              </a:solidFill>
              <a:latin typeface="Arial"/>
              <a:cs typeface="Arial"/>
            </a:endParaRPr>
          </a:p>
        </p:txBody>
      </p:sp>
      <p:graphicFrame>
        <p:nvGraphicFramePr>
          <p:cNvPr id="4" name="object 4">
            <a:extLst>
              <a:ext uri="{FF2B5EF4-FFF2-40B4-BE49-F238E27FC236}">
                <a16:creationId xmlns:a16="http://schemas.microsoft.com/office/drawing/2014/main" id="{4A187175-090E-4306-A745-84B823219779}"/>
              </a:ext>
            </a:extLst>
          </p:cNvPr>
          <p:cNvGraphicFramePr>
            <a:graphicFrameLocks noGrp="1"/>
          </p:cNvGraphicFramePr>
          <p:nvPr/>
        </p:nvGraphicFramePr>
        <p:xfrm>
          <a:off x="2492375" y="4213225"/>
          <a:ext cx="6059488" cy="2460625"/>
        </p:xfrm>
        <a:graphic>
          <a:graphicData uri="http://schemas.openxmlformats.org/drawingml/2006/table">
            <a:tbl>
              <a:tblPr/>
              <a:tblGrid>
                <a:gridCol w="1803400">
                  <a:extLst>
                    <a:ext uri="{9D8B030D-6E8A-4147-A177-3AD203B41FA5}">
                      <a16:colId xmlns:a16="http://schemas.microsoft.com/office/drawing/2014/main" val="20000"/>
                    </a:ext>
                  </a:extLst>
                </a:gridCol>
                <a:gridCol w="4256088">
                  <a:extLst>
                    <a:ext uri="{9D8B030D-6E8A-4147-A177-3AD203B41FA5}">
                      <a16:colId xmlns:a16="http://schemas.microsoft.com/office/drawing/2014/main" val="20001"/>
                    </a:ext>
                  </a:extLst>
                </a:gridCol>
              </a:tblGrid>
              <a:tr h="785813">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6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COURSE NAME</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30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Production process</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5813">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6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COURSE CODE</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302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1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IPE 332</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450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CREDIT</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450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1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ASSESMENT</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13"/>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50</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93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7E98AA8-2A2C-4E4A-B5BA-9E7F60C16480}"/>
              </a:ext>
            </a:extLst>
          </p:cNvPr>
          <p:cNvSpPr txBox="1">
            <a:spLocks noGrp="1"/>
          </p:cNvSpPr>
          <p:nvPr>
            <p:ph type="title"/>
          </p:nvPr>
        </p:nvSpPr>
        <p:spPr>
          <a:xfrm>
            <a:off x="-2806700" y="625475"/>
            <a:ext cx="12769850" cy="879475"/>
          </a:xfrm>
        </p:spPr>
        <p:txBody>
          <a:bodyPr tIns="111251" rtlCol="0"/>
          <a:lstStyle/>
          <a:p>
            <a:pPr marL="3837940" eaLnBrk="1" fontAlgn="auto" hangingPunct="1">
              <a:spcBef>
                <a:spcPts val="540"/>
              </a:spcBef>
              <a:spcAft>
                <a:spcPts val="0"/>
              </a:spcAft>
              <a:defRPr/>
            </a:pPr>
            <a:r>
              <a:rPr b="1" spc="-30" dirty="0"/>
              <a:t>EXERCISE-</a:t>
            </a:r>
            <a:r>
              <a:rPr b="1" spc="-50" dirty="0"/>
              <a:t>1</a:t>
            </a:r>
            <a:br>
              <a:rPr lang="en-US" b="1" spc="-50" dirty="0"/>
            </a:br>
            <a:r>
              <a:rPr dirty="0"/>
              <a:t>MOLD</a:t>
            </a:r>
            <a:r>
              <a:rPr spc="-114" dirty="0"/>
              <a:t> </a:t>
            </a:r>
            <a:r>
              <a:rPr dirty="0"/>
              <a:t>MAKING</a:t>
            </a:r>
            <a:r>
              <a:rPr spc="-100" dirty="0"/>
              <a:t> </a:t>
            </a:r>
            <a:r>
              <a:rPr dirty="0"/>
              <a:t>&amp;</a:t>
            </a:r>
            <a:r>
              <a:rPr spc="-100" dirty="0"/>
              <a:t> </a:t>
            </a:r>
            <a:r>
              <a:rPr spc="-10" dirty="0"/>
              <a:t>CASTING</a:t>
            </a:r>
          </a:p>
        </p:txBody>
      </p:sp>
      <p:sp>
        <p:nvSpPr>
          <p:cNvPr id="11267" name="object 3">
            <a:extLst>
              <a:ext uri="{FF2B5EF4-FFF2-40B4-BE49-F238E27FC236}">
                <a16:creationId xmlns:a16="http://schemas.microsoft.com/office/drawing/2014/main" id="{C62D44F3-566C-4332-9F6B-26B602BA8BDF}"/>
              </a:ext>
            </a:extLst>
          </p:cNvPr>
          <p:cNvSpPr txBox="1">
            <a:spLocks noChangeArrowheads="1"/>
          </p:cNvSpPr>
          <p:nvPr/>
        </p:nvSpPr>
        <p:spPr bwMode="auto">
          <a:xfrm>
            <a:off x="731838" y="1504950"/>
            <a:ext cx="95329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185" rIns="0" bIns="0">
            <a:spAutoFit/>
          </a:bodyPr>
          <a:lstStyle>
            <a:lvl1pPr marL="158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50"/>
              </a:spcBef>
            </a:pPr>
            <a:r>
              <a:rPr lang="en-US" altLang="en-US" sz="2400">
                <a:solidFill>
                  <a:srgbClr val="793A17"/>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500"/>
              </a:spcBef>
            </a:pPr>
            <a:r>
              <a:rPr lang="en-US" altLang="en-US" sz="1100">
                <a:solidFill>
                  <a:srgbClr val="000000"/>
                </a:solidFill>
                <a:latin typeface="Times New Roman" panose="02020603050405020304" pitchFamily="18" charset="0"/>
                <a:cs typeface="Times New Roman" panose="02020603050405020304" pitchFamily="18" charset="0"/>
              </a:rPr>
              <a:t>1. </a:t>
            </a:r>
            <a:r>
              <a:rPr lang="en-US" altLang="en-US" sz="2200">
                <a:solidFill>
                  <a:srgbClr val="000000"/>
                </a:solidFill>
                <a:latin typeface="Times New Roman" panose="02020603050405020304" pitchFamily="18" charset="0"/>
                <a:cs typeface="Times New Roman" panose="02020603050405020304" pitchFamily="18" charset="0"/>
              </a:rPr>
              <a:t>To prepare a pattern for given object for lost form casting.</a:t>
            </a:r>
          </a:p>
          <a:p>
            <a:pPr eaLnBrk="1" hangingPunct="1">
              <a:spcBef>
                <a:spcPts val="500"/>
              </a:spcBef>
            </a:pPr>
            <a:r>
              <a:rPr lang="en-US" altLang="en-US" sz="1100">
                <a:solidFill>
                  <a:srgbClr val="000000"/>
                </a:solidFill>
                <a:latin typeface="Times New Roman" panose="02020603050405020304" pitchFamily="18" charset="0"/>
                <a:cs typeface="Times New Roman" panose="02020603050405020304" pitchFamily="18" charset="0"/>
              </a:rPr>
              <a:t>2. </a:t>
            </a:r>
            <a:r>
              <a:rPr lang="en-US" altLang="en-US" sz="2200">
                <a:solidFill>
                  <a:srgbClr val="000000"/>
                </a:solidFill>
                <a:latin typeface="Times New Roman" panose="02020603050405020304" pitchFamily="18" charset="0"/>
                <a:cs typeface="Times New Roman" panose="02020603050405020304" pitchFamily="18" charset="0"/>
              </a:rPr>
              <a:t>To prepare a Green sand mold from the prepared pattern.</a:t>
            </a:r>
          </a:p>
          <a:p>
            <a:pPr eaLnBrk="1" hangingPunct="1">
              <a:spcBef>
                <a:spcPts val="475"/>
              </a:spcBef>
            </a:pPr>
            <a:r>
              <a:rPr lang="en-US" altLang="en-US" sz="1100">
                <a:solidFill>
                  <a:srgbClr val="000000"/>
                </a:solidFill>
                <a:latin typeface="Times New Roman" panose="02020603050405020304" pitchFamily="18" charset="0"/>
                <a:cs typeface="Times New Roman" panose="02020603050405020304" pitchFamily="18" charset="0"/>
              </a:rPr>
              <a:t>3. </a:t>
            </a:r>
            <a:r>
              <a:rPr lang="en-US" altLang="en-US" sz="2200">
                <a:solidFill>
                  <a:srgbClr val="000000"/>
                </a:solidFill>
                <a:latin typeface="Times New Roman" panose="02020603050405020304" pitchFamily="18" charset="0"/>
                <a:cs typeface="Times New Roman" panose="02020603050405020304" pitchFamily="18" charset="0"/>
              </a:rPr>
              <a:t>To melt and pour Aluminum metal into the mold.</a:t>
            </a:r>
          </a:p>
          <a:p>
            <a:pPr eaLnBrk="1" hangingPunct="1">
              <a:spcBef>
                <a:spcPts val="38"/>
              </a:spcBef>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a:solidFill>
                  <a:srgbClr val="793A17"/>
                </a:solidFill>
                <a:latin typeface="Times New Roman" panose="02020603050405020304" pitchFamily="18" charset="0"/>
                <a:cs typeface="Times New Roman" panose="02020603050405020304" pitchFamily="18" charset="0"/>
              </a:rPr>
              <a:t>Equipment and Materials</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ct val="114000"/>
              </a:lnSpc>
              <a:spcBef>
                <a:spcPts val="163"/>
              </a:spcBef>
            </a:pPr>
            <a:r>
              <a:rPr lang="en-US" altLang="en-US" sz="2200">
                <a:solidFill>
                  <a:srgbClr val="000000"/>
                </a:solidFill>
                <a:latin typeface="Times New Roman" panose="02020603050405020304" pitchFamily="18" charset="0"/>
                <a:cs typeface="Times New Roman" panose="02020603050405020304" pitchFamily="18" charset="0"/>
              </a:rPr>
              <a:t>Pattern, core box, molding flasks, molding tools, sand muller, riddle, sand, bentonite, core baking oven, thermocole, melting furnace, fluxes, pouring ladle, pyrometer, hacksaw, file.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object 2">
            <a:extLst>
              <a:ext uri="{FF2B5EF4-FFF2-40B4-BE49-F238E27FC236}">
                <a16:creationId xmlns:a16="http://schemas.microsoft.com/office/drawing/2014/main" id="{08A9F53E-05AF-47BB-AB92-6CF4DDEA028D}"/>
              </a:ext>
            </a:extLst>
          </p:cNvPr>
          <p:cNvGrpSpPr>
            <a:grpSpLocks/>
          </p:cNvGrpSpPr>
          <p:nvPr/>
        </p:nvGrpSpPr>
        <p:grpSpPr bwMode="auto">
          <a:xfrm>
            <a:off x="3246438" y="1638300"/>
            <a:ext cx="3944937" cy="2487613"/>
            <a:chOff x="3246754" y="1638935"/>
            <a:chExt cx="3944620" cy="2487295"/>
          </a:xfrm>
        </p:grpSpPr>
        <p:pic>
          <p:nvPicPr>
            <p:cNvPr id="12294" name="object 3">
              <a:extLst>
                <a:ext uri="{FF2B5EF4-FFF2-40B4-BE49-F238E27FC236}">
                  <a16:creationId xmlns:a16="http://schemas.microsoft.com/office/drawing/2014/main" id="{41CFA9B3-DD73-479A-BF6B-A2F901D6A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947" y="1659128"/>
              <a:ext cx="3905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object 4">
              <a:extLst>
                <a:ext uri="{FF2B5EF4-FFF2-40B4-BE49-F238E27FC236}">
                  <a16:creationId xmlns:a16="http://schemas.microsoft.com/office/drawing/2014/main" id="{1A96E4E2-070E-48D6-B99E-61C7F01B111B}"/>
                </a:ext>
              </a:extLst>
            </p:cNvPr>
            <p:cNvSpPr>
              <a:spLocks/>
            </p:cNvSpPr>
            <p:nvPr/>
          </p:nvSpPr>
          <p:spPr bwMode="auto">
            <a:xfrm>
              <a:off x="3256279" y="1648460"/>
              <a:ext cx="3925570" cy="2468245"/>
            </a:xfrm>
            <a:custGeom>
              <a:avLst/>
              <a:gdLst>
                <a:gd name="T0" fmla="*/ 0 w 3925570"/>
                <a:gd name="T1" fmla="*/ 2467737 h 2468245"/>
                <a:gd name="T2" fmla="*/ 3925189 w 3925570"/>
                <a:gd name="T3" fmla="*/ 2467737 h 2468245"/>
                <a:gd name="T4" fmla="*/ 3925189 w 3925570"/>
                <a:gd name="T5" fmla="*/ 0 h 2468245"/>
                <a:gd name="T6" fmla="*/ 0 w 3925570"/>
                <a:gd name="T7" fmla="*/ 0 h 2468245"/>
                <a:gd name="T8" fmla="*/ 0 w 3925570"/>
                <a:gd name="T9" fmla="*/ 2467737 h 2468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5570" h="2468245">
                  <a:moveTo>
                    <a:pt x="0" y="2467737"/>
                  </a:moveTo>
                  <a:lnTo>
                    <a:pt x="3925189" y="2467737"/>
                  </a:lnTo>
                  <a:lnTo>
                    <a:pt x="3925189" y="0"/>
                  </a:lnTo>
                  <a:lnTo>
                    <a:pt x="0" y="0"/>
                  </a:lnTo>
                  <a:lnTo>
                    <a:pt x="0" y="2467737"/>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 name="object 5">
            <a:extLst>
              <a:ext uri="{FF2B5EF4-FFF2-40B4-BE49-F238E27FC236}">
                <a16:creationId xmlns:a16="http://schemas.microsoft.com/office/drawing/2014/main" id="{75DE058D-0F39-4D06-83F9-E1E8EDE8DD9B}"/>
              </a:ext>
            </a:extLst>
          </p:cNvPr>
          <p:cNvSpPr txBox="1">
            <a:spLocks noGrp="1"/>
          </p:cNvSpPr>
          <p:nvPr>
            <p:ph type="title"/>
          </p:nvPr>
        </p:nvSpPr>
        <p:spPr/>
        <p:txBody>
          <a:bodyPr tIns="73660" rtlCol="0"/>
          <a:lstStyle/>
          <a:p>
            <a:pPr marL="12700" eaLnBrk="1" fontAlgn="auto" hangingPunct="1">
              <a:spcBef>
                <a:spcPts val="580"/>
              </a:spcBef>
              <a:spcAft>
                <a:spcPts val="0"/>
              </a:spcAft>
              <a:defRPr/>
            </a:pPr>
            <a:r>
              <a:rPr spc="-10" dirty="0"/>
              <a:t>Procedure</a:t>
            </a:r>
            <a:br>
              <a:rPr spc="-10" dirty="0"/>
            </a:br>
            <a:r>
              <a:rPr dirty="0"/>
              <a:t>Pattern</a:t>
            </a:r>
            <a:r>
              <a:rPr spc="-50" dirty="0"/>
              <a:t> </a:t>
            </a:r>
            <a:r>
              <a:rPr dirty="0"/>
              <a:t>for</a:t>
            </a:r>
            <a:r>
              <a:rPr spc="-35" dirty="0"/>
              <a:t> </a:t>
            </a:r>
            <a:r>
              <a:rPr dirty="0"/>
              <a:t>lost</a:t>
            </a:r>
            <a:r>
              <a:rPr spc="-45" dirty="0"/>
              <a:t> </a:t>
            </a:r>
            <a:r>
              <a:rPr dirty="0"/>
              <a:t>form</a:t>
            </a:r>
            <a:r>
              <a:rPr spc="-40" dirty="0"/>
              <a:t> </a:t>
            </a:r>
            <a:r>
              <a:rPr spc="-10" dirty="0"/>
              <a:t>casting</a:t>
            </a:r>
          </a:p>
        </p:txBody>
      </p:sp>
      <p:sp>
        <p:nvSpPr>
          <p:cNvPr id="6" name="object 6">
            <a:extLst>
              <a:ext uri="{FF2B5EF4-FFF2-40B4-BE49-F238E27FC236}">
                <a16:creationId xmlns:a16="http://schemas.microsoft.com/office/drawing/2014/main" id="{13F55E0E-E17C-41A3-B9CF-1676D6F9E920}"/>
              </a:ext>
            </a:extLst>
          </p:cNvPr>
          <p:cNvSpPr txBox="1"/>
          <p:nvPr/>
        </p:nvSpPr>
        <p:spPr>
          <a:xfrm>
            <a:off x="3765550" y="4495800"/>
            <a:ext cx="3227388" cy="201613"/>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4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3:</a:t>
            </a:r>
            <a:r>
              <a:rPr sz="1150" kern="0" spc="-1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Foam</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pattern</a:t>
            </a:r>
            <a:r>
              <a:rPr sz="1150" kern="0" spc="-3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and</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the</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corresponding</a:t>
            </a:r>
            <a:r>
              <a:rPr sz="1150" kern="0" spc="-4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cast</a:t>
            </a:r>
            <a:r>
              <a:rPr sz="1150" kern="0" spc="-10" dirty="0">
                <a:solidFill>
                  <a:sysClr val="windowText" lastClr="000000"/>
                </a:solidFill>
                <a:latin typeface="Times New Roman"/>
                <a:cs typeface="Times New Roman"/>
              </a:rPr>
              <a:t> object.</a:t>
            </a:r>
            <a:endParaRPr sz="1150" kern="0">
              <a:solidFill>
                <a:sysClr val="windowText" lastClr="000000"/>
              </a:solidFill>
              <a:latin typeface="Times New Roman"/>
              <a:cs typeface="Times New Roman"/>
            </a:endParaRPr>
          </a:p>
        </p:txBody>
      </p:sp>
      <p:sp>
        <p:nvSpPr>
          <p:cNvPr id="12293" name="object 7">
            <a:extLst>
              <a:ext uri="{FF2B5EF4-FFF2-40B4-BE49-F238E27FC236}">
                <a16:creationId xmlns:a16="http://schemas.microsoft.com/office/drawing/2014/main" id="{A641A2AC-B2F4-4A95-B2D6-97108F64FC2A}"/>
              </a:ext>
            </a:extLst>
          </p:cNvPr>
          <p:cNvSpPr txBox="1">
            <a:spLocks noChangeArrowheads="1"/>
          </p:cNvSpPr>
          <p:nvPr/>
        </p:nvSpPr>
        <p:spPr bwMode="auto">
          <a:xfrm>
            <a:off x="736600" y="4826000"/>
            <a:ext cx="90360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400">
                <a:solidFill>
                  <a:srgbClr val="793A17"/>
                </a:solidFill>
                <a:latin typeface="Times New Roman" panose="02020603050405020304" pitchFamily="18" charset="0"/>
                <a:cs typeface="Times New Roman" panose="02020603050405020304" pitchFamily="18" charset="0"/>
              </a:rPr>
              <a:t>Mold Making</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ct val="106000"/>
              </a:lnSpc>
              <a:spcBef>
                <a:spcPts val="1725"/>
              </a:spcBef>
            </a:pPr>
            <a:r>
              <a:rPr lang="en-US" altLang="en-US" sz="1100">
                <a:solidFill>
                  <a:srgbClr val="000000"/>
                </a:solidFill>
                <a:latin typeface="Times New Roman" panose="02020603050405020304" pitchFamily="18" charset="0"/>
                <a:cs typeface="Times New Roman" panose="02020603050405020304" pitchFamily="18" charset="0"/>
              </a:rPr>
              <a:t>(i)	</a:t>
            </a:r>
            <a:r>
              <a:rPr lang="en-US" altLang="en-US" sz="2200">
                <a:solidFill>
                  <a:srgbClr val="000000"/>
                </a:solidFill>
                <a:latin typeface="Times New Roman" panose="02020603050405020304" pitchFamily="18" charset="0"/>
                <a:cs typeface="Times New Roman" panose="02020603050405020304" pitchFamily="18" charset="0"/>
              </a:rPr>
              <a:t>Place the drag part of the molding flask and riddle molding green sand to a depth of 2 cm in the drag.</a:t>
            </a:r>
          </a:p>
          <a:p>
            <a:pPr eaLnBrk="1" hangingPunct="1">
              <a:lnSpc>
                <a:spcPts val="2600"/>
              </a:lnSpc>
              <a:spcBef>
                <a:spcPts val="150"/>
              </a:spcBef>
            </a:pPr>
            <a:r>
              <a:rPr lang="en-US" altLang="en-US" sz="1100">
                <a:solidFill>
                  <a:srgbClr val="000000"/>
                </a:solidFill>
                <a:latin typeface="Times New Roman" panose="02020603050405020304" pitchFamily="18" charset="0"/>
                <a:cs typeface="Times New Roman" panose="02020603050405020304" pitchFamily="18" charset="0"/>
              </a:rPr>
              <a:t>(ii)	</a:t>
            </a:r>
            <a:r>
              <a:rPr lang="en-US" altLang="en-US" sz="2200">
                <a:solidFill>
                  <a:srgbClr val="000000"/>
                </a:solidFill>
                <a:latin typeface="Times New Roman" panose="02020603050405020304" pitchFamily="18" charset="0"/>
                <a:cs typeface="Times New Roman" panose="02020603050405020304" pitchFamily="18" charset="0"/>
              </a:rPr>
              <a:t>Place the pattern at the centre of the drag (flask)</a:t>
            </a:r>
          </a:p>
          <a:p>
            <a:pPr eaLnBrk="1" hangingPunct="1">
              <a:lnSpc>
                <a:spcPts val="2600"/>
              </a:lnSpc>
            </a:pPr>
            <a:r>
              <a:rPr lang="en-US" altLang="en-US" sz="1100">
                <a:solidFill>
                  <a:srgbClr val="000000"/>
                </a:solidFill>
                <a:latin typeface="Times New Roman" panose="02020603050405020304" pitchFamily="18" charset="0"/>
                <a:cs typeface="Times New Roman" panose="02020603050405020304" pitchFamily="18" charset="0"/>
              </a:rPr>
              <a:t>(iii)	</a:t>
            </a:r>
            <a:r>
              <a:rPr lang="en-US" altLang="en-US" sz="2200">
                <a:solidFill>
                  <a:srgbClr val="000000"/>
                </a:solidFill>
                <a:latin typeface="Times New Roman" panose="02020603050405020304" pitchFamily="18" charset="0"/>
                <a:cs typeface="Times New Roman" panose="02020603050405020304" pitchFamily="18" charset="0"/>
              </a:rPr>
              <a:t>Pack the sand carefully around the pattern as shown in figure 4. Heap more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object 2">
            <a:extLst>
              <a:ext uri="{FF2B5EF4-FFF2-40B4-BE49-F238E27FC236}">
                <a16:creationId xmlns:a16="http://schemas.microsoft.com/office/drawing/2014/main" id="{19713E32-BEE9-48E6-8651-0EE7C3612DD5}"/>
              </a:ext>
            </a:extLst>
          </p:cNvPr>
          <p:cNvSpPr txBox="1">
            <a:spLocks noChangeArrowheads="1"/>
          </p:cNvSpPr>
          <p:nvPr/>
        </p:nvSpPr>
        <p:spPr bwMode="auto">
          <a:xfrm>
            <a:off x="909638" y="688975"/>
            <a:ext cx="86804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4619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6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molding sand in the drag and ram with rammer carefully</a:t>
            </a:r>
          </a:p>
          <a:p>
            <a:pPr eaLnBrk="1" hangingPunct="1">
              <a:lnSpc>
                <a:spcPts val="2525"/>
              </a:lnSpc>
              <a:spcBef>
                <a:spcPts val="138"/>
              </a:spcBef>
            </a:pPr>
            <a:r>
              <a:rPr lang="en-US" altLang="en-US" sz="1100">
                <a:solidFill>
                  <a:srgbClr val="000000"/>
                </a:solidFill>
                <a:latin typeface="Times New Roman" panose="02020603050405020304" pitchFamily="18" charset="0"/>
                <a:cs typeface="Times New Roman" panose="02020603050405020304" pitchFamily="18" charset="0"/>
              </a:rPr>
              <a:t>(iv)	</a:t>
            </a:r>
            <a:r>
              <a:rPr lang="en-US" altLang="en-US" sz="2200">
                <a:solidFill>
                  <a:srgbClr val="000000"/>
                </a:solidFill>
                <a:latin typeface="Times New Roman" panose="02020603050405020304" pitchFamily="18" charset="0"/>
                <a:cs typeface="Times New Roman" panose="02020603050405020304" pitchFamily="18" charset="0"/>
              </a:rPr>
              <a:t>Place the core half of the pattern over the drag pattern matching the guide pins and also place the gating system with sprue and riser in proper positions.</a:t>
            </a:r>
          </a:p>
          <a:p>
            <a:pPr eaLnBrk="1" hangingPunct="1">
              <a:lnSpc>
                <a:spcPts val="2525"/>
              </a:lnSpc>
              <a:spcBef>
                <a:spcPts val="25"/>
              </a:spcBef>
            </a:pPr>
            <a:r>
              <a:rPr lang="en-US" altLang="en-US" sz="1100">
                <a:solidFill>
                  <a:srgbClr val="000000"/>
                </a:solidFill>
                <a:latin typeface="Times New Roman" panose="02020603050405020304" pitchFamily="18" charset="0"/>
                <a:cs typeface="Times New Roman" panose="02020603050405020304" pitchFamily="18" charset="0"/>
              </a:rPr>
              <a:t>(v)	</a:t>
            </a:r>
            <a:r>
              <a:rPr lang="en-US" altLang="en-US" sz="2200">
                <a:solidFill>
                  <a:srgbClr val="000000"/>
                </a:solidFill>
                <a:latin typeface="Times New Roman" panose="02020603050405020304" pitchFamily="18" charset="0"/>
                <a:cs typeface="Times New Roman" panose="02020603050405020304" pitchFamily="18" charset="0"/>
              </a:rPr>
              <a:t>Complete the cope half by repeating steps 3. Remove the extra sprue and riser pins and make a pouring basin.</a:t>
            </a:r>
          </a:p>
        </p:txBody>
      </p:sp>
      <p:grpSp>
        <p:nvGrpSpPr>
          <p:cNvPr id="13315" name="object 3">
            <a:extLst>
              <a:ext uri="{FF2B5EF4-FFF2-40B4-BE49-F238E27FC236}">
                <a16:creationId xmlns:a16="http://schemas.microsoft.com/office/drawing/2014/main" id="{602FD056-7F9A-4692-9101-D92D086DBE84}"/>
              </a:ext>
            </a:extLst>
          </p:cNvPr>
          <p:cNvGrpSpPr>
            <a:grpSpLocks/>
          </p:cNvGrpSpPr>
          <p:nvPr/>
        </p:nvGrpSpPr>
        <p:grpSpPr bwMode="auto">
          <a:xfrm>
            <a:off x="2755900" y="2968625"/>
            <a:ext cx="5335588" cy="1958975"/>
            <a:chOff x="2755900" y="2968625"/>
            <a:chExt cx="5335270" cy="1959610"/>
          </a:xfrm>
        </p:grpSpPr>
        <p:pic>
          <p:nvPicPr>
            <p:cNvPr id="13317" name="object 4">
              <a:extLst>
                <a:ext uri="{FF2B5EF4-FFF2-40B4-BE49-F238E27FC236}">
                  <a16:creationId xmlns:a16="http://schemas.microsoft.com/office/drawing/2014/main" id="{33BC1212-38EC-4894-B4C1-55973ED15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966" y="2988818"/>
              <a:ext cx="5296534"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object 5">
              <a:extLst>
                <a:ext uri="{FF2B5EF4-FFF2-40B4-BE49-F238E27FC236}">
                  <a16:creationId xmlns:a16="http://schemas.microsoft.com/office/drawing/2014/main" id="{5DA8D46A-E98E-4897-AF0E-C63991E97390}"/>
                </a:ext>
              </a:extLst>
            </p:cNvPr>
            <p:cNvSpPr>
              <a:spLocks/>
            </p:cNvSpPr>
            <p:nvPr/>
          </p:nvSpPr>
          <p:spPr bwMode="auto">
            <a:xfrm>
              <a:off x="2765425" y="2978150"/>
              <a:ext cx="5316220" cy="1940560"/>
            </a:xfrm>
            <a:custGeom>
              <a:avLst/>
              <a:gdLst>
                <a:gd name="T0" fmla="*/ 0 w 5316220"/>
                <a:gd name="T1" fmla="*/ 1940052 h 1940560"/>
                <a:gd name="T2" fmla="*/ 5316092 w 5316220"/>
                <a:gd name="T3" fmla="*/ 1940052 h 1940560"/>
                <a:gd name="T4" fmla="*/ 5316092 w 5316220"/>
                <a:gd name="T5" fmla="*/ 0 h 1940560"/>
                <a:gd name="T6" fmla="*/ 0 w 5316220"/>
                <a:gd name="T7" fmla="*/ 0 h 1940560"/>
                <a:gd name="T8" fmla="*/ 0 w 5316220"/>
                <a:gd name="T9" fmla="*/ 1940052 h 1940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6220" h="1940560">
                  <a:moveTo>
                    <a:pt x="0" y="1940052"/>
                  </a:moveTo>
                  <a:lnTo>
                    <a:pt x="5316092" y="1940052"/>
                  </a:lnTo>
                  <a:lnTo>
                    <a:pt x="5316092" y="0"/>
                  </a:lnTo>
                  <a:lnTo>
                    <a:pt x="0" y="0"/>
                  </a:lnTo>
                  <a:lnTo>
                    <a:pt x="0" y="194005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13316" name="object 6">
            <a:extLst>
              <a:ext uri="{FF2B5EF4-FFF2-40B4-BE49-F238E27FC236}">
                <a16:creationId xmlns:a16="http://schemas.microsoft.com/office/drawing/2014/main" id="{CF746FBD-0830-4EC3-A917-A3D5D7DD1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0" y="5145088"/>
            <a:ext cx="4476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8" name="object 2">
            <a:extLst>
              <a:ext uri="{FF2B5EF4-FFF2-40B4-BE49-F238E27FC236}">
                <a16:creationId xmlns:a16="http://schemas.microsoft.com/office/drawing/2014/main" id="{31988385-A8BE-4FF6-954C-B61F0716C3FA}"/>
              </a:ext>
            </a:extLst>
          </p:cNvPr>
          <p:cNvGrpSpPr>
            <a:grpSpLocks/>
          </p:cNvGrpSpPr>
          <p:nvPr/>
        </p:nvGrpSpPr>
        <p:grpSpPr bwMode="auto">
          <a:xfrm>
            <a:off x="7280275" y="3198813"/>
            <a:ext cx="2836863" cy="3336925"/>
            <a:chOff x="7279640" y="3199130"/>
            <a:chExt cx="2837815" cy="3336290"/>
          </a:xfrm>
        </p:grpSpPr>
        <p:pic>
          <p:nvPicPr>
            <p:cNvPr id="14346" name="object 3">
              <a:extLst>
                <a:ext uri="{FF2B5EF4-FFF2-40B4-BE49-F238E27FC236}">
                  <a16:creationId xmlns:a16="http://schemas.microsoft.com/office/drawing/2014/main" id="{74C25247-0509-43A2-86B7-9B4FA13F1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833" y="3219310"/>
              <a:ext cx="2798445" cy="32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object 4">
              <a:extLst>
                <a:ext uri="{FF2B5EF4-FFF2-40B4-BE49-F238E27FC236}">
                  <a16:creationId xmlns:a16="http://schemas.microsoft.com/office/drawing/2014/main" id="{8A186479-8B83-4312-A63D-B6D9B50A1403}"/>
                </a:ext>
              </a:extLst>
            </p:cNvPr>
            <p:cNvSpPr>
              <a:spLocks/>
            </p:cNvSpPr>
            <p:nvPr/>
          </p:nvSpPr>
          <p:spPr bwMode="auto">
            <a:xfrm>
              <a:off x="7289165" y="3208655"/>
              <a:ext cx="2818765" cy="3317240"/>
            </a:xfrm>
            <a:custGeom>
              <a:avLst/>
              <a:gdLst>
                <a:gd name="T0" fmla="*/ 0 w 2818765"/>
                <a:gd name="T1" fmla="*/ 3316732 h 3317240"/>
                <a:gd name="T2" fmla="*/ 2818256 w 2818765"/>
                <a:gd name="T3" fmla="*/ 3316732 h 3317240"/>
                <a:gd name="T4" fmla="*/ 2818256 w 2818765"/>
                <a:gd name="T5" fmla="*/ 0 h 3317240"/>
                <a:gd name="T6" fmla="*/ 0 w 2818765"/>
                <a:gd name="T7" fmla="*/ 0 h 3317240"/>
                <a:gd name="T8" fmla="*/ 0 w 2818765"/>
                <a:gd name="T9" fmla="*/ 3316732 h 3317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8765" h="3317240">
                  <a:moveTo>
                    <a:pt x="0" y="3316732"/>
                  </a:moveTo>
                  <a:lnTo>
                    <a:pt x="2818256" y="3316732"/>
                  </a:lnTo>
                  <a:lnTo>
                    <a:pt x="2818256" y="0"/>
                  </a:lnTo>
                  <a:lnTo>
                    <a:pt x="0" y="0"/>
                  </a:lnTo>
                  <a:lnTo>
                    <a:pt x="0" y="331673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 name="object 5">
            <a:extLst>
              <a:ext uri="{FF2B5EF4-FFF2-40B4-BE49-F238E27FC236}">
                <a16:creationId xmlns:a16="http://schemas.microsoft.com/office/drawing/2014/main" id="{6088F181-27BB-4230-A2A3-B248F3C73426}"/>
              </a:ext>
            </a:extLst>
          </p:cNvPr>
          <p:cNvSpPr txBox="1">
            <a:spLocks noGrp="1"/>
          </p:cNvSpPr>
          <p:nvPr>
            <p:ph type="title"/>
          </p:nvPr>
        </p:nvSpPr>
        <p:spPr>
          <a:xfrm>
            <a:off x="915988" y="858838"/>
            <a:ext cx="2533650" cy="392112"/>
          </a:xfrm>
        </p:spPr>
        <p:txBody>
          <a:bodyPr tIns="12700" rtlCol="0"/>
          <a:lstStyle/>
          <a:p>
            <a:pPr marL="12700" eaLnBrk="1" fontAlgn="auto" hangingPunct="1">
              <a:spcBef>
                <a:spcPts val="100"/>
              </a:spcBef>
              <a:spcAft>
                <a:spcPts val="0"/>
              </a:spcAft>
              <a:defRPr/>
            </a:pPr>
            <a:r>
              <a:rPr dirty="0"/>
              <a:t>Melting</a:t>
            </a:r>
            <a:r>
              <a:rPr spc="-45" dirty="0"/>
              <a:t> </a:t>
            </a:r>
            <a:r>
              <a:rPr dirty="0"/>
              <a:t>and</a:t>
            </a:r>
            <a:r>
              <a:rPr spc="-50" dirty="0"/>
              <a:t> </a:t>
            </a:r>
            <a:r>
              <a:rPr spc="-10" dirty="0"/>
              <a:t>Pouring</a:t>
            </a:r>
          </a:p>
        </p:txBody>
      </p:sp>
      <p:sp>
        <p:nvSpPr>
          <p:cNvPr id="6" name="object 6">
            <a:extLst>
              <a:ext uri="{FF2B5EF4-FFF2-40B4-BE49-F238E27FC236}">
                <a16:creationId xmlns:a16="http://schemas.microsoft.com/office/drawing/2014/main" id="{0580C49F-F7CC-42C0-B3E9-53F0AA1BC6C3}"/>
              </a:ext>
            </a:extLst>
          </p:cNvPr>
          <p:cNvSpPr txBox="1"/>
          <p:nvPr/>
        </p:nvSpPr>
        <p:spPr>
          <a:xfrm>
            <a:off x="909638" y="2103438"/>
            <a:ext cx="204787" cy="201612"/>
          </a:xfrm>
          <a:prstGeom prst="rect">
            <a:avLst/>
          </a:prstGeom>
        </p:spPr>
        <p:txBody>
          <a:bodyPr lIns="0" tIns="12700" rIns="0" bIns="0">
            <a:spAutoFit/>
          </a:bodyPr>
          <a:lstStyle/>
          <a:p>
            <a:pPr marL="12700" eaLnBrk="1" fontAlgn="auto" hangingPunct="1">
              <a:spcBef>
                <a:spcPts val="100"/>
              </a:spcBef>
              <a:spcAft>
                <a:spcPts val="0"/>
              </a:spcAft>
              <a:defRPr/>
            </a:pPr>
            <a:r>
              <a:rPr sz="1150" kern="0" spc="-20" dirty="0">
                <a:solidFill>
                  <a:sysClr val="windowText" lastClr="000000"/>
                </a:solidFill>
                <a:latin typeface="Times New Roman"/>
                <a:cs typeface="Times New Roman"/>
              </a:rPr>
              <a:t>(ii)</a:t>
            </a:r>
            <a:endParaRPr sz="1150" kern="0">
              <a:solidFill>
                <a:sysClr val="windowText" lastClr="000000"/>
              </a:solidFill>
              <a:latin typeface="Times New Roman"/>
              <a:cs typeface="Times New Roman"/>
            </a:endParaRPr>
          </a:p>
        </p:txBody>
      </p:sp>
      <p:sp>
        <p:nvSpPr>
          <p:cNvPr id="14341" name="object 7">
            <a:extLst>
              <a:ext uri="{FF2B5EF4-FFF2-40B4-BE49-F238E27FC236}">
                <a16:creationId xmlns:a16="http://schemas.microsoft.com/office/drawing/2014/main" id="{FC974937-30B0-4A52-8254-2A7B99F0796C}"/>
              </a:ext>
            </a:extLst>
          </p:cNvPr>
          <p:cNvSpPr txBox="1">
            <a:spLocks noChangeArrowheads="1"/>
          </p:cNvSpPr>
          <p:nvPr/>
        </p:nvSpPr>
        <p:spPr bwMode="auto">
          <a:xfrm>
            <a:off x="909638" y="1169988"/>
            <a:ext cx="910272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61963" indent="-4492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3000"/>
              </a:lnSpc>
              <a:spcBef>
                <a:spcPts val="100"/>
              </a:spcBef>
            </a:pPr>
            <a:r>
              <a:rPr lang="en-US" altLang="en-US" sz="1100">
                <a:solidFill>
                  <a:srgbClr val="000000"/>
                </a:solidFill>
                <a:latin typeface="Times New Roman" panose="02020603050405020304" pitchFamily="18" charset="0"/>
                <a:cs typeface="Times New Roman" panose="02020603050405020304" pitchFamily="18" charset="0"/>
              </a:rPr>
              <a:t>(i)   </a:t>
            </a:r>
            <a:r>
              <a:rPr lang="en-US" altLang="en-US" sz="2200">
                <a:solidFill>
                  <a:srgbClr val="000000"/>
                </a:solidFill>
                <a:latin typeface="Times New Roman" panose="02020603050405020304" pitchFamily="18" charset="0"/>
                <a:cs typeface="Times New Roman" panose="02020603050405020304" pitchFamily="18" charset="0"/>
              </a:rPr>
              <a:t>Melt the metal in the furnace. Use appropriate fluxes at proper stages and measure metal temperature from time to time.</a:t>
            </a:r>
          </a:p>
          <a:p>
            <a:pPr algn="just" eaLnBrk="1" hangingPunct="1">
              <a:lnSpc>
                <a:spcPct val="112000"/>
              </a:lnSpc>
              <a:spcBef>
                <a:spcPts val="38"/>
              </a:spcBef>
            </a:pPr>
            <a:r>
              <a:rPr lang="en-US" altLang="en-US" sz="2200">
                <a:solidFill>
                  <a:srgbClr val="000000"/>
                </a:solidFill>
                <a:latin typeface="Times New Roman" panose="02020603050405020304" pitchFamily="18" charset="0"/>
                <a:cs typeface="Times New Roman" panose="02020603050405020304" pitchFamily="18" charset="0"/>
              </a:rPr>
              <a:t>Pour the molten metal into the pouring ladle at a higher temperature (say 100oC higher) than the pouring temperature. As soon as the desired pouring temperature is reached, pour the liquid metal into the mold in a steady</a:t>
            </a:r>
          </a:p>
        </p:txBody>
      </p:sp>
      <p:sp>
        <p:nvSpPr>
          <p:cNvPr id="8" name="object 8">
            <a:extLst>
              <a:ext uri="{FF2B5EF4-FFF2-40B4-BE49-F238E27FC236}">
                <a16:creationId xmlns:a16="http://schemas.microsoft.com/office/drawing/2014/main" id="{15FEED2D-67FB-4345-84D2-7BECA4AA44BF}"/>
              </a:ext>
            </a:extLst>
          </p:cNvPr>
          <p:cNvSpPr txBox="1"/>
          <p:nvPr/>
        </p:nvSpPr>
        <p:spPr>
          <a:xfrm>
            <a:off x="909638" y="3978275"/>
            <a:ext cx="246062" cy="201613"/>
          </a:xfrm>
          <a:prstGeom prst="rect">
            <a:avLst/>
          </a:prstGeom>
        </p:spPr>
        <p:txBody>
          <a:bodyPr lIns="0" tIns="12700" rIns="0" bIns="0">
            <a:spAutoFit/>
          </a:bodyPr>
          <a:lstStyle/>
          <a:p>
            <a:pPr marL="12700" eaLnBrk="1" fontAlgn="auto" hangingPunct="1">
              <a:spcBef>
                <a:spcPts val="100"/>
              </a:spcBef>
              <a:spcAft>
                <a:spcPts val="0"/>
              </a:spcAft>
              <a:defRPr/>
            </a:pPr>
            <a:r>
              <a:rPr sz="1150" kern="0" spc="-10" dirty="0">
                <a:solidFill>
                  <a:sysClr val="windowText" lastClr="000000"/>
                </a:solidFill>
                <a:latin typeface="Times New Roman"/>
                <a:cs typeface="Times New Roman"/>
              </a:rPr>
              <a:t>(iii)</a:t>
            </a:r>
            <a:endParaRPr sz="1150" kern="0">
              <a:solidFill>
                <a:sysClr val="windowText" lastClr="000000"/>
              </a:solidFill>
              <a:latin typeface="Times New Roman"/>
              <a:cs typeface="Times New Roman"/>
            </a:endParaRPr>
          </a:p>
        </p:txBody>
      </p:sp>
      <p:sp>
        <p:nvSpPr>
          <p:cNvPr id="9" name="object 9">
            <a:extLst>
              <a:ext uri="{FF2B5EF4-FFF2-40B4-BE49-F238E27FC236}">
                <a16:creationId xmlns:a16="http://schemas.microsoft.com/office/drawing/2014/main" id="{5F14D183-E2C9-4D51-B659-D11006A35EBC}"/>
              </a:ext>
            </a:extLst>
          </p:cNvPr>
          <p:cNvSpPr txBox="1"/>
          <p:nvPr/>
        </p:nvSpPr>
        <p:spPr>
          <a:xfrm>
            <a:off x="909638" y="5094288"/>
            <a:ext cx="236537" cy="201612"/>
          </a:xfrm>
          <a:prstGeom prst="rect">
            <a:avLst/>
          </a:prstGeom>
        </p:spPr>
        <p:txBody>
          <a:bodyPr lIns="0" tIns="12700" rIns="0" bIns="0">
            <a:spAutoFit/>
          </a:bodyPr>
          <a:lstStyle/>
          <a:p>
            <a:pPr marL="12700" eaLnBrk="1" fontAlgn="auto" hangingPunct="1">
              <a:spcBef>
                <a:spcPts val="100"/>
              </a:spcBef>
              <a:spcAft>
                <a:spcPts val="0"/>
              </a:spcAft>
              <a:defRPr/>
            </a:pPr>
            <a:r>
              <a:rPr sz="1150" kern="0" spc="-20" dirty="0">
                <a:solidFill>
                  <a:sysClr val="windowText" lastClr="000000"/>
                </a:solidFill>
                <a:latin typeface="Times New Roman"/>
                <a:cs typeface="Times New Roman"/>
              </a:rPr>
              <a:t>(iv)</a:t>
            </a:r>
            <a:endParaRPr sz="1150" kern="0">
              <a:solidFill>
                <a:sysClr val="windowText" lastClr="000000"/>
              </a:solidFill>
              <a:latin typeface="Times New Roman"/>
              <a:cs typeface="Times New Roman"/>
            </a:endParaRPr>
          </a:p>
        </p:txBody>
      </p:sp>
      <p:sp>
        <p:nvSpPr>
          <p:cNvPr id="14344" name="object 10">
            <a:extLst>
              <a:ext uri="{FF2B5EF4-FFF2-40B4-BE49-F238E27FC236}">
                <a16:creationId xmlns:a16="http://schemas.microsoft.com/office/drawing/2014/main" id="{C2A4EC40-6CA1-45A1-8EC2-795F5D56C28F}"/>
              </a:ext>
            </a:extLst>
          </p:cNvPr>
          <p:cNvSpPr txBox="1">
            <a:spLocks noChangeArrowheads="1"/>
          </p:cNvSpPr>
          <p:nvPr/>
        </p:nvSpPr>
        <p:spPr bwMode="auto">
          <a:xfrm>
            <a:off x="909638" y="3054350"/>
            <a:ext cx="63785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619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20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stream with ladle close to the pouring basin of the mold. Do not allow any dross or slag to go in.</a:t>
            </a:r>
          </a:p>
          <a:p>
            <a:pPr eaLnBrk="1" hangingPunct="1">
              <a:lnSpc>
                <a:spcPct val="111000"/>
              </a:lnSpc>
              <a:spcBef>
                <a:spcPts val="25"/>
              </a:spcBef>
            </a:pPr>
            <a:r>
              <a:rPr lang="en-US" altLang="en-US" sz="2200">
                <a:solidFill>
                  <a:srgbClr val="000000"/>
                </a:solidFill>
                <a:latin typeface="Times New Roman" panose="02020603050405020304" pitchFamily="18" charset="0"/>
                <a:cs typeface="Times New Roman" panose="02020603050405020304" pitchFamily="18" charset="0"/>
              </a:rPr>
              <a:t>Allow sufficient time for the metal to solidify in the mold. Break the mold carefully and remove the casting.</a:t>
            </a:r>
          </a:p>
          <a:p>
            <a:pPr eaLnBrk="1" hangingPunct="1">
              <a:lnSpc>
                <a:spcPts val="2525"/>
              </a:lnSpc>
              <a:spcBef>
                <a:spcPts val="463"/>
              </a:spcBef>
            </a:pPr>
            <a:r>
              <a:rPr lang="en-US" altLang="en-US" sz="2200">
                <a:solidFill>
                  <a:srgbClr val="000000"/>
                </a:solidFill>
                <a:latin typeface="Times New Roman" panose="02020603050405020304" pitchFamily="18" charset="0"/>
                <a:cs typeface="Times New Roman" panose="02020603050405020304" pitchFamily="18" charset="0"/>
              </a:rPr>
              <a:t>Cut-off the riser and gating system from the casting and clean it for any sand etc.</a:t>
            </a:r>
          </a:p>
          <a:p>
            <a:pPr eaLnBrk="1" hangingPunct="1">
              <a:lnSpc>
                <a:spcPts val="2525"/>
              </a:lnSpc>
              <a:spcBef>
                <a:spcPts val="213"/>
              </a:spcBef>
            </a:pPr>
            <a:r>
              <a:rPr lang="en-US" altLang="en-US" sz="1100">
                <a:solidFill>
                  <a:srgbClr val="000000"/>
                </a:solidFill>
                <a:latin typeface="Times New Roman" panose="02020603050405020304" pitchFamily="18" charset="0"/>
                <a:cs typeface="Times New Roman" panose="02020603050405020304" pitchFamily="18" charset="0"/>
              </a:rPr>
              <a:t>(v)	</a:t>
            </a:r>
            <a:r>
              <a:rPr lang="en-US" altLang="en-US" sz="2200">
                <a:solidFill>
                  <a:srgbClr val="000000"/>
                </a:solidFill>
                <a:latin typeface="Times New Roman" panose="02020603050405020304" pitchFamily="18" charset="0"/>
                <a:cs typeface="Times New Roman" panose="02020603050405020304" pitchFamily="18" charset="0"/>
              </a:rPr>
              <a:t>Inspect the casting visually and record any surface and dimensional defects observe.</a:t>
            </a:r>
          </a:p>
        </p:txBody>
      </p:sp>
      <p:pic>
        <p:nvPicPr>
          <p:cNvPr id="14345" name="object 11">
            <a:extLst>
              <a:ext uri="{FF2B5EF4-FFF2-40B4-BE49-F238E27FC236}">
                <a16:creationId xmlns:a16="http://schemas.microsoft.com/office/drawing/2014/main" id="{82A0C084-3885-49D2-871F-36FB65027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6734175"/>
            <a:ext cx="33147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B10CCA6-C961-446C-B6DC-96DCC420C982}"/>
              </a:ext>
            </a:extLst>
          </p:cNvPr>
          <p:cNvSpPr txBox="1">
            <a:spLocks noGrp="1"/>
          </p:cNvSpPr>
          <p:nvPr>
            <p:ph type="title"/>
          </p:nvPr>
        </p:nvSpPr>
        <p:spPr>
          <a:xfrm>
            <a:off x="2573338" y="676275"/>
            <a:ext cx="5605462" cy="390525"/>
          </a:xfrm>
        </p:spPr>
        <p:txBody>
          <a:bodyPr tIns="12700" rtlCol="0"/>
          <a:lstStyle/>
          <a:p>
            <a:pPr marL="12700" eaLnBrk="1" fontAlgn="auto" hangingPunct="1">
              <a:spcBef>
                <a:spcPts val="100"/>
              </a:spcBef>
              <a:spcAft>
                <a:spcPts val="0"/>
              </a:spcAft>
              <a:defRPr/>
            </a:pPr>
            <a:r>
              <a:rPr spc="-20" dirty="0"/>
              <a:t>INTRODUCATION</a:t>
            </a:r>
            <a:r>
              <a:rPr spc="-95" dirty="0"/>
              <a:t> </a:t>
            </a:r>
            <a:r>
              <a:rPr dirty="0"/>
              <a:t>TO</a:t>
            </a:r>
            <a:r>
              <a:rPr spc="-100" dirty="0"/>
              <a:t> </a:t>
            </a:r>
            <a:r>
              <a:rPr dirty="0"/>
              <a:t>METAL</a:t>
            </a:r>
            <a:r>
              <a:rPr spc="-70" dirty="0"/>
              <a:t> </a:t>
            </a:r>
            <a:r>
              <a:rPr spc="-10" dirty="0"/>
              <a:t>FORMING</a:t>
            </a:r>
          </a:p>
        </p:txBody>
      </p:sp>
      <p:sp>
        <p:nvSpPr>
          <p:cNvPr id="15363" name="object 3">
            <a:extLst>
              <a:ext uri="{FF2B5EF4-FFF2-40B4-BE49-F238E27FC236}">
                <a16:creationId xmlns:a16="http://schemas.microsoft.com/office/drawing/2014/main" id="{2D8ED179-7001-4412-8426-968DE0E34F35}"/>
              </a:ext>
            </a:extLst>
          </p:cNvPr>
          <p:cNvSpPr txBox="1">
            <a:spLocks noChangeArrowheads="1"/>
          </p:cNvSpPr>
          <p:nvPr/>
        </p:nvSpPr>
        <p:spPr bwMode="auto">
          <a:xfrm>
            <a:off x="736600" y="1460500"/>
            <a:ext cx="92805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128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38"/>
              </a:spcBef>
            </a:pPr>
            <a:r>
              <a:rPr lang="en-US" altLang="en-US" sz="2400">
                <a:solidFill>
                  <a:srgbClr val="793A17"/>
                </a:solidFill>
                <a:latin typeface="Times New Roman" panose="02020603050405020304" pitchFamily="18" charset="0"/>
                <a:cs typeface="Times New Roman" panose="02020603050405020304" pitchFamily="18" charset="0"/>
              </a:rPr>
              <a:t>SHEET METAL FORMING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spcBef>
                <a:spcPts val="500"/>
              </a:spcBef>
            </a:pPr>
            <a:r>
              <a:rPr lang="en-US" altLang="en-US" sz="2200">
                <a:solidFill>
                  <a:srgbClr val="000000"/>
                </a:solidFill>
                <a:latin typeface="Times New Roman" panose="02020603050405020304" pitchFamily="18" charset="0"/>
                <a:cs typeface="Times New Roman" panose="02020603050405020304" pitchFamily="18" charset="0"/>
              </a:rPr>
              <a:t>Many products are  manufactured  from  sheet metal involving combination  of processes such as shearing, bending, deep drawing, spinning etc. These processes are characterized by localized deformation and configuration changes and are together called “Sheet Metal Forming”. These processes do not result in bulk shape change of the parts, but lead to configurational changes. Sheets have high surface area to volume ratio of starting metal which distinguishes these from bulk deformation. Sheet metal forming is often called ‘press working’ as presses are required to perform these operations. Parts are usually called stampings and usual tools involve punches and dies. Sheet metal operations can involve combination of stresses, eg.</a:t>
            </a:r>
          </a:p>
          <a:p>
            <a:pPr eaLnBrk="1" hangingPunct="1">
              <a:spcBef>
                <a:spcPts val="325"/>
              </a:spcBef>
              <a:buSzPct val="52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Stretching of the metal (tensile stresses)</a:t>
            </a:r>
          </a:p>
          <a:p>
            <a:pPr eaLnBrk="1" hangingPunct="1">
              <a:spcBef>
                <a:spcPts val="488"/>
              </a:spcBef>
              <a:buSzPct val="52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Bending of the metal (tensile and compressive stresses)</a:t>
            </a:r>
          </a:p>
          <a:p>
            <a:pPr eaLnBrk="1" hangingPunct="1">
              <a:spcBef>
                <a:spcPts val="475"/>
              </a:spcBef>
              <a:buSzPct val="52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Cutting of the metal (shear stresses)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6" name="object 2">
            <a:extLst>
              <a:ext uri="{FF2B5EF4-FFF2-40B4-BE49-F238E27FC236}">
                <a16:creationId xmlns:a16="http://schemas.microsoft.com/office/drawing/2014/main" id="{B16269DE-C36D-469F-AD7A-1CBC0EF7EF4D}"/>
              </a:ext>
            </a:extLst>
          </p:cNvPr>
          <p:cNvGrpSpPr>
            <a:grpSpLocks/>
          </p:cNvGrpSpPr>
          <p:nvPr/>
        </p:nvGrpSpPr>
        <p:grpSpPr bwMode="auto">
          <a:xfrm>
            <a:off x="719138" y="365125"/>
            <a:ext cx="5329237" cy="4289425"/>
            <a:chOff x="718819" y="365760"/>
            <a:chExt cx="5329555" cy="4288790"/>
          </a:xfrm>
        </p:grpSpPr>
        <p:pic>
          <p:nvPicPr>
            <p:cNvPr id="16400" name="object 3">
              <a:extLst>
                <a:ext uri="{FF2B5EF4-FFF2-40B4-BE49-F238E27FC236}">
                  <a16:creationId xmlns:a16="http://schemas.microsoft.com/office/drawing/2014/main" id="{6C49F7C5-418D-47EC-A749-7BD3B2CE8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80" y="509524"/>
              <a:ext cx="5047869" cy="412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object 4">
              <a:extLst>
                <a:ext uri="{FF2B5EF4-FFF2-40B4-BE49-F238E27FC236}">
                  <a16:creationId xmlns:a16="http://schemas.microsoft.com/office/drawing/2014/main" id="{42B99B83-8DF0-4614-B970-20C8E3CC8AAD}"/>
                </a:ext>
              </a:extLst>
            </p:cNvPr>
            <p:cNvSpPr>
              <a:spLocks/>
            </p:cNvSpPr>
            <p:nvPr/>
          </p:nvSpPr>
          <p:spPr bwMode="auto">
            <a:xfrm>
              <a:off x="728344" y="375285"/>
              <a:ext cx="5310505" cy="4269740"/>
            </a:xfrm>
            <a:custGeom>
              <a:avLst/>
              <a:gdLst>
                <a:gd name="T0" fmla="*/ 0 w 5310505"/>
                <a:gd name="T1" fmla="*/ 4269739 h 4269740"/>
                <a:gd name="T2" fmla="*/ 5309997 w 5310505"/>
                <a:gd name="T3" fmla="*/ 4269739 h 4269740"/>
                <a:gd name="T4" fmla="*/ 5309997 w 5310505"/>
                <a:gd name="T5" fmla="*/ 0 h 4269740"/>
                <a:gd name="T6" fmla="*/ 0 w 5310505"/>
                <a:gd name="T7" fmla="*/ 0 h 4269740"/>
                <a:gd name="T8" fmla="*/ 0 w 5310505"/>
                <a:gd name="T9" fmla="*/ 4269739 h 4269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0505" h="4269740">
                  <a:moveTo>
                    <a:pt x="0" y="4269739"/>
                  </a:moveTo>
                  <a:lnTo>
                    <a:pt x="5309997" y="4269739"/>
                  </a:lnTo>
                  <a:lnTo>
                    <a:pt x="5309997" y="0"/>
                  </a:lnTo>
                  <a:lnTo>
                    <a:pt x="0" y="0"/>
                  </a:lnTo>
                  <a:lnTo>
                    <a:pt x="0" y="4269739"/>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6387" name="object 5">
            <a:extLst>
              <a:ext uri="{FF2B5EF4-FFF2-40B4-BE49-F238E27FC236}">
                <a16:creationId xmlns:a16="http://schemas.microsoft.com/office/drawing/2014/main" id="{07B3E4AC-2FCC-4223-9AFB-692B5B079536}"/>
              </a:ext>
            </a:extLst>
          </p:cNvPr>
          <p:cNvGrpSpPr>
            <a:grpSpLocks/>
          </p:cNvGrpSpPr>
          <p:nvPr/>
        </p:nvGrpSpPr>
        <p:grpSpPr bwMode="auto">
          <a:xfrm>
            <a:off x="6965950" y="-9525"/>
            <a:ext cx="3355975" cy="7575550"/>
            <a:chOff x="6965950" y="-9525"/>
            <a:chExt cx="3356610" cy="7575550"/>
          </a:xfrm>
        </p:grpSpPr>
        <p:pic>
          <p:nvPicPr>
            <p:cNvPr id="16397" name="object 6">
              <a:extLst>
                <a:ext uri="{FF2B5EF4-FFF2-40B4-BE49-F238E27FC236}">
                  <a16:creationId xmlns:a16="http://schemas.microsoft.com/office/drawing/2014/main" id="{3F468EBE-5460-4CF3-941D-A7C55F1F6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143" y="10791"/>
              <a:ext cx="3317112" cy="754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object 7">
              <a:extLst>
                <a:ext uri="{FF2B5EF4-FFF2-40B4-BE49-F238E27FC236}">
                  <a16:creationId xmlns:a16="http://schemas.microsoft.com/office/drawing/2014/main" id="{58598851-FBC3-4E5A-B063-65935BFA108C}"/>
                </a:ext>
              </a:extLst>
            </p:cNvPr>
            <p:cNvSpPr>
              <a:spLocks/>
            </p:cNvSpPr>
            <p:nvPr/>
          </p:nvSpPr>
          <p:spPr bwMode="auto">
            <a:xfrm>
              <a:off x="6975475" y="0"/>
              <a:ext cx="3337560" cy="7556500"/>
            </a:xfrm>
            <a:custGeom>
              <a:avLst/>
              <a:gdLst>
                <a:gd name="T0" fmla="*/ 3337055 w 3337559"/>
                <a:gd name="T1" fmla="*/ 7555989 h 7556500"/>
                <a:gd name="T2" fmla="*/ 3337055 w 3337559"/>
                <a:gd name="T3" fmla="*/ 0 h 7556500"/>
                <a:gd name="T4" fmla="*/ 0 w 3337559"/>
                <a:gd name="T5" fmla="*/ 0 h 7556500"/>
                <a:gd name="T6" fmla="*/ 0 w 3337559"/>
                <a:gd name="T7" fmla="*/ 7555989 h 7556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37559" h="7556500">
                  <a:moveTo>
                    <a:pt x="3337052" y="7555989"/>
                  </a:moveTo>
                  <a:lnTo>
                    <a:pt x="3337052" y="0"/>
                  </a:lnTo>
                </a:path>
                <a:path w="3337559" h="7556500">
                  <a:moveTo>
                    <a:pt x="0" y="0"/>
                  </a:moveTo>
                  <a:lnTo>
                    <a:pt x="0" y="755598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99" name="object 8">
              <a:extLst>
                <a:ext uri="{FF2B5EF4-FFF2-40B4-BE49-F238E27FC236}">
                  <a16:creationId xmlns:a16="http://schemas.microsoft.com/office/drawing/2014/main" id="{F87DDAB2-0F20-4EEC-9E4D-ABC08926EE5E}"/>
                </a:ext>
              </a:extLst>
            </p:cNvPr>
            <p:cNvSpPr>
              <a:spLocks/>
            </p:cNvSpPr>
            <p:nvPr/>
          </p:nvSpPr>
          <p:spPr bwMode="auto">
            <a:xfrm>
              <a:off x="6986143" y="10833"/>
              <a:ext cx="384175" cy="287020"/>
            </a:xfrm>
            <a:custGeom>
              <a:avLst/>
              <a:gdLst>
                <a:gd name="T0" fmla="*/ 0 w 384175"/>
                <a:gd name="T1" fmla="*/ 286473 h 287020"/>
                <a:gd name="T2" fmla="*/ 383832 w 384175"/>
                <a:gd name="T3" fmla="*/ 286473 h 287020"/>
                <a:gd name="T4" fmla="*/ 383832 w 384175"/>
                <a:gd name="T5" fmla="*/ 0 h 287020"/>
                <a:gd name="T6" fmla="*/ 0 w 384175"/>
                <a:gd name="T7" fmla="*/ 0 h 287020"/>
                <a:gd name="T8" fmla="*/ 0 w 384175"/>
                <a:gd name="T9" fmla="*/ 286473 h 287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75" h="287020">
                  <a:moveTo>
                    <a:pt x="0" y="286473"/>
                  </a:moveTo>
                  <a:lnTo>
                    <a:pt x="383832" y="286473"/>
                  </a:lnTo>
                  <a:lnTo>
                    <a:pt x="383832" y="0"/>
                  </a:lnTo>
                  <a:lnTo>
                    <a:pt x="0" y="0"/>
                  </a:lnTo>
                  <a:lnTo>
                    <a:pt x="0" y="28647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9" name="object 9">
            <a:extLst>
              <a:ext uri="{FF2B5EF4-FFF2-40B4-BE49-F238E27FC236}">
                <a16:creationId xmlns:a16="http://schemas.microsoft.com/office/drawing/2014/main" id="{AE4EF728-18D1-44B6-BA95-ED3CC2E7AAAB}"/>
              </a:ext>
            </a:extLst>
          </p:cNvPr>
          <p:cNvSpPr txBox="1"/>
          <p:nvPr/>
        </p:nvSpPr>
        <p:spPr>
          <a:xfrm>
            <a:off x="6988175" y="15875"/>
            <a:ext cx="377825" cy="277813"/>
          </a:xfrm>
          <a:prstGeom prst="rect">
            <a:avLst/>
          </a:prstGeom>
          <a:solidFill>
            <a:srgbClr val="FFFFFF"/>
          </a:solidFill>
        </p:spPr>
        <p:txBody>
          <a:bodyPr lIns="0" tIns="43180" rIns="0" bIns="0">
            <a:spAutoFit/>
          </a:bodyPr>
          <a:lstStyle/>
          <a:p>
            <a:pPr marL="95885" eaLnBrk="1" fontAlgn="auto" hangingPunct="1">
              <a:spcBef>
                <a:spcPts val="340"/>
              </a:spcBef>
              <a:spcAft>
                <a:spcPts val="0"/>
              </a:spcAft>
              <a:defRPr/>
            </a:pPr>
            <a:r>
              <a:rPr sz="1000" kern="0" spc="-25" dirty="0">
                <a:solidFill>
                  <a:sysClr val="windowText" lastClr="000000"/>
                </a:solidFill>
                <a:latin typeface="Calibri"/>
                <a:cs typeface="Calibri"/>
              </a:rPr>
              <a:t>(a)</a:t>
            </a:r>
            <a:endParaRPr sz="1000" kern="0">
              <a:solidFill>
                <a:sysClr val="windowText" lastClr="000000"/>
              </a:solidFill>
              <a:latin typeface="Calibri"/>
              <a:cs typeface="Calibri"/>
            </a:endParaRPr>
          </a:p>
        </p:txBody>
      </p:sp>
      <p:grpSp>
        <p:nvGrpSpPr>
          <p:cNvPr id="16389" name="object 10">
            <a:extLst>
              <a:ext uri="{FF2B5EF4-FFF2-40B4-BE49-F238E27FC236}">
                <a16:creationId xmlns:a16="http://schemas.microsoft.com/office/drawing/2014/main" id="{A729F36A-845F-4269-B0FB-10787E9582E2}"/>
              </a:ext>
            </a:extLst>
          </p:cNvPr>
          <p:cNvGrpSpPr>
            <a:grpSpLocks/>
          </p:cNvGrpSpPr>
          <p:nvPr/>
        </p:nvGrpSpPr>
        <p:grpSpPr bwMode="auto">
          <a:xfrm>
            <a:off x="7015163" y="5133975"/>
            <a:ext cx="393700" cy="296863"/>
            <a:chOff x="7015289" y="5134457"/>
            <a:chExt cx="393700" cy="296545"/>
          </a:xfrm>
        </p:grpSpPr>
        <p:sp>
          <p:nvSpPr>
            <p:cNvPr id="16395" name="object 11">
              <a:extLst>
                <a:ext uri="{FF2B5EF4-FFF2-40B4-BE49-F238E27FC236}">
                  <a16:creationId xmlns:a16="http://schemas.microsoft.com/office/drawing/2014/main" id="{B91B66B0-50EF-45EE-9B46-F735B86B2DEB}"/>
                </a:ext>
              </a:extLst>
            </p:cNvPr>
            <p:cNvSpPr>
              <a:spLocks/>
            </p:cNvSpPr>
            <p:nvPr/>
          </p:nvSpPr>
          <p:spPr bwMode="auto">
            <a:xfrm>
              <a:off x="7020052" y="5139220"/>
              <a:ext cx="384175" cy="287020"/>
            </a:xfrm>
            <a:custGeom>
              <a:avLst/>
              <a:gdLst>
                <a:gd name="T0" fmla="*/ 383832 w 384175"/>
                <a:gd name="T1" fmla="*/ 0 h 287020"/>
                <a:gd name="T2" fmla="*/ 0 w 384175"/>
                <a:gd name="T3" fmla="*/ 0 h 287020"/>
                <a:gd name="T4" fmla="*/ 0 w 384175"/>
                <a:gd name="T5" fmla="*/ 286473 h 287020"/>
                <a:gd name="T6" fmla="*/ 383832 w 384175"/>
                <a:gd name="T7" fmla="*/ 286473 h 287020"/>
                <a:gd name="T8" fmla="*/ 383832 w 384175"/>
                <a:gd name="T9" fmla="*/ 0 h 287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75" h="287020">
                  <a:moveTo>
                    <a:pt x="383832" y="0"/>
                  </a:moveTo>
                  <a:lnTo>
                    <a:pt x="0" y="0"/>
                  </a:lnTo>
                  <a:lnTo>
                    <a:pt x="0" y="286473"/>
                  </a:lnTo>
                  <a:lnTo>
                    <a:pt x="383832" y="286473"/>
                  </a:lnTo>
                  <a:lnTo>
                    <a:pt x="3838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6" name="object 12">
              <a:extLst>
                <a:ext uri="{FF2B5EF4-FFF2-40B4-BE49-F238E27FC236}">
                  <a16:creationId xmlns:a16="http://schemas.microsoft.com/office/drawing/2014/main" id="{6B2AA84E-4B7E-4F51-B825-CC0631F97334}"/>
                </a:ext>
              </a:extLst>
            </p:cNvPr>
            <p:cNvSpPr>
              <a:spLocks/>
            </p:cNvSpPr>
            <p:nvPr/>
          </p:nvSpPr>
          <p:spPr bwMode="auto">
            <a:xfrm>
              <a:off x="7020052" y="5139220"/>
              <a:ext cx="384175" cy="287020"/>
            </a:xfrm>
            <a:custGeom>
              <a:avLst/>
              <a:gdLst>
                <a:gd name="T0" fmla="*/ 0 w 384175"/>
                <a:gd name="T1" fmla="*/ 286473 h 287020"/>
                <a:gd name="T2" fmla="*/ 383832 w 384175"/>
                <a:gd name="T3" fmla="*/ 286473 h 287020"/>
                <a:gd name="T4" fmla="*/ 383832 w 384175"/>
                <a:gd name="T5" fmla="*/ 0 h 287020"/>
                <a:gd name="T6" fmla="*/ 0 w 384175"/>
                <a:gd name="T7" fmla="*/ 0 h 287020"/>
                <a:gd name="T8" fmla="*/ 0 w 384175"/>
                <a:gd name="T9" fmla="*/ 286473 h 287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75" h="287020">
                  <a:moveTo>
                    <a:pt x="0" y="286473"/>
                  </a:moveTo>
                  <a:lnTo>
                    <a:pt x="383832" y="286473"/>
                  </a:lnTo>
                  <a:lnTo>
                    <a:pt x="383832" y="0"/>
                  </a:lnTo>
                  <a:lnTo>
                    <a:pt x="0" y="0"/>
                  </a:lnTo>
                  <a:lnTo>
                    <a:pt x="0" y="28647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 name="object 13">
            <a:extLst>
              <a:ext uri="{FF2B5EF4-FFF2-40B4-BE49-F238E27FC236}">
                <a16:creationId xmlns:a16="http://schemas.microsoft.com/office/drawing/2014/main" id="{DF829E58-7DC7-4C06-9C44-8461EBA78E9A}"/>
              </a:ext>
            </a:extLst>
          </p:cNvPr>
          <p:cNvSpPr txBox="1"/>
          <p:nvPr/>
        </p:nvSpPr>
        <p:spPr>
          <a:xfrm>
            <a:off x="7019925" y="5138738"/>
            <a:ext cx="384175" cy="287337"/>
          </a:xfrm>
          <a:prstGeom prst="rect">
            <a:avLst/>
          </a:prstGeom>
        </p:spPr>
        <p:txBody>
          <a:bodyPr lIns="0" tIns="44450" rIns="0" bIns="0">
            <a:spAutoFit/>
          </a:bodyPr>
          <a:lstStyle/>
          <a:p>
            <a:pPr marL="97790" eaLnBrk="1" fontAlgn="auto" hangingPunct="1">
              <a:spcBef>
                <a:spcPts val="350"/>
              </a:spcBef>
              <a:spcAft>
                <a:spcPts val="0"/>
              </a:spcAft>
              <a:defRPr/>
            </a:pPr>
            <a:r>
              <a:rPr sz="1000" kern="0" spc="-25" dirty="0">
                <a:solidFill>
                  <a:sysClr val="windowText" lastClr="000000"/>
                </a:solidFill>
                <a:latin typeface="Calibri"/>
                <a:cs typeface="Calibri"/>
              </a:rPr>
              <a:t>(c)</a:t>
            </a:r>
            <a:endParaRPr sz="1000" kern="0">
              <a:solidFill>
                <a:sysClr val="windowText" lastClr="000000"/>
              </a:solidFill>
              <a:latin typeface="Calibri"/>
              <a:cs typeface="Calibri"/>
            </a:endParaRPr>
          </a:p>
        </p:txBody>
      </p:sp>
      <p:grpSp>
        <p:nvGrpSpPr>
          <p:cNvPr id="16391" name="object 14">
            <a:extLst>
              <a:ext uri="{FF2B5EF4-FFF2-40B4-BE49-F238E27FC236}">
                <a16:creationId xmlns:a16="http://schemas.microsoft.com/office/drawing/2014/main" id="{4A4B9126-9D14-4959-AB9F-25365EE5C781}"/>
              </a:ext>
            </a:extLst>
          </p:cNvPr>
          <p:cNvGrpSpPr>
            <a:grpSpLocks/>
          </p:cNvGrpSpPr>
          <p:nvPr/>
        </p:nvGrpSpPr>
        <p:grpSpPr bwMode="auto">
          <a:xfrm>
            <a:off x="7015163" y="2593975"/>
            <a:ext cx="393700" cy="296863"/>
            <a:chOff x="7015289" y="2594457"/>
            <a:chExt cx="393700" cy="296545"/>
          </a:xfrm>
        </p:grpSpPr>
        <p:sp>
          <p:nvSpPr>
            <p:cNvPr id="16393" name="object 15">
              <a:extLst>
                <a:ext uri="{FF2B5EF4-FFF2-40B4-BE49-F238E27FC236}">
                  <a16:creationId xmlns:a16="http://schemas.microsoft.com/office/drawing/2014/main" id="{86EC1BF1-A4B9-45D7-95D5-F4C2D0BE4616}"/>
                </a:ext>
              </a:extLst>
            </p:cNvPr>
            <p:cNvSpPr>
              <a:spLocks/>
            </p:cNvSpPr>
            <p:nvPr/>
          </p:nvSpPr>
          <p:spPr bwMode="auto">
            <a:xfrm>
              <a:off x="7020052" y="2599220"/>
              <a:ext cx="384175" cy="287020"/>
            </a:xfrm>
            <a:custGeom>
              <a:avLst/>
              <a:gdLst>
                <a:gd name="T0" fmla="*/ 383832 w 384175"/>
                <a:gd name="T1" fmla="*/ 0 h 287019"/>
                <a:gd name="T2" fmla="*/ 0 w 384175"/>
                <a:gd name="T3" fmla="*/ 0 h 287019"/>
                <a:gd name="T4" fmla="*/ 0 w 384175"/>
                <a:gd name="T5" fmla="*/ 286476 h 287019"/>
                <a:gd name="T6" fmla="*/ 383832 w 384175"/>
                <a:gd name="T7" fmla="*/ 286476 h 287019"/>
                <a:gd name="T8" fmla="*/ 383832 w 384175"/>
                <a:gd name="T9" fmla="*/ 0 h 2870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75" h="287019">
                  <a:moveTo>
                    <a:pt x="383832" y="0"/>
                  </a:moveTo>
                  <a:lnTo>
                    <a:pt x="0" y="0"/>
                  </a:lnTo>
                  <a:lnTo>
                    <a:pt x="0" y="286473"/>
                  </a:lnTo>
                  <a:lnTo>
                    <a:pt x="383832" y="286473"/>
                  </a:lnTo>
                  <a:lnTo>
                    <a:pt x="3838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4" name="object 16">
              <a:extLst>
                <a:ext uri="{FF2B5EF4-FFF2-40B4-BE49-F238E27FC236}">
                  <a16:creationId xmlns:a16="http://schemas.microsoft.com/office/drawing/2014/main" id="{A517B65E-967F-445F-B665-686C291565C0}"/>
                </a:ext>
              </a:extLst>
            </p:cNvPr>
            <p:cNvSpPr>
              <a:spLocks/>
            </p:cNvSpPr>
            <p:nvPr/>
          </p:nvSpPr>
          <p:spPr bwMode="auto">
            <a:xfrm>
              <a:off x="7020052" y="2599220"/>
              <a:ext cx="384175" cy="287020"/>
            </a:xfrm>
            <a:custGeom>
              <a:avLst/>
              <a:gdLst>
                <a:gd name="T0" fmla="*/ 0 w 384175"/>
                <a:gd name="T1" fmla="*/ 286476 h 287019"/>
                <a:gd name="T2" fmla="*/ 383832 w 384175"/>
                <a:gd name="T3" fmla="*/ 286476 h 287019"/>
                <a:gd name="T4" fmla="*/ 383832 w 384175"/>
                <a:gd name="T5" fmla="*/ 0 h 287019"/>
                <a:gd name="T6" fmla="*/ 0 w 384175"/>
                <a:gd name="T7" fmla="*/ 0 h 287019"/>
                <a:gd name="T8" fmla="*/ 0 w 384175"/>
                <a:gd name="T9" fmla="*/ 286476 h 2870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75" h="287019">
                  <a:moveTo>
                    <a:pt x="0" y="286473"/>
                  </a:moveTo>
                  <a:lnTo>
                    <a:pt x="383832" y="286473"/>
                  </a:lnTo>
                  <a:lnTo>
                    <a:pt x="383832" y="0"/>
                  </a:lnTo>
                  <a:lnTo>
                    <a:pt x="0" y="0"/>
                  </a:lnTo>
                  <a:lnTo>
                    <a:pt x="0" y="28647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7" name="object 17">
            <a:extLst>
              <a:ext uri="{FF2B5EF4-FFF2-40B4-BE49-F238E27FC236}">
                <a16:creationId xmlns:a16="http://schemas.microsoft.com/office/drawing/2014/main" id="{4AD3A985-0955-4D22-AF0B-66921D18FB1D}"/>
              </a:ext>
            </a:extLst>
          </p:cNvPr>
          <p:cNvSpPr txBox="1"/>
          <p:nvPr/>
        </p:nvSpPr>
        <p:spPr>
          <a:xfrm>
            <a:off x="7019925" y="2598738"/>
            <a:ext cx="384175" cy="287337"/>
          </a:xfrm>
          <a:prstGeom prst="rect">
            <a:avLst/>
          </a:prstGeom>
        </p:spPr>
        <p:txBody>
          <a:bodyPr lIns="0" tIns="43180" rIns="0" bIns="0">
            <a:spAutoFit/>
          </a:bodyPr>
          <a:lstStyle/>
          <a:p>
            <a:pPr marL="97790" eaLnBrk="1" fontAlgn="auto" hangingPunct="1">
              <a:spcBef>
                <a:spcPts val="340"/>
              </a:spcBef>
              <a:spcAft>
                <a:spcPts val="0"/>
              </a:spcAft>
              <a:defRPr/>
            </a:pPr>
            <a:r>
              <a:rPr sz="1000" kern="0" spc="-25" dirty="0">
                <a:solidFill>
                  <a:sysClr val="windowText" lastClr="000000"/>
                </a:solidFill>
                <a:latin typeface="Calibri"/>
                <a:cs typeface="Calibri"/>
              </a:rPr>
              <a:t>(b)</a:t>
            </a:r>
            <a:endParaRPr sz="1000" kern="0">
              <a:solidFill>
                <a:sysClr val="windowText" lastClr="000000"/>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3FBACF2-C772-4464-B61F-BD36643A895A}"/>
              </a:ext>
            </a:extLst>
          </p:cNvPr>
          <p:cNvSpPr txBox="1">
            <a:spLocks noGrp="1"/>
          </p:cNvSpPr>
          <p:nvPr>
            <p:ph type="title"/>
          </p:nvPr>
        </p:nvSpPr>
        <p:spPr>
          <a:xfrm>
            <a:off x="3563938" y="814388"/>
            <a:ext cx="3559175" cy="869950"/>
          </a:xfrm>
        </p:spPr>
        <p:txBody>
          <a:bodyPr tIns="68580" rtlCol="0"/>
          <a:lstStyle/>
          <a:p>
            <a:pPr marL="53975" eaLnBrk="1" fontAlgn="auto" hangingPunct="1">
              <a:spcBef>
                <a:spcPts val="540"/>
              </a:spcBef>
              <a:spcAft>
                <a:spcPts val="0"/>
              </a:spcAft>
              <a:defRPr/>
            </a:pPr>
            <a:r>
              <a:rPr b="1" spc="-30" dirty="0"/>
              <a:t>EXERCISE-</a:t>
            </a:r>
            <a:r>
              <a:rPr b="1" spc="-50" dirty="0"/>
              <a:t>2</a:t>
            </a:r>
            <a:br>
              <a:rPr b="1" spc="-50" dirty="0"/>
            </a:br>
            <a:r>
              <a:rPr dirty="0"/>
              <a:t>SHEET</a:t>
            </a:r>
            <a:r>
              <a:rPr spc="-130" dirty="0"/>
              <a:t> </a:t>
            </a:r>
            <a:r>
              <a:rPr dirty="0"/>
              <a:t>METAL</a:t>
            </a:r>
            <a:r>
              <a:rPr spc="-105" dirty="0"/>
              <a:t> </a:t>
            </a:r>
            <a:r>
              <a:rPr spc="-10" dirty="0"/>
              <a:t>FORMING</a:t>
            </a:r>
          </a:p>
        </p:txBody>
      </p:sp>
      <p:sp>
        <p:nvSpPr>
          <p:cNvPr id="17411" name="object 3">
            <a:extLst>
              <a:ext uri="{FF2B5EF4-FFF2-40B4-BE49-F238E27FC236}">
                <a16:creationId xmlns:a16="http://schemas.microsoft.com/office/drawing/2014/main" id="{9A98EF81-AD69-4157-AB67-65DD0685DCA3}"/>
              </a:ext>
            </a:extLst>
          </p:cNvPr>
          <p:cNvSpPr txBox="1">
            <a:spLocks noChangeArrowheads="1"/>
          </p:cNvSpPr>
          <p:nvPr/>
        </p:nvSpPr>
        <p:spPr bwMode="auto">
          <a:xfrm>
            <a:off x="738188" y="1722438"/>
            <a:ext cx="95345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603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2400">
                <a:solidFill>
                  <a:srgbClr val="793A17"/>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1850"/>
              </a:spcBef>
            </a:pPr>
            <a:r>
              <a:rPr lang="en-US" altLang="en-US" sz="1100">
                <a:solidFill>
                  <a:srgbClr val="000000"/>
                </a:solidFill>
                <a:latin typeface="Times New Roman" panose="02020603050405020304" pitchFamily="18" charset="0"/>
                <a:cs typeface="Times New Roman" panose="02020603050405020304" pitchFamily="18" charset="0"/>
              </a:rPr>
              <a:t>(i)  </a:t>
            </a:r>
            <a:r>
              <a:rPr lang="en-US" altLang="en-US" sz="2200">
                <a:solidFill>
                  <a:srgbClr val="000000"/>
                </a:solidFill>
                <a:latin typeface="Times New Roman" panose="02020603050405020304" pitchFamily="18" charset="0"/>
                <a:cs typeface="Times New Roman" panose="02020603050405020304" pitchFamily="18" charset="0"/>
              </a:rPr>
              <a:t>To prepare a sheet metal product (Funnel).</a:t>
            </a:r>
          </a:p>
          <a:p>
            <a:pPr eaLnBrk="1" hangingPunct="1">
              <a:lnSpc>
                <a:spcPts val="2525"/>
              </a:lnSpc>
              <a:spcBef>
                <a:spcPts val="313"/>
              </a:spcBef>
            </a:pPr>
            <a:r>
              <a:rPr lang="en-US" altLang="en-US" sz="1100">
                <a:solidFill>
                  <a:srgbClr val="000000"/>
                </a:solidFill>
                <a:latin typeface="Times New Roman" panose="02020603050405020304" pitchFamily="18" charset="0"/>
                <a:cs typeface="Times New Roman" panose="02020603050405020304" pitchFamily="18" charset="0"/>
              </a:rPr>
              <a:t>(ii) </a:t>
            </a:r>
            <a:r>
              <a:rPr lang="en-US" altLang="en-US" sz="2200">
                <a:solidFill>
                  <a:srgbClr val="000000"/>
                </a:solidFill>
                <a:latin typeface="Times New Roman" panose="02020603050405020304" pitchFamily="18" charset="0"/>
                <a:cs typeface="Times New Roman" panose="02020603050405020304" pitchFamily="18" charset="0"/>
              </a:rPr>
              <a:t>Report the various parameters for the various passes during the rolling of the given metal piece.</a:t>
            </a:r>
          </a:p>
          <a:p>
            <a:pPr eaLnBrk="1" hangingPunct="1">
              <a:spcBef>
                <a:spcPts val="2113"/>
              </a:spcBef>
            </a:pPr>
            <a:r>
              <a:rPr lang="en-US" altLang="en-US" sz="2400">
                <a:solidFill>
                  <a:srgbClr val="793A17"/>
                </a:solidFill>
                <a:latin typeface="Times New Roman" panose="02020603050405020304" pitchFamily="18" charset="0"/>
                <a:cs typeface="Times New Roman" panose="02020603050405020304" pitchFamily="18" charset="0"/>
              </a:rPr>
              <a:t>Equipment &amp; material</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688"/>
              </a:spcBef>
            </a:pPr>
            <a:r>
              <a:rPr lang="en-US" altLang="en-US" sz="2200">
                <a:solidFill>
                  <a:srgbClr val="000000"/>
                </a:solidFill>
                <a:latin typeface="Times New Roman" panose="02020603050405020304" pitchFamily="18" charset="0"/>
                <a:cs typeface="Times New Roman" panose="02020603050405020304" pitchFamily="18" charset="0"/>
              </a:rPr>
              <a:t>Mallet, Hand Snip, Bench Vice, Grooving Tool, Scriber, Scale, Marker, Light Weight Hammer, Divider and Metal Sheet</a:t>
            </a:r>
          </a:p>
          <a:p>
            <a:pPr eaLnBrk="1" hangingPunct="1">
              <a:spcBef>
                <a:spcPts val="38"/>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a:solidFill>
                  <a:srgbClr val="793A17"/>
                </a:solidFill>
                <a:latin typeface="Times New Roman" panose="02020603050405020304" pitchFamily="18" charset="0"/>
                <a:cs typeface="Times New Roman" panose="02020603050405020304" pitchFamily="18" charset="0"/>
              </a:rPr>
              <a:t>Demonstration</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500"/>
              </a:spcBef>
            </a:pPr>
            <a:r>
              <a:rPr lang="en-US" altLang="en-US" sz="2200">
                <a:solidFill>
                  <a:srgbClr val="000000"/>
                </a:solidFill>
                <a:latin typeface="Times New Roman" panose="02020603050405020304" pitchFamily="18" charset="0"/>
                <a:cs typeface="Times New Roman" panose="02020603050405020304" pitchFamily="18" charset="0"/>
              </a:rPr>
              <a:t>Self secured sheet metal joints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DB9BE5E-D2D9-4A58-9EAF-0E05D984F636}"/>
              </a:ext>
            </a:extLst>
          </p:cNvPr>
          <p:cNvSpPr txBox="1">
            <a:spLocks noGrp="1"/>
          </p:cNvSpPr>
          <p:nvPr>
            <p:ph type="title"/>
          </p:nvPr>
        </p:nvSpPr>
        <p:spPr>
          <a:xfrm>
            <a:off x="738188" y="687388"/>
            <a:ext cx="2936875" cy="390525"/>
          </a:xfrm>
        </p:spPr>
        <p:txBody>
          <a:bodyPr tIns="12700" rtlCol="0"/>
          <a:lstStyle/>
          <a:p>
            <a:pPr marL="12700" eaLnBrk="1" fontAlgn="auto" hangingPunct="1">
              <a:spcBef>
                <a:spcPts val="100"/>
              </a:spcBef>
              <a:spcAft>
                <a:spcPts val="0"/>
              </a:spcAft>
              <a:defRPr/>
            </a:pPr>
            <a:r>
              <a:rPr sz="1150" dirty="0"/>
              <a:t>(a)</a:t>
            </a:r>
            <a:r>
              <a:rPr sz="1150" spc="105" dirty="0"/>
              <a:t>  </a:t>
            </a:r>
            <a:r>
              <a:rPr dirty="0"/>
              <a:t>Internal</a:t>
            </a:r>
            <a:r>
              <a:rPr spc="-20" dirty="0"/>
              <a:t> </a:t>
            </a:r>
            <a:r>
              <a:rPr dirty="0"/>
              <a:t>grooved</a:t>
            </a:r>
            <a:r>
              <a:rPr spc="-35" dirty="0"/>
              <a:t> </a:t>
            </a:r>
            <a:r>
              <a:rPr spc="-20" dirty="0"/>
              <a:t>joint</a:t>
            </a:r>
            <a:endParaRPr sz="1150"/>
          </a:p>
        </p:txBody>
      </p:sp>
      <p:sp>
        <p:nvSpPr>
          <p:cNvPr id="18435" name="object 3">
            <a:extLst>
              <a:ext uri="{FF2B5EF4-FFF2-40B4-BE49-F238E27FC236}">
                <a16:creationId xmlns:a16="http://schemas.microsoft.com/office/drawing/2014/main" id="{D2A44DB1-AC08-4CFE-BC96-4E071002C9FE}"/>
              </a:ext>
            </a:extLst>
          </p:cNvPr>
          <p:cNvSpPr txBox="1">
            <a:spLocks noChangeArrowheads="1"/>
          </p:cNvSpPr>
          <p:nvPr/>
        </p:nvSpPr>
        <p:spPr bwMode="auto">
          <a:xfrm>
            <a:off x="725488" y="1068388"/>
            <a:ext cx="8823325"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468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Mark out portions of given sheets near edges to be joined with a marker. Fold the sheets at edges in the portion marked, first at right angles to the</a:t>
            </a:r>
          </a:p>
          <a:p>
            <a:pPr eaLnBrk="1" hangingPunct="1">
              <a:lnSpc>
                <a:spcPts val="2588"/>
              </a:lnSpc>
              <a:spcBef>
                <a:spcPts val="500"/>
              </a:spcBef>
            </a:pPr>
            <a:r>
              <a:rPr lang="en-US" altLang="en-US" sz="2200">
                <a:solidFill>
                  <a:srgbClr val="000000"/>
                </a:solidFill>
                <a:latin typeface="Times New Roman" panose="02020603050405020304" pitchFamily="18" charset="0"/>
                <a:cs typeface="Times New Roman" panose="02020603050405020304" pitchFamily="18" charset="0"/>
              </a:rPr>
              <a:t>plane of the sheet and then at 180</a:t>
            </a:r>
            <a:r>
              <a:rPr lang="en-US" altLang="en-US" sz="3300" baseline="9000">
                <a:solidFill>
                  <a:srgbClr val="000000"/>
                </a:solidFill>
                <a:latin typeface="Nirmala UI" panose="020B0502040204020203" pitchFamily="34" charset="0"/>
                <a:cs typeface="Nirmala UI" panose="020B0502040204020203" pitchFamily="34" charset="0"/>
              </a:rPr>
              <a:t>० </a:t>
            </a:r>
            <a:r>
              <a:rPr lang="en-US" altLang="en-US" sz="2200">
                <a:solidFill>
                  <a:srgbClr val="000000"/>
                </a:solidFill>
                <a:latin typeface="Times New Roman" panose="02020603050405020304" pitchFamily="18" charset="0"/>
                <a:cs typeface="Times New Roman" panose="02020603050405020304" pitchFamily="18" charset="0"/>
              </a:rPr>
              <a:t>to the plane.</a:t>
            </a:r>
          </a:p>
          <a:p>
            <a:pPr eaLnBrk="1" hangingPunct="1">
              <a:lnSpc>
                <a:spcPts val="2588"/>
              </a:lnSpc>
            </a:pPr>
            <a:r>
              <a:rPr lang="en-US" altLang="en-US" sz="2200">
                <a:solidFill>
                  <a:srgbClr val="000000"/>
                </a:solidFill>
                <a:latin typeface="Times New Roman" panose="02020603050405020304" pitchFamily="18" charset="0"/>
                <a:cs typeface="Times New Roman" panose="02020603050405020304" pitchFamily="18" charset="0"/>
              </a:rPr>
              <a:t>Insert one folded sheet into the other. Groove the seam using grooving die.</a:t>
            </a:r>
          </a:p>
          <a:p>
            <a:pPr algn="just" eaLnBrk="1" hangingPunct="1">
              <a:spcBef>
                <a:spcPts val="1575"/>
              </a:spcBef>
            </a:pPr>
            <a:r>
              <a:rPr lang="en-US" altLang="en-US" sz="1100">
                <a:solidFill>
                  <a:srgbClr val="793A17"/>
                </a:solidFill>
                <a:latin typeface="Times New Roman" panose="02020603050405020304" pitchFamily="18" charset="0"/>
                <a:cs typeface="Times New Roman" panose="02020603050405020304" pitchFamily="18" charset="0"/>
              </a:rPr>
              <a:t>(b) </a:t>
            </a:r>
            <a:r>
              <a:rPr lang="en-US" altLang="en-US" sz="2400">
                <a:solidFill>
                  <a:srgbClr val="793A17"/>
                </a:solidFill>
                <a:latin typeface="Times New Roman" panose="02020603050405020304" pitchFamily="18" charset="0"/>
                <a:cs typeface="Times New Roman" panose="02020603050405020304" pitchFamily="18" charset="0"/>
              </a:rPr>
              <a:t>Double grooved joint</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98000"/>
              </a:lnSpc>
              <a:spcBef>
                <a:spcPts val="3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Fold sheets after making them as per the instructions given. Cut a piece of sheet (called strap) of required width.</a:t>
            </a:r>
          </a:p>
          <a:p>
            <a:pPr algn="just" eaLnBrk="1" hangingPunct="1">
              <a:spcBef>
                <a:spcPts val="88"/>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Strap width = (4x size of marked edges) + (4 x thickness of</a:t>
            </a:r>
          </a:p>
        </p:txBody>
      </p:sp>
      <p:sp>
        <p:nvSpPr>
          <p:cNvPr id="4" name="object 4">
            <a:extLst>
              <a:ext uri="{FF2B5EF4-FFF2-40B4-BE49-F238E27FC236}">
                <a16:creationId xmlns:a16="http://schemas.microsoft.com/office/drawing/2014/main" id="{EE99AE86-74FF-4C97-A4F8-F5A5806EBCDA}"/>
              </a:ext>
            </a:extLst>
          </p:cNvPr>
          <p:cNvSpPr txBox="1"/>
          <p:nvPr/>
        </p:nvSpPr>
        <p:spPr>
          <a:xfrm>
            <a:off x="1411288" y="4381500"/>
            <a:ext cx="5118100" cy="360363"/>
          </a:xfrm>
          <a:prstGeom prst="rect">
            <a:avLst/>
          </a:prstGeom>
        </p:spPr>
        <p:txBody>
          <a:bodyPr lIns="0" tIns="12065" rIns="0" bIns="0">
            <a:spAutoFit/>
          </a:bodyPr>
          <a:lstStyle/>
          <a:p>
            <a:pPr marL="241300" indent="-228600" eaLnBrk="1" fontAlgn="auto" hangingPunct="1">
              <a:spcBef>
                <a:spcPts val="95"/>
              </a:spcBef>
              <a:spcAft>
                <a:spcPts val="0"/>
              </a:spcAft>
              <a:buFont typeface="Symbol"/>
              <a:buChar char=""/>
              <a:tabLst>
                <a:tab pos="241300" algn="l"/>
              </a:tabLst>
              <a:defRPr/>
            </a:pPr>
            <a:r>
              <a:rPr sz="2200" kern="0" dirty="0">
                <a:solidFill>
                  <a:sysClr val="windowText" lastClr="000000"/>
                </a:solidFill>
                <a:latin typeface="Times New Roman"/>
                <a:cs typeface="Times New Roman"/>
              </a:rPr>
              <a:t>sheet).</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Close</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edges</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4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strap</a:t>
            </a:r>
            <a:r>
              <a:rPr sz="2200" kern="0" spc="-45"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slightly.</a:t>
            </a:r>
            <a:endParaRPr sz="22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C91C8559-2280-4D71-80EE-C6928E44E19E}"/>
              </a:ext>
            </a:extLst>
          </p:cNvPr>
          <p:cNvSpPr txBox="1"/>
          <p:nvPr/>
        </p:nvSpPr>
        <p:spPr>
          <a:xfrm>
            <a:off x="1639888" y="4581525"/>
            <a:ext cx="7253287" cy="360363"/>
          </a:xfrm>
          <a:prstGeom prst="rect">
            <a:avLst/>
          </a:prstGeom>
        </p:spPr>
        <p:txBody>
          <a:bodyPr lIns="0" tIns="12065" rIns="0" bIns="0">
            <a:spAutoFit/>
          </a:bodyPr>
          <a:lstStyle/>
          <a:p>
            <a:pPr marL="12700" eaLnBrk="1" fontAlgn="auto" hangingPunct="1">
              <a:spcBef>
                <a:spcPts val="95"/>
              </a:spcBef>
              <a:spcAft>
                <a:spcPts val="0"/>
              </a:spcAft>
              <a:defRPr/>
            </a:pPr>
            <a:r>
              <a:rPr sz="2200" kern="0" dirty="0">
                <a:solidFill>
                  <a:sysClr val="windowText" lastClr="000000"/>
                </a:solidFill>
                <a:latin typeface="Times New Roman"/>
                <a:cs typeface="Times New Roman"/>
              </a:rPr>
              <a:t>Slip</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6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strap</a:t>
            </a:r>
            <a:r>
              <a:rPr sz="2200" kern="0" spc="-3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on</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bent</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edges</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of</a:t>
            </a:r>
            <a:r>
              <a:rPr sz="2200" kern="0" spc="-5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the</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sheets</a:t>
            </a:r>
            <a:r>
              <a:rPr sz="2200" kern="0" spc="-50"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after</a:t>
            </a:r>
            <a:r>
              <a:rPr sz="2200" kern="0" spc="-45" dirty="0">
                <a:solidFill>
                  <a:sysClr val="windowText" lastClr="000000"/>
                </a:solidFill>
                <a:latin typeface="Times New Roman"/>
                <a:cs typeface="Times New Roman"/>
              </a:rPr>
              <a:t> </a:t>
            </a:r>
            <a:r>
              <a:rPr sz="2200" kern="0" dirty="0">
                <a:solidFill>
                  <a:sysClr val="windowText" lastClr="000000"/>
                </a:solidFill>
                <a:latin typeface="Times New Roman"/>
                <a:cs typeface="Times New Roman"/>
              </a:rPr>
              <a:t>bringing</a:t>
            </a:r>
            <a:r>
              <a:rPr sz="2200" kern="0" spc="-40" dirty="0">
                <a:solidFill>
                  <a:sysClr val="windowText" lastClr="000000"/>
                </a:solidFill>
                <a:latin typeface="Times New Roman"/>
                <a:cs typeface="Times New Roman"/>
              </a:rPr>
              <a:t> </a:t>
            </a:r>
            <a:r>
              <a:rPr sz="2200" kern="0" spc="-10" dirty="0">
                <a:solidFill>
                  <a:sysClr val="windowText" lastClr="000000"/>
                </a:solidFill>
                <a:latin typeface="Times New Roman"/>
                <a:cs typeface="Times New Roman"/>
              </a:rPr>
              <a:t>them.</a:t>
            </a:r>
            <a:endParaRPr sz="2200" kern="0">
              <a:solidFill>
                <a:sysClr val="windowText" lastClr="000000"/>
              </a:solidFill>
              <a:latin typeface="Times New Roman"/>
              <a:cs typeface="Times New Roman"/>
            </a:endParaRPr>
          </a:p>
        </p:txBody>
      </p:sp>
      <p:sp>
        <p:nvSpPr>
          <p:cNvPr id="18438" name="object 6">
            <a:extLst>
              <a:ext uri="{FF2B5EF4-FFF2-40B4-BE49-F238E27FC236}">
                <a16:creationId xmlns:a16="http://schemas.microsoft.com/office/drawing/2014/main" id="{82A4D00F-AA15-495B-A0F4-E915AF0D5EBC}"/>
              </a:ext>
            </a:extLst>
          </p:cNvPr>
          <p:cNvSpPr txBox="1">
            <a:spLocks noChangeArrowheads="1"/>
          </p:cNvSpPr>
          <p:nvPr/>
        </p:nvSpPr>
        <p:spPr bwMode="auto">
          <a:xfrm>
            <a:off x="738188" y="5054600"/>
            <a:ext cx="606901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8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400"/>
              </a:spcBef>
            </a:pPr>
            <a:r>
              <a:rPr lang="en-US" altLang="en-US" sz="1100">
                <a:solidFill>
                  <a:srgbClr val="793A17"/>
                </a:solidFill>
                <a:latin typeface="Times New Roman" panose="02020603050405020304" pitchFamily="18" charset="0"/>
                <a:cs typeface="Times New Roman" panose="02020603050405020304" pitchFamily="18" charset="0"/>
              </a:rPr>
              <a:t>(c)  </a:t>
            </a:r>
            <a:r>
              <a:rPr lang="en-US" altLang="en-US" sz="2400">
                <a:solidFill>
                  <a:srgbClr val="793A17"/>
                </a:solidFill>
                <a:latin typeface="Times New Roman" panose="02020603050405020304" pitchFamily="18" charset="0"/>
                <a:cs typeface="Times New Roman" panose="02020603050405020304" pitchFamily="18" charset="0"/>
              </a:rPr>
              <a:t>Knocked-up joint</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ts val="2525"/>
              </a:lnSpc>
              <a:spcBef>
                <a:spcPts val="4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Fold one sheet and close edges slightly. Bend one sheet to form a right angles band. Slip the second sheet in the folded one.</a:t>
            </a:r>
          </a:p>
          <a:p>
            <a:pPr algn="just" eaLnBrk="1" hangingPunct="1">
              <a:lnSpc>
                <a:spcPts val="2625"/>
              </a:lnSpc>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Close the right angled sheet using a mallet.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object 2">
            <a:extLst>
              <a:ext uri="{FF2B5EF4-FFF2-40B4-BE49-F238E27FC236}">
                <a16:creationId xmlns:a16="http://schemas.microsoft.com/office/drawing/2014/main" id="{1FAC01C8-8233-41AA-BCB4-65E664683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6378575"/>
            <a:ext cx="228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5E9797ED-8D2A-4DF0-8C25-0FF5162286C9}"/>
              </a:ext>
            </a:extLst>
          </p:cNvPr>
          <p:cNvSpPr txBox="1"/>
          <p:nvPr/>
        </p:nvSpPr>
        <p:spPr>
          <a:xfrm>
            <a:off x="3594100" y="3173413"/>
            <a:ext cx="3654425" cy="201612"/>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4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8:</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Approximate</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dimensions</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of</a:t>
            </a:r>
            <a:r>
              <a:rPr sz="1150" kern="0" spc="-3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the</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funnel</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to</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be</a:t>
            </a:r>
            <a:r>
              <a:rPr sz="1150" kern="0" spc="-25" dirty="0">
                <a:solidFill>
                  <a:sysClr val="windowText" lastClr="000000"/>
                </a:solidFill>
                <a:latin typeface="Times New Roman"/>
                <a:cs typeface="Times New Roman"/>
              </a:rPr>
              <a:t> </a:t>
            </a:r>
            <a:r>
              <a:rPr sz="1150" kern="0" spc="-10" dirty="0">
                <a:solidFill>
                  <a:sysClr val="windowText" lastClr="000000"/>
                </a:solidFill>
                <a:latin typeface="Times New Roman"/>
                <a:cs typeface="Times New Roman"/>
              </a:rPr>
              <a:t>fabricated.</a:t>
            </a:r>
            <a:endParaRPr sz="1150" kern="0">
              <a:solidFill>
                <a:sysClr val="windowText" lastClr="000000"/>
              </a:solidFill>
              <a:latin typeface="Times New Roman"/>
              <a:cs typeface="Times New Roman"/>
            </a:endParaRPr>
          </a:p>
        </p:txBody>
      </p:sp>
      <p:sp>
        <p:nvSpPr>
          <p:cNvPr id="19460" name="object 4">
            <a:extLst>
              <a:ext uri="{FF2B5EF4-FFF2-40B4-BE49-F238E27FC236}">
                <a16:creationId xmlns:a16="http://schemas.microsoft.com/office/drawing/2014/main" id="{4C1810C5-0278-4B5D-939B-85948A1CC022}"/>
              </a:ext>
            </a:extLst>
          </p:cNvPr>
          <p:cNvSpPr txBox="1">
            <a:spLocks noChangeArrowheads="1"/>
          </p:cNvSpPr>
          <p:nvPr/>
        </p:nvSpPr>
        <p:spPr bwMode="auto">
          <a:xfrm>
            <a:off x="736600" y="3646488"/>
            <a:ext cx="87439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363"/>
              </a:spcBef>
            </a:pPr>
            <a:r>
              <a:rPr lang="en-US" altLang="en-US" sz="2400">
                <a:solidFill>
                  <a:srgbClr val="793A17"/>
                </a:solidFill>
                <a:latin typeface="Times New Roman" panose="02020603050405020304" pitchFamily="18" charset="0"/>
                <a:cs typeface="Times New Roman" panose="02020603050405020304" pitchFamily="18" charset="0"/>
              </a:rPr>
              <a:t>Procedure for funnel:</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238"/>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Draw the elevation on full scale</a:t>
            </a:r>
          </a:p>
          <a:p>
            <a:pPr eaLnBrk="1" hangingPunct="1">
              <a:spcBef>
                <a:spcPts val="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Complete the cone by extending the lines A and G</a:t>
            </a:r>
          </a:p>
          <a:p>
            <a:pPr eaLnBrk="1" hangingPunct="1">
              <a:lnSpc>
                <a:spcPct val="96000"/>
              </a:lnSpc>
              <a:spcBef>
                <a:spcPts val="15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Choose a point Z and draw curves with Z as a center, and ZA and ZX as radius Draw the vertical line Z3, meeting the internal curve at D, and external curve at 3 Starting from D mark lengths DC, CB, BA, DE, EF and FG, each equal to </a:t>
            </a:r>
            <a:r>
              <a:rPr lang="en-US" altLang="en-US" sz="2200" i="1">
                <a:solidFill>
                  <a:srgbClr val="000000"/>
                </a:solidFill>
                <a:latin typeface="Times New Roman" panose="02020603050405020304" pitchFamily="18" charset="0"/>
                <a:cs typeface="Times New Roman" panose="02020603050405020304" pitchFamily="18" charset="0"/>
              </a:rPr>
              <a:t>nd/6.</a:t>
            </a: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22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Again starting from 3 mark length 3-2, 2-1, 1-0, 3-4, 4-5 and 5-6, each equal to πd/6</a:t>
            </a:r>
            <a:r>
              <a:rPr lang="en-US" altLang="en-US" sz="2200" i="1">
                <a:solidFill>
                  <a:srgbClr val="000000"/>
                </a:solidFill>
                <a:latin typeface="Times New Roman" panose="02020603050405020304" pitchFamily="18" charset="0"/>
                <a:cs typeface="Times New Roman" panose="02020603050405020304" pitchFamily="18" charset="0"/>
              </a:rPr>
              <a:t>. </a:t>
            </a:r>
            <a:r>
              <a:rPr lang="en-US" altLang="en-US" sz="2200">
                <a:solidFill>
                  <a:srgbClr val="000000"/>
                </a:solidFill>
                <a:latin typeface="Times New Roman" panose="02020603050405020304" pitchFamily="18" charset="0"/>
                <a:cs typeface="Times New Roman" panose="02020603050405020304" pitchFamily="18" charset="0"/>
              </a:rPr>
              <a:t>(D and d are major and minor diameters)</a:t>
            </a:r>
          </a:p>
        </p:txBody>
      </p:sp>
      <p:grpSp>
        <p:nvGrpSpPr>
          <p:cNvPr id="19461" name="object 5">
            <a:extLst>
              <a:ext uri="{FF2B5EF4-FFF2-40B4-BE49-F238E27FC236}">
                <a16:creationId xmlns:a16="http://schemas.microsoft.com/office/drawing/2014/main" id="{0C93AAEE-C027-4011-93A9-43351289CC84}"/>
              </a:ext>
            </a:extLst>
          </p:cNvPr>
          <p:cNvGrpSpPr>
            <a:grpSpLocks/>
          </p:cNvGrpSpPr>
          <p:nvPr/>
        </p:nvGrpSpPr>
        <p:grpSpPr bwMode="auto">
          <a:xfrm>
            <a:off x="1771650" y="709613"/>
            <a:ext cx="4152900" cy="2398712"/>
            <a:chOff x="1772285" y="709930"/>
            <a:chExt cx="4152900" cy="2399030"/>
          </a:xfrm>
        </p:grpSpPr>
        <p:pic>
          <p:nvPicPr>
            <p:cNvPr id="19462" name="object 6">
              <a:extLst>
                <a:ext uri="{FF2B5EF4-FFF2-40B4-BE49-F238E27FC236}">
                  <a16:creationId xmlns:a16="http://schemas.microsoft.com/office/drawing/2014/main" id="{38468312-C418-4F09-A7C8-B71D1B413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641" y="780542"/>
              <a:ext cx="4043392" cy="230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object 7">
              <a:extLst>
                <a:ext uri="{FF2B5EF4-FFF2-40B4-BE49-F238E27FC236}">
                  <a16:creationId xmlns:a16="http://schemas.microsoft.com/office/drawing/2014/main" id="{638D8B37-A949-49CD-B8BE-5AE4414DEBD9}"/>
                </a:ext>
              </a:extLst>
            </p:cNvPr>
            <p:cNvSpPr>
              <a:spLocks/>
            </p:cNvSpPr>
            <p:nvPr/>
          </p:nvSpPr>
          <p:spPr bwMode="auto">
            <a:xfrm>
              <a:off x="1781809" y="719455"/>
              <a:ext cx="4133850" cy="2379980"/>
            </a:xfrm>
            <a:custGeom>
              <a:avLst/>
              <a:gdLst>
                <a:gd name="T0" fmla="*/ 0 w 4133850"/>
                <a:gd name="T1" fmla="*/ 2379980 h 2379980"/>
                <a:gd name="T2" fmla="*/ 4133850 w 4133850"/>
                <a:gd name="T3" fmla="*/ 2379980 h 2379980"/>
                <a:gd name="T4" fmla="*/ 4133850 w 4133850"/>
                <a:gd name="T5" fmla="*/ 0 h 2379980"/>
                <a:gd name="T6" fmla="*/ 0 w 4133850"/>
                <a:gd name="T7" fmla="*/ 0 h 2379980"/>
                <a:gd name="T8" fmla="*/ 0 w 4133850"/>
                <a:gd name="T9" fmla="*/ 2379980 h 2379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3850" h="2379980">
                  <a:moveTo>
                    <a:pt x="0" y="2379980"/>
                  </a:moveTo>
                  <a:lnTo>
                    <a:pt x="4133850" y="2379980"/>
                  </a:lnTo>
                  <a:lnTo>
                    <a:pt x="4133850" y="0"/>
                  </a:lnTo>
                  <a:lnTo>
                    <a:pt x="0" y="0"/>
                  </a:lnTo>
                  <a:lnTo>
                    <a:pt x="0" y="2379980"/>
                  </a:lnTo>
                  <a:close/>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482" name="object 2">
            <a:extLst>
              <a:ext uri="{FF2B5EF4-FFF2-40B4-BE49-F238E27FC236}">
                <a16:creationId xmlns:a16="http://schemas.microsoft.com/office/drawing/2014/main" id="{26523FEA-C6A7-4EDC-AF68-99B9CFE30D1C}"/>
              </a:ext>
            </a:extLst>
          </p:cNvPr>
          <p:cNvGrpSpPr>
            <a:grpSpLocks/>
          </p:cNvGrpSpPr>
          <p:nvPr/>
        </p:nvGrpSpPr>
        <p:grpSpPr bwMode="auto">
          <a:xfrm>
            <a:off x="2262188" y="3028950"/>
            <a:ext cx="2189162" cy="2906713"/>
            <a:chOff x="2262504" y="3028315"/>
            <a:chExt cx="2188210" cy="2907665"/>
          </a:xfrm>
        </p:grpSpPr>
        <p:pic>
          <p:nvPicPr>
            <p:cNvPr id="20485" name="object 3">
              <a:extLst>
                <a:ext uri="{FF2B5EF4-FFF2-40B4-BE49-F238E27FC236}">
                  <a16:creationId xmlns:a16="http://schemas.microsoft.com/office/drawing/2014/main" id="{B155E5D0-6436-4722-AC11-E78381852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697" y="3048508"/>
              <a:ext cx="2148840" cy="286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object 4">
              <a:extLst>
                <a:ext uri="{FF2B5EF4-FFF2-40B4-BE49-F238E27FC236}">
                  <a16:creationId xmlns:a16="http://schemas.microsoft.com/office/drawing/2014/main" id="{456F8E33-6ADD-49B3-8C52-31BC7921EEA0}"/>
                </a:ext>
              </a:extLst>
            </p:cNvPr>
            <p:cNvSpPr>
              <a:spLocks/>
            </p:cNvSpPr>
            <p:nvPr/>
          </p:nvSpPr>
          <p:spPr bwMode="auto">
            <a:xfrm>
              <a:off x="2272029" y="3037840"/>
              <a:ext cx="2169160" cy="2888615"/>
            </a:xfrm>
            <a:custGeom>
              <a:avLst/>
              <a:gdLst>
                <a:gd name="T0" fmla="*/ 0 w 2169160"/>
                <a:gd name="T1" fmla="*/ 2888107 h 2888615"/>
                <a:gd name="T2" fmla="*/ 2168651 w 2169160"/>
                <a:gd name="T3" fmla="*/ 2888107 h 2888615"/>
                <a:gd name="T4" fmla="*/ 2168651 w 2169160"/>
                <a:gd name="T5" fmla="*/ 0 h 2888615"/>
                <a:gd name="T6" fmla="*/ 0 w 2169160"/>
                <a:gd name="T7" fmla="*/ 0 h 2888615"/>
                <a:gd name="T8" fmla="*/ 0 w 2169160"/>
                <a:gd name="T9" fmla="*/ 2888107 h 2888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9160" h="2888615">
                  <a:moveTo>
                    <a:pt x="0" y="2888107"/>
                  </a:moveTo>
                  <a:lnTo>
                    <a:pt x="2168651" y="2888107"/>
                  </a:lnTo>
                  <a:lnTo>
                    <a:pt x="2168651" y="0"/>
                  </a:lnTo>
                  <a:lnTo>
                    <a:pt x="0" y="0"/>
                  </a:lnTo>
                  <a:lnTo>
                    <a:pt x="0" y="2888107"/>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0483" name="object 5">
            <a:extLst>
              <a:ext uri="{FF2B5EF4-FFF2-40B4-BE49-F238E27FC236}">
                <a16:creationId xmlns:a16="http://schemas.microsoft.com/office/drawing/2014/main" id="{932150A6-3CD7-4B93-82AD-FE78C5842D51}"/>
              </a:ext>
            </a:extLst>
          </p:cNvPr>
          <p:cNvSpPr txBox="1">
            <a:spLocks noChangeArrowheads="1"/>
          </p:cNvSpPr>
          <p:nvPr/>
        </p:nvSpPr>
        <p:spPr bwMode="auto">
          <a:xfrm>
            <a:off x="1358900" y="708025"/>
            <a:ext cx="78565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eaLnBrk="1" hangingPunct="1">
              <a:spcBef>
                <a:spcPts val="10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Draw another curve with Z as a center and ZX+5 mm as radius.</a:t>
            </a:r>
          </a:p>
          <a:p>
            <a:pPr eaLnBrk="1" hangingPunct="1">
              <a:lnSpc>
                <a:spcPts val="2525"/>
              </a:lnSpc>
              <a:spcBef>
                <a:spcPts val="263"/>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Joint AO and G6 and extend it to cut the outer curve at points H and I, respectively. Provide a margin of 5 mm on one side, and 10 mm on another side for joint.</a:t>
            </a:r>
          </a:p>
          <a:p>
            <a:pPr eaLnBrk="1" hangingPunct="1">
              <a:lnSpc>
                <a:spcPts val="2525"/>
              </a:lnSpc>
              <a:spcBef>
                <a:spcPts val="163"/>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Cut out the required portion and form the conical portion. Make the bottom half of the funnel.</a:t>
            </a:r>
          </a:p>
        </p:txBody>
      </p:sp>
      <p:sp>
        <p:nvSpPr>
          <p:cNvPr id="6" name="object 6">
            <a:extLst>
              <a:ext uri="{FF2B5EF4-FFF2-40B4-BE49-F238E27FC236}">
                <a16:creationId xmlns:a16="http://schemas.microsoft.com/office/drawing/2014/main" id="{4C1015C1-344E-45FB-BC87-1E43DA0CF33E}"/>
              </a:ext>
            </a:extLst>
          </p:cNvPr>
          <p:cNvSpPr txBox="1"/>
          <p:nvPr/>
        </p:nvSpPr>
        <p:spPr>
          <a:xfrm>
            <a:off x="2187575" y="6113463"/>
            <a:ext cx="3170238" cy="201612"/>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9:</a:t>
            </a:r>
            <a:r>
              <a:rPr sz="1150" kern="0" spc="-1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Final</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form</a:t>
            </a:r>
            <a:r>
              <a:rPr sz="1150" kern="0" spc="-1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of</a:t>
            </a:r>
            <a:r>
              <a:rPr sz="1150" kern="0" spc="-3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funnel</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to</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be</a:t>
            </a:r>
            <a:r>
              <a:rPr sz="1150" kern="0" spc="-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fabricated</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in</a:t>
            </a:r>
            <a:r>
              <a:rPr sz="1150" kern="0" spc="-5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the</a:t>
            </a:r>
            <a:r>
              <a:rPr sz="1150" kern="0" spc="-25" dirty="0">
                <a:solidFill>
                  <a:sysClr val="windowText" lastClr="000000"/>
                </a:solidFill>
                <a:latin typeface="Times New Roman"/>
                <a:cs typeface="Times New Roman"/>
              </a:rPr>
              <a:t> </a:t>
            </a:r>
            <a:r>
              <a:rPr sz="1150" kern="0" spc="-20" dirty="0">
                <a:solidFill>
                  <a:sysClr val="windowText" lastClr="000000"/>
                </a:solidFill>
                <a:latin typeface="Times New Roman"/>
                <a:cs typeface="Times New Roman"/>
              </a:rPr>
              <a:t>lab.</a:t>
            </a:r>
            <a:endParaRPr sz="1150" kern="0">
              <a:solidFill>
                <a:sysClr val="windowText" lastClr="000000"/>
              </a:solidFill>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2">
            <a:extLst>
              <a:ext uri="{FF2B5EF4-FFF2-40B4-BE49-F238E27FC236}">
                <a16:creationId xmlns:a16="http://schemas.microsoft.com/office/drawing/2014/main" id="{B14BF969-5A6F-4464-8C66-F9EF9F98C8A4}"/>
              </a:ext>
            </a:extLst>
          </p:cNvPr>
          <p:cNvSpPr>
            <a:spLocks noGrp="1" noChangeArrowheads="1"/>
          </p:cNvSpPr>
          <p:nvPr>
            <p:ph type="title"/>
          </p:nvPr>
        </p:nvSpPr>
        <p:spPr>
          <a:xfrm>
            <a:off x="706438" y="690563"/>
            <a:ext cx="9599612" cy="1108075"/>
          </a:xfrm>
        </p:spPr>
        <p:txBody>
          <a:bodyPr tIns="12700"/>
          <a:lstStyle/>
          <a:p>
            <a:pPr marL="12700" algn="l" eaLnBrk="1" hangingPunct="1">
              <a:lnSpc>
                <a:spcPct val="102000"/>
              </a:lnSpc>
              <a:spcBef>
                <a:spcPts val="25"/>
              </a:spcBef>
            </a:pPr>
            <a:r>
              <a:rPr lang="en-US" altLang="en-US" sz="2600" b="1">
                <a:solidFill>
                  <a:srgbClr val="000000"/>
                </a:solidFill>
                <a:latin typeface="Calibri" panose="020F0502020204030204" pitchFamily="34" charset="0"/>
                <a:cs typeface="Calibri" panose="020F0502020204030204" pitchFamily="34" charset="0"/>
              </a:rPr>
              <a:t>Course Learning Outcomes (CLOs)</a:t>
            </a:r>
            <a:br>
              <a:rPr lang="en-US" altLang="en-US" sz="2600">
                <a:latin typeface="Calibri" panose="020F0502020204030204" pitchFamily="34" charset="0"/>
                <a:cs typeface="Calibri" panose="020F0502020204030204" pitchFamily="34" charset="0"/>
              </a:rPr>
            </a:br>
            <a:r>
              <a:rPr lang="en-US" altLang="en-US" sz="2200">
                <a:solidFill>
                  <a:srgbClr val="000000"/>
                </a:solidFill>
                <a:latin typeface="Calibri" panose="020F0502020204030204" pitchFamily="34" charset="0"/>
                <a:cs typeface="Calibri" panose="020F0502020204030204" pitchFamily="34" charset="0"/>
              </a:rPr>
              <a:t>The learning outcomes that are expected to be attained by the student at the end of the course are.</a:t>
            </a:r>
            <a:endParaRPr lang="en-US" altLang="en-US" sz="2200">
              <a:latin typeface="Calibri" panose="020F0502020204030204" pitchFamily="34" charset="0"/>
              <a:cs typeface="Calibri" panose="020F0502020204030204" pitchFamily="34" charset="0"/>
            </a:endParaRPr>
          </a:p>
        </p:txBody>
      </p:sp>
      <p:graphicFrame>
        <p:nvGraphicFramePr>
          <p:cNvPr id="3" name="object 3">
            <a:extLst>
              <a:ext uri="{FF2B5EF4-FFF2-40B4-BE49-F238E27FC236}">
                <a16:creationId xmlns:a16="http://schemas.microsoft.com/office/drawing/2014/main" id="{2CC09C37-D062-4A6E-955B-A8F539E3D42E}"/>
              </a:ext>
            </a:extLst>
          </p:cNvPr>
          <p:cNvGraphicFramePr>
            <a:graphicFrameLocks noGrp="1"/>
          </p:cNvGraphicFramePr>
          <p:nvPr/>
        </p:nvGraphicFramePr>
        <p:xfrm>
          <a:off x="622300" y="1804988"/>
          <a:ext cx="9139238" cy="5110162"/>
        </p:xfrm>
        <a:graphic>
          <a:graphicData uri="http://schemas.openxmlformats.org/drawingml/2006/table">
            <a:tbl>
              <a:tblPr/>
              <a:tblGrid>
                <a:gridCol w="966788">
                  <a:extLst>
                    <a:ext uri="{9D8B030D-6E8A-4147-A177-3AD203B41FA5}">
                      <a16:colId xmlns:a16="http://schemas.microsoft.com/office/drawing/2014/main" val="20000"/>
                    </a:ext>
                  </a:extLst>
                </a:gridCol>
                <a:gridCol w="5184775">
                  <a:extLst>
                    <a:ext uri="{9D8B030D-6E8A-4147-A177-3AD203B41FA5}">
                      <a16:colId xmlns:a16="http://schemas.microsoft.com/office/drawing/2014/main" val="20001"/>
                    </a:ext>
                  </a:extLst>
                </a:gridCol>
                <a:gridCol w="2112962">
                  <a:extLst>
                    <a:ext uri="{9D8B030D-6E8A-4147-A177-3AD203B41FA5}">
                      <a16:colId xmlns:a16="http://schemas.microsoft.com/office/drawing/2014/main" val="20002"/>
                    </a:ext>
                  </a:extLst>
                </a:gridCol>
                <a:gridCol w="874713">
                  <a:extLst>
                    <a:ext uri="{9D8B030D-6E8A-4147-A177-3AD203B41FA5}">
                      <a16:colId xmlns:a16="http://schemas.microsoft.com/office/drawing/2014/main" val="20003"/>
                    </a:ext>
                  </a:extLst>
                </a:gridCol>
              </a:tblGrid>
              <a:tr h="108585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Sl. No.</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CLOs</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5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Domain of learning</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2384"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anose="020F0502020204030204" pitchFamily="34" charset="0"/>
                          <a:cs typeface="Calibri" panose="020F0502020204030204" pitchFamily="34" charset="0"/>
                        </a:rPr>
                        <a:t>PLOs</a:t>
                      </a:r>
                      <a:endPar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17688">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7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1</a:t>
                      </a:r>
                    </a:p>
                  </a:txBody>
                  <a:tcPr marL="0" marR="0" marT="4826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338"/>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DISPLAY basic proficiency in operation of the apparatus and PERFORM the experiment to determine the solution of the engineering problems related to the subject.</a:t>
                      </a:r>
                    </a:p>
                  </a:txBody>
                  <a:tcPr marL="0" marR="0" marT="4254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75"/>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Psychomotor</a:t>
                      </a:r>
                    </a:p>
                  </a:txBody>
                  <a:tcPr marL="0" marR="0" marT="4826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75"/>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1,2,3</a:t>
                      </a:r>
                    </a:p>
                  </a:txBody>
                  <a:tcPr marL="0" marR="0" marT="4826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1"/>
                  </a:ext>
                </a:extLst>
              </a:tr>
              <a:tr h="1127125">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2</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2000"/>
                        </a:lnSpc>
                        <a:spcBef>
                          <a:spcPts val="25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Communicate the learned concepts using different media i.e., verbal and written. As well as perform teamwork.</a:t>
                      </a:r>
                    </a:p>
                  </a:txBody>
                  <a:tcPr marL="0" marR="0" marT="32384"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Affective</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5,6</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9500">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Calibri" panose="020F0502020204030204" pitchFamily="34" charset="0"/>
                        </a:rPr>
                        <a:t>3</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1000"/>
                        </a:lnSpc>
                        <a:spcBef>
                          <a:spcPts val="275"/>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Manifest the professional responsibilities and norms of engineering practice.</a:t>
                      </a:r>
                    </a:p>
                  </a:txBody>
                  <a:tcPr marL="0" marR="0" marT="3429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1000"/>
                        </a:lnSpc>
                        <a:spcBef>
                          <a:spcPts val="275"/>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Psychomotor, Affective</a:t>
                      </a:r>
                    </a:p>
                  </a:txBody>
                  <a:tcPr marL="0" marR="0" marT="34290"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tc>
                  <a:txBody>
                    <a:bodyPr/>
                    <a:lstStyle>
                      <a:lvl1pPr marL="904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0488" marR="0" lvl="0" indent="0" algn="l" defTabSz="914400" rtl="0" eaLnBrk="1" fontAlgn="base" latinLnBrk="0" hangingPunct="1">
                        <a:lnSpc>
                          <a:spcPct val="100000"/>
                        </a:lnSpc>
                        <a:spcBef>
                          <a:spcPts val="30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7,10</a:t>
                      </a:r>
                    </a:p>
                  </a:txBody>
                  <a:tcPr marL="0" marR="0" marT="38735" marB="0" horzOverflow="overflow">
                    <a:lnL w="12700" cap="flat" cmpd="sng" algn="ctr">
                      <a:solidFill>
                        <a:srgbClr val="4471C4"/>
                      </a:solidFill>
                      <a:prstDash val="solid"/>
                      <a:round/>
                      <a:headEnd type="none" w="med" len="med"/>
                      <a:tailEnd type="none" w="med" len="med"/>
                    </a:lnL>
                    <a:lnR w="12700" cap="flat" cmpd="sng" algn="ctr">
                      <a:solidFill>
                        <a:srgbClr val="4471C4"/>
                      </a:solidFill>
                      <a:prstDash val="solid"/>
                      <a:round/>
                      <a:headEnd type="none" w="med" len="med"/>
                      <a:tailEnd type="none" w="med" len="med"/>
                    </a:lnR>
                    <a:lnT w="12700" cap="flat" cmpd="sng" algn="ctr">
                      <a:solidFill>
                        <a:srgbClr val="4471C4"/>
                      </a:solidFill>
                      <a:prstDash val="solid"/>
                      <a:round/>
                      <a:headEnd type="none" w="med" len="med"/>
                      <a:tailEnd type="none" w="med" len="med"/>
                    </a:lnT>
                    <a:lnB w="12700" cap="flat" cmpd="sng" algn="ctr">
                      <a:solidFill>
                        <a:srgbClr val="4471C4"/>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874DE5A-B71C-4BA3-BF7B-22AC1D76662C}"/>
              </a:ext>
            </a:extLst>
          </p:cNvPr>
          <p:cNvSpPr txBox="1">
            <a:spLocks noGrp="1"/>
          </p:cNvSpPr>
          <p:nvPr>
            <p:ph type="title"/>
          </p:nvPr>
        </p:nvSpPr>
        <p:spPr>
          <a:xfrm>
            <a:off x="2573338" y="733425"/>
            <a:ext cx="5808662" cy="390525"/>
          </a:xfrm>
        </p:spPr>
        <p:txBody>
          <a:bodyPr tIns="12700" rtlCol="0"/>
          <a:lstStyle/>
          <a:p>
            <a:pPr marL="12700" eaLnBrk="1" fontAlgn="auto" hangingPunct="1">
              <a:spcBef>
                <a:spcPts val="100"/>
              </a:spcBef>
              <a:spcAft>
                <a:spcPts val="0"/>
              </a:spcAft>
              <a:defRPr/>
            </a:pPr>
            <a:r>
              <a:rPr spc="-20" dirty="0"/>
              <a:t>INTRODUCTION</a:t>
            </a:r>
            <a:r>
              <a:rPr spc="-80" dirty="0"/>
              <a:t> </a:t>
            </a:r>
            <a:r>
              <a:rPr dirty="0"/>
              <a:t>TO</a:t>
            </a:r>
            <a:r>
              <a:rPr spc="-70" dirty="0"/>
              <a:t> </a:t>
            </a:r>
            <a:r>
              <a:rPr spc="-10" dirty="0"/>
              <a:t>JOINING</a:t>
            </a:r>
            <a:r>
              <a:rPr spc="-70" dirty="0"/>
              <a:t> </a:t>
            </a:r>
            <a:r>
              <a:rPr spc="-10" dirty="0"/>
              <a:t>PROCESSES</a:t>
            </a:r>
          </a:p>
        </p:txBody>
      </p:sp>
      <p:sp>
        <p:nvSpPr>
          <p:cNvPr id="21507" name="object 3">
            <a:extLst>
              <a:ext uri="{FF2B5EF4-FFF2-40B4-BE49-F238E27FC236}">
                <a16:creationId xmlns:a16="http://schemas.microsoft.com/office/drawing/2014/main" id="{87B6E9ED-16B1-4691-9597-17EC856F6DB1}"/>
              </a:ext>
            </a:extLst>
          </p:cNvPr>
          <p:cNvSpPr txBox="1">
            <a:spLocks noChangeArrowheads="1"/>
          </p:cNvSpPr>
          <p:nvPr/>
        </p:nvSpPr>
        <p:spPr bwMode="auto">
          <a:xfrm>
            <a:off x="736600" y="1012825"/>
            <a:ext cx="9237663"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82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63"/>
              </a:spcBef>
            </a:pPr>
            <a:r>
              <a:rPr lang="en-US" altLang="en-US" sz="2400">
                <a:solidFill>
                  <a:srgbClr val="793A17"/>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ct val="115000"/>
              </a:lnSpc>
              <a:spcBef>
                <a:spcPts val="113"/>
              </a:spcBef>
            </a:pPr>
            <a:r>
              <a:rPr lang="en-US" altLang="en-US" sz="2200">
                <a:solidFill>
                  <a:srgbClr val="000000"/>
                </a:solidFill>
                <a:latin typeface="Times New Roman" panose="02020603050405020304" pitchFamily="18" charset="0"/>
                <a:cs typeface="Times New Roman" panose="02020603050405020304" pitchFamily="18" charset="0"/>
              </a:rPr>
              <a:t>To study and observe the welding and brazing techniques through demonstration and practice (ARC, MAG, Brazing)</a:t>
            </a:r>
          </a:p>
          <a:p>
            <a:pPr eaLnBrk="1" hangingPunct="1">
              <a:spcBef>
                <a:spcPts val="25"/>
              </a:spcBef>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a:solidFill>
                  <a:srgbClr val="793A17"/>
                </a:solidFill>
                <a:latin typeface="Times New Roman" panose="02020603050405020304" pitchFamily="18" charset="0"/>
                <a:cs typeface="Times New Roman" panose="02020603050405020304" pitchFamily="18" charset="0"/>
              </a:rPr>
              <a:t>Background</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101000"/>
              </a:lnSpc>
              <a:spcBef>
                <a:spcPts val="488"/>
              </a:spcBef>
            </a:pPr>
            <a:r>
              <a:rPr lang="en-US" altLang="en-US" sz="2200">
                <a:solidFill>
                  <a:srgbClr val="000000"/>
                </a:solidFill>
                <a:latin typeface="Times New Roman" panose="02020603050405020304" pitchFamily="18" charset="0"/>
                <a:cs typeface="Times New Roman" panose="02020603050405020304" pitchFamily="18" charset="0"/>
              </a:rPr>
              <a:t>Solid materials need to be joined together in order that they may be fabricated into  useful  shapes  for  various  applications  such  as  industrial,  commercial, domestic, art ware and other uses. Depending on the material and the application, different joining processes are adopted such as, mechanical (bolts, rivets etc.), chemical  (adhesive)  or  thermal  (welding,  brazing  or  soldering).  Thermal processes are extensively used for joining of most common engineering materials, namely,  metals.  This  exercise  is  designed  to  demonstrate  specifically:  gas welding, arc welding, resistance welding, brazing.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object 2">
            <a:extLst>
              <a:ext uri="{FF2B5EF4-FFF2-40B4-BE49-F238E27FC236}">
                <a16:creationId xmlns:a16="http://schemas.microsoft.com/office/drawing/2014/main" id="{53BF4511-E70E-402C-8D9F-7236255F76C3}"/>
              </a:ext>
            </a:extLst>
          </p:cNvPr>
          <p:cNvGrpSpPr>
            <a:grpSpLocks/>
          </p:cNvGrpSpPr>
          <p:nvPr/>
        </p:nvGrpSpPr>
        <p:grpSpPr bwMode="auto">
          <a:xfrm>
            <a:off x="1060450" y="3865563"/>
            <a:ext cx="5616575" cy="2144712"/>
            <a:chOff x="1060450" y="3865245"/>
            <a:chExt cx="5616575" cy="2145665"/>
          </a:xfrm>
        </p:grpSpPr>
        <p:pic>
          <p:nvPicPr>
            <p:cNvPr id="22533" name="object 3">
              <a:extLst>
                <a:ext uri="{FF2B5EF4-FFF2-40B4-BE49-F238E27FC236}">
                  <a16:creationId xmlns:a16="http://schemas.microsoft.com/office/drawing/2014/main" id="{DEF518CA-C961-43F7-8CFA-A56B134A3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667" y="4069588"/>
              <a:ext cx="5433949" cy="188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object 4">
              <a:extLst>
                <a:ext uri="{FF2B5EF4-FFF2-40B4-BE49-F238E27FC236}">
                  <a16:creationId xmlns:a16="http://schemas.microsoft.com/office/drawing/2014/main" id="{E72606B4-1D48-4AEE-92B0-80AF1ECF286C}"/>
                </a:ext>
              </a:extLst>
            </p:cNvPr>
            <p:cNvSpPr>
              <a:spLocks/>
            </p:cNvSpPr>
            <p:nvPr/>
          </p:nvSpPr>
          <p:spPr bwMode="auto">
            <a:xfrm>
              <a:off x="1069975" y="3874770"/>
              <a:ext cx="5597525" cy="2126615"/>
            </a:xfrm>
            <a:custGeom>
              <a:avLst/>
              <a:gdLst>
                <a:gd name="T0" fmla="*/ 0 w 5597525"/>
                <a:gd name="T1" fmla="*/ 2126107 h 2126615"/>
                <a:gd name="T2" fmla="*/ 5597525 w 5597525"/>
                <a:gd name="T3" fmla="*/ 2126107 h 2126615"/>
                <a:gd name="T4" fmla="*/ 5597525 w 5597525"/>
                <a:gd name="T5" fmla="*/ 0 h 2126615"/>
                <a:gd name="T6" fmla="*/ 0 w 5597525"/>
                <a:gd name="T7" fmla="*/ 0 h 2126615"/>
                <a:gd name="T8" fmla="*/ 0 w 5597525"/>
                <a:gd name="T9" fmla="*/ 2126107 h 2126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7525" h="2126615">
                  <a:moveTo>
                    <a:pt x="0" y="2126107"/>
                  </a:moveTo>
                  <a:lnTo>
                    <a:pt x="5597525" y="2126107"/>
                  </a:lnTo>
                  <a:lnTo>
                    <a:pt x="5597525" y="0"/>
                  </a:lnTo>
                  <a:lnTo>
                    <a:pt x="0" y="0"/>
                  </a:lnTo>
                  <a:lnTo>
                    <a:pt x="0" y="2126107"/>
                  </a:lnTo>
                  <a:close/>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2531" name="object 5">
            <a:extLst>
              <a:ext uri="{FF2B5EF4-FFF2-40B4-BE49-F238E27FC236}">
                <a16:creationId xmlns:a16="http://schemas.microsoft.com/office/drawing/2014/main" id="{06DC044E-0F32-4DE1-960D-52C6CE9ABD4A}"/>
              </a:ext>
            </a:extLst>
          </p:cNvPr>
          <p:cNvSpPr>
            <a:spLocks noGrp="1" noChangeArrowheads="1"/>
          </p:cNvSpPr>
          <p:nvPr>
            <p:ph type="title"/>
          </p:nvPr>
        </p:nvSpPr>
        <p:spPr>
          <a:xfrm>
            <a:off x="736600" y="617538"/>
            <a:ext cx="9232900" cy="2884487"/>
          </a:xfrm>
        </p:spPr>
        <p:txBody>
          <a:bodyPr tIns="82550"/>
          <a:lstStyle/>
          <a:p>
            <a:pPr marL="12700" algn="l" eaLnBrk="1" hangingPunct="1">
              <a:lnSpc>
                <a:spcPct val="101000"/>
              </a:lnSpc>
              <a:spcBef>
                <a:spcPts val="488"/>
              </a:spcBef>
            </a:pPr>
            <a:r>
              <a:rPr lang="en-US" altLang="en-US">
                <a:latin typeface="Times New Roman" panose="02020603050405020304" pitchFamily="18" charset="0"/>
                <a:cs typeface="Times New Roman" panose="02020603050405020304" pitchFamily="18" charset="0"/>
              </a:rPr>
              <a:t>			WELDING PROCESSES</a:t>
            </a:r>
            <a:br>
              <a:rPr lang="en-US" altLang="en-US">
                <a:latin typeface="Times New Roman" panose="02020603050405020304" pitchFamily="18" charset="0"/>
                <a:cs typeface="Times New Roman" panose="02020603050405020304" pitchFamily="18" charset="0"/>
              </a:rPr>
            </a:br>
            <a:r>
              <a:rPr lang="en-US" altLang="en-US" sz="2200">
                <a:solidFill>
                  <a:srgbClr val="000000"/>
                </a:solidFill>
                <a:latin typeface="Times New Roman" panose="02020603050405020304" pitchFamily="18" charset="0"/>
                <a:cs typeface="Times New Roman" panose="02020603050405020304" pitchFamily="18" charset="0"/>
              </a:rPr>
              <a:t>Welding is a process in which two materials, usually metals, and is permanently joined  together  by  coalescence,  resulting  from  temperature,  pressure,  and metallurgical conditions. The particular combination of temperature and pressure can range from high temperature with no pressure to high pressure with any increase in temperature. Thus, welding can be achieved under a wide variety of conditions  and  numerous  welding  processes  have  been  developed  and  are routinely used in manufacturing.</a:t>
            </a:r>
            <a:endParaRPr lang="en-US" altLang="en-US" sz="2200">
              <a:latin typeface="Times New Roman" panose="02020603050405020304" pitchFamily="18" charset="0"/>
              <a:cs typeface="Times New Roman" panose="02020603050405020304" pitchFamily="18" charset="0"/>
            </a:endParaRPr>
          </a:p>
        </p:txBody>
      </p:sp>
      <p:sp>
        <p:nvSpPr>
          <p:cNvPr id="6" name="object 6">
            <a:extLst>
              <a:ext uri="{FF2B5EF4-FFF2-40B4-BE49-F238E27FC236}">
                <a16:creationId xmlns:a16="http://schemas.microsoft.com/office/drawing/2014/main" id="{8AF016E7-1C6C-4159-A23D-4E9E3491065F}"/>
              </a:ext>
            </a:extLst>
          </p:cNvPr>
          <p:cNvSpPr txBox="1"/>
          <p:nvPr/>
        </p:nvSpPr>
        <p:spPr>
          <a:xfrm>
            <a:off x="2601913" y="6122988"/>
            <a:ext cx="2349500" cy="201612"/>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10:</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Schematic</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of</a:t>
            </a:r>
            <a:r>
              <a:rPr sz="1150" kern="0" spc="-3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a</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welding</a:t>
            </a:r>
            <a:r>
              <a:rPr sz="1150" kern="0" spc="-30" dirty="0">
                <a:solidFill>
                  <a:sysClr val="windowText" lastClr="000000"/>
                </a:solidFill>
                <a:latin typeface="Times New Roman"/>
                <a:cs typeface="Times New Roman"/>
              </a:rPr>
              <a:t> </a:t>
            </a:r>
            <a:r>
              <a:rPr sz="1150" kern="0" spc="-10" dirty="0">
                <a:solidFill>
                  <a:sysClr val="windowText" lastClr="000000"/>
                </a:solidFill>
                <a:latin typeface="Times New Roman"/>
                <a:cs typeface="Times New Roman"/>
              </a:rPr>
              <a:t>process</a:t>
            </a:r>
            <a:endParaRPr sz="1150" kern="0">
              <a:solidFill>
                <a:sysClr val="windowText" lastClr="000000"/>
              </a:solidFill>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object 2">
            <a:extLst>
              <a:ext uri="{FF2B5EF4-FFF2-40B4-BE49-F238E27FC236}">
                <a16:creationId xmlns:a16="http://schemas.microsoft.com/office/drawing/2014/main" id="{C7FB094F-A490-4CFE-A5C1-7DC41480BF7C}"/>
              </a:ext>
            </a:extLst>
          </p:cNvPr>
          <p:cNvSpPr txBox="1">
            <a:spLocks noChangeArrowheads="1"/>
          </p:cNvSpPr>
          <p:nvPr/>
        </p:nvSpPr>
        <p:spPr bwMode="auto">
          <a:xfrm>
            <a:off x="736600" y="669925"/>
            <a:ext cx="92392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50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To obtain coalescence between two metals following requirements need to be met: (1) perfectly smooth, flat or matching surfaces, (2) clean surfaces, free from oxides,  absorbed  gases,  grease  and  other  contaminants,  (3e)  metals  with  no internal impurities. These are difficult conditions to obtain. Surface roughness is overcome  by  pressure  or  by  melting  two  surfaces  so  that  fusion  occurs. Contaminants are removed by mechanical or chemical cleaning prior to welding or by causing sufficient metal flow along the interface so that they are removed away from the weld zone friction welding is a solid state welding technique. In many processes the contaminants are removed by fluxing agents.The production of quality welds requires (1) a satisfactory heat and/or pressure source, (2) a means of protecting or cleaning the metal, and (3) caution to avoid, or compensate for, harmful metallurgical effects.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object 2">
            <a:extLst>
              <a:ext uri="{FF2B5EF4-FFF2-40B4-BE49-F238E27FC236}">
                <a16:creationId xmlns:a16="http://schemas.microsoft.com/office/drawing/2014/main" id="{148451A3-2D62-4819-9A47-AE8EFF45A9E6}"/>
              </a:ext>
            </a:extLst>
          </p:cNvPr>
          <p:cNvSpPr>
            <a:spLocks noGrp="1" noChangeArrowheads="1"/>
          </p:cNvSpPr>
          <p:nvPr>
            <p:ph type="ctrTitle"/>
          </p:nvPr>
        </p:nvSpPr>
        <p:spPr>
          <a:xfrm>
            <a:off x="736600" y="614363"/>
            <a:ext cx="9236075" cy="3227387"/>
          </a:xfrm>
        </p:spPr>
        <p:txBody>
          <a:bodyPr tIns="85725"/>
          <a:lstStyle/>
          <a:p>
            <a:pPr marL="12700" algn="just" eaLnBrk="1" hangingPunct="1">
              <a:lnSpc>
                <a:spcPct val="101000"/>
              </a:lnSpc>
              <a:spcBef>
                <a:spcPts val="513"/>
              </a:spcBef>
            </a:pPr>
            <a:r>
              <a:rPr lang="en-US" altLang="en-US">
                <a:latin typeface="Times New Roman" panose="02020603050405020304" pitchFamily="18" charset="0"/>
                <a:cs typeface="Times New Roman" panose="02020603050405020304" pitchFamily="18" charset="0"/>
              </a:rPr>
              <a:t>Arc Welding</a:t>
            </a:r>
            <a:br>
              <a:rPr lang="en-US" altLang="en-US">
                <a:latin typeface="Times New Roman" panose="02020603050405020304" pitchFamily="18" charset="0"/>
                <a:cs typeface="Times New Roman" panose="02020603050405020304" pitchFamily="18" charset="0"/>
              </a:rPr>
            </a:br>
            <a:r>
              <a:rPr lang="en-US" altLang="en-US" sz="2200">
                <a:solidFill>
                  <a:srgbClr val="000000"/>
                </a:solidFill>
                <a:latin typeface="Times New Roman" panose="02020603050405020304" pitchFamily="18" charset="0"/>
                <a:cs typeface="Times New Roman" panose="02020603050405020304" pitchFamily="18" charset="0"/>
              </a:rPr>
              <a:t>In this process a joint is established by fusing the material near the region of joint by means of an electric arc struck between the material to be joined and an electrode. A high current low voltage electric power supply generates an arc of intense heat reaching a maximum temperature of approximately 5500OC. The electrode held externally may act as a filler rod (consumable electrode) or it is fed independently of the electrode (nonconsumable electrode). Due to higher levels of heat input, joints in thicker materials can be obtained by the arc welding process. It is extensively used in a variety of structural applications.</a:t>
            </a:r>
            <a:endParaRPr lang="en-US" altLang="en-US" sz="2200">
              <a:latin typeface="Times New Roman" panose="02020603050405020304" pitchFamily="18" charset="0"/>
              <a:cs typeface="Times New Roman" panose="02020603050405020304" pitchFamily="18" charset="0"/>
            </a:endParaRPr>
          </a:p>
        </p:txBody>
      </p:sp>
      <p:sp>
        <p:nvSpPr>
          <p:cNvPr id="24579" name="object 3">
            <a:extLst>
              <a:ext uri="{FF2B5EF4-FFF2-40B4-BE49-F238E27FC236}">
                <a16:creationId xmlns:a16="http://schemas.microsoft.com/office/drawing/2014/main" id="{13E7BB1C-CF89-44A9-A98C-7464EE4A4D29}"/>
              </a:ext>
            </a:extLst>
          </p:cNvPr>
          <p:cNvSpPr>
            <a:spLocks noGrp="1" noChangeArrowheads="1"/>
          </p:cNvSpPr>
          <p:nvPr>
            <p:ph type="subTitle" idx="4"/>
          </p:nvPr>
        </p:nvSpPr>
        <p:spPr>
          <a:xfrm>
            <a:off x="736600" y="4202113"/>
            <a:ext cx="9229725" cy="1182687"/>
          </a:xfrm>
        </p:spPr>
        <p:txBody>
          <a:bodyPr tIns="12065"/>
          <a:lstStyle/>
          <a:p>
            <a:pPr marL="12700" algn="just" eaLnBrk="1" hangingPunct="1">
              <a:lnSpc>
                <a:spcPct val="115000"/>
              </a:lnSpc>
              <a:spcBef>
                <a:spcPts val="100"/>
              </a:spcBef>
            </a:pPr>
            <a:r>
              <a:rPr lang="en-US" altLang="en-US">
                <a:latin typeface="Times New Roman" panose="02020603050405020304" pitchFamily="18" charset="0"/>
                <a:cs typeface="Times New Roman" panose="02020603050405020304" pitchFamily="18" charset="0"/>
              </a:rPr>
              <a:t>There are so many types of the basic arc welding process such as shielded metal arc welding (SMAW), gas metal arc welding (GMAW), gas tungsten arc welding (GTAW), submerged arc welding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02" name="object 2">
            <a:extLst>
              <a:ext uri="{FF2B5EF4-FFF2-40B4-BE49-F238E27FC236}">
                <a16:creationId xmlns:a16="http://schemas.microsoft.com/office/drawing/2014/main" id="{1EDE8E26-4DC2-4F05-ABC6-5893F82CF629}"/>
              </a:ext>
            </a:extLst>
          </p:cNvPr>
          <p:cNvGrpSpPr>
            <a:grpSpLocks/>
          </p:cNvGrpSpPr>
          <p:nvPr/>
        </p:nvGrpSpPr>
        <p:grpSpPr bwMode="auto">
          <a:xfrm>
            <a:off x="1120775" y="919163"/>
            <a:ext cx="5619750" cy="2319337"/>
            <a:chOff x="1120139" y="919480"/>
            <a:chExt cx="5619750" cy="2319020"/>
          </a:xfrm>
        </p:grpSpPr>
        <p:pic>
          <p:nvPicPr>
            <p:cNvPr id="25604" name="object 3">
              <a:extLst>
                <a:ext uri="{FF2B5EF4-FFF2-40B4-BE49-F238E27FC236}">
                  <a16:creationId xmlns:a16="http://schemas.microsoft.com/office/drawing/2014/main" id="{5E11CE63-FC6B-4AC4-9E7D-EB85F6348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46" y="1049528"/>
              <a:ext cx="5489575" cy="21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object 4">
              <a:extLst>
                <a:ext uri="{FF2B5EF4-FFF2-40B4-BE49-F238E27FC236}">
                  <a16:creationId xmlns:a16="http://schemas.microsoft.com/office/drawing/2014/main" id="{E3386905-C3CA-4C68-93BA-EE2E10EBE383}"/>
                </a:ext>
              </a:extLst>
            </p:cNvPr>
            <p:cNvSpPr>
              <a:spLocks/>
            </p:cNvSpPr>
            <p:nvPr/>
          </p:nvSpPr>
          <p:spPr bwMode="auto">
            <a:xfrm>
              <a:off x="1129664" y="929005"/>
              <a:ext cx="5600700" cy="2299970"/>
            </a:xfrm>
            <a:custGeom>
              <a:avLst/>
              <a:gdLst>
                <a:gd name="T0" fmla="*/ 0 w 5600700"/>
                <a:gd name="T1" fmla="*/ 2299461 h 2299970"/>
                <a:gd name="T2" fmla="*/ 5600700 w 5600700"/>
                <a:gd name="T3" fmla="*/ 2299461 h 2299970"/>
                <a:gd name="T4" fmla="*/ 5600700 w 5600700"/>
                <a:gd name="T5" fmla="*/ 0 h 2299970"/>
                <a:gd name="T6" fmla="*/ 0 w 5600700"/>
                <a:gd name="T7" fmla="*/ 0 h 2299970"/>
                <a:gd name="T8" fmla="*/ 0 w 5600700"/>
                <a:gd name="T9" fmla="*/ 2299461 h 2299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0700" h="2299970">
                  <a:moveTo>
                    <a:pt x="0" y="2299461"/>
                  </a:moveTo>
                  <a:lnTo>
                    <a:pt x="5600700" y="2299461"/>
                  </a:lnTo>
                  <a:lnTo>
                    <a:pt x="5600700" y="0"/>
                  </a:lnTo>
                  <a:lnTo>
                    <a:pt x="0" y="0"/>
                  </a:lnTo>
                  <a:lnTo>
                    <a:pt x="0" y="2299461"/>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 name="object 5">
            <a:extLst>
              <a:ext uri="{FF2B5EF4-FFF2-40B4-BE49-F238E27FC236}">
                <a16:creationId xmlns:a16="http://schemas.microsoft.com/office/drawing/2014/main" id="{1342FFA3-4BB9-4719-9F23-F0FE654868BD}"/>
              </a:ext>
            </a:extLst>
          </p:cNvPr>
          <p:cNvSpPr txBox="1"/>
          <p:nvPr/>
        </p:nvSpPr>
        <p:spPr>
          <a:xfrm>
            <a:off x="3719513" y="3416300"/>
            <a:ext cx="3473450" cy="201613"/>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4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11:</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Schematic</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of</a:t>
            </a:r>
            <a:r>
              <a:rPr sz="1150" kern="0" spc="-5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a</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shielded</a:t>
            </a:r>
            <a:r>
              <a:rPr sz="1150" kern="0" spc="-3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metal</a:t>
            </a:r>
            <a:r>
              <a:rPr sz="1150" kern="0" spc="-3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arc</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welding</a:t>
            </a:r>
            <a:r>
              <a:rPr sz="1150" kern="0" spc="-35" dirty="0">
                <a:solidFill>
                  <a:sysClr val="windowText" lastClr="000000"/>
                </a:solidFill>
                <a:latin typeface="Times New Roman"/>
                <a:cs typeface="Times New Roman"/>
              </a:rPr>
              <a:t> </a:t>
            </a:r>
            <a:r>
              <a:rPr sz="1150" kern="0" spc="-10" dirty="0">
                <a:solidFill>
                  <a:sysClr val="windowText" lastClr="000000"/>
                </a:solidFill>
                <a:latin typeface="Times New Roman"/>
                <a:cs typeface="Times New Roman"/>
              </a:rPr>
              <a:t>process.</a:t>
            </a:r>
            <a:endParaRPr sz="1150" kern="0">
              <a:solidFill>
                <a:sysClr val="windowText" lastClr="000000"/>
              </a:solidFill>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60C0ABC-A921-4A08-B419-55874863023B}"/>
              </a:ext>
            </a:extLst>
          </p:cNvPr>
          <p:cNvSpPr txBox="1">
            <a:spLocks noGrp="1"/>
          </p:cNvSpPr>
          <p:nvPr>
            <p:ph type="title"/>
          </p:nvPr>
        </p:nvSpPr>
        <p:spPr>
          <a:xfrm>
            <a:off x="-1892300" y="625475"/>
            <a:ext cx="11855450" cy="879475"/>
          </a:xfrm>
        </p:spPr>
        <p:txBody>
          <a:bodyPr tIns="111759" rtlCol="0"/>
          <a:lstStyle/>
          <a:p>
            <a:pPr marL="2336800" eaLnBrk="1" fontAlgn="auto" hangingPunct="1">
              <a:spcBef>
                <a:spcPts val="520"/>
              </a:spcBef>
              <a:spcAft>
                <a:spcPts val="0"/>
              </a:spcAft>
              <a:defRPr/>
            </a:pPr>
            <a:r>
              <a:rPr b="1" spc="-30" dirty="0"/>
              <a:t>EXERCISE-</a:t>
            </a:r>
            <a:r>
              <a:rPr b="1" spc="-50" dirty="0"/>
              <a:t>3</a:t>
            </a:r>
            <a:br>
              <a:rPr b="1" spc="-50" dirty="0"/>
            </a:br>
            <a:r>
              <a:rPr dirty="0"/>
              <a:t>ARC</a:t>
            </a:r>
            <a:r>
              <a:rPr spc="-75" dirty="0"/>
              <a:t> </a:t>
            </a:r>
            <a:r>
              <a:rPr spc="-10" dirty="0"/>
              <a:t>WELDING</a:t>
            </a:r>
          </a:p>
        </p:txBody>
      </p:sp>
      <p:sp>
        <p:nvSpPr>
          <p:cNvPr id="26627" name="object 3">
            <a:extLst>
              <a:ext uri="{FF2B5EF4-FFF2-40B4-BE49-F238E27FC236}">
                <a16:creationId xmlns:a16="http://schemas.microsoft.com/office/drawing/2014/main" id="{8BD1C6CB-0228-482D-AEF8-0A8E9C3BE3AB}"/>
              </a:ext>
            </a:extLst>
          </p:cNvPr>
          <p:cNvSpPr txBox="1">
            <a:spLocks noChangeArrowheads="1"/>
          </p:cNvSpPr>
          <p:nvPr/>
        </p:nvSpPr>
        <p:spPr bwMode="auto">
          <a:xfrm>
            <a:off x="736600" y="1639888"/>
            <a:ext cx="868838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636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75"/>
              </a:spcBef>
            </a:pPr>
            <a:r>
              <a:rPr lang="en-US" altLang="en-US" sz="2400">
                <a:solidFill>
                  <a:srgbClr val="793A17"/>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75"/>
              </a:lnSpc>
              <a:spcBef>
                <a:spcPts val="525"/>
              </a:spcBef>
            </a:pPr>
            <a:r>
              <a:rPr lang="en-US" altLang="en-US" sz="2200">
                <a:solidFill>
                  <a:srgbClr val="000000"/>
                </a:solidFill>
                <a:latin typeface="Times New Roman" panose="02020603050405020304" pitchFamily="18" charset="0"/>
                <a:cs typeface="Times New Roman" panose="02020603050405020304" pitchFamily="18" charset="0"/>
              </a:rPr>
              <a:t>To prepare a butt joint with mild steel strip using MAG &amp; MMAW technique</a:t>
            </a:r>
          </a:p>
          <a:p>
            <a:pPr eaLnBrk="1" hangingPunct="1">
              <a:lnSpc>
                <a:spcPts val="2825"/>
              </a:lnSpc>
            </a:pPr>
            <a:r>
              <a:rPr lang="en-US" altLang="en-US" sz="2400">
                <a:solidFill>
                  <a:srgbClr val="793A17"/>
                </a:solidFill>
                <a:latin typeface="Times New Roman" panose="02020603050405020304" pitchFamily="18" charset="0"/>
                <a:cs typeface="Times New Roman" panose="02020603050405020304" pitchFamily="18" charset="0"/>
              </a:rPr>
              <a:t>Equipment and materials</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ct val="115000"/>
              </a:lnSpc>
              <a:spcBef>
                <a:spcPts val="113"/>
              </a:spcBef>
            </a:pPr>
            <a:r>
              <a:rPr lang="en-US" altLang="en-US" sz="2200">
                <a:solidFill>
                  <a:srgbClr val="000000"/>
                </a:solidFill>
                <a:latin typeface="Times New Roman" panose="02020603050405020304" pitchFamily="18" charset="0"/>
                <a:cs typeface="Times New Roman" panose="02020603050405020304" pitchFamily="18" charset="0"/>
              </a:rPr>
              <a:t>Welding unit, consumable mild steel wire, mild steel flats (100 x 25 x 5 mm), protecting gas, Wire Brush, Tongs etc.</a:t>
            </a:r>
          </a:p>
          <a:p>
            <a:pPr eaLnBrk="1" hangingPunct="1">
              <a:spcBef>
                <a:spcPts val="1388"/>
              </a:spcBef>
            </a:pPr>
            <a:r>
              <a:rPr lang="en-US" altLang="en-US" sz="2400">
                <a:solidFill>
                  <a:srgbClr val="793A17"/>
                </a:solidFill>
                <a:latin typeface="Times New Roman" panose="02020603050405020304" pitchFamily="18" charset="0"/>
                <a:cs typeface="Times New Roman" panose="02020603050405020304" pitchFamily="18" charset="0"/>
              </a:rPr>
              <a:t>Procedure</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26628" name="object 4">
            <a:extLst>
              <a:ext uri="{FF2B5EF4-FFF2-40B4-BE49-F238E27FC236}">
                <a16:creationId xmlns:a16="http://schemas.microsoft.com/office/drawing/2014/main" id="{8B7EA2FD-45C7-46E0-A259-8C5C6E2791A8}"/>
              </a:ext>
            </a:extLst>
          </p:cNvPr>
          <p:cNvSpPr txBox="1">
            <a:spLocks noChangeArrowheads="1"/>
          </p:cNvSpPr>
          <p:nvPr/>
        </p:nvSpPr>
        <p:spPr bwMode="auto">
          <a:xfrm>
            <a:off x="1358900" y="4057650"/>
            <a:ext cx="8656638"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eaLnBrk="1" hangingPunct="1">
              <a:lnSpc>
                <a:spcPts val="2563"/>
              </a:lnSpc>
              <a:spcBef>
                <a:spcPts val="10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Clean the mild steel flats to be joined by wire brush.</a:t>
            </a:r>
          </a:p>
          <a:p>
            <a:pPr eaLnBrk="1" hangingPunct="1">
              <a:lnSpc>
                <a:spcPts val="2525"/>
              </a:lnSpc>
              <a:spcBef>
                <a:spcPts val="100"/>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Arrange the flat pieces properly providing the gap for full penetration for butt joint(gap ½ thicknesses of flats).</a:t>
            </a:r>
          </a:p>
          <a:p>
            <a:pPr eaLnBrk="1" hangingPunct="1">
              <a:spcBef>
                <a:spcPts val="25"/>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Practice striking of arc, speed and arc length control</a:t>
            </a:r>
          </a:p>
          <a:p>
            <a:pPr eaLnBrk="1" hangingPunct="1">
              <a:spcBef>
                <a:spcPts val="88"/>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Set the welding current, voltage according to the type of metal to be joined.</a:t>
            </a:r>
          </a:p>
          <a:p>
            <a:pPr eaLnBrk="1" hangingPunct="1">
              <a:lnSpc>
                <a:spcPts val="2525"/>
              </a:lnSpc>
              <a:spcBef>
                <a:spcPts val="238"/>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Strike the arc and make tacks at the both ends to hold the metal pieces together duringthe welding process</a:t>
            </a:r>
          </a:p>
          <a:p>
            <a:pPr eaLnBrk="1" hangingPunct="1">
              <a:spcBef>
                <a:spcPts val="13"/>
              </a:spcBef>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Lay beads along the joint maintaining proper speed and arc length.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object 2">
            <a:extLst>
              <a:ext uri="{FF2B5EF4-FFF2-40B4-BE49-F238E27FC236}">
                <a16:creationId xmlns:a16="http://schemas.microsoft.com/office/drawing/2014/main" id="{6FC6E13D-BF8F-43EF-9D9B-F481226DC8B1}"/>
              </a:ext>
            </a:extLst>
          </p:cNvPr>
          <p:cNvGrpSpPr>
            <a:grpSpLocks/>
          </p:cNvGrpSpPr>
          <p:nvPr/>
        </p:nvGrpSpPr>
        <p:grpSpPr bwMode="auto">
          <a:xfrm>
            <a:off x="968375" y="989013"/>
            <a:ext cx="2800350" cy="3590925"/>
            <a:chOff x="968375" y="989330"/>
            <a:chExt cx="2800350" cy="3590925"/>
          </a:xfrm>
        </p:grpSpPr>
        <p:pic>
          <p:nvPicPr>
            <p:cNvPr id="27655" name="object 3">
              <a:extLst>
                <a:ext uri="{FF2B5EF4-FFF2-40B4-BE49-F238E27FC236}">
                  <a16:creationId xmlns:a16="http://schemas.microsoft.com/office/drawing/2014/main" id="{0E645CDF-1702-446E-91F2-14D4D652F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04" y="1009523"/>
              <a:ext cx="2760980" cy="355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object 4">
              <a:extLst>
                <a:ext uri="{FF2B5EF4-FFF2-40B4-BE49-F238E27FC236}">
                  <a16:creationId xmlns:a16="http://schemas.microsoft.com/office/drawing/2014/main" id="{29C1836A-FA80-4B29-B02D-D618DA908CAF}"/>
                </a:ext>
              </a:extLst>
            </p:cNvPr>
            <p:cNvSpPr>
              <a:spLocks/>
            </p:cNvSpPr>
            <p:nvPr/>
          </p:nvSpPr>
          <p:spPr bwMode="auto">
            <a:xfrm>
              <a:off x="977900" y="998855"/>
              <a:ext cx="2781300" cy="3571875"/>
            </a:xfrm>
            <a:custGeom>
              <a:avLst/>
              <a:gdLst>
                <a:gd name="T0" fmla="*/ 0 w 2781300"/>
                <a:gd name="T1" fmla="*/ 3571494 h 3571875"/>
                <a:gd name="T2" fmla="*/ 2780792 w 2781300"/>
                <a:gd name="T3" fmla="*/ 3571494 h 3571875"/>
                <a:gd name="T4" fmla="*/ 2780792 w 2781300"/>
                <a:gd name="T5" fmla="*/ 0 h 3571875"/>
                <a:gd name="T6" fmla="*/ 0 w 2781300"/>
                <a:gd name="T7" fmla="*/ 0 h 3571875"/>
                <a:gd name="T8" fmla="*/ 0 w 2781300"/>
                <a:gd name="T9" fmla="*/ 3571494 h 35718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1300" h="3571875">
                  <a:moveTo>
                    <a:pt x="0" y="3571494"/>
                  </a:moveTo>
                  <a:lnTo>
                    <a:pt x="2780792" y="3571494"/>
                  </a:lnTo>
                  <a:lnTo>
                    <a:pt x="2780792" y="0"/>
                  </a:lnTo>
                  <a:lnTo>
                    <a:pt x="0" y="0"/>
                  </a:lnTo>
                  <a:lnTo>
                    <a:pt x="0" y="3571494"/>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27651" name="object 5">
            <a:extLst>
              <a:ext uri="{FF2B5EF4-FFF2-40B4-BE49-F238E27FC236}">
                <a16:creationId xmlns:a16="http://schemas.microsoft.com/office/drawing/2014/main" id="{9DAA1788-0BE0-4287-A837-7DEE200451B7}"/>
              </a:ext>
            </a:extLst>
          </p:cNvPr>
          <p:cNvGrpSpPr>
            <a:grpSpLocks/>
          </p:cNvGrpSpPr>
          <p:nvPr/>
        </p:nvGrpSpPr>
        <p:grpSpPr bwMode="auto">
          <a:xfrm>
            <a:off x="4192588" y="989013"/>
            <a:ext cx="2449512" cy="3590925"/>
            <a:chOff x="4192270" y="989330"/>
            <a:chExt cx="2449195" cy="3590925"/>
          </a:xfrm>
        </p:grpSpPr>
        <p:pic>
          <p:nvPicPr>
            <p:cNvPr id="27653" name="object 6">
              <a:extLst>
                <a:ext uri="{FF2B5EF4-FFF2-40B4-BE49-F238E27FC236}">
                  <a16:creationId xmlns:a16="http://schemas.microsoft.com/office/drawing/2014/main" id="{87A17619-1D66-4F39-927F-74197389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463" y="1009523"/>
              <a:ext cx="2409825" cy="355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object 7">
              <a:extLst>
                <a:ext uri="{FF2B5EF4-FFF2-40B4-BE49-F238E27FC236}">
                  <a16:creationId xmlns:a16="http://schemas.microsoft.com/office/drawing/2014/main" id="{7708B27A-2139-443F-A3EA-99AF3FFCF470}"/>
                </a:ext>
              </a:extLst>
            </p:cNvPr>
            <p:cNvSpPr>
              <a:spLocks/>
            </p:cNvSpPr>
            <p:nvPr/>
          </p:nvSpPr>
          <p:spPr bwMode="auto">
            <a:xfrm>
              <a:off x="4201795" y="998855"/>
              <a:ext cx="2430145" cy="3571875"/>
            </a:xfrm>
            <a:custGeom>
              <a:avLst/>
              <a:gdLst>
                <a:gd name="T0" fmla="*/ 0 w 2430145"/>
                <a:gd name="T1" fmla="*/ 3571494 h 3571875"/>
                <a:gd name="T2" fmla="*/ 2429637 w 2430145"/>
                <a:gd name="T3" fmla="*/ 3571494 h 3571875"/>
                <a:gd name="T4" fmla="*/ 2429637 w 2430145"/>
                <a:gd name="T5" fmla="*/ 0 h 3571875"/>
                <a:gd name="T6" fmla="*/ 0 w 2430145"/>
                <a:gd name="T7" fmla="*/ 0 h 3571875"/>
                <a:gd name="T8" fmla="*/ 0 w 2430145"/>
                <a:gd name="T9" fmla="*/ 3571494 h 35718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0145" h="3571875">
                  <a:moveTo>
                    <a:pt x="0" y="3571494"/>
                  </a:moveTo>
                  <a:lnTo>
                    <a:pt x="2429637" y="3571494"/>
                  </a:lnTo>
                  <a:lnTo>
                    <a:pt x="2429637" y="0"/>
                  </a:lnTo>
                  <a:lnTo>
                    <a:pt x="0" y="0"/>
                  </a:lnTo>
                  <a:lnTo>
                    <a:pt x="0" y="3571494"/>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8" name="object 8">
            <a:extLst>
              <a:ext uri="{FF2B5EF4-FFF2-40B4-BE49-F238E27FC236}">
                <a16:creationId xmlns:a16="http://schemas.microsoft.com/office/drawing/2014/main" id="{53AC28C0-BD46-4192-AC5D-107CF2ACF35C}"/>
              </a:ext>
            </a:extLst>
          </p:cNvPr>
          <p:cNvSpPr txBox="1"/>
          <p:nvPr/>
        </p:nvSpPr>
        <p:spPr>
          <a:xfrm>
            <a:off x="1270000" y="4816475"/>
            <a:ext cx="5138738" cy="201613"/>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4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12:</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Welding</a:t>
            </a:r>
            <a:r>
              <a:rPr sz="1150" kern="0" spc="-3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equipment</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and</a:t>
            </a:r>
            <a:r>
              <a:rPr sz="1150" kern="0" spc="-3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operation</a:t>
            </a:r>
            <a:r>
              <a:rPr sz="1150" kern="0" spc="-5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available</a:t>
            </a:r>
            <a:r>
              <a:rPr sz="1150" kern="0" spc="-5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in</a:t>
            </a:r>
            <a:r>
              <a:rPr sz="1150" kern="0" spc="-3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the</a:t>
            </a:r>
            <a:r>
              <a:rPr sz="1150" kern="0" spc="-3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Engineering</a:t>
            </a:r>
            <a:r>
              <a:rPr sz="1150" kern="0" spc="-4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Metallurgy</a:t>
            </a:r>
            <a:r>
              <a:rPr sz="1150" kern="0" spc="-25" dirty="0">
                <a:solidFill>
                  <a:sysClr val="windowText" lastClr="000000"/>
                </a:solidFill>
                <a:latin typeface="Times New Roman"/>
                <a:cs typeface="Times New Roman"/>
              </a:rPr>
              <a:t> </a:t>
            </a:r>
            <a:r>
              <a:rPr sz="1150" kern="0" spc="-20" dirty="0">
                <a:solidFill>
                  <a:sysClr val="windowText" lastClr="000000"/>
                </a:solidFill>
                <a:latin typeface="Times New Roman"/>
                <a:cs typeface="Times New Roman"/>
              </a:rPr>
              <a:t>Lab.</a:t>
            </a:r>
            <a:endParaRPr sz="1150" kern="0">
              <a:solidFill>
                <a:sysClr val="windowText" lastClr="000000"/>
              </a:solidFill>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4" name="object 2">
            <a:extLst>
              <a:ext uri="{FF2B5EF4-FFF2-40B4-BE49-F238E27FC236}">
                <a16:creationId xmlns:a16="http://schemas.microsoft.com/office/drawing/2014/main" id="{FDB24DC1-B261-4291-8483-496A4C5EAB2F}"/>
              </a:ext>
            </a:extLst>
          </p:cNvPr>
          <p:cNvGrpSpPr>
            <a:grpSpLocks/>
          </p:cNvGrpSpPr>
          <p:nvPr/>
        </p:nvGrpSpPr>
        <p:grpSpPr bwMode="auto">
          <a:xfrm>
            <a:off x="1085850" y="4994275"/>
            <a:ext cx="5538788" cy="1006475"/>
            <a:chOff x="1086485" y="4994935"/>
            <a:chExt cx="5538470" cy="1006475"/>
          </a:xfrm>
        </p:grpSpPr>
        <p:pic>
          <p:nvPicPr>
            <p:cNvPr id="28678" name="object 3">
              <a:extLst>
                <a:ext uri="{FF2B5EF4-FFF2-40B4-BE49-F238E27FC236}">
                  <a16:creationId xmlns:a16="http://schemas.microsoft.com/office/drawing/2014/main" id="{88B53B11-9C51-46AC-975C-6BA5C96F6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33" y="5015103"/>
              <a:ext cx="5366384" cy="9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object 4">
              <a:extLst>
                <a:ext uri="{FF2B5EF4-FFF2-40B4-BE49-F238E27FC236}">
                  <a16:creationId xmlns:a16="http://schemas.microsoft.com/office/drawing/2014/main" id="{A3A4D577-CA0B-48E4-9496-6C23A2A4C65D}"/>
                </a:ext>
              </a:extLst>
            </p:cNvPr>
            <p:cNvSpPr>
              <a:spLocks/>
            </p:cNvSpPr>
            <p:nvPr/>
          </p:nvSpPr>
          <p:spPr bwMode="auto">
            <a:xfrm>
              <a:off x="1096010" y="5004460"/>
              <a:ext cx="5519420" cy="987425"/>
            </a:xfrm>
            <a:custGeom>
              <a:avLst/>
              <a:gdLst>
                <a:gd name="T0" fmla="*/ 0 w 5519420"/>
                <a:gd name="T1" fmla="*/ 986891 h 987425"/>
                <a:gd name="T2" fmla="*/ 5518912 w 5519420"/>
                <a:gd name="T3" fmla="*/ 986891 h 987425"/>
                <a:gd name="T4" fmla="*/ 5518912 w 5519420"/>
                <a:gd name="T5" fmla="*/ 0 h 987425"/>
                <a:gd name="T6" fmla="*/ 0 w 5519420"/>
                <a:gd name="T7" fmla="*/ 0 h 987425"/>
                <a:gd name="T8" fmla="*/ 0 w 5519420"/>
                <a:gd name="T9" fmla="*/ 986891 h 987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9420" h="987425">
                  <a:moveTo>
                    <a:pt x="0" y="986891"/>
                  </a:moveTo>
                  <a:lnTo>
                    <a:pt x="5518912" y="986891"/>
                  </a:lnTo>
                  <a:lnTo>
                    <a:pt x="5518912" y="0"/>
                  </a:lnTo>
                  <a:lnTo>
                    <a:pt x="0" y="0"/>
                  </a:lnTo>
                  <a:lnTo>
                    <a:pt x="0" y="986891"/>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 name="object 5">
            <a:extLst>
              <a:ext uri="{FF2B5EF4-FFF2-40B4-BE49-F238E27FC236}">
                <a16:creationId xmlns:a16="http://schemas.microsoft.com/office/drawing/2014/main" id="{694B7C2A-000E-440E-865C-33604C6234E9}"/>
              </a:ext>
            </a:extLst>
          </p:cNvPr>
          <p:cNvSpPr txBox="1">
            <a:spLocks noGrp="1"/>
          </p:cNvSpPr>
          <p:nvPr>
            <p:ph type="title"/>
          </p:nvPr>
        </p:nvSpPr>
        <p:spPr>
          <a:xfrm>
            <a:off x="2552700" y="746125"/>
            <a:ext cx="5805488" cy="744538"/>
          </a:xfrm>
        </p:spPr>
        <p:txBody>
          <a:bodyPr tIns="12700" rtlCol="0"/>
          <a:lstStyle/>
          <a:p>
            <a:pPr marL="12700" eaLnBrk="1" fontAlgn="auto" hangingPunct="1">
              <a:lnSpc>
                <a:spcPts val="2825"/>
              </a:lnSpc>
              <a:spcBef>
                <a:spcPts val="100"/>
              </a:spcBef>
              <a:spcAft>
                <a:spcPts val="0"/>
              </a:spcAft>
              <a:defRPr/>
            </a:pPr>
            <a:r>
              <a:rPr spc="-20" dirty="0"/>
              <a:t>INTRODUCTION</a:t>
            </a:r>
            <a:r>
              <a:rPr spc="-80" dirty="0"/>
              <a:t> </a:t>
            </a:r>
            <a:r>
              <a:rPr dirty="0"/>
              <a:t>TO</a:t>
            </a:r>
            <a:r>
              <a:rPr spc="-70" dirty="0"/>
              <a:t> </a:t>
            </a:r>
            <a:r>
              <a:rPr spc="-10" dirty="0"/>
              <a:t>JOINING</a:t>
            </a:r>
            <a:r>
              <a:rPr spc="-80" dirty="0"/>
              <a:t> </a:t>
            </a:r>
            <a:r>
              <a:rPr spc="-10" dirty="0"/>
              <a:t>PROCESSES</a:t>
            </a:r>
            <a:br>
              <a:rPr spc="-10" dirty="0"/>
            </a:br>
            <a:r>
              <a:rPr dirty="0"/>
              <a:t>Gas</a:t>
            </a:r>
            <a:r>
              <a:rPr spc="-55" dirty="0"/>
              <a:t> </a:t>
            </a:r>
            <a:r>
              <a:rPr spc="-10" dirty="0"/>
              <a:t>Welding</a:t>
            </a:r>
          </a:p>
        </p:txBody>
      </p:sp>
      <p:sp>
        <p:nvSpPr>
          <p:cNvPr id="28676" name="object 6">
            <a:extLst>
              <a:ext uri="{FF2B5EF4-FFF2-40B4-BE49-F238E27FC236}">
                <a16:creationId xmlns:a16="http://schemas.microsoft.com/office/drawing/2014/main" id="{3D6A38FC-E0A5-4990-A2F2-B422CE834864}"/>
              </a:ext>
            </a:extLst>
          </p:cNvPr>
          <p:cNvSpPr txBox="1">
            <a:spLocks noChangeArrowheads="1"/>
          </p:cNvSpPr>
          <p:nvPr/>
        </p:nvSpPr>
        <p:spPr bwMode="auto">
          <a:xfrm>
            <a:off x="723900" y="1474788"/>
            <a:ext cx="92646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60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In this process, a joint is established by fusing the material near the region of joint by means of a gas flame. The common gas used is mixture of oxygen and</a:t>
            </a:r>
          </a:p>
          <a:p>
            <a:pPr algn="just" eaLnBrk="1" hangingPunct="1">
              <a:lnSpc>
                <a:spcPct val="116000"/>
              </a:lnSpc>
              <a:spcBef>
                <a:spcPts val="513"/>
              </a:spcBef>
            </a:pPr>
            <a:r>
              <a:rPr lang="en-US" altLang="en-US" sz="2200">
                <a:solidFill>
                  <a:srgbClr val="000000"/>
                </a:solidFill>
                <a:latin typeface="Times New Roman" panose="02020603050405020304" pitchFamily="18" charset="0"/>
                <a:cs typeface="Times New Roman" panose="02020603050405020304" pitchFamily="18" charset="0"/>
              </a:rPr>
              <a:t>acetylene which on burning gives a flame temperature of 3500</a:t>
            </a:r>
            <a:r>
              <a:rPr lang="en-US" altLang="en-US" sz="3300" baseline="13000">
                <a:solidFill>
                  <a:srgbClr val="000000"/>
                </a:solidFill>
                <a:latin typeface="Times New Roman" panose="02020603050405020304" pitchFamily="18" charset="0"/>
                <a:cs typeface="Times New Roman" panose="02020603050405020304" pitchFamily="18" charset="0"/>
              </a:rPr>
              <a:t>O</a:t>
            </a:r>
            <a:r>
              <a:rPr lang="en-US" altLang="en-US" sz="2200">
                <a:solidFill>
                  <a:srgbClr val="000000"/>
                </a:solidFill>
                <a:latin typeface="Times New Roman" panose="02020603050405020304" pitchFamily="18" charset="0"/>
                <a:cs typeface="Times New Roman" panose="02020603050405020304" pitchFamily="18" charset="0"/>
              </a:rPr>
              <a:t>C. Hence this is also termed as Oxy Acetylene Welding (OAW). A filler rod is used to feed molten material in the gap at the joint region and establish a firm weld. The flame temperature can be controlled  by changing the gas composition i.e. ratio of oxygen to acetylene. The color of flame changes from oxidizing to neutral to reducing flame.</a:t>
            </a:r>
          </a:p>
        </p:txBody>
      </p:sp>
      <p:sp>
        <p:nvSpPr>
          <p:cNvPr id="28677" name="object 7">
            <a:extLst>
              <a:ext uri="{FF2B5EF4-FFF2-40B4-BE49-F238E27FC236}">
                <a16:creationId xmlns:a16="http://schemas.microsoft.com/office/drawing/2014/main" id="{26A2D35F-19B2-485D-B2C9-5D2B113EAFDE}"/>
              </a:ext>
            </a:extLst>
          </p:cNvPr>
          <p:cNvSpPr txBox="1">
            <a:spLocks noChangeArrowheads="1"/>
          </p:cNvSpPr>
          <p:nvPr/>
        </p:nvSpPr>
        <p:spPr bwMode="auto">
          <a:xfrm>
            <a:off x="1924050" y="6196013"/>
            <a:ext cx="466566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100">
                <a:solidFill>
                  <a:srgbClr val="000000"/>
                </a:solidFill>
                <a:latin typeface="Times New Roman" panose="02020603050405020304" pitchFamily="18" charset="0"/>
                <a:cs typeface="Times New Roman" panose="02020603050405020304" pitchFamily="18" charset="0"/>
              </a:rPr>
              <a:t>Fig. 13: Oxyfuel gas welding flame used for gas welding as well as for Brazing.</a:t>
            </a: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algn="r" eaLnBrk="1" hangingPunct="1">
              <a:spcBef>
                <a:spcPts val="1163"/>
              </a:spcBef>
            </a:pPr>
            <a:r>
              <a:rPr lang="en-US" altLang="en-US" sz="1300">
                <a:solidFill>
                  <a:srgbClr val="793A17"/>
                </a:solidFill>
                <a:latin typeface="Times New Roman" panose="02020603050405020304" pitchFamily="18" charset="0"/>
                <a:cs typeface="Times New Roman" panose="02020603050405020304" pitchFamily="18" charset="0"/>
              </a:rPr>
              <a:t>BRAZING</a:t>
            </a:r>
            <a:endParaRPr lang="en-US" altLang="en-US" sz="13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object 2">
            <a:extLst>
              <a:ext uri="{FF2B5EF4-FFF2-40B4-BE49-F238E27FC236}">
                <a16:creationId xmlns:a16="http://schemas.microsoft.com/office/drawing/2014/main" id="{F8240C05-CE92-44BD-84DE-3C19E4CBE5B1}"/>
              </a:ext>
            </a:extLst>
          </p:cNvPr>
          <p:cNvSpPr txBox="1">
            <a:spLocks noChangeArrowheads="1"/>
          </p:cNvSpPr>
          <p:nvPr/>
        </p:nvSpPr>
        <p:spPr bwMode="auto">
          <a:xfrm>
            <a:off x="736600" y="688975"/>
            <a:ext cx="924083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2000"/>
              </a:lnSpc>
              <a:spcBef>
                <a:spcPts val="38"/>
              </a:spcBef>
            </a:pPr>
            <a:r>
              <a:rPr lang="en-US" altLang="en-US" sz="2200">
                <a:solidFill>
                  <a:srgbClr val="000000"/>
                </a:solidFill>
                <a:latin typeface="Times New Roman" panose="02020603050405020304" pitchFamily="18" charset="0"/>
                <a:cs typeface="Times New Roman" panose="02020603050405020304" pitchFamily="18" charset="0"/>
              </a:rPr>
              <a:t>In this process metal parts to be joined are heated to a temperature below the melting point of the parts but sufficient to melt the lower fusion point filler material which is used to fill the gap at the joint and establish a bond between the edges through the filler material. The filler metal is drawn through the joint through the capillarity action to create joint between the two pieces.</a:t>
            </a:r>
          </a:p>
          <a:p>
            <a:pPr eaLnBrk="1" hangingPunct="1">
              <a:spcBef>
                <a:spcPts val="13"/>
              </a:spcBef>
            </a:pPr>
            <a:endParaRPr lang="en-US" altLang="en-US" sz="2300">
              <a:solidFill>
                <a:srgbClr val="000000"/>
              </a:solidFill>
              <a:latin typeface="Times New Roman" panose="02020603050405020304" pitchFamily="18" charset="0"/>
              <a:cs typeface="Times New Roman" panose="02020603050405020304" pitchFamily="18" charset="0"/>
            </a:endParaRPr>
          </a:p>
          <a:p>
            <a:pPr algn="just" eaLnBrk="1" hangingPunct="1">
              <a:lnSpc>
                <a:spcPct val="101000"/>
              </a:lnSpc>
            </a:pPr>
            <a:r>
              <a:rPr lang="en-US" altLang="en-US" sz="2200">
                <a:solidFill>
                  <a:srgbClr val="000000"/>
                </a:solidFill>
                <a:latin typeface="Times New Roman" panose="02020603050405020304" pitchFamily="18" charset="0"/>
                <a:cs typeface="Times New Roman" panose="02020603050405020304" pitchFamily="18" charset="0"/>
              </a:rPr>
              <a:t>In this process, the base metal does not melt and hence the metallurgy of the base metal is not disturbed much. However, this also implies that the joints made by this process are not as strong as those made by welding. On the other hand, this process can establish joint between two dissimilar metals, through a proper choice of filler material. Unlike in welding the filler rod differs widely in composition from the parent  material(s).  Gas (oxy-acetylene  mixture) is usually  used  for heating.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74AA264-3214-4FA0-8DB4-D63A5667ECDE}"/>
              </a:ext>
            </a:extLst>
          </p:cNvPr>
          <p:cNvSpPr txBox="1"/>
          <p:nvPr/>
        </p:nvSpPr>
        <p:spPr>
          <a:xfrm>
            <a:off x="4298950" y="4557713"/>
            <a:ext cx="2363788" cy="200025"/>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14:</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Schematic</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of</a:t>
            </a:r>
            <a:r>
              <a:rPr sz="1150" kern="0" spc="-4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brazing</a:t>
            </a:r>
            <a:r>
              <a:rPr sz="1150" kern="0" spc="-35" dirty="0">
                <a:solidFill>
                  <a:sysClr val="windowText" lastClr="000000"/>
                </a:solidFill>
                <a:latin typeface="Times New Roman"/>
                <a:cs typeface="Times New Roman"/>
              </a:rPr>
              <a:t> </a:t>
            </a:r>
            <a:r>
              <a:rPr sz="1150" kern="0" spc="-10" dirty="0">
                <a:solidFill>
                  <a:sysClr val="windowText" lastClr="000000"/>
                </a:solidFill>
                <a:latin typeface="Times New Roman"/>
                <a:cs typeface="Times New Roman"/>
              </a:rPr>
              <a:t>operation.</a:t>
            </a:r>
            <a:endParaRPr sz="1150" kern="0">
              <a:solidFill>
                <a:sysClr val="windowText" lastClr="000000"/>
              </a:solidFill>
              <a:latin typeface="Times New Roman"/>
              <a:cs typeface="Times New Roman"/>
            </a:endParaRPr>
          </a:p>
        </p:txBody>
      </p:sp>
      <p:grpSp>
        <p:nvGrpSpPr>
          <p:cNvPr id="30723" name="object 3">
            <a:extLst>
              <a:ext uri="{FF2B5EF4-FFF2-40B4-BE49-F238E27FC236}">
                <a16:creationId xmlns:a16="http://schemas.microsoft.com/office/drawing/2014/main" id="{A085205C-2C78-4C0F-A618-0F0FEB586E19}"/>
              </a:ext>
            </a:extLst>
          </p:cNvPr>
          <p:cNvGrpSpPr>
            <a:grpSpLocks/>
          </p:cNvGrpSpPr>
          <p:nvPr/>
        </p:nvGrpSpPr>
        <p:grpSpPr bwMode="auto">
          <a:xfrm>
            <a:off x="1633538" y="1084263"/>
            <a:ext cx="4484687" cy="3027362"/>
            <a:chOff x="1633854" y="1084580"/>
            <a:chExt cx="4485005" cy="3027680"/>
          </a:xfrm>
        </p:grpSpPr>
        <p:pic>
          <p:nvPicPr>
            <p:cNvPr id="30724" name="object 4">
              <a:extLst>
                <a:ext uri="{FF2B5EF4-FFF2-40B4-BE49-F238E27FC236}">
                  <a16:creationId xmlns:a16="http://schemas.microsoft.com/office/drawing/2014/main" id="{21A032A3-DBA6-41B2-9564-AE777D165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055" y="1581785"/>
              <a:ext cx="3551174" cy="251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object 5">
              <a:extLst>
                <a:ext uri="{FF2B5EF4-FFF2-40B4-BE49-F238E27FC236}">
                  <a16:creationId xmlns:a16="http://schemas.microsoft.com/office/drawing/2014/main" id="{390AFC95-A96E-4ED3-AF7F-012B4D31EEA3}"/>
                </a:ext>
              </a:extLst>
            </p:cNvPr>
            <p:cNvSpPr>
              <a:spLocks/>
            </p:cNvSpPr>
            <p:nvPr/>
          </p:nvSpPr>
          <p:spPr bwMode="auto">
            <a:xfrm>
              <a:off x="1643379" y="1094105"/>
              <a:ext cx="4465955" cy="3008630"/>
            </a:xfrm>
            <a:custGeom>
              <a:avLst/>
              <a:gdLst>
                <a:gd name="T0" fmla="*/ 0 w 4465955"/>
                <a:gd name="T1" fmla="*/ 3008125 h 3008629"/>
                <a:gd name="T2" fmla="*/ 4465447 w 4465955"/>
                <a:gd name="T3" fmla="*/ 3008125 h 3008629"/>
                <a:gd name="T4" fmla="*/ 4465447 w 4465955"/>
                <a:gd name="T5" fmla="*/ 0 h 3008629"/>
                <a:gd name="T6" fmla="*/ 0 w 4465955"/>
                <a:gd name="T7" fmla="*/ 0 h 3008629"/>
                <a:gd name="T8" fmla="*/ 0 w 4465955"/>
                <a:gd name="T9" fmla="*/ 3008125 h 3008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5955" h="3008629">
                  <a:moveTo>
                    <a:pt x="0" y="3008122"/>
                  </a:moveTo>
                  <a:lnTo>
                    <a:pt x="4465447" y="3008122"/>
                  </a:lnTo>
                  <a:lnTo>
                    <a:pt x="4465447" y="0"/>
                  </a:lnTo>
                  <a:lnTo>
                    <a:pt x="0" y="0"/>
                  </a:lnTo>
                  <a:lnTo>
                    <a:pt x="0" y="300812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7093A6BD-5902-4FFD-8EF2-3D9DC5292E6F}"/>
              </a:ext>
            </a:extLst>
          </p:cNvPr>
          <p:cNvGraphicFramePr>
            <a:graphicFrameLocks noGrp="1"/>
          </p:cNvGraphicFramePr>
          <p:nvPr/>
        </p:nvGraphicFramePr>
        <p:xfrm>
          <a:off x="1168400" y="1377950"/>
          <a:ext cx="8340725" cy="2312988"/>
        </p:xfrm>
        <a:graphic>
          <a:graphicData uri="http://schemas.openxmlformats.org/drawingml/2006/table">
            <a:tbl>
              <a:tblPr firstRow="1" bandRow="1">
                <a:tableStyleId>{2D5ABB26-0587-4C30-8999-92F81FD0307C}</a:tableStyleId>
              </a:tblPr>
              <a:tblGrid>
                <a:gridCol w="1039336">
                  <a:extLst>
                    <a:ext uri="{9D8B030D-6E8A-4147-A177-3AD203B41FA5}">
                      <a16:colId xmlns:a16="http://schemas.microsoft.com/office/drawing/2014/main" val="20000"/>
                    </a:ext>
                  </a:extLst>
                </a:gridCol>
                <a:gridCol w="5523025">
                  <a:extLst>
                    <a:ext uri="{9D8B030D-6E8A-4147-A177-3AD203B41FA5}">
                      <a16:colId xmlns:a16="http://schemas.microsoft.com/office/drawing/2014/main" val="20001"/>
                    </a:ext>
                  </a:extLst>
                </a:gridCol>
                <a:gridCol w="1778364">
                  <a:extLst>
                    <a:ext uri="{9D8B030D-6E8A-4147-A177-3AD203B41FA5}">
                      <a16:colId xmlns:a16="http://schemas.microsoft.com/office/drawing/2014/main" val="20002"/>
                    </a:ext>
                  </a:extLst>
                </a:gridCol>
              </a:tblGrid>
              <a:tr h="348663">
                <a:tc>
                  <a:txBody>
                    <a:bodyPr/>
                    <a:lstStyle/>
                    <a:p>
                      <a:pPr marL="7620" algn="ctr">
                        <a:lnSpc>
                          <a:spcPct val="100000"/>
                        </a:lnSpc>
                        <a:spcBef>
                          <a:spcPts val="55"/>
                        </a:spcBef>
                      </a:pPr>
                      <a:r>
                        <a:rPr sz="1600" b="1" spc="-10" dirty="0">
                          <a:latin typeface="Verdana"/>
                          <a:cs typeface="Verdana"/>
                        </a:rPr>
                        <a:t>S.No.</a:t>
                      </a:r>
                      <a:endParaRPr sz="1600">
                        <a:latin typeface="Verdana"/>
                        <a:cs typeface="Verdana"/>
                      </a:endParaRPr>
                    </a:p>
                  </a:txBody>
                  <a:tcPr marL="0" marR="0" marT="69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20115">
                        <a:lnSpc>
                          <a:spcPct val="100000"/>
                        </a:lnSpc>
                        <a:spcBef>
                          <a:spcPts val="55"/>
                        </a:spcBef>
                      </a:pPr>
                      <a:r>
                        <a:rPr sz="1600" b="1" dirty="0">
                          <a:latin typeface="Verdana"/>
                          <a:cs typeface="Verdana"/>
                        </a:rPr>
                        <a:t>NAME</a:t>
                      </a:r>
                      <a:r>
                        <a:rPr sz="1600" b="1" spc="-80" dirty="0">
                          <a:latin typeface="Verdana"/>
                          <a:cs typeface="Verdana"/>
                        </a:rPr>
                        <a:t> </a:t>
                      </a:r>
                      <a:r>
                        <a:rPr sz="1600" b="1" dirty="0">
                          <a:latin typeface="Verdana"/>
                          <a:cs typeface="Verdana"/>
                        </a:rPr>
                        <a:t>OF</a:t>
                      </a:r>
                      <a:r>
                        <a:rPr sz="1600" b="1" spc="-50" dirty="0">
                          <a:latin typeface="Verdana"/>
                          <a:cs typeface="Verdana"/>
                        </a:rPr>
                        <a:t> </a:t>
                      </a:r>
                      <a:r>
                        <a:rPr sz="1600" b="1" dirty="0">
                          <a:latin typeface="Verdana"/>
                          <a:cs typeface="Verdana"/>
                        </a:rPr>
                        <a:t>THE</a:t>
                      </a:r>
                      <a:r>
                        <a:rPr sz="1600" b="1" spc="-75" dirty="0">
                          <a:latin typeface="Verdana"/>
                          <a:cs typeface="Verdana"/>
                        </a:rPr>
                        <a:t> </a:t>
                      </a:r>
                      <a:r>
                        <a:rPr sz="1600" b="1" spc="-10" dirty="0">
                          <a:latin typeface="Verdana"/>
                          <a:cs typeface="Verdana"/>
                        </a:rPr>
                        <a:t>EXPERIMENT</a:t>
                      </a:r>
                      <a:endParaRPr sz="1600">
                        <a:latin typeface="Verdana"/>
                        <a:cs typeface="Verdana"/>
                      </a:endParaRPr>
                    </a:p>
                  </a:txBody>
                  <a:tcPr marL="0" marR="0" marT="69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 algn="ctr">
                        <a:lnSpc>
                          <a:spcPct val="100000"/>
                        </a:lnSpc>
                        <a:spcBef>
                          <a:spcPts val="55"/>
                        </a:spcBef>
                      </a:pPr>
                      <a:r>
                        <a:rPr sz="1600" b="1" spc="-20" dirty="0">
                          <a:latin typeface="Verdana"/>
                          <a:cs typeface="Verdana"/>
                        </a:rPr>
                        <a:t>Week</a:t>
                      </a:r>
                      <a:endParaRPr sz="1600">
                        <a:latin typeface="Verdana"/>
                        <a:cs typeface="Verdana"/>
                      </a:endParaRPr>
                    </a:p>
                  </a:txBody>
                  <a:tcPr marL="0" marR="0" marT="69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347393">
                <a:tc>
                  <a:txBody>
                    <a:bodyPr/>
                    <a:lstStyle/>
                    <a:p>
                      <a:pPr marL="9525" algn="ctr">
                        <a:lnSpc>
                          <a:spcPct val="100000"/>
                        </a:lnSpc>
                        <a:spcBef>
                          <a:spcPts val="45"/>
                        </a:spcBef>
                      </a:pPr>
                      <a:r>
                        <a:rPr sz="1600" b="1" dirty="0">
                          <a:latin typeface="Verdana"/>
                          <a:cs typeface="Verdana"/>
                        </a:rPr>
                        <a:t>1</a:t>
                      </a:r>
                      <a:endParaRPr sz="1600">
                        <a:latin typeface="Verdana"/>
                        <a:cs typeface="Verdana"/>
                      </a:endParaRPr>
                    </a:p>
                  </a:txBody>
                  <a:tcPr marL="0" marR="0" marT="571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3025">
                        <a:lnSpc>
                          <a:spcPct val="100000"/>
                        </a:lnSpc>
                        <a:spcBef>
                          <a:spcPts val="45"/>
                        </a:spcBef>
                      </a:pPr>
                      <a:r>
                        <a:rPr sz="1600" b="1" dirty="0">
                          <a:latin typeface="Verdana"/>
                          <a:cs typeface="Verdana"/>
                        </a:rPr>
                        <a:t>MOLD</a:t>
                      </a:r>
                      <a:r>
                        <a:rPr sz="1600" b="1" spc="-50" dirty="0">
                          <a:latin typeface="Verdana"/>
                          <a:cs typeface="Verdana"/>
                        </a:rPr>
                        <a:t> </a:t>
                      </a:r>
                      <a:r>
                        <a:rPr sz="1600" b="1" dirty="0">
                          <a:latin typeface="Verdana"/>
                          <a:cs typeface="Verdana"/>
                        </a:rPr>
                        <a:t>MAKING</a:t>
                      </a:r>
                      <a:r>
                        <a:rPr sz="1600" b="1" spc="-50" dirty="0">
                          <a:latin typeface="Verdana"/>
                          <a:cs typeface="Verdana"/>
                        </a:rPr>
                        <a:t> </a:t>
                      </a:r>
                      <a:r>
                        <a:rPr sz="1600" b="1" dirty="0">
                          <a:latin typeface="Verdana"/>
                          <a:cs typeface="Verdana"/>
                        </a:rPr>
                        <a:t>&amp;</a:t>
                      </a:r>
                      <a:r>
                        <a:rPr sz="1600" b="1" spc="-40" dirty="0">
                          <a:latin typeface="Verdana"/>
                          <a:cs typeface="Verdana"/>
                        </a:rPr>
                        <a:t> </a:t>
                      </a:r>
                      <a:r>
                        <a:rPr sz="1600" b="1" spc="-10" dirty="0">
                          <a:latin typeface="Verdana"/>
                          <a:cs typeface="Verdana"/>
                        </a:rPr>
                        <a:t>CASTING</a:t>
                      </a:r>
                      <a:endParaRPr sz="1600">
                        <a:latin typeface="Verdana"/>
                        <a:cs typeface="Verdana"/>
                      </a:endParaRPr>
                    </a:p>
                  </a:txBody>
                  <a:tcPr marL="0" marR="0" marT="571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620" algn="ctr">
                        <a:lnSpc>
                          <a:spcPct val="100000"/>
                        </a:lnSpc>
                        <a:spcBef>
                          <a:spcPts val="45"/>
                        </a:spcBef>
                      </a:pPr>
                      <a:r>
                        <a:rPr sz="1600" b="1" spc="-10" dirty="0">
                          <a:latin typeface="Verdana"/>
                          <a:cs typeface="Verdana"/>
                        </a:rPr>
                        <a:t>1,2,3</a:t>
                      </a:r>
                      <a:endParaRPr sz="1600">
                        <a:latin typeface="Verdana"/>
                        <a:cs typeface="Verdana"/>
                      </a:endParaRPr>
                    </a:p>
                  </a:txBody>
                  <a:tcPr marL="0" marR="0" marT="571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50568">
                <a:tc>
                  <a:txBody>
                    <a:bodyPr/>
                    <a:lstStyle/>
                    <a:p>
                      <a:pPr marL="9525" algn="ctr">
                        <a:lnSpc>
                          <a:spcPct val="100000"/>
                        </a:lnSpc>
                        <a:spcBef>
                          <a:spcPts val="45"/>
                        </a:spcBef>
                      </a:pPr>
                      <a:r>
                        <a:rPr sz="1600" b="1" dirty="0">
                          <a:latin typeface="Verdana"/>
                          <a:cs typeface="Verdana"/>
                        </a:rPr>
                        <a:t>2</a:t>
                      </a:r>
                      <a:endParaRPr sz="1600">
                        <a:latin typeface="Verdana"/>
                        <a:cs typeface="Verdana"/>
                      </a:endParaRPr>
                    </a:p>
                  </a:txBody>
                  <a:tcPr marL="0" marR="0" marT="571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3025">
                        <a:lnSpc>
                          <a:spcPct val="100000"/>
                        </a:lnSpc>
                        <a:spcBef>
                          <a:spcPts val="45"/>
                        </a:spcBef>
                      </a:pPr>
                      <a:r>
                        <a:rPr sz="1600" b="1" dirty="0">
                          <a:latin typeface="Verdana"/>
                          <a:cs typeface="Verdana"/>
                        </a:rPr>
                        <a:t>SHEET</a:t>
                      </a:r>
                      <a:r>
                        <a:rPr sz="1600" b="1" spc="-75" dirty="0">
                          <a:latin typeface="Verdana"/>
                          <a:cs typeface="Verdana"/>
                        </a:rPr>
                        <a:t> </a:t>
                      </a:r>
                      <a:r>
                        <a:rPr sz="1600" b="1" dirty="0">
                          <a:latin typeface="Verdana"/>
                          <a:cs typeface="Verdana"/>
                        </a:rPr>
                        <a:t>METAL</a:t>
                      </a:r>
                      <a:r>
                        <a:rPr sz="1600" b="1" spc="-70" dirty="0">
                          <a:latin typeface="Verdana"/>
                          <a:cs typeface="Verdana"/>
                        </a:rPr>
                        <a:t> </a:t>
                      </a:r>
                      <a:r>
                        <a:rPr sz="1600" b="1" spc="-10" dirty="0">
                          <a:latin typeface="Verdana"/>
                          <a:cs typeface="Verdana"/>
                        </a:rPr>
                        <a:t>FORMING</a:t>
                      </a:r>
                      <a:endParaRPr sz="1600">
                        <a:latin typeface="Verdana"/>
                        <a:cs typeface="Verdana"/>
                      </a:endParaRPr>
                    </a:p>
                  </a:txBody>
                  <a:tcPr marL="0" marR="0" marT="571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620" algn="ctr">
                        <a:lnSpc>
                          <a:spcPct val="100000"/>
                        </a:lnSpc>
                        <a:spcBef>
                          <a:spcPts val="45"/>
                        </a:spcBef>
                      </a:pPr>
                      <a:r>
                        <a:rPr sz="1600" b="1" spc="-10" dirty="0">
                          <a:latin typeface="Verdana"/>
                          <a:cs typeface="Verdana"/>
                        </a:rPr>
                        <a:t>4,5,6</a:t>
                      </a:r>
                      <a:endParaRPr sz="1600">
                        <a:latin typeface="Verdana"/>
                        <a:cs typeface="Verdana"/>
                      </a:endParaRPr>
                    </a:p>
                  </a:txBody>
                  <a:tcPr marL="0" marR="0" marT="571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51838">
                <a:tc>
                  <a:txBody>
                    <a:bodyPr/>
                    <a:lstStyle/>
                    <a:p>
                      <a:pPr marL="9525" algn="ctr">
                        <a:lnSpc>
                          <a:spcPct val="100000"/>
                        </a:lnSpc>
                        <a:spcBef>
                          <a:spcPts val="55"/>
                        </a:spcBef>
                      </a:pPr>
                      <a:r>
                        <a:rPr sz="1600" b="1" dirty="0">
                          <a:latin typeface="Verdana"/>
                          <a:cs typeface="Verdana"/>
                        </a:rPr>
                        <a:t>3</a:t>
                      </a:r>
                      <a:endParaRPr sz="1600">
                        <a:latin typeface="Verdana"/>
                        <a:cs typeface="Verdana"/>
                      </a:endParaRPr>
                    </a:p>
                  </a:txBody>
                  <a:tcPr marL="0" marR="0" marT="69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3025">
                        <a:lnSpc>
                          <a:spcPct val="100000"/>
                        </a:lnSpc>
                        <a:spcBef>
                          <a:spcPts val="55"/>
                        </a:spcBef>
                      </a:pPr>
                      <a:r>
                        <a:rPr sz="1600" b="1" dirty="0">
                          <a:latin typeface="Verdana"/>
                          <a:cs typeface="Verdana"/>
                        </a:rPr>
                        <a:t>ARC</a:t>
                      </a:r>
                      <a:r>
                        <a:rPr sz="1600" b="1" spc="-55" dirty="0">
                          <a:latin typeface="Verdana"/>
                          <a:cs typeface="Verdana"/>
                        </a:rPr>
                        <a:t> </a:t>
                      </a:r>
                      <a:r>
                        <a:rPr sz="1600" b="1" spc="-10" dirty="0">
                          <a:latin typeface="Verdana"/>
                          <a:cs typeface="Verdana"/>
                        </a:rPr>
                        <a:t>WELDING</a:t>
                      </a:r>
                      <a:endParaRPr sz="1600">
                        <a:latin typeface="Verdana"/>
                        <a:cs typeface="Verdana"/>
                      </a:endParaRPr>
                    </a:p>
                  </a:txBody>
                  <a:tcPr marL="0" marR="0" marT="69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620" algn="ctr">
                        <a:lnSpc>
                          <a:spcPct val="100000"/>
                        </a:lnSpc>
                        <a:spcBef>
                          <a:spcPts val="55"/>
                        </a:spcBef>
                      </a:pPr>
                      <a:r>
                        <a:rPr sz="1600" b="1" spc="-10" dirty="0">
                          <a:latin typeface="Verdana"/>
                          <a:cs typeface="Verdana"/>
                        </a:rPr>
                        <a:t>7,8,9</a:t>
                      </a:r>
                      <a:endParaRPr sz="1600">
                        <a:latin typeface="Verdana"/>
                        <a:cs typeface="Verdana"/>
                      </a:endParaRPr>
                    </a:p>
                  </a:txBody>
                  <a:tcPr marL="0" marR="0" marT="69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63958">
                <a:tc>
                  <a:txBody>
                    <a:bodyPr/>
                    <a:lstStyle/>
                    <a:p>
                      <a:pPr marL="9525" algn="ctr">
                        <a:lnSpc>
                          <a:spcPct val="100000"/>
                        </a:lnSpc>
                        <a:spcBef>
                          <a:spcPts val="880"/>
                        </a:spcBef>
                      </a:pPr>
                      <a:r>
                        <a:rPr sz="1600" b="1" dirty="0">
                          <a:latin typeface="Verdana"/>
                          <a:cs typeface="Verdana"/>
                        </a:rPr>
                        <a:t>4</a:t>
                      </a:r>
                      <a:endParaRPr sz="1600">
                        <a:latin typeface="Verdana"/>
                        <a:cs typeface="Verdana"/>
                      </a:endParaRPr>
                    </a:p>
                  </a:txBody>
                  <a:tcPr marL="0" marR="0" marT="1117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3025">
                        <a:lnSpc>
                          <a:spcPct val="100000"/>
                        </a:lnSpc>
                        <a:spcBef>
                          <a:spcPts val="55"/>
                        </a:spcBef>
                      </a:pPr>
                      <a:r>
                        <a:rPr sz="1600" b="1" spc="-10" dirty="0">
                          <a:latin typeface="Verdana"/>
                          <a:cs typeface="Verdana"/>
                        </a:rPr>
                        <a:t>BRAZING</a:t>
                      </a:r>
                      <a:endParaRPr sz="1600">
                        <a:latin typeface="Verdana"/>
                        <a:cs typeface="Verdana"/>
                      </a:endParaRPr>
                    </a:p>
                  </a:txBody>
                  <a:tcPr marL="0" marR="0" marT="69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255" algn="ctr">
                        <a:lnSpc>
                          <a:spcPct val="100000"/>
                        </a:lnSpc>
                        <a:spcBef>
                          <a:spcPts val="880"/>
                        </a:spcBef>
                      </a:pPr>
                      <a:r>
                        <a:rPr sz="1600" b="1" spc="-10" dirty="0">
                          <a:latin typeface="Verdana"/>
                          <a:cs typeface="Verdana"/>
                        </a:rPr>
                        <a:t>10,11,12</a:t>
                      </a:r>
                      <a:endParaRPr sz="1600">
                        <a:latin typeface="Verdana"/>
                        <a:cs typeface="Verdana"/>
                      </a:endParaRPr>
                    </a:p>
                  </a:txBody>
                  <a:tcPr marL="0" marR="0" marT="1117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50568">
                <a:tc>
                  <a:txBody>
                    <a:bodyPr/>
                    <a:lstStyle/>
                    <a:p>
                      <a:pPr marL="9525" algn="ctr">
                        <a:lnSpc>
                          <a:spcPct val="100000"/>
                        </a:lnSpc>
                        <a:spcBef>
                          <a:spcPts val="40"/>
                        </a:spcBef>
                      </a:pPr>
                      <a:r>
                        <a:rPr sz="1600" b="1" dirty="0">
                          <a:latin typeface="Verdana"/>
                          <a:cs typeface="Verdana"/>
                        </a:rPr>
                        <a:t>5</a:t>
                      </a:r>
                      <a:endParaRPr sz="1600">
                        <a:latin typeface="Verdana"/>
                        <a:cs typeface="Verdana"/>
                      </a:endParaRPr>
                    </a:p>
                  </a:txBody>
                  <a:tcPr marL="0" marR="0" marT="50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3025">
                        <a:lnSpc>
                          <a:spcPct val="100000"/>
                        </a:lnSpc>
                        <a:spcBef>
                          <a:spcPts val="40"/>
                        </a:spcBef>
                      </a:pPr>
                      <a:r>
                        <a:rPr sz="1600" b="1" spc="-10" dirty="0">
                          <a:latin typeface="Verdana"/>
                          <a:cs typeface="Verdana"/>
                        </a:rPr>
                        <a:t>Demonstration</a:t>
                      </a:r>
                      <a:r>
                        <a:rPr sz="1600" b="1" spc="-35" dirty="0">
                          <a:latin typeface="Verdana"/>
                          <a:cs typeface="Verdana"/>
                        </a:rPr>
                        <a:t> </a:t>
                      </a:r>
                      <a:r>
                        <a:rPr sz="1600" b="1" dirty="0">
                          <a:latin typeface="Verdana"/>
                          <a:cs typeface="Verdana"/>
                        </a:rPr>
                        <a:t>with</a:t>
                      </a:r>
                      <a:r>
                        <a:rPr sz="1600" b="1" spc="-30" dirty="0">
                          <a:latin typeface="Verdana"/>
                          <a:cs typeface="Verdana"/>
                        </a:rPr>
                        <a:t> </a:t>
                      </a:r>
                      <a:r>
                        <a:rPr sz="1600" b="1" dirty="0">
                          <a:latin typeface="Verdana"/>
                          <a:cs typeface="Verdana"/>
                        </a:rPr>
                        <a:t>few</a:t>
                      </a:r>
                      <a:r>
                        <a:rPr sz="1600" b="1" spc="-25" dirty="0">
                          <a:latin typeface="Verdana"/>
                          <a:cs typeface="Verdana"/>
                        </a:rPr>
                        <a:t> </a:t>
                      </a:r>
                      <a:r>
                        <a:rPr sz="1600" b="1" spc="-10" dirty="0">
                          <a:latin typeface="Verdana"/>
                          <a:cs typeface="Verdana"/>
                        </a:rPr>
                        <a:t>exercises</a:t>
                      </a:r>
                      <a:endParaRPr sz="1600">
                        <a:latin typeface="Verdana"/>
                        <a:cs typeface="Verdana"/>
                      </a:endParaRPr>
                    </a:p>
                  </a:txBody>
                  <a:tcPr marL="0" marR="0" marT="50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255" algn="ctr">
                        <a:lnSpc>
                          <a:spcPct val="100000"/>
                        </a:lnSpc>
                        <a:spcBef>
                          <a:spcPts val="40"/>
                        </a:spcBef>
                      </a:pPr>
                      <a:r>
                        <a:rPr sz="1600" b="1" spc="-10" dirty="0">
                          <a:latin typeface="Verdana"/>
                          <a:cs typeface="Verdana"/>
                        </a:rPr>
                        <a:t>13,14,15</a:t>
                      </a:r>
                      <a:endParaRPr sz="1600">
                        <a:latin typeface="Verdana"/>
                        <a:cs typeface="Verdana"/>
                      </a:endParaRPr>
                    </a:p>
                  </a:txBody>
                  <a:tcPr marL="0" marR="0" marT="508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
        <p:nvSpPr>
          <p:cNvPr id="4128" name="object 3">
            <a:extLst>
              <a:ext uri="{FF2B5EF4-FFF2-40B4-BE49-F238E27FC236}">
                <a16:creationId xmlns:a16="http://schemas.microsoft.com/office/drawing/2014/main" id="{ED78DA7A-72A6-44BC-A7AF-F67127B7103F}"/>
              </a:ext>
            </a:extLst>
          </p:cNvPr>
          <p:cNvSpPr txBox="1">
            <a:spLocks noChangeArrowheads="1"/>
          </p:cNvSpPr>
          <p:nvPr/>
        </p:nvSpPr>
        <p:spPr bwMode="auto">
          <a:xfrm>
            <a:off x="1031875" y="4138613"/>
            <a:ext cx="85296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19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88"/>
              </a:spcBef>
            </a:pPr>
            <a:r>
              <a:rPr lang="en-US" altLang="en-US" sz="1200">
                <a:solidFill>
                  <a:srgbClr val="4F6028"/>
                </a:solidFill>
                <a:latin typeface="Times New Roman" panose="02020603050405020304" pitchFamily="18" charset="0"/>
                <a:cs typeface="Times New Roman" panose="02020603050405020304" pitchFamily="18" charset="0"/>
              </a:rPr>
              <a:t>RECOMMENDED READING:</a:t>
            </a: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ct val="95000"/>
              </a:lnSpc>
              <a:spcBef>
                <a:spcPts val="438"/>
              </a:spcBef>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Fundamental of Modern Manufacturing: Materials, Processes and Systems, Mikell P. Groover Fundamental of Manufacturing, G. K. Lal &amp; S. K. Choudhury</a:t>
            </a:r>
          </a:p>
          <a:p>
            <a:pPr eaLnBrk="1" hangingPunct="1">
              <a:lnSpc>
                <a:spcPts val="2300"/>
              </a:lnSpc>
              <a:spcBef>
                <a:spcPts val="200"/>
              </a:spcBef>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Materials	&amp; Processes in	Manufacturing,	E.	P. DeGarmo, J. T.	Black and Kohser Manufacturing Engineering &amp; Technology, S. Kalpakjian</a:t>
            </a:r>
          </a:p>
          <a:p>
            <a:pPr eaLnBrk="1" hangingPunct="1">
              <a:lnSpc>
                <a:spcPts val="2375"/>
              </a:lnSpc>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E. P. Degarmo: Materials &amp; Processes in Manufacturing, Macmillan.</a:t>
            </a:r>
          </a:p>
          <a:p>
            <a:pPr eaLnBrk="1" hangingPunct="1">
              <a:spcBef>
                <a:spcPts val="50"/>
              </a:spcBef>
              <a:buFont typeface="Symbol" panose="05050102010706020507" pitchFamily="18" charset="2"/>
              <a:buChar char=""/>
            </a:pPr>
            <a:r>
              <a:rPr lang="en-US" altLang="en-US" sz="2000">
                <a:solidFill>
                  <a:srgbClr val="000000"/>
                </a:solidFill>
                <a:latin typeface="Times New Roman" panose="02020603050405020304" pitchFamily="18" charset="0"/>
                <a:cs typeface="Times New Roman" panose="02020603050405020304" pitchFamily="18" charset="0"/>
              </a:rPr>
              <a:t>The Science and Engineering of Materials, Askeland, Fuley, Wright and Balani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6" name="object 2">
            <a:extLst>
              <a:ext uri="{FF2B5EF4-FFF2-40B4-BE49-F238E27FC236}">
                <a16:creationId xmlns:a16="http://schemas.microsoft.com/office/drawing/2014/main" id="{FB00592E-A249-4C9A-986E-DDD6620054E0}"/>
              </a:ext>
            </a:extLst>
          </p:cNvPr>
          <p:cNvGrpSpPr>
            <a:grpSpLocks/>
          </p:cNvGrpSpPr>
          <p:nvPr/>
        </p:nvGrpSpPr>
        <p:grpSpPr bwMode="auto">
          <a:xfrm>
            <a:off x="892175" y="885825"/>
            <a:ext cx="5365750" cy="2781300"/>
            <a:chOff x="892810" y="885190"/>
            <a:chExt cx="5364480" cy="2782570"/>
          </a:xfrm>
        </p:grpSpPr>
        <p:pic>
          <p:nvPicPr>
            <p:cNvPr id="31748" name="object 3">
              <a:extLst>
                <a:ext uri="{FF2B5EF4-FFF2-40B4-BE49-F238E27FC236}">
                  <a16:creationId xmlns:a16="http://schemas.microsoft.com/office/drawing/2014/main" id="{F0712BF5-73F5-40FE-89DA-CC9E219CC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75" y="909955"/>
              <a:ext cx="5060315" cy="272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object 4">
              <a:extLst>
                <a:ext uri="{FF2B5EF4-FFF2-40B4-BE49-F238E27FC236}">
                  <a16:creationId xmlns:a16="http://schemas.microsoft.com/office/drawing/2014/main" id="{91DCBA8C-A0D2-4E95-A26E-56712C1B674F}"/>
                </a:ext>
              </a:extLst>
            </p:cNvPr>
            <p:cNvSpPr>
              <a:spLocks/>
            </p:cNvSpPr>
            <p:nvPr/>
          </p:nvSpPr>
          <p:spPr bwMode="auto">
            <a:xfrm>
              <a:off x="902335" y="894715"/>
              <a:ext cx="5345430" cy="2763520"/>
            </a:xfrm>
            <a:custGeom>
              <a:avLst/>
              <a:gdLst>
                <a:gd name="T0" fmla="*/ 0 w 5345430"/>
                <a:gd name="T1" fmla="*/ 2763012 h 2763520"/>
                <a:gd name="T2" fmla="*/ 5345430 w 5345430"/>
                <a:gd name="T3" fmla="*/ 2763012 h 2763520"/>
                <a:gd name="T4" fmla="*/ 5345430 w 5345430"/>
                <a:gd name="T5" fmla="*/ 0 h 2763520"/>
                <a:gd name="T6" fmla="*/ 0 w 5345430"/>
                <a:gd name="T7" fmla="*/ 0 h 2763520"/>
                <a:gd name="T8" fmla="*/ 0 w 5345430"/>
                <a:gd name="T9" fmla="*/ 2763012 h 2763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45430" h="2763520">
                  <a:moveTo>
                    <a:pt x="0" y="2763012"/>
                  </a:moveTo>
                  <a:lnTo>
                    <a:pt x="5345430" y="2763012"/>
                  </a:lnTo>
                  <a:lnTo>
                    <a:pt x="5345430" y="0"/>
                  </a:lnTo>
                  <a:lnTo>
                    <a:pt x="0" y="0"/>
                  </a:lnTo>
                  <a:lnTo>
                    <a:pt x="0" y="276301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 name="object 5">
            <a:extLst>
              <a:ext uri="{FF2B5EF4-FFF2-40B4-BE49-F238E27FC236}">
                <a16:creationId xmlns:a16="http://schemas.microsoft.com/office/drawing/2014/main" id="{5DB11C90-6EF2-4028-B8B9-5563D6E18E6B}"/>
              </a:ext>
            </a:extLst>
          </p:cNvPr>
          <p:cNvSpPr txBox="1"/>
          <p:nvPr/>
        </p:nvSpPr>
        <p:spPr>
          <a:xfrm>
            <a:off x="3513138" y="4110038"/>
            <a:ext cx="3840162" cy="201612"/>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3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15:</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Various</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kind</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of</a:t>
            </a:r>
            <a:r>
              <a:rPr sz="1150" kern="0" spc="-3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joints</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that</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can</a:t>
            </a:r>
            <a:r>
              <a:rPr sz="1150" kern="0" spc="-2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be</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obtained</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using</a:t>
            </a:r>
            <a:r>
              <a:rPr sz="1150" kern="0" spc="-30" dirty="0">
                <a:solidFill>
                  <a:sysClr val="windowText" lastClr="000000"/>
                </a:solidFill>
                <a:latin typeface="Times New Roman"/>
                <a:cs typeface="Times New Roman"/>
              </a:rPr>
              <a:t> </a:t>
            </a:r>
            <a:r>
              <a:rPr sz="1150" kern="0" spc="-10" dirty="0">
                <a:solidFill>
                  <a:sysClr val="windowText" lastClr="000000"/>
                </a:solidFill>
                <a:latin typeface="Times New Roman"/>
                <a:cs typeface="Times New Roman"/>
              </a:rPr>
              <a:t>brazing.</a:t>
            </a:r>
            <a:endParaRPr sz="1150" kern="0">
              <a:solidFill>
                <a:sysClr val="windowText" lastClr="000000"/>
              </a:solidFill>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1BD6447-57CB-4FAB-888F-1BA3D3EE695B}"/>
              </a:ext>
            </a:extLst>
          </p:cNvPr>
          <p:cNvSpPr txBox="1">
            <a:spLocks noGrp="1"/>
          </p:cNvSpPr>
          <p:nvPr>
            <p:ph type="title"/>
          </p:nvPr>
        </p:nvSpPr>
        <p:spPr/>
        <p:txBody>
          <a:bodyPr tIns="111505" rtlCol="0"/>
          <a:lstStyle/>
          <a:p>
            <a:pPr marL="15875" eaLnBrk="1" fontAlgn="auto" hangingPunct="1">
              <a:spcBef>
                <a:spcPts val="530"/>
              </a:spcBef>
              <a:spcAft>
                <a:spcPts val="0"/>
              </a:spcAft>
              <a:defRPr/>
            </a:pPr>
            <a:r>
              <a:rPr b="1" spc="-30" dirty="0"/>
              <a:t>EXERCISE-</a:t>
            </a:r>
            <a:r>
              <a:rPr b="1" spc="-50" dirty="0"/>
              <a:t>4</a:t>
            </a:r>
            <a:br>
              <a:rPr b="1" spc="-50" dirty="0"/>
            </a:br>
            <a:r>
              <a:rPr spc="-10" dirty="0"/>
              <a:t>BRAZING</a:t>
            </a:r>
          </a:p>
        </p:txBody>
      </p:sp>
      <p:sp>
        <p:nvSpPr>
          <p:cNvPr id="32771" name="object 3">
            <a:extLst>
              <a:ext uri="{FF2B5EF4-FFF2-40B4-BE49-F238E27FC236}">
                <a16:creationId xmlns:a16="http://schemas.microsoft.com/office/drawing/2014/main" id="{EE97BC0A-63D3-4EEE-A431-E368F5F5F431}"/>
              </a:ext>
            </a:extLst>
          </p:cNvPr>
          <p:cNvSpPr txBox="1">
            <a:spLocks noChangeArrowheads="1"/>
          </p:cNvSpPr>
          <p:nvPr/>
        </p:nvSpPr>
        <p:spPr bwMode="auto">
          <a:xfrm>
            <a:off x="736600" y="1892300"/>
            <a:ext cx="95631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06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38"/>
              </a:spcBef>
            </a:pPr>
            <a:r>
              <a:rPr lang="en-US" altLang="en-US" sz="2400">
                <a:solidFill>
                  <a:srgbClr val="793A17"/>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488"/>
              </a:spcBef>
            </a:pPr>
            <a:r>
              <a:rPr lang="en-US" altLang="en-US" sz="2200">
                <a:solidFill>
                  <a:srgbClr val="000000"/>
                </a:solidFill>
                <a:latin typeface="Times New Roman" panose="02020603050405020304" pitchFamily="18" charset="0"/>
                <a:cs typeface="Times New Roman" panose="02020603050405020304" pitchFamily="18" charset="0"/>
              </a:rPr>
              <a:t>To prepare a butt joint with mild steel strips using brazing technique</a:t>
            </a:r>
            <a:r>
              <a:rPr lang="en-US" altLang="en-US" sz="1200">
                <a:solidFill>
                  <a:srgbClr val="000000"/>
                </a:solidFill>
                <a:latin typeface="Times New Roman" panose="02020603050405020304" pitchFamily="18" charset="0"/>
                <a:cs typeface="Times New Roman" panose="02020603050405020304" pitchFamily="18" charset="0"/>
              </a:rPr>
              <a:t>.</a:t>
            </a:r>
          </a:p>
          <a:p>
            <a:pPr eaLnBrk="1" hangingPunct="1">
              <a:spcBef>
                <a:spcPts val="50"/>
              </a:spcBef>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2400">
                <a:solidFill>
                  <a:srgbClr val="793A17"/>
                </a:solidFill>
                <a:latin typeface="Times New Roman" panose="02020603050405020304" pitchFamily="18" charset="0"/>
                <a:cs typeface="Times New Roman" panose="02020603050405020304" pitchFamily="18" charset="0"/>
              </a:rPr>
              <a:t>Equipment &amp; materials</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688"/>
              </a:spcBef>
            </a:pPr>
            <a:r>
              <a:rPr lang="en-US" altLang="en-US" sz="2200">
                <a:solidFill>
                  <a:srgbClr val="000000"/>
                </a:solidFill>
                <a:latin typeface="Times New Roman" panose="02020603050405020304" pitchFamily="18" charset="0"/>
                <a:cs typeface="Times New Roman" panose="02020603050405020304" pitchFamily="18" charset="0"/>
              </a:rPr>
              <a:t>Gas welding set, brazing wire, fluxes, mild steel strips (100 x 25 x 3 mm), wirebrush, tongs etc.</a:t>
            </a:r>
          </a:p>
          <a:p>
            <a:pPr eaLnBrk="1" hangingPunct="1"/>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1488"/>
              </a:spcBef>
            </a:pPr>
            <a:r>
              <a:rPr lang="en-US" altLang="en-US" sz="2400">
                <a:solidFill>
                  <a:srgbClr val="793A17"/>
                </a:solidFill>
                <a:latin typeface="Times New Roman" panose="02020603050405020304" pitchFamily="18" charset="0"/>
                <a:cs typeface="Times New Roman" panose="02020603050405020304" pitchFamily="18" charset="0"/>
              </a:rPr>
              <a:t>Procedure for Brazing</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950"/>
              </a:lnSpc>
              <a:spcBef>
                <a:spcPts val="350"/>
              </a:spcBef>
            </a:pPr>
            <a:r>
              <a:rPr lang="en-US" altLang="en-US" sz="2200">
                <a:solidFill>
                  <a:srgbClr val="000000"/>
                </a:solidFill>
                <a:latin typeface="Times New Roman" panose="02020603050405020304" pitchFamily="18" charset="0"/>
                <a:cs typeface="Times New Roman" panose="02020603050405020304" pitchFamily="18" charset="0"/>
              </a:rPr>
              <a:t>Clean the mild steel strip removing the oxide layer and flatten it. Keep the metal strip in butt position.</a:t>
            </a:r>
          </a:p>
          <a:p>
            <a:pPr eaLnBrk="1" hangingPunct="1">
              <a:lnSpc>
                <a:spcPts val="1513"/>
              </a:lnSpc>
            </a:pPr>
            <a:r>
              <a:rPr lang="en-US" altLang="en-US" sz="2200">
                <a:solidFill>
                  <a:srgbClr val="000000"/>
                </a:solidFill>
                <a:latin typeface="Times New Roman" panose="02020603050405020304" pitchFamily="18" charset="0"/>
                <a:cs typeface="Times New Roman" panose="02020603050405020304" pitchFamily="18" charset="0"/>
              </a:rPr>
              <a:t>Tack at the two ends.</a:t>
            </a:r>
          </a:p>
          <a:p>
            <a:pPr eaLnBrk="1" hangingPunct="1">
              <a:lnSpc>
                <a:spcPts val="2425"/>
              </a:lnSpc>
            </a:pPr>
            <a:r>
              <a:rPr lang="en-US" altLang="en-US" sz="2200">
                <a:solidFill>
                  <a:srgbClr val="000000"/>
                </a:solidFill>
                <a:latin typeface="Times New Roman" panose="02020603050405020304" pitchFamily="18" charset="0"/>
                <a:cs typeface="Times New Roman" panose="02020603050405020304" pitchFamily="18" charset="0"/>
              </a:rPr>
              <a:t>Lay brazing metal at the joint maintaining proper speed and feed.</a:t>
            </a:r>
          </a:p>
          <a:p>
            <a:pPr eaLnBrk="1" hangingPunct="1">
              <a:lnSpc>
                <a:spcPts val="2600"/>
              </a:lnSpc>
            </a:pPr>
            <a:r>
              <a:rPr lang="en-US" altLang="en-US" sz="2200">
                <a:solidFill>
                  <a:srgbClr val="000000"/>
                </a:solidFill>
                <a:latin typeface="Times New Roman" panose="02020603050405020304" pitchFamily="18" charset="0"/>
                <a:cs typeface="Times New Roman" panose="02020603050405020304" pitchFamily="18" charset="0"/>
              </a:rPr>
              <a:t>Clean the joint and submit</a:t>
            </a:r>
          </a:p>
        </p:txBody>
      </p:sp>
      <p:grpSp>
        <p:nvGrpSpPr>
          <p:cNvPr id="32772" name="object 4">
            <a:extLst>
              <a:ext uri="{FF2B5EF4-FFF2-40B4-BE49-F238E27FC236}">
                <a16:creationId xmlns:a16="http://schemas.microsoft.com/office/drawing/2014/main" id="{A54CD7EF-655C-4E0B-8823-B5EEFBECD28C}"/>
              </a:ext>
            </a:extLst>
          </p:cNvPr>
          <p:cNvGrpSpPr>
            <a:grpSpLocks/>
          </p:cNvGrpSpPr>
          <p:nvPr/>
        </p:nvGrpSpPr>
        <p:grpSpPr bwMode="auto">
          <a:xfrm>
            <a:off x="915988" y="5129213"/>
            <a:ext cx="238125" cy="908050"/>
            <a:chOff x="915669" y="5129784"/>
            <a:chExt cx="238125" cy="906780"/>
          </a:xfrm>
        </p:grpSpPr>
        <p:pic>
          <p:nvPicPr>
            <p:cNvPr id="32773" name="object 5">
              <a:extLst>
                <a:ext uri="{FF2B5EF4-FFF2-40B4-BE49-F238E27FC236}">
                  <a16:creationId xmlns:a16="http://schemas.microsoft.com/office/drawing/2014/main" id="{38117EDD-806B-492B-8745-DE1968165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69" y="5129784"/>
              <a:ext cx="237744" cy="1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object 6">
              <a:extLst>
                <a:ext uri="{FF2B5EF4-FFF2-40B4-BE49-F238E27FC236}">
                  <a16:creationId xmlns:a16="http://schemas.microsoft.com/office/drawing/2014/main" id="{D420B041-95C3-4821-9DDD-9E839156D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69" y="5335524"/>
              <a:ext cx="237744" cy="1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object 7">
              <a:extLst>
                <a:ext uri="{FF2B5EF4-FFF2-40B4-BE49-F238E27FC236}">
                  <a16:creationId xmlns:a16="http://schemas.microsoft.com/office/drawing/2014/main" id="{DF470C9E-6B39-42F9-BFE9-81367FE40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69" y="5513832"/>
              <a:ext cx="237744" cy="1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object 8">
              <a:extLst>
                <a:ext uri="{FF2B5EF4-FFF2-40B4-BE49-F238E27FC236}">
                  <a16:creationId xmlns:a16="http://schemas.microsoft.com/office/drawing/2014/main" id="{C211284B-07EB-4979-9E8B-E46647426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69" y="5689092"/>
              <a:ext cx="237744" cy="1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object 9">
              <a:extLst>
                <a:ext uri="{FF2B5EF4-FFF2-40B4-BE49-F238E27FC236}">
                  <a16:creationId xmlns:a16="http://schemas.microsoft.com/office/drawing/2014/main" id="{E8533B87-5EB1-42EC-A537-E6CCDECB1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69" y="5867400"/>
              <a:ext cx="237744" cy="1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object 2">
            <a:extLst>
              <a:ext uri="{FF2B5EF4-FFF2-40B4-BE49-F238E27FC236}">
                <a16:creationId xmlns:a16="http://schemas.microsoft.com/office/drawing/2014/main" id="{B291075B-8B3E-4749-9560-19F17C39B6E9}"/>
              </a:ext>
            </a:extLst>
          </p:cNvPr>
          <p:cNvGrpSpPr>
            <a:grpSpLocks/>
          </p:cNvGrpSpPr>
          <p:nvPr/>
        </p:nvGrpSpPr>
        <p:grpSpPr bwMode="auto">
          <a:xfrm>
            <a:off x="1092200" y="5013325"/>
            <a:ext cx="2954338" cy="1887538"/>
            <a:chOff x="1092200" y="5013960"/>
            <a:chExt cx="2954020" cy="1886585"/>
          </a:xfrm>
        </p:grpSpPr>
        <p:pic>
          <p:nvPicPr>
            <p:cNvPr id="33801" name="object 3">
              <a:extLst>
                <a:ext uri="{FF2B5EF4-FFF2-40B4-BE49-F238E27FC236}">
                  <a16:creationId xmlns:a16="http://schemas.microsoft.com/office/drawing/2014/main" id="{D2528A39-464B-4E0C-BCC5-4D9A3AE49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80" y="5034153"/>
              <a:ext cx="2914650" cy="18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object 4">
              <a:extLst>
                <a:ext uri="{FF2B5EF4-FFF2-40B4-BE49-F238E27FC236}">
                  <a16:creationId xmlns:a16="http://schemas.microsoft.com/office/drawing/2014/main" id="{795EB682-7EDB-4AB9-AB74-1FA98CF1B6A6}"/>
                </a:ext>
              </a:extLst>
            </p:cNvPr>
            <p:cNvSpPr>
              <a:spLocks/>
            </p:cNvSpPr>
            <p:nvPr/>
          </p:nvSpPr>
          <p:spPr bwMode="auto">
            <a:xfrm>
              <a:off x="1101725" y="5023485"/>
              <a:ext cx="2934970" cy="1867535"/>
            </a:xfrm>
            <a:custGeom>
              <a:avLst/>
              <a:gdLst>
                <a:gd name="T0" fmla="*/ 0 w 2934970"/>
                <a:gd name="T1" fmla="*/ 1867029 h 1867534"/>
                <a:gd name="T2" fmla="*/ 2934462 w 2934970"/>
                <a:gd name="T3" fmla="*/ 1867029 h 1867534"/>
                <a:gd name="T4" fmla="*/ 2934462 w 2934970"/>
                <a:gd name="T5" fmla="*/ 0 h 1867534"/>
                <a:gd name="T6" fmla="*/ 0 w 2934970"/>
                <a:gd name="T7" fmla="*/ 0 h 1867534"/>
                <a:gd name="T8" fmla="*/ 0 w 2934970"/>
                <a:gd name="T9" fmla="*/ 1867029 h 18675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4970" h="1867534">
                  <a:moveTo>
                    <a:pt x="0" y="1867026"/>
                  </a:moveTo>
                  <a:lnTo>
                    <a:pt x="2934462" y="1867026"/>
                  </a:lnTo>
                  <a:lnTo>
                    <a:pt x="2934462" y="0"/>
                  </a:lnTo>
                  <a:lnTo>
                    <a:pt x="0" y="0"/>
                  </a:lnTo>
                  <a:lnTo>
                    <a:pt x="0" y="1867026"/>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3795" name="object 5">
            <a:extLst>
              <a:ext uri="{FF2B5EF4-FFF2-40B4-BE49-F238E27FC236}">
                <a16:creationId xmlns:a16="http://schemas.microsoft.com/office/drawing/2014/main" id="{9A907ADA-493D-4CAB-9341-FFBA15FA4DD0}"/>
              </a:ext>
            </a:extLst>
          </p:cNvPr>
          <p:cNvGrpSpPr>
            <a:grpSpLocks/>
          </p:cNvGrpSpPr>
          <p:nvPr/>
        </p:nvGrpSpPr>
        <p:grpSpPr bwMode="auto">
          <a:xfrm>
            <a:off x="4397375" y="5086350"/>
            <a:ext cx="2714625" cy="1814513"/>
            <a:chOff x="4396740" y="5086350"/>
            <a:chExt cx="2715260" cy="1814195"/>
          </a:xfrm>
        </p:grpSpPr>
        <p:pic>
          <p:nvPicPr>
            <p:cNvPr id="33799" name="object 6">
              <a:extLst>
                <a:ext uri="{FF2B5EF4-FFF2-40B4-BE49-F238E27FC236}">
                  <a16:creationId xmlns:a16="http://schemas.microsoft.com/office/drawing/2014/main" id="{598CD4EE-9C0F-487C-9D35-29B2E4F02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933" y="5170081"/>
              <a:ext cx="2585212" cy="156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object 7">
              <a:extLst>
                <a:ext uri="{FF2B5EF4-FFF2-40B4-BE49-F238E27FC236}">
                  <a16:creationId xmlns:a16="http://schemas.microsoft.com/office/drawing/2014/main" id="{9E4039D9-D906-4017-90A9-0864C989C238}"/>
                </a:ext>
              </a:extLst>
            </p:cNvPr>
            <p:cNvSpPr>
              <a:spLocks/>
            </p:cNvSpPr>
            <p:nvPr/>
          </p:nvSpPr>
          <p:spPr bwMode="auto">
            <a:xfrm>
              <a:off x="4406265" y="5095875"/>
              <a:ext cx="2696210" cy="1795145"/>
            </a:xfrm>
            <a:custGeom>
              <a:avLst/>
              <a:gdLst>
                <a:gd name="T0" fmla="*/ 0 w 2696209"/>
                <a:gd name="T1" fmla="*/ 1794637 h 1795145"/>
                <a:gd name="T2" fmla="*/ 2695705 w 2696209"/>
                <a:gd name="T3" fmla="*/ 1794637 h 1795145"/>
                <a:gd name="T4" fmla="*/ 2695705 w 2696209"/>
                <a:gd name="T5" fmla="*/ 0 h 1795145"/>
                <a:gd name="T6" fmla="*/ 0 w 2696209"/>
                <a:gd name="T7" fmla="*/ 0 h 1795145"/>
                <a:gd name="T8" fmla="*/ 0 w 2696209"/>
                <a:gd name="T9" fmla="*/ 1794637 h 1795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6209" h="1795145">
                  <a:moveTo>
                    <a:pt x="0" y="1794637"/>
                  </a:moveTo>
                  <a:lnTo>
                    <a:pt x="2695702" y="1794637"/>
                  </a:lnTo>
                  <a:lnTo>
                    <a:pt x="2695702" y="0"/>
                  </a:lnTo>
                  <a:lnTo>
                    <a:pt x="0" y="0"/>
                  </a:lnTo>
                  <a:lnTo>
                    <a:pt x="0" y="1794637"/>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3796" name="object 8">
            <a:extLst>
              <a:ext uri="{FF2B5EF4-FFF2-40B4-BE49-F238E27FC236}">
                <a16:creationId xmlns:a16="http://schemas.microsoft.com/office/drawing/2014/main" id="{7EC479EF-FF6C-4135-AD16-F68154E4B1A2}"/>
              </a:ext>
            </a:extLst>
          </p:cNvPr>
          <p:cNvGrpSpPr>
            <a:grpSpLocks/>
          </p:cNvGrpSpPr>
          <p:nvPr/>
        </p:nvGrpSpPr>
        <p:grpSpPr bwMode="auto">
          <a:xfrm>
            <a:off x="2508250" y="882650"/>
            <a:ext cx="3060700" cy="3492500"/>
            <a:chOff x="2508250" y="882650"/>
            <a:chExt cx="3060700" cy="3492500"/>
          </a:xfrm>
        </p:grpSpPr>
        <p:pic>
          <p:nvPicPr>
            <p:cNvPr id="33797" name="object 9">
              <a:extLst>
                <a:ext uri="{FF2B5EF4-FFF2-40B4-BE49-F238E27FC236}">
                  <a16:creationId xmlns:a16="http://schemas.microsoft.com/office/drawing/2014/main" id="{681482B4-2A3C-42A1-97FA-0D9A5AC0A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443" y="902843"/>
              <a:ext cx="3021964" cy="345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object 10">
              <a:extLst>
                <a:ext uri="{FF2B5EF4-FFF2-40B4-BE49-F238E27FC236}">
                  <a16:creationId xmlns:a16="http://schemas.microsoft.com/office/drawing/2014/main" id="{062DB2A4-530C-42B5-8FB7-A968037CB24B}"/>
                </a:ext>
              </a:extLst>
            </p:cNvPr>
            <p:cNvSpPr>
              <a:spLocks/>
            </p:cNvSpPr>
            <p:nvPr/>
          </p:nvSpPr>
          <p:spPr bwMode="auto">
            <a:xfrm>
              <a:off x="2517775" y="892175"/>
              <a:ext cx="3041650" cy="3473450"/>
            </a:xfrm>
            <a:custGeom>
              <a:avLst/>
              <a:gdLst>
                <a:gd name="T0" fmla="*/ 0 w 3041650"/>
                <a:gd name="T1" fmla="*/ 3472942 h 3473450"/>
                <a:gd name="T2" fmla="*/ 3041650 w 3041650"/>
                <a:gd name="T3" fmla="*/ 3472942 h 3473450"/>
                <a:gd name="T4" fmla="*/ 3041650 w 3041650"/>
                <a:gd name="T5" fmla="*/ 0 h 3473450"/>
                <a:gd name="T6" fmla="*/ 0 w 3041650"/>
                <a:gd name="T7" fmla="*/ 0 h 3473450"/>
                <a:gd name="T8" fmla="*/ 0 w 3041650"/>
                <a:gd name="T9" fmla="*/ 3472942 h 3473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1650" h="3473450">
                  <a:moveTo>
                    <a:pt x="0" y="3472942"/>
                  </a:moveTo>
                  <a:lnTo>
                    <a:pt x="3041650" y="3472942"/>
                  </a:lnTo>
                  <a:lnTo>
                    <a:pt x="3041650" y="0"/>
                  </a:lnTo>
                  <a:lnTo>
                    <a:pt x="0" y="0"/>
                  </a:lnTo>
                  <a:lnTo>
                    <a:pt x="0" y="347294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object 2">
            <a:extLst>
              <a:ext uri="{FF2B5EF4-FFF2-40B4-BE49-F238E27FC236}">
                <a16:creationId xmlns:a16="http://schemas.microsoft.com/office/drawing/2014/main" id="{8D28E46E-8041-4589-A4E2-DE93664E8F27}"/>
              </a:ext>
            </a:extLst>
          </p:cNvPr>
          <p:cNvSpPr>
            <a:spLocks noGrp="1" noChangeArrowheads="1"/>
          </p:cNvSpPr>
          <p:nvPr>
            <p:ph type="title"/>
          </p:nvPr>
        </p:nvSpPr>
        <p:spPr>
          <a:xfrm>
            <a:off x="723900" y="625475"/>
            <a:ext cx="9239250" cy="879475"/>
          </a:xfrm>
        </p:spPr>
        <p:txBody>
          <a:bodyPr tIns="143509"/>
          <a:lstStyle/>
          <a:p>
            <a:pPr marL="2797175" indent="-1684338" algn="l" eaLnBrk="1" hangingPunct="1">
              <a:lnSpc>
                <a:spcPts val="2763"/>
              </a:lnSpc>
              <a:spcBef>
                <a:spcPts val="288"/>
              </a:spcBef>
            </a:pPr>
            <a:r>
              <a:rPr lang="en-US" altLang="en-US">
                <a:latin typeface="Times New Roman" panose="02020603050405020304" pitchFamily="18" charset="0"/>
                <a:cs typeface="Times New Roman" panose="02020603050405020304" pitchFamily="18" charset="0"/>
              </a:rPr>
              <a:t>INTRODUCTION TO ROLLING, SWAGING, POWDER METALLURGY PROCESSES</a:t>
            </a:r>
          </a:p>
        </p:txBody>
      </p:sp>
      <p:sp>
        <p:nvSpPr>
          <p:cNvPr id="3" name="object 3">
            <a:extLst>
              <a:ext uri="{FF2B5EF4-FFF2-40B4-BE49-F238E27FC236}">
                <a16:creationId xmlns:a16="http://schemas.microsoft.com/office/drawing/2014/main" id="{B11C6C6A-F226-4281-9DE3-F0BE8109C8A5}"/>
              </a:ext>
            </a:extLst>
          </p:cNvPr>
          <p:cNvSpPr txBox="1"/>
          <p:nvPr/>
        </p:nvSpPr>
        <p:spPr>
          <a:xfrm>
            <a:off x="4289425" y="1512888"/>
            <a:ext cx="2336800" cy="392112"/>
          </a:xfrm>
          <a:prstGeom prst="rect">
            <a:avLst/>
          </a:prstGeom>
        </p:spPr>
        <p:txBody>
          <a:bodyPr lIns="0" tIns="12700" rIns="0" bIns="0">
            <a:spAutoFit/>
          </a:bodyPr>
          <a:lstStyle/>
          <a:p>
            <a:pPr marL="12700" eaLnBrk="1" fontAlgn="auto" hangingPunct="1">
              <a:spcBef>
                <a:spcPts val="100"/>
              </a:spcBef>
              <a:spcAft>
                <a:spcPts val="0"/>
              </a:spcAft>
              <a:defRPr/>
            </a:pPr>
            <a:r>
              <a:rPr sz="2400" kern="0" dirty="0">
                <a:solidFill>
                  <a:srgbClr val="793A17"/>
                </a:solidFill>
                <a:latin typeface="Times New Roman"/>
                <a:cs typeface="Times New Roman"/>
              </a:rPr>
              <a:t>Part</a:t>
            </a:r>
            <a:r>
              <a:rPr sz="2400" kern="0" spc="-25" dirty="0">
                <a:solidFill>
                  <a:srgbClr val="793A17"/>
                </a:solidFill>
                <a:latin typeface="Times New Roman"/>
                <a:cs typeface="Times New Roman"/>
              </a:rPr>
              <a:t> </a:t>
            </a:r>
            <a:r>
              <a:rPr sz="2400" kern="0" dirty="0">
                <a:solidFill>
                  <a:srgbClr val="793A17"/>
                </a:solidFill>
                <a:latin typeface="Times New Roman"/>
                <a:cs typeface="Times New Roman"/>
              </a:rPr>
              <a:t>-1:</a:t>
            </a:r>
            <a:r>
              <a:rPr sz="2400" kern="0" spc="-25" dirty="0">
                <a:solidFill>
                  <a:srgbClr val="793A17"/>
                </a:solidFill>
                <a:latin typeface="Times New Roman"/>
                <a:cs typeface="Times New Roman"/>
              </a:rPr>
              <a:t> </a:t>
            </a:r>
            <a:r>
              <a:rPr sz="2400" kern="0" spc="-10" dirty="0">
                <a:solidFill>
                  <a:srgbClr val="793A17"/>
                </a:solidFill>
                <a:latin typeface="Times New Roman"/>
                <a:cs typeface="Times New Roman"/>
              </a:rPr>
              <a:t>ROLLING</a:t>
            </a:r>
            <a:endParaRPr sz="2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9B1D6D98-6470-433A-82BC-2D18FBB2CD9F}"/>
              </a:ext>
            </a:extLst>
          </p:cNvPr>
          <p:cNvSpPr txBox="1"/>
          <p:nvPr/>
        </p:nvSpPr>
        <p:spPr>
          <a:xfrm>
            <a:off x="736600" y="1735138"/>
            <a:ext cx="1200150" cy="392112"/>
          </a:xfrm>
          <a:prstGeom prst="rect">
            <a:avLst/>
          </a:prstGeom>
        </p:spPr>
        <p:txBody>
          <a:bodyPr lIns="0" tIns="12700" rIns="0" bIns="0">
            <a:spAutoFit/>
          </a:bodyPr>
          <a:lstStyle/>
          <a:p>
            <a:pPr marL="12700" eaLnBrk="1" fontAlgn="auto" hangingPunct="1">
              <a:spcBef>
                <a:spcPts val="100"/>
              </a:spcBef>
              <a:spcAft>
                <a:spcPts val="0"/>
              </a:spcAft>
              <a:defRPr/>
            </a:pPr>
            <a:r>
              <a:rPr sz="2400" kern="0" spc="-10" dirty="0">
                <a:solidFill>
                  <a:srgbClr val="793A17"/>
                </a:solidFill>
                <a:latin typeface="Times New Roman"/>
                <a:cs typeface="Times New Roman"/>
              </a:rPr>
              <a:t>Objective</a:t>
            </a:r>
            <a:endParaRPr sz="2400" kern="0">
              <a:solidFill>
                <a:sysClr val="windowText" lastClr="000000"/>
              </a:solidFill>
              <a:latin typeface="Times New Roman"/>
              <a:cs typeface="Times New Roman"/>
            </a:endParaRPr>
          </a:p>
        </p:txBody>
      </p:sp>
      <p:sp>
        <p:nvSpPr>
          <p:cNvPr id="34821" name="object 5">
            <a:extLst>
              <a:ext uri="{FF2B5EF4-FFF2-40B4-BE49-F238E27FC236}">
                <a16:creationId xmlns:a16="http://schemas.microsoft.com/office/drawing/2014/main" id="{4AB0030C-C1DA-4CE5-8BEA-DEF7EB165CB3}"/>
              </a:ext>
            </a:extLst>
          </p:cNvPr>
          <p:cNvSpPr txBox="1">
            <a:spLocks noChangeArrowheads="1"/>
          </p:cNvSpPr>
          <p:nvPr/>
        </p:nvSpPr>
        <p:spPr bwMode="auto">
          <a:xfrm>
            <a:off x="736600" y="2260600"/>
            <a:ext cx="92392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525"/>
              </a:lnSpc>
              <a:spcBef>
                <a:spcPts val="275"/>
              </a:spcBef>
            </a:pPr>
            <a:r>
              <a:rPr lang="en-US" altLang="en-US" sz="2200" u="sng">
                <a:solidFill>
                  <a:srgbClr val="000000"/>
                </a:solidFill>
                <a:latin typeface="Times New Roman" panose="02020603050405020304" pitchFamily="18" charset="0"/>
                <a:cs typeface="Times New Roman" panose="02020603050405020304" pitchFamily="18" charset="0"/>
              </a:rPr>
              <a:t>To study and observe the plain and grooved Rolling techniques through </a:t>
            </a:r>
            <a:r>
              <a:rPr lang="en-US" altLang="en-US" sz="2200">
                <a:solidFill>
                  <a:srgbClr val="000000"/>
                </a:solidFill>
                <a:latin typeface="Times New Roman" panose="02020603050405020304" pitchFamily="18" charset="0"/>
                <a:cs typeface="Times New Roman" panose="02020603050405020304" pitchFamily="18" charset="0"/>
              </a:rPr>
              <a:t> </a:t>
            </a:r>
            <a:r>
              <a:rPr lang="en-US" altLang="en-US" sz="2200" u="sng">
                <a:solidFill>
                  <a:srgbClr val="000000"/>
                </a:solidFill>
                <a:latin typeface="Times New Roman" panose="02020603050405020304" pitchFamily="18" charset="0"/>
                <a:cs typeface="Times New Roman" panose="02020603050405020304" pitchFamily="18" charset="0"/>
              </a:rPr>
              <a:t>demonstration</a:t>
            </a:r>
            <a:r>
              <a:rPr lang="en-US" altLang="en-US" sz="2200">
                <a:solidFill>
                  <a:srgbClr val="000000"/>
                </a:solidFill>
                <a:latin typeface="Times New Roman" panose="02020603050405020304" pitchFamily="18" charset="0"/>
                <a:cs typeface="Times New Roman" panose="02020603050405020304" pitchFamily="18" charset="0"/>
              </a:rPr>
              <a:t>.</a:t>
            </a:r>
          </a:p>
          <a:p>
            <a:pPr algn="just" eaLnBrk="1" hangingPunct="1">
              <a:lnSpc>
                <a:spcPct val="101000"/>
              </a:lnSpc>
              <a:spcBef>
                <a:spcPts val="1125"/>
              </a:spcBef>
            </a:pPr>
            <a:r>
              <a:rPr lang="en-US" altLang="en-US" sz="2200">
                <a:solidFill>
                  <a:srgbClr val="000000"/>
                </a:solidFill>
                <a:latin typeface="Times New Roman" panose="02020603050405020304" pitchFamily="18" charset="0"/>
                <a:cs typeface="Times New Roman" panose="02020603050405020304" pitchFamily="18" charset="0"/>
              </a:rPr>
              <a:t>Rolling is the process of plastic deformation of metals by squeezing action as it passes between a pair of rotating rolls, either plane or grooved. The process may be carried out hot or cold. The most common rolling mill is the two -high rolling mill, which consists of two rolls usually mounted horizontally in bearings at their ends and vertically above each other. The rolls may be driven through couplings at their ends by spindles, which are coupled, to pinions (or gears), which transmit the power from the electric motor.</a:t>
            </a:r>
          </a:p>
          <a:p>
            <a:pPr algn="just" eaLnBrk="1" hangingPunct="1">
              <a:lnSpc>
                <a:spcPts val="2775"/>
              </a:lnSpc>
              <a:spcBef>
                <a:spcPts val="13"/>
              </a:spcBef>
            </a:pPr>
            <a:r>
              <a:rPr lang="en-US" altLang="en-US" sz="2200">
                <a:solidFill>
                  <a:srgbClr val="000000"/>
                </a:solidFill>
                <a:latin typeface="Times New Roman" panose="02020603050405020304" pitchFamily="18" charset="0"/>
                <a:cs typeface="Times New Roman" panose="02020603050405020304" pitchFamily="18" charset="0"/>
              </a:rPr>
              <a:t>To control the relative positioning of rolls, a roll positioning system is employed on the mill stand. In small mills, such as the one in the laboratory, the roll positioning system called the ‘mill screw’ is hand driven, while in commercial</a:t>
            </a:r>
          </a:p>
          <a:p>
            <a:pPr algn="just" eaLnBrk="1" hangingPunct="1">
              <a:spcBef>
                <a:spcPts val="38"/>
              </a:spcBef>
            </a:pPr>
            <a:r>
              <a:rPr lang="en-US" altLang="en-US" sz="2200">
                <a:solidFill>
                  <a:srgbClr val="000000"/>
                </a:solidFill>
                <a:latin typeface="Times New Roman" panose="02020603050405020304" pitchFamily="18" charset="0"/>
                <a:cs typeface="Times New Roman" panose="02020603050405020304" pitchFamily="18" charset="0"/>
              </a:rPr>
              <a:t>mills they are motor driven.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object 2">
            <a:extLst>
              <a:ext uri="{FF2B5EF4-FFF2-40B4-BE49-F238E27FC236}">
                <a16:creationId xmlns:a16="http://schemas.microsoft.com/office/drawing/2014/main" id="{0A5A3C47-F0FA-40D4-ABCB-297227AD7273}"/>
              </a:ext>
            </a:extLst>
          </p:cNvPr>
          <p:cNvSpPr txBox="1">
            <a:spLocks noChangeArrowheads="1"/>
          </p:cNvSpPr>
          <p:nvPr/>
        </p:nvSpPr>
        <p:spPr bwMode="auto">
          <a:xfrm>
            <a:off x="736600" y="669925"/>
            <a:ext cx="923925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2190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6000"/>
              </a:lnSpc>
              <a:spcBef>
                <a:spcPts val="100"/>
              </a:spcBef>
            </a:pPr>
            <a:r>
              <a:rPr lang="en-US" altLang="en-US" sz="2200">
                <a:solidFill>
                  <a:srgbClr val="000000"/>
                </a:solidFill>
                <a:latin typeface="Times New Roman" panose="02020603050405020304" pitchFamily="18" charset="0"/>
                <a:cs typeface="Times New Roman" panose="02020603050405020304" pitchFamily="18" charset="0"/>
              </a:rPr>
              <a:t>The two-high mills could be either reversing or non-reversing type. In the reversing type, which is the most common one, the direction of motion of the rolls can be reversed, and therefore the work can be fed into the mill from both sides by reversing the direction of rotation of rolls.</a:t>
            </a:r>
          </a:p>
          <a:p>
            <a:pPr algn="just" eaLnBrk="1" hangingPunct="1">
              <a:lnSpc>
                <a:spcPct val="101000"/>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For rolling to take place the roll separation or roll gap must be less than the in going size of the stock. After rolling, the height of the stock is reduced and length is increased. The difference in height of ingoing and outgoing is called ‘draught’. Fig. 17 shows a flat piece of metal of thickness h1, through a pair of rolls of radius R. The AC is called the ‘arc of contact’. The angle θ subtended at the roll center by the arc of contact is called the ‘angle of contact’ and can be evaluated from</a:t>
            </a:r>
          </a:p>
          <a:p>
            <a:pPr algn="just" eaLnBrk="1" hangingPunct="1">
              <a:lnSpc>
                <a:spcPts val="2588"/>
              </a:lnSpc>
              <a:spcBef>
                <a:spcPts val="125"/>
              </a:spcBef>
            </a:pPr>
            <a:r>
              <a:rPr lang="en-US" altLang="en-US" sz="3300" baseline="3000">
                <a:solidFill>
                  <a:srgbClr val="000000"/>
                </a:solidFill>
                <a:latin typeface="Times New Roman" panose="02020603050405020304" pitchFamily="18" charset="0"/>
                <a:cs typeface="Times New Roman" panose="02020603050405020304" pitchFamily="18" charset="0"/>
              </a:rPr>
              <a:t>Cos θ = [1 – (h</a:t>
            </a:r>
            <a:r>
              <a:rPr lang="en-US" altLang="en-US" sz="2200">
                <a:solidFill>
                  <a:srgbClr val="000000"/>
                </a:solidFill>
                <a:latin typeface="Times New Roman" panose="02020603050405020304" pitchFamily="18" charset="0"/>
                <a:cs typeface="Times New Roman" panose="02020603050405020304" pitchFamily="18" charset="0"/>
              </a:rPr>
              <a:t>o </a:t>
            </a:r>
            <a:r>
              <a:rPr lang="en-US" altLang="en-US" sz="3300" baseline="3000">
                <a:solidFill>
                  <a:srgbClr val="000000"/>
                </a:solidFill>
                <a:latin typeface="Times New Roman" panose="02020603050405020304" pitchFamily="18" charset="0"/>
                <a:cs typeface="Times New Roman" panose="02020603050405020304" pitchFamily="18" charset="0"/>
              </a:rPr>
              <a:t>– h</a:t>
            </a:r>
            <a:r>
              <a:rPr lang="en-US" altLang="en-US" sz="2200">
                <a:solidFill>
                  <a:srgbClr val="000000"/>
                </a:solidFill>
                <a:latin typeface="Times New Roman" panose="02020603050405020304" pitchFamily="18" charset="0"/>
                <a:cs typeface="Times New Roman" panose="02020603050405020304" pitchFamily="18" charset="0"/>
              </a:rPr>
              <a:t>1</a:t>
            </a:r>
            <a:r>
              <a:rPr lang="en-US" altLang="en-US" sz="3300" baseline="3000">
                <a:solidFill>
                  <a:srgbClr val="000000"/>
                </a:solidFill>
                <a:latin typeface="Times New Roman" panose="02020603050405020304" pitchFamily="18" charset="0"/>
                <a:cs typeface="Times New Roman" panose="02020603050405020304" pitchFamily="18" charset="0"/>
              </a:rPr>
              <a:t>) /2R]</a:t>
            </a:r>
          </a:p>
          <a:p>
            <a:pPr algn="just" eaLnBrk="1" hangingPunct="1">
              <a:lnSpc>
                <a:spcPts val="2588"/>
              </a:lnSpc>
            </a:pPr>
            <a:r>
              <a:rPr lang="en-US" altLang="en-US" sz="2200">
                <a:solidFill>
                  <a:srgbClr val="000000"/>
                </a:solidFill>
                <a:latin typeface="Times New Roman" panose="02020603050405020304" pitchFamily="18" charset="0"/>
                <a:cs typeface="Times New Roman" panose="02020603050405020304" pitchFamily="18" charset="0"/>
              </a:rPr>
              <a:t>If there is no elastic deflection of rolls during rolling, the final thickness of metal</a:t>
            </a:r>
          </a:p>
          <a:p>
            <a:pPr algn="just" eaLnBrk="1" hangingPunct="1">
              <a:lnSpc>
                <a:spcPts val="2863"/>
              </a:lnSpc>
              <a:spcBef>
                <a:spcPts val="75"/>
              </a:spcBef>
            </a:pPr>
            <a:r>
              <a:rPr lang="en-US" altLang="en-US" sz="3300" baseline="3000">
                <a:solidFill>
                  <a:srgbClr val="000000"/>
                </a:solidFill>
                <a:latin typeface="Times New Roman" panose="02020603050405020304" pitchFamily="18" charset="0"/>
                <a:cs typeface="Times New Roman" panose="02020603050405020304" pitchFamily="18" charset="0"/>
              </a:rPr>
              <a:t>h</a:t>
            </a:r>
            <a:r>
              <a:rPr lang="en-US" altLang="en-US" sz="2200">
                <a:solidFill>
                  <a:srgbClr val="000000"/>
                </a:solidFill>
                <a:latin typeface="Times New Roman" panose="02020603050405020304" pitchFamily="18" charset="0"/>
                <a:cs typeface="Times New Roman" panose="02020603050405020304" pitchFamily="18" charset="0"/>
              </a:rPr>
              <a:t>1 </a:t>
            </a:r>
            <a:r>
              <a:rPr lang="en-US" altLang="en-US" sz="3300" baseline="3000">
                <a:solidFill>
                  <a:srgbClr val="000000"/>
                </a:solidFill>
                <a:latin typeface="Times New Roman" panose="02020603050405020304" pitchFamily="18" charset="0"/>
                <a:cs typeface="Times New Roman" panose="02020603050405020304" pitchFamily="18" charset="0"/>
              </a:rPr>
              <a:t>is same as the roll gap. If elastic deflection of rolls occur, the final thickness of metal after rolling h</a:t>
            </a:r>
            <a:r>
              <a:rPr lang="en-US" altLang="en-US" sz="2200">
                <a:solidFill>
                  <a:srgbClr val="000000"/>
                </a:solidFill>
                <a:latin typeface="Times New Roman" panose="02020603050405020304" pitchFamily="18" charset="0"/>
                <a:cs typeface="Times New Roman" panose="02020603050405020304" pitchFamily="18" charset="0"/>
              </a:rPr>
              <a:t>1</a:t>
            </a:r>
            <a:r>
              <a:rPr lang="en-US" altLang="en-US" sz="3300" baseline="3000">
                <a:solidFill>
                  <a:srgbClr val="000000"/>
                </a:solidFill>
                <a:latin typeface="Times New Roman" panose="02020603050405020304" pitchFamily="18" charset="0"/>
                <a:cs typeface="Times New Roman" panose="02020603050405020304" pitchFamily="18" charset="0"/>
              </a:rPr>
              <a:t>, is greater than the </a:t>
            </a:r>
            <a:r>
              <a:rPr lang="en-US" altLang="en-US" sz="2200">
                <a:solidFill>
                  <a:srgbClr val="000000"/>
                </a:solidFill>
                <a:latin typeface="Times New Roman" panose="02020603050405020304" pitchFamily="18" charset="0"/>
                <a:cs typeface="Times New Roman" panose="02020603050405020304" pitchFamily="18" charset="0"/>
              </a:rPr>
              <a:t>roll gap fixed before rolling.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object 2">
            <a:extLst>
              <a:ext uri="{FF2B5EF4-FFF2-40B4-BE49-F238E27FC236}">
                <a16:creationId xmlns:a16="http://schemas.microsoft.com/office/drawing/2014/main" id="{1EA91332-9A1D-46F9-B2F6-4F8E56228959}"/>
              </a:ext>
            </a:extLst>
          </p:cNvPr>
          <p:cNvSpPr txBox="1">
            <a:spLocks noChangeArrowheads="1"/>
          </p:cNvSpPr>
          <p:nvPr/>
        </p:nvSpPr>
        <p:spPr bwMode="auto">
          <a:xfrm>
            <a:off x="693738" y="1169988"/>
            <a:ext cx="93313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0">
            <a:spAutoFit/>
          </a:bodyPr>
          <a:lstStyle>
            <a:lvl1pPr marL="539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525"/>
              </a:lnSpc>
              <a:spcBef>
                <a:spcPts val="275"/>
              </a:spcBef>
            </a:pPr>
            <a:r>
              <a:rPr lang="en-US" altLang="en-US" sz="2200">
                <a:solidFill>
                  <a:srgbClr val="000000"/>
                </a:solidFill>
                <a:latin typeface="Times New Roman" panose="02020603050405020304" pitchFamily="18" charset="0"/>
                <a:cs typeface="Times New Roman" panose="02020603050405020304" pitchFamily="18" charset="0"/>
              </a:rPr>
              <a:t>Depending upon the condition under which the metal is introduced into the roll gap, two situations can occur:</a:t>
            </a:r>
          </a:p>
          <a:p>
            <a:pPr eaLnBrk="1" hangingPunct="1">
              <a:lnSpc>
                <a:spcPts val="2475"/>
              </a:lnSpc>
              <a:buSzPct val="52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metal is gripped by the rolls and pulled along into the roll gap.</a:t>
            </a:r>
          </a:p>
          <a:p>
            <a:pPr eaLnBrk="1" hangingPunct="1">
              <a:spcBef>
                <a:spcPts val="50"/>
              </a:spcBef>
              <a:buFont typeface="Symbol" panose="05050102010706020507" pitchFamily="18" charset="2"/>
              <a:buChar char=""/>
            </a:pPr>
            <a:endParaRPr lang="en-US" altLang="en-US" sz="2100">
              <a:solidFill>
                <a:srgbClr val="000000"/>
              </a:solidFill>
              <a:latin typeface="Times New Roman" panose="02020603050405020304" pitchFamily="18" charset="0"/>
              <a:cs typeface="Times New Roman" panose="02020603050405020304" pitchFamily="18" charset="0"/>
            </a:endParaRPr>
          </a:p>
          <a:p>
            <a:pPr eaLnBrk="1" hangingPunct="1">
              <a:buSzPct val="52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The metal slips over the roll surface.</a:t>
            </a:r>
          </a:p>
          <a:p>
            <a:pPr eaLnBrk="1" hangingPunct="1"/>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lnSpc>
                <a:spcPct val="103000"/>
              </a:lnSpc>
            </a:pPr>
            <a:r>
              <a:rPr lang="en-US" altLang="en-US" sz="2200">
                <a:solidFill>
                  <a:srgbClr val="000000"/>
                </a:solidFill>
                <a:latin typeface="Times New Roman" panose="02020603050405020304" pitchFamily="18" charset="0"/>
                <a:cs typeface="Times New Roman" panose="02020603050405020304" pitchFamily="18" charset="0"/>
              </a:rPr>
              <a:t>The process of rolling depends upon the frictional forces acting between the surfaces of the roll and the metal. The condition of biting or gripping of metals into rolls is μ ≥ tan θ, where μ is the coefficient of </a:t>
            </a:r>
            <a:r>
              <a:rPr lang="en-US" altLang="en-US" sz="3300" baseline="3000">
                <a:solidFill>
                  <a:srgbClr val="000000"/>
                </a:solidFill>
                <a:latin typeface="Times New Roman" panose="02020603050405020304" pitchFamily="18" charset="0"/>
                <a:cs typeface="Times New Roman" panose="02020603050405020304" pitchFamily="18" charset="0"/>
              </a:rPr>
              <a:t>friction between the roll and metal surfaces. The maximum value of θ (θ</a:t>
            </a:r>
            <a:r>
              <a:rPr lang="en-US" altLang="en-US" sz="2200">
                <a:solidFill>
                  <a:srgbClr val="000000"/>
                </a:solidFill>
                <a:latin typeface="Times New Roman" panose="02020603050405020304" pitchFamily="18" charset="0"/>
                <a:cs typeface="Times New Roman" panose="02020603050405020304" pitchFamily="18" charset="0"/>
              </a:rPr>
              <a:t>max </a:t>
            </a:r>
            <a:r>
              <a:rPr lang="en-US" altLang="en-US" sz="3300" baseline="3000">
                <a:solidFill>
                  <a:srgbClr val="000000"/>
                </a:solidFill>
                <a:latin typeface="Times New Roman" panose="02020603050405020304" pitchFamily="18" charset="0"/>
                <a:cs typeface="Times New Roman" panose="02020603050405020304" pitchFamily="18" charset="0"/>
              </a:rPr>
              <a:t>= tan</a:t>
            </a:r>
            <a:r>
              <a:rPr lang="en-US" altLang="en-US" sz="2100" baseline="33000">
                <a:solidFill>
                  <a:srgbClr val="000000"/>
                </a:solidFill>
                <a:latin typeface="Times New Roman" panose="02020603050405020304" pitchFamily="18" charset="0"/>
                <a:cs typeface="Times New Roman" panose="02020603050405020304" pitchFamily="18" charset="0"/>
              </a:rPr>
              <a:t>-1</a:t>
            </a:r>
            <a:r>
              <a:rPr lang="en-US" altLang="en-US" sz="3300" baseline="3000">
                <a:solidFill>
                  <a:srgbClr val="000000"/>
                </a:solidFill>
                <a:latin typeface="Times New Roman" panose="02020603050405020304" pitchFamily="18" charset="0"/>
                <a:cs typeface="Times New Roman" panose="02020603050405020304" pitchFamily="18" charset="0"/>
              </a:rPr>
              <a:t>λ) is often called the angle of bite. The average coefficient of friction can now be estimated as μ = tan θ</a:t>
            </a:r>
            <a:r>
              <a:rPr lang="en-US" altLang="en-US" sz="2200">
                <a:solidFill>
                  <a:srgbClr val="000000"/>
                </a:solidFill>
                <a:latin typeface="Times New Roman" panose="02020603050405020304" pitchFamily="18" charset="0"/>
                <a:cs typeface="Times New Roman" panose="02020603050405020304" pitchFamily="18" charset="0"/>
              </a:rPr>
              <a:t>max</a:t>
            </a:r>
            <a:r>
              <a:rPr lang="en-US" altLang="en-US" sz="3300" baseline="3000">
                <a:solidFill>
                  <a:srgbClr val="000000"/>
                </a:solidFill>
                <a:latin typeface="Times New Roman" panose="02020603050405020304" pitchFamily="18" charset="0"/>
                <a:cs typeface="Times New Roman" panose="02020603050405020304" pitchFamily="18" charset="0"/>
              </a:rPr>
              <a:t>.</a:t>
            </a:r>
          </a:p>
          <a:p>
            <a:pPr eaLnBrk="1" hangingPunct="1">
              <a:spcBef>
                <a:spcPts val="25"/>
              </a:spcBef>
            </a:pPr>
            <a:endParaRPr lang="en-US" altLang="en-US" sz="2800">
              <a:solidFill>
                <a:srgbClr val="000000"/>
              </a:solidFill>
              <a:latin typeface="Times New Roman" panose="02020603050405020304" pitchFamily="18" charset="0"/>
              <a:cs typeface="Times New Roman" panose="02020603050405020304" pitchFamily="18" charset="0"/>
            </a:endParaRPr>
          </a:p>
          <a:p>
            <a:pPr algn="just" eaLnBrk="1" hangingPunct="1">
              <a:lnSpc>
                <a:spcPct val="105000"/>
              </a:lnSpc>
            </a:pPr>
            <a:r>
              <a:rPr lang="en-US" altLang="en-US" sz="2200">
                <a:solidFill>
                  <a:srgbClr val="000000"/>
                </a:solidFill>
                <a:latin typeface="Times New Roman" panose="02020603050405020304" pitchFamily="18" charset="0"/>
                <a:cs typeface="Times New Roman" panose="02020603050405020304" pitchFamily="18" charset="0"/>
              </a:rPr>
              <a:t>Rolling of a metal plate on a two high rolling mill will be demonstrated. The demonstration of the situations when (a) metal slips on the roll surface, and (b) metal is gripped by the rolls, would also be shown to you.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90" name="object 2">
            <a:extLst>
              <a:ext uri="{FF2B5EF4-FFF2-40B4-BE49-F238E27FC236}">
                <a16:creationId xmlns:a16="http://schemas.microsoft.com/office/drawing/2014/main" id="{874BC9C9-5058-4CDC-9A99-1CF1A85D096D}"/>
              </a:ext>
            </a:extLst>
          </p:cNvPr>
          <p:cNvGrpSpPr>
            <a:grpSpLocks/>
          </p:cNvGrpSpPr>
          <p:nvPr/>
        </p:nvGrpSpPr>
        <p:grpSpPr bwMode="auto">
          <a:xfrm>
            <a:off x="5634038" y="823913"/>
            <a:ext cx="4462462" cy="2859087"/>
            <a:chOff x="5634354" y="823595"/>
            <a:chExt cx="4462145" cy="2858770"/>
          </a:xfrm>
        </p:grpSpPr>
        <p:pic>
          <p:nvPicPr>
            <p:cNvPr id="37894" name="object 3">
              <a:extLst>
                <a:ext uri="{FF2B5EF4-FFF2-40B4-BE49-F238E27FC236}">
                  <a16:creationId xmlns:a16="http://schemas.microsoft.com/office/drawing/2014/main" id="{4741B871-9486-4BE4-958E-1A6836403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547" y="843788"/>
              <a:ext cx="4422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object 4">
              <a:extLst>
                <a:ext uri="{FF2B5EF4-FFF2-40B4-BE49-F238E27FC236}">
                  <a16:creationId xmlns:a16="http://schemas.microsoft.com/office/drawing/2014/main" id="{A50B679E-BEEA-4B74-85F1-A649396A7F30}"/>
                </a:ext>
              </a:extLst>
            </p:cNvPr>
            <p:cNvSpPr>
              <a:spLocks/>
            </p:cNvSpPr>
            <p:nvPr/>
          </p:nvSpPr>
          <p:spPr bwMode="auto">
            <a:xfrm>
              <a:off x="5643879" y="833120"/>
              <a:ext cx="4443095" cy="2839720"/>
            </a:xfrm>
            <a:custGeom>
              <a:avLst/>
              <a:gdLst>
                <a:gd name="T0" fmla="*/ 0 w 4443095"/>
                <a:gd name="T1" fmla="*/ 2839212 h 2839720"/>
                <a:gd name="T2" fmla="*/ 4442587 w 4443095"/>
                <a:gd name="T3" fmla="*/ 2839212 h 2839720"/>
                <a:gd name="T4" fmla="*/ 4442587 w 4443095"/>
                <a:gd name="T5" fmla="*/ 0 h 2839720"/>
                <a:gd name="T6" fmla="*/ 0 w 4443095"/>
                <a:gd name="T7" fmla="*/ 0 h 2839720"/>
                <a:gd name="T8" fmla="*/ 0 w 4443095"/>
                <a:gd name="T9" fmla="*/ 2839212 h 2839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3095" h="2839720">
                  <a:moveTo>
                    <a:pt x="0" y="2839212"/>
                  </a:moveTo>
                  <a:lnTo>
                    <a:pt x="4442587" y="2839212"/>
                  </a:lnTo>
                  <a:lnTo>
                    <a:pt x="4442587" y="0"/>
                  </a:lnTo>
                  <a:lnTo>
                    <a:pt x="0" y="0"/>
                  </a:lnTo>
                  <a:lnTo>
                    <a:pt x="0" y="283921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7891" name="object 5">
            <a:extLst>
              <a:ext uri="{FF2B5EF4-FFF2-40B4-BE49-F238E27FC236}">
                <a16:creationId xmlns:a16="http://schemas.microsoft.com/office/drawing/2014/main" id="{2AB84405-8EE6-4250-AB7B-1C8AC0AB447D}"/>
              </a:ext>
            </a:extLst>
          </p:cNvPr>
          <p:cNvGrpSpPr>
            <a:grpSpLocks/>
          </p:cNvGrpSpPr>
          <p:nvPr/>
        </p:nvGrpSpPr>
        <p:grpSpPr bwMode="auto">
          <a:xfrm>
            <a:off x="1571625" y="941388"/>
            <a:ext cx="2871788" cy="2789237"/>
            <a:chOff x="1572260" y="941705"/>
            <a:chExt cx="2870835" cy="2788920"/>
          </a:xfrm>
        </p:grpSpPr>
        <p:pic>
          <p:nvPicPr>
            <p:cNvPr id="37892" name="object 6">
              <a:extLst>
                <a:ext uri="{FF2B5EF4-FFF2-40B4-BE49-F238E27FC236}">
                  <a16:creationId xmlns:a16="http://schemas.microsoft.com/office/drawing/2014/main" id="{7C62A500-36E2-4B31-8C86-9BC5B7D08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557" y="1059180"/>
              <a:ext cx="2077973" cy="259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object 7">
              <a:extLst>
                <a:ext uri="{FF2B5EF4-FFF2-40B4-BE49-F238E27FC236}">
                  <a16:creationId xmlns:a16="http://schemas.microsoft.com/office/drawing/2014/main" id="{737C5CE9-632D-49A9-975F-697F25F641A5}"/>
                </a:ext>
              </a:extLst>
            </p:cNvPr>
            <p:cNvSpPr>
              <a:spLocks/>
            </p:cNvSpPr>
            <p:nvPr/>
          </p:nvSpPr>
          <p:spPr bwMode="auto">
            <a:xfrm>
              <a:off x="1581785" y="951230"/>
              <a:ext cx="2851785" cy="2769870"/>
            </a:xfrm>
            <a:custGeom>
              <a:avLst/>
              <a:gdLst>
                <a:gd name="T0" fmla="*/ 0 w 2851785"/>
                <a:gd name="T1" fmla="*/ 2769361 h 2769870"/>
                <a:gd name="T2" fmla="*/ 2851277 w 2851785"/>
                <a:gd name="T3" fmla="*/ 2769361 h 2769870"/>
                <a:gd name="T4" fmla="*/ 2851277 w 2851785"/>
                <a:gd name="T5" fmla="*/ 0 h 2769870"/>
                <a:gd name="T6" fmla="*/ 0 w 2851785"/>
                <a:gd name="T7" fmla="*/ 0 h 2769870"/>
                <a:gd name="T8" fmla="*/ 0 w 2851785"/>
                <a:gd name="T9" fmla="*/ 2769361 h 2769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1785" h="2769870">
                  <a:moveTo>
                    <a:pt x="0" y="2769361"/>
                  </a:moveTo>
                  <a:lnTo>
                    <a:pt x="2851277" y="2769361"/>
                  </a:lnTo>
                  <a:lnTo>
                    <a:pt x="2851277" y="0"/>
                  </a:lnTo>
                  <a:lnTo>
                    <a:pt x="0" y="0"/>
                  </a:lnTo>
                  <a:lnTo>
                    <a:pt x="0" y="2769361"/>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0CC630B-EE68-4C5A-BADE-C725DB11FFC6}"/>
              </a:ext>
            </a:extLst>
          </p:cNvPr>
          <p:cNvSpPr txBox="1">
            <a:spLocks noGrp="1"/>
          </p:cNvSpPr>
          <p:nvPr>
            <p:ph type="title"/>
          </p:nvPr>
        </p:nvSpPr>
        <p:spPr>
          <a:xfrm>
            <a:off x="4243388" y="733425"/>
            <a:ext cx="2360612" cy="390525"/>
          </a:xfrm>
        </p:spPr>
        <p:txBody>
          <a:bodyPr tIns="12700" rtlCol="0"/>
          <a:lstStyle/>
          <a:p>
            <a:pPr marL="12700" eaLnBrk="1" fontAlgn="auto" hangingPunct="1">
              <a:spcBef>
                <a:spcPts val="100"/>
              </a:spcBef>
              <a:spcAft>
                <a:spcPts val="0"/>
              </a:spcAft>
              <a:defRPr/>
            </a:pPr>
            <a:r>
              <a:rPr spc="-10" dirty="0"/>
              <a:t>Part-</a:t>
            </a:r>
            <a:r>
              <a:rPr dirty="0"/>
              <a:t>2: </a:t>
            </a:r>
            <a:r>
              <a:rPr spc="-10" dirty="0"/>
              <a:t>SWAGING</a:t>
            </a:r>
          </a:p>
        </p:txBody>
      </p:sp>
      <p:sp>
        <p:nvSpPr>
          <p:cNvPr id="38915" name="object 3">
            <a:extLst>
              <a:ext uri="{FF2B5EF4-FFF2-40B4-BE49-F238E27FC236}">
                <a16:creationId xmlns:a16="http://schemas.microsoft.com/office/drawing/2014/main" id="{93872C29-B034-4140-B9AB-E3B59DC859C4}"/>
              </a:ext>
            </a:extLst>
          </p:cNvPr>
          <p:cNvSpPr txBox="1">
            <a:spLocks noChangeArrowheads="1"/>
          </p:cNvSpPr>
          <p:nvPr/>
        </p:nvSpPr>
        <p:spPr bwMode="auto">
          <a:xfrm>
            <a:off x="736600" y="982663"/>
            <a:ext cx="92202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43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900"/>
              </a:spcBef>
            </a:pPr>
            <a:r>
              <a:rPr lang="en-US" altLang="en-US" sz="2400">
                <a:solidFill>
                  <a:srgbClr val="793A17"/>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725"/>
              </a:spcBef>
            </a:pPr>
            <a:r>
              <a:rPr lang="en-US" altLang="en-US" sz="2200" u="sng">
                <a:solidFill>
                  <a:srgbClr val="000000"/>
                </a:solidFill>
                <a:latin typeface="Times New Roman" panose="02020603050405020304" pitchFamily="18" charset="0"/>
                <a:cs typeface="Times New Roman" panose="02020603050405020304" pitchFamily="18" charset="0"/>
              </a:rPr>
              <a:t>To study and observe the Swaging techniques through demonstration</a:t>
            </a:r>
            <a:r>
              <a:rPr lang="en-US" altLang="en-US" sz="2200">
                <a:solidFill>
                  <a:srgbClr val="000000"/>
                </a:solidFill>
                <a:latin typeface="Times New Roman" panose="02020603050405020304" pitchFamily="18" charset="0"/>
                <a:cs typeface="Times New Roman" panose="02020603050405020304" pitchFamily="18" charset="0"/>
              </a:rPr>
              <a:t>.</a:t>
            </a:r>
          </a:p>
          <a:p>
            <a:pPr eaLnBrk="1" hangingPunct="1">
              <a:lnSpc>
                <a:spcPct val="96000"/>
              </a:lnSpc>
              <a:spcBef>
                <a:spcPts val="1325"/>
              </a:spcBef>
            </a:pPr>
            <a:r>
              <a:rPr lang="en-US" altLang="en-US" sz="2200">
                <a:solidFill>
                  <a:srgbClr val="000000"/>
                </a:solidFill>
                <a:latin typeface="Times New Roman" panose="02020603050405020304" pitchFamily="18" charset="0"/>
                <a:cs typeface="Times New Roman" panose="02020603050405020304" pitchFamily="18" charset="0"/>
              </a:rPr>
              <a:t>In this process, the diameter of a rod or a tube is reduced by forcing it into a confining die. A set of reciprocation dies provides radial blows to cause the metal to flow inward and acquire the form of the die cavity. The die movements may be of in – and – out type or rotary. The latter type is obtained with the help of a set of rollers in a cage, in a similar action as in a roller bearing. The workpiece is held stationary and the dies rotate, the dies strike the workpiece at a rate as high as 10 - 20 strokes per second.</a:t>
            </a:r>
          </a:p>
          <a:p>
            <a:pPr eaLnBrk="1" hangingPunct="1">
              <a:lnSpc>
                <a:spcPct val="96000"/>
              </a:lnSpc>
              <a:spcBef>
                <a:spcPts val="1150"/>
              </a:spcBef>
            </a:pPr>
            <a:r>
              <a:rPr lang="en-US" altLang="en-US" sz="2200">
                <a:solidFill>
                  <a:srgbClr val="000000"/>
                </a:solidFill>
                <a:latin typeface="Times New Roman" panose="02020603050405020304" pitchFamily="18" charset="0"/>
                <a:cs typeface="Times New Roman" panose="02020603050405020304" pitchFamily="18" charset="0"/>
              </a:rPr>
              <a:t>In tube swaging, the tube thickness and / or internal dia of tube can be controlled with the use of internal mandrels. For small – diameter tubing, a thin rod can be used as a mandrel; even internally shaped tubes can be swaged by using shaped mandrels and shows the process.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8" name="object 2">
            <a:extLst>
              <a:ext uri="{FF2B5EF4-FFF2-40B4-BE49-F238E27FC236}">
                <a16:creationId xmlns:a16="http://schemas.microsoft.com/office/drawing/2014/main" id="{3121A771-C5ED-42C8-A530-80DF098EF2D7}"/>
              </a:ext>
            </a:extLst>
          </p:cNvPr>
          <p:cNvGrpSpPr>
            <a:grpSpLocks/>
          </p:cNvGrpSpPr>
          <p:nvPr/>
        </p:nvGrpSpPr>
        <p:grpSpPr bwMode="auto">
          <a:xfrm>
            <a:off x="1843088" y="911225"/>
            <a:ext cx="3427412" cy="2552700"/>
            <a:chOff x="1842833" y="911161"/>
            <a:chExt cx="3427095" cy="2553335"/>
          </a:xfrm>
        </p:grpSpPr>
        <p:pic>
          <p:nvPicPr>
            <p:cNvPr id="39941" name="object 3">
              <a:extLst>
                <a:ext uri="{FF2B5EF4-FFF2-40B4-BE49-F238E27FC236}">
                  <a16:creationId xmlns:a16="http://schemas.microsoft.com/office/drawing/2014/main" id="{D05A821C-5727-4F50-B0C2-A2937C9E5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37" y="934466"/>
              <a:ext cx="334530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bject 4">
              <a:extLst>
                <a:ext uri="{FF2B5EF4-FFF2-40B4-BE49-F238E27FC236}">
                  <a16:creationId xmlns:a16="http://schemas.microsoft.com/office/drawing/2014/main" id="{12728537-CCFD-42E0-A934-2B4749EDEF0D}"/>
                </a:ext>
              </a:extLst>
            </p:cNvPr>
            <p:cNvSpPr>
              <a:spLocks/>
            </p:cNvSpPr>
            <p:nvPr/>
          </p:nvSpPr>
          <p:spPr bwMode="auto">
            <a:xfrm>
              <a:off x="1853945" y="922274"/>
              <a:ext cx="3404870" cy="2531110"/>
            </a:xfrm>
            <a:custGeom>
              <a:avLst/>
              <a:gdLst>
                <a:gd name="T0" fmla="*/ 0 w 3404870"/>
                <a:gd name="T1" fmla="*/ 2531110 h 2531110"/>
                <a:gd name="T2" fmla="*/ 3404870 w 3404870"/>
                <a:gd name="T3" fmla="*/ 2531110 h 2531110"/>
                <a:gd name="T4" fmla="*/ 3404870 w 3404870"/>
                <a:gd name="T5" fmla="*/ 0 h 2531110"/>
                <a:gd name="T6" fmla="*/ 0 w 3404870"/>
                <a:gd name="T7" fmla="*/ 0 h 2531110"/>
                <a:gd name="T8" fmla="*/ 0 w 3404870"/>
                <a:gd name="T9" fmla="*/ 2531110 h 253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4870" h="2531110">
                  <a:moveTo>
                    <a:pt x="0" y="2531110"/>
                  </a:moveTo>
                  <a:lnTo>
                    <a:pt x="3404870" y="2531110"/>
                  </a:lnTo>
                  <a:lnTo>
                    <a:pt x="3404870" y="0"/>
                  </a:lnTo>
                  <a:lnTo>
                    <a:pt x="0" y="0"/>
                  </a:lnTo>
                  <a:lnTo>
                    <a:pt x="0" y="253111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 name="object 5">
            <a:extLst>
              <a:ext uri="{FF2B5EF4-FFF2-40B4-BE49-F238E27FC236}">
                <a16:creationId xmlns:a16="http://schemas.microsoft.com/office/drawing/2014/main" id="{A1939A00-D423-4B45-932B-5EE6CE620D00}"/>
              </a:ext>
            </a:extLst>
          </p:cNvPr>
          <p:cNvSpPr txBox="1"/>
          <p:nvPr/>
        </p:nvSpPr>
        <p:spPr>
          <a:xfrm>
            <a:off x="4551363" y="3648075"/>
            <a:ext cx="1749425" cy="201613"/>
          </a:xfrm>
          <a:prstGeom prst="rect">
            <a:avLst/>
          </a:prstGeom>
        </p:spPr>
        <p:txBody>
          <a:bodyPr lIns="0" tIns="12700" rIns="0" bIns="0">
            <a:spAutoFit/>
          </a:bodyPr>
          <a:lstStyle/>
          <a:p>
            <a:pPr marL="12700" eaLnBrk="1" fontAlgn="auto" hangingPunct="1">
              <a:spcBef>
                <a:spcPts val="100"/>
              </a:spcBef>
              <a:spcAft>
                <a:spcPts val="0"/>
              </a:spcAft>
              <a:defRPr/>
            </a:pPr>
            <a:r>
              <a:rPr sz="1150" kern="0" dirty="0">
                <a:solidFill>
                  <a:sysClr val="windowText" lastClr="000000"/>
                </a:solidFill>
                <a:latin typeface="Times New Roman"/>
                <a:cs typeface="Times New Roman"/>
              </a:rPr>
              <a:t>Fig.</a:t>
            </a:r>
            <a:r>
              <a:rPr sz="1150" kern="0" spc="-20"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19:</a:t>
            </a:r>
            <a:r>
              <a:rPr sz="1150" kern="0" spc="-15" dirty="0">
                <a:solidFill>
                  <a:sysClr val="windowText" lastClr="000000"/>
                </a:solidFill>
                <a:latin typeface="Times New Roman"/>
                <a:cs typeface="Times New Roman"/>
              </a:rPr>
              <a:t> </a:t>
            </a:r>
            <a:r>
              <a:rPr sz="1150" kern="0" dirty="0">
                <a:solidFill>
                  <a:sysClr val="windowText" lastClr="000000"/>
                </a:solidFill>
                <a:latin typeface="Times New Roman"/>
                <a:cs typeface="Times New Roman"/>
              </a:rPr>
              <a:t>Swaging</a:t>
            </a:r>
            <a:r>
              <a:rPr sz="1150" kern="0" spc="-20" dirty="0">
                <a:solidFill>
                  <a:sysClr val="windowText" lastClr="000000"/>
                </a:solidFill>
                <a:latin typeface="Times New Roman"/>
                <a:cs typeface="Times New Roman"/>
              </a:rPr>
              <a:t> </a:t>
            </a:r>
            <a:r>
              <a:rPr sz="1150" kern="0" spc="-10" dirty="0">
                <a:solidFill>
                  <a:sysClr val="windowText" lastClr="000000"/>
                </a:solidFill>
                <a:latin typeface="Times New Roman"/>
                <a:cs typeface="Times New Roman"/>
              </a:rPr>
              <a:t>mechanism.</a:t>
            </a:r>
            <a:endParaRPr sz="1150" kern="0">
              <a:solidFill>
                <a:sysClr val="windowText" lastClr="000000"/>
              </a:solidFill>
              <a:latin typeface="Times New Roman"/>
              <a:cs typeface="Times New Roman"/>
            </a:endParaRPr>
          </a:p>
        </p:txBody>
      </p:sp>
      <p:sp>
        <p:nvSpPr>
          <p:cNvPr id="39940" name="object 6">
            <a:extLst>
              <a:ext uri="{FF2B5EF4-FFF2-40B4-BE49-F238E27FC236}">
                <a16:creationId xmlns:a16="http://schemas.microsoft.com/office/drawing/2014/main" id="{E618299B-DC2B-4106-8D4F-E82FEF24789B}"/>
              </a:ext>
            </a:extLst>
          </p:cNvPr>
          <p:cNvSpPr txBox="1">
            <a:spLocks noChangeArrowheads="1"/>
          </p:cNvSpPr>
          <p:nvPr/>
        </p:nvSpPr>
        <p:spPr bwMode="auto">
          <a:xfrm>
            <a:off x="736600" y="3989388"/>
            <a:ext cx="941863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47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75"/>
              </a:lnSpc>
              <a:spcBef>
                <a:spcPts val="100"/>
              </a:spcBef>
            </a:pPr>
            <a:r>
              <a:rPr lang="en-US" altLang="en-US" sz="1100">
                <a:solidFill>
                  <a:srgbClr val="000000"/>
                </a:solidFill>
                <a:latin typeface="Times New Roman" panose="02020603050405020304" pitchFamily="18" charset="0"/>
                <a:cs typeface="Times New Roman" panose="02020603050405020304" pitchFamily="18" charset="0"/>
              </a:rPr>
              <a:t>(a) </a:t>
            </a:r>
            <a:r>
              <a:rPr lang="en-US" altLang="en-US" sz="2200">
                <a:solidFill>
                  <a:srgbClr val="000000"/>
                </a:solidFill>
                <a:latin typeface="Times New Roman" panose="02020603050405020304" pitchFamily="18" charset="0"/>
                <a:cs typeface="Times New Roman" panose="02020603050405020304" pitchFamily="18" charset="0"/>
              </a:rPr>
              <a:t>Swaging of tubes without a mandrel. Wall thickness is more in the die gap.</a:t>
            </a:r>
          </a:p>
          <a:p>
            <a:pPr eaLnBrk="1" hangingPunct="1">
              <a:lnSpc>
                <a:spcPts val="2525"/>
              </a:lnSpc>
              <a:spcBef>
                <a:spcPts val="113"/>
              </a:spcBef>
            </a:pPr>
            <a:r>
              <a:rPr lang="en-US" altLang="en-US" sz="1100">
                <a:solidFill>
                  <a:srgbClr val="000000"/>
                </a:solidFill>
                <a:latin typeface="Times New Roman" panose="02020603050405020304" pitchFamily="18" charset="0"/>
                <a:cs typeface="Times New Roman" panose="02020603050405020304" pitchFamily="18" charset="0"/>
              </a:rPr>
              <a:t>(b) </a:t>
            </a:r>
            <a:r>
              <a:rPr lang="en-US" altLang="en-US" sz="2200">
                <a:solidFill>
                  <a:srgbClr val="000000"/>
                </a:solidFill>
                <a:latin typeface="Times New Roman" panose="02020603050405020304" pitchFamily="18" charset="0"/>
                <a:cs typeface="Times New Roman" panose="02020603050405020304" pitchFamily="18" charset="0"/>
              </a:rPr>
              <a:t>Swaging with a mandrel. The final wall thickness of the tube depends on the mandrel diameter.</a:t>
            </a:r>
          </a:p>
          <a:p>
            <a:pPr eaLnBrk="1" hangingPunct="1">
              <a:lnSpc>
                <a:spcPts val="2475"/>
              </a:lnSpc>
            </a:pPr>
            <a:r>
              <a:rPr lang="en-US" altLang="en-US" sz="1100">
                <a:solidFill>
                  <a:srgbClr val="000000"/>
                </a:solidFill>
                <a:latin typeface="Times New Roman" panose="02020603050405020304" pitchFamily="18" charset="0"/>
                <a:cs typeface="Times New Roman" panose="02020603050405020304" pitchFamily="18" charset="0"/>
              </a:rPr>
              <a:t>(c) </a:t>
            </a:r>
            <a:r>
              <a:rPr lang="en-US" altLang="en-US" sz="2200">
                <a:solidFill>
                  <a:srgbClr val="000000"/>
                </a:solidFill>
                <a:latin typeface="Times New Roman" panose="02020603050405020304" pitchFamily="18" charset="0"/>
                <a:cs typeface="Times New Roman" panose="02020603050405020304" pitchFamily="18" charset="0"/>
              </a:rPr>
              <a:t>Examples of cross-sections of tubes produced by swaging on shaped mandrels.</a:t>
            </a:r>
          </a:p>
          <a:p>
            <a:pPr eaLnBrk="1" hangingPunct="1">
              <a:spcBef>
                <a:spcPts val="50"/>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2200">
                <a:solidFill>
                  <a:srgbClr val="000000"/>
                </a:solidFill>
                <a:latin typeface="Times New Roman" panose="02020603050405020304" pitchFamily="18" charset="0"/>
                <a:cs typeface="Times New Roman" panose="02020603050405020304" pitchFamily="18" charset="0"/>
              </a:rPr>
              <a:t>The process is quite versatile. The maximum diameter of work piece that can be swaged is limited to about 150 mm; work pieces as small as 0.5 mm diameter have been swaged. The production rate can be as high as 30 parts per minute depending upon the complexity of the part shape and the part handling means adopted.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object 2">
            <a:extLst>
              <a:ext uri="{FF2B5EF4-FFF2-40B4-BE49-F238E27FC236}">
                <a16:creationId xmlns:a16="http://schemas.microsoft.com/office/drawing/2014/main" id="{2D3AB0E4-7F18-49CF-9360-E45D9F1BD967}"/>
              </a:ext>
            </a:extLst>
          </p:cNvPr>
          <p:cNvSpPr txBox="1">
            <a:spLocks noChangeArrowheads="1"/>
          </p:cNvSpPr>
          <p:nvPr/>
        </p:nvSpPr>
        <p:spPr bwMode="auto">
          <a:xfrm>
            <a:off x="736600" y="1009650"/>
            <a:ext cx="919162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indent="3651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200"/>
              </a:spcBef>
            </a:pPr>
            <a:r>
              <a:rPr lang="en-US" altLang="en-US" sz="2200">
                <a:solidFill>
                  <a:srgbClr val="000000"/>
                </a:solidFill>
                <a:latin typeface="Times New Roman" panose="02020603050405020304" pitchFamily="18" charset="0"/>
                <a:cs typeface="Times New Roman" panose="02020603050405020304" pitchFamily="18" charset="0"/>
              </a:rPr>
              <a:t>The parts produced by swaging have tolerance in the range ± 0.05 mm to ± 0.5 mm and improved mechanical properties. Use of lubricants helps in obtaining better work surface finish and longer die life. Materials, such as tungsten and molybdenum are generally swaged at elevated temperatures as they have low ductility at room temperature. Hot swaging is also used to form long or steep tapers, and for large reductions.</a:t>
            </a:r>
          </a:p>
          <a:p>
            <a:pPr eaLnBrk="1" hangingPunct="1">
              <a:spcBef>
                <a:spcPts val="50"/>
              </a:spcBef>
            </a:pPr>
            <a:endParaRPr lang="en-US" altLang="en-US" sz="2300">
              <a:solidFill>
                <a:srgbClr val="000000"/>
              </a:solidFill>
              <a:latin typeface="Times New Roman" panose="02020603050405020304" pitchFamily="18" charset="0"/>
              <a:cs typeface="Times New Roman" panose="02020603050405020304" pitchFamily="18" charset="0"/>
            </a:endParaRPr>
          </a:p>
          <a:p>
            <a:pPr eaLnBrk="1" hangingPunct="1">
              <a:lnSpc>
                <a:spcPts val="2500"/>
              </a:lnSpc>
            </a:pPr>
            <a:r>
              <a:rPr lang="en-US" altLang="en-US" sz="2200">
                <a:solidFill>
                  <a:srgbClr val="000000"/>
                </a:solidFill>
                <a:latin typeface="Times New Roman" panose="02020603050405020304" pitchFamily="18" charset="0"/>
                <a:cs typeface="Times New Roman" panose="02020603050405020304" pitchFamily="18" charset="0"/>
              </a:rPr>
              <a:t>Swaging is a noisy operation. The level of noise can be, however, reduced by proper mounting of the machine or by the use of enclosure.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F10C8F6-9909-48D3-BE19-420AEC560A73}"/>
              </a:ext>
            </a:extLst>
          </p:cNvPr>
          <p:cNvSpPr txBox="1">
            <a:spLocks noGrp="1"/>
          </p:cNvSpPr>
          <p:nvPr>
            <p:ph type="title"/>
          </p:nvPr>
        </p:nvSpPr>
        <p:spPr/>
        <p:txBody>
          <a:bodyPr tIns="119379" rtlCol="0"/>
          <a:lstStyle/>
          <a:p>
            <a:pPr marL="1015365" eaLnBrk="1" fontAlgn="auto" hangingPunct="1">
              <a:lnSpc>
                <a:spcPts val="2820"/>
              </a:lnSpc>
              <a:spcBef>
                <a:spcPts val="100"/>
              </a:spcBef>
              <a:spcAft>
                <a:spcPts val="0"/>
              </a:spcAft>
              <a:defRPr/>
            </a:pPr>
            <a:r>
              <a:rPr spc="-20" dirty="0"/>
              <a:t>INTRODUCTION</a:t>
            </a:r>
            <a:r>
              <a:rPr spc="-85" dirty="0"/>
              <a:t> </a:t>
            </a:r>
            <a:r>
              <a:rPr dirty="0"/>
              <a:t>TO</a:t>
            </a:r>
            <a:r>
              <a:rPr spc="-75" dirty="0"/>
              <a:t> </a:t>
            </a:r>
            <a:r>
              <a:rPr spc="-10" dirty="0"/>
              <a:t>CASTING</a:t>
            </a:r>
            <a:r>
              <a:rPr spc="-70" dirty="0"/>
              <a:t> </a:t>
            </a:r>
            <a:r>
              <a:rPr spc="-10" dirty="0"/>
              <a:t>PROCESSES</a:t>
            </a:r>
            <a:br>
              <a:rPr spc="-10" dirty="0"/>
            </a:br>
            <a:r>
              <a:rPr spc="-10" dirty="0"/>
              <a:t>Background</a:t>
            </a:r>
          </a:p>
        </p:txBody>
      </p:sp>
      <p:sp>
        <p:nvSpPr>
          <p:cNvPr id="5123" name="object 3">
            <a:extLst>
              <a:ext uri="{FF2B5EF4-FFF2-40B4-BE49-F238E27FC236}">
                <a16:creationId xmlns:a16="http://schemas.microsoft.com/office/drawing/2014/main" id="{2C0F39D6-6EC0-4525-9A1F-A9DD318106C6}"/>
              </a:ext>
            </a:extLst>
          </p:cNvPr>
          <p:cNvSpPr txBox="1">
            <a:spLocks noChangeArrowheads="1"/>
          </p:cNvSpPr>
          <p:nvPr/>
        </p:nvSpPr>
        <p:spPr bwMode="auto">
          <a:xfrm>
            <a:off x="736600" y="1511300"/>
            <a:ext cx="923607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1000"/>
              </a:lnSpc>
              <a:spcBef>
                <a:spcPts val="75"/>
              </a:spcBef>
            </a:pPr>
            <a:r>
              <a:rPr lang="en-US" altLang="en-US" sz="2200">
                <a:solidFill>
                  <a:srgbClr val="000000"/>
                </a:solidFill>
                <a:latin typeface="Times New Roman" panose="02020603050405020304" pitchFamily="18" charset="0"/>
                <a:cs typeface="Times New Roman" panose="02020603050405020304" pitchFamily="18" charset="0"/>
              </a:rPr>
              <a:t>Casting is one of oldest and one of the most popular processes of converting materials into final useful shapes. Casting process is primarily used for shaping metallic materials; although it can be adopted for shaping other materials such as ceramic, polymeric and glassy materials. In casting, a solid is melted, treated to proper temperature and then poured into a cavity called mold, which contains it in proper shape during solidification. Simple or complex shapes can be made from any  metal  that  can  be  melted.  The  resulting  product  can  have  virtually  any configuration the designer desires.</a:t>
            </a:r>
          </a:p>
          <a:p>
            <a:pPr eaLnBrk="1" hangingPunct="1">
              <a:spcBef>
                <a:spcPts val="25"/>
              </a:spcBef>
            </a:pPr>
            <a:endParaRPr lang="en-US" altLang="en-US" sz="2900">
              <a:solidFill>
                <a:srgbClr val="000000"/>
              </a:solidFill>
              <a:latin typeface="Times New Roman" panose="02020603050405020304" pitchFamily="18" charset="0"/>
              <a:cs typeface="Times New Roman" panose="02020603050405020304" pitchFamily="18" charset="0"/>
            </a:endParaRPr>
          </a:p>
          <a:p>
            <a:pPr algn="just" eaLnBrk="1" hangingPunct="1">
              <a:lnSpc>
                <a:spcPct val="102000"/>
              </a:lnSpc>
            </a:pPr>
            <a:r>
              <a:rPr lang="en-US" altLang="en-US" sz="2200">
                <a:solidFill>
                  <a:srgbClr val="000000"/>
                </a:solidFill>
                <a:latin typeface="Times New Roman" panose="02020603050405020304" pitchFamily="18" charset="0"/>
                <a:cs typeface="Times New Roman" panose="02020603050405020304" pitchFamily="18" charset="0"/>
              </a:rPr>
              <a:t>Casting  product  range  in  size  from  a  fraction  of  centimetre  and  fraction  of kilogram  to  over  10  meters  and  many  tons.  Moreover,  casting  has  marked advantages in production of complex shapes, of parts having hollow sections or internal cavities, of parts that contain irregular curved surfaces and of parts made from metals which are difficult to machine.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6" name="object 2">
            <a:extLst>
              <a:ext uri="{FF2B5EF4-FFF2-40B4-BE49-F238E27FC236}">
                <a16:creationId xmlns:a16="http://schemas.microsoft.com/office/drawing/2014/main" id="{FE08FA88-B97D-4682-BB70-A533083D440B}"/>
              </a:ext>
            </a:extLst>
          </p:cNvPr>
          <p:cNvGrpSpPr>
            <a:grpSpLocks/>
          </p:cNvGrpSpPr>
          <p:nvPr/>
        </p:nvGrpSpPr>
        <p:grpSpPr bwMode="auto">
          <a:xfrm>
            <a:off x="731838" y="3995738"/>
            <a:ext cx="6248400" cy="2287587"/>
            <a:chOff x="731519" y="3996436"/>
            <a:chExt cx="6248400" cy="2286635"/>
          </a:xfrm>
        </p:grpSpPr>
        <p:pic>
          <p:nvPicPr>
            <p:cNvPr id="41989" name="object 3">
              <a:extLst>
                <a:ext uri="{FF2B5EF4-FFF2-40B4-BE49-F238E27FC236}">
                  <a16:creationId xmlns:a16="http://schemas.microsoft.com/office/drawing/2014/main" id="{53DE0D59-325A-4753-9698-5C63B00F8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00" y="4007612"/>
              <a:ext cx="3059683" cy="203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object 4">
              <a:extLst>
                <a:ext uri="{FF2B5EF4-FFF2-40B4-BE49-F238E27FC236}">
                  <a16:creationId xmlns:a16="http://schemas.microsoft.com/office/drawing/2014/main" id="{EE333DEA-5CFE-431B-A158-95CEE5DC9ADC}"/>
                </a:ext>
              </a:extLst>
            </p:cNvPr>
            <p:cNvSpPr>
              <a:spLocks/>
            </p:cNvSpPr>
            <p:nvPr/>
          </p:nvSpPr>
          <p:spPr bwMode="auto">
            <a:xfrm>
              <a:off x="731520" y="3996436"/>
              <a:ext cx="6248400" cy="2286635"/>
            </a:xfrm>
            <a:custGeom>
              <a:avLst/>
              <a:gdLst>
                <a:gd name="T0" fmla="*/ 6248146 w 6248400"/>
                <a:gd name="T1" fmla="*/ 353695 h 2286635"/>
                <a:gd name="T2" fmla="*/ 0 w 6248400"/>
                <a:gd name="T3" fmla="*/ 353695 h 2286635"/>
                <a:gd name="T4" fmla="*/ 0 w 6248400"/>
                <a:gd name="T5" fmla="*/ 882777 h 2286635"/>
                <a:gd name="T6" fmla="*/ 0 w 6248400"/>
                <a:gd name="T7" fmla="*/ 2286381 h 2286635"/>
                <a:gd name="T8" fmla="*/ 6248146 w 6248400"/>
                <a:gd name="T9" fmla="*/ 2286381 h 2286635"/>
                <a:gd name="T10" fmla="*/ 6248146 w 6248400"/>
                <a:gd name="T11" fmla="*/ 882777 h 2286635"/>
                <a:gd name="T12" fmla="*/ 6248146 w 6248400"/>
                <a:gd name="T13" fmla="*/ 353695 h 2286635"/>
                <a:gd name="T14" fmla="*/ 6248146 w 6248400"/>
                <a:gd name="T15" fmla="*/ 0 h 2286635"/>
                <a:gd name="T16" fmla="*/ 0 w 6248400"/>
                <a:gd name="T17" fmla="*/ 0 h 2286635"/>
                <a:gd name="T18" fmla="*/ 0 w 6248400"/>
                <a:gd name="T19" fmla="*/ 353568 h 2286635"/>
                <a:gd name="T20" fmla="*/ 6248146 w 6248400"/>
                <a:gd name="T21" fmla="*/ 353568 h 2286635"/>
                <a:gd name="T22" fmla="*/ 6248146 w 6248400"/>
                <a:gd name="T23" fmla="*/ 0 h 22866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48400" h="2286635">
                  <a:moveTo>
                    <a:pt x="6248146" y="353695"/>
                  </a:moveTo>
                  <a:lnTo>
                    <a:pt x="0" y="353695"/>
                  </a:lnTo>
                  <a:lnTo>
                    <a:pt x="0" y="882777"/>
                  </a:lnTo>
                  <a:lnTo>
                    <a:pt x="0" y="2286381"/>
                  </a:lnTo>
                  <a:lnTo>
                    <a:pt x="6248146" y="2286381"/>
                  </a:lnTo>
                  <a:lnTo>
                    <a:pt x="6248146" y="882777"/>
                  </a:lnTo>
                  <a:lnTo>
                    <a:pt x="6248146" y="353695"/>
                  </a:lnTo>
                  <a:close/>
                </a:path>
                <a:path w="6248400" h="2286635">
                  <a:moveTo>
                    <a:pt x="6248146" y="0"/>
                  </a:moveTo>
                  <a:lnTo>
                    <a:pt x="0" y="0"/>
                  </a:lnTo>
                  <a:lnTo>
                    <a:pt x="0" y="353568"/>
                  </a:lnTo>
                  <a:lnTo>
                    <a:pt x="6248146" y="353568"/>
                  </a:lnTo>
                  <a:lnTo>
                    <a:pt x="62481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5" name="object 5">
            <a:extLst>
              <a:ext uri="{FF2B5EF4-FFF2-40B4-BE49-F238E27FC236}">
                <a16:creationId xmlns:a16="http://schemas.microsoft.com/office/drawing/2014/main" id="{EFC77FD3-26CC-49DC-BDDF-AEF6B8FC637A}"/>
              </a:ext>
            </a:extLst>
          </p:cNvPr>
          <p:cNvSpPr txBox="1">
            <a:spLocks noGrp="1"/>
          </p:cNvSpPr>
          <p:nvPr>
            <p:ph type="title"/>
          </p:nvPr>
        </p:nvSpPr>
        <p:spPr>
          <a:xfrm>
            <a:off x="3086100" y="603250"/>
            <a:ext cx="4681538" cy="390525"/>
          </a:xfrm>
        </p:spPr>
        <p:txBody>
          <a:bodyPr tIns="12700" rtlCol="0"/>
          <a:lstStyle/>
          <a:p>
            <a:pPr marL="12700" eaLnBrk="1" fontAlgn="auto" hangingPunct="1">
              <a:spcBef>
                <a:spcPts val="100"/>
              </a:spcBef>
              <a:spcAft>
                <a:spcPts val="0"/>
              </a:spcAft>
              <a:defRPr/>
            </a:pPr>
            <a:r>
              <a:rPr b="1" dirty="0">
                <a:solidFill>
                  <a:srgbClr val="964604"/>
                </a:solidFill>
              </a:rPr>
              <a:t>Part-3:</a:t>
            </a:r>
            <a:r>
              <a:rPr b="1" spc="-45" dirty="0">
                <a:solidFill>
                  <a:srgbClr val="964604"/>
                </a:solidFill>
              </a:rPr>
              <a:t> </a:t>
            </a:r>
            <a:r>
              <a:rPr b="1" dirty="0">
                <a:solidFill>
                  <a:srgbClr val="964604"/>
                </a:solidFill>
              </a:rPr>
              <a:t>POWDER</a:t>
            </a:r>
            <a:r>
              <a:rPr b="1" spc="-40" dirty="0">
                <a:solidFill>
                  <a:srgbClr val="964604"/>
                </a:solidFill>
              </a:rPr>
              <a:t> </a:t>
            </a:r>
            <a:r>
              <a:rPr b="1" spc="-10" dirty="0">
                <a:solidFill>
                  <a:srgbClr val="964604"/>
                </a:solidFill>
              </a:rPr>
              <a:t>METALLURGY</a:t>
            </a:r>
          </a:p>
        </p:txBody>
      </p:sp>
      <p:sp>
        <p:nvSpPr>
          <p:cNvPr id="41988" name="object 6">
            <a:extLst>
              <a:ext uri="{FF2B5EF4-FFF2-40B4-BE49-F238E27FC236}">
                <a16:creationId xmlns:a16="http://schemas.microsoft.com/office/drawing/2014/main" id="{79545A96-5E3E-4E4B-A293-32A86827C3AF}"/>
              </a:ext>
            </a:extLst>
          </p:cNvPr>
          <p:cNvSpPr txBox="1">
            <a:spLocks noChangeArrowheads="1"/>
          </p:cNvSpPr>
          <p:nvPr/>
        </p:nvSpPr>
        <p:spPr bwMode="auto">
          <a:xfrm>
            <a:off x="736600" y="860425"/>
            <a:ext cx="9329738"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06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38"/>
              </a:spcBef>
            </a:pPr>
            <a:r>
              <a:rPr lang="en-US" altLang="en-US" sz="2400" b="1">
                <a:solidFill>
                  <a:srgbClr val="964604"/>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488"/>
              </a:spcBef>
            </a:pPr>
            <a:r>
              <a:rPr lang="en-US" altLang="en-US" sz="2200" u="sng">
                <a:solidFill>
                  <a:srgbClr val="000000"/>
                </a:solidFill>
                <a:latin typeface="Times New Roman" panose="02020603050405020304" pitchFamily="18" charset="0"/>
                <a:cs typeface="Times New Roman" panose="02020603050405020304" pitchFamily="18" charset="0"/>
              </a:rPr>
              <a:t>To study and observe the Powder Metallurgy techniques through demonstration</a:t>
            </a:r>
            <a:r>
              <a:rPr lang="en-US" altLang="en-US" sz="2200">
                <a:solidFill>
                  <a:srgbClr val="000000"/>
                </a:solidFill>
                <a:latin typeface="Times New Roman" panose="02020603050405020304" pitchFamily="18" charset="0"/>
                <a:cs typeface="Times New Roman" panose="02020603050405020304" pitchFamily="18" charset="0"/>
              </a:rPr>
              <a:t>.</a:t>
            </a:r>
          </a:p>
          <a:p>
            <a:pPr eaLnBrk="1" hangingPunct="1">
              <a:spcBef>
                <a:spcPts val="25"/>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2200">
                <a:solidFill>
                  <a:srgbClr val="000000"/>
                </a:solidFill>
                <a:latin typeface="Times New Roman" panose="02020603050405020304" pitchFamily="18" charset="0"/>
                <a:cs typeface="Times New Roman" panose="02020603050405020304" pitchFamily="18" charset="0"/>
              </a:rPr>
              <a:t>Powder Metallurgy comprises a family of production technologies, which process a feedstock in powder form to manufacture components of various types. These production technologies generally involve all or most of the following process steps:</a:t>
            </a:r>
          </a:p>
          <a:p>
            <a:pPr eaLnBrk="1" hangingPunct="1">
              <a:spcBef>
                <a:spcPts val="25"/>
              </a:spcBef>
            </a:pPr>
            <a:endParaRPr lang="en-US" altLang="en-US" sz="2200">
              <a:solidFill>
                <a:srgbClr val="000000"/>
              </a:solidFill>
              <a:latin typeface="Times New Roman" panose="02020603050405020304" pitchFamily="18" charset="0"/>
              <a:cs typeface="Times New Roman" panose="02020603050405020304" pitchFamily="18" charset="0"/>
            </a:endParaRPr>
          </a:p>
          <a:p>
            <a:pPr algn="just" eaLnBrk="1" hangingPunct="1">
              <a:lnSpc>
                <a:spcPct val="96000"/>
              </a:lnSpc>
            </a:pPr>
            <a:r>
              <a:rPr lang="en-US" altLang="en-US" sz="2400" b="1">
                <a:solidFill>
                  <a:srgbClr val="964604"/>
                </a:solidFill>
                <a:latin typeface="Times New Roman" panose="02020603050405020304" pitchFamily="18" charset="0"/>
                <a:cs typeface="Times New Roman" panose="02020603050405020304" pitchFamily="18" charset="0"/>
              </a:rPr>
              <a:t>Powder  production</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200">
                <a:solidFill>
                  <a:srgbClr val="000000"/>
                </a:solidFill>
                <a:latin typeface="Times New Roman" panose="02020603050405020304" pitchFamily="18" charset="0"/>
                <a:cs typeface="Times New Roman" panose="02020603050405020304" pitchFamily="18" charset="0"/>
              </a:rPr>
              <a:t>Virtually  all  iron  powders  for  PM  structural  part production  are  manufactured  using  either  the  sponge  iron  process  or  water atomization. Non ferrous metal powders used for other PM applications can be produced via a number of methods.</a:t>
            </a:r>
          </a:p>
          <a:p>
            <a:pPr eaLnBrk="1" hangingPunct="1">
              <a:spcBef>
                <a:spcPts val="25"/>
              </a:spcBef>
            </a:pP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ts val="2575"/>
              </a:lnSpc>
            </a:pPr>
            <a:r>
              <a:rPr lang="en-US" altLang="en-US" sz="2400" b="1">
                <a:solidFill>
                  <a:srgbClr val="964604"/>
                </a:solidFill>
                <a:latin typeface="Times New Roman" panose="02020603050405020304" pitchFamily="18" charset="0"/>
                <a:cs typeface="Times New Roman" panose="02020603050405020304" pitchFamily="18" charset="0"/>
              </a:rPr>
              <a:t>Mixing of powders</a:t>
            </a:r>
            <a:r>
              <a:rPr lang="en-US" altLang="en-US" sz="2400">
                <a:solidFill>
                  <a:srgbClr val="000000"/>
                </a:solidFill>
                <a:latin typeface="Times New Roman" panose="02020603050405020304" pitchFamily="18" charset="0"/>
                <a:cs typeface="Times New Roman" panose="02020603050405020304" pitchFamily="18" charset="0"/>
              </a:rPr>
              <a:t>: </a:t>
            </a:r>
            <a:r>
              <a:rPr lang="en-US" altLang="en-US" sz="2200">
                <a:solidFill>
                  <a:srgbClr val="000000"/>
                </a:solidFill>
                <a:latin typeface="Times New Roman" panose="02020603050405020304" pitchFamily="18" charset="0"/>
                <a:cs typeface="Times New Roman" panose="02020603050405020304" pitchFamily="18" charset="0"/>
              </a:rPr>
              <a:t>This can often involve the introduction of alloying additions in elemental powder form or the incorporation of a pressing lubricant.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10" name="object 2">
            <a:extLst>
              <a:ext uri="{FF2B5EF4-FFF2-40B4-BE49-F238E27FC236}">
                <a16:creationId xmlns:a16="http://schemas.microsoft.com/office/drawing/2014/main" id="{5A5C9F72-79E2-44C4-875B-84CC62020D48}"/>
              </a:ext>
            </a:extLst>
          </p:cNvPr>
          <p:cNvGrpSpPr>
            <a:grpSpLocks/>
          </p:cNvGrpSpPr>
          <p:nvPr/>
        </p:nvGrpSpPr>
        <p:grpSpPr bwMode="auto">
          <a:xfrm>
            <a:off x="6583363" y="4387850"/>
            <a:ext cx="3495675" cy="2649538"/>
            <a:chOff x="6414134" y="4142105"/>
            <a:chExt cx="3495675" cy="2649220"/>
          </a:xfrm>
        </p:grpSpPr>
        <p:pic>
          <p:nvPicPr>
            <p:cNvPr id="43014" name="object 3">
              <a:extLst>
                <a:ext uri="{FF2B5EF4-FFF2-40B4-BE49-F238E27FC236}">
                  <a16:creationId xmlns:a16="http://schemas.microsoft.com/office/drawing/2014/main" id="{66AB3C65-9511-4C1E-B457-C43F39B7B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835" y="4174845"/>
              <a:ext cx="3116326" cy="249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object 4">
              <a:extLst>
                <a:ext uri="{FF2B5EF4-FFF2-40B4-BE49-F238E27FC236}">
                  <a16:creationId xmlns:a16="http://schemas.microsoft.com/office/drawing/2014/main" id="{7559BF97-033C-4FC3-BE57-82756A17737A}"/>
                </a:ext>
              </a:extLst>
            </p:cNvPr>
            <p:cNvSpPr>
              <a:spLocks/>
            </p:cNvSpPr>
            <p:nvPr/>
          </p:nvSpPr>
          <p:spPr bwMode="auto">
            <a:xfrm>
              <a:off x="6423659" y="4151630"/>
              <a:ext cx="3476625" cy="2630170"/>
            </a:xfrm>
            <a:custGeom>
              <a:avLst/>
              <a:gdLst>
                <a:gd name="T0" fmla="*/ 0 w 3476625"/>
                <a:gd name="T1" fmla="*/ 2629662 h 2630170"/>
                <a:gd name="T2" fmla="*/ 3476116 w 3476625"/>
                <a:gd name="T3" fmla="*/ 2629662 h 2630170"/>
                <a:gd name="T4" fmla="*/ 3476116 w 3476625"/>
                <a:gd name="T5" fmla="*/ 0 h 2630170"/>
                <a:gd name="T6" fmla="*/ 0 w 3476625"/>
                <a:gd name="T7" fmla="*/ 0 h 2630170"/>
                <a:gd name="T8" fmla="*/ 0 w 3476625"/>
                <a:gd name="T9" fmla="*/ 2629662 h 2630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6625" h="2630170">
                  <a:moveTo>
                    <a:pt x="0" y="2629662"/>
                  </a:moveTo>
                  <a:lnTo>
                    <a:pt x="3476116" y="2629662"/>
                  </a:lnTo>
                  <a:lnTo>
                    <a:pt x="3476116" y="0"/>
                  </a:lnTo>
                  <a:lnTo>
                    <a:pt x="0" y="0"/>
                  </a:lnTo>
                  <a:lnTo>
                    <a:pt x="0" y="262966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3011" name="object 5">
            <a:extLst>
              <a:ext uri="{FF2B5EF4-FFF2-40B4-BE49-F238E27FC236}">
                <a16:creationId xmlns:a16="http://schemas.microsoft.com/office/drawing/2014/main" id="{4C82D5D4-C7EA-4450-B603-6CF90512992E}"/>
              </a:ext>
            </a:extLst>
          </p:cNvPr>
          <p:cNvSpPr>
            <a:spLocks noGrp="1" noChangeArrowheads="1"/>
          </p:cNvSpPr>
          <p:nvPr>
            <p:ph type="title"/>
          </p:nvPr>
        </p:nvSpPr>
        <p:spPr>
          <a:xfrm>
            <a:off x="736600" y="687388"/>
            <a:ext cx="9167813" cy="1355725"/>
          </a:xfrm>
        </p:spPr>
        <p:txBody>
          <a:bodyPr tIns="27305"/>
          <a:lstStyle/>
          <a:p>
            <a:pPr marL="12700" eaLnBrk="1" hangingPunct="1">
              <a:lnSpc>
                <a:spcPct val="96000"/>
              </a:lnSpc>
              <a:spcBef>
                <a:spcPts val="213"/>
              </a:spcBef>
            </a:pPr>
            <a:r>
              <a:rPr lang="en-US" altLang="en-US" b="1">
                <a:solidFill>
                  <a:srgbClr val="964604"/>
                </a:solidFill>
                <a:latin typeface="Times New Roman" panose="02020603050405020304" pitchFamily="18" charset="0"/>
                <a:cs typeface="Times New Roman" panose="02020603050405020304" pitchFamily="18" charset="0"/>
              </a:rPr>
              <a:t>Forming of the mixed powder into a compact</a:t>
            </a:r>
            <a:r>
              <a:rPr lang="en-US" altLang="en-US" b="1">
                <a:solidFill>
                  <a:srgbClr val="4D4D4D"/>
                </a:solidFill>
                <a:latin typeface="Times New Roman" panose="02020603050405020304" pitchFamily="18" charset="0"/>
                <a:cs typeface="Times New Roman" panose="02020603050405020304" pitchFamily="18" charset="0"/>
              </a:rPr>
              <a:t>: </a:t>
            </a:r>
            <a:r>
              <a:rPr lang="en-US" altLang="en-US" sz="2200">
                <a:solidFill>
                  <a:srgbClr val="000000"/>
                </a:solidFill>
                <a:latin typeface="Times New Roman" panose="02020603050405020304" pitchFamily="18" charset="0"/>
                <a:cs typeface="Times New Roman" panose="02020603050405020304" pitchFamily="18" charset="0"/>
              </a:rPr>
              <a:t>The dominant consolidation process involves pressing in a rigid toolset, comprising a die, punches and, possibly, mandrels or core rods. However, there are several other consolidation processes that are used in niche applications.</a:t>
            </a:r>
            <a:endParaRPr lang="en-US" altLang="en-US" sz="2200">
              <a:latin typeface="Times New Roman" panose="02020603050405020304" pitchFamily="18" charset="0"/>
              <a:cs typeface="Times New Roman" panose="02020603050405020304" pitchFamily="18" charset="0"/>
            </a:endParaRPr>
          </a:p>
        </p:txBody>
      </p:sp>
      <p:sp>
        <p:nvSpPr>
          <p:cNvPr id="43012" name="object 6">
            <a:extLst>
              <a:ext uri="{FF2B5EF4-FFF2-40B4-BE49-F238E27FC236}">
                <a16:creationId xmlns:a16="http://schemas.microsoft.com/office/drawing/2014/main" id="{586C6274-9BC2-412D-8C23-A70755B95C81}"/>
              </a:ext>
            </a:extLst>
          </p:cNvPr>
          <p:cNvSpPr txBox="1">
            <a:spLocks noChangeArrowheads="1"/>
          </p:cNvSpPr>
          <p:nvPr/>
        </p:nvSpPr>
        <p:spPr bwMode="auto">
          <a:xfrm>
            <a:off x="736600" y="2324100"/>
            <a:ext cx="932656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213"/>
              </a:spcBef>
            </a:pPr>
            <a:r>
              <a:rPr lang="en-US" altLang="en-US" sz="2400" b="1">
                <a:solidFill>
                  <a:srgbClr val="964604"/>
                </a:solidFill>
                <a:latin typeface="Times New Roman" panose="02020603050405020304" pitchFamily="18" charset="0"/>
                <a:cs typeface="Times New Roman" panose="02020603050405020304" pitchFamily="18" charset="0"/>
              </a:rPr>
              <a:t>Sintering of the compact to enhance integrity and strength</a:t>
            </a:r>
            <a:r>
              <a:rPr lang="en-US" altLang="en-US" sz="2400" b="1">
                <a:solidFill>
                  <a:srgbClr val="4D4D4D"/>
                </a:solidFill>
                <a:latin typeface="Times New Roman" panose="02020603050405020304" pitchFamily="18" charset="0"/>
                <a:cs typeface="Times New Roman" panose="02020603050405020304" pitchFamily="18" charset="0"/>
              </a:rPr>
              <a:t>: </a:t>
            </a:r>
            <a:r>
              <a:rPr lang="en-US" altLang="en-US" sz="2200">
                <a:solidFill>
                  <a:srgbClr val="000000"/>
                </a:solidFill>
                <a:latin typeface="Times New Roman" panose="02020603050405020304" pitchFamily="18" charset="0"/>
                <a:cs typeface="Times New Roman" panose="02020603050405020304" pitchFamily="18" charset="0"/>
              </a:rPr>
              <a:t>This process step involves heating of the material, usually in a protective atmosphere, to a temperature that is below the melting point of the major constituent. In some cases, a minor constituent can form a liquid phase at sintering temperature; such cases are described as liquid phase sintering. The mechanisms involved in solid phase and liquid phase sintering are discussed briefly in a</a:t>
            </a:r>
          </a:p>
          <a:p>
            <a:pPr eaLnBrk="1" hangingPunct="1">
              <a:lnSpc>
                <a:spcPts val="2525"/>
              </a:lnSpc>
            </a:pPr>
            <a:r>
              <a:rPr lang="en-US" altLang="en-US" sz="2200">
                <a:solidFill>
                  <a:srgbClr val="000000"/>
                </a:solidFill>
                <a:latin typeface="Times New Roman" panose="02020603050405020304" pitchFamily="18" charset="0"/>
                <a:cs typeface="Times New Roman" panose="02020603050405020304" pitchFamily="18" charset="0"/>
              </a:rPr>
              <a:t>later section.</a:t>
            </a:r>
          </a:p>
        </p:txBody>
      </p:sp>
      <p:sp>
        <p:nvSpPr>
          <p:cNvPr id="43013" name="TextBox 1">
            <a:extLst>
              <a:ext uri="{FF2B5EF4-FFF2-40B4-BE49-F238E27FC236}">
                <a16:creationId xmlns:a16="http://schemas.microsoft.com/office/drawing/2014/main" id="{77DFA519-33BB-4C7F-BD86-A94587F68898}"/>
              </a:ext>
            </a:extLst>
          </p:cNvPr>
          <p:cNvSpPr txBox="1">
            <a:spLocks noChangeArrowheads="1"/>
          </p:cNvSpPr>
          <p:nvPr/>
        </p:nvSpPr>
        <p:spPr bwMode="auto">
          <a:xfrm>
            <a:off x="622300" y="4757738"/>
            <a:ext cx="5562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1425"/>
              </a:spcBef>
            </a:pPr>
            <a:r>
              <a:rPr lang="en-US" altLang="en-US" sz="2400" b="1">
                <a:solidFill>
                  <a:srgbClr val="964604"/>
                </a:solidFill>
                <a:latin typeface="Times New Roman" panose="02020603050405020304" pitchFamily="18" charset="0"/>
                <a:cs typeface="Times New Roman" panose="02020603050405020304" pitchFamily="18" charset="0"/>
              </a:rPr>
              <a:t>Secondary operations</a:t>
            </a:r>
            <a:r>
              <a:rPr lang="en-US" altLang="en-US" sz="2400" b="1">
                <a:solidFill>
                  <a:srgbClr val="4D4D4D"/>
                </a:solidFill>
                <a:latin typeface="Times New Roman" panose="02020603050405020304" pitchFamily="18" charset="0"/>
                <a:cs typeface="Times New Roman" panose="02020603050405020304" pitchFamily="18" charset="0"/>
              </a:rPr>
              <a:t>: </a:t>
            </a:r>
            <a:r>
              <a:rPr lang="en-US" altLang="en-US" sz="2000">
                <a:solidFill>
                  <a:srgbClr val="000000"/>
                </a:solidFill>
                <a:latin typeface="Times New Roman" panose="02020603050405020304" pitchFamily="18" charset="0"/>
                <a:cs typeface="Times New Roman" panose="02020603050405020304" pitchFamily="18" charset="0"/>
              </a:rPr>
              <a:t>The application of finishing processes to the sintered part. In the Powder Metallurgy industry, such processes are often referred to as “secondary operations”.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38FC983-68B1-4BE5-9B57-0A416C324AA0}"/>
              </a:ext>
            </a:extLst>
          </p:cNvPr>
          <p:cNvSpPr txBox="1">
            <a:spLocks noGrp="1"/>
          </p:cNvSpPr>
          <p:nvPr>
            <p:ph type="title"/>
          </p:nvPr>
        </p:nvSpPr>
        <p:spPr>
          <a:xfrm>
            <a:off x="3241675" y="669925"/>
            <a:ext cx="4165600" cy="866775"/>
          </a:xfrm>
        </p:spPr>
        <p:txBody>
          <a:bodyPr tIns="67310" rtlCol="0"/>
          <a:lstStyle/>
          <a:p>
            <a:pPr marL="4445" eaLnBrk="1" fontAlgn="auto" hangingPunct="1">
              <a:spcBef>
                <a:spcPts val="530"/>
              </a:spcBef>
              <a:spcAft>
                <a:spcPts val="0"/>
              </a:spcAft>
              <a:defRPr/>
            </a:pPr>
            <a:r>
              <a:rPr b="1" spc="-30" dirty="0"/>
              <a:t>EXERCISE-</a:t>
            </a:r>
            <a:r>
              <a:rPr b="1" spc="-50" dirty="0"/>
              <a:t>5</a:t>
            </a:r>
            <a:br>
              <a:rPr b="1" spc="-50" dirty="0"/>
            </a:br>
            <a:r>
              <a:rPr spc="-10" dirty="0"/>
              <a:t>Demonstration</a:t>
            </a:r>
            <a:r>
              <a:rPr spc="-50" dirty="0"/>
              <a:t> </a:t>
            </a:r>
            <a:r>
              <a:rPr dirty="0"/>
              <a:t>with</a:t>
            </a:r>
            <a:r>
              <a:rPr spc="-60" dirty="0"/>
              <a:t> </a:t>
            </a:r>
            <a:r>
              <a:rPr dirty="0"/>
              <a:t>few</a:t>
            </a:r>
            <a:r>
              <a:rPr spc="-60" dirty="0"/>
              <a:t> </a:t>
            </a:r>
            <a:r>
              <a:rPr spc="-10" dirty="0"/>
              <a:t>exercises</a:t>
            </a:r>
          </a:p>
        </p:txBody>
      </p:sp>
      <p:sp>
        <p:nvSpPr>
          <p:cNvPr id="44035" name="object 3">
            <a:extLst>
              <a:ext uri="{FF2B5EF4-FFF2-40B4-BE49-F238E27FC236}">
                <a16:creationId xmlns:a16="http://schemas.microsoft.com/office/drawing/2014/main" id="{11EFE2EC-CB78-47BE-95A5-2A429B947B0B}"/>
              </a:ext>
            </a:extLst>
          </p:cNvPr>
          <p:cNvSpPr txBox="1">
            <a:spLocks noChangeArrowheads="1"/>
          </p:cNvSpPr>
          <p:nvPr/>
        </p:nvSpPr>
        <p:spPr bwMode="auto">
          <a:xfrm>
            <a:off x="736600" y="1427163"/>
            <a:ext cx="88392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128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38"/>
              </a:spcBef>
            </a:pPr>
            <a:r>
              <a:rPr lang="en-US" altLang="en-US" sz="2400">
                <a:solidFill>
                  <a:srgbClr val="793A17"/>
                </a:solidFill>
                <a:latin typeface="Times New Roman" panose="02020603050405020304" pitchFamily="18" charset="0"/>
                <a:cs typeface="Times New Roman" panose="02020603050405020304" pitchFamily="18" charset="0"/>
              </a:rPr>
              <a:t>Objective</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663"/>
              </a:spcBef>
            </a:pPr>
            <a:r>
              <a:rPr lang="en-US" altLang="en-US" sz="2200">
                <a:solidFill>
                  <a:srgbClr val="000000"/>
                </a:solidFill>
                <a:latin typeface="Times New Roman" panose="02020603050405020304" pitchFamily="18" charset="0"/>
                <a:cs typeface="Times New Roman" panose="02020603050405020304" pitchFamily="18" charset="0"/>
              </a:rPr>
              <a:t>To prepare a spring, square frame, ring, hemisphere and rivet joint with	using various technique.</a:t>
            </a:r>
          </a:p>
          <a:p>
            <a:pPr eaLnBrk="1" hangingPunct="1">
              <a:spcBef>
                <a:spcPts val="1200"/>
              </a:spcBef>
            </a:pPr>
            <a:r>
              <a:rPr lang="en-US" altLang="en-US" sz="2400">
                <a:solidFill>
                  <a:srgbClr val="793A17"/>
                </a:solidFill>
                <a:latin typeface="Times New Roman" panose="02020603050405020304" pitchFamily="18" charset="0"/>
                <a:cs typeface="Times New Roman" panose="02020603050405020304" pitchFamily="18" charset="0"/>
              </a:rPr>
              <a:t>Equipment:</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lnSpc>
                <a:spcPts val="2525"/>
              </a:lnSpc>
              <a:spcBef>
                <a:spcPts val="688"/>
              </a:spcBef>
            </a:pPr>
            <a:r>
              <a:rPr lang="en-US" altLang="en-US" sz="2200">
                <a:solidFill>
                  <a:srgbClr val="000000"/>
                </a:solidFill>
                <a:latin typeface="Times New Roman" panose="02020603050405020304" pitchFamily="18" charset="0"/>
                <a:cs typeface="Times New Roman" panose="02020603050405020304" pitchFamily="18" charset="0"/>
              </a:rPr>
              <a:t>Ball peen hammer, Bench vice, Pliers, Hole punch, supporting rod &amp; file etc.</a:t>
            </a:r>
          </a:p>
          <a:p>
            <a:pPr eaLnBrk="1" hangingPunct="1">
              <a:spcBef>
                <a:spcPts val="450"/>
              </a:spcBef>
            </a:pPr>
            <a:r>
              <a:rPr lang="en-US" altLang="en-US" sz="2400">
                <a:solidFill>
                  <a:srgbClr val="793A17"/>
                </a:solidFill>
                <a:latin typeface="Times New Roman" panose="02020603050405020304" pitchFamily="18" charset="0"/>
                <a:cs typeface="Times New Roman" panose="02020603050405020304" pitchFamily="18" charset="0"/>
              </a:rPr>
              <a:t>Materials:-</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675"/>
              </a:spcBef>
            </a:pPr>
            <a:r>
              <a:rPr lang="en-US" altLang="en-US" sz="2200">
                <a:solidFill>
                  <a:srgbClr val="000000"/>
                </a:solidFill>
                <a:latin typeface="Times New Roman" panose="02020603050405020304" pitchFamily="18" charset="0"/>
                <a:cs typeface="Times New Roman" panose="02020603050405020304" pitchFamily="18" charset="0"/>
              </a:rPr>
              <a:t>Steel Rod, Wire and G I sheet.</a:t>
            </a:r>
          </a:p>
          <a:p>
            <a:pPr eaLnBrk="1" hangingPunct="1">
              <a:spcBef>
                <a:spcPts val="1050"/>
              </a:spcBef>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Rolling</a:t>
            </a:r>
          </a:p>
          <a:p>
            <a:pPr eaLnBrk="1" hangingPunct="1">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Swaging</a:t>
            </a:r>
          </a:p>
          <a:p>
            <a:pPr eaLnBrk="1" hangingPunct="1">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Powder metallurgy</a:t>
            </a:r>
          </a:p>
          <a:p>
            <a:pPr eaLnBrk="1" hangingPunct="1">
              <a:lnSpc>
                <a:spcPts val="263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learn a hole on a flat using drill machine.</a:t>
            </a:r>
          </a:p>
          <a:p>
            <a:pPr eaLnBrk="1" hangingPunct="1">
              <a:lnSpc>
                <a:spcPts val="2625"/>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learn a surface grinding technique on a flat job using grinding machine.</a:t>
            </a:r>
          </a:p>
          <a:p>
            <a:pPr eaLnBrk="1" hangingPunct="1">
              <a:lnSpc>
                <a:spcPts val="2638"/>
              </a:lnSpc>
              <a:buSzPct val="55000"/>
              <a:buFont typeface="Symbol" panose="05050102010706020507" pitchFamily="18" charset="2"/>
              <a:buChar char=""/>
            </a:pPr>
            <a:r>
              <a:rPr lang="en-US" altLang="en-US" sz="2200">
                <a:solidFill>
                  <a:srgbClr val="000000"/>
                </a:solidFill>
                <a:latin typeface="Times New Roman" panose="02020603050405020304" pitchFamily="18" charset="0"/>
                <a:cs typeface="Times New Roman" panose="02020603050405020304" pitchFamily="18" charset="0"/>
              </a:rPr>
              <a:t>To learn pipe cutting using horizontal machine.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058" name="object 2">
            <a:extLst>
              <a:ext uri="{FF2B5EF4-FFF2-40B4-BE49-F238E27FC236}">
                <a16:creationId xmlns:a16="http://schemas.microsoft.com/office/drawing/2014/main" id="{A5EF34EB-4D83-40BA-9C76-CDBB65DCCF7E}"/>
              </a:ext>
            </a:extLst>
          </p:cNvPr>
          <p:cNvGrpSpPr>
            <a:grpSpLocks/>
          </p:cNvGrpSpPr>
          <p:nvPr/>
        </p:nvGrpSpPr>
        <p:grpSpPr bwMode="auto">
          <a:xfrm>
            <a:off x="2409825" y="4144963"/>
            <a:ext cx="5875338" cy="2084387"/>
            <a:chOff x="2409825" y="4145280"/>
            <a:chExt cx="5875020" cy="2084070"/>
          </a:xfrm>
        </p:grpSpPr>
        <p:pic>
          <p:nvPicPr>
            <p:cNvPr id="45060" name="object 3">
              <a:extLst>
                <a:ext uri="{FF2B5EF4-FFF2-40B4-BE49-F238E27FC236}">
                  <a16:creationId xmlns:a16="http://schemas.microsoft.com/office/drawing/2014/main" id="{1DCA5C9D-AE90-44B4-B5D0-A1612DA99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36" y="4165092"/>
              <a:ext cx="5828919" cy="203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object 4">
              <a:extLst>
                <a:ext uri="{FF2B5EF4-FFF2-40B4-BE49-F238E27FC236}">
                  <a16:creationId xmlns:a16="http://schemas.microsoft.com/office/drawing/2014/main" id="{E6F1A318-1E63-441C-81D4-B6010F3CA790}"/>
                </a:ext>
              </a:extLst>
            </p:cNvPr>
            <p:cNvSpPr>
              <a:spLocks/>
            </p:cNvSpPr>
            <p:nvPr/>
          </p:nvSpPr>
          <p:spPr bwMode="auto">
            <a:xfrm>
              <a:off x="2409825" y="4145280"/>
              <a:ext cx="5875020" cy="2084070"/>
            </a:xfrm>
            <a:custGeom>
              <a:avLst/>
              <a:gdLst>
                <a:gd name="T0" fmla="*/ 5874893 w 5875020"/>
                <a:gd name="T1" fmla="*/ 0 h 2084070"/>
                <a:gd name="T2" fmla="*/ 5855081 w 5875020"/>
                <a:gd name="T3" fmla="*/ 0 h 2084070"/>
                <a:gd name="T4" fmla="*/ 5855081 w 5875020"/>
                <a:gd name="T5" fmla="*/ 9906 h 2084070"/>
                <a:gd name="T6" fmla="*/ 5855081 w 5875020"/>
                <a:gd name="T7" fmla="*/ 19812 h 2084070"/>
                <a:gd name="T8" fmla="*/ 5855081 w 5875020"/>
                <a:gd name="T9" fmla="*/ 2063775 h 2084070"/>
                <a:gd name="T10" fmla="*/ 19812 w 5875020"/>
                <a:gd name="T11" fmla="*/ 2063775 h 2084070"/>
                <a:gd name="T12" fmla="*/ 19812 w 5875020"/>
                <a:gd name="T13" fmla="*/ 19812 h 2084070"/>
                <a:gd name="T14" fmla="*/ 5855081 w 5875020"/>
                <a:gd name="T15" fmla="*/ 19812 h 2084070"/>
                <a:gd name="T16" fmla="*/ 5855081 w 5875020"/>
                <a:gd name="T17" fmla="*/ 9931 h 2084070"/>
                <a:gd name="T18" fmla="*/ 19812 w 5875020"/>
                <a:gd name="T19" fmla="*/ 9931 h 2084070"/>
                <a:gd name="T20" fmla="*/ 5855081 w 5875020"/>
                <a:gd name="T21" fmla="*/ 9906 h 2084070"/>
                <a:gd name="T22" fmla="*/ 5855081 w 5875020"/>
                <a:gd name="T23" fmla="*/ 0 h 2084070"/>
                <a:gd name="T24" fmla="*/ 0 w 5875020"/>
                <a:gd name="T25" fmla="*/ 0 h 2084070"/>
                <a:gd name="T26" fmla="*/ 0 w 5875020"/>
                <a:gd name="T27" fmla="*/ 2083562 h 2084070"/>
                <a:gd name="T28" fmla="*/ 5874893 w 5875020"/>
                <a:gd name="T29" fmla="*/ 2083562 h 2084070"/>
                <a:gd name="T30" fmla="*/ 5874893 w 5875020"/>
                <a:gd name="T31" fmla="*/ 2073656 h 2084070"/>
                <a:gd name="T32" fmla="*/ 5874893 w 5875020"/>
                <a:gd name="T33" fmla="*/ 2063750 h 2084070"/>
                <a:gd name="T34" fmla="*/ 5874893 w 5875020"/>
                <a:gd name="T35" fmla="*/ 19812 h 2084070"/>
                <a:gd name="T36" fmla="*/ 5874893 w 5875020"/>
                <a:gd name="T37" fmla="*/ 9906 h 2084070"/>
                <a:gd name="T38" fmla="*/ 5874893 w 5875020"/>
                <a:gd name="T39" fmla="*/ 0 h 20840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75020" h="2084070">
                  <a:moveTo>
                    <a:pt x="5874893" y="0"/>
                  </a:moveTo>
                  <a:lnTo>
                    <a:pt x="5855081" y="0"/>
                  </a:lnTo>
                  <a:lnTo>
                    <a:pt x="5855081" y="9906"/>
                  </a:lnTo>
                  <a:lnTo>
                    <a:pt x="5855081" y="19812"/>
                  </a:lnTo>
                  <a:lnTo>
                    <a:pt x="5855081" y="2063775"/>
                  </a:lnTo>
                  <a:lnTo>
                    <a:pt x="19812" y="2063775"/>
                  </a:lnTo>
                  <a:lnTo>
                    <a:pt x="19812" y="19812"/>
                  </a:lnTo>
                  <a:lnTo>
                    <a:pt x="5855081" y="19812"/>
                  </a:lnTo>
                  <a:lnTo>
                    <a:pt x="5855081" y="9931"/>
                  </a:lnTo>
                  <a:lnTo>
                    <a:pt x="19812" y="9931"/>
                  </a:lnTo>
                  <a:lnTo>
                    <a:pt x="5855081" y="9906"/>
                  </a:lnTo>
                  <a:lnTo>
                    <a:pt x="5855081" y="0"/>
                  </a:lnTo>
                  <a:lnTo>
                    <a:pt x="0" y="0"/>
                  </a:lnTo>
                  <a:lnTo>
                    <a:pt x="0" y="2083562"/>
                  </a:lnTo>
                  <a:lnTo>
                    <a:pt x="5874893" y="2083562"/>
                  </a:lnTo>
                  <a:lnTo>
                    <a:pt x="5874893" y="2073656"/>
                  </a:lnTo>
                  <a:lnTo>
                    <a:pt x="5874893" y="2063750"/>
                  </a:lnTo>
                  <a:lnTo>
                    <a:pt x="5874893" y="19812"/>
                  </a:lnTo>
                  <a:lnTo>
                    <a:pt x="5874893" y="9906"/>
                  </a:lnTo>
                  <a:lnTo>
                    <a:pt x="58748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45059" name="object 5">
            <a:extLst>
              <a:ext uri="{FF2B5EF4-FFF2-40B4-BE49-F238E27FC236}">
                <a16:creationId xmlns:a16="http://schemas.microsoft.com/office/drawing/2014/main" id="{06FAC2CC-A6EC-495E-A4B7-436202E82DBC}"/>
              </a:ext>
            </a:extLst>
          </p:cNvPr>
          <p:cNvSpPr txBox="1">
            <a:spLocks noChangeArrowheads="1"/>
          </p:cNvSpPr>
          <p:nvPr/>
        </p:nvSpPr>
        <p:spPr bwMode="auto">
          <a:xfrm>
            <a:off x="736600" y="969963"/>
            <a:ext cx="94742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95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338"/>
              </a:spcBef>
            </a:pPr>
            <a:r>
              <a:rPr lang="en-US" altLang="en-US" sz="2400" b="1">
                <a:solidFill>
                  <a:srgbClr val="000000"/>
                </a:solidFill>
                <a:latin typeface="Times New Roman" panose="02020603050405020304" pitchFamily="18" charset="0"/>
                <a:cs typeface="Times New Roman" panose="02020603050405020304" pitchFamily="18" charset="0"/>
              </a:rPr>
              <a:t>Student’s part: (These exercises are part of your project)</a:t>
            </a:r>
            <a:endParaRPr lang="en-US" altLang="en-US" sz="2400">
              <a:solidFill>
                <a:srgbClr val="000000"/>
              </a:solidFill>
              <a:latin typeface="Times New Roman" panose="02020603050405020304" pitchFamily="18" charset="0"/>
              <a:cs typeface="Times New Roman" panose="02020603050405020304" pitchFamily="18" charset="0"/>
            </a:endParaRPr>
          </a:p>
          <a:p>
            <a:pPr eaLnBrk="1" hangingPunct="1">
              <a:spcBef>
                <a:spcPts val="1238"/>
              </a:spcBef>
              <a:buSzPct val="50000"/>
              <a:buFont typeface="Symbol" panose="05050102010706020507" pitchFamily="18" charset="2"/>
              <a:buChar char=""/>
            </a:pPr>
            <a:r>
              <a:rPr lang="en-US" altLang="en-US" sz="2400">
                <a:solidFill>
                  <a:srgbClr val="000000"/>
                </a:solidFill>
                <a:latin typeface="Times New Roman" panose="02020603050405020304" pitchFamily="18" charset="0"/>
                <a:cs typeface="Times New Roman" panose="02020603050405020304" pitchFamily="18" charset="0"/>
              </a:rPr>
              <a:t>To make a ring with the help of	mild steel rod (4.0 mm)</a:t>
            </a:r>
          </a:p>
          <a:p>
            <a:pPr eaLnBrk="1" hangingPunct="1">
              <a:spcBef>
                <a:spcPts val="1263"/>
              </a:spcBef>
              <a:buSzPct val="50000"/>
              <a:buFont typeface="Symbol" panose="05050102010706020507" pitchFamily="18" charset="2"/>
              <a:buChar char=""/>
            </a:pPr>
            <a:r>
              <a:rPr lang="en-US" altLang="en-US" sz="2400">
                <a:solidFill>
                  <a:srgbClr val="000000"/>
                </a:solidFill>
                <a:latin typeface="Times New Roman" panose="02020603050405020304" pitchFamily="18" charset="0"/>
                <a:cs typeface="Times New Roman" panose="02020603050405020304" pitchFamily="18" charset="0"/>
              </a:rPr>
              <a:t>To make a spring with the help of mild steel wire copper coated (0.8 mm)</a:t>
            </a:r>
          </a:p>
          <a:p>
            <a:pPr eaLnBrk="1" hangingPunct="1">
              <a:lnSpc>
                <a:spcPts val="2825"/>
              </a:lnSpc>
              <a:spcBef>
                <a:spcPts val="1263"/>
              </a:spcBef>
              <a:buSzPct val="50000"/>
              <a:buFont typeface="Symbol" panose="05050102010706020507" pitchFamily="18" charset="2"/>
              <a:buChar char=""/>
            </a:pPr>
            <a:r>
              <a:rPr lang="en-US" altLang="en-US" sz="2400">
                <a:solidFill>
                  <a:srgbClr val="000000"/>
                </a:solidFill>
                <a:latin typeface="Times New Roman" panose="02020603050405020304" pitchFamily="18" charset="0"/>
                <a:cs typeface="Times New Roman" panose="02020603050405020304" pitchFamily="18" charset="0"/>
              </a:rPr>
              <a:t>To bend a mild steel rod in a square frame.</a:t>
            </a:r>
          </a:p>
          <a:p>
            <a:pPr eaLnBrk="1" hangingPunct="1">
              <a:lnSpc>
                <a:spcPts val="2825"/>
              </a:lnSpc>
              <a:buSzPct val="50000"/>
              <a:buFont typeface="Symbol" panose="05050102010706020507" pitchFamily="18" charset="2"/>
              <a:buChar char=""/>
            </a:pPr>
            <a:r>
              <a:rPr lang="en-US" altLang="en-US" sz="2400">
                <a:solidFill>
                  <a:srgbClr val="000000"/>
                </a:solidFill>
                <a:latin typeface="Times New Roman" panose="02020603050405020304" pitchFamily="18" charset="0"/>
                <a:cs typeface="Times New Roman" panose="02020603050405020304" pitchFamily="18" charset="0"/>
              </a:rPr>
              <a:t>To make a rivet having both fixed and movable joints using G I Sheet.</a:t>
            </a:r>
          </a:p>
          <a:p>
            <a:pPr eaLnBrk="1" hangingPunct="1">
              <a:lnSpc>
                <a:spcPts val="2763"/>
              </a:lnSpc>
              <a:spcBef>
                <a:spcPts val="1438"/>
              </a:spcBef>
              <a:buSzPct val="50000"/>
              <a:buFont typeface="Symbol" panose="05050102010706020507" pitchFamily="18" charset="2"/>
              <a:buChar char=""/>
            </a:pPr>
            <a:r>
              <a:rPr lang="en-US" altLang="en-US" sz="2400">
                <a:solidFill>
                  <a:srgbClr val="000000"/>
                </a:solidFill>
                <a:latin typeface="Times New Roman" panose="02020603050405020304" pitchFamily="18" charset="0"/>
                <a:cs typeface="Times New Roman" panose="02020603050405020304" pitchFamily="18" charset="0"/>
              </a:rPr>
              <a:t>To make a hemisphere using GI Sheet with the help of anvil and ball pen hammer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object 2">
            <a:extLst>
              <a:ext uri="{FF2B5EF4-FFF2-40B4-BE49-F238E27FC236}">
                <a16:creationId xmlns:a16="http://schemas.microsoft.com/office/drawing/2014/main" id="{139F289F-E717-4C6A-BF94-4AFCC57041FF}"/>
              </a:ext>
            </a:extLst>
          </p:cNvPr>
          <p:cNvSpPr txBox="1">
            <a:spLocks noChangeArrowheads="1"/>
          </p:cNvSpPr>
          <p:nvPr/>
        </p:nvSpPr>
        <p:spPr bwMode="auto">
          <a:xfrm>
            <a:off x="736600" y="688975"/>
            <a:ext cx="9240838"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51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9000"/>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Several casting processes have been developed to suit economic production of cast products with desired mechanical properties, dimensional accuracy, surface finish etc. The various processes differ primarily in mold material (whether sand, metal or other material) and pouring method (gravity, pressure or vacuum). All the processes share the requirement that the material solidify in a manner that would avoid potential defects such as shrinkage voids, gas porosity and trapped inclusions. Any casting process involves three basic steps, i.e. mold making, melting and pouring of metals into the mold cavity, and removal and finishing of casting after complete solidification. One of the major classification of casting is done based on whether the mold is used again or it is prepared fresh every time. Sand casting is an example of expendable mold process or where the mold is broken after every casting to remove the component. In this lab, students will go practice this particular process by making the mold and then pouring the liquid metal into the mold to form a final component.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E0F26D0-88C2-4C71-B612-9F78BD770156}"/>
              </a:ext>
            </a:extLst>
          </p:cNvPr>
          <p:cNvSpPr txBox="1">
            <a:spLocks noGrp="1"/>
          </p:cNvSpPr>
          <p:nvPr>
            <p:ph type="title"/>
          </p:nvPr>
        </p:nvSpPr>
        <p:spPr>
          <a:xfrm>
            <a:off x="736600" y="687388"/>
            <a:ext cx="3989388" cy="390525"/>
          </a:xfrm>
        </p:spPr>
        <p:txBody>
          <a:bodyPr tIns="12700" rtlCol="0"/>
          <a:lstStyle/>
          <a:p>
            <a:pPr marL="12700" eaLnBrk="1" fontAlgn="auto" hangingPunct="1">
              <a:spcBef>
                <a:spcPts val="100"/>
              </a:spcBef>
              <a:spcAft>
                <a:spcPts val="0"/>
              </a:spcAft>
              <a:defRPr/>
            </a:pPr>
            <a:r>
              <a:rPr dirty="0"/>
              <a:t>SAND</a:t>
            </a:r>
            <a:r>
              <a:rPr spc="-110" dirty="0"/>
              <a:t> </a:t>
            </a:r>
            <a:r>
              <a:rPr dirty="0"/>
              <a:t>CASTING</a:t>
            </a:r>
            <a:r>
              <a:rPr spc="-114" dirty="0"/>
              <a:t> </a:t>
            </a:r>
            <a:r>
              <a:rPr spc="-10" dirty="0"/>
              <a:t>PROCESSES</a:t>
            </a:r>
          </a:p>
        </p:txBody>
      </p:sp>
      <p:sp>
        <p:nvSpPr>
          <p:cNvPr id="7171" name="object 3">
            <a:extLst>
              <a:ext uri="{FF2B5EF4-FFF2-40B4-BE49-F238E27FC236}">
                <a16:creationId xmlns:a16="http://schemas.microsoft.com/office/drawing/2014/main" id="{CDA3C092-114B-46C9-854F-D4E8B379EC96}"/>
              </a:ext>
            </a:extLst>
          </p:cNvPr>
          <p:cNvSpPr txBox="1">
            <a:spLocks noChangeArrowheads="1"/>
          </p:cNvSpPr>
          <p:nvPr/>
        </p:nvSpPr>
        <p:spPr bwMode="auto">
          <a:xfrm>
            <a:off x="736600" y="1090613"/>
            <a:ext cx="9245600"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4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8000"/>
              </a:lnSpc>
              <a:spcBef>
                <a:spcPts val="125"/>
              </a:spcBef>
            </a:pPr>
            <a:r>
              <a:rPr lang="en-US" altLang="en-US" sz="2200">
                <a:solidFill>
                  <a:srgbClr val="000000"/>
                </a:solidFill>
                <a:latin typeface="Times New Roman" panose="02020603050405020304" pitchFamily="18" charset="0"/>
                <a:cs typeface="Times New Roman" panose="02020603050405020304" pitchFamily="18" charset="0"/>
              </a:rPr>
              <a:t>Sand is one of the cheaper, fairly refractory materials and hence commonly used for making mold </a:t>
            </a:r>
            <a:r>
              <a:rPr lang="en-US" altLang="en-US" sz="3300" baseline="3000">
                <a:solidFill>
                  <a:srgbClr val="000000"/>
                </a:solidFill>
                <a:latin typeface="Times New Roman" panose="02020603050405020304" pitchFamily="18" charset="0"/>
                <a:cs typeface="Times New Roman" panose="02020603050405020304" pitchFamily="18" charset="0"/>
              </a:rPr>
              <a:t>cavities. Sand basically, contains grains of silica (SiO</a:t>
            </a:r>
            <a:r>
              <a:rPr lang="en-US" altLang="en-US" sz="2200">
                <a:solidFill>
                  <a:srgbClr val="000000"/>
                </a:solidFill>
                <a:latin typeface="Times New Roman" panose="02020603050405020304" pitchFamily="18" charset="0"/>
                <a:cs typeface="Times New Roman" panose="02020603050405020304" pitchFamily="18" charset="0"/>
              </a:rPr>
              <a:t>2</a:t>
            </a:r>
            <a:r>
              <a:rPr lang="en-US" altLang="en-US" sz="3300" baseline="3000">
                <a:solidFill>
                  <a:srgbClr val="000000"/>
                </a:solidFill>
                <a:latin typeface="Times New Roman" panose="02020603050405020304" pitchFamily="18" charset="0"/>
                <a:cs typeface="Times New Roman" panose="02020603050405020304" pitchFamily="18" charset="0"/>
              </a:rPr>
              <a:t>) and some impurities. For mold making </a:t>
            </a:r>
            <a:r>
              <a:rPr lang="en-US" altLang="en-US" sz="2200">
                <a:solidFill>
                  <a:srgbClr val="000000"/>
                </a:solidFill>
                <a:latin typeface="Times New Roman" panose="02020603050405020304" pitchFamily="18" charset="0"/>
                <a:cs typeface="Times New Roman" panose="02020603050405020304" pitchFamily="18" charset="0"/>
              </a:rPr>
              <a:t>purposes sand is mixed with a binder material such as clay, molasses, oil, resin etc.</a:t>
            </a:r>
          </a:p>
          <a:p>
            <a:pPr eaLnBrk="1" hangingPunct="1">
              <a:spcBef>
                <a:spcPts val="13"/>
              </a:spcBef>
            </a:pPr>
            <a:endParaRPr lang="en-US" altLang="en-US" sz="1900">
              <a:solidFill>
                <a:srgbClr val="000000"/>
              </a:solidFill>
              <a:latin typeface="Times New Roman" panose="02020603050405020304" pitchFamily="18" charset="0"/>
              <a:cs typeface="Times New Roman" panose="02020603050405020304" pitchFamily="18" charset="0"/>
            </a:endParaRPr>
          </a:p>
          <a:p>
            <a:pPr algn="just" eaLnBrk="1" hangingPunct="1"/>
            <a:r>
              <a:rPr lang="en-US" altLang="en-US" sz="2400">
                <a:solidFill>
                  <a:srgbClr val="793A17"/>
                </a:solidFill>
                <a:latin typeface="Times New Roman" panose="02020603050405020304" pitchFamily="18" charset="0"/>
                <a:cs typeface="Times New Roman" panose="02020603050405020304" pitchFamily="18" charset="0"/>
              </a:rPr>
              <a:t>Green Sand Molding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102000"/>
              </a:lnSpc>
              <a:spcBef>
                <a:spcPts val="463"/>
              </a:spcBef>
            </a:pPr>
            <a:r>
              <a:rPr lang="en-US" altLang="en-US" sz="2200">
                <a:solidFill>
                  <a:srgbClr val="000000"/>
                </a:solidFill>
                <a:latin typeface="Times New Roman" panose="02020603050405020304" pitchFamily="18" charset="0"/>
                <a:cs typeface="Times New Roman" panose="02020603050405020304" pitchFamily="18" charset="0"/>
              </a:rPr>
              <a:t>In green sand molding process, clay (a silicate material) along with water (to activate clay) is used as binder. The mold making essentially consists of preparing a cavity having the same shape as the part to be cast. There are many ways to obtain such a cavity or mold, and in this demonstration you will learn to make it use a wooden ‘pattern’, metal ‘flasks’ and ‘green-sand’ as mold material.</a:t>
            </a:r>
          </a:p>
          <a:p>
            <a:pPr eaLnBrk="1" hangingPunct="1"/>
            <a:endParaRPr lang="en-US" altLang="en-US" sz="2900">
              <a:solidFill>
                <a:srgbClr val="000000"/>
              </a:solidFill>
              <a:latin typeface="Times New Roman" panose="02020603050405020304" pitchFamily="18" charset="0"/>
              <a:cs typeface="Times New Roman" panose="02020603050405020304" pitchFamily="18" charset="0"/>
            </a:endParaRPr>
          </a:p>
          <a:p>
            <a:pPr algn="just" eaLnBrk="1" hangingPunct="1">
              <a:lnSpc>
                <a:spcPct val="106000"/>
              </a:lnSpc>
            </a:pPr>
            <a:r>
              <a:rPr lang="en-US" altLang="en-US" sz="2200">
                <a:solidFill>
                  <a:srgbClr val="000000"/>
                </a:solidFill>
                <a:latin typeface="Times New Roman" panose="02020603050405020304" pitchFamily="18" charset="0"/>
                <a:cs typeface="Times New Roman" panose="02020603050405020304" pitchFamily="18" charset="0"/>
              </a:rPr>
              <a:t>A pattern is a reusable form having approximately the same shape and size as the part to be cast. A pattern can be made from wood, metal or plastic; wood being the most common material. Green sand refers to an intimate mixture of sand (usually river sand), bentonite clay (3-7 percent by weight of sand,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5F61908E-88C7-4995-8FF2-A0CBD42728F1}"/>
              </a:ext>
            </a:extLst>
          </p:cNvPr>
          <p:cNvSpPr txBox="1">
            <a:spLocks noChangeArrowheads="1"/>
          </p:cNvSpPr>
          <p:nvPr/>
        </p:nvSpPr>
        <p:spPr bwMode="auto">
          <a:xfrm>
            <a:off x="736600" y="738188"/>
            <a:ext cx="9240838"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7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9000"/>
              </a:lnSpc>
              <a:spcBef>
                <a:spcPts val="113"/>
              </a:spcBef>
            </a:pPr>
            <a:r>
              <a:rPr lang="en-US" altLang="en-US" sz="2200">
                <a:solidFill>
                  <a:srgbClr val="000000"/>
                </a:solidFill>
                <a:latin typeface="Times New Roman" panose="02020603050405020304" pitchFamily="18" charset="0"/>
                <a:cs typeface="Times New Roman" panose="02020603050405020304" pitchFamily="18" charset="0"/>
              </a:rPr>
              <a:t>to provide bonding or adhesion between sand grains), and water (3-6 percent by weight of sand, necessary to activate the bonding action of the clay). Mixing the above ingredients in a sand4 muller best provides the intimate mixing action. In practice, a major part of this sand mixture consists of ‘return sand’, i.e. the reusable  portion  of  the  sand  left  after  the  solidified  metal  casting  has  been removed from the mold. Molding flasks are rectangular frames with open ends, which serve as containers in which the mold is prepared. Normally a pair of flasks is used; the upper flask is referred to as ‘</a:t>
            </a:r>
            <a:r>
              <a:rPr lang="en-US" altLang="en-US" sz="2200" b="1" i="1">
                <a:solidFill>
                  <a:srgbClr val="000000"/>
                </a:solidFill>
                <a:latin typeface="Times New Roman" panose="02020603050405020304" pitchFamily="18" charset="0"/>
                <a:cs typeface="Times New Roman" panose="02020603050405020304" pitchFamily="18" charset="0"/>
              </a:rPr>
              <a:t>cope</a:t>
            </a:r>
            <a:r>
              <a:rPr lang="en-US" altLang="en-US" sz="2200">
                <a:solidFill>
                  <a:srgbClr val="000000"/>
                </a:solidFill>
                <a:latin typeface="Times New Roman" panose="02020603050405020304" pitchFamily="18" charset="0"/>
                <a:cs typeface="Times New Roman" panose="02020603050405020304" pitchFamily="18" charset="0"/>
              </a:rPr>
              <a:t>’ and the lower one as ‘</a:t>
            </a:r>
            <a:r>
              <a:rPr lang="en-US" altLang="en-US" sz="2200" b="1" i="1">
                <a:solidFill>
                  <a:srgbClr val="000000"/>
                </a:solidFill>
                <a:latin typeface="Times New Roman" panose="02020603050405020304" pitchFamily="18" charset="0"/>
                <a:cs typeface="Times New Roman" panose="02020603050405020304" pitchFamily="18" charset="0"/>
              </a:rPr>
              <a:t>drag</a:t>
            </a:r>
            <a:r>
              <a:rPr lang="en-US" altLang="en-US" sz="2200">
                <a:solidFill>
                  <a:srgbClr val="000000"/>
                </a:solidFill>
                <a:latin typeface="Times New Roman" panose="02020603050405020304" pitchFamily="18" charset="0"/>
                <a:cs typeface="Times New Roman" panose="02020603050405020304" pitchFamily="18" charset="0"/>
              </a:rPr>
              <a:t>’. A riddle is a relatively coarse sieve. Riddling the green sand helps in breaking the lump and aerates the sand.</a:t>
            </a:r>
          </a:p>
          <a:p>
            <a:pPr eaLnBrk="1" hangingPunct="1">
              <a:spcBef>
                <a:spcPts val="50"/>
              </a:spcBef>
            </a:pPr>
            <a:endParaRPr lang="en-US" altLang="en-US" sz="2900">
              <a:solidFill>
                <a:srgbClr val="000000"/>
              </a:solidFill>
              <a:latin typeface="Times New Roman" panose="02020603050405020304" pitchFamily="18" charset="0"/>
              <a:cs typeface="Times New Roman" panose="02020603050405020304" pitchFamily="18" charset="0"/>
            </a:endParaRPr>
          </a:p>
          <a:p>
            <a:pPr algn="just" eaLnBrk="1" hangingPunct="1">
              <a:lnSpc>
                <a:spcPct val="103000"/>
              </a:lnSpc>
            </a:pPr>
            <a:r>
              <a:rPr lang="en-US" altLang="en-US" sz="2200">
                <a:solidFill>
                  <a:srgbClr val="000000"/>
                </a:solidFill>
                <a:latin typeface="Times New Roman" panose="02020603050405020304" pitchFamily="18" charset="0"/>
                <a:cs typeface="Times New Roman" panose="02020603050405020304" pitchFamily="18" charset="0"/>
              </a:rPr>
              <a:t>Sometimes the casting itself must have a hole or cavity in or on it. In that case the liquid metal must be prevented from filling certain portions of the mold. A ‘core’ is used to block-off portions of the mold from being filled by the liquid metal. A core is normally made using sand with a suitable binder like molasses. Core is prepared by filling the core-box with core sand to get the desired shape and the baking this sand core in an oven at suitable temperature. During mold making a suitable ‘gating system’ and a riser’ is also provided. The gating system is the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object 2">
            <a:extLst>
              <a:ext uri="{FF2B5EF4-FFF2-40B4-BE49-F238E27FC236}">
                <a16:creationId xmlns:a16="http://schemas.microsoft.com/office/drawing/2014/main" id="{97E1A7EE-0DC2-438B-ACB9-54BEBBAE9836}"/>
              </a:ext>
            </a:extLst>
          </p:cNvPr>
          <p:cNvSpPr txBox="1">
            <a:spLocks noChangeArrowheads="1"/>
          </p:cNvSpPr>
          <p:nvPr/>
        </p:nvSpPr>
        <p:spPr bwMode="auto">
          <a:xfrm>
            <a:off x="736600" y="688975"/>
            <a:ext cx="9240838" cy="62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3000"/>
              </a:lnSpc>
            </a:pPr>
            <a:r>
              <a:rPr lang="en-US" altLang="en-US" sz="2200">
                <a:solidFill>
                  <a:srgbClr val="000000"/>
                </a:solidFill>
                <a:latin typeface="Times New Roman" panose="02020603050405020304" pitchFamily="18" charset="0"/>
                <a:cs typeface="Times New Roman" panose="02020603050405020304" pitchFamily="18" charset="0"/>
              </a:rPr>
              <a:t>network of channels used to deliver the molten metal from outside the mold into the mold cavity. The various components of the gating system are pouring cup, sprue, runners and gates. Riser or feeder head is a small cavity attached to the casting cavity and the liquid metal of the riser serves to compensate the shrinkage in the casting during solidification. Fig. 1 below shows the various parts of a typical sand mold. Several hand tools, such as rammer, trowel, sprue pin, draw spike, slick, vent wire, gate cutter, strike off bar etc. are used as aids in making a mold.</a:t>
            </a:r>
          </a:p>
          <a:p>
            <a:pPr algn="just" eaLnBrk="1" hangingPunct="1">
              <a:spcBef>
                <a:spcPts val="75"/>
              </a:spcBef>
            </a:pPr>
            <a:r>
              <a:rPr lang="en-US" altLang="en-US" sz="2400">
                <a:solidFill>
                  <a:srgbClr val="793A17"/>
                </a:solidFill>
                <a:latin typeface="Times New Roman" panose="02020603050405020304" pitchFamily="18" charset="0"/>
                <a:cs typeface="Times New Roman" panose="02020603050405020304" pitchFamily="18" charset="0"/>
              </a:rPr>
              <a:t>Melting and Pouring of Metals</a:t>
            </a:r>
            <a:endParaRPr lang="en-US" altLang="en-US" sz="2400">
              <a:solidFill>
                <a:srgbClr val="000000"/>
              </a:solidFill>
              <a:latin typeface="Times New Roman" panose="02020603050405020304" pitchFamily="18" charset="0"/>
              <a:cs typeface="Times New Roman" panose="02020603050405020304" pitchFamily="18" charset="0"/>
            </a:endParaRPr>
          </a:p>
          <a:p>
            <a:pPr algn="just" eaLnBrk="1" hangingPunct="1">
              <a:lnSpc>
                <a:spcPct val="101000"/>
              </a:lnSpc>
              <a:spcBef>
                <a:spcPts val="488"/>
              </a:spcBef>
            </a:pPr>
            <a:r>
              <a:rPr lang="en-US" altLang="en-US" sz="2200">
                <a:solidFill>
                  <a:srgbClr val="000000"/>
                </a:solidFill>
                <a:latin typeface="Times New Roman" panose="02020603050405020304" pitchFamily="18" charset="0"/>
                <a:cs typeface="Times New Roman" panose="02020603050405020304" pitchFamily="18" charset="0"/>
              </a:rPr>
              <a:t>The next important step in the making of casting is the melting of metal. A melting process must be capable of providing molten metal not only at the proper temperature but also in the desired quantity, with an acceptable quality, and within a reasonable cost. In order to transfer the metal from the furnace into the molds,  some  type  of  pouring  device,  or  ladle,  must  be  used.  The  primary considerations are to maintain the metal at the proper temperature for pouring and to ensure that only quality metal will get into the molds. The operations involved in melting of metal in oil fired furnace/induction furnace and pouring of liquid metal into the mold cavity will be shown during the demonstration.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object 2">
            <a:extLst>
              <a:ext uri="{FF2B5EF4-FFF2-40B4-BE49-F238E27FC236}">
                <a16:creationId xmlns:a16="http://schemas.microsoft.com/office/drawing/2014/main" id="{5407D9C1-1837-4E46-ADA3-125E9275C62D}"/>
              </a:ext>
            </a:extLst>
          </p:cNvPr>
          <p:cNvSpPr>
            <a:spLocks noGrp="1" noChangeArrowheads="1"/>
          </p:cNvSpPr>
          <p:nvPr>
            <p:ph type="title"/>
          </p:nvPr>
        </p:nvSpPr>
        <p:spPr>
          <a:xfrm>
            <a:off x="736600" y="781050"/>
            <a:ext cx="9228138" cy="1579563"/>
          </a:xfrm>
        </p:spPr>
        <p:txBody>
          <a:bodyPr tIns="85725"/>
          <a:lstStyle/>
          <a:p>
            <a:pPr marL="12700" algn="just" eaLnBrk="1" hangingPunct="1">
              <a:lnSpc>
                <a:spcPct val="106000"/>
              </a:lnSpc>
              <a:spcBef>
                <a:spcPts val="363"/>
              </a:spcBef>
            </a:pPr>
            <a:r>
              <a:rPr lang="en-US" altLang="en-US">
                <a:latin typeface="Times New Roman" panose="02020603050405020304" pitchFamily="18" charset="0"/>
                <a:cs typeface="Times New Roman" panose="02020603050405020304" pitchFamily="18" charset="0"/>
              </a:rPr>
              <a:t>Removal and Finishing of Castings</a:t>
            </a:r>
            <a:br>
              <a:rPr lang="en-US" altLang="en-US">
                <a:latin typeface="Times New Roman" panose="02020603050405020304" pitchFamily="18" charset="0"/>
                <a:cs typeface="Times New Roman" panose="02020603050405020304" pitchFamily="18" charset="0"/>
              </a:rPr>
            </a:br>
            <a:r>
              <a:rPr lang="en-US" altLang="en-US" sz="2200">
                <a:solidFill>
                  <a:srgbClr val="000000"/>
                </a:solidFill>
                <a:latin typeface="Times New Roman" panose="02020603050405020304" pitchFamily="18" charset="0"/>
                <a:cs typeface="Times New Roman" panose="02020603050405020304" pitchFamily="18" charset="0"/>
              </a:rPr>
              <a:t>After complete solidification, the castings are removed from the mold. Most castings require some cleaning and finishing operations, such as removal of cores, removal of gates and risers, removal of fins and flash, cleaning of surfaces, etc.</a:t>
            </a:r>
            <a:endParaRPr lang="en-US" altLang="en-US" sz="2200">
              <a:latin typeface="Times New Roman" panose="02020603050405020304" pitchFamily="18" charset="0"/>
              <a:cs typeface="Times New Roman" panose="02020603050405020304" pitchFamily="18" charset="0"/>
            </a:endParaRPr>
          </a:p>
        </p:txBody>
      </p:sp>
      <p:grpSp>
        <p:nvGrpSpPr>
          <p:cNvPr id="10243" name="object 3">
            <a:extLst>
              <a:ext uri="{FF2B5EF4-FFF2-40B4-BE49-F238E27FC236}">
                <a16:creationId xmlns:a16="http://schemas.microsoft.com/office/drawing/2014/main" id="{C29ADF0F-BFA3-4166-8AD8-FD8570EC6C32}"/>
              </a:ext>
            </a:extLst>
          </p:cNvPr>
          <p:cNvGrpSpPr>
            <a:grpSpLocks/>
          </p:cNvGrpSpPr>
          <p:nvPr/>
        </p:nvGrpSpPr>
        <p:grpSpPr bwMode="auto">
          <a:xfrm>
            <a:off x="5588000" y="2574925"/>
            <a:ext cx="4365625" cy="2251075"/>
            <a:chOff x="5587365" y="2575561"/>
            <a:chExt cx="4366260" cy="2251075"/>
          </a:xfrm>
        </p:grpSpPr>
        <p:pic>
          <p:nvPicPr>
            <p:cNvPr id="10249" name="object 4">
              <a:extLst>
                <a:ext uri="{FF2B5EF4-FFF2-40B4-BE49-F238E27FC236}">
                  <a16:creationId xmlns:a16="http://schemas.microsoft.com/office/drawing/2014/main" id="{9164ADEA-EDC5-4CBE-A888-588467205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763" y="2592451"/>
              <a:ext cx="4325366" cy="218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object 5">
              <a:extLst>
                <a:ext uri="{FF2B5EF4-FFF2-40B4-BE49-F238E27FC236}">
                  <a16:creationId xmlns:a16="http://schemas.microsoft.com/office/drawing/2014/main" id="{3D1618C8-5AA3-40D0-816B-F3155BBC49D4}"/>
                </a:ext>
              </a:extLst>
            </p:cNvPr>
            <p:cNvSpPr>
              <a:spLocks/>
            </p:cNvSpPr>
            <p:nvPr/>
          </p:nvSpPr>
          <p:spPr bwMode="auto">
            <a:xfrm>
              <a:off x="5596889" y="2585085"/>
              <a:ext cx="4347210" cy="2232025"/>
            </a:xfrm>
            <a:custGeom>
              <a:avLst/>
              <a:gdLst>
                <a:gd name="T0" fmla="*/ 0 w 4347209"/>
                <a:gd name="T1" fmla="*/ 2231643 h 2232025"/>
                <a:gd name="T2" fmla="*/ 4346832 w 4347209"/>
                <a:gd name="T3" fmla="*/ 2231643 h 2232025"/>
                <a:gd name="T4" fmla="*/ 4346832 w 4347209"/>
                <a:gd name="T5" fmla="*/ 0 h 2232025"/>
                <a:gd name="T6" fmla="*/ 0 w 4347209"/>
                <a:gd name="T7" fmla="*/ 0 h 2232025"/>
                <a:gd name="T8" fmla="*/ 0 w 4347209"/>
                <a:gd name="T9" fmla="*/ 2231643 h 2232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209" h="2232025">
                  <a:moveTo>
                    <a:pt x="0" y="2231643"/>
                  </a:moveTo>
                  <a:lnTo>
                    <a:pt x="4346829" y="2231643"/>
                  </a:lnTo>
                  <a:lnTo>
                    <a:pt x="4346829" y="0"/>
                  </a:lnTo>
                  <a:lnTo>
                    <a:pt x="0" y="0"/>
                  </a:lnTo>
                  <a:lnTo>
                    <a:pt x="0" y="2231643"/>
                  </a:lnTo>
                  <a:close/>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0244" name="object 6">
            <a:extLst>
              <a:ext uri="{FF2B5EF4-FFF2-40B4-BE49-F238E27FC236}">
                <a16:creationId xmlns:a16="http://schemas.microsoft.com/office/drawing/2014/main" id="{E4DB1417-CBD3-44BA-A6C3-D9A650CDF2EE}"/>
              </a:ext>
            </a:extLst>
          </p:cNvPr>
          <p:cNvGrpSpPr>
            <a:grpSpLocks/>
          </p:cNvGrpSpPr>
          <p:nvPr/>
        </p:nvGrpSpPr>
        <p:grpSpPr bwMode="auto">
          <a:xfrm>
            <a:off x="711200" y="2620963"/>
            <a:ext cx="4373563" cy="2093912"/>
            <a:chOff x="710565" y="2621280"/>
            <a:chExt cx="4374515" cy="2092960"/>
          </a:xfrm>
        </p:grpSpPr>
        <p:pic>
          <p:nvPicPr>
            <p:cNvPr id="10247" name="object 7">
              <a:extLst>
                <a:ext uri="{FF2B5EF4-FFF2-40B4-BE49-F238E27FC236}">
                  <a16:creationId xmlns:a16="http://schemas.microsoft.com/office/drawing/2014/main" id="{88AE4E8C-CEE5-466E-8E7C-D7F7F9EE1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29" y="2638298"/>
              <a:ext cx="4340225" cy="205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object 8">
              <a:extLst>
                <a:ext uri="{FF2B5EF4-FFF2-40B4-BE49-F238E27FC236}">
                  <a16:creationId xmlns:a16="http://schemas.microsoft.com/office/drawing/2014/main" id="{B425BA10-82EA-4395-93E1-6BC6264B692B}"/>
                </a:ext>
              </a:extLst>
            </p:cNvPr>
            <p:cNvSpPr>
              <a:spLocks/>
            </p:cNvSpPr>
            <p:nvPr/>
          </p:nvSpPr>
          <p:spPr bwMode="auto">
            <a:xfrm>
              <a:off x="720090" y="2630805"/>
              <a:ext cx="4355465" cy="2073910"/>
            </a:xfrm>
            <a:custGeom>
              <a:avLst/>
              <a:gdLst>
                <a:gd name="T0" fmla="*/ 0 w 4355465"/>
                <a:gd name="T1" fmla="*/ 2073656 h 2073910"/>
                <a:gd name="T2" fmla="*/ 4355084 w 4355465"/>
                <a:gd name="T3" fmla="*/ 2073656 h 2073910"/>
                <a:gd name="T4" fmla="*/ 4355084 w 4355465"/>
                <a:gd name="T5" fmla="*/ 0 h 2073910"/>
                <a:gd name="T6" fmla="*/ 0 w 4355465"/>
                <a:gd name="T7" fmla="*/ 0 h 2073910"/>
                <a:gd name="T8" fmla="*/ 0 w 4355465"/>
                <a:gd name="T9" fmla="*/ 2073656 h 2073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5465" h="2073910">
                  <a:moveTo>
                    <a:pt x="0" y="2073656"/>
                  </a:moveTo>
                  <a:lnTo>
                    <a:pt x="4355084" y="2073656"/>
                  </a:lnTo>
                  <a:lnTo>
                    <a:pt x="4355084" y="0"/>
                  </a:lnTo>
                  <a:lnTo>
                    <a:pt x="0" y="0"/>
                  </a:lnTo>
                  <a:lnTo>
                    <a:pt x="0" y="2073656"/>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10245" name="object 9">
            <a:extLst>
              <a:ext uri="{FF2B5EF4-FFF2-40B4-BE49-F238E27FC236}">
                <a16:creationId xmlns:a16="http://schemas.microsoft.com/office/drawing/2014/main" id="{5954A20C-FC8D-4841-8ED3-2BAABE11D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24425"/>
            <a:ext cx="46577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object 10">
            <a:extLst>
              <a:ext uri="{FF2B5EF4-FFF2-40B4-BE49-F238E27FC236}">
                <a16:creationId xmlns:a16="http://schemas.microsoft.com/office/drawing/2014/main" id="{BA5EF259-439A-41F0-B300-1B4D63455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38" y="4978400"/>
            <a:ext cx="43529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5035</Words>
  <Application>Microsoft Office PowerPoint</Application>
  <PresentationFormat>Custom</PresentationFormat>
  <Paragraphs>253</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Aptos</vt:lpstr>
      <vt:lpstr>Verdana</vt:lpstr>
      <vt:lpstr>Times New Roman</vt:lpstr>
      <vt:lpstr>Symbol</vt:lpstr>
      <vt:lpstr>Nirmala UI</vt:lpstr>
      <vt:lpstr>Office Theme</vt:lpstr>
      <vt:lpstr>LAB MANUAL FOR</vt:lpstr>
      <vt:lpstr>Course Learning Outcomes (CLOs) The learning outcomes that are expected to be attained by the student at the end of the course are.</vt:lpstr>
      <vt:lpstr>PowerPoint Presentation</vt:lpstr>
      <vt:lpstr>INTRODUCTION TO CASTING PROCESSES Background</vt:lpstr>
      <vt:lpstr>PowerPoint Presentation</vt:lpstr>
      <vt:lpstr>SAND CASTING PROCESSES</vt:lpstr>
      <vt:lpstr>PowerPoint Presentation</vt:lpstr>
      <vt:lpstr>PowerPoint Presentation</vt:lpstr>
      <vt:lpstr>Removal and Finishing of Castings After complete solidification, the castings are removed from the mold. Most castings require some cleaning and finishing operations, such as removal of cores, removal of gates and risers, removal of fins and flash, cleaning of surfaces, etc.</vt:lpstr>
      <vt:lpstr>EXERCISE-1 MOLD MAKING &amp; CASTING</vt:lpstr>
      <vt:lpstr>Procedure Pattern for lost form casting</vt:lpstr>
      <vt:lpstr>PowerPoint Presentation</vt:lpstr>
      <vt:lpstr>Melting and Pouring</vt:lpstr>
      <vt:lpstr>INTRODUCATION TO METAL FORMING</vt:lpstr>
      <vt:lpstr>PowerPoint Presentation</vt:lpstr>
      <vt:lpstr>EXERCISE-2 SHEET METAL FORMING</vt:lpstr>
      <vt:lpstr>(a)  Internal grooved joint</vt:lpstr>
      <vt:lpstr>PowerPoint Presentation</vt:lpstr>
      <vt:lpstr>PowerPoint Presentation</vt:lpstr>
      <vt:lpstr>INTRODUCTION TO JOINING PROCESSES</vt:lpstr>
      <vt:lpstr>   WELDING PROCESSES Welding is a process in which two materials, usually metals, and is permanently joined  together  by  coalescence,  resulting  from  temperature,  pressure,  and metallurgical conditions. The particular combination of temperature and pressure can range from high temperature with no pressure to high pressure with any increase in temperature. Thus, welding can be achieved under a wide variety of conditions  and  numerous  welding  processes  have  been  developed  and  are routinely used in manufacturing.</vt:lpstr>
      <vt:lpstr>PowerPoint Presentation</vt:lpstr>
      <vt:lpstr>Arc Welding In this process a joint is established by fusing the material near the region of joint by means of an electric arc struck between the material to be joined and an electrode. A high current low voltage electric power supply generates an arc of intense heat reaching a maximum temperature of approximately 5500OC. The electrode held externally may act as a filler rod (consumable electrode) or it is fed independently of the electrode (nonconsumable electrode). Due to higher levels of heat input, joints in thicker materials can be obtained by the arc welding process. It is extensively used in a variety of structural applications.</vt:lpstr>
      <vt:lpstr>PowerPoint Presentation</vt:lpstr>
      <vt:lpstr>EXERCISE-3 ARC WELDING</vt:lpstr>
      <vt:lpstr>PowerPoint Presentation</vt:lpstr>
      <vt:lpstr>INTRODUCTION TO JOINING PROCESSES Gas Welding</vt:lpstr>
      <vt:lpstr>PowerPoint Presentation</vt:lpstr>
      <vt:lpstr>PowerPoint Presentation</vt:lpstr>
      <vt:lpstr>PowerPoint Presentation</vt:lpstr>
      <vt:lpstr>EXERCISE-4 BRAZING</vt:lpstr>
      <vt:lpstr>PowerPoint Presentation</vt:lpstr>
      <vt:lpstr>INTRODUCTION TO ROLLING, SWAGING, POWDER METALLURGY PROCESSES</vt:lpstr>
      <vt:lpstr>PowerPoint Presentation</vt:lpstr>
      <vt:lpstr>PowerPoint Presentation</vt:lpstr>
      <vt:lpstr>PowerPoint Presentation</vt:lpstr>
      <vt:lpstr>Part-2: SWAGING</vt:lpstr>
      <vt:lpstr>PowerPoint Presentation</vt:lpstr>
      <vt:lpstr>PowerPoint Presentation</vt:lpstr>
      <vt:lpstr>Part-3: POWDER METALLURGY</vt:lpstr>
      <vt:lpstr>Forming of the mixed powder into a compact: The dominant consolidation process involves pressing in a rigid toolset, comprising a die, punches and, possibly, mandrels or core rods. However, there are several other consolidation processes that are used in niche applications.</vt:lpstr>
      <vt:lpstr>EXERCISE-5 Demonstration with few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MANUAL FOR</dc:title>
  <cp:lastModifiedBy>cloudconvert_14</cp:lastModifiedBy>
  <cp:revision>4</cp:revision>
  <dcterms:created xsi:type="dcterms:W3CDTF">2025-01-15T22:57:08Z</dcterms:created>
  <dcterms:modified xsi:type="dcterms:W3CDTF">2025-01-23T14:09:50Z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2025-01-15T00:00:00Z</vt:filetime>
  </property>
  <property fmtid="{D5CDD505-2E9C-101B-9397-08002B2CF9AE}" pid="3" name="Creator">
    <vt:lpwstr>Microsoft® Word 2021</vt:lpwstr>
  </property>
  <property fmtid="{D5CDD505-2E9C-101B-9397-08002B2CF9AE}" pid="4" name="LastSaved">
    <vt:filetime>2025-01-15T00:00:00Z</vt:filetime>
  </property>
  <property fmtid="{D5CDD505-2E9C-101B-9397-08002B2CF9AE}" pid="5" name="Producer">
    <vt:lpwstr>Microsoft® Word 2021</vt:lpwstr>
  </property>
</Properties>
</file>