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5" r:id="rId90"/>
    <p:sldId id="346" r:id="rId91"/>
    <p:sldId id="347" r:id="rId92"/>
  </p:sldIdLst>
  <p:sldSz cx="10693400" cy="7569200"/>
  <p:notesSz cx="10693400" cy="7569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4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6452"/>
            <a:ext cx="9094788" cy="1589532"/>
          </a:xfrm>
          <a:prstGeom prst="rect">
            <a:avLst/>
          </a:prstGeom>
        </p:spPr>
        <p:txBody>
          <a:bodyPr/>
          <a:lstStyle>
            <a:lvl1pPr>
              <a:defRPr/>
            </a:lvl1pPr>
          </a:lstStyle>
          <a:p>
            <a:endParaRPr/>
          </a:p>
        </p:txBody>
      </p:sp>
      <p:sp>
        <p:nvSpPr>
          <p:cNvPr id="3" name="Holder 3"/>
          <p:cNvSpPr>
            <a:spLocks noGrp="1"/>
          </p:cNvSpPr>
          <p:nvPr>
            <p:ph type="subTitle" idx="4"/>
          </p:nvPr>
        </p:nvSpPr>
        <p:spPr>
          <a:xfrm>
            <a:off x="1604962" y="4238752"/>
            <a:ext cx="7489825" cy="1892300"/>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32E84CDA-E856-428A-ADD2-753ED31D256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A330D42A-A658-453E-B2BE-8758207750FC}"/>
              </a:ext>
            </a:extLst>
          </p:cNvPr>
          <p:cNvSpPr>
            <a:spLocks noGrp="1" noChangeArrowheads="1"/>
          </p:cNvSpPr>
          <p:nvPr>
            <p:ph type="dt" sz="half" idx="11"/>
          </p:nvPr>
        </p:nvSpPr>
        <p:spPr>
          <a:ln/>
        </p:spPr>
        <p:txBody>
          <a:bodyPr/>
          <a:lstStyle>
            <a:lvl1pPr>
              <a:defRPr/>
            </a:lvl1pPr>
          </a:lstStyle>
          <a:p>
            <a:pPr>
              <a:defRPr/>
            </a:pPr>
            <a:fld id="{0E9DF1F4-D58C-4E09-B495-D2BF0517D60F}"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F45D226B-149E-409B-974C-727FAACC05F2}"/>
              </a:ext>
            </a:extLst>
          </p:cNvPr>
          <p:cNvSpPr>
            <a:spLocks noGrp="1" noChangeArrowheads="1"/>
          </p:cNvSpPr>
          <p:nvPr>
            <p:ph type="sldNum" sz="quarter" idx="12"/>
          </p:nvPr>
        </p:nvSpPr>
        <p:spPr>
          <a:ln/>
        </p:spPr>
        <p:txBody>
          <a:bodyPr/>
          <a:lstStyle>
            <a:lvl1pPr>
              <a:defRPr/>
            </a:lvl1pPr>
          </a:lstStyle>
          <a:p>
            <a:pPr>
              <a:defRPr/>
            </a:pPr>
            <a:fld id="{0CBE1E2A-7C52-4331-AC57-7B49F39823B9}" type="slidenum">
              <a:rPr lang="en-US" altLang="en-US"/>
              <a:pPr>
                <a:defRPr/>
              </a:pPr>
              <a:t>‹#›</a:t>
            </a:fld>
            <a:endParaRPr lang="en-US" altLang="en-US"/>
          </a:p>
        </p:txBody>
      </p:sp>
    </p:spTree>
    <p:extLst>
      <p:ext uri="{BB962C8B-B14F-4D97-AF65-F5344CB8AC3E}">
        <p14:creationId xmlns:p14="http://schemas.microsoft.com/office/powerpoint/2010/main" val="332355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u="sng">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a:lstStyle>
            <a:lvl1pPr>
              <a:defRPr sz="2200" b="0" i="0">
                <a:solidFill>
                  <a:schemeClr val="tx1"/>
                </a:solidFill>
                <a:latin typeface="Times New Roman"/>
                <a:cs typeface="Times New Roman"/>
              </a:defRPr>
            </a:lvl1pPr>
          </a:lstStyle>
          <a:p>
            <a:endParaRPr/>
          </a:p>
        </p:txBody>
      </p:sp>
      <p:sp>
        <p:nvSpPr>
          <p:cNvPr id="4" name="Holder 4">
            <a:extLst>
              <a:ext uri="{FF2B5EF4-FFF2-40B4-BE49-F238E27FC236}">
                <a16:creationId xmlns:a16="http://schemas.microsoft.com/office/drawing/2014/main" id="{08A12D83-74D1-4425-A6FF-CE1A35FB84E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E842C733-3373-43CF-AF41-C95444608181}"/>
              </a:ext>
            </a:extLst>
          </p:cNvPr>
          <p:cNvSpPr>
            <a:spLocks noGrp="1" noChangeArrowheads="1"/>
          </p:cNvSpPr>
          <p:nvPr>
            <p:ph type="dt" sz="half" idx="11"/>
          </p:nvPr>
        </p:nvSpPr>
        <p:spPr>
          <a:ln/>
        </p:spPr>
        <p:txBody>
          <a:bodyPr/>
          <a:lstStyle>
            <a:lvl1pPr>
              <a:defRPr/>
            </a:lvl1pPr>
          </a:lstStyle>
          <a:p>
            <a:pPr>
              <a:defRPr/>
            </a:pPr>
            <a:fld id="{A01FDE8D-FF31-42AD-AFC7-1816F8B63EFD}"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DDAE0C69-8273-4431-BA35-3630127D1477}"/>
              </a:ext>
            </a:extLst>
          </p:cNvPr>
          <p:cNvSpPr>
            <a:spLocks noGrp="1" noChangeArrowheads="1"/>
          </p:cNvSpPr>
          <p:nvPr>
            <p:ph type="sldNum" sz="quarter" idx="12"/>
          </p:nvPr>
        </p:nvSpPr>
        <p:spPr>
          <a:ln/>
        </p:spPr>
        <p:txBody>
          <a:bodyPr/>
          <a:lstStyle>
            <a:lvl1pPr>
              <a:defRPr/>
            </a:lvl1pPr>
          </a:lstStyle>
          <a:p>
            <a:pPr>
              <a:defRPr/>
            </a:pPr>
            <a:fld id="{C37E042C-FA12-446E-A837-296A1C92F350}" type="slidenum">
              <a:rPr lang="en-US" altLang="en-US"/>
              <a:pPr>
                <a:defRPr/>
              </a:pPr>
              <a:t>‹#›</a:t>
            </a:fld>
            <a:endParaRPr lang="en-US" altLang="en-US"/>
          </a:p>
        </p:txBody>
      </p:sp>
    </p:spTree>
    <p:extLst>
      <p:ext uri="{BB962C8B-B14F-4D97-AF65-F5344CB8AC3E}">
        <p14:creationId xmlns:p14="http://schemas.microsoft.com/office/powerpoint/2010/main" val="160348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u="sng">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34987" y="1740916"/>
            <a:ext cx="4654391" cy="4995672"/>
          </a:xfrm>
          <a:prstGeom prst="rect">
            <a:avLst/>
          </a:prstGeom>
        </p:spPr>
        <p:txBody>
          <a:bodyPr/>
          <a:lstStyle>
            <a:lvl1pPr>
              <a:defRPr/>
            </a:lvl1pPr>
          </a:lstStyle>
          <a:p>
            <a:endParaRPr/>
          </a:p>
        </p:txBody>
      </p:sp>
      <p:sp>
        <p:nvSpPr>
          <p:cNvPr id="4" name="Holder 4"/>
          <p:cNvSpPr>
            <a:spLocks noGrp="1"/>
          </p:cNvSpPr>
          <p:nvPr>
            <p:ph sz="half" idx="3"/>
          </p:nvPr>
        </p:nvSpPr>
        <p:spPr>
          <a:xfrm>
            <a:off x="5510371" y="1740916"/>
            <a:ext cx="4654391" cy="4995672"/>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B2FD886B-2F63-41C7-A66F-CFB530BBD02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Holder 5">
            <a:extLst>
              <a:ext uri="{FF2B5EF4-FFF2-40B4-BE49-F238E27FC236}">
                <a16:creationId xmlns:a16="http://schemas.microsoft.com/office/drawing/2014/main" id="{5A1DDCED-4681-4C32-B556-F75FFA2BB83B}"/>
              </a:ext>
            </a:extLst>
          </p:cNvPr>
          <p:cNvSpPr>
            <a:spLocks noGrp="1" noChangeArrowheads="1"/>
          </p:cNvSpPr>
          <p:nvPr>
            <p:ph type="dt" sz="half" idx="11"/>
          </p:nvPr>
        </p:nvSpPr>
        <p:spPr>
          <a:ln/>
        </p:spPr>
        <p:txBody>
          <a:bodyPr/>
          <a:lstStyle>
            <a:lvl1pPr>
              <a:defRPr/>
            </a:lvl1pPr>
          </a:lstStyle>
          <a:p>
            <a:pPr>
              <a:defRPr/>
            </a:pPr>
            <a:fld id="{046FBAC5-C3E3-4AA5-9220-42A3E70AA19C}" type="datetimeFigureOut">
              <a:rPr lang="en-US" altLang="en-US"/>
              <a:pPr>
                <a:defRPr/>
              </a:pPr>
              <a:t>1/23/2025</a:t>
            </a:fld>
            <a:endParaRPr lang="en-US" altLang="en-US"/>
          </a:p>
        </p:txBody>
      </p:sp>
      <p:sp>
        <p:nvSpPr>
          <p:cNvPr id="7" name="Holder 6">
            <a:extLst>
              <a:ext uri="{FF2B5EF4-FFF2-40B4-BE49-F238E27FC236}">
                <a16:creationId xmlns:a16="http://schemas.microsoft.com/office/drawing/2014/main" id="{8388B381-0117-45C6-93A9-3CC5FE41DA90}"/>
              </a:ext>
            </a:extLst>
          </p:cNvPr>
          <p:cNvSpPr>
            <a:spLocks noGrp="1" noChangeArrowheads="1"/>
          </p:cNvSpPr>
          <p:nvPr>
            <p:ph type="sldNum" sz="quarter" idx="12"/>
          </p:nvPr>
        </p:nvSpPr>
        <p:spPr>
          <a:ln/>
        </p:spPr>
        <p:txBody>
          <a:bodyPr/>
          <a:lstStyle>
            <a:lvl1pPr>
              <a:defRPr/>
            </a:lvl1pPr>
          </a:lstStyle>
          <a:p>
            <a:pPr>
              <a:defRPr/>
            </a:pPr>
            <a:fld id="{C8EA61D3-333C-4080-9820-BF1F2EAFDD10}" type="slidenum">
              <a:rPr lang="en-US" altLang="en-US"/>
              <a:pPr>
                <a:defRPr/>
              </a:pPr>
              <a:t>‹#›</a:t>
            </a:fld>
            <a:endParaRPr lang="en-US" altLang="en-US"/>
          </a:p>
        </p:txBody>
      </p:sp>
    </p:spTree>
    <p:extLst>
      <p:ext uri="{BB962C8B-B14F-4D97-AF65-F5344CB8AC3E}">
        <p14:creationId xmlns:p14="http://schemas.microsoft.com/office/powerpoint/2010/main" val="350615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u="sng">
                <a:solidFill>
                  <a:schemeClr val="tx1"/>
                </a:solidFill>
                <a:latin typeface="Times New Roman"/>
                <a:cs typeface="Times New Roman"/>
              </a:defRPr>
            </a:lvl1pPr>
          </a:lstStyle>
          <a:p>
            <a:endParaRPr/>
          </a:p>
        </p:txBody>
      </p:sp>
      <p:sp>
        <p:nvSpPr>
          <p:cNvPr id="3" name="Holder 4">
            <a:extLst>
              <a:ext uri="{FF2B5EF4-FFF2-40B4-BE49-F238E27FC236}">
                <a16:creationId xmlns:a16="http://schemas.microsoft.com/office/drawing/2014/main" id="{ADBA227D-2426-4DB3-BC81-2850ADFF8DB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Holder 5">
            <a:extLst>
              <a:ext uri="{FF2B5EF4-FFF2-40B4-BE49-F238E27FC236}">
                <a16:creationId xmlns:a16="http://schemas.microsoft.com/office/drawing/2014/main" id="{D286E4F0-56BD-4EA0-BB9C-C828CD5031E2}"/>
              </a:ext>
            </a:extLst>
          </p:cNvPr>
          <p:cNvSpPr>
            <a:spLocks noGrp="1" noChangeArrowheads="1"/>
          </p:cNvSpPr>
          <p:nvPr>
            <p:ph type="dt" sz="half" idx="11"/>
          </p:nvPr>
        </p:nvSpPr>
        <p:spPr>
          <a:ln/>
        </p:spPr>
        <p:txBody>
          <a:bodyPr/>
          <a:lstStyle>
            <a:lvl1pPr>
              <a:defRPr/>
            </a:lvl1pPr>
          </a:lstStyle>
          <a:p>
            <a:pPr>
              <a:defRPr/>
            </a:pPr>
            <a:fld id="{F520D8F8-264C-4D48-9376-24925292B551}" type="datetimeFigureOut">
              <a:rPr lang="en-US" altLang="en-US"/>
              <a:pPr>
                <a:defRPr/>
              </a:pPr>
              <a:t>1/23/2025</a:t>
            </a:fld>
            <a:endParaRPr lang="en-US" altLang="en-US"/>
          </a:p>
        </p:txBody>
      </p:sp>
      <p:sp>
        <p:nvSpPr>
          <p:cNvPr id="5" name="Holder 6">
            <a:extLst>
              <a:ext uri="{FF2B5EF4-FFF2-40B4-BE49-F238E27FC236}">
                <a16:creationId xmlns:a16="http://schemas.microsoft.com/office/drawing/2014/main" id="{45C13FD7-E905-48AC-857F-80F886F404CF}"/>
              </a:ext>
            </a:extLst>
          </p:cNvPr>
          <p:cNvSpPr>
            <a:spLocks noGrp="1" noChangeArrowheads="1"/>
          </p:cNvSpPr>
          <p:nvPr>
            <p:ph type="sldNum" sz="quarter" idx="12"/>
          </p:nvPr>
        </p:nvSpPr>
        <p:spPr>
          <a:ln/>
        </p:spPr>
        <p:txBody>
          <a:bodyPr/>
          <a:lstStyle>
            <a:lvl1pPr>
              <a:defRPr/>
            </a:lvl1pPr>
          </a:lstStyle>
          <a:p>
            <a:pPr>
              <a:defRPr/>
            </a:pPr>
            <a:fld id="{D13F933D-F020-4C37-BA29-D30E81E2B0E9}" type="slidenum">
              <a:rPr lang="en-US" altLang="en-US"/>
              <a:pPr>
                <a:defRPr/>
              </a:pPr>
              <a:t>‹#›</a:t>
            </a:fld>
            <a:endParaRPr lang="en-US" altLang="en-US"/>
          </a:p>
        </p:txBody>
      </p:sp>
    </p:spTree>
    <p:extLst>
      <p:ext uri="{BB962C8B-B14F-4D97-AF65-F5344CB8AC3E}">
        <p14:creationId xmlns:p14="http://schemas.microsoft.com/office/powerpoint/2010/main" val="330890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74593230-7DA3-4F66-A1CB-DF408022159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Holder 5">
            <a:extLst>
              <a:ext uri="{FF2B5EF4-FFF2-40B4-BE49-F238E27FC236}">
                <a16:creationId xmlns:a16="http://schemas.microsoft.com/office/drawing/2014/main" id="{7289AB19-1671-4B2C-BB4A-1BCF23A8DCEC}"/>
              </a:ext>
            </a:extLst>
          </p:cNvPr>
          <p:cNvSpPr>
            <a:spLocks noGrp="1" noChangeArrowheads="1"/>
          </p:cNvSpPr>
          <p:nvPr>
            <p:ph type="dt" sz="half" idx="11"/>
          </p:nvPr>
        </p:nvSpPr>
        <p:spPr>
          <a:ln/>
        </p:spPr>
        <p:txBody>
          <a:bodyPr/>
          <a:lstStyle>
            <a:lvl1pPr>
              <a:defRPr/>
            </a:lvl1pPr>
          </a:lstStyle>
          <a:p>
            <a:pPr>
              <a:defRPr/>
            </a:pPr>
            <a:fld id="{D3B16A3A-CEEE-4EE2-A4CB-A539A9D15295}" type="datetimeFigureOut">
              <a:rPr lang="en-US" altLang="en-US"/>
              <a:pPr>
                <a:defRPr/>
              </a:pPr>
              <a:t>1/23/2025</a:t>
            </a:fld>
            <a:endParaRPr lang="en-US" altLang="en-US"/>
          </a:p>
        </p:txBody>
      </p:sp>
      <p:sp>
        <p:nvSpPr>
          <p:cNvPr id="4" name="Holder 6">
            <a:extLst>
              <a:ext uri="{FF2B5EF4-FFF2-40B4-BE49-F238E27FC236}">
                <a16:creationId xmlns:a16="http://schemas.microsoft.com/office/drawing/2014/main" id="{97132F1A-DB6A-4B23-9368-DA12A1428343}"/>
              </a:ext>
            </a:extLst>
          </p:cNvPr>
          <p:cNvSpPr>
            <a:spLocks noGrp="1" noChangeArrowheads="1"/>
          </p:cNvSpPr>
          <p:nvPr>
            <p:ph type="sldNum" sz="quarter" idx="12"/>
          </p:nvPr>
        </p:nvSpPr>
        <p:spPr>
          <a:ln/>
        </p:spPr>
        <p:txBody>
          <a:bodyPr/>
          <a:lstStyle>
            <a:lvl1pPr>
              <a:defRPr/>
            </a:lvl1pPr>
          </a:lstStyle>
          <a:p>
            <a:pPr>
              <a:defRPr/>
            </a:pPr>
            <a:fld id="{E1D1F191-DBDD-459B-B740-C259BEA45720}" type="slidenum">
              <a:rPr lang="en-US" altLang="en-US"/>
              <a:pPr>
                <a:defRPr/>
              </a:pPr>
              <a:t>‹#›</a:t>
            </a:fld>
            <a:endParaRPr lang="en-US" altLang="en-US"/>
          </a:p>
        </p:txBody>
      </p:sp>
    </p:spTree>
    <p:extLst>
      <p:ext uri="{BB962C8B-B14F-4D97-AF65-F5344CB8AC3E}">
        <p14:creationId xmlns:p14="http://schemas.microsoft.com/office/powerpoint/2010/main" val="4286475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7EF807AB-81CD-44C5-A265-D874D158540A}"/>
              </a:ext>
            </a:extLst>
          </p:cNvPr>
          <p:cNvSpPr>
            <a:spLocks noGrp="1" noChangeArrowheads="1"/>
          </p:cNvSpPr>
          <p:nvPr>
            <p:ph type="title"/>
          </p:nvPr>
        </p:nvSpPr>
        <p:spPr bwMode="auto">
          <a:xfrm>
            <a:off x="901700" y="509588"/>
            <a:ext cx="64738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7" name="Holder 3">
            <a:extLst>
              <a:ext uri="{FF2B5EF4-FFF2-40B4-BE49-F238E27FC236}">
                <a16:creationId xmlns:a16="http://schemas.microsoft.com/office/drawing/2014/main" id="{DF3EA42D-76DA-4DBD-910C-7EB31E68C8B3}"/>
              </a:ext>
            </a:extLst>
          </p:cNvPr>
          <p:cNvSpPr>
            <a:spLocks noGrp="1" noChangeArrowheads="1"/>
          </p:cNvSpPr>
          <p:nvPr>
            <p:ph type="body" idx="1"/>
          </p:nvPr>
        </p:nvSpPr>
        <p:spPr bwMode="auto">
          <a:xfrm>
            <a:off x="901700" y="1319213"/>
            <a:ext cx="8894763"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4">
            <a:extLst>
              <a:ext uri="{FF2B5EF4-FFF2-40B4-BE49-F238E27FC236}">
                <a16:creationId xmlns:a16="http://schemas.microsoft.com/office/drawing/2014/main" id="{F43CBCC2-91C7-4BB4-A6F7-58A6FD026203}"/>
              </a:ext>
            </a:extLst>
          </p:cNvPr>
          <p:cNvSpPr>
            <a:spLocks noGrp="1" noChangeArrowheads="1"/>
          </p:cNvSpPr>
          <p:nvPr>
            <p:ph type="ftr" sz="quarter" idx="5"/>
          </p:nvPr>
        </p:nvSpPr>
        <p:spPr bwMode="auto">
          <a:xfrm>
            <a:off x="3638550" y="7038975"/>
            <a:ext cx="3422650" cy="379413"/>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en-US" altLang="en-US"/>
          </a:p>
        </p:txBody>
      </p:sp>
      <p:sp>
        <p:nvSpPr>
          <p:cNvPr id="1029" name="Holder 5">
            <a:extLst>
              <a:ext uri="{FF2B5EF4-FFF2-40B4-BE49-F238E27FC236}">
                <a16:creationId xmlns:a16="http://schemas.microsoft.com/office/drawing/2014/main" id="{BCED1FD9-B22F-4E32-A556-853C17EB10D0}"/>
              </a:ext>
            </a:extLst>
          </p:cNvPr>
          <p:cNvSpPr>
            <a:spLocks noGrp="1" noChangeArrowheads="1"/>
          </p:cNvSpPr>
          <p:nvPr>
            <p:ph type="dt" sz="half" idx="6"/>
          </p:nvPr>
        </p:nvSpPr>
        <p:spPr bwMode="auto">
          <a:xfrm>
            <a:off x="534988" y="7038975"/>
            <a:ext cx="2460625" cy="379413"/>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pPr>
              <a:defRPr/>
            </a:pPr>
            <a:fld id="{2FB163F5-77F4-479B-B0EB-66F5907CD3CF}" type="datetimeFigureOut">
              <a:rPr lang="en-US" altLang="en-US"/>
              <a:pPr>
                <a:defRPr/>
              </a:pPr>
              <a:t>1/23/2025</a:t>
            </a:fld>
            <a:endParaRPr lang="en-US" altLang="en-US"/>
          </a:p>
        </p:txBody>
      </p:sp>
      <p:sp>
        <p:nvSpPr>
          <p:cNvPr id="1030" name="Holder 6">
            <a:extLst>
              <a:ext uri="{FF2B5EF4-FFF2-40B4-BE49-F238E27FC236}">
                <a16:creationId xmlns:a16="http://schemas.microsoft.com/office/drawing/2014/main" id="{AEF10851-6677-434B-B16D-B2E9C0BB309D}"/>
              </a:ext>
            </a:extLst>
          </p:cNvPr>
          <p:cNvSpPr>
            <a:spLocks noGrp="1" noChangeArrowheads="1"/>
          </p:cNvSpPr>
          <p:nvPr>
            <p:ph type="sldNum" sz="quarter" idx="7"/>
          </p:nvPr>
        </p:nvSpPr>
        <p:spPr bwMode="auto">
          <a:xfrm>
            <a:off x="7704138" y="7038975"/>
            <a:ext cx="2460625" cy="379413"/>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pPr>
              <a:defRPr/>
            </a:pPr>
            <a:fld id="{FB340BB6-7338-4B97-9ED3-0227F2D0EE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8" descr="Close-up of a machine with a metal rod&#10;&#10;Description automatically generated">
            <a:extLst>
              <a:ext uri="{FF2B5EF4-FFF2-40B4-BE49-F238E27FC236}">
                <a16:creationId xmlns:a16="http://schemas.microsoft.com/office/drawing/2014/main" id="{7FB3FAD3-5B69-440B-803E-03B44DC61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677" r="28510"/>
          <a:stretch>
            <a:fillRect/>
          </a:stretch>
        </p:blipFill>
        <p:spPr bwMode="auto">
          <a:xfrm>
            <a:off x="0" y="0"/>
            <a:ext cx="5200650" cy="757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0D3E25CD-23CD-46BC-ADDD-2D798B4C6250}"/>
              </a:ext>
            </a:extLst>
          </p:cNvPr>
          <p:cNvSpPr/>
          <p:nvPr/>
        </p:nvSpPr>
        <p:spPr>
          <a:xfrm>
            <a:off x="1543050" y="2024063"/>
            <a:ext cx="7620000" cy="5257800"/>
          </a:xfrm>
          <a:prstGeom prst="roundRect">
            <a:avLst/>
          </a:prstGeom>
          <a:solidFill>
            <a:srgbClr val="A6A6A6">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2" name="Image 2">
            <a:extLst>
              <a:ext uri="{FF2B5EF4-FFF2-40B4-BE49-F238E27FC236}">
                <a16:creationId xmlns:a16="http://schemas.microsoft.com/office/drawing/2014/main" id="{08D73C3E-C85F-4723-9FE2-CA8AB377B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650" y="282575"/>
            <a:ext cx="96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a:extLst>
              <a:ext uri="{FF2B5EF4-FFF2-40B4-BE49-F238E27FC236}">
                <a16:creationId xmlns:a16="http://schemas.microsoft.com/office/drawing/2014/main" id="{0827CEAE-085B-4FEE-A08D-75E03348ABCB}"/>
              </a:ext>
            </a:extLst>
          </p:cNvPr>
          <p:cNvSpPr txBox="1">
            <a:spLocks noGrp="1"/>
          </p:cNvSpPr>
          <p:nvPr>
            <p:ph type="title"/>
          </p:nvPr>
        </p:nvSpPr>
        <p:spPr>
          <a:xfrm>
            <a:off x="4225925" y="2303463"/>
            <a:ext cx="2328863" cy="392112"/>
          </a:xfrm>
        </p:spPr>
        <p:txBody>
          <a:bodyPr tIns="12700" rtlCol="0"/>
          <a:lstStyle/>
          <a:p>
            <a:pPr marL="12700" eaLnBrk="1" fontAlgn="auto" hangingPunct="1">
              <a:spcBef>
                <a:spcPts val="100"/>
              </a:spcBef>
              <a:spcAft>
                <a:spcPts val="0"/>
              </a:spcAft>
              <a:defRPr/>
            </a:pPr>
            <a:r>
              <a:rPr u="none" dirty="0">
                <a:latin typeface="Calibri"/>
                <a:cs typeface="Calibri"/>
              </a:rPr>
              <a:t>LAB</a:t>
            </a:r>
            <a:r>
              <a:rPr u="none" spc="-15" dirty="0">
                <a:latin typeface="Calibri"/>
                <a:cs typeface="Calibri"/>
              </a:rPr>
              <a:t> </a:t>
            </a:r>
            <a:r>
              <a:rPr u="none" dirty="0">
                <a:latin typeface="Calibri"/>
                <a:cs typeface="Calibri"/>
              </a:rPr>
              <a:t>MANUAL</a:t>
            </a:r>
            <a:r>
              <a:rPr u="none" spc="-15" dirty="0">
                <a:latin typeface="Calibri"/>
                <a:cs typeface="Calibri"/>
              </a:rPr>
              <a:t> </a:t>
            </a:r>
            <a:r>
              <a:rPr u="none" spc="-25" dirty="0">
                <a:latin typeface="Calibri"/>
                <a:cs typeface="Calibri"/>
              </a:rPr>
              <a:t>FOR</a:t>
            </a:r>
          </a:p>
        </p:txBody>
      </p:sp>
      <p:sp>
        <p:nvSpPr>
          <p:cNvPr id="3" name="object 3">
            <a:extLst>
              <a:ext uri="{FF2B5EF4-FFF2-40B4-BE49-F238E27FC236}">
                <a16:creationId xmlns:a16="http://schemas.microsoft.com/office/drawing/2014/main" id="{E93DA87F-D0A4-449D-9B45-04E8995574EE}"/>
              </a:ext>
            </a:extLst>
          </p:cNvPr>
          <p:cNvSpPr txBox="1"/>
          <p:nvPr/>
        </p:nvSpPr>
        <p:spPr>
          <a:xfrm>
            <a:off x="2471738" y="2678113"/>
            <a:ext cx="5835650" cy="1641475"/>
          </a:xfrm>
          <a:prstGeom prst="rect">
            <a:avLst/>
          </a:prstGeom>
        </p:spPr>
        <p:txBody>
          <a:bodyPr lIns="0" tIns="12065" rIns="0" bIns="0">
            <a:spAutoFit/>
          </a:bodyPr>
          <a:lstStyle/>
          <a:p>
            <a:pPr marL="635" algn="ctr" eaLnBrk="1" fontAlgn="auto" hangingPunct="1">
              <a:spcBef>
                <a:spcPts val="95"/>
              </a:spcBef>
              <a:spcAft>
                <a:spcPts val="0"/>
              </a:spcAft>
              <a:defRPr/>
            </a:pPr>
            <a:r>
              <a:rPr sz="2200" b="1" kern="0" dirty="0">
                <a:solidFill>
                  <a:sysClr val="windowText" lastClr="000000"/>
                </a:solidFill>
                <a:latin typeface="Calibri"/>
                <a:cs typeface="Calibri"/>
              </a:rPr>
              <a:t>Machine</a:t>
            </a:r>
            <a:r>
              <a:rPr sz="2200" b="1" kern="0" spc="-75" dirty="0">
                <a:solidFill>
                  <a:sysClr val="windowText" lastClr="000000"/>
                </a:solidFill>
                <a:latin typeface="Calibri"/>
                <a:cs typeface="Calibri"/>
              </a:rPr>
              <a:t> </a:t>
            </a:r>
            <a:r>
              <a:rPr sz="2200" b="1" kern="0" dirty="0">
                <a:solidFill>
                  <a:sysClr val="windowText" lastClr="000000"/>
                </a:solidFill>
                <a:latin typeface="Calibri"/>
                <a:cs typeface="Calibri"/>
              </a:rPr>
              <a:t>tools</a:t>
            </a:r>
            <a:r>
              <a:rPr sz="2200" b="1" kern="0" spc="-75" dirty="0">
                <a:solidFill>
                  <a:sysClr val="windowText" lastClr="000000"/>
                </a:solidFill>
                <a:latin typeface="Calibri"/>
                <a:cs typeface="Calibri"/>
              </a:rPr>
              <a:t> </a:t>
            </a:r>
            <a:r>
              <a:rPr sz="2200" b="1" kern="0" spc="-25" dirty="0">
                <a:solidFill>
                  <a:sysClr val="windowText" lastClr="000000"/>
                </a:solidFill>
                <a:latin typeface="Calibri"/>
                <a:cs typeface="Calibri"/>
              </a:rPr>
              <a:t>lab</a:t>
            </a:r>
            <a:endParaRPr sz="2200" kern="0" dirty="0">
              <a:solidFill>
                <a:sysClr val="windowText" lastClr="000000"/>
              </a:solidFill>
              <a:latin typeface="Calibri"/>
              <a:cs typeface="Calibri"/>
            </a:endParaRPr>
          </a:p>
          <a:p>
            <a:pPr algn="ctr" eaLnBrk="1" fontAlgn="auto" hangingPunct="1">
              <a:spcBef>
                <a:spcPts val="25"/>
              </a:spcBef>
              <a:spcAft>
                <a:spcPts val="0"/>
              </a:spcAft>
              <a:defRPr/>
            </a:pPr>
            <a:r>
              <a:rPr sz="2400" b="1" kern="0" dirty="0">
                <a:solidFill>
                  <a:sysClr val="windowText" lastClr="000000"/>
                </a:solidFill>
                <a:latin typeface="Calibri"/>
                <a:cs typeface="Calibri"/>
              </a:rPr>
              <a:t>DEPARTMENT</a:t>
            </a:r>
            <a:r>
              <a:rPr sz="2400" b="1" kern="0" spc="-40" dirty="0">
                <a:solidFill>
                  <a:sysClr val="windowText" lastClr="000000"/>
                </a:solidFill>
                <a:latin typeface="Calibri"/>
                <a:cs typeface="Calibri"/>
              </a:rPr>
              <a:t> </a:t>
            </a:r>
            <a:r>
              <a:rPr sz="2400" b="1" kern="0" dirty="0">
                <a:solidFill>
                  <a:sysClr val="windowText" lastClr="000000"/>
                </a:solidFill>
                <a:latin typeface="Calibri"/>
                <a:cs typeface="Calibri"/>
              </a:rPr>
              <a:t>OF</a:t>
            </a:r>
            <a:r>
              <a:rPr sz="2400" b="1" kern="0" spc="-35" dirty="0">
                <a:solidFill>
                  <a:sysClr val="windowText" lastClr="000000"/>
                </a:solidFill>
                <a:latin typeface="Calibri"/>
                <a:cs typeface="Calibri"/>
              </a:rPr>
              <a:t> </a:t>
            </a:r>
            <a:r>
              <a:rPr sz="2400" b="1" kern="0" dirty="0">
                <a:solidFill>
                  <a:sysClr val="windowText" lastClr="000000"/>
                </a:solidFill>
                <a:latin typeface="Calibri"/>
                <a:cs typeface="Calibri"/>
              </a:rPr>
              <a:t>MECHANICAL</a:t>
            </a:r>
            <a:r>
              <a:rPr sz="2400" b="1" kern="0" spc="-35" dirty="0">
                <a:solidFill>
                  <a:sysClr val="windowText" lastClr="000000"/>
                </a:solidFill>
                <a:latin typeface="Calibri"/>
                <a:cs typeface="Calibri"/>
              </a:rPr>
              <a:t> </a:t>
            </a:r>
            <a:r>
              <a:rPr sz="2400" b="1" kern="0" spc="-10" dirty="0">
                <a:solidFill>
                  <a:sysClr val="windowText" lastClr="000000"/>
                </a:solidFill>
                <a:latin typeface="Calibri"/>
                <a:cs typeface="Calibri"/>
              </a:rPr>
              <a:t>ENGINEERING</a:t>
            </a:r>
            <a:endParaRPr sz="2400" kern="0" dirty="0">
              <a:solidFill>
                <a:sysClr val="windowText" lastClr="000000"/>
              </a:solidFill>
              <a:latin typeface="Calibri"/>
              <a:cs typeface="Calibri"/>
            </a:endParaRPr>
          </a:p>
          <a:p>
            <a:pPr eaLnBrk="1" fontAlgn="auto" hangingPunct="1">
              <a:spcBef>
                <a:spcPts val="35"/>
              </a:spcBef>
              <a:spcAft>
                <a:spcPts val="0"/>
              </a:spcAft>
              <a:defRPr/>
            </a:pPr>
            <a:endParaRPr sz="2700" kern="0" dirty="0">
              <a:solidFill>
                <a:sysClr val="windowText" lastClr="000000"/>
              </a:solidFill>
              <a:latin typeface="Calibri"/>
              <a:cs typeface="Calibri"/>
            </a:endParaRPr>
          </a:p>
          <a:p>
            <a:pPr marL="472440" eaLnBrk="1" fontAlgn="auto" hangingPunct="1">
              <a:spcBef>
                <a:spcPts val="5"/>
              </a:spcBef>
              <a:spcAft>
                <a:spcPts val="0"/>
              </a:spcAft>
              <a:defRPr/>
            </a:pPr>
            <a:r>
              <a:rPr sz="3200" b="1" kern="0" dirty="0">
                <a:solidFill>
                  <a:sysClr val="windowText" lastClr="000000"/>
                </a:solidFill>
                <a:latin typeface="Arial"/>
                <a:cs typeface="Arial"/>
              </a:rPr>
              <a:t>COURSE</a:t>
            </a:r>
            <a:r>
              <a:rPr sz="3200" b="1" kern="0" spc="-25" dirty="0">
                <a:solidFill>
                  <a:sysClr val="windowText" lastClr="000000"/>
                </a:solidFill>
                <a:latin typeface="Arial"/>
                <a:cs typeface="Arial"/>
              </a:rPr>
              <a:t> </a:t>
            </a:r>
            <a:r>
              <a:rPr sz="3200" b="1" kern="0" spc="-10" dirty="0">
                <a:solidFill>
                  <a:sysClr val="windowText" lastClr="000000"/>
                </a:solidFill>
                <a:latin typeface="Arial"/>
                <a:cs typeface="Arial"/>
              </a:rPr>
              <a:t>INFORMATION</a:t>
            </a:r>
            <a:endParaRPr sz="3200" kern="0" dirty="0">
              <a:solidFill>
                <a:sysClr val="windowText" lastClr="000000"/>
              </a:solidFill>
              <a:latin typeface="Arial"/>
              <a:cs typeface="Arial"/>
            </a:endParaRPr>
          </a:p>
        </p:txBody>
      </p:sp>
      <p:graphicFrame>
        <p:nvGraphicFramePr>
          <p:cNvPr id="4" name="object 4">
            <a:extLst>
              <a:ext uri="{FF2B5EF4-FFF2-40B4-BE49-F238E27FC236}">
                <a16:creationId xmlns:a16="http://schemas.microsoft.com/office/drawing/2014/main" id="{23AAD519-2CCF-45B7-85D6-911A571C746F}"/>
              </a:ext>
            </a:extLst>
          </p:cNvPr>
          <p:cNvGraphicFramePr>
            <a:graphicFrameLocks noGrp="1"/>
          </p:cNvGraphicFramePr>
          <p:nvPr/>
        </p:nvGraphicFramePr>
        <p:xfrm>
          <a:off x="2355850" y="4370388"/>
          <a:ext cx="6059488" cy="2462212"/>
        </p:xfrm>
        <a:graphic>
          <a:graphicData uri="http://schemas.openxmlformats.org/drawingml/2006/table">
            <a:tbl>
              <a:tblPr/>
              <a:tblGrid>
                <a:gridCol w="1803400">
                  <a:extLst>
                    <a:ext uri="{9D8B030D-6E8A-4147-A177-3AD203B41FA5}">
                      <a16:colId xmlns:a16="http://schemas.microsoft.com/office/drawing/2014/main" val="20000"/>
                    </a:ext>
                  </a:extLst>
                </a:gridCol>
                <a:gridCol w="4256088">
                  <a:extLst>
                    <a:ext uri="{9D8B030D-6E8A-4147-A177-3AD203B41FA5}">
                      <a16:colId xmlns:a16="http://schemas.microsoft.com/office/drawing/2014/main" val="20001"/>
                    </a:ext>
                  </a:extLst>
                </a:gridCol>
              </a:tblGrid>
              <a:tr h="785812">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6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COURSE NAME</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30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2075"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Machine tools lab</a:t>
                      </a:r>
                      <a:endPar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5812">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6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COURSE CODE</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30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2075" marR="0" lvl="0" indent="0" algn="l" defTabSz="914400" rtl="0" eaLnBrk="1" fontAlgn="base" latinLnBrk="0" hangingPunct="1">
                        <a:lnSpc>
                          <a:spcPct val="100000"/>
                        </a:lnSpc>
                        <a:spcBef>
                          <a:spcPts val="31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IPE 432</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450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CREDIT</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2075"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6088">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1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ASSESMENT</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2075" marR="0" lvl="0" indent="0" algn="l" defTabSz="914400" rtl="0" eaLnBrk="1" fontAlgn="base" latinLnBrk="0" hangingPunct="1">
                        <a:lnSpc>
                          <a:spcPct val="100000"/>
                        </a:lnSpc>
                        <a:spcBef>
                          <a:spcPts val="313"/>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50</a:t>
                      </a:r>
                      <a:endPar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4186352-4670-4924-9599-F86A9F9BECA6}"/>
              </a:ext>
            </a:extLst>
          </p:cNvPr>
          <p:cNvSpPr txBox="1">
            <a:spLocks noGrp="1"/>
          </p:cNvSpPr>
          <p:nvPr>
            <p:ph type="title"/>
          </p:nvPr>
        </p:nvSpPr>
        <p:spPr>
          <a:xfrm>
            <a:off x="906463" y="1047750"/>
            <a:ext cx="3314700" cy="392113"/>
          </a:xfrm>
        </p:spPr>
        <p:txBody>
          <a:bodyPr tIns="12700" rtlCol="0"/>
          <a:lstStyle/>
          <a:p>
            <a:pPr marL="12700" eaLnBrk="1" fontAlgn="auto" hangingPunct="1">
              <a:spcBef>
                <a:spcPts val="100"/>
              </a:spcBef>
              <a:spcAft>
                <a:spcPts val="0"/>
              </a:spcAft>
              <a:tabLst>
                <a:tab pos="727075" algn="l"/>
              </a:tabLst>
              <a:defRPr/>
            </a:pPr>
            <a:r>
              <a:rPr u="none" spc="-25" dirty="0"/>
              <a:t>2.3</a:t>
            </a:r>
            <a:r>
              <a:rPr u="none" dirty="0"/>
              <a:t>	</a:t>
            </a:r>
            <a:r>
              <a:rPr u="none" spc="-10" dirty="0"/>
              <a:t>SPECIFICATIONS</a:t>
            </a:r>
          </a:p>
        </p:txBody>
      </p:sp>
      <p:sp>
        <p:nvSpPr>
          <p:cNvPr id="11267" name="object 3">
            <a:extLst>
              <a:ext uri="{FF2B5EF4-FFF2-40B4-BE49-F238E27FC236}">
                <a16:creationId xmlns:a16="http://schemas.microsoft.com/office/drawing/2014/main" id="{64DF0E3D-66F6-43DE-A1A5-BC4AD5E05F25}"/>
              </a:ext>
            </a:extLst>
          </p:cNvPr>
          <p:cNvSpPr txBox="1">
            <a:spLocks noChangeArrowheads="1"/>
          </p:cNvSpPr>
          <p:nvPr/>
        </p:nvSpPr>
        <p:spPr bwMode="auto">
          <a:xfrm>
            <a:off x="901700" y="1397000"/>
            <a:ext cx="8885238"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350"/>
              </a:spcBef>
            </a:pPr>
            <a:r>
              <a:rPr lang="en-US" altLang="en-US" sz="2200">
                <a:solidFill>
                  <a:srgbClr val="000000"/>
                </a:solidFill>
                <a:latin typeface="Times New Roman" panose="02020603050405020304" pitchFamily="18" charset="0"/>
                <a:cs typeface="Times New Roman" panose="02020603050405020304" pitchFamily="18" charset="0"/>
              </a:rPr>
              <a:t>The size of a drilling machine varies with the type of machine being considered.</a:t>
            </a:r>
          </a:p>
          <a:p>
            <a:pPr algn="just" eaLnBrk="1" hangingPunct="1">
              <a:lnSpc>
                <a:spcPts val="2563"/>
              </a:lnSpc>
              <a:spcBef>
                <a:spcPts val="1400"/>
              </a:spcBef>
              <a:buFont typeface="Courier New" panose="02070309020205020404" pitchFamily="49" charset="0"/>
              <a:buChar char="o"/>
            </a:pPr>
            <a:r>
              <a:rPr lang="en-US" altLang="en-US" sz="2200">
                <a:solidFill>
                  <a:srgbClr val="000000"/>
                </a:solidFill>
                <a:latin typeface="Times New Roman" panose="02020603050405020304" pitchFamily="18" charset="0"/>
                <a:cs typeface="Times New Roman" panose="02020603050405020304" pitchFamily="18" charset="0"/>
              </a:rPr>
              <a:t>A portable drilling machine is specified by the maximum diameter of the drill that it can hold.</a:t>
            </a:r>
          </a:p>
          <a:p>
            <a:pPr algn="just" eaLnBrk="1" hangingPunct="1">
              <a:lnSpc>
                <a:spcPct val="90000"/>
              </a:lnSpc>
              <a:spcBef>
                <a:spcPts val="1325"/>
              </a:spcBef>
              <a:buFont typeface="Courier New" panose="02070309020205020404" pitchFamily="49" charset="0"/>
              <a:buChar char="o"/>
            </a:pPr>
            <a:r>
              <a:rPr lang="en-US" altLang="en-US" sz="2200">
                <a:solidFill>
                  <a:srgbClr val="000000"/>
                </a:solidFill>
                <a:latin typeface="Times New Roman" panose="02020603050405020304" pitchFamily="18" charset="0"/>
                <a:cs typeface="Times New Roman" panose="02020603050405020304" pitchFamily="18" charset="0"/>
              </a:rPr>
              <a:t>The sensitive and upright drilling machines are specified by the diameter of the largest piece that can be centered under the spindle. Thus in the case of a 600 mm size upright drilling machine, the spindle placed at a distance is slightly greater than 300 mm from the front face of the column.</a:t>
            </a:r>
          </a:p>
          <a:p>
            <a:pPr algn="just" eaLnBrk="1" hangingPunct="1">
              <a:lnSpc>
                <a:spcPct val="91000"/>
              </a:lnSpc>
              <a:spcBef>
                <a:spcPts val="1338"/>
              </a:spcBef>
              <a:buFont typeface="Courier New" panose="02070309020205020404" pitchFamily="49" charset="0"/>
              <a:buChar char="o"/>
            </a:pPr>
            <a:r>
              <a:rPr lang="en-US" altLang="en-US" sz="2200">
                <a:solidFill>
                  <a:srgbClr val="000000"/>
                </a:solidFill>
                <a:latin typeface="Times New Roman" panose="02020603050405020304" pitchFamily="18" charset="0"/>
                <a:cs typeface="Times New Roman" panose="02020603050405020304" pitchFamily="18" charset="0"/>
              </a:rPr>
              <a:t>To  specify  a  drilling  machine  fully  further  particulars  such  as  the maximum size of drill that the machine can operate, table diameter, the maximum spindle travel, numbers of spindle speeds and feeds available, Morse taper number of the drill spindle, power input floor space required, net weight of the machine etc. are all needed.</a:t>
            </a:r>
          </a:p>
          <a:p>
            <a:pPr algn="just" eaLnBrk="1" hangingPunct="1">
              <a:lnSpc>
                <a:spcPts val="2375"/>
              </a:lnSpc>
              <a:spcBef>
                <a:spcPts val="1400"/>
              </a:spcBef>
              <a:buSzPct val="55000"/>
              <a:buFont typeface="Courier New" panose="02070309020205020404" pitchFamily="49" charset="0"/>
              <a:buChar char="o"/>
            </a:pPr>
            <a:r>
              <a:rPr lang="en-US" altLang="en-US" sz="2200">
                <a:solidFill>
                  <a:srgbClr val="000000"/>
                </a:solidFill>
                <a:latin typeface="Times New Roman" panose="02020603050405020304" pitchFamily="18" charset="0"/>
                <a:cs typeface="Times New Roman" panose="02020603050405020304" pitchFamily="18" charset="0"/>
              </a:rPr>
              <a:t>The size of a radial drilling machine is specified by the diameter of the column and length of the arm. Other particulars such as maximum drilling radius,  minimum  drilling  radius,  spindle  speeds  and  feeds,  etc.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0A455E1-353D-45CC-94BB-A6FE09319A66}"/>
              </a:ext>
            </a:extLst>
          </p:cNvPr>
          <p:cNvSpPr txBox="1">
            <a:spLocks noGrp="1"/>
          </p:cNvSpPr>
          <p:nvPr>
            <p:ph type="title"/>
          </p:nvPr>
        </p:nvSpPr>
        <p:spPr>
          <a:xfrm>
            <a:off x="3843338" y="879475"/>
            <a:ext cx="3292475" cy="390525"/>
          </a:xfrm>
        </p:spPr>
        <p:txBody>
          <a:bodyPr tIns="12700" rtlCol="0"/>
          <a:lstStyle/>
          <a:p>
            <a:pPr marL="12700" eaLnBrk="1" fontAlgn="auto" hangingPunct="1">
              <a:spcBef>
                <a:spcPts val="100"/>
              </a:spcBef>
              <a:spcAft>
                <a:spcPts val="0"/>
              </a:spcAft>
              <a:defRPr/>
            </a:pPr>
            <a:r>
              <a:rPr i="1" u="none" dirty="0"/>
              <a:t>3.</a:t>
            </a:r>
            <a:r>
              <a:rPr i="1" u="none" spc="-340" dirty="0"/>
              <a:t> </a:t>
            </a:r>
            <a:r>
              <a:rPr i="1" spc="-10" dirty="0"/>
              <a:t>MILLING</a:t>
            </a:r>
            <a:r>
              <a:rPr i="1" spc="-114" dirty="0"/>
              <a:t> </a:t>
            </a:r>
            <a:r>
              <a:rPr i="1" spc="-10" dirty="0"/>
              <a:t>MACHINES</a:t>
            </a:r>
          </a:p>
        </p:txBody>
      </p:sp>
      <p:sp>
        <p:nvSpPr>
          <p:cNvPr id="12291" name="object 3">
            <a:extLst>
              <a:ext uri="{FF2B5EF4-FFF2-40B4-BE49-F238E27FC236}">
                <a16:creationId xmlns:a16="http://schemas.microsoft.com/office/drawing/2014/main" id="{D5D9574C-7288-45E5-89CD-5A9361FFDAB9}"/>
              </a:ext>
            </a:extLst>
          </p:cNvPr>
          <p:cNvSpPr txBox="1">
            <a:spLocks noChangeArrowheads="1"/>
          </p:cNvSpPr>
          <p:nvPr/>
        </p:nvSpPr>
        <p:spPr bwMode="auto">
          <a:xfrm>
            <a:off x="915988" y="1347788"/>
            <a:ext cx="88773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5875">
              <a:tabLst>
                <a:tab pos="717550" algn="l"/>
              </a:tabLst>
              <a:defRPr>
                <a:solidFill>
                  <a:schemeClr val="tx1"/>
                </a:solidFill>
                <a:latin typeface="Arial" panose="020B0604020202020204" pitchFamily="34" charset="0"/>
              </a:defRPr>
            </a:lvl1pPr>
            <a:lvl2pPr marL="742950" indent="-285750">
              <a:tabLst>
                <a:tab pos="717550" algn="l"/>
              </a:tabLst>
              <a:defRPr>
                <a:solidFill>
                  <a:schemeClr val="tx1"/>
                </a:solidFill>
                <a:latin typeface="Arial" panose="020B0604020202020204" pitchFamily="34" charset="0"/>
              </a:defRPr>
            </a:lvl2pPr>
            <a:lvl3pPr marL="1143000" indent="-228600">
              <a:tabLst>
                <a:tab pos="717550" algn="l"/>
              </a:tabLst>
              <a:defRPr>
                <a:solidFill>
                  <a:schemeClr val="tx1"/>
                </a:solidFill>
                <a:latin typeface="Arial" panose="020B0604020202020204" pitchFamily="34" charset="0"/>
              </a:defRPr>
            </a:lvl3pPr>
            <a:lvl4pPr marL="1600200" indent="-228600">
              <a:tabLst>
                <a:tab pos="717550" algn="l"/>
              </a:tabLst>
              <a:defRPr>
                <a:solidFill>
                  <a:schemeClr val="tx1"/>
                </a:solidFill>
                <a:latin typeface="Arial" panose="020B0604020202020204" pitchFamily="34" charset="0"/>
              </a:defRPr>
            </a:lvl4pPr>
            <a:lvl5pPr marL="2057400" indent="-228600">
              <a:tabLst>
                <a:tab pos="7175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175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175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175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17550" algn="l"/>
              </a:tabLst>
              <a:defRPr>
                <a:solidFill>
                  <a:schemeClr val="tx1"/>
                </a:solidFill>
                <a:latin typeface="Arial" panose="020B0604020202020204" pitchFamily="34" charset="0"/>
              </a:defRPr>
            </a:lvl9pPr>
          </a:lstStyle>
          <a:p>
            <a:pPr eaLnBrk="1" hangingPunct="1">
              <a:spcBef>
                <a:spcPts val="100"/>
              </a:spcBef>
            </a:pPr>
            <a:r>
              <a:rPr lang="en-US" altLang="en-US" sz="2400" b="1">
                <a:solidFill>
                  <a:srgbClr val="000000"/>
                </a:solidFill>
                <a:latin typeface="Times New Roman" panose="02020603050405020304" pitchFamily="18" charset="0"/>
                <a:cs typeface="Times New Roman" panose="02020603050405020304" pitchFamily="18" charset="0"/>
              </a:rPr>
              <a:t>3.1	INTRODUCTION</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3000"/>
              </a:lnSpc>
              <a:spcBef>
                <a:spcPts val="1963"/>
              </a:spcBef>
            </a:pPr>
            <a:r>
              <a:rPr lang="en-US" altLang="en-US" sz="2200">
                <a:solidFill>
                  <a:srgbClr val="000000"/>
                </a:solidFill>
                <a:latin typeface="Times New Roman" panose="02020603050405020304" pitchFamily="18" charset="0"/>
                <a:cs typeface="Times New Roman" panose="02020603050405020304" pitchFamily="18" charset="0"/>
              </a:rPr>
              <a:t>A milling machine is a machine tool that removes metal as the work fed against a rotating multipoint cutter. The cutter rotates at a high speed and because of the multiple cutting edges it removes metal at a very fast rate. The machine can also hold one or more cutters at a time. This is a why a milling machine finds wide application in production work. This is superior to other machines as regards accuracy and better surface finish and is designed for machining a variety of tool room 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ject 2">
            <a:extLst>
              <a:ext uri="{FF2B5EF4-FFF2-40B4-BE49-F238E27FC236}">
                <a16:creationId xmlns:a16="http://schemas.microsoft.com/office/drawing/2014/main" id="{4524053C-8F98-4D9F-9E33-240E8D599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2363"/>
            <a:ext cx="4211637"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object 3">
            <a:extLst>
              <a:ext uri="{FF2B5EF4-FFF2-40B4-BE49-F238E27FC236}">
                <a16:creationId xmlns:a16="http://schemas.microsoft.com/office/drawing/2014/main" id="{CB8FCAE5-84AF-435B-8050-BAB660A8F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1281113"/>
            <a:ext cx="4751387"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a:extLst>
              <a:ext uri="{FF2B5EF4-FFF2-40B4-BE49-F238E27FC236}">
                <a16:creationId xmlns:a16="http://schemas.microsoft.com/office/drawing/2014/main" id="{B24998E8-4AC9-4F85-A5F1-3E9DAB6419C0}"/>
              </a:ext>
            </a:extLst>
          </p:cNvPr>
          <p:cNvSpPr txBox="1">
            <a:spLocks noGrp="1"/>
          </p:cNvSpPr>
          <p:nvPr>
            <p:ph type="title"/>
          </p:nvPr>
        </p:nvSpPr>
        <p:spPr/>
        <p:txBody>
          <a:bodyPr tIns="12700" rtlCol="0"/>
          <a:lstStyle/>
          <a:p>
            <a:pPr marL="26034" eaLnBrk="1" fontAlgn="auto" hangingPunct="1">
              <a:spcBef>
                <a:spcPts val="100"/>
              </a:spcBef>
              <a:spcAft>
                <a:spcPts val="0"/>
              </a:spcAft>
              <a:tabLst>
                <a:tab pos="732155" algn="l"/>
              </a:tabLst>
              <a:defRPr/>
            </a:pPr>
            <a:r>
              <a:rPr u="none" spc="-25" dirty="0"/>
              <a:t>3.2</a:t>
            </a:r>
            <a:r>
              <a:rPr u="none" dirty="0"/>
              <a:t>	MAIN</a:t>
            </a:r>
            <a:r>
              <a:rPr u="none" spc="-65" dirty="0"/>
              <a:t> </a:t>
            </a:r>
            <a:r>
              <a:rPr u="none" dirty="0"/>
              <a:t>PARTS</a:t>
            </a:r>
            <a:r>
              <a:rPr u="none" spc="-70" dirty="0"/>
              <a:t> </a:t>
            </a:r>
            <a:r>
              <a:rPr u="none" dirty="0"/>
              <a:t>OF</a:t>
            </a:r>
            <a:r>
              <a:rPr u="none" spc="-75" dirty="0"/>
              <a:t> </a:t>
            </a:r>
            <a:r>
              <a:rPr u="none" dirty="0"/>
              <a:t>A</a:t>
            </a:r>
            <a:r>
              <a:rPr u="none" spc="-70" dirty="0"/>
              <a:t> </a:t>
            </a:r>
            <a:r>
              <a:rPr u="none" dirty="0"/>
              <a:t>MILLING</a:t>
            </a:r>
            <a:r>
              <a:rPr u="none" spc="-70" dirty="0"/>
              <a:t> </a:t>
            </a:r>
            <a:r>
              <a:rPr u="none" spc="-10" dirty="0"/>
              <a:t>MACHINE</a:t>
            </a:r>
          </a:p>
        </p:txBody>
      </p:sp>
      <p:sp>
        <p:nvSpPr>
          <p:cNvPr id="5" name="object 5">
            <a:extLst>
              <a:ext uri="{FF2B5EF4-FFF2-40B4-BE49-F238E27FC236}">
                <a16:creationId xmlns:a16="http://schemas.microsoft.com/office/drawing/2014/main" id="{252A7DE7-8EFF-44A2-942E-75B55FA6FFE3}"/>
              </a:ext>
            </a:extLst>
          </p:cNvPr>
          <p:cNvSpPr txBox="1"/>
          <p:nvPr/>
        </p:nvSpPr>
        <p:spPr>
          <a:xfrm>
            <a:off x="1322388" y="4791075"/>
            <a:ext cx="3143250" cy="207963"/>
          </a:xfrm>
          <a:prstGeom prst="rect">
            <a:avLst/>
          </a:prstGeom>
        </p:spPr>
        <p:txBody>
          <a:bodyPr lIns="0" tIns="12700" rIns="0" bIns="0">
            <a:spAutoFit/>
          </a:bodyPr>
          <a:lstStyle/>
          <a:p>
            <a:pPr marL="12700" eaLnBrk="1" fontAlgn="auto" hangingPunct="1">
              <a:spcBef>
                <a:spcPts val="100"/>
              </a:spcBef>
              <a:spcAft>
                <a:spcPts val="0"/>
              </a:spcAft>
              <a:defRPr/>
            </a:pPr>
            <a:r>
              <a:rPr sz="1200" b="1" kern="0" spc="-10" dirty="0">
                <a:solidFill>
                  <a:sysClr val="windowText" lastClr="000000"/>
                </a:solidFill>
                <a:latin typeface="Times New Roman"/>
                <a:cs typeface="Times New Roman"/>
              </a:rPr>
              <a:t>Figure</a:t>
            </a:r>
            <a:r>
              <a:rPr sz="1200" b="1" kern="0" spc="-6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No.4</a:t>
            </a:r>
            <a:r>
              <a:rPr sz="1200" b="1" kern="0" spc="-4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VERTICAL</a:t>
            </a:r>
            <a:r>
              <a:rPr sz="1200" b="1" kern="0" spc="-4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MILLING</a:t>
            </a:r>
            <a:r>
              <a:rPr sz="1200" b="1" kern="0" spc="-50"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MACHINE</a:t>
            </a:r>
            <a:endParaRPr sz="12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D52808DA-9940-4F3D-BBD7-4062C5A94963}"/>
              </a:ext>
            </a:extLst>
          </p:cNvPr>
          <p:cNvSpPr txBox="1"/>
          <p:nvPr/>
        </p:nvSpPr>
        <p:spPr>
          <a:xfrm>
            <a:off x="5924550" y="4791075"/>
            <a:ext cx="3389313" cy="207963"/>
          </a:xfrm>
          <a:prstGeom prst="rect">
            <a:avLst/>
          </a:prstGeom>
        </p:spPr>
        <p:txBody>
          <a:bodyPr lIns="0" tIns="12700" rIns="0" bIns="0">
            <a:spAutoFit/>
          </a:bodyPr>
          <a:lstStyle/>
          <a:p>
            <a:pPr marL="12700" eaLnBrk="1" fontAlgn="auto" hangingPunct="1">
              <a:spcBef>
                <a:spcPts val="100"/>
              </a:spcBef>
              <a:spcAft>
                <a:spcPts val="0"/>
              </a:spcAft>
              <a:defRPr/>
            </a:pPr>
            <a:r>
              <a:rPr sz="1200" b="1" kern="0" dirty="0">
                <a:solidFill>
                  <a:sysClr val="windowText" lastClr="000000"/>
                </a:solidFill>
                <a:latin typeface="Times New Roman"/>
                <a:cs typeface="Times New Roman"/>
              </a:rPr>
              <a:t>Figure</a:t>
            </a:r>
            <a:r>
              <a:rPr sz="1200" b="1" kern="0" spc="-4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No.5</a:t>
            </a:r>
            <a:r>
              <a:rPr sz="1200" b="1" kern="0" spc="-40"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HORIZONTAL</a:t>
            </a:r>
            <a:r>
              <a:rPr sz="1200" b="1" kern="0" spc="-35"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MILLING</a:t>
            </a:r>
            <a:r>
              <a:rPr sz="1200" b="1" kern="0" spc="-45"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MACHINE</a:t>
            </a:r>
            <a:endParaRPr sz="1200" kern="0">
              <a:solidFill>
                <a:sysClr val="windowText" lastClr="000000"/>
              </a:solidFill>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16F14EF-F9F8-4516-A767-1852A7432A2F}"/>
              </a:ext>
            </a:extLst>
          </p:cNvPr>
          <p:cNvSpPr txBox="1">
            <a:spLocks noGrp="1"/>
          </p:cNvSpPr>
          <p:nvPr>
            <p:ph type="title"/>
          </p:nvPr>
        </p:nvSpPr>
        <p:spPr>
          <a:xfrm>
            <a:off x="911225" y="879475"/>
            <a:ext cx="3309938" cy="390525"/>
          </a:xfrm>
        </p:spPr>
        <p:txBody>
          <a:bodyPr tIns="12700" rtlCol="0"/>
          <a:lstStyle/>
          <a:p>
            <a:pPr marL="12700" eaLnBrk="1" fontAlgn="auto" hangingPunct="1">
              <a:spcBef>
                <a:spcPts val="100"/>
              </a:spcBef>
              <a:spcAft>
                <a:spcPts val="0"/>
              </a:spcAft>
              <a:tabLst>
                <a:tab pos="722630" algn="l"/>
              </a:tabLst>
              <a:defRPr/>
            </a:pPr>
            <a:r>
              <a:rPr u="none" spc="-25" dirty="0"/>
              <a:t>3.3</a:t>
            </a:r>
            <a:r>
              <a:rPr u="none" dirty="0"/>
              <a:t>	</a:t>
            </a:r>
            <a:r>
              <a:rPr u="none" spc="-10" dirty="0"/>
              <a:t>SPECIFICATIONS</a:t>
            </a:r>
          </a:p>
        </p:txBody>
      </p:sp>
      <p:sp>
        <p:nvSpPr>
          <p:cNvPr id="14339" name="object 3">
            <a:extLst>
              <a:ext uri="{FF2B5EF4-FFF2-40B4-BE49-F238E27FC236}">
                <a16:creationId xmlns:a16="http://schemas.microsoft.com/office/drawing/2014/main" id="{AF23E287-80E8-4F9E-996F-0FDD404D7CC0}"/>
              </a:ext>
            </a:extLst>
          </p:cNvPr>
          <p:cNvSpPr txBox="1">
            <a:spLocks noChangeArrowheads="1"/>
          </p:cNvSpPr>
          <p:nvPr/>
        </p:nvSpPr>
        <p:spPr bwMode="auto">
          <a:xfrm>
            <a:off x="901700" y="1393825"/>
            <a:ext cx="8894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12700" indent="838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The size of the column and knee type milling machine is designated by the dimensions of the working surface of the table and its maximum length of longitudinal, cross and vertical travel  of the table. The following are the typical size of a horizontal knee type- milling machine:</a:t>
            </a:r>
          </a:p>
          <a:p>
            <a:pPr eaLnBrk="1" hangingPunct="1">
              <a:spcBef>
                <a:spcPts val="25"/>
              </a:spcBef>
            </a:pPr>
            <a:endParaRPr lang="en-US" altLang="en-US" sz="21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200">
                <a:solidFill>
                  <a:srgbClr val="000000"/>
                </a:solidFill>
                <a:latin typeface="Times New Roman" panose="02020603050405020304" pitchFamily="18" charset="0"/>
                <a:cs typeface="Times New Roman" panose="02020603050405020304" pitchFamily="18" charset="0"/>
              </a:rPr>
              <a:t>Table length X width = 1100 mm x 310 mm.</a:t>
            </a:r>
          </a:p>
          <a:p>
            <a:pPr eaLnBrk="1" hangingPunct="1">
              <a:spcBef>
                <a:spcPts val="13"/>
              </a:spcBef>
            </a:pPr>
            <a:endParaRPr lang="en-US" altLang="en-US" sz="21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200">
                <a:solidFill>
                  <a:srgbClr val="000000"/>
                </a:solidFill>
                <a:latin typeface="Times New Roman" panose="02020603050405020304" pitchFamily="18" charset="0"/>
                <a:cs typeface="Times New Roman" panose="02020603050405020304" pitchFamily="18" charset="0"/>
              </a:rPr>
              <a:t>Power traverse: longitudinal x cross x vertical= 650 mm x 235 mm x 420 mm.</a:t>
            </a:r>
          </a:p>
          <a:p>
            <a:pPr eaLnBrk="1" hangingPunct="1">
              <a:spcBef>
                <a:spcPts val="38"/>
              </a:spcBef>
            </a:pP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lnSpc>
                <a:spcPct val="92000"/>
              </a:lnSpc>
            </a:pPr>
            <a:r>
              <a:rPr lang="en-US" altLang="en-US" sz="2200">
                <a:solidFill>
                  <a:srgbClr val="000000"/>
                </a:solidFill>
                <a:latin typeface="Times New Roman" panose="02020603050405020304" pitchFamily="18" charset="0"/>
                <a:cs typeface="Times New Roman" panose="02020603050405020304" pitchFamily="18" charset="0"/>
              </a:rPr>
              <a:t>In addition to the above dimensions, number of spindle speed, number of feed, spindle nose taper, power available, net weight and the floor space required, etc. should also be stated in order to specify the machine fully.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531AE6-554E-4F71-98A9-03C2C5197B63}"/>
              </a:ext>
            </a:extLst>
          </p:cNvPr>
          <p:cNvSpPr txBox="1">
            <a:spLocks noGrp="1"/>
          </p:cNvSpPr>
          <p:nvPr>
            <p:ph type="title"/>
          </p:nvPr>
        </p:nvSpPr>
        <p:spPr>
          <a:xfrm>
            <a:off x="3843338" y="892175"/>
            <a:ext cx="3294062" cy="392113"/>
          </a:xfrm>
        </p:spPr>
        <p:txBody>
          <a:bodyPr tIns="12700" rtlCol="0"/>
          <a:lstStyle/>
          <a:p>
            <a:pPr marL="12700" eaLnBrk="1" fontAlgn="auto" hangingPunct="1">
              <a:spcBef>
                <a:spcPts val="100"/>
              </a:spcBef>
              <a:spcAft>
                <a:spcPts val="0"/>
              </a:spcAft>
              <a:defRPr/>
            </a:pPr>
            <a:r>
              <a:rPr i="1" u="none" dirty="0"/>
              <a:t>4.</a:t>
            </a:r>
            <a:r>
              <a:rPr i="1" dirty="0"/>
              <a:t>PLANING</a:t>
            </a:r>
            <a:r>
              <a:rPr i="1" spc="-135" dirty="0"/>
              <a:t> </a:t>
            </a:r>
            <a:r>
              <a:rPr i="1" spc="-10" dirty="0"/>
              <a:t>MACHINES</a:t>
            </a:r>
          </a:p>
        </p:txBody>
      </p:sp>
      <p:sp>
        <p:nvSpPr>
          <p:cNvPr id="15363" name="object 3">
            <a:extLst>
              <a:ext uri="{FF2B5EF4-FFF2-40B4-BE49-F238E27FC236}">
                <a16:creationId xmlns:a16="http://schemas.microsoft.com/office/drawing/2014/main" id="{9FEFA5AA-2D0F-4EF3-9864-FF8999A58055}"/>
              </a:ext>
            </a:extLst>
          </p:cNvPr>
          <p:cNvSpPr txBox="1">
            <a:spLocks noChangeArrowheads="1"/>
          </p:cNvSpPr>
          <p:nvPr/>
        </p:nvSpPr>
        <p:spPr bwMode="auto">
          <a:xfrm>
            <a:off x="906463" y="1071563"/>
            <a:ext cx="889476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0815" rIns="0" bIns="0">
            <a:spAutoFit/>
          </a:bodyPr>
          <a:lstStyle>
            <a:lvl1pPr marL="20638">
              <a:tabLst>
                <a:tab pos="727075" algn="l"/>
              </a:tabLst>
              <a:defRPr>
                <a:solidFill>
                  <a:schemeClr val="tx1"/>
                </a:solidFill>
                <a:latin typeface="Arial" panose="020B0604020202020204" pitchFamily="34" charset="0"/>
              </a:defRPr>
            </a:lvl1pPr>
            <a:lvl2pPr marL="742950" indent="-285750">
              <a:tabLst>
                <a:tab pos="727075" algn="l"/>
              </a:tabLst>
              <a:defRPr>
                <a:solidFill>
                  <a:schemeClr val="tx1"/>
                </a:solidFill>
                <a:latin typeface="Arial" panose="020B0604020202020204" pitchFamily="34" charset="0"/>
              </a:defRPr>
            </a:lvl2pPr>
            <a:lvl3pPr marL="1143000" indent="-228600">
              <a:tabLst>
                <a:tab pos="727075" algn="l"/>
              </a:tabLst>
              <a:defRPr>
                <a:solidFill>
                  <a:schemeClr val="tx1"/>
                </a:solidFill>
                <a:latin typeface="Arial" panose="020B0604020202020204" pitchFamily="34" charset="0"/>
              </a:defRPr>
            </a:lvl3pPr>
            <a:lvl4pPr marL="1600200" indent="-228600">
              <a:tabLst>
                <a:tab pos="727075" algn="l"/>
              </a:tabLst>
              <a:defRPr>
                <a:solidFill>
                  <a:schemeClr val="tx1"/>
                </a:solidFill>
                <a:latin typeface="Arial" panose="020B0604020202020204" pitchFamily="34" charset="0"/>
              </a:defRPr>
            </a:lvl4pPr>
            <a:lvl5pPr marL="2057400" indent="-228600">
              <a:tabLst>
                <a:tab pos="7270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70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70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70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7075" algn="l"/>
              </a:tabLst>
              <a:defRPr>
                <a:solidFill>
                  <a:schemeClr val="tx1"/>
                </a:solidFill>
                <a:latin typeface="Arial" panose="020B0604020202020204" pitchFamily="34" charset="0"/>
              </a:defRPr>
            </a:lvl9pPr>
          </a:lstStyle>
          <a:p>
            <a:pPr eaLnBrk="1" hangingPunct="1">
              <a:spcBef>
                <a:spcPts val="1350"/>
              </a:spcBef>
            </a:pPr>
            <a:r>
              <a:rPr lang="en-US" altLang="en-US" sz="2400" b="1">
                <a:solidFill>
                  <a:srgbClr val="000000"/>
                </a:solidFill>
                <a:latin typeface="Times New Roman" panose="02020603050405020304" pitchFamily="18" charset="0"/>
                <a:cs typeface="Times New Roman" panose="02020603050405020304" pitchFamily="18" charset="0"/>
              </a:rPr>
              <a:t>4.1	INTRODUCTION</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2000"/>
              </a:lnSpc>
              <a:spcBef>
                <a:spcPts val="1350"/>
              </a:spcBef>
            </a:pPr>
            <a:r>
              <a:rPr lang="en-US" altLang="en-US" sz="2200">
                <a:solidFill>
                  <a:srgbClr val="000000"/>
                </a:solidFill>
                <a:latin typeface="Times New Roman" panose="02020603050405020304" pitchFamily="18" charset="0"/>
                <a:cs typeface="Times New Roman" panose="02020603050405020304" pitchFamily="18" charset="0"/>
              </a:rPr>
              <a:t>The planer like a shaper is a machine tool primarily intended to produce plane and flat surfaces by a single point cutting tool. A planer is very large and massive compared to a shaper and capable of machining heavy work piece which cannot be accommodated on a shaper table. The fundamental difference between a shaper and a planer is that in a planer the work which is supported on the table reciprocates past the stationary cutting tool and the feed is supplied by the lateral movement of the tool, whereas in a shaper the tool which is mounted upon the ram reciprocates and the feed is given by the crosswise movement of the table.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object 2">
            <a:extLst>
              <a:ext uri="{FF2B5EF4-FFF2-40B4-BE49-F238E27FC236}">
                <a16:creationId xmlns:a16="http://schemas.microsoft.com/office/drawing/2014/main" id="{D6D7B3B7-D5F9-420B-AD17-B6F30EF40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630238"/>
            <a:ext cx="26797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019E7DB5-0400-402E-B71A-584C5C98CAFF}"/>
              </a:ext>
            </a:extLst>
          </p:cNvPr>
          <p:cNvSpPr txBox="1">
            <a:spLocks noGrp="1"/>
          </p:cNvSpPr>
          <p:nvPr>
            <p:ph type="title"/>
          </p:nvPr>
        </p:nvSpPr>
        <p:spPr>
          <a:xfrm>
            <a:off x="920750" y="512763"/>
            <a:ext cx="4660900" cy="392112"/>
          </a:xfrm>
        </p:spPr>
        <p:txBody>
          <a:bodyPr tIns="12700" rtlCol="0"/>
          <a:lstStyle/>
          <a:p>
            <a:pPr marL="12700" eaLnBrk="1" fontAlgn="auto" hangingPunct="1">
              <a:spcBef>
                <a:spcPts val="100"/>
              </a:spcBef>
              <a:spcAft>
                <a:spcPts val="0"/>
              </a:spcAft>
              <a:tabLst>
                <a:tab pos="713740" algn="l"/>
              </a:tabLst>
              <a:defRPr/>
            </a:pPr>
            <a:r>
              <a:rPr u="none" spc="-25" dirty="0"/>
              <a:t>4.2</a:t>
            </a:r>
            <a:r>
              <a:rPr u="none" dirty="0"/>
              <a:t>	</a:t>
            </a:r>
            <a:r>
              <a:rPr u="none" spc="-65" dirty="0"/>
              <a:t>PLANING </a:t>
            </a:r>
            <a:r>
              <a:rPr u="none" spc="-55" dirty="0"/>
              <a:t>MACHINE</a:t>
            </a:r>
            <a:r>
              <a:rPr u="none" spc="-70" dirty="0"/>
              <a:t> </a:t>
            </a:r>
            <a:r>
              <a:rPr u="none" spc="-10" dirty="0"/>
              <a:t>PARTS</a:t>
            </a:r>
          </a:p>
        </p:txBody>
      </p:sp>
      <p:sp>
        <p:nvSpPr>
          <p:cNvPr id="16388" name="object 4">
            <a:extLst>
              <a:ext uri="{FF2B5EF4-FFF2-40B4-BE49-F238E27FC236}">
                <a16:creationId xmlns:a16="http://schemas.microsoft.com/office/drawing/2014/main" id="{20DAE9BC-BF2F-42DE-A04E-76BC4C48E340}"/>
              </a:ext>
            </a:extLst>
          </p:cNvPr>
          <p:cNvSpPr txBox="1">
            <a:spLocks noChangeArrowheads="1"/>
          </p:cNvSpPr>
          <p:nvPr/>
        </p:nvSpPr>
        <p:spPr bwMode="auto">
          <a:xfrm>
            <a:off x="906463" y="1028700"/>
            <a:ext cx="88900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705" rIns="0" bIns="0">
            <a:spAutoFit/>
          </a:bodyPr>
          <a:lstStyle>
            <a:lvl1pPr marL="206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50"/>
              </a:lnSpc>
              <a:spcBef>
                <a:spcPts val="413"/>
              </a:spcBef>
            </a:pPr>
            <a:r>
              <a:rPr lang="en-US" altLang="en-US" sz="2200">
                <a:solidFill>
                  <a:srgbClr val="000000"/>
                </a:solidFill>
                <a:latin typeface="Times New Roman" panose="02020603050405020304" pitchFamily="18" charset="0"/>
                <a:cs typeface="Times New Roman" panose="02020603050405020304" pitchFamily="18" charset="0"/>
              </a:rPr>
              <a:t>A standard double housing planer is illustrated in the </a:t>
            </a:r>
          </a:p>
          <a:p>
            <a:pPr eaLnBrk="1" hangingPunct="1">
              <a:lnSpc>
                <a:spcPts val="2350"/>
              </a:lnSpc>
              <a:spcBef>
                <a:spcPts val="413"/>
              </a:spcBef>
            </a:pPr>
            <a:r>
              <a:rPr lang="en-US" altLang="en-US" sz="2200">
                <a:solidFill>
                  <a:srgbClr val="000000"/>
                </a:solidFill>
                <a:latin typeface="Times New Roman" panose="02020603050405020304" pitchFamily="18" charset="0"/>
                <a:cs typeface="Times New Roman" panose="02020603050405020304" pitchFamily="18" charset="0"/>
              </a:rPr>
              <a:t>given figure. The principal parts of the planer are:</a:t>
            </a:r>
          </a:p>
          <a:p>
            <a:pPr eaLnBrk="1" hangingPunct="1">
              <a:lnSpc>
                <a:spcPts val="2413"/>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Bed</a:t>
            </a:r>
          </a:p>
          <a:p>
            <a:pPr eaLnBrk="1" hangingPunct="1">
              <a:lnSpc>
                <a:spcPts val="252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Table or platen</a:t>
            </a:r>
          </a:p>
          <a:p>
            <a:pPr eaLnBrk="1" hangingPunct="1">
              <a:lnSpc>
                <a:spcPts val="252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Tool head</a:t>
            </a:r>
          </a:p>
          <a:p>
            <a:pPr eaLnBrk="1" hangingPunct="1">
              <a:lnSpc>
                <a:spcPts val="252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Cross rail</a:t>
            </a:r>
          </a:p>
          <a:p>
            <a:pPr eaLnBrk="1" hangingPunct="1">
              <a:lnSpc>
                <a:spcPts val="258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Housing or column or upright</a:t>
            </a:r>
          </a:p>
          <a:p>
            <a:pPr eaLnBrk="1" hangingPunct="1">
              <a:spcBef>
                <a:spcPts val="1213"/>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Driving and feed mechanism</a:t>
            </a:r>
          </a:p>
          <a:p>
            <a:pPr eaLnBrk="1" hangingPunct="1">
              <a:spcBef>
                <a:spcPts val="1250"/>
              </a:spcBef>
            </a:pPr>
            <a:r>
              <a:rPr lang="en-US" altLang="en-US" sz="2400" b="1">
                <a:solidFill>
                  <a:srgbClr val="000000"/>
                </a:solidFill>
                <a:latin typeface="Times New Roman" panose="02020603050405020304" pitchFamily="18" charset="0"/>
                <a:cs typeface="Times New Roman" panose="02020603050405020304" pitchFamily="18" charset="0"/>
              </a:rPr>
              <a:t>4.3	SPECIFICATIONS</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2000"/>
              </a:lnSpc>
              <a:spcBef>
                <a:spcPts val="1300"/>
              </a:spcBef>
            </a:pPr>
            <a:r>
              <a:rPr lang="en-US" altLang="en-US" sz="2200">
                <a:solidFill>
                  <a:srgbClr val="000000"/>
                </a:solidFill>
                <a:latin typeface="Times New Roman" panose="02020603050405020304" pitchFamily="18" charset="0"/>
                <a:cs typeface="Times New Roman" panose="02020603050405020304" pitchFamily="18" charset="0"/>
              </a:rPr>
              <a:t>The size of a standard planer is specified by the size of the largest rectangular solid that can reciprocate under the tool. The size of the largest solid is known by the distance between the two housings, the height from the top of the table to the cross rail in its uppermost position, and the maximum length of table travel. The length of the table always almost equal to the table travel. Double housing planers range from 750mm X 750 mm X 2.5 m at the smallest up to 3000 mm X 3000 mm X 18.25 mm at the largest size.</a:t>
            </a:r>
          </a:p>
        </p:txBody>
      </p:sp>
      <p:pic>
        <p:nvPicPr>
          <p:cNvPr id="16389" name="object 5">
            <a:extLst>
              <a:ext uri="{FF2B5EF4-FFF2-40B4-BE49-F238E27FC236}">
                <a16:creationId xmlns:a16="http://schemas.microsoft.com/office/drawing/2014/main" id="{F524804A-19B1-44B0-8424-49BADFF15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63" y="3667125"/>
            <a:ext cx="19986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object 2">
            <a:extLst>
              <a:ext uri="{FF2B5EF4-FFF2-40B4-BE49-F238E27FC236}">
                <a16:creationId xmlns:a16="http://schemas.microsoft.com/office/drawing/2014/main" id="{5D61564E-2DFA-4B76-9D92-B7D1A9A4FC85}"/>
              </a:ext>
            </a:extLst>
          </p:cNvPr>
          <p:cNvSpPr txBox="1">
            <a:spLocks noChangeArrowheads="1"/>
          </p:cNvSpPr>
          <p:nvPr/>
        </p:nvSpPr>
        <p:spPr bwMode="auto">
          <a:xfrm>
            <a:off x="906463" y="869950"/>
            <a:ext cx="8888412"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5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50"/>
              </a:lnSpc>
              <a:spcBef>
                <a:spcPts val="338"/>
              </a:spcBef>
            </a:pPr>
            <a:r>
              <a:rPr lang="en-US" altLang="en-US" sz="2200">
                <a:solidFill>
                  <a:srgbClr val="000000"/>
                </a:solidFill>
                <a:latin typeface="Times New Roman" panose="02020603050405020304" pitchFamily="18" charset="0"/>
                <a:cs typeface="Times New Roman" panose="02020603050405020304" pitchFamily="18" charset="0"/>
              </a:rPr>
              <a:t>Usually the distance between the housings and the height from the table to the cross rail in its highest position are equal. For this reason a planer may be roughly specified as 750 mm planer or 3000 mm planer.</a:t>
            </a:r>
          </a:p>
          <a:p>
            <a:pPr algn="just" eaLnBrk="1" hangingPunct="1">
              <a:lnSpc>
                <a:spcPct val="95000"/>
              </a:lnSpc>
              <a:spcBef>
                <a:spcPts val="1200"/>
              </a:spcBef>
            </a:pPr>
            <a:r>
              <a:rPr lang="en-US" altLang="en-US" sz="2200">
                <a:solidFill>
                  <a:srgbClr val="000000"/>
                </a:solidFill>
                <a:latin typeface="Times New Roman" panose="02020603050405020304" pitchFamily="18" charset="0"/>
                <a:cs typeface="Times New Roman" panose="02020603050405020304" pitchFamily="18" charset="0"/>
              </a:rPr>
              <a:t>The size of an open side planer is specified by the size of the largest job that can be machined on its table. The size of the largest job is determined by the height of  the cross rail from the top of the table, the maximum length of table travel and the planning width. The maximum width of the job that can be machined is known as the planning width, which is determined by the distance from the table side of the column to the tool in the outer tool head in a vertical position. The tool head extends beyond the table width by nearly 300mm. Open side planers range from 900mm X 1200 mm X 2.5 mm to 2500 mm X 2800 mm</a:t>
            </a:r>
          </a:p>
          <a:p>
            <a:pPr algn="just" eaLnBrk="1" hangingPunct="1">
              <a:lnSpc>
                <a:spcPct val="95000"/>
              </a:lnSpc>
              <a:spcBef>
                <a:spcPts val="25"/>
              </a:spcBef>
            </a:pPr>
            <a:r>
              <a:rPr lang="en-US" altLang="en-US" sz="2200">
                <a:solidFill>
                  <a:srgbClr val="000000"/>
                </a:solidFill>
                <a:latin typeface="Times New Roman" panose="02020603050405020304" pitchFamily="18" charset="0"/>
                <a:cs typeface="Times New Roman" panose="02020603050405020304" pitchFamily="18" charset="0"/>
              </a:rPr>
              <a:t>18.25mm. In addition to these basic dimensions, other particulars such as number of speeds and feeds available, power input, floor space required, net weight of the machine, type of drive, etc. are required to be stated in order to specify a planer fully.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2A052A0-8202-43F9-92CF-67AD361199DD}"/>
              </a:ext>
            </a:extLst>
          </p:cNvPr>
          <p:cNvSpPr txBox="1">
            <a:spLocks noGrp="1"/>
          </p:cNvSpPr>
          <p:nvPr>
            <p:ph type="title"/>
          </p:nvPr>
        </p:nvSpPr>
        <p:spPr>
          <a:xfrm>
            <a:off x="3768725" y="879475"/>
            <a:ext cx="3441700" cy="390525"/>
          </a:xfrm>
        </p:spPr>
        <p:txBody>
          <a:bodyPr tIns="12700" rtlCol="0"/>
          <a:lstStyle/>
          <a:p>
            <a:pPr marL="12700" eaLnBrk="1" fontAlgn="auto" hangingPunct="1">
              <a:spcBef>
                <a:spcPts val="100"/>
              </a:spcBef>
              <a:spcAft>
                <a:spcPts val="0"/>
              </a:spcAft>
              <a:defRPr/>
            </a:pPr>
            <a:r>
              <a:rPr i="1" u="none" spc="-10" dirty="0"/>
              <a:t>5.</a:t>
            </a:r>
            <a:r>
              <a:rPr i="1" spc="-10" dirty="0"/>
              <a:t>SLOTTING</a:t>
            </a:r>
            <a:r>
              <a:rPr i="1" spc="-125" dirty="0"/>
              <a:t> </a:t>
            </a:r>
            <a:r>
              <a:rPr i="1" spc="-10" dirty="0"/>
              <a:t>MACHINES</a:t>
            </a:r>
          </a:p>
        </p:txBody>
      </p:sp>
      <p:sp>
        <p:nvSpPr>
          <p:cNvPr id="18435" name="object 3">
            <a:extLst>
              <a:ext uri="{FF2B5EF4-FFF2-40B4-BE49-F238E27FC236}">
                <a16:creationId xmlns:a16="http://schemas.microsoft.com/office/drawing/2014/main" id="{F5B0FFCB-FD29-4899-9554-35FFDB098280}"/>
              </a:ext>
            </a:extLst>
          </p:cNvPr>
          <p:cNvSpPr txBox="1">
            <a:spLocks noChangeArrowheads="1"/>
          </p:cNvSpPr>
          <p:nvPr/>
        </p:nvSpPr>
        <p:spPr bwMode="auto">
          <a:xfrm>
            <a:off x="906463" y="1257300"/>
            <a:ext cx="8897937"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0638">
              <a:tabLst>
                <a:tab pos="727075" algn="l"/>
              </a:tabLst>
              <a:defRPr>
                <a:solidFill>
                  <a:schemeClr val="tx1"/>
                </a:solidFill>
                <a:latin typeface="Arial" panose="020B0604020202020204" pitchFamily="34" charset="0"/>
              </a:defRPr>
            </a:lvl1pPr>
            <a:lvl2pPr marL="742950" indent="-285750">
              <a:tabLst>
                <a:tab pos="727075" algn="l"/>
              </a:tabLst>
              <a:defRPr>
                <a:solidFill>
                  <a:schemeClr val="tx1"/>
                </a:solidFill>
                <a:latin typeface="Arial" panose="020B0604020202020204" pitchFamily="34" charset="0"/>
              </a:defRPr>
            </a:lvl2pPr>
            <a:lvl3pPr marL="1143000" indent="-228600">
              <a:tabLst>
                <a:tab pos="727075" algn="l"/>
              </a:tabLst>
              <a:defRPr>
                <a:solidFill>
                  <a:schemeClr val="tx1"/>
                </a:solidFill>
                <a:latin typeface="Arial" panose="020B0604020202020204" pitchFamily="34" charset="0"/>
              </a:defRPr>
            </a:lvl3pPr>
            <a:lvl4pPr marL="1600200" indent="-228600">
              <a:tabLst>
                <a:tab pos="727075" algn="l"/>
              </a:tabLst>
              <a:defRPr>
                <a:solidFill>
                  <a:schemeClr val="tx1"/>
                </a:solidFill>
                <a:latin typeface="Arial" panose="020B0604020202020204" pitchFamily="34" charset="0"/>
              </a:defRPr>
            </a:lvl4pPr>
            <a:lvl5pPr marL="2057400" indent="-228600">
              <a:tabLst>
                <a:tab pos="7270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70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70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70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7075" algn="l"/>
              </a:tabLst>
              <a:defRPr>
                <a:solidFill>
                  <a:schemeClr val="tx1"/>
                </a:solidFill>
                <a:latin typeface="Arial" panose="020B0604020202020204" pitchFamily="34" charset="0"/>
              </a:defRPr>
            </a:lvl9pPr>
          </a:lstStyle>
          <a:p>
            <a:pPr eaLnBrk="1" hangingPunct="1">
              <a:lnSpc>
                <a:spcPts val="2700"/>
              </a:lnSpc>
              <a:spcBef>
                <a:spcPts val="100"/>
              </a:spcBef>
            </a:pPr>
            <a:r>
              <a:rPr lang="en-US" altLang="en-US" sz="2400" b="1">
                <a:solidFill>
                  <a:srgbClr val="000000"/>
                </a:solidFill>
                <a:latin typeface="Times New Roman" panose="02020603050405020304" pitchFamily="18" charset="0"/>
                <a:cs typeface="Times New Roman" panose="02020603050405020304" pitchFamily="18" charset="0"/>
              </a:rPr>
              <a:t>5.1	INTRODUCTION</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ts val="2413"/>
              </a:lnSpc>
            </a:pPr>
            <a:r>
              <a:rPr lang="en-US" altLang="en-US" sz="2200">
                <a:solidFill>
                  <a:srgbClr val="000000"/>
                </a:solidFill>
                <a:latin typeface="Times New Roman" panose="02020603050405020304" pitchFamily="18" charset="0"/>
                <a:cs typeface="Times New Roman" panose="02020603050405020304" pitchFamily="18" charset="0"/>
              </a:rPr>
              <a:t>The slotting machine falls under the category of reciprocating type</a:t>
            </a:r>
          </a:p>
          <a:p>
            <a:pPr algn="just"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of machine tool similar to a shaper or a planer. It operates almost on the same principle as that of a shaper. The major difference between a slotter and shaper is that in a slotter the ram holding the tool reciprocates in a vertical axis, whereas in a shaper the ram holding the tool reciprocates in a horizontal axis. A vertical shaper and a slotter are almost similar to each other as regards to their construction, operation, and use. The only difference being, in the case of a vertical shaper, the ram holding the tool may also reciprocate at an angle to the horizontal table in addition to the vertical stroke. The ram can be swiveled not  more  than  5°  to  the  vertical.  The slotter is used for cutting grooves, keyways and slots of various shapes, for making regular and irregular surface both internal and external, for handling large and awkward work pieces, for cutting internal or external gears and many other operations which cannot be conveniently machined in any other machine tool.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object 2">
            <a:extLst>
              <a:ext uri="{FF2B5EF4-FFF2-40B4-BE49-F238E27FC236}">
                <a16:creationId xmlns:a16="http://schemas.microsoft.com/office/drawing/2014/main" id="{633EC90C-4634-4B33-A5D0-1CD2ADEC0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1052513"/>
            <a:ext cx="3706812"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F1D5CFDB-28F9-4E0E-B40E-8A282D29525D}"/>
              </a:ext>
            </a:extLst>
          </p:cNvPr>
          <p:cNvSpPr txBox="1">
            <a:spLocks noGrp="1"/>
          </p:cNvSpPr>
          <p:nvPr>
            <p:ph type="title"/>
          </p:nvPr>
        </p:nvSpPr>
        <p:spPr>
          <a:xfrm>
            <a:off x="901700" y="512763"/>
            <a:ext cx="6645275" cy="392112"/>
          </a:xfrm>
        </p:spPr>
        <p:txBody>
          <a:bodyPr tIns="12700" rtlCol="0"/>
          <a:lstStyle/>
          <a:p>
            <a:pPr marL="12700" eaLnBrk="1" fontAlgn="auto" hangingPunct="1">
              <a:spcBef>
                <a:spcPts val="100"/>
              </a:spcBef>
              <a:spcAft>
                <a:spcPts val="0"/>
              </a:spcAft>
              <a:tabLst>
                <a:tab pos="732155" algn="l"/>
              </a:tabLst>
              <a:defRPr/>
            </a:pPr>
            <a:r>
              <a:rPr u="none" spc="-25" dirty="0"/>
              <a:t>5.2</a:t>
            </a:r>
            <a:r>
              <a:rPr u="none" dirty="0"/>
              <a:t>	MAIN</a:t>
            </a:r>
            <a:r>
              <a:rPr u="none" spc="-110" dirty="0"/>
              <a:t> </a:t>
            </a:r>
            <a:r>
              <a:rPr u="none" spc="-10" dirty="0"/>
              <a:t>PARTS</a:t>
            </a:r>
            <a:r>
              <a:rPr u="none" spc="-120" dirty="0"/>
              <a:t> </a:t>
            </a:r>
            <a:r>
              <a:rPr u="none" dirty="0"/>
              <a:t>OF</a:t>
            </a:r>
            <a:r>
              <a:rPr u="none" spc="-114" dirty="0"/>
              <a:t> </a:t>
            </a:r>
            <a:r>
              <a:rPr u="none" dirty="0"/>
              <a:t>A</a:t>
            </a:r>
            <a:r>
              <a:rPr u="none" spc="-110" dirty="0"/>
              <a:t> </a:t>
            </a:r>
            <a:r>
              <a:rPr u="none" spc="-10" dirty="0"/>
              <a:t>SLOTTING</a:t>
            </a:r>
            <a:r>
              <a:rPr u="none" spc="-100" dirty="0"/>
              <a:t> </a:t>
            </a:r>
            <a:r>
              <a:rPr u="none" spc="-10" dirty="0"/>
              <a:t>MACHINE</a:t>
            </a:r>
          </a:p>
        </p:txBody>
      </p:sp>
      <p:sp>
        <p:nvSpPr>
          <p:cNvPr id="4" name="object 4">
            <a:extLst>
              <a:ext uri="{FF2B5EF4-FFF2-40B4-BE49-F238E27FC236}">
                <a16:creationId xmlns:a16="http://schemas.microsoft.com/office/drawing/2014/main" id="{A8AF75BE-E317-4A86-BECA-58FE21CC6FFE}"/>
              </a:ext>
            </a:extLst>
          </p:cNvPr>
          <p:cNvSpPr txBox="1"/>
          <p:nvPr/>
        </p:nvSpPr>
        <p:spPr>
          <a:xfrm>
            <a:off x="4425950" y="3802063"/>
            <a:ext cx="1857375" cy="209550"/>
          </a:xfrm>
          <a:prstGeom prst="rect">
            <a:avLst/>
          </a:prstGeom>
        </p:spPr>
        <p:txBody>
          <a:bodyPr lIns="0" tIns="12700" rIns="0" bIns="0">
            <a:spAutoFit/>
          </a:bodyPr>
          <a:lstStyle/>
          <a:p>
            <a:pPr marL="12700" eaLnBrk="1" fontAlgn="auto" hangingPunct="1">
              <a:spcBef>
                <a:spcPts val="100"/>
              </a:spcBef>
              <a:spcAft>
                <a:spcPts val="0"/>
              </a:spcAft>
              <a:defRPr/>
            </a:pPr>
            <a:r>
              <a:rPr sz="1200" b="1" kern="0" spc="-25" dirty="0">
                <a:solidFill>
                  <a:sysClr val="windowText" lastClr="000000"/>
                </a:solidFill>
                <a:latin typeface="Times New Roman"/>
                <a:cs typeface="Times New Roman"/>
              </a:rPr>
              <a:t>Fig</a:t>
            </a:r>
            <a:r>
              <a:rPr sz="1200" b="1" kern="0" spc="-65" dirty="0">
                <a:solidFill>
                  <a:sysClr val="windowText" lastClr="000000"/>
                </a:solidFill>
                <a:latin typeface="Times New Roman"/>
                <a:cs typeface="Times New Roman"/>
              </a:rPr>
              <a:t> </a:t>
            </a:r>
            <a:r>
              <a:rPr sz="1200" b="1" kern="0" spc="-20" dirty="0">
                <a:solidFill>
                  <a:sysClr val="windowText" lastClr="000000"/>
                </a:solidFill>
                <a:latin typeface="Times New Roman"/>
                <a:cs typeface="Times New Roman"/>
              </a:rPr>
              <a:t>7..</a:t>
            </a:r>
            <a:r>
              <a:rPr sz="1200" b="1" kern="0" spc="-45" dirty="0">
                <a:solidFill>
                  <a:sysClr val="windowText" lastClr="000000"/>
                </a:solidFill>
                <a:latin typeface="Times New Roman"/>
                <a:cs typeface="Times New Roman"/>
              </a:rPr>
              <a:t> </a:t>
            </a:r>
            <a:r>
              <a:rPr sz="1200" b="1" kern="0" spc="-25" dirty="0">
                <a:solidFill>
                  <a:sysClr val="windowText" lastClr="000000"/>
                </a:solidFill>
                <a:latin typeface="Times New Roman"/>
                <a:cs typeface="Times New Roman"/>
              </a:rPr>
              <a:t>Main</a:t>
            </a:r>
            <a:r>
              <a:rPr sz="1200" b="1" kern="0" spc="-45" dirty="0">
                <a:solidFill>
                  <a:sysClr val="windowText" lastClr="000000"/>
                </a:solidFill>
                <a:latin typeface="Times New Roman"/>
                <a:cs typeface="Times New Roman"/>
              </a:rPr>
              <a:t> </a:t>
            </a:r>
            <a:r>
              <a:rPr sz="1200" b="1" kern="0" spc="-25" dirty="0">
                <a:solidFill>
                  <a:sysClr val="windowText" lastClr="000000"/>
                </a:solidFill>
                <a:latin typeface="Times New Roman"/>
                <a:cs typeface="Times New Roman"/>
              </a:rPr>
              <a:t>parts</a:t>
            </a:r>
            <a:r>
              <a:rPr sz="1200" b="1" kern="0" spc="-45" dirty="0">
                <a:solidFill>
                  <a:sysClr val="windowText" lastClr="000000"/>
                </a:solidFill>
                <a:latin typeface="Times New Roman"/>
                <a:cs typeface="Times New Roman"/>
              </a:rPr>
              <a:t> </a:t>
            </a:r>
            <a:r>
              <a:rPr sz="1200" b="1" kern="0" spc="-20" dirty="0">
                <a:solidFill>
                  <a:sysClr val="windowText" lastClr="000000"/>
                </a:solidFill>
                <a:latin typeface="Times New Roman"/>
                <a:cs typeface="Times New Roman"/>
              </a:rPr>
              <a:t>of</a:t>
            </a:r>
            <a:r>
              <a:rPr sz="1200" b="1" kern="0" spc="-5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a</a:t>
            </a:r>
            <a:r>
              <a:rPr sz="1200" b="1" kern="0" spc="-60"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slotter.</a:t>
            </a:r>
            <a:endParaRPr sz="1200" kern="0">
              <a:solidFill>
                <a:sysClr val="windowText" lastClr="000000"/>
              </a:solidFill>
              <a:latin typeface="Times New Roman"/>
              <a:cs typeface="Times New Roman"/>
            </a:endParaRPr>
          </a:p>
        </p:txBody>
      </p:sp>
      <p:sp>
        <p:nvSpPr>
          <p:cNvPr id="19461" name="object 5">
            <a:extLst>
              <a:ext uri="{FF2B5EF4-FFF2-40B4-BE49-F238E27FC236}">
                <a16:creationId xmlns:a16="http://schemas.microsoft.com/office/drawing/2014/main" id="{52455692-E02B-42B2-9AE5-48DB3442010B}"/>
              </a:ext>
            </a:extLst>
          </p:cNvPr>
          <p:cNvSpPr txBox="1">
            <a:spLocks noChangeArrowheads="1"/>
          </p:cNvSpPr>
          <p:nvPr/>
        </p:nvSpPr>
        <p:spPr bwMode="auto">
          <a:xfrm>
            <a:off x="906463" y="4316413"/>
            <a:ext cx="8888412"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5895" rIns="0" bIns="0">
            <a:spAutoFit/>
          </a:bodyPr>
          <a:lstStyle>
            <a:lvl1pPr marL="15875">
              <a:tabLst>
                <a:tab pos="727075" algn="l"/>
              </a:tabLst>
              <a:defRPr>
                <a:solidFill>
                  <a:schemeClr val="tx1"/>
                </a:solidFill>
                <a:latin typeface="Arial" panose="020B0604020202020204" pitchFamily="34" charset="0"/>
              </a:defRPr>
            </a:lvl1pPr>
            <a:lvl2pPr marL="742950" indent="-285750">
              <a:tabLst>
                <a:tab pos="727075" algn="l"/>
              </a:tabLst>
              <a:defRPr>
                <a:solidFill>
                  <a:schemeClr val="tx1"/>
                </a:solidFill>
                <a:latin typeface="Arial" panose="020B0604020202020204" pitchFamily="34" charset="0"/>
              </a:defRPr>
            </a:lvl2pPr>
            <a:lvl3pPr marL="1143000" indent="-228600">
              <a:tabLst>
                <a:tab pos="727075" algn="l"/>
              </a:tabLst>
              <a:defRPr>
                <a:solidFill>
                  <a:schemeClr val="tx1"/>
                </a:solidFill>
                <a:latin typeface="Arial" panose="020B0604020202020204" pitchFamily="34" charset="0"/>
              </a:defRPr>
            </a:lvl3pPr>
            <a:lvl4pPr marL="1600200" indent="-228600">
              <a:tabLst>
                <a:tab pos="727075" algn="l"/>
              </a:tabLst>
              <a:defRPr>
                <a:solidFill>
                  <a:schemeClr val="tx1"/>
                </a:solidFill>
                <a:latin typeface="Arial" panose="020B0604020202020204" pitchFamily="34" charset="0"/>
              </a:defRPr>
            </a:lvl4pPr>
            <a:lvl5pPr marL="2057400" indent="-228600">
              <a:tabLst>
                <a:tab pos="7270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70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70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70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7075" algn="l"/>
              </a:tabLst>
              <a:defRPr>
                <a:solidFill>
                  <a:schemeClr val="tx1"/>
                </a:solidFill>
                <a:latin typeface="Arial" panose="020B0604020202020204" pitchFamily="34" charset="0"/>
              </a:defRPr>
            </a:lvl9pPr>
          </a:lstStyle>
          <a:p>
            <a:pPr eaLnBrk="1" hangingPunct="1">
              <a:spcBef>
                <a:spcPts val="1388"/>
              </a:spcBef>
            </a:pPr>
            <a:r>
              <a:rPr lang="en-US" altLang="en-US" sz="2400" b="1">
                <a:solidFill>
                  <a:srgbClr val="000000"/>
                </a:solidFill>
                <a:latin typeface="Times New Roman" panose="02020603050405020304" pitchFamily="18" charset="0"/>
                <a:cs typeface="Times New Roman" panose="02020603050405020304" pitchFamily="18" charset="0"/>
              </a:rPr>
              <a:t>5.3	SPECIFICATIONS</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2000"/>
              </a:lnSpc>
              <a:spcBef>
                <a:spcPts val="1388"/>
              </a:spcBef>
            </a:pPr>
            <a:r>
              <a:rPr lang="en-US" altLang="en-US" sz="2200">
                <a:solidFill>
                  <a:srgbClr val="000000"/>
                </a:solidFill>
                <a:latin typeface="Times New Roman" panose="02020603050405020304" pitchFamily="18" charset="0"/>
                <a:cs typeface="Times New Roman" panose="02020603050405020304" pitchFamily="18" charset="0"/>
              </a:rPr>
              <a:t>The  size  of  a  slotter  like  that  of  a  shaper  is  specified  by  the maximum length of stroke of the ram, expressed in “mm”. The size of a general purpose or precision slotter usually ranges from 80 to 900 mm. To specify a slotter correctly the diameter of the table in mm, amount of cross and longitudinal travel of the table expressed in mm, number of speeds and feeds available, h.p. of the motor, floor space required, etc. should also be stated.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C8F8BB6-C521-469A-A35A-E7227FEC4D15}"/>
              </a:ext>
            </a:extLst>
          </p:cNvPr>
          <p:cNvSpPr txBox="1">
            <a:spLocks noGrp="1"/>
          </p:cNvSpPr>
          <p:nvPr>
            <p:ph type="title"/>
          </p:nvPr>
        </p:nvSpPr>
        <p:spPr>
          <a:xfrm>
            <a:off x="3751263" y="879475"/>
            <a:ext cx="3476625" cy="390525"/>
          </a:xfrm>
        </p:spPr>
        <p:txBody>
          <a:bodyPr tIns="12700" rtlCol="0"/>
          <a:lstStyle/>
          <a:p>
            <a:pPr marL="12700" eaLnBrk="1" fontAlgn="auto" hangingPunct="1">
              <a:spcBef>
                <a:spcPts val="100"/>
              </a:spcBef>
              <a:spcAft>
                <a:spcPts val="0"/>
              </a:spcAft>
              <a:defRPr/>
            </a:pPr>
            <a:r>
              <a:rPr i="1" u="none" spc="-10" dirty="0"/>
              <a:t>6.</a:t>
            </a:r>
            <a:r>
              <a:rPr i="1" spc="-10" dirty="0"/>
              <a:t>GRINDING</a:t>
            </a:r>
            <a:r>
              <a:rPr i="1" spc="-125" dirty="0"/>
              <a:t> </a:t>
            </a:r>
            <a:r>
              <a:rPr i="1" spc="-10" dirty="0"/>
              <a:t>MACHINES</a:t>
            </a:r>
          </a:p>
        </p:txBody>
      </p:sp>
      <p:sp>
        <p:nvSpPr>
          <p:cNvPr id="20483" name="object 3">
            <a:extLst>
              <a:ext uri="{FF2B5EF4-FFF2-40B4-BE49-F238E27FC236}">
                <a16:creationId xmlns:a16="http://schemas.microsoft.com/office/drawing/2014/main" id="{FE76BF68-3D88-4B7D-9B1B-B61E240C4E02}"/>
              </a:ext>
            </a:extLst>
          </p:cNvPr>
          <p:cNvSpPr txBox="1">
            <a:spLocks noChangeArrowheads="1"/>
          </p:cNvSpPr>
          <p:nvPr/>
        </p:nvSpPr>
        <p:spPr bwMode="auto">
          <a:xfrm>
            <a:off x="901700" y="1262063"/>
            <a:ext cx="8875713"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4305" rIns="0" bIns="0">
            <a:spAutoFit/>
          </a:bodyPr>
          <a:lstStyle>
            <a:lvl1pPr marL="20638">
              <a:tabLst>
                <a:tab pos="731838" algn="l"/>
              </a:tabLst>
              <a:defRPr>
                <a:solidFill>
                  <a:schemeClr val="tx1"/>
                </a:solidFill>
                <a:latin typeface="Arial" panose="020B0604020202020204" pitchFamily="34" charset="0"/>
              </a:defRPr>
            </a:lvl1pPr>
            <a:lvl2pPr marL="742950" indent="-285750">
              <a:tabLst>
                <a:tab pos="731838" algn="l"/>
              </a:tabLst>
              <a:defRPr>
                <a:solidFill>
                  <a:schemeClr val="tx1"/>
                </a:solidFill>
                <a:latin typeface="Arial" panose="020B0604020202020204" pitchFamily="34" charset="0"/>
              </a:defRPr>
            </a:lvl2pPr>
            <a:lvl3pPr marL="1143000" indent="-228600">
              <a:tabLst>
                <a:tab pos="731838" algn="l"/>
              </a:tabLst>
              <a:defRPr>
                <a:solidFill>
                  <a:schemeClr val="tx1"/>
                </a:solidFill>
                <a:latin typeface="Arial" panose="020B0604020202020204" pitchFamily="34" charset="0"/>
              </a:defRPr>
            </a:lvl3pPr>
            <a:lvl4pPr marL="1600200" indent="-228600">
              <a:tabLst>
                <a:tab pos="731838" algn="l"/>
              </a:tabLst>
              <a:defRPr>
                <a:solidFill>
                  <a:schemeClr val="tx1"/>
                </a:solidFill>
                <a:latin typeface="Arial" panose="020B0604020202020204" pitchFamily="34" charset="0"/>
              </a:defRPr>
            </a:lvl4pPr>
            <a:lvl5pPr marL="2057400" indent="-228600">
              <a:tabLst>
                <a:tab pos="7318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318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318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318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31838" algn="l"/>
              </a:tabLst>
              <a:defRPr>
                <a:solidFill>
                  <a:schemeClr val="tx1"/>
                </a:solidFill>
                <a:latin typeface="Arial" panose="020B0604020202020204" pitchFamily="34" charset="0"/>
              </a:defRPr>
            </a:lvl9pPr>
          </a:lstStyle>
          <a:p>
            <a:pPr eaLnBrk="1" hangingPunct="1">
              <a:spcBef>
                <a:spcPts val="1213"/>
              </a:spcBef>
            </a:pPr>
            <a:r>
              <a:rPr lang="en-US" altLang="en-US" sz="2400" b="1">
                <a:solidFill>
                  <a:srgbClr val="000000"/>
                </a:solidFill>
                <a:latin typeface="Times New Roman" panose="02020603050405020304" pitchFamily="18" charset="0"/>
                <a:cs typeface="Times New Roman" panose="02020603050405020304" pitchFamily="18" charset="0"/>
              </a:rPr>
              <a:t>6.1	INTRODUCTION</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1125"/>
              </a:spcBef>
            </a:pPr>
            <a:r>
              <a:rPr lang="en-US" altLang="en-US" sz="2200">
                <a:solidFill>
                  <a:srgbClr val="000000"/>
                </a:solidFill>
                <a:latin typeface="Times New Roman" panose="02020603050405020304" pitchFamily="18" charset="0"/>
                <a:cs typeface="Times New Roman" panose="02020603050405020304" pitchFamily="18" charset="0"/>
              </a:rPr>
              <a:t>Grinding is metal cutting operation performed by means of a rotating abrasive when that acts as a tool. This is used to finish work pieces, which must show a high surface quality, accuracy of shape and dimension. Mostly grinding is the finishing operation because it removes comparatively little metal, 0.25 to 0.50 mm in most operations and the accuracy in dimensions is in the order of 0.0000025 mm. Grinding is also done to machine materials which are too hard for other machining methods that use cutting tools. Many different types of grinding machines have now been developed for handling various kinds of work to which the grinding process is applicable.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2">
            <a:extLst>
              <a:ext uri="{FF2B5EF4-FFF2-40B4-BE49-F238E27FC236}">
                <a16:creationId xmlns:a16="http://schemas.microsoft.com/office/drawing/2014/main" id="{FCA68DE8-71CA-42BF-8AB4-8E014A682AB5}"/>
              </a:ext>
            </a:extLst>
          </p:cNvPr>
          <p:cNvSpPr>
            <a:spLocks noGrp="1" noChangeArrowheads="1"/>
          </p:cNvSpPr>
          <p:nvPr>
            <p:ph type="title"/>
          </p:nvPr>
        </p:nvSpPr>
        <p:spPr>
          <a:xfrm>
            <a:off x="706438" y="515938"/>
            <a:ext cx="9304337" cy="1109662"/>
          </a:xfrm>
        </p:spPr>
        <p:txBody>
          <a:bodyPr tIns="12700"/>
          <a:lstStyle/>
          <a:p>
            <a:pPr marL="12700" eaLnBrk="1" hangingPunct="1">
              <a:lnSpc>
                <a:spcPct val="101000"/>
              </a:lnSpc>
              <a:spcBef>
                <a:spcPts val="50"/>
              </a:spcBef>
            </a:pPr>
            <a:r>
              <a:rPr lang="en-US" altLang="en-US" sz="2600" u="none">
                <a:latin typeface="Calibri" panose="020F0502020204030204" pitchFamily="34" charset="0"/>
                <a:cs typeface="Calibri" panose="020F0502020204030204" pitchFamily="34" charset="0"/>
              </a:rPr>
              <a:t>Course Learning Outcomes (CLOs)</a:t>
            </a:r>
            <a:br>
              <a:rPr lang="en-US" altLang="en-US" sz="2600">
                <a:latin typeface="Calibri" panose="020F0502020204030204" pitchFamily="34" charset="0"/>
                <a:cs typeface="Calibri" panose="020F0502020204030204" pitchFamily="34" charset="0"/>
              </a:rPr>
            </a:br>
            <a:r>
              <a:rPr lang="en-US" altLang="en-US" sz="2200" b="0" u="none">
                <a:latin typeface="Calibri" panose="020F0502020204030204" pitchFamily="34" charset="0"/>
                <a:cs typeface="Calibri" panose="020F0502020204030204" pitchFamily="34" charset="0"/>
              </a:rPr>
              <a:t>The learning outcomes that are expected to be attained by the student at the end of the course are.</a:t>
            </a:r>
            <a:endParaRPr lang="en-US" altLang="en-US" sz="2200">
              <a:latin typeface="Calibri" panose="020F0502020204030204" pitchFamily="34" charset="0"/>
              <a:cs typeface="Calibri" panose="020F0502020204030204" pitchFamily="34" charset="0"/>
            </a:endParaRPr>
          </a:p>
        </p:txBody>
      </p:sp>
      <p:graphicFrame>
        <p:nvGraphicFramePr>
          <p:cNvPr id="3" name="object 3">
            <a:extLst>
              <a:ext uri="{FF2B5EF4-FFF2-40B4-BE49-F238E27FC236}">
                <a16:creationId xmlns:a16="http://schemas.microsoft.com/office/drawing/2014/main" id="{C293E3F5-D680-4D3D-959C-943A6C527DD5}"/>
              </a:ext>
            </a:extLst>
          </p:cNvPr>
          <p:cNvGraphicFramePr>
            <a:graphicFrameLocks noGrp="1"/>
          </p:cNvGraphicFramePr>
          <p:nvPr/>
        </p:nvGraphicFramePr>
        <p:xfrm>
          <a:off x="647700" y="1627188"/>
          <a:ext cx="9140825" cy="4706937"/>
        </p:xfrm>
        <a:graphic>
          <a:graphicData uri="http://schemas.openxmlformats.org/drawingml/2006/table">
            <a:tbl>
              <a:tblPr/>
              <a:tblGrid>
                <a:gridCol w="968375">
                  <a:extLst>
                    <a:ext uri="{9D8B030D-6E8A-4147-A177-3AD203B41FA5}">
                      <a16:colId xmlns:a16="http://schemas.microsoft.com/office/drawing/2014/main" val="20000"/>
                    </a:ext>
                  </a:extLst>
                </a:gridCol>
                <a:gridCol w="5184775">
                  <a:extLst>
                    <a:ext uri="{9D8B030D-6E8A-4147-A177-3AD203B41FA5}">
                      <a16:colId xmlns:a16="http://schemas.microsoft.com/office/drawing/2014/main" val="20001"/>
                    </a:ext>
                  </a:extLst>
                </a:gridCol>
                <a:gridCol w="2111375">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tblGrid>
              <a:tr h="987425">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88"/>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cs typeface="Calibri" panose="020F0502020204030204" pitchFamily="34" charset="0"/>
                        </a:rPr>
                        <a:t>Sl. No.</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a:noFill/>
                    </a:lnL>
                    <a:lnR>
                      <a:noFill/>
                    </a:lnR>
                    <a:lnT>
                      <a:noFill/>
                    </a:lnT>
                    <a:lnB>
                      <a:noFill/>
                    </a:lnB>
                    <a:lnTlToBr>
                      <a:noFill/>
                    </a:lnTlToBr>
                    <a:lnBlToTr>
                      <a:noFill/>
                    </a:lnBlToTr>
                    <a:solidFill>
                      <a:srgbClr val="9BBA58"/>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88"/>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cs typeface="Calibri" panose="020F0502020204030204" pitchFamily="34" charset="0"/>
                        </a:rPr>
                        <a:t>CLOs</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a:noFill/>
                    </a:lnL>
                    <a:lnR>
                      <a:noFill/>
                    </a:lnR>
                    <a:lnT>
                      <a:noFill/>
                    </a:lnT>
                    <a:lnB>
                      <a:noFill/>
                    </a:lnB>
                    <a:lnTlToBr>
                      <a:noFill/>
                    </a:lnTlToBr>
                    <a:lnBlToTr>
                      <a:noFill/>
                    </a:lnBlToTr>
                    <a:solidFill>
                      <a:srgbClr val="9BBA58"/>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88"/>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cs typeface="Calibri" panose="020F0502020204030204" pitchFamily="34" charset="0"/>
                        </a:rPr>
                        <a:t>Domain of</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68263" marR="0" lvl="0" indent="0" algn="l" defTabSz="914400" rtl="0" eaLnBrk="1" fontAlgn="base" latinLnBrk="0" hangingPunct="1">
                        <a:lnSpc>
                          <a:spcPct val="100000"/>
                        </a:lnSpc>
                        <a:spcBef>
                          <a:spcPts val="5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cs typeface="Calibri" panose="020F0502020204030204" pitchFamily="34" charset="0"/>
                        </a:rPr>
                        <a:t>learning</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a:noFill/>
                    </a:lnL>
                    <a:lnR>
                      <a:noFill/>
                    </a:lnR>
                    <a:lnT>
                      <a:noFill/>
                    </a:lnT>
                    <a:lnB>
                      <a:noFill/>
                    </a:lnB>
                    <a:lnTlToBr>
                      <a:noFill/>
                    </a:lnTlToBr>
                    <a:lnBlToTr>
                      <a:noFill/>
                    </a:lnBlToTr>
                    <a:solidFill>
                      <a:srgbClr val="9BBA58"/>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88"/>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cs typeface="Calibri" panose="020F0502020204030204" pitchFamily="34" charset="0"/>
                        </a:rPr>
                        <a:t>PLOs</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a:noFill/>
                    </a:lnL>
                    <a:lnR>
                      <a:noFill/>
                    </a:lnR>
                    <a:lnT>
                      <a:noFill/>
                    </a:lnT>
                    <a:lnB>
                      <a:noFill/>
                    </a:lnB>
                    <a:lnTlToBr>
                      <a:noFill/>
                    </a:lnTlToBr>
                    <a:lnBlToTr>
                      <a:noFill/>
                    </a:lnBlToTr>
                    <a:solidFill>
                      <a:srgbClr val="9BBA58"/>
                    </a:solidFill>
                  </a:tcPr>
                </a:tc>
                <a:extLst>
                  <a:ext uri="{0D108BD9-81ED-4DB2-BD59-A6C34878D82A}">
                    <a16:rowId xmlns:a16="http://schemas.microsoft.com/office/drawing/2014/main" val="10000"/>
                  </a:ext>
                </a:extLst>
              </a:tr>
              <a:tr h="170815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a:noFill/>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DISPLAY basic proficiency in operation of</a:t>
                      </a:r>
                    </a:p>
                    <a:p>
                      <a:pPr marL="68263" marR="0" lvl="0" indent="0" algn="l" defTabSz="914400" rtl="0" eaLnBrk="1" fontAlgn="base" latinLnBrk="0" hangingPunct="1">
                        <a:lnSpc>
                          <a:spcPct val="102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the apparatus and PERFORM the experiment to determine the solution of the engineering problems related to the subject.</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a:noFill/>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Psychomotor</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a:noFill/>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1,2,3</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a:noFill/>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extLst>
                  <a:ext uri="{0D108BD9-81ED-4DB2-BD59-A6C34878D82A}">
                    <a16:rowId xmlns:a16="http://schemas.microsoft.com/office/drawing/2014/main" val="10001"/>
                  </a:ext>
                </a:extLst>
              </a:tr>
              <a:tr h="103028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2</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no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Communicate the learned concepts using</a:t>
                      </a:r>
                    </a:p>
                    <a:p>
                      <a:pPr marL="68263" marR="0" lvl="0" indent="0" algn="l" defTabSz="914400" rtl="0" eaLnBrk="1" fontAlgn="base" latinLnBrk="0" hangingPunct="1">
                        <a:lnSpc>
                          <a:spcPts val="2688"/>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different media i.e., verbal and written. As well as perform teamwork.</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no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Affective</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no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5,6</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1075">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3</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Manifest the professional responsibilities</a:t>
                      </a:r>
                    </a:p>
                    <a:p>
                      <a:pPr marL="68263" marR="0" lvl="0" indent="0" algn="l"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and norms of engineering practice.</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Psychomotor,</a:t>
                      </a:r>
                    </a:p>
                    <a:p>
                      <a:pPr marL="68263" marR="0" lvl="0" indent="0" algn="l"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Affective</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256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7,10</a:t>
                      </a:r>
                    </a:p>
                  </a:txBody>
                  <a:tcPr marL="0" marR="0" marT="0" marB="0" horzOverflow="overflow">
                    <a:lnL w="6350" cap="flat" cmpd="sng" algn="ctr">
                      <a:solidFill>
                        <a:srgbClr val="C2D59B"/>
                      </a:solidFill>
                      <a:prstDash val="solid"/>
                      <a:round/>
                      <a:headEnd type="none" w="med" len="med"/>
                      <a:tailEnd type="none" w="med" len="med"/>
                    </a:lnL>
                    <a:lnR w="6350" cap="flat" cmpd="sng" algn="ctr">
                      <a:solidFill>
                        <a:srgbClr val="C2D59B"/>
                      </a:solidFill>
                      <a:prstDash val="solid"/>
                      <a:round/>
                      <a:headEnd type="none" w="med" len="med"/>
                      <a:tailEnd type="none" w="med" len="med"/>
                    </a:lnR>
                    <a:lnT w="6350" cap="flat" cmpd="sng" algn="ctr">
                      <a:solidFill>
                        <a:srgbClr val="C2D59B"/>
                      </a:solidFill>
                      <a:prstDash val="solid"/>
                      <a:round/>
                      <a:headEnd type="none" w="med" len="med"/>
                      <a:tailEnd type="none" w="med" len="med"/>
                    </a:lnT>
                    <a:lnB w="6350" cap="flat" cmpd="sng" algn="ctr">
                      <a:solidFill>
                        <a:srgbClr val="C2D59B"/>
                      </a:solidFill>
                      <a:prstDash val="solid"/>
                      <a:round/>
                      <a:headEnd type="none" w="med" len="med"/>
                      <a:tailEnd type="none" w="med" len="med"/>
                    </a:lnB>
                    <a:lnTlToBr>
                      <a:noFill/>
                    </a:lnTlToBr>
                    <a:lnBlToTr>
                      <a:noFill/>
                    </a:lnBlToTr>
                    <a:solidFill>
                      <a:srgbClr val="EAF0D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object 2">
            <a:extLst>
              <a:ext uri="{FF2B5EF4-FFF2-40B4-BE49-F238E27FC236}">
                <a16:creationId xmlns:a16="http://schemas.microsoft.com/office/drawing/2014/main" id="{F650C426-C912-46AC-B165-198702EF3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088" y="1339850"/>
            <a:ext cx="392112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object 3">
            <a:extLst>
              <a:ext uri="{FF2B5EF4-FFF2-40B4-BE49-F238E27FC236}">
                <a16:creationId xmlns:a16="http://schemas.microsoft.com/office/drawing/2014/main" id="{04400428-4378-45C4-8A17-C00FB086D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04875"/>
            <a:ext cx="4344988"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a:extLst>
              <a:ext uri="{FF2B5EF4-FFF2-40B4-BE49-F238E27FC236}">
                <a16:creationId xmlns:a16="http://schemas.microsoft.com/office/drawing/2014/main" id="{9CA6F868-C726-498E-B61D-D6976F1B241B}"/>
              </a:ext>
            </a:extLst>
          </p:cNvPr>
          <p:cNvSpPr txBox="1">
            <a:spLocks noGrp="1"/>
          </p:cNvSpPr>
          <p:nvPr>
            <p:ph type="title"/>
          </p:nvPr>
        </p:nvSpPr>
        <p:spPr>
          <a:xfrm>
            <a:off x="901700" y="512763"/>
            <a:ext cx="6507163" cy="392112"/>
          </a:xfrm>
        </p:spPr>
        <p:txBody>
          <a:bodyPr tIns="12700" rtlCol="0"/>
          <a:lstStyle/>
          <a:p>
            <a:pPr marL="12700" eaLnBrk="1" fontAlgn="auto" hangingPunct="1">
              <a:spcBef>
                <a:spcPts val="100"/>
              </a:spcBef>
              <a:spcAft>
                <a:spcPts val="0"/>
              </a:spcAft>
              <a:tabLst>
                <a:tab pos="732155" algn="l"/>
              </a:tabLst>
              <a:defRPr/>
            </a:pPr>
            <a:r>
              <a:rPr u="none" spc="-25" dirty="0"/>
              <a:t>6.2</a:t>
            </a:r>
            <a:r>
              <a:rPr u="none" dirty="0"/>
              <a:t>	</a:t>
            </a:r>
            <a:r>
              <a:rPr u="none" spc="-10" dirty="0"/>
              <a:t>MAIN</a:t>
            </a:r>
            <a:r>
              <a:rPr u="none" spc="-125" dirty="0"/>
              <a:t> </a:t>
            </a:r>
            <a:r>
              <a:rPr u="none" spc="-10" dirty="0"/>
              <a:t>PARTS</a:t>
            </a:r>
            <a:r>
              <a:rPr u="none" spc="-95" dirty="0"/>
              <a:t> </a:t>
            </a:r>
            <a:r>
              <a:rPr u="none" dirty="0"/>
              <a:t>OF</a:t>
            </a:r>
            <a:r>
              <a:rPr u="none" spc="-114" dirty="0"/>
              <a:t> </a:t>
            </a:r>
            <a:r>
              <a:rPr u="none" spc="-25" dirty="0"/>
              <a:t>GRINDING</a:t>
            </a:r>
            <a:r>
              <a:rPr u="none" spc="-90" dirty="0"/>
              <a:t> </a:t>
            </a:r>
            <a:r>
              <a:rPr u="none" spc="-10" dirty="0"/>
              <a:t>MACHINES</a:t>
            </a:r>
          </a:p>
        </p:txBody>
      </p:sp>
      <p:sp>
        <p:nvSpPr>
          <p:cNvPr id="5" name="object 5">
            <a:extLst>
              <a:ext uri="{FF2B5EF4-FFF2-40B4-BE49-F238E27FC236}">
                <a16:creationId xmlns:a16="http://schemas.microsoft.com/office/drawing/2014/main" id="{C4EC0C0D-0A8B-4733-84FA-B6031ED6DB53}"/>
              </a:ext>
            </a:extLst>
          </p:cNvPr>
          <p:cNvSpPr txBox="1"/>
          <p:nvPr/>
        </p:nvSpPr>
        <p:spPr>
          <a:xfrm>
            <a:off x="706438" y="4576763"/>
            <a:ext cx="4437062" cy="207962"/>
          </a:xfrm>
          <a:prstGeom prst="rect">
            <a:avLst/>
          </a:prstGeom>
        </p:spPr>
        <p:txBody>
          <a:bodyPr lIns="0" tIns="12700" rIns="0" bIns="0">
            <a:spAutoFit/>
          </a:bodyPr>
          <a:lstStyle/>
          <a:p>
            <a:pPr marL="12700" eaLnBrk="1" fontAlgn="auto" hangingPunct="1">
              <a:spcBef>
                <a:spcPts val="100"/>
              </a:spcBef>
              <a:spcAft>
                <a:spcPts val="0"/>
              </a:spcAft>
              <a:defRPr/>
            </a:pPr>
            <a:r>
              <a:rPr sz="1200" b="1" kern="0" spc="-70" dirty="0">
                <a:solidFill>
                  <a:sysClr val="windowText" lastClr="000000"/>
                </a:solidFill>
                <a:latin typeface="Times New Roman"/>
                <a:cs typeface="Times New Roman"/>
              </a:rPr>
              <a:t>Figure</a:t>
            </a:r>
            <a:r>
              <a:rPr sz="1200" b="1" kern="0" spc="-45" dirty="0">
                <a:solidFill>
                  <a:sysClr val="windowText" lastClr="000000"/>
                </a:solidFill>
                <a:latin typeface="Times New Roman"/>
                <a:cs typeface="Times New Roman"/>
              </a:rPr>
              <a:t> No.8BLOCKDIAGRAMOFAPLAIN</a:t>
            </a:r>
            <a:r>
              <a:rPr sz="1200" b="1" kern="0" spc="-30" dirty="0">
                <a:solidFill>
                  <a:sysClr val="windowText" lastClr="000000"/>
                </a:solidFill>
                <a:latin typeface="Times New Roman"/>
                <a:cs typeface="Times New Roman"/>
              </a:rPr>
              <a:t> </a:t>
            </a:r>
            <a:r>
              <a:rPr sz="1200" b="1" kern="0" spc="-85" dirty="0">
                <a:solidFill>
                  <a:sysClr val="windowText" lastClr="000000"/>
                </a:solidFill>
                <a:latin typeface="Times New Roman"/>
                <a:cs typeface="Times New Roman"/>
              </a:rPr>
              <a:t>CENTRE-</a:t>
            </a:r>
            <a:r>
              <a:rPr sz="1200" b="1" kern="0" spc="-35" dirty="0">
                <a:solidFill>
                  <a:sysClr val="windowText" lastClr="000000"/>
                </a:solidFill>
                <a:latin typeface="Times New Roman"/>
                <a:cs typeface="Times New Roman"/>
              </a:rPr>
              <a:t>TYPEGRINDER</a:t>
            </a:r>
            <a:endParaRPr sz="12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6ACD37B9-6252-4845-B6CD-F7451A5A778E}"/>
              </a:ext>
            </a:extLst>
          </p:cNvPr>
          <p:cNvSpPr txBox="1"/>
          <p:nvPr/>
        </p:nvSpPr>
        <p:spPr>
          <a:xfrm>
            <a:off x="5605463" y="4576763"/>
            <a:ext cx="3776662" cy="207962"/>
          </a:xfrm>
          <a:prstGeom prst="rect">
            <a:avLst/>
          </a:prstGeom>
        </p:spPr>
        <p:txBody>
          <a:bodyPr lIns="0" tIns="12700" rIns="0" bIns="0">
            <a:spAutoFit/>
          </a:bodyPr>
          <a:lstStyle/>
          <a:p>
            <a:pPr marL="12700" eaLnBrk="1" fontAlgn="auto" hangingPunct="1">
              <a:spcBef>
                <a:spcPts val="100"/>
              </a:spcBef>
              <a:spcAft>
                <a:spcPts val="0"/>
              </a:spcAft>
              <a:defRPr/>
            </a:pPr>
            <a:r>
              <a:rPr sz="1200" b="1" kern="0" spc="-25" dirty="0">
                <a:solidFill>
                  <a:sysClr val="windowText" lastClr="000000"/>
                </a:solidFill>
                <a:latin typeface="Times New Roman"/>
                <a:cs typeface="Times New Roman"/>
              </a:rPr>
              <a:t>Figure</a:t>
            </a:r>
            <a:r>
              <a:rPr sz="1200" b="1" kern="0" spc="-35" dirty="0">
                <a:solidFill>
                  <a:sysClr val="windowText" lastClr="000000"/>
                </a:solidFill>
                <a:latin typeface="Times New Roman"/>
                <a:cs typeface="Times New Roman"/>
              </a:rPr>
              <a:t> </a:t>
            </a:r>
            <a:r>
              <a:rPr sz="1200" b="1" kern="0" spc="-25" dirty="0">
                <a:solidFill>
                  <a:sysClr val="windowText" lastClr="000000"/>
                </a:solidFill>
                <a:latin typeface="Times New Roman"/>
                <a:cs typeface="Times New Roman"/>
              </a:rPr>
              <a:t>No.9. </a:t>
            </a:r>
            <a:r>
              <a:rPr sz="1200" b="1" kern="0" spc="-35" dirty="0">
                <a:solidFill>
                  <a:sysClr val="windowText" lastClr="000000"/>
                </a:solidFill>
                <a:latin typeface="Times New Roman"/>
                <a:cs typeface="Times New Roman"/>
              </a:rPr>
              <a:t>PRINCIPLE</a:t>
            </a:r>
            <a:r>
              <a:rPr sz="1200" b="1" kern="0" spc="-2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OF</a:t>
            </a:r>
            <a:r>
              <a:rPr sz="1200" b="1" kern="0" spc="-25" dirty="0">
                <a:solidFill>
                  <a:sysClr val="windowText" lastClr="000000"/>
                </a:solidFill>
                <a:latin typeface="Times New Roman"/>
                <a:cs typeface="Times New Roman"/>
              </a:rPr>
              <a:t> </a:t>
            </a:r>
            <a:r>
              <a:rPr sz="1200" b="1" kern="0" spc="-40" dirty="0">
                <a:solidFill>
                  <a:sysClr val="windowText" lastClr="000000"/>
                </a:solidFill>
                <a:latin typeface="Times New Roman"/>
                <a:cs typeface="Times New Roman"/>
              </a:rPr>
              <a:t>CYLINDRICAL</a:t>
            </a:r>
            <a:r>
              <a:rPr sz="1200" b="1" kern="0" spc="-25"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GRINDING</a:t>
            </a:r>
            <a:endParaRPr sz="1200" kern="0">
              <a:solidFill>
                <a:sysClr val="windowText" lastClr="000000"/>
              </a:solidFill>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object 2">
            <a:extLst>
              <a:ext uri="{FF2B5EF4-FFF2-40B4-BE49-F238E27FC236}">
                <a16:creationId xmlns:a16="http://schemas.microsoft.com/office/drawing/2014/main" id="{13C762CE-EF97-473C-B07B-0A77E0DFB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538" y="1141413"/>
            <a:ext cx="318452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500EF840-C9ED-4208-990A-AA9294E315A7}"/>
              </a:ext>
            </a:extLst>
          </p:cNvPr>
          <p:cNvSpPr txBox="1"/>
          <p:nvPr/>
        </p:nvSpPr>
        <p:spPr>
          <a:xfrm>
            <a:off x="3814763" y="4795838"/>
            <a:ext cx="3079750" cy="209550"/>
          </a:xfrm>
          <a:prstGeom prst="rect">
            <a:avLst/>
          </a:prstGeom>
        </p:spPr>
        <p:txBody>
          <a:bodyPr lIns="0" tIns="12700" rIns="0" bIns="0">
            <a:spAutoFit/>
          </a:bodyPr>
          <a:lstStyle/>
          <a:p>
            <a:pPr marL="12700" eaLnBrk="1" fontAlgn="auto" hangingPunct="1">
              <a:spcBef>
                <a:spcPts val="100"/>
              </a:spcBef>
              <a:spcAft>
                <a:spcPts val="0"/>
              </a:spcAft>
              <a:defRPr/>
            </a:pPr>
            <a:r>
              <a:rPr sz="1200" b="1" kern="0" spc="-25" dirty="0">
                <a:solidFill>
                  <a:sysClr val="windowText" lastClr="000000"/>
                </a:solidFill>
                <a:latin typeface="Times New Roman"/>
                <a:cs typeface="Times New Roman"/>
              </a:rPr>
              <a:t>Figure</a:t>
            </a:r>
            <a:r>
              <a:rPr sz="1200" b="1" kern="0" spc="-35" dirty="0">
                <a:solidFill>
                  <a:sysClr val="windowText" lastClr="000000"/>
                </a:solidFill>
                <a:latin typeface="Times New Roman"/>
                <a:cs typeface="Times New Roman"/>
              </a:rPr>
              <a:t> </a:t>
            </a:r>
            <a:r>
              <a:rPr sz="1200" b="1" kern="0" spc="-30" dirty="0">
                <a:solidFill>
                  <a:sysClr val="windowText" lastClr="000000"/>
                </a:solidFill>
                <a:latin typeface="Times New Roman"/>
                <a:cs typeface="Times New Roman"/>
              </a:rPr>
              <a:t>No.10.</a:t>
            </a:r>
            <a:r>
              <a:rPr sz="1200" b="1" kern="0" spc="-45" dirty="0">
                <a:solidFill>
                  <a:sysClr val="windowText" lastClr="000000"/>
                </a:solidFill>
                <a:latin typeface="Times New Roman"/>
                <a:cs typeface="Times New Roman"/>
              </a:rPr>
              <a:t> </a:t>
            </a:r>
            <a:r>
              <a:rPr sz="1200" b="1" kern="0" spc="-25" dirty="0">
                <a:solidFill>
                  <a:sysClr val="windowText" lastClr="000000"/>
                </a:solidFill>
                <a:latin typeface="Times New Roman"/>
                <a:cs typeface="Times New Roman"/>
              </a:rPr>
              <a:t>TOOL</a:t>
            </a:r>
            <a:r>
              <a:rPr sz="1200" b="1" kern="0" spc="-40" dirty="0">
                <a:solidFill>
                  <a:sysClr val="windowText" lastClr="000000"/>
                </a:solidFill>
                <a:latin typeface="Times New Roman"/>
                <a:cs typeface="Times New Roman"/>
              </a:rPr>
              <a:t> </a:t>
            </a:r>
            <a:r>
              <a:rPr sz="1200" b="1" kern="0" spc="-25" dirty="0">
                <a:solidFill>
                  <a:sysClr val="windowText" lastClr="000000"/>
                </a:solidFill>
                <a:latin typeface="Times New Roman"/>
                <a:cs typeface="Times New Roman"/>
              </a:rPr>
              <a:t>AND</a:t>
            </a:r>
            <a:r>
              <a:rPr sz="1200" b="1" kern="0" spc="-35" dirty="0">
                <a:solidFill>
                  <a:sysClr val="windowText" lastClr="000000"/>
                </a:solidFill>
                <a:latin typeface="Times New Roman"/>
                <a:cs typeface="Times New Roman"/>
              </a:rPr>
              <a:t> </a:t>
            </a:r>
            <a:r>
              <a:rPr sz="1200" b="1" kern="0" spc="-30" dirty="0">
                <a:solidFill>
                  <a:sysClr val="windowText" lastClr="000000"/>
                </a:solidFill>
                <a:latin typeface="Times New Roman"/>
                <a:cs typeface="Times New Roman"/>
              </a:rPr>
              <a:t>CUTTER</a:t>
            </a:r>
            <a:r>
              <a:rPr sz="1200" b="1" kern="0" spc="-35"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GRINDER</a:t>
            </a:r>
            <a:endParaRPr sz="1200" kern="0">
              <a:solidFill>
                <a:sysClr val="windowText" lastClr="000000"/>
              </a:solidFill>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AB0DA3B-9C89-4023-AA64-CB12210E4501}"/>
              </a:ext>
            </a:extLst>
          </p:cNvPr>
          <p:cNvSpPr txBox="1">
            <a:spLocks noGrp="1"/>
          </p:cNvSpPr>
          <p:nvPr>
            <p:ph type="title"/>
          </p:nvPr>
        </p:nvSpPr>
        <p:spPr>
          <a:xfrm>
            <a:off x="911225" y="512763"/>
            <a:ext cx="3309938" cy="392112"/>
          </a:xfrm>
        </p:spPr>
        <p:txBody>
          <a:bodyPr tIns="12700" rtlCol="0"/>
          <a:lstStyle/>
          <a:p>
            <a:pPr marL="12700" eaLnBrk="1" fontAlgn="auto" hangingPunct="1">
              <a:spcBef>
                <a:spcPts val="100"/>
              </a:spcBef>
              <a:spcAft>
                <a:spcPts val="0"/>
              </a:spcAft>
              <a:tabLst>
                <a:tab pos="722630" algn="l"/>
              </a:tabLst>
              <a:defRPr/>
            </a:pPr>
            <a:r>
              <a:rPr u="none" spc="-25" dirty="0"/>
              <a:t>6.3</a:t>
            </a:r>
            <a:r>
              <a:rPr u="none" dirty="0"/>
              <a:t>	</a:t>
            </a:r>
            <a:r>
              <a:rPr u="none" spc="-10" dirty="0"/>
              <a:t>SPECIFICATIONS</a:t>
            </a:r>
          </a:p>
        </p:txBody>
      </p:sp>
      <p:sp>
        <p:nvSpPr>
          <p:cNvPr id="23555" name="object 3">
            <a:extLst>
              <a:ext uri="{FF2B5EF4-FFF2-40B4-BE49-F238E27FC236}">
                <a16:creationId xmlns:a16="http://schemas.microsoft.com/office/drawing/2014/main" id="{3C8A8312-FDDC-4B22-AD20-ED1284DD1B1F}"/>
              </a:ext>
            </a:extLst>
          </p:cNvPr>
          <p:cNvSpPr txBox="1">
            <a:spLocks noChangeArrowheads="1"/>
          </p:cNvSpPr>
          <p:nvPr/>
        </p:nvSpPr>
        <p:spPr bwMode="auto">
          <a:xfrm>
            <a:off x="906463" y="1023938"/>
            <a:ext cx="8891587"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9370" rIns="0" bIns="0">
            <a:spAutoFit/>
          </a:bodyPr>
          <a:lstStyle>
            <a:lvl1pPr marL="15875" indent="1028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2000"/>
              </a:lnSpc>
              <a:spcBef>
                <a:spcPts val="313"/>
              </a:spcBef>
            </a:pPr>
            <a:r>
              <a:rPr lang="en-US" altLang="en-US" sz="2200">
                <a:solidFill>
                  <a:srgbClr val="000000"/>
                </a:solidFill>
                <a:latin typeface="Times New Roman" panose="02020603050405020304" pitchFamily="18" charset="0"/>
                <a:cs typeface="Times New Roman" panose="02020603050405020304" pitchFamily="18" charset="0"/>
              </a:rPr>
              <a:t>Grinding machine size is specified according to the size of the largest work piece that can be amounted on the machine. The size of a cylindrical center type grinder is usually designated by the diameter and length both expressed  in  mm  of  the  largest  work  piece  the  machine  can  nominally accommodate between centers. The diameter of the work piece should not exceed one half of the nominal capacity of the machine.</a:t>
            </a:r>
          </a:p>
          <a:p>
            <a:pPr algn="just" eaLnBrk="1" hangingPunct="1">
              <a:lnSpc>
                <a:spcPct val="95000"/>
              </a:lnSpc>
              <a:spcBef>
                <a:spcPts val="1375"/>
              </a:spcBef>
            </a:pPr>
            <a:r>
              <a:rPr lang="en-US" altLang="en-US" sz="2200">
                <a:solidFill>
                  <a:srgbClr val="000000"/>
                </a:solidFill>
                <a:latin typeface="Times New Roman" panose="02020603050405020304" pitchFamily="18" charset="0"/>
                <a:cs typeface="Times New Roman" panose="02020603050405020304" pitchFamily="18" charset="0"/>
              </a:rPr>
              <a:t>The size of the internal center type grinder is specified by the diameter of work piece that can be swung and the maximum length of stroke of wheel, all  expressed  in  mm.For  all  types  of  surface  grinders,  particularly  for  a reciprocating grinder, the size is generally expressed in terms of table area and maximum height from table to wheel. The diameter of the chuck or table usually specifies the size of a rotary surface grinder. In contrast to cylinder- type grinders the actual working capacity of surface grinders is approximately equal to the nominal capacity.</a:t>
            </a:r>
          </a:p>
          <a:p>
            <a:pPr algn="just" eaLnBrk="1" hangingPunct="1">
              <a:lnSpc>
                <a:spcPct val="95000"/>
              </a:lnSpc>
              <a:spcBef>
                <a:spcPts val="1338"/>
              </a:spcBef>
            </a:pPr>
            <a:r>
              <a:rPr lang="en-US" altLang="en-US" sz="2200">
                <a:solidFill>
                  <a:srgbClr val="000000"/>
                </a:solidFill>
                <a:latin typeface="Times New Roman" panose="02020603050405020304" pitchFamily="18" charset="0"/>
                <a:cs typeface="Times New Roman" panose="02020603050405020304" pitchFamily="18" charset="0"/>
              </a:rPr>
              <a:t>The same general rules apply to tool and cutter grinders whenever applicable. In some cases, where the machines of not make use of tables, the size is specified by the maximum size of tool that can be sharpened or dressed.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object 2">
            <a:extLst>
              <a:ext uri="{FF2B5EF4-FFF2-40B4-BE49-F238E27FC236}">
                <a16:creationId xmlns:a16="http://schemas.microsoft.com/office/drawing/2014/main" id="{0CBE92C0-E8AA-48B3-AA9E-872B1F631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3352800"/>
            <a:ext cx="409416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object 3">
            <a:extLst>
              <a:ext uri="{FF2B5EF4-FFF2-40B4-BE49-F238E27FC236}">
                <a16:creationId xmlns:a16="http://schemas.microsoft.com/office/drawing/2014/main" id="{BD5C4569-23DD-47BF-9F9C-F394EE8F46CA}"/>
              </a:ext>
            </a:extLst>
          </p:cNvPr>
          <p:cNvSpPr>
            <a:spLocks noGrp="1" noChangeArrowheads="1"/>
          </p:cNvSpPr>
          <p:nvPr>
            <p:ph type="title"/>
          </p:nvPr>
        </p:nvSpPr>
        <p:spPr>
          <a:xfrm>
            <a:off x="1851025" y="1079500"/>
            <a:ext cx="6443663" cy="1184275"/>
          </a:xfrm>
        </p:spPr>
        <p:txBody>
          <a:bodyPr tIns="13335"/>
          <a:lstStyle/>
          <a:p>
            <a:pPr marL="3175" eaLnBrk="1" hangingPunct="1">
              <a:lnSpc>
                <a:spcPts val="2988"/>
              </a:lnSpc>
              <a:spcBef>
                <a:spcPts val="150"/>
              </a:spcBef>
            </a:pPr>
            <a:r>
              <a:rPr lang="en-US" altLang="en-US" sz="2600" u="none">
                <a:latin typeface="Times New Roman" panose="02020603050405020304" pitchFamily="18" charset="0"/>
                <a:cs typeface="Times New Roman" panose="02020603050405020304" pitchFamily="18" charset="0"/>
              </a:rPr>
              <a:t>EXPERIMENT NO. 2</a:t>
            </a:r>
            <a:br>
              <a:rPr lang="en-US" altLang="en-US" sz="2600">
                <a:latin typeface="Times New Roman" panose="02020603050405020304" pitchFamily="18" charset="0"/>
                <a:cs typeface="Times New Roman" panose="02020603050405020304" pitchFamily="18" charset="0"/>
              </a:rPr>
            </a:br>
            <a:r>
              <a:rPr lang="en-US" altLang="en-US" sz="2600" u="none">
                <a:latin typeface="Times New Roman" panose="02020603050405020304" pitchFamily="18" charset="0"/>
                <a:cs typeface="Times New Roman" panose="02020603050405020304" pitchFamily="18" charset="0"/>
              </a:rPr>
              <a:t>PLAIN TURNING AND CHAMFERING ON LATHE</a:t>
            </a:r>
            <a:endParaRPr lang="en-US" altLang="en-US" sz="2600">
              <a:latin typeface="Times New Roman" panose="02020603050405020304" pitchFamily="18" charset="0"/>
              <a:cs typeface="Times New Roman" panose="02020603050405020304" pitchFamily="18" charset="0"/>
            </a:endParaRPr>
          </a:p>
        </p:txBody>
      </p:sp>
      <p:sp>
        <p:nvSpPr>
          <p:cNvPr id="4" name="object 4">
            <a:extLst>
              <a:ext uri="{FF2B5EF4-FFF2-40B4-BE49-F238E27FC236}">
                <a16:creationId xmlns:a16="http://schemas.microsoft.com/office/drawing/2014/main" id="{F0E0C49D-83C0-401B-A8CD-E5F92112962A}"/>
              </a:ext>
            </a:extLst>
          </p:cNvPr>
          <p:cNvSpPr txBox="1"/>
          <p:nvPr/>
        </p:nvSpPr>
        <p:spPr>
          <a:xfrm>
            <a:off x="979488" y="2217738"/>
            <a:ext cx="7751762" cy="984250"/>
          </a:xfrm>
          <a:prstGeom prst="rect">
            <a:avLst/>
          </a:prstGeom>
        </p:spPr>
        <p:txBody>
          <a:bodyPr lIns="0" tIns="137160" rIns="0" bIns="0">
            <a:spAutoFit/>
          </a:bodyPr>
          <a:lstStyle/>
          <a:p>
            <a:pPr marL="12700" eaLnBrk="1" fontAlgn="auto" hangingPunct="1">
              <a:spcBef>
                <a:spcPts val="1080"/>
              </a:spcBef>
              <a:spcAft>
                <a:spcPts val="0"/>
              </a:spcAft>
              <a:tabLst>
                <a:tab pos="450215" algn="l"/>
              </a:tabLst>
              <a:defRPr/>
            </a:pPr>
            <a:r>
              <a:rPr sz="2600" kern="0" spc="-25" dirty="0">
                <a:solidFill>
                  <a:sysClr val="windowText" lastClr="000000"/>
                </a:solidFill>
                <a:latin typeface="Times New Roman"/>
                <a:cs typeface="Times New Roman"/>
              </a:rPr>
              <a:t>1.</a:t>
            </a:r>
            <a:r>
              <a:rPr sz="2600" kern="0" dirty="0">
                <a:solidFill>
                  <a:sysClr val="windowText" lastClr="000000"/>
                </a:solidFill>
                <a:latin typeface="Times New Roman"/>
                <a:cs typeface="Times New Roman"/>
              </a:rPr>
              <a:t>	</a:t>
            </a:r>
            <a:r>
              <a:rPr sz="2600" b="1" kern="0" spc="-20" dirty="0">
                <a:solidFill>
                  <a:sysClr val="windowText" lastClr="000000"/>
                </a:solidFill>
                <a:latin typeface="Times New Roman"/>
                <a:cs typeface="Times New Roman"/>
              </a:rPr>
              <a:t>AIM:</a:t>
            </a:r>
            <a:endParaRPr sz="2600" kern="0">
              <a:solidFill>
                <a:sysClr val="windowText" lastClr="000000"/>
              </a:solidFill>
              <a:latin typeface="Times New Roman"/>
              <a:cs typeface="Times New Roman"/>
            </a:endParaRPr>
          </a:p>
          <a:p>
            <a:pPr marL="447040" eaLnBrk="1" fontAlgn="auto" hangingPunct="1">
              <a:spcBef>
                <a:spcPts val="819"/>
              </a:spcBef>
              <a:spcAft>
                <a:spcPts val="0"/>
              </a:spcAft>
              <a:defRPr/>
            </a:pPr>
            <a:r>
              <a:rPr sz="2200" kern="0" dirty="0">
                <a:solidFill>
                  <a:sysClr val="windowText" lastClr="000000"/>
                </a:solidFill>
                <a:latin typeface="Times New Roman"/>
                <a:cs typeface="Times New Roman"/>
              </a:rPr>
              <a:t>Plain</a:t>
            </a:r>
            <a:r>
              <a:rPr sz="2200" kern="0" spc="-9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turning</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and</a:t>
            </a:r>
            <a:r>
              <a:rPr sz="2200" kern="0" spc="-8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chamfering</a:t>
            </a:r>
            <a:r>
              <a:rPr sz="2200" kern="0" spc="-8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operations</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Mild</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Steel</a:t>
            </a:r>
            <a:r>
              <a:rPr sz="2200" kern="0" spc="1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round</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rod</a:t>
            </a:r>
            <a:r>
              <a:rPr sz="2200" kern="0" spc="-85" dirty="0">
                <a:solidFill>
                  <a:sysClr val="windowText" lastClr="000000"/>
                </a:solidFill>
                <a:latin typeface="Times New Roman"/>
                <a:cs typeface="Times New Roman"/>
              </a:rPr>
              <a:t> </a:t>
            </a:r>
            <a:r>
              <a:rPr sz="2200" kern="0" spc="-50" dirty="0">
                <a:solidFill>
                  <a:sysClr val="windowText" lastClr="000000"/>
                </a:solidFill>
                <a:latin typeface="Times New Roman"/>
                <a:cs typeface="Times New Roman"/>
              </a:rPr>
              <a:t>.</a:t>
            </a:r>
            <a:endParaRPr sz="22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5245EBEB-8AE7-4D49-AD09-998D334A3519}"/>
              </a:ext>
            </a:extLst>
          </p:cNvPr>
          <p:cNvSpPr txBox="1"/>
          <p:nvPr/>
        </p:nvSpPr>
        <p:spPr>
          <a:xfrm>
            <a:off x="4140200" y="5086350"/>
            <a:ext cx="2505075" cy="207963"/>
          </a:xfrm>
          <a:prstGeom prst="rect">
            <a:avLst/>
          </a:prstGeom>
        </p:spPr>
        <p:txBody>
          <a:bodyPr lIns="0" tIns="12700" rIns="0" bIns="0">
            <a:spAutoFit/>
          </a:bodyPr>
          <a:lstStyle/>
          <a:p>
            <a:pPr marL="12700" eaLnBrk="1" fontAlgn="auto" hangingPunct="1">
              <a:spcBef>
                <a:spcPts val="100"/>
              </a:spcBef>
              <a:spcAft>
                <a:spcPts val="0"/>
              </a:spcAft>
              <a:defRPr/>
            </a:pPr>
            <a:r>
              <a:rPr sz="1200" b="1" kern="0" spc="-25" dirty="0">
                <a:solidFill>
                  <a:sysClr val="windowText" lastClr="000000"/>
                </a:solidFill>
                <a:latin typeface="Times New Roman"/>
                <a:cs typeface="Times New Roman"/>
              </a:rPr>
              <a:t>Fig</a:t>
            </a:r>
            <a:r>
              <a:rPr sz="1200" b="1" kern="0" spc="-80" dirty="0">
                <a:solidFill>
                  <a:sysClr val="windowText" lastClr="000000"/>
                </a:solidFill>
                <a:latin typeface="Times New Roman"/>
                <a:cs typeface="Times New Roman"/>
              </a:rPr>
              <a:t> </a:t>
            </a:r>
            <a:r>
              <a:rPr sz="1200" b="1" kern="0" spc="-45" dirty="0">
                <a:solidFill>
                  <a:sysClr val="windowText" lastClr="000000"/>
                </a:solidFill>
                <a:latin typeface="Times New Roman"/>
                <a:cs typeface="Times New Roman"/>
              </a:rPr>
              <a:t>No.11</a:t>
            </a:r>
            <a:r>
              <a:rPr sz="1200" b="1" kern="0" spc="-7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a:t>
            </a:r>
            <a:r>
              <a:rPr sz="1200" b="1" kern="0" spc="-80" dirty="0">
                <a:solidFill>
                  <a:sysClr val="windowText" lastClr="000000"/>
                </a:solidFill>
                <a:latin typeface="Times New Roman"/>
                <a:cs typeface="Times New Roman"/>
              </a:rPr>
              <a:t> </a:t>
            </a:r>
            <a:r>
              <a:rPr sz="1200" b="1" kern="0" spc="-45" dirty="0">
                <a:solidFill>
                  <a:sysClr val="windowText" lastClr="000000"/>
                </a:solidFill>
                <a:latin typeface="Times New Roman"/>
                <a:cs typeface="Times New Roman"/>
              </a:rPr>
              <a:t>Plain</a:t>
            </a:r>
            <a:r>
              <a:rPr sz="1200" b="1" kern="0" spc="-50" dirty="0">
                <a:solidFill>
                  <a:sysClr val="windowText" lastClr="000000"/>
                </a:solidFill>
                <a:latin typeface="Times New Roman"/>
                <a:cs typeface="Times New Roman"/>
              </a:rPr>
              <a:t> </a:t>
            </a:r>
            <a:r>
              <a:rPr sz="1200" b="1" kern="0" spc="-45" dirty="0">
                <a:solidFill>
                  <a:sysClr val="windowText" lastClr="000000"/>
                </a:solidFill>
                <a:latin typeface="Times New Roman"/>
                <a:cs typeface="Times New Roman"/>
              </a:rPr>
              <a:t>turning</a:t>
            </a:r>
            <a:r>
              <a:rPr sz="1200" b="1" kern="0" spc="-100" dirty="0">
                <a:solidFill>
                  <a:sysClr val="windowText" lastClr="000000"/>
                </a:solidFill>
                <a:latin typeface="Times New Roman"/>
                <a:cs typeface="Times New Roman"/>
              </a:rPr>
              <a:t> </a:t>
            </a:r>
            <a:r>
              <a:rPr sz="1200" b="1" kern="0" spc="-40" dirty="0">
                <a:solidFill>
                  <a:sysClr val="windowText" lastClr="000000"/>
                </a:solidFill>
                <a:latin typeface="Times New Roman"/>
                <a:cs typeface="Times New Roman"/>
              </a:rPr>
              <a:t>and</a:t>
            </a:r>
            <a:r>
              <a:rPr sz="1200" b="1" kern="0" spc="-55" dirty="0">
                <a:solidFill>
                  <a:sysClr val="windowText" lastClr="000000"/>
                </a:solidFill>
                <a:latin typeface="Times New Roman"/>
                <a:cs typeface="Times New Roman"/>
              </a:rPr>
              <a:t> </a:t>
            </a:r>
            <a:r>
              <a:rPr sz="1200" b="1" kern="0" spc="-30" dirty="0">
                <a:solidFill>
                  <a:sysClr val="windowText" lastClr="000000"/>
                </a:solidFill>
                <a:latin typeface="Times New Roman"/>
                <a:cs typeface="Times New Roman"/>
              </a:rPr>
              <a:t>chamfering</a:t>
            </a:r>
            <a:endParaRPr sz="12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BE74F367-7E2D-4FAA-808E-035DAD25B23F}"/>
              </a:ext>
            </a:extLst>
          </p:cNvPr>
          <p:cNvSpPr txBox="1"/>
          <p:nvPr/>
        </p:nvSpPr>
        <p:spPr>
          <a:xfrm>
            <a:off x="979488" y="5253038"/>
            <a:ext cx="4205287" cy="1125537"/>
          </a:xfrm>
          <a:prstGeom prst="rect">
            <a:avLst/>
          </a:prstGeom>
        </p:spPr>
        <p:txBody>
          <a:bodyPr lIns="0" tIns="212725" rIns="0" bIns="0">
            <a:spAutoFit/>
          </a:bodyPr>
          <a:lstStyle/>
          <a:p>
            <a:pPr marL="12700" eaLnBrk="1" fontAlgn="auto" hangingPunct="1">
              <a:spcBef>
                <a:spcPts val="1675"/>
              </a:spcBef>
              <a:spcAft>
                <a:spcPts val="0"/>
              </a:spcAft>
              <a:tabLst>
                <a:tab pos="447040" algn="l"/>
              </a:tabLst>
              <a:defRPr/>
            </a:pPr>
            <a:r>
              <a:rPr sz="2600" b="1" kern="0" spc="-25" dirty="0">
                <a:solidFill>
                  <a:sysClr val="windowText" lastClr="000000"/>
                </a:solidFill>
                <a:latin typeface="Times New Roman"/>
                <a:cs typeface="Times New Roman"/>
              </a:rPr>
              <a:t>2.</a:t>
            </a:r>
            <a:r>
              <a:rPr sz="2600" b="1" kern="0" dirty="0">
                <a:solidFill>
                  <a:sysClr val="windowText" lastClr="000000"/>
                </a:solidFill>
                <a:latin typeface="Times New Roman"/>
                <a:cs typeface="Times New Roman"/>
              </a:rPr>
              <a:t>	</a:t>
            </a:r>
            <a:r>
              <a:rPr sz="2600" b="1" kern="0" spc="-25" dirty="0">
                <a:solidFill>
                  <a:sysClr val="windowText" lastClr="000000"/>
                </a:solidFill>
                <a:latin typeface="Times New Roman"/>
                <a:cs typeface="Times New Roman"/>
              </a:rPr>
              <a:t>MATERIAL</a:t>
            </a:r>
            <a:r>
              <a:rPr sz="2600" b="1" kern="0" spc="-120" dirty="0">
                <a:solidFill>
                  <a:sysClr val="windowText" lastClr="000000"/>
                </a:solidFill>
                <a:latin typeface="Times New Roman"/>
                <a:cs typeface="Times New Roman"/>
              </a:rPr>
              <a:t> </a:t>
            </a:r>
            <a:r>
              <a:rPr sz="2600" b="1" kern="0" spc="-10" dirty="0">
                <a:solidFill>
                  <a:sysClr val="windowText" lastClr="000000"/>
                </a:solidFill>
                <a:latin typeface="Times New Roman"/>
                <a:cs typeface="Times New Roman"/>
              </a:rPr>
              <a:t>REQUIRED:</a:t>
            </a:r>
            <a:endParaRPr sz="2600" kern="0">
              <a:solidFill>
                <a:sysClr val="windowText" lastClr="000000"/>
              </a:solidFill>
              <a:latin typeface="Times New Roman"/>
              <a:cs typeface="Times New Roman"/>
            </a:endParaRPr>
          </a:p>
          <a:p>
            <a:pPr marL="428625" eaLnBrk="1" fontAlgn="auto" hangingPunct="1">
              <a:spcBef>
                <a:spcPts val="1325"/>
              </a:spcBef>
              <a:spcAft>
                <a:spcPts val="0"/>
              </a:spcAft>
              <a:tabLst>
                <a:tab pos="2423795" algn="l"/>
              </a:tabLst>
              <a:defRPr/>
            </a:pPr>
            <a:r>
              <a:rPr sz="2200" kern="0" dirty="0">
                <a:solidFill>
                  <a:sysClr val="windowText" lastClr="000000"/>
                </a:solidFill>
                <a:latin typeface="Times New Roman"/>
                <a:cs typeface="Times New Roman"/>
              </a:rPr>
              <a:t>MS</a:t>
            </a:r>
            <a:r>
              <a:rPr sz="2200" kern="0" spc="-8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round</a:t>
            </a:r>
            <a:r>
              <a:rPr sz="2200" kern="0" spc="-10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rod</a:t>
            </a:r>
            <a:r>
              <a:rPr sz="2200" kern="0" spc="-100" dirty="0">
                <a:solidFill>
                  <a:sysClr val="windowText" lastClr="000000"/>
                </a:solidFill>
                <a:latin typeface="Times New Roman"/>
                <a:cs typeface="Times New Roman"/>
              </a:rPr>
              <a:t> </a:t>
            </a:r>
            <a:r>
              <a:rPr sz="2200" kern="0" spc="-25" dirty="0">
                <a:solidFill>
                  <a:sysClr val="windowText" lastClr="000000"/>
                </a:solidFill>
                <a:latin typeface="Times New Roman"/>
                <a:cs typeface="Times New Roman"/>
              </a:rPr>
              <a:t>of</a:t>
            </a:r>
            <a:r>
              <a:rPr sz="2200" kern="0" dirty="0">
                <a:solidFill>
                  <a:sysClr val="windowText" lastClr="000000"/>
                </a:solidFill>
                <a:latin typeface="Times New Roman"/>
                <a:cs typeface="Times New Roman"/>
              </a:rPr>
              <a:t>	</a:t>
            </a:r>
            <a:r>
              <a:rPr sz="2200" kern="0" dirty="0">
                <a:solidFill>
                  <a:sysClr val="windowText" lastClr="000000"/>
                </a:solidFill>
                <a:latin typeface="Symbol"/>
                <a:cs typeface="Symbol"/>
              </a:rPr>
              <a:t></a:t>
            </a:r>
            <a:r>
              <a:rPr sz="2200" kern="0" dirty="0">
                <a:solidFill>
                  <a:sysClr val="windowText" lastClr="000000"/>
                </a:solidFill>
                <a:latin typeface="Times New Roman"/>
                <a:cs typeface="Times New Roman"/>
              </a:rPr>
              <a:t>25</a:t>
            </a:r>
            <a:r>
              <a:rPr sz="2200" kern="0" spc="-8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x</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150</a:t>
            </a:r>
            <a:r>
              <a:rPr sz="2200" kern="0" spc="-90" dirty="0">
                <a:solidFill>
                  <a:sysClr val="windowText" lastClr="000000"/>
                </a:solidFill>
                <a:latin typeface="Times New Roman"/>
                <a:cs typeface="Times New Roman"/>
              </a:rPr>
              <a:t> </a:t>
            </a:r>
            <a:r>
              <a:rPr sz="2200" kern="0" spc="-25" dirty="0">
                <a:solidFill>
                  <a:sysClr val="windowText" lastClr="000000"/>
                </a:solidFill>
                <a:latin typeface="Times New Roman"/>
                <a:cs typeface="Times New Roman"/>
              </a:rPr>
              <a:t>mm.</a:t>
            </a:r>
            <a:endParaRPr sz="2200" kern="0">
              <a:solidFill>
                <a:sysClr val="windowText" lastClr="000000"/>
              </a:solidFill>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6CD1607-14D1-4DBD-914C-D8FD6B808509}"/>
              </a:ext>
            </a:extLst>
          </p:cNvPr>
          <p:cNvSpPr txBox="1">
            <a:spLocks noGrp="1"/>
          </p:cNvSpPr>
          <p:nvPr>
            <p:ph type="title"/>
          </p:nvPr>
        </p:nvSpPr>
        <p:spPr>
          <a:xfrm>
            <a:off x="979488" y="509588"/>
            <a:ext cx="3598862" cy="422275"/>
          </a:xfrm>
        </p:spPr>
        <p:txBody>
          <a:bodyPr tIns="12700" rtlCol="0"/>
          <a:lstStyle/>
          <a:p>
            <a:pPr marL="12700" eaLnBrk="1" fontAlgn="auto" hangingPunct="1">
              <a:spcBef>
                <a:spcPts val="100"/>
              </a:spcBef>
              <a:spcAft>
                <a:spcPts val="0"/>
              </a:spcAft>
              <a:tabLst>
                <a:tab pos="447040" algn="l"/>
              </a:tabLst>
              <a:defRPr/>
            </a:pPr>
            <a:r>
              <a:rPr sz="2600" u="none" spc="-25" dirty="0"/>
              <a:t>3.</a:t>
            </a:r>
            <a:r>
              <a:rPr sz="2600" u="none" dirty="0"/>
              <a:t>	</a:t>
            </a:r>
            <a:r>
              <a:rPr sz="2600" u="none" spc="-10" dirty="0"/>
              <a:t>TOOLS</a:t>
            </a:r>
            <a:r>
              <a:rPr sz="2600" u="none" spc="-130" dirty="0"/>
              <a:t> </a:t>
            </a:r>
            <a:r>
              <a:rPr sz="2600" u="none" spc="-25" dirty="0"/>
              <a:t>REQUIRED</a:t>
            </a:r>
            <a:r>
              <a:rPr sz="2600" u="none" spc="-110" dirty="0"/>
              <a:t> </a:t>
            </a:r>
            <a:r>
              <a:rPr sz="2600" u="none" spc="-50" dirty="0"/>
              <a:t>:</a:t>
            </a:r>
            <a:endParaRPr sz="2600"/>
          </a:p>
        </p:txBody>
      </p:sp>
      <p:sp>
        <p:nvSpPr>
          <p:cNvPr id="25603" name="object 3">
            <a:extLst>
              <a:ext uri="{FF2B5EF4-FFF2-40B4-BE49-F238E27FC236}">
                <a16:creationId xmlns:a16="http://schemas.microsoft.com/office/drawing/2014/main" id="{5B628224-D865-49B8-A24B-970CE1708FD3}"/>
              </a:ext>
            </a:extLst>
          </p:cNvPr>
          <p:cNvSpPr txBox="1">
            <a:spLocks noChangeArrowheads="1"/>
          </p:cNvSpPr>
          <p:nvPr/>
        </p:nvSpPr>
        <p:spPr bwMode="auto">
          <a:xfrm>
            <a:off x="936625" y="1052513"/>
            <a:ext cx="8574088"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508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H.S.S. Single point cutting tool, chuck key, tool post key, vernier caliper, steel rule.</a:t>
            </a:r>
          </a:p>
          <a:p>
            <a:pPr eaLnBrk="1" hangingPunct="1">
              <a:spcBef>
                <a:spcPts val="763"/>
              </a:spcBef>
              <a:buFontTx/>
              <a:buAutoNum type="arabicPeriod" startAt="4"/>
            </a:pPr>
            <a:r>
              <a:rPr lang="en-US" altLang="en-US" sz="2600" b="1">
                <a:solidFill>
                  <a:srgbClr val="000000"/>
                </a:solidFill>
                <a:latin typeface="Times New Roman" panose="02020603050405020304" pitchFamily="18" charset="0"/>
                <a:cs typeface="Times New Roman" panose="02020603050405020304" pitchFamily="18" charset="0"/>
              </a:rPr>
              <a:t>MEASURING INSTRUMENTS REQUIRED :</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spcBef>
                <a:spcPts val="850"/>
              </a:spcBef>
            </a:pPr>
            <a:r>
              <a:rPr lang="en-US" altLang="en-US" sz="2200">
                <a:solidFill>
                  <a:srgbClr val="000000"/>
                </a:solidFill>
                <a:latin typeface="Times New Roman" panose="02020603050405020304" pitchFamily="18" charset="0"/>
                <a:cs typeface="Times New Roman" panose="02020603050405020304" pitchFamily="18" charset="0"/>
              </a:rPr>
              <a:t>Vernier caliper ,outside caliper</a:t>
            </a:r>
          </a:p>
          <a:p>
            <a:pPr eaLnBrk="1" hangingPunct="1">
              <a:spcBef>
                <a:spcPts val="1188"/>
              </a:spcBef>
              <a:buFontTx/>
              <a:buAutoNum type="arabicPeriod" startAt="5"/>
            </a:pPr>
            <a:r>
              <a:rPr lang="en-US" altLang="en-US" sz="2600" b="1">
                <a:solidFill>
                  <a:srgbClr val="000000"/>
                </a:solidFill>
                <a:latin typeface="Times New Roman" panose="02020603050405020304" pitchFamily="18" charset="0"/>
                <a:cs typeface="Times New Roman" panose="02020603050405020304" pitchFamily="18" charset="0"/>
              </a:rPr>
              <a:t>EQUIPMENT REQUIRED:</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spcBef>
                <a:spcPts val="1200"/>
              </a:spcBef>
            </a:pPr>
            <a:r>
              <a:rPr lang="en-US" altLang="en-US" sz="2200">
                <a:solidFill>
                  <a:srgbClr val="000000"/>
                </a:solidFill>
                <a:latin typeface="Times New Roman" panose="02020603050405020304" pitchFamily="18" charset="0"/>
                <a:cs typeface="Times New Roman" panose="02020603050405020304" pitchFamily="18" charset="0"/>
              </a:rPr>
              <a:t>Lathe</a:t>
            </a:r>
          </a:p>
          <a:p>
            <a:pPr eaLnBrk="1" hangingPunct="1">
              <a:spcBef>
                <a:spcPts val="1225"/>
              </a:spcBef>
              <a:buFontTx/>
              <a:buAutoNum type="arabicPeriod" startAt="6"/>
            </a:pPr>
            <a:r>
              <a:rPr lang="en-US" altLang="en-US" sz="2600" b="1">
                <a:solidFill>
                  <a:srgbClr val="000000"/>
                </a:solidFill>
                <a:latin typeface="Times New Roman" panose="02020603050405020304" pitchFamily="18" charset="0"/>
                <a:cs typeface="Times New Roman" panose="02020603050405020304" pitchFamily="18" charset="0"/>
              </a:rPr>
              <a:t>SEQUENCE OF OPERATIONS CHART:</a:t>
            </a:r>
            <a:endParaRPr lang="en-US" altLang="en-US" sz="2600">
              <a:solidFill>
                <a:srgbClr val="000000"/>
              </a:solidFill>
              <a:latin typeface="Times New Roman" panose="02020603050405020304" pitchFamily="18" charset="0"/>
              <a:cs typeface="Times New Roman" panose="02020603050405020304" pitchFamily="18" charset="0"/>
            </a:endParaRPr>
          </a:p>
        </p:txBody>
      </p:sp>
      <p:graphicFrame>
        <p:nvGraphicFramePr>
          <p:cNvPr id="4" name="object 4">
            <a:extLst>
              <a:ext uri="{FF2B5EF4-FFF2-40B4-BE49-F238E27FC236}">
                <a16:creationId xmlns:a16="http://schemas.microsoft.com/office/drawing/2014/main" id="{C5C0F405-C95B-4D2C-87A3-12905DB717A3}"/>
              </a:ext>
            </a:extLst>
          </p:cNvPr>
          <p:cNvGraphicFramePr>
            <a:graphicFrameLocks noGrp="1"/>
          </p:cNvGraphicFramePr>
          <p:nvPr/>
        </p:nvGraphicFramePr>
        <p:xfrm>
          <a:off x="909638" y="4259263"/>
          <a:ext cx="8789987" cy="2373312"/>
        </p:xfrm>
        <a:graphic>
          <a:graphicData uri="http://schemas.openxmlformats.org/drawingml/2006/table">
            <a:tbl>
              <a:tblPr firstRow="1" bandRow="1">
                <a:tableStyleId>{2D5ABB26-0587-4C30-8999-92F81FD0307C}</a:tableStyleId>
              </a:tblPr>
              <a:tblGrid>
                <a:gridCol w="1275853">
                  <a:extLst>
                    <a:ext uri="{9D8B030D-6E8A-4147-A177-3AD203B41FA5}">
                      <a16:colId xmlns:a16="http://schemas.microsoft.com/office/drawing/2014/main" val="20000"/>
                    </a:ext>
                  </a:extLst>
                </a:gridCol>
                <a:gridCol w="3711977">
                  <a:extLst>
                    <a:ext uri="{9D8B030D-6E8A-4147-A177-3AD203B41FA5}">
                      <a16:colId xmlns:a16="http://schemas.microsoft.com/office/drawing/2014/main" val="20001"/>
                    </a:ext>
                  </a:extLst>
                </a:gridCol>
                <a:gridCol w="3802156">
                  <a:extLst>
                    <a:ext uri="{9D8B030D-6E8A-4147-A177-3AD203B41FA5}">
                      <a16:colId xmlns:a16="http://schemas.microsoft.com/office/drawing/2014/main" val="20002"/>
                    </a:ext>
                  </a:extLst>
                </a:gridCol>
              </a:tblGrid>
              <a:tr h="485840">
                <a:tc>
                  <a:txBody>
                    <a:bodyPr/>
                    <a:lstStyle/>
                    <a:p>
                      <a:pPr marL="30480">
                        <a:lnSpc>
                          <a:spcPts val="2530"/>
                        </a:lnSpc>
                      </a:pPr>
                      <a:r>
                        <a:rPr sz="2200" spc="-20" dirty="0">
                          <a:latin typeface="Times New Roman"/>
                          <a:cs typeface="Times New Roman"/>
                        </a:rPr>
                        <a:t>S.No</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35" dirty="0">
                          <a:latin typeface="Times New Roman"/>
                          <a:cs typeface="Times New Roman"/>
                        </a:rPr>
                        <a:t>Sequence</a:t>
                      </a:r>
                      <a:r>
                        <a:rPr sz="2200" spc="-80" dirty="0">
                          <a:latin typeface="Times New Roman"/>
                          <a:cs typeface="Times New Roman"/>
                        </a:rPr>
                        <a:t> </a:t>
                      </a:r>
                      <a:r>
                        <a:rPr sz="2200" dirty="0">
                          <a:latin typeface="Times New Roman"/>
                          <a:cs typeface="Times New Roman"/>
                        </a:rPr>
                        <a:t>of</a:t>
                      </a:r>
                      <a:r>
                        <a:rPr sz="2200" spc="-80" dirty="0">
                          <a:latin typeface="Times New Roman"/>
                          <a:cs typeface="Times New Roman"/>
                        </a:rPr>
                        <a:t> </a:t>
                      </a:r>
                      <a:r>
                        <a:rPr sz="2200" spc="-10" dirty="0">
                          <a:latin typeface="Times New Roman"/>
                          <a:cs typeface="Times New Roman"/>
                        </a:rPr>
                        <a:t>Operations</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2530"/>
                        </a:lnSpc>
                      </a:pPr>
                      <a:r>
                        <a:rPr sz="2200" dirty="0">
                          <a:latin typeface="Times New Roman"/>
                          <a:cs typeface="Times New Roman"/>
                        </a:rPr>
                        <a:t>Cutting</a:t>
                      </a:r>
                      <a:r>
                        <a:rPr sz="2200" spc="-55" dirty="0">
                          <a:latin typeface="Times New Roman"/>
                          <a:cs typeface="Times New Roman"/>
                        </a:rPr>
                        <a:t> </a:t>
                      </a:r>
                      <a:r>
                        <a:rPr sz="2200" dirty="0">
                          <a:latin typeface="Times New Roman"/>
                          <a:cs typeface="Times New Roman"/>
                        </a:rPr>
                        <a:t>Tool</a:t>
                      </a:r>
                      <a:r>
                        <a:rPr sz="2200" spc="-55" dirty="0">
                          <a:latin typeface="Times New Roman"/>
                          <a:cs typeface="Times New Roman"/>
                        </a:rPr>
                        <a:t> </a:t>
                      </a:r>
                      <a:r>
                        <a:rPr sz="2200" spc="-20" dirty="0">
                          <a:latin typeface="Times New Roman"/>
                          <a:cs typeface="Times New Roman"/>
                        </a:rPr>
                        <a:t>used</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469328">
                <a:tc>
                  <a:txBody>
                    <a:bodyPr/>
                    <a:lstStyle/>
                    <a:p>
                      <a:pPr marL="38100">
                        <a:lnSpc>
                          <a:spcPts val="2530"/>
                        </a:lnSpc>
                      </a:pPr>
                      <a:r>
                        <a:rPr sz="2200" dirty="0">
                          <a:latin typeface="Times New Roman"/>
                          <a:cs typeface="Times New Roman"/>
                        </a:rPr>
                        <a:t>1</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Facing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2530"/>
                        </a:lnSpc>
                      </a:pPr>
                      <a:r>
                        <a:rPr sz="2200" spc="-10" dirty="0">
                          <a:latin typeface="Times New Roman"/>
                          <a:cs typeface="Times New Roman"/>
                        </a:rPr>
                        <a:t>H.S.S.</a:t>
                      </a:r>
                      <a:r>
                        <a:rPr sz="2200" spc="-114" dirty="0">
                          <a:latin typeface="Times New Roman"/>
                          <a:cs typeface="Times New Roman"/>
                        </a:rPr>
                        <a:t> </a:t>
                      </a:r>
                      <a:r>
                        <a:rPr sz="2200" spc="-10" dirty="0">
                          <a:latin typeface="Times New Roman"/>
                          <a:cs typeface="Times New Roman"/>
                        </a:rPr>
                        <a:t>Single</a:t>
                      </a:r>
                      <a:r>
                        <a:rPr sz="2200" spc="-114" dirty="0">
                          <a:latin typeface="Times New Roman"/>
                          <a:cs typeface="Times New Roman"/>
                        </a:rPr>
                        <a:t> </a:t>
                      </a:r>
                      <a:r>
                        <a:rPr sz="2200" spc="-10" dirty="0">
                          <a:latin typeface="Times New Roman"/>
                          <a:cs typeface="Times New Roman"/>
                        </a:rPr>
                        <a:t>Point</a:t>
                      </a:r>
                      <a:r>
                        <a:rPr sz="2200" spc="-114"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71868">
                <a:tc>
                  <a:txBody>
                    <a:bodyPr/>
                    <a:lstStyle/>
                    <a:p>
                      <a:pPr marL="30480">
                        <a:lnSpc>
                          <a:spcPts val="2530"/>
                        </a:lnSpc>
                      </a:pPr>
                      <a:r>
                        <a:rPr sz="2200" dirty="0">
                          <a:latin typeface="Times New Roman"/>
                          <a:cs typeface="Times New Roman"/>
                        </a:rPr>
                        <a:t>2</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dirty="0">
                          <a:latin typeface="Times New Roman"/>
                          <a:cs typeface="Times New Roman"/>
                        </a:rPr>
                        <a:t>Rough</a:t>
                      </a:r>
                      <a:r>
                        <a:rPr sz="2200" spc="-55" dirty="0">
                          <a:latin typeface="Times New Roman"/>
                          <a:cs typeface="Times New Roman"/>
                        </a:rPr>
                        <a:t> </a:t>
                      </a:r>
                      <a:r>
                        <a:rPr sz="2200" spc="-10" dirty="0">
                          <a:latin typeface="Times New Roman"/>
                          <a:cs typeface="Times New Roman"/>
                        </a:rPr>
                        <a:t>Turning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2530"/>
                        </a:lnSpc>
                      </a:pPr>
                      <a:r>
                        <a:rPr sz="2200" spc="-10" dirty="0">
                          <a:latin typeface="Times New Roman"/>
                          <a:cs typeface="Times New Roman"/>
                        </a:rPr>
                        <a:t>H.S.S.</a:t>
                      </a:r>
                      <a:r>
                        <a:rPr sz="2200" spc="-114" dirty="0">
                          <a:latin typeface="Times New Roman"/>
                          <a:cs typeface="Times New Roman"/>
                        </a:rPr>
                        <a:t> </a:t>
                      </a:r>
                      <a:r>
                        <a:rPr sz="2200" spc="-10" dirty="0">
                          <a:latin typeface="Times New Roman"/>
                          <a:cs typeface="Times New Roman"/>
                        </a:rPr>
                        <a:t>Single</a:t>
                      </a:r>
                      <a:r>
                        <a:rPr sz="2200" spc="-114" dirty="0">
                          <a:latin typeface="Times New Roman"/>
                          <a:cs typeface="Times New Roman"/>
                        </a:rPr>
                        <a:t> </a:t>
                      </a:r>
                      <a:r>
                        <a:rPr sz="2200" spc="-10" dirty="0">
                          <a:latin typeface="Times New Roman"/>
                          <a:cs typeface="Times New Roman"/>
                        </a:rPr>
                        <a:t>Point</a:t>
                      </a:r>
                      <a:r>
                        <a:rPr sz="2200" spc="-114"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473772">
                <a:tc>
                  <a:txBody>
                    <a:bodyPr/>
                    <a:lstStyle/>
                    <a:p>
                      <a:pPr marL="30480">
                        <a:lnSpc>
                          <a:spcPts val="2530"/>
                        </a:lnSpc>
                      </a:pPr>
                      <a:r>
                        <a:rPr sz="2200" dirty="0">
                          <a:latin typeface="Times New Roman"/>
                          <a:cs typeface="Times New Roman"/>
                        </a:rPr>
                        <a:t>3</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dirty="0">
                          <a:latin typeface="Times New Roman"/>
                          <a:cs typeface="Times New Roman"/>
                        </a:rPr>
                        <a:t>Finish</a:t>
                      </a:r>
                      <a:r>
                        <a:rPr sz="2200" spc="-90" dirty="0">
                          <a:latin typeface="Times New Roman"/>
                          <a:cs typeface="Times New Roman"/>
                        </a:rPr>
                        <a:t> </a:t>
                      </a:r>
                      <a:r>
                        <a:rPr sz="2200" spc="-10" dirty="0">
                          <a:latin typeface="Times New Roman"/>
                          <a:cs typeface="Times New Roman"/>
                        </a:rPr>
                        <a:t>Turning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2530"/>
                        </a:lnSpc>
                      </a:pPr>
                      <a:r>
                        <a:rPr sz="2200" spc="-10" dirty="0">
                          <a:latin typeface="Times New Roman"/>
                          <a:cs typeface="Times New Roman"/>
                        </a:rPr>
                        <a:t>H.S.S.</a:t>
                      </a:r>
                      <a:r>
                        <a:rPr sz="2200" spc="-114" dirty="0">
                          <a:latin typeface="Times New Roman"/>
                          <a:cs typeface="Times New Roman"/>
                        </a:rPr>
                        <a:t> </a:t>
                      </a:r>
                      <a:r>
                        <a:rPr sz="2200" spc="-10" dirty="0">
                          <a:latin typeface="Times New Roman"/>
                          <a:cs typeface="Times New Roman"/>
                        </a:rPr>
                        <a:t>Single</a:t>
                      </a:r>
                      <a:r>
                        <a:rPr sz="2200" spc="-114" dirty="0">
                          <a:latin typeface="Times New Roman"/>
                          <a:cs typeface="Times New Roman"/>
                        </a:rPr>
                        <a:t> </a:t>
                      </a:r>
                      <a:r>
                        <a:rPr sz="2200" spc="-10" dirty="0">
                          <a:latin typeface="Times New Roman"/>
                          <a:cs typeface="Times New Roman"/>
                        </a:rPr>
                        <a:t>Point</a:t>
                      </a:r>
                      <a:r>
                        <a:rPr sz="2200" spc="-114"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472503">
                <a:tc>
                  <a:txBody>
                    <a:bodyPr/>
                    <a:lstStyle/>
                    <a:p>
                      <a:pPr marL="30480">
                        <a:lnSpc>
                          <a:spcPts val="2530"/>
                        </a:lnSpc>
                      </a:pPr>
                      <a:r>
                        <a:rPr sz="2200" dirty="0">
                          <a:latin typeface="Times New Roman"/>
                          <a:cs typeface="Times New Roman"/>
                        </a:rPr>
                        <a:t>4</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Chamfering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8575">
                        <a:lnSpc>
                          <a:spcPts val="2530"/>
                        </a:lnSpc>
                      </a:pPr>
                      <a:r>
                        <a:rPr sz="2200" spc="-10" dirty="0">
                          <a:latin typeface="Times New Roman"/>
                          <a:cs typeface="Times New Roman"/>
                        </a:rPr>
                        <a:t>H.S.S.</a:t>
                      </a:r>
                      <a:r>
                        <a:rPr sz="2200" spc="-114" dirty="0">
                          <a:latin typeface="Times New Roman"/>
                          <a:cs typeface="Times New Roman"/>
                        </a:rPr>
                        <a:t> </a:t>
                      </a:r>
                      <a:r>
                        <a:rPr sz="2200" spc="-10" dirty="0">
                          <a:latin typeface="Times New Roman"/>
                          <a:cs typeface="Times New Roman"/>
                        </a:rPr>
                        <a:t>Single</a:t>
                      </a:r>
                      <a:r>
                        <a:rPr sz="2200" spc="-114" dirty="0">
                          <a:latin typeface="Times New Roman"/>
                          <a:cs typeface="Times New Roman"/>
                        </a:rPr>
                        <a:t> </a:t>
                      </a:r>
                      <a:r>
                        <a:rPr sz="2200" spc="-10" dirty="0">
                          <a:latin typeface="Times New Roman"/>
                          <a:cs typeface="Times New Roman"/>
                        </a:rPr>
                        <a:t>Point</a:t>
                      </a:r>
                      <a:r>
                        <a:rPr sz="2200" spc="-114"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C2A7587-9E8B-4EA9-A798-87A756E2EFE4}"/>
              </a:ext>
            </a:extLst>
          </p:cNvPr>
          <p:cNvSpPr txBox="1">
            <a:spLocks noGrp="1"/>
          </p:cNvSpPr>
          <p:nvPr>
            <p:ph type="title"/>
          </p:nvPr>
        </p:nvSpPr>
        <p:spPr>
          <a:xfrm>
            <a:off x="969963" y="509588"/>
            <a:ext cx="2084387" cy="422275"/>
          </a:xfrm>
        </p:spPr>
        <p:txBody>
          <a:bodyPr tIns="12700" rtlCol="0"/>
          <a:lstStyle/>
          <a:p>
            <a:pPr marL="12700" eaLnBrk="1" fontAlgn="auto" hangingPunct="1">
              <a:spcBef>
                <a:spcPts val="100"/>
              </a:spcBef>
              <a:spcAft>
                <a:spcPts val="0"/>
              </a:spcAft>
              <a:tabLst>
                <a:tab pos="663575" algn="l"/>
              </a:tabLst>
              <a:defRPr/>
            </a:pPr>
            <a:r>
              <a:rPr u="none" spc="-20" dirty="0"/>
              <a:t>6.1.</a:t>
            </a:r>
            <a:r>
              <a:rPr u="none" dirty="0"/>
              <a:t>	</a:t>
            </a:r>
            <a:r>
              <a:rPr sz="2600" u="none" spc="-10" dirty="0"/>
              <a:t>FACING:</a:t>
            </a:r>
            <a:endParaRPr sz="2600"/>
          </a:p>
        </p:txBody>
      </p:sp>
      <p:sp>
        <p:nvSpPr>
          <p:cNvPr id="26627" name="object 3">
            <a:extLst>
              <a:ext uri="{FF2B5EF4-FFF2-40B4-BE49-F238E27FC236}">
                <a16:creationId xmlns:a16="http://schemas.microsoft.com/office/drawing/2014/main" id="{29415DB8-2E40-48DF-B0DC-2FFEABA2B82F}"/>
              </a:ext>
            </a:extLst>
          </p:cNvPr>
          <p:cNvSpPr txBox="1">
            <a:spLocks noChangeArrowheads="1"/>
          </p:cNvSpPr>
          <p:nvPr/>
        </p:nvSpPr>
        <p:spPr bwMode="auto">
          <a:xfrm>
            <a:off x="957263" y="1052513"/>
            <a:ext cx="884237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9369" rIns="0" bIns="0">
            <a:spAutoFit/>
          </a:bodyPr>
          <a:lstStyle>
            <a:lvl1pPr marL="25400" indent="1195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2000"/>
              </a:lnSpc>
              <a:spcBef>
                <a:spcPts val="313"/>
              </a:spcBef>
            </a:pPr>
            <a:r>
              <a:rPr lang="en-US" altLang="en-US" sz="2200">
                <a:solidFill>
                  <a:srgbClr val="000000"/>
                </a:solidFill>
                <a:latin typeface="Times New Roman" panose="02020603050405020304" pitchFamily="18" charset="0"/>
                <a:cs typeface="Times New Roman" panose="02020603050405020304" pitchFamily="18" charset="0"/>
              </a:rPr>
              <a:t>Facing is the operation of machining the ends of a piece of work to produce a flat surface square with the axis. This is also used to cut the work to the required length. The operation involves feeding the tool perpendicular to the axis of rotation of the work piece. A properly  ground facing tool is mounted in a tool holder in the tool post. A regular turning tool may also be used for facing a large work piece. The cutting edge should be set at the same height as the center of the work piece.</a:t>
            </a:r>
          </a:p>
          <a:p>
            <a:pPr algn="just" eaLnBrk="1" hangingPunct="1">
              <a:lnSpc>
                <a:spcPts val="2500"/>
              </a:lnSpc>
              <a:spcBef>
                <a:spcPts val="38"/>
              </a:spcBef>
            </a:pPr>
            <a:r>
              <a:rPr lang="en-US" altLang="en-US" sz="2200">
                <a:solidFill>
                  <a:srgbClr val="000000"/>
                </a:solidFill>
                <a:latin typeface="Times New Roman" panose="02020603050405020304" pitchFamily="18" charset="0"/>
                <a:cs typeface="Times New Roman" panose="02020603050405020304" pitchFamily="18" charset="0"/>
              </a:rPr>
              <a:t>A spindle speed is selected to give the proper surface speed at the outer edge of the face, and the lathe is started. The tool is brought in to clean stock from around  the center for the desired depth of cut and then is fed</a:t>
            </a:r>
          </a:p>
          <a:p>
            <a:pPr algn="just" eaLnBrk="1" hangingPunct="1">
              <a:lnSpc>
                <a:spcPts val="2363"/>
              </a:lnSpc>
            </a:pPr>
            <a:r>
              <a:rPr lang="en-US" altLang="en-US" sz="2200">
                <a:solidFill>
                  <a:srgbClr val="000000"/>
                </a:solidFill>
                <a:latin typeface="Times New Roman" panose="02020603050405020304" pitchFamily="18" charset="0"/>
                <a:cs typeface="Times New Roman" panose="02020603050405020304" pitchFamily="18" charset="0"/>
              </a:rPr>
              <a:t>outward, generally by hand. The selection of hand-feed or power-feed depends</a:t>
            </a:r>
          </a:p>
          <a:p>
            <a:pPr algn="just" eaLnBrk="1" hangingPunct="1">
              <a:lnSpc>
                <a:spcPct val="95000"/>
              </a:lnSpc>
              <a:spcBef>
                <a:spcPts val="75"/>
              </a:spcBef>
            </a:pPr>
            <a:r>
              <a:rPr lang="en-US" altLang="en-US" sz="2200">
                <a:solidFill>
                  <a:srgbClr val="000000"/>
                </a:solidFill>
                <a:latin typeface="Times New Roman" panose="02020603050405020304" pitchFamily="18" charset="0"/>
                <a:cs typeface="Times New Roman" panose="02020603050405020304" pitchFamily="18" charset="0"/>
              </a:rPr>
              <a:t>upon the length of the cut. The surface is finished to the size by giving usual roughing and finishing cuts. For roughing the average value of the cross feed is from 0.3 to 0.7mm per rev. and the depth of cut is from 2 to 5 mm, for finishing the feed is from 0.1 to 0.3 mm per rev. and the depth of cut is from</a:t>
            </a:r>
          </a:p>
          <a:p>
            <a:pPr algn="just" eaLnBrk="1" hangingPunct="1">
              <a:lnSpc>
                <a:spcPts val="2500"/>
              </a:lnSpc>
            </a:pPr>
            <a:r>
              <a:rPr lang="en-US" altLang="en-US" sz="2200">
                <a:solidFill>
                  <a:srgbClr val="000000"/>
                </a:solidFill>
                <a:latin typeface="Times New Roman" panose="02020603050405020304" pitchFamily="18" charset="0"/>
                <a:cs typeface="Times New Roman" panose="02020603050405020304" pitchFamily="18" charset="0"/>
              </a:rPr>
              <a:t>0.7 to 1 mm.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object 2">
            <a:extLst>
              <a:ext uri="{FF2B5EF4-FFF2-40B4-BE49-F238E27FC236}">
                <a16:creationId xmlns:a16="http://schemas.microsoft.com/office/drawing/2014/main" id="{44B94D81-765C-429C-AEBF-71EEF446A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746125"/>
            <a:ext cx="27019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C1CE009-7A0F-4FD2-AC80-EFAF6CC99883}"/>
              </a:ext>
            </a:extLst>
          </p:cNvPr>
          <p:cNvSpPr txBox="1"/>
          <p:nvPr/>
        </p:nvSpPr>
        <p:spPr>
          <a:xfrm>
            <a:off x="4737100" y="3243263"/>
            <a:ext cx="1458913" cy="207962"/>
          </a:xfrm>
          <a:prstGeom prst="rect">
            <a:avLst/>
          </a:prstGeom>
        </p:spPr>
        <p:txBody>
          <a:bodyPr lIns="0" tIns="12700" rIns="0" bIns="0">
            <a:spAutoFit/>
          </a:bodyPr>
          <a:lstStyle/>
          <a:p>
            <a:pPr marL="12700" eaLnBrk="1" fontAlgn="auto" hangingPunct="1">
              <a:spcBef>
                <a:spcPts val="100"/>
              </a:spcBef>
              <a:spcAft>
                <a:spcPts val="0"/>
              </a:spcAft>
              <a:defRPr/>
            </a:pPr>
            <a:r>
              <a:rPr sz="1200" b="1" kern="0" spc="-55" dirty="0">
                <a:solidFill>
                  <a:sysClr val="windowText" lastClr="000000"/>
                </a:solidFill>
                <a:latin typeface="Times New Roman"/>
                <a:cs typeface="Times New Roman"/>
              </a:rPr>
              <a:t>Fig.</a:t>
            </a:r>
            <a:r>
              <a:rPr sz="1200" b="1" kern="0" spc="-165" dirty="0">
                <a:solidFill>
                  <a:sysClr val="windowText" lastClr="000000"/>
                </a:solidFill>
                <a:latin typeface="Times New Roman"/>
                <a:cs typeface="Times New Roman"/>
              </a:rPr>
              <a:t> </a:t>
            </a:r>
            <a:r>
              <a:rPr sz="1200" b="1" kern="0" spc="-50" dirty="0">
                <a:solidFill>
                  <a:sysClr val="windowText" lastClr="000000"/>
                </a:solidFill>
                <a:latin typeface="Times New Roman"/>
                <a:cs typeface="Times New Roman"/>
              </a:rPr>
              <a:t>12.</a:t>
            </a:r>
            <a:r>
              <a:rPr sz="1200" b="1" kern="0" spc="-145" dirty="0">
                <a:solidFill>
                  <a:sysClr val="windowText" lastClr="000000"/>
                </a:solidFill>
                <a:latin typeface="Times New Roman"/>
                <a:cs typeface="Times New Roman"/>
              </a:rPr>
              <a:t> </a:t>
            </a:r>
            <a:r>
              <a:rPr sz="1200" b="1" kern="0" spc="-70" dirty="0">
                <a:solidFill>
                  <a:sysClr val="windowText" lastClr="000000"/>
                </a:solidFill>
                <a:latin typeface="Times New Roman"/>
                <a:cs typeface="Times New Roman"/>
              </a:rPr>
              <a:t>Facing</a:t>
            </a:r>
            <a:r>
              <a:rPr sz="1200" b="1" kern="0" spc="-175" dirty="0">
                <a:solidFill>
                  <a:sysClr val="windowText" lastClr="000000"/>
                </a:solidFill>
                <a:latin typeface="Times New Roman"/>
                <a:cs typeface="Times New Roman"/>
              </a:rPr>
              <a:t> </a:t>
            </a:r>
            <a:r>
              <a:rPr sz="1200" b="1" kern="0" spc="-60" dirty="0">
                <a:solidFill>
                  <a:sysClr val="windowText" lastClr="000000"/>
                </a:solidFill>
                <a:latin typeface="Times New Roman"/>
                <a:cs typeface="Times New Roman"/>
              </a:rPr>
              <a:t>Operation</a:t>
            </a:r>
            <a:endParaRPr sz="1200" kern="0">
              <a:solidFill>
                <a:sysClr val="windowText" lastClr="000000"/>
              </a:solidFill>
              <a:latin typeface="Times New Roman"/>
              <a:cs typeface="Times New Roman"/>
            </a:endParaRPr>
          </a:p>
        </p:txBody>
      </p:sp>
      <p:sp>
        <p:nvSpPr>
          <p:cNvPr id="27652" name="object 4">
            <a:extLst>
              <a:ext uri="{FF2B5EF4-FFF2-40B4-BE49-F238E27FC236}">
                <a16:creationId xmlns:a16="http://schemas.microsoft.com/office/drawing/2014/main" id="{716583C6-8F0C-43D0-8FF2-4F305AA9597A}"/>
              </a:ext>
            </a:extLst>
          </p:cNvPr>
          <p:cNvSpPr txBox="1">
            <a:spLocks noChangeArrowheads="1"/>
          </p:cNvSpPr>
          <p:nvPr/>
        </p:nvSpPr>
        <p:spPr bwMode="auto">
          <a:xfrm>
            <a:off x="911225" y="3394075"/>
            <a:ext cx="888841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4945" rIns="0" bIns="0">
            <a:spAutoFit/>
          </a:bodyPr>
          <a:lstStyle>
            <a:lvl1pPr marL="15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538"/>
              </a:spcBef>
            </a:pPr>
            <a:r>
              <a:rPr lang="en-US" altLang="en-US" sz="2400" b="1">
                <a:solidFill>
                  <a:srgbClr val="000000"/>
                </a:solidFill>
                <a:latin typeface="Times New Roman" panose="02020603050405020304" pitchFamily="18" charset="0"/>
                <a:cs typeface="Times New Roman" panose="02020603050405020304" pitchFamily="18" charset="0"/>
              </a:rPr>
              <a:t>6.2.</a:t>
            </a:r>
            <a:r>
              <a:rPr lang="en-US" altLang="en-US" sz="2600" b="1">
                <a:solidFill>
                  <a:srgbClr val="000000"/>
                </a:solidFill>
                <a:latin typeface="Times New Roman" panose="02020603050405020304" pitchFamily="18" charset="0"/>
                <a:cs typeface="Times New Roman" panose="02020603050405020304" pitchFamily="18" charset="0"/>
              </a:rPr>
              <a:t>ROUGH TURNING:</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2000"/>
              </a:lnSpc>
              <a:spcBef>
                <a:spcPts val="1425"/>
              </a:spcBef>
            </a:pPr>
            <a:r>
              <a:rPr lang="en-US" altLang="en-US" sz="2200">
                <a:solidFill>
                  <a:srgbClr val="000000"/>
                </a:solidFill>
                <a:latin typeface="Times New Roman" panose="02020603050405020304" pitchFamily="18" charset="0"/>
                <a:cs typeface="Times New Roman" panose="02020603050405020304" pitchFamily="18" charset="0"/>
              </a:rPr>
              <a:t>The rough turning is the process of removal of excess material from the work piece in a minimum time by applying high rate of feed and heavy depth of cut. The roughing cut should be so made that the machine, the tool, and the work piece can bear the load and it does not make too rough a surface and spoil the centers. The depth of cut for roughing operations in average machine shop work is from 2 to 5 mm and the rate of feed is from 0.3 to 1.5 mm per revolution of the work.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object 2">
            <a:extLst>
              <a:ext uri="{FF2B5EF4-FFF2-40B4-BE49-F238E27FC236}">
                <a16:creationId xmlns:a16="http://schemas.microsoft.com/office/drawing/2014/main" id="{4A8E1748-75FA-4D97-8A9B-B05064AD5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25" y="6750050"/>
            <a:ext cx="26082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992174D0-5BFB-4938-9C98-4CB47E5CBDC9}"/>
              </a:ext>
            </a:extLst>
          </p:cNvPr>
          <p:cNvSpPr txBox="1">
            <a:spLocks noGrp="1"/>
          </p:cNvSpPr>
          <p:nvPr>
            <p:ph type="title"/>
          </p:nvPr>
        </p:nvSpPr>
        <p:spPr/>
        <p:txBody>
          <a:bodyPr tIns="12700" rtlCol="0"/>
          <a:lstStyle/>
          <a:p>
            <a:pPr marL="17145" eaLnBrk="1" fontAlgn="auto" hangingPunct="1">
              <a:spcBef>
                <a:spcPts val="100"/>
              </a:spcBef>
              <a:spcAft>
                <a:spcPts val="0"/>
              </a:spcAft>
              <a:defRPr/>
            </a:pPr>
            <a:r>
              <a:rPr u="none" dirty="0"/>
              <a:t>6.3.</a:t>
            </a:r>
            <a:r>
              <a:rPr sz="2600" u="none" dirty="0"/>
              <a:t>FINISH</a:t>
            </a:r>
            <a:r>
              <a:rPr sz="2600" u="none" spc="-55" dirty="0"/>
              <a:t> </a:t>
            </a:r>
            <a:r>
              <a:rPr sz="2600" u="none" spc="-10" dirty="0"/>
              <a:t>TURNING:</a:t>
            </a:r>
            <a:endParaRPr sz="2600"/>
          </a:p>
        </p:txBody>
      </p:sp>
      <p:sp>
        <p:nvSpPr>
          <p:cNvPr id="28676" name="object 4">
            <a:extLst>
              <a:ext uri="{FF2B5EF4-FFF2-40B4-BE49-F238E27FC236}">
                <a16:creationId xmlns:a16="http://schemas.microsoft.com/office/drawing/2014/main" id="{4B12C6CE-A723-457B-814D-69C5274C6A72}"/>
              </a:ext>
            </a:extLst>
          </p:cNvPr>
          <p:cNvSpPr txBox="1">
            <a:spLocks noChangeArrowheads="1"/>
          </p:cNvSpPr>
          <p:nvPr/>
        </p:nvSpPr>
        <p:spPr bwMode="auto">
          <a:xfrm>
            <a:off x="901700" y="1057275"/>
            <a:ext cx="88741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9369" rIns="0" bIns="0">
            <a:spAutoFit/>
          </a:bodyPr>
          <a:lstStyle>
            <a:lvl1pPr marL="12700" indent="1371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2000"/>
              </a:lnSpc>
              <a:spcBef>
                <a:spcPts val="313"/>
              </a:spcBef>
            </a:pPr>
            <a:r>
              <a:rPr lang="en-US" altLang="en-US" sz="2200">
                <a:solidFill>
                  <a:srgbClr val="000000"/>
                </a:solidFill>
                <a:latin typeface="Times New Roman" panose="02020603050405020304" pitchFamily="18" charset="0"/>
                <a:cs typeface="Times New Roman" panose="02020603050405020304" pitchFamily="18" charset="0"/>
              </a:rPr>
              <a:t>The finish turning operation requires high cutting speed, small feed, and a very small depth of cut to generate a smooth surface. A finish turning tool having sharp cutting edge is held securely on the tool post for this purpose.  In  finish  turning  operation  shown  in  the figure, the depth of cut ranges from 0.5 to 1 mm and feed from 0.1 to 0.3 mm per revolution of the work piece. The cross feed micrometer dial is used to set an accurate depth of cut. After measuring the diameter of rough turned surface, the depth of cut. </a:t>
            </a:r>
          </a:p>
        </p:txBody>
      </p:sp>
      <p:pic>
        <p:nvPicPr>
          <p:cNvPr id="28677" name="object 5">
            <a:extLst>
              <a:ext uri="{FF2B5EF4-FFF2-40B4-BE49-F238E27FC236}">
                <a16:creationId xmlns:a16="http://schemas.microsoft.com/office/drawing/2014/main" id="{ED337BC6-0C8C-4F8E-8E99-38D83FC81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3257550"/>
            <a:ext cx="28162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
            <a:extLst>
              <a:ext uri="{FF2B5EF4-FFF2-40B4-BE49-F238E27FC236}">
                <a16:creationId xmlns:a16="http://schemas.microsoft.com/office/drawing/2014/main" id="{2B7CCE0F-F8C2-49D2-9C94-D7E0D01F444E}"/>
              </a:ext>
            </a:extLst>
          </p:cNvPr>
          <p:cNvSpPr txBox="1">
            <a:spLocks noChangeArrowheads="1"/>
          </p:cNvSpPr>
          <p:nvPr/>
        </p:nvSpPr>
        <p:spPr bwMode="auto">
          <a:xfrm>
            <a:off x="793750" y="3403600"/>
            <a:ext cx="6096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latin typeface="Times New Roman" panose="02020603050405020304" pitchFamily="18" charset="0"/>
                <a:cs typeface="Times New Roman" panose="02020603050405020304" pitchFamily="18" charset="0"/>
              </a:rPr>
              <a:t>After measuring the diameter of rough turned surface, the depth of cut to be given is determined by subtracting the finished diameter from the measured value. The tool is then made advance by half the above value by rotating the cross  slide  hand-wheel  through  required  number  of divisions on the dial. The machine is started and a trial cut is made from the end of the	work to	5 or 6 mm by applying hand feed and a micrometer checks the finished diameter. Once the correct setting	is made, the rest is finished by the automatic feed.</a:t>
            </a:r>
            <a:endParaRPr lang="en-US"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object 2">
            <a:extLst>
              <a:ext uri="{FF2B5EF4-FFF2-40B4-BE49-F238E27FC236}">
                <a16:creationId xmlns:a16="http://schemas.microsoft.com/office/drawing/2014/main" id="{2A41DEC5-D11A-4FD1-BA31-F175FFF58B09}"/>
              </a:ext>
            </a:extLst>
          </p:cNvPr>
          <p:cNvSpPr>
            <a:spLocks/>
          </p:cNvSpPr>
          <p:nvPr/>
        </p:nvSpPr>
        <p:spPr bwMode="auto">
          <a:xfrm>
            <a:off x="1943100" y="5334000"/>
            <a:ext cx="457200" cy="0"/>
          </a:xfrm>
          <a:custGeom>
            <a:avLst/>
            <a:gdLst>
              <a:gd name="T0" fmla="*/ 0 w 457200"/>
              <a:gd name="T1" fmla="*/ 457200 w 457200"/>
              <a:gd name="T2" fmla="*/ 0 60000 65536"/>
              <a:gd name="T3" fmla="*/ 0 60000 65536"/>
            </a:gdLst>
            <a:ahLst/>
            <a:cxnLst>
              <a:cxn ang="T2">
                <a:pos x="T0" y="0"/>
              </a:cxn>
              <a:cxn ang="T3">
                <a:pos x="T1" y="0"/>
              </a:cxn>
            </a:cxnLst>
            <a:rect l="0" t="0" r="r" b="b"/>
            <a:pathLst>
              <a:path w="457200">
                <a:moveTo>
                  <a:pt x="0" y="0"/>
                </a:moveTo>
                <a:lnTo>
                  <a:pt x="457200" y="0"/>
                </a:lnTo>
              </a:path>
            </a:pathLst>
          </a:custGeom>
          <a:noFill/>
          <a:ln w="952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 name="object 3">
            <a:extLst>
              <a:ext uri="{FF2B5EF4-FFF2-40B4-BE49-F238E27FC236}">
                <a16:creationId xmlns:a16="http://schemas.microsoft.com/office/drawing/2014/main" id="{73B02EF3-F004-4EAA-A165-E4755A3E8C33}"/>
              </a:ext>
            </a:extLst>
          </p:cNvPr>
          <p:cNvSpPr txBox="1">
            <a:spLocks noGrp="1"/>
          </p:cNvSpPr>
          <p:nvPr>
            <p:ph type="title"/>
          </p:nvPr>
        </p:nvSpPr>
        <p:spPr>
          <a:xfrm>
            <a:off x="911225" y="706438"/>
            <a:ext cx="3163888" cy="422275"/>
          </a:xfrm>
        </p:spPr>
        <p:txBody>
          <a:bodyPr tIns="12700" rtlCol="0"/>
          <a:lstStyle/>
          <a:p>
            <a:pPr marL="12700" eaLnBrk="1" fontAlgn="auto" hangingPunct="1">
              <a:spcBef>
                <a:spcPts val="100"/>
              </a:spcBef>
              <a:spcAft>
                <a:spcPts val="0"/>
              </a:spcAft>
              <a:tabLst>
                <a:tab pos="722630" algn="l"/>
              </a:tabLst>
              <a:defRPr/>
            </a:pPr>
            <a:r>
              <a:rPr sz="2600" u="none" spc="-25" dirty="0"/>
              <a:t>6.4</a:t>
            </a:r>
            <a:r>
              <a:rPr sz="2600" u="none" dirty="0"/>
              <a:t>	</a:t>
            </a:r>
            <a:r>
              <a:rPr sz="2600" u="none" spc="-10" dirty="0"/>
              <a:t>CHAMFERING:</a:t>
            </a:r>
            <a:endParaRPr sz="2600"/>
          </a:p>
        </p:txBody>
      </p:sp>
      <p:sp>
        <p:nvSpPr>
          <p:cNvPr id="29700" name="object 4">
            <a:extLst>
              <a:ext uri="{FF2B5EF4-FFF2-40B4-BE49-F238E27FC236}">
                <a16:creationId xmlns:a16="http://schemas.microsoft.com/office/drawing/2014/main" id="{27487E43-30D0-4F30-867F-EBB3481F7DEC}"/>
              </a:ext>
            </a:extLst>
          </p:cNvPr>
          <p:cNvSpPr txBox="1">
            <a:spLocks noChangeArrowheads="1"/>
          </p:cNvSpPr>
          <p:nvPr/>
        </p:nvSpPr>
        <p:spPr bwMode="auto">
          <a:xfrm>
            <a:off x="901700" y="1249363"/>
            <a:ext cx="8897938"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195" rIns="0" bIns="0">
            <a:spAutoFit/>
          </a:bodyPr>
          <a:lstStyle>
            <a:lvl1pPr marL="15875" indent="1181100">
              <a:defRPr>
                <a:solidFill>
                  <a:schemeClr val="tx1"/>
                </a:solidFill>
                <a:latin typeface="Arial" panose="020B0604020202020204" pitchFamily="34" charset="0"/>
              </a:defRPr>
            </a:lvl1pPr>
            <a:lvl2pPr marL="731838" indent="-7191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3000"/>
              </a:lnSpc>
              <a:spcBef>
                <a:spcPts val="288"/>
              </a:spcBef>
            </a:pPr>
            <a:r>
              <a:rPr lang="en-US" altLang="en-US" sz="2200">
                <a:solidFill>
                  <a:srgbClr val="000000"/>
                </a:solidFill>
                <a:latin typeface="Times New Roman" panose="02020603050405020304" pitchFamily="18" charset="0"/>
                <a:cs typeface="Times New Roman" panose="02020603050405020304" pitchFamily="18" charset="0"/>
              </a:rPr>
              <a:t>Chamfering,  illustrated  in  the  given  figure,  is  the  operation  of beveling the extreme end of a work piece. This is done to remove the burrs, to protect the end of the work piece from being damaged and to have a better look. The operation may be performed after knurling, rough turning, boring, drilling or thread cutting. Chamfering is an essential operation after thread cutting so that the nut may pass freely on the threaded work piece.</a:t>
            </a:r>
          </a:p>
          <a:p>
            <a:pPr eaLnBrk="1" hangingPunct="1">
              <a:spcBef>
                <a:spcPts val="475"/>
              </a:spcBef>
              <a:buFontTx/>
              <a:buAutoNum type="arabicPeriod" startAt="7"/>
            </a:pPr>
            <a:r>
              <a:rPr lang="en-US" altLang="en-US" sz="2600" b="1">
                <a:solidFill>
                  <a:srgbClr val="000000"/>
                </a:solidFill>
                <a:latin typeface="Times New Roman" panose="02020603050405020304" pitchFamily="18" charset="0"/>
                <a:cs typeface="Times New Roman" panose="02020603050405020304" pitchFamily="18" charset="0"/>
              </a:rPr>
              <a:t>METAL CUTTING PARAMETERS:</a:t>
            </a:r>
            <a:endParaRPr lang="en-US" altLang="en-US" sz="2600">
              <a:solidFill>
                <a:srgbClr val="000000"/>
              </a:solidFill>
              <a:latin typeface="Times New Roman" panose="02020603050405020304" pitchFamily="18" charset="0"/>
              <a:cs typeface="Times New Roman" panose="02020603050405020304" pitchFamily="18" charset="0"/>
            </a:endParaRPr>
          </a:p>
          <a:p>
            <a:pPr lvl="1" eaLnBrk="1" hangingPunct="1">
              <a:spcBef>
                <a:spcPts val="1125"/>
              </a:spcBef>
              <a:buSzPct val="92000"/>
              <a:buFontTx/>
              <a:buAutoNum type="arabicPeriod"/>
            </a:pPr>
            <a:r>
              <a:rPr lang="en-US" altLang="en-US" sz="2600" b="1">
                <a:solidFill>
                  <a:srgbClr val="000000"/>
                </a:solidFill>
                <a:latin typeface="Times New Roman" panose="02020603050405020304" pitchFamily="18" charset="0"/>
                <a:cs typeface="Times New Roman" panose="02020603050405020304" pitchFamily="18" charset="0"/>
              </a:rPr>
              <a:t>CUTTING SPEED:</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spcBef>
                <a:spcPts val="1350"/>
              </a:spcBef>
            </a:pPr>
            <a:r>
              <a:rPr lang="en-US" altLang="en-US" sz="2200">
                <a:solidFill>
                  <a:srgbClr val="000000"/>
                </a:solidFill>
                <a:latin typeface="Times New Roman" panose="02020603050405020304" pitchFamily="18" charset="0"/>
                <a:cs typeface="Times New Roman" panose="02020603050405020304" pitchFamily="18" charset="0"/>
              </a:rPr>
              <a:t>The cutting speed (v) of a tool is the speed at which the metal is removed by the tool from the work piece. In a lathe it is the peripheral speed of the work past the cutting tool expressed in meters per minute.</a:t>
            </a:r>
          </a:p>
        </p:txBody>
      </p:sp>
      <p:sp>
        <p:nvSpPr>
          <p:cNvPr id="5" name="object 5">
            <a:extLst>
              <a:ext uri="{FF2B5EF4-FFF2-40B4-BE49-F238E27FC236}">
                <a16:creationId xmlns:a16="http://schemas.microsoft.com/office/drawing/2014/main" id="{D9D2B781-20A9-4E4B-B019-F1727E237BA9}"/>
              </a:ext>
            </a:extLst>
          </p:cNvPr>
          <p:cNvSpPr txBox="1"/>
          <p:nvPr/>
        </p:nvSpPr>
        <p:spPr>
          <a:xfrm>
            <a:off x="915988" y="5289550"/>
            <a:ext cx="1793875" cy="360363"/>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Cutting</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speed</a:t>
            </a:r>
            <a:r>
              <a:rPr sz="2200" kern="0" spc="-65" dirty="0">
                <a:solidFill>
                  <a:sysClr val="windowText" lastClr="000000"/>
                </a:solidFill>
                <a:latin typeface="Times New Roman"/>
                <a:cs typeface="Times New Roman"/>
              </a:rPr>
              <a:t> </a:t>
            </a:r>
            <a:r>
              <a:rPr sz="2200" kern="0" spc="-60" dirty="0">
                <a:solidFill>
                  <a:sysClr val="windowText" lastClr="000000"/>
                </a:solidFill>
                <a:latin typeface="Times New Roman"/>
                <a:cs typeface="Times New Roman"/>
              </a:rPr>
              <a:t>=</a:t>
            </a:r>
            <a:endParaRPr sz="22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407C57E3-5B90-481F-A909-8E769CF6FAC5}"/>
              </a:ext>
            </a:extLst>
          </p:cNvPr>
          <p:cNvSpPr txBox="1"/>
          <p:nvPr/>
        </p:nvSpPr>
        <p:spPr>
          <a:xfrm>
            <a:off x="3408363" y="5200650"/>
            <a:ext cx="417512" cy="269875"/>
          </a:xfrm>
          <a:prstGeom prst="rect">
            <a:avLst/>
          </a:prstGeom>
        </p:spPr>
        <p:txBody>
          <a:bodyPr lIns="0" tIns="12065" rIns="0" bIns="0">
            <a:spAutoFit/>
          </a:bodyPr>
          <a:lstStyle/>
          <a:p>
            <a:pPr marL="12700" eaLnBrk="1" fontAlgn="auto" hangingPunct="1">
              <a:spcBef>
                <a:spcPts val="95"/>
              </a:spcBef>
              <a:spcAft>
                <a:spcPts val="0"/>
              </a:spcAft>
              <a:defRPr/>
            </a:pPr>
            <a:r>
              <a:rPr sz="1600" kern="0" spc="70" dirty="0">
                <a:solidFill>
                  <a:sysClr val="windowText" lastClr="000000"/>
                </a:solidFill>
                <a:latin typeface="Cambria Math"/>
                <a:cs typeface="Cambria Math"/>
              </a:rPr>
              <a:t>𝜋𝑎𝑛</a:t>
            </a:r>
            <a:endParaRPr sz="1600" kern="0">
              <a:solidFill>
                <a:sysClr val="windowText" lastClr="000000"/>
              </a:solidFill>
              <a:latin typeface="Cambria Math"/>
              <a:cs typeface="Cambria Math"/>
            </a:endParaRPr>
          </a:p>
        </p:txBody>
      </p:sp>
      <p:sp>
        <p:nvSpPr>
          <p:cNvPr id="7" name="object 7">
            <a:extLst>
              <a:ext uri="{FF2B5EF4-FFF2-40B4-BE49-F238E27FC236}">
                <a16:creationId xmlns:a16="http://schemas.microsoft.com/office/drawing/2014/main" id="{EFF99359-69E9-4313-B0A9-FF8E8B5FE39C}"/>
              </a:ext>
            </a:extLst>
          </p:cNvPr>
          <p:cNvSpPr txBox="1"/>
          <p:nvPr/>
        </p:nvSpPr>
        <p:spPr>
          <a:xfrm>
            <a:off x="2992438" y="5507038"/>
            <a:ext cx="1252537" cy="269875"/>
          </a:xfrm>
          <a:prstGeom prst="rect">
            <a:avLst/>
          </a:prstGeom>
        </p:spPr>
        <p:txBody>
          <a:bodyPr lIns="0" tIns="12065" rIns="0" bIns="0">
            <a:spAutoFit/>
          </a:bodyPr>
          <a:lstStyle/>
          <a:p>
            <a:pPr marL="12700" eaLnBrk="1" fontAlgn="auto" hangingPunct="1">
              <a:spcBef>
                <a:spcPts val="95"/>
              </a:spcBef>
              <a:spcAft>
                <a:spcPts val="0"/>
              </a:spcAft>
              <a:defRPr/>
            </a:pPr>
            <a:r>
              <a:rPr sz="1600" kern="0" spc="90" dirty="0">
                <a:solidFill>
                  <a:sysClr val="windowText" lastClr="000000"/>
                </a:solidFill>
                <a:latin typeface="Cambria Math"/>
                <a:cs typeface="Cambria Math"/>
              </a:rPr>
              <a:t>m/min</a:t>
            </a:r>
            <a:r>
              <a:rPr sz="1600" kern="0" spc="10" dirty="0">
                <a:solidFill>
                  <a:sysClr val="windowText" lastClr="000000"/>
                </a:solidFill>
                <a:latin typeface="Cambria Math"/>
                <a:cs typeface="Cambria Math"/>
              </a:rPr>
              <a:t> </a:t>
            </a:r>
            <a:r>
              <a:rPr sz="1600" kern="0" spc="-10" dirty="0">
                <a:solidFill>
                  <a:sysClr val="windowText" lastClr="000000"/>
                </a:solidFill>
                <a:latin typeface="Cambria Math"/>
                <a:cs typeface="Cambria Math"/>
              </a:rPr>
              <a:t>1,000</a:t>
            </a:r>
            <a:endParaRPr sz="1600" kern="0">
              <a:solidFill>
                <a:sysClr val="windowText" lastClr="000000"/>
              </a:solidFill>
              <a:latin typeface="Cambria Math"/>
              <a:cs typeface="Cambria Math"/>
            </a:endParaRPr>
          </a:p>
        </p:txBody>
      </p:sp>
      <p:sp>
        <p:nvSpPr>
          <p:cNvPr id="29704" name="object 8">
            <a:extLst>
              <a:ext uri="{FF2B5EF4-FFF2-40B4-BE49-F238E27FC236}">
                <a16:creationId xmlns:a16="http://schemas.microsoft.com/office/drawing/2014/main" id="{5D7984A7-6BCB-4CA6-A185-C23E00202F89}"/>
              </a:ext>
            </a:extLst>
          </p:cNvPr>
          <p:cNvSpPr>
            <a:spLocks/>
          </p:cNvSpPr>
          <p:nvPr/>
        </p:nvSpPr>
        <p:spPr bwMode="auto">
          <a:xfrm>
            <a:off x="3005138" y="5491163"/>
            <a:ext cx="1227137" cy="17462"/>
          </a:xfrm>
          <a:custGeom>
            <a:avLst/>
            <a:gdLst>
              <a:gd name="T0" fmla="*/ 1226173 w 1227454"/>
              <a:gd name="T1" fmla="*/ 0 h 18414"/>
              <a:gd name="T2" fmla="*/ 0 w 1227454"/>
              <a:gd name="T3" fmla="*/ 0 h 18414"/>
              <a:gd name="T4" fmla="*/ 0 w 1227454"/>
              <a:gd name="T5" fmla="*/ 15596 h 18414"/>
              <a:gd name="T6" fmla="*/ 1226173 w 1227454"/>
              <a:gd name="T7" fmla="*/ 15596 h 18414"/>
              <a:gd name="T8" fmla="*/ 1226173 w 1227454"/>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7454" h="18414">
                <a:moveTo>
                  <a:pt x="1227124" y="0"/>
                </a:moveTo>
                <a:lnTo>
                  <a:pt x="0" y="0"/>
                </a:lnTo>
                <a:lnTo>
                  <a:pt x="0" y="18288"/>
                </a:lnTo>
                <a:lnTo>
                  <a:pt x="1227124" y="18288"/>
                </a:lnTo>
                <a:lnTo>
                  <a:pt x="1227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object 9">
            <a:extLst>
              <a:ext uri="{FF2B5EF4-FFF2-40B4-BE49-F238E27FC236}">
                <a16:creationId xmlns:a16="http://schemas.microsoft.com/office/drawing/2014/main" id="{A470CBD1-2377-447B-ACB9-99FC567B0D7B}"/>
              </a:ext>
            </a:extLst>
          </p:cNvPr>
          <p:cNvSpPr txBox="1"/>
          <p:nvPr/>
        </p:nvSpPr>
        <p:spPr>
          <a:xfrm>
            <a:off x="911225" y="6057900"/>
            <a:ext cx="9007475" cy="361950"/>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Where,</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a:t>
            </a:r>
            <a:r>
              <a:rPr sz="2200" kern="0" spc="-8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is</a:t>
            </a:r>
            <a:r>
              <a:rPr sz="2200" kern="0" spc="-8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diameter</a:t>
            </a:r>
            <a:r>
              <a:rPr sz="2200" kern="0" spc="-8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work</a:t>
            </a:r>
            <a:r>
              <a:rPr sz="2200" kern="0" spc="-7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in</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‘mm’,</a:t>
            </a:r>
            <a:r>
              <a:rPr sz="2200" kern="0" spc="-8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and</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‘n’</a:t>
            </a:r>
            <a:r>
              <a:rPr sz="2200" kern="0" spc="-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is</a:t>
            </a:r>
            <a:r>
              <a:rPr sz="2200" kern="0" spc="-7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r.p.m.</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6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work.</a:t>
            </a:r>
            <a:endParaRPr sz="2200" kern="0">
              <a:solidFill>
                <a:sysClr val="windowText" lastClr="000000"/>
              </a:solidFill>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2E0ADFB-449A-4A3C-AE7B-A6F2C966A667}"/>
              </a:ext>
            </a:extLst>
          </p:cNvPr>
          <p:cNvSpPr txBox="1">
            <a:spLocks noGrp="1"/>
          </p:cNvSpPr>
          <p:nvPr>
            <p:ph type="title"/>
          </p:nvPr>
        </p:nvSpPr>
        <p:spPr>
          <a:xfrm>
            <a:off x="901700" y="509588"/>
            <a:ext cx="1733550" cy="422275"/>
          </a:xfrm>
        </p:spPr>
        <p:txBody>
          <a:bodyPr tIns="12700" rtlCol="0"/>
          <a:lstStyle/>
          <a:p>
            <a:pPr marL="12700" eaLnBrk="1" fontAlgn="auto" hangingPunct="1">
              <a:spcBef>
                <a:spcPts val="100"/>
              </a:spcBef>
              <a:spcAft>
                <a:spcPts val="0"/>
              </a:spcAft>
              <a:tabLst>
                <a:tab pos="732155" algn="l"/>
              </a:tabLst>
              <a:defRPr/>
            </a:pPr>
            <a:r>
              <a:rPr u="none" spc="-20" dirty="0"/>
              <a:t>7.2.</a:t>
            </a:r>
            <a:r>
              <a:rPr u="none" dirty="0"/>
              <a:t>	</a:t>
            </a:r>
            <a:r>
              <a:rPr sz="2600" u="none" spc="-10" dirty="0"/>
              <a:t>FEED:</a:t>
            </a:r>
            <a:endParaRPr sz="2600"/>
          </a:p>
        </p:txBody>
      </p:sp>
      <p:sp>
        <p:nvSpPr>
          <p:cNvPr id="30723" name="object 3">
            <a:extLst>
              <a:ext uri="{FF2B5EF4-FFF2-40B4-BE49-F238E27FC236}">
                <a16:creationId xmlns:a16="http://schemas.microsoft.com/office/drawing/2014/main" id="{FABA2EDE-8C4A-46C2-9596-049A2BB39AF0}"/>
              </a:ext>
            </a:extLst>
          </p:cNvPr>
          <p:cNvSpPr txBox="1">
            <a:spLocks noChangeArrowheads="1"/>
          </p:cNvSpPr>
          <p:nvPr/>
        </p:nvSpPr>
        <p:spPr bwMode="auto">
          <a:xfrm>
            <a:off x="901700" y="1047750"/>
            <a:ext cx="88868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275" rIns="0" bIns="0">
            <a:spAutoFit/>
          </a:bodyPr>
          <a:lstStyle>
            <a:lvl1pPr marL="254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63"/>
              </a:lnSpc>
              <a:spcBef>
                <a:spcPts val="325"/>
              </a:spcBef>
            </a:pPr>
            <a:r>
              <a:rPr lang="en-US" altLang="en-US" sz="2200">
                <a:solidFill>
                  <a:srgbClr val="000000"/>
                </a:solidFill>
                <a:latin typeface="Times New Roman" panose="02020603050405020304" pitchFamily="18" charset="0"/>
                <a:cs typeface="Times New Roman" panose="02020603050405020304" pitchFamily="18" charset="0"/>
              </a:rPr>
              <a:t>The feed of a cutting tool in a lathe work is the distance the tool advances for each revolution of the work. Feed is expressed in mm/ rev.</a:t>
            </a:r>
          </a:p>
          <a:p>
            <a:pPr eaLnBrk="1" hangingPunct="1">
              <a:spcBef>
                <a:spcPts val="1275"/>
              </a:spcBef>
            </a:pPr>
            <a:r>
              <a:rPr lang="en-US" altLang="en-US" sz="2400" b="1">
                <a:solidFill>
                  <a:srgbClr val="000000"/>
                </a:solidFill>
                <a:latin typeface="Times New Roman" panose="02020603050405020304" pitchFamily="18" charset="0"/>
                <a:cs typeface="Times New Roman" panose="02020603050405020304" pitchFamily="18" charset="0"/>
              </a:rPr>
              <a:t>7.3.	</a:t>
            </a:r>
            <a:r>
              <a:rPr lang="en-US" altLang="en-US" sz="2600" b="1">
                <a:solidFill>
                  <a:srgbClr val="000000"/>
                </a:solidFill>
                <a:latin typeface="Times New Roman" panose="02020603050405020304" pitchFamily="18" charset="0"/>
                <a:cs typeface="Times New Roman" panose="02020603050405020304" pitchFamily="18" charset="0"/>
              </a:rPr>
              <a:t>DEPTH OF CUT:</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8000"/>
              </a:lnSpc>
              <a:spcBef>
                <a:spcPts val="1250"/>
              </a:spcBef>
            </a:pPr>
            <a:r>
              <a:rPr lang="en-US" altLang="en-US" sz="2200">
                <a:solidFill>
                  <a:srgbClr val="000000"/>
                </a:solidFill>
                <a:latin typeface="Times New Roman" panose="02020603050405020304" pitchFamily="18" charset="0"/>
                <a:cs typeface="Times New Roman" panose="02020603050405020304" pitchFamily="18" charset="0"/>
              </a:rPr>
              <a:t>The depth of cut (t) is the perpendicular distance measured from the machined surface to the uncut surface of the work piece. In a lathe the depth of cut is expressed as follows:</a:t>
            </a:r>
          </a:p>
        </p:txBody>
      </p:sp>
      <p:sp>
        <p:nvSpPr>
          <p:cNvPr id="4" name="object 4">
            <a:extLst>
              <a:ext uri="{FF2B5EF4-FFF2-40B4-BE49-F238E27FC236}">
                <a16:creationId xmlns:a16="http://schemas.microsoft.com/office/drawing/2014/main" id="{C7DAF5DA-DA9C-47FD-8D42-E5226E10E2DF}"/>
              </a:ext>
            </a:extLst>
          </p:cNvPr>
          <p:cNvSpPr txBox="1"/>
          <p:nvPr/>
        </p:nvSpPr>
        <p:spPr>
          <a:xfrm>
            <a:off x="706438" y="3798888"/>
            <a:ext cx="1649412" cy="360362"/>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Depth</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3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cut</a:t>
            </a:r>
            <a:r>
              <a:rPr sz="2200" kern="0" spc="-30" dirty="0">
                <a:solidFill>
                  <a:sysClr val="windowText" lastClr="000000"/>
                </a:solidFill>
                <a:latin typeface="Times New Roman"/>
                <a:cs typeface="Times New Roman"/>
              </a:rPr>
              <a:t> </a:t>
            </a:r>
            <a:r>
              <a:rPr sz="2200" kern="0" spc="-50" dirty="0">
                <a:solidFill>
                  <a:sysClr val="windowText" lastClr="000000"/>
                </a:solidFill>
                <a:latin typeface="Times New Roman"/>
                <a:cs typeface="Times New Roman"/>
              </a:rPr>
              <a:t>=</a:t>
            </a:r>
            <a:endParaRPr sz="2200" kern="0">
              <a:solidFill>
                <a:sysClr val="windowText" lastClr="000000"/>
              </a:solidFill>
              <a:latin typeface="Times New Roman"/>
              <a:cs typeface="Times New Roman"/>
            </a:endParaRPr>
          </a:p>
        </p:txBody>
      </p:sp>
      <p:sp>
        <p:nvSpPr>
          <p:cNvPr id="30725" name="object 5">
            <a:extLst>
              <a:ext uri="{FF2B5EF4-FFF2-40B4-BE49-F238E27FC236}">
                <a16:creationId xmlns:a16="http://schemas.microsoft.com/office/drawing/2014/main" id="{D966A774-DEAB-4CC0-90E4-ED42B0FBFDAA}"/>
              </a:ext>
            </a:extLst>
          </p:cNvPr>
          <p:cNvSpPr txBox="1">
            <a:spLocks noChangeArrowheads="1"/>
          </p:cNvSpPr>
          <p:nvPr/>
        </p:nvSpPr>
        <p:spPr bwMode="auto">
          <a:xfrm>
            <a:off x="2444750" y="3751263"/>
            <a:ext cx="6651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400" baseline="1000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𝑑</a:t>
            </a:r>
            <a:r>
              <a:rPr lang="en-US" altLang="en-US" sz="1300">
                <a:solidFill>
                  <a:srgbClr val="000000"/>
                </a:solidFill>
                <a:latin typeface="Cambria Math" panose="02040503050406030204" pitchFamily="18" charset="0"/>
                <a:ea typeface="Cambria Math" panose="02040503050406030204" pitchFamily="18" charset="0"/>
                <a:cs typeface="Cambria Math" panose="02040503050406030204" pitchFamily="18" charset="0"/>
              </a:rPr>
              <a:t>1−</a:t>
            </a:r>
            <a:r>
              <a:rPr lang="en-US" altLang="en-US" sz="2400" baseline="1000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𝑑</a:t>
            </a:r>
            <a:r>
              <a:rPr lang="en-US" altLang="en-US" sz="1300">
                <a:solidFill>
                  <a:srgbClr val="000000"/>
                </a:solidFill>
                <a:latin typeface="Cambria Math" panose="02040503050406030204" pitchFamily="18" charset="0"/>
                <a:ea typeface="Cambria Math" panose="02040503050406030204" pitchFamily="18" charset="0"/>
                <a:cs typeface="Cambria Math" panose="02040503050406030204" pitchFamily="18" charset="0"/>
              </a:rPr>
              <a:t>2</a:t>
            </a:r>
          </a:p>
        </p:txBody>
      </p:sp>
      <p:sp>
        <p:nvSpPr>
          <p:cNvPr id="6" name="object 6">
            <a:extLst>
              <a:ext uri="{FF2B5EF4-FFF2-40B4-BE49-F238E27FC236}">
                <a16:creationId xmlns:a16="http://schemas.microsoft.com/office/drawing/2014/main" id="{D6B4FCE7-F282-4944-AC0A-CF5F3354AD07}"/>
              </a:ext>
            </a:extLst>
          </p:cNvPr>
          <p:cNvSpPr txBox="1"/>
          <p:nvPr/>
        </p:nvSpPr>
        <p:spPr>
          <a:xfrm>
            <a:off x="2709863" y="4016375"/>
            <a:ext cx="142875" cy="268288"/>
          </a:xfrm>
          <a:prstGeom prst="rect">
            <a:avLst/>
          </a:prstGeom>
        </p:spPr>
        <p:txBody>
          <a:bodyPr lIns="0" tIns="12065" rIns="0" bIns="0">
            <a:spAutoFit/>
          </a:bodyPr>
          <a:lstStyle/>
          <a:p>
            <a:pPr marL="12700" eaLnBrk="1" fontAlgn="auto" hangingPunct="1">
              <a:spcBef>
                <a:spcPts val="95"/>
              </a:spcBef>
              <a:spcAft>
                <a:spcPts val="0"/>
              </a:spcAft>
              <a:defRPr/>
            </a:pPr>
            <a:r>
              <a:rPr sz="1600" kern="0" spc="35" dirty="0">
                <a:solidFill>
                  <a:sysClr val="windowText" lastClr="000000"/>
                </a:solidFill>
                <a:latin typeface="Cambria Math"/>
                <a:cs typeface="Cambria Math"/>
              </a:rPr>
              <a:t>2</a:t>
            </a:r>
            <a:endParaRPr sz="1600" kern="0">
              <a:solidFill>
                <a:sysClr val="windowText" lastClr="000000"/>
              </a:solidFill>
              <a:latin typeface="Cambria Math"/>
              <a:cs typeface="Cambria Math"/>
            </a:endParaRPr>
          </a:p>
        </p:txBody>
      </p:sp>
      <p:sp>
        <p:nvSpPr>
          <p:cNvPr id="30727" name="object 7">
            <a:extLst>
              <a:ext uri="{FF2B5EF4-FFF2-40B4-BE49-F238E27FC236}">
                <a16:creationId xmlns:a16="http://schemas.microsoft.com/office/drawing/2014/main" id="{D9986363-58CD-40DE-B12C-006D03AB157F}"/>
              </a:ext>
            </a:extLst>
          </p:cNvPr>
          <p:cNvSpPr>
            <a:spLocks/>
          </p:cNvSpPr>
          <p:nvPr/>
        </p:nvSpPr>
        <p:spPr bwMode="auto">
          <a:xfrm>
            <a:off x="2482850" y="4000500"/>
            <a:ext cx="596900" cy="17463"/>
          </a:xfrm>
          <a:custGeom>
            <a:avLst/>
            <a:gdLst>
              <a:gd name="T0" fmla="*/ 597793 w 596264"/>
              <a:gd name="T1" fmla="*/ 0 h 18414"/>
              <a:gd name="T2" fmla="*/ 0 w 596264"/>
              <a:gd name="T3" fmla="*/ 0 h 18414"/>
              <a:gd name="T4" fmla="*/ 0 w 596264"/>
              <a:gd name="T5" fmla="*/ 15598 h 18414"/>
              <a:gd name="T6" fmla="*/ 597793 w 596264"/>
              <a:gd name="T7" fmla="*/ 15598 h 18414"/>
              <a:gd name="T8" fmla="*/ 597793 w 596264"/>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6264" h="18414">
                <a:moveTo>
                  <a:pt x="595884" y="0"/>
                </a:moveTo>
                <a:lnTo>
                  <a:pt x="0" y="0"/>
                </a:lnTo>
                <a:lnTo>
                  <a:pt x="0" y="18287"/>
                </a:lnTo>
                <a:lnTo>
                  <a:pt x="595884" y="18287"/>
                </a:lnTo>
                <a:lnTo>
                  <a:pt x="5958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0728" name="object 8">
            <a:extLst>
              <a:ext uri="{FF2B5EF4-FFF2-40B4-BE49-F238E27FC236}">
                <a16:creationId xmlns:a16="http://schemas.microsoft.com/office/drawing/2014/main" id="{94918C51-E963-4768-8ED9-93F4BD4F6FD3}"/>
              </a:ext>
            </a:extLst>
          </p:cNvPr>
          <p:cNvSpPr txBox="1">
            <a:spLocks noChangeArrowheads="1"/>
          </p:cNvSpPr>
          <p:nvPr/>
        </p:nvSpPr>
        <p:spPr bwMode="auto">
          <a:xfrm>
            <a:off x="706438" y="4521200"/>
            <a:ext cx="67643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Where,</a:t>
            </a:r>
          </a:p>
          <a:p>
            <a:pPr eaLnBrk="1" hangingPunct="1">
              <a:spcBef>
                <a:spcPts val="25"/>
              </a:spcBef>
            </a:pPr>
            <a:endParaRPr lang="en-US" altLang="en-US" sz="2900">
              <a:solidFill>
                <a:srgbClr val="000000"/>
              </a:solidFill>
              <a:latin typeface="Times New Roman" panose="02020603050405020304" pitchFamily="18" charset="0"/>
              <a:cs typeface="Times New Roman" panose="02020603050405020304" pitchFamily="18" charset="0"/>
            </a:endParaRPr>
          </a:p>
          <a:p>
            <a:pPr eaLnBrk="1" hangingPunct="1">
              <a:lnSpc>
                <a:spcPts val="2425"/>
              </a:lnSpc>
            </a:pPr>
            <a:r>
              <a:rPr lang="en-US" altLang="en-US" sz="2200">
                <a:solidFill>
                  <a:srgbClr val="000000"/>
                </a:solidFill>
                <a:latin typeface="Times New Roman" panose="02020603050405020304" pitchFamily="18" charset="0"/>
                <a:cs typeface="Times New Roman" panose="02020603050405020304" pitchFamily="18" charset="0"/>
              </a:rPr>
              <a:t>d1 = diameter of the work surface before machining in mm d2 = diameter of the machined surface in mm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3396008F-62B6-40BC-A1B4-D085671637DA}"/>
              </a:ext>
            </a:extLst>
          </p:cNvPr>
          <p:cNvGraphicFramePr>
            <a:graphicFrameLocks noGrp="1"/>
          </p:cNvGraphicFramePr>
          <p:nvPr/>
        </p:nvGraphicFramePr>
        <p:xfrm>
          <a:off x="1168400" y="720725"/>
          <a:ext cx="8340725" cy="4467225"/>
        </p:xfrm>
        <a:graphic>
          <a:graphicData uri="http://schemas.openxmlformats.org/drawingml/2006/table">
            <a:tbl>
              <a:tblPr/>
              <a:tblGrid>
                <a:gridCol w="1038225">
                  <a:extLst>
                    <a:ext uri="{9D8B030D-6E8A-4147-A177-3AD203B41FA5}">
                      <a16:colId xmlns:a16="http://schemas.microsoft.com/office/drawing/2014/main" val="20000"/>
                    </a:ext>
                  </a:extLst>
                </a:gridCol>
                <a:gridCol w="55245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tblGrid>
              <a:tr h="349250">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Sl.No.</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19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19163" marR="0" lvl="0" indent="0" algn="l"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NAME OF THE EXPERIMENT</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Week</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1650">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ct val="101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INTRODUCTION TO GENERAL PURPOSE MACHINES</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1-2</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PLAIN TURNING AND CHAMFERING ON LATHE</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3-4</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650">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ct val="101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STEP TURNING, TAPER TURNING, AND KNURLING ON LATHE</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5-6</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3563">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875"/>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4</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11176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THREAD CUTTING ON A LATHE</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698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875"/>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7-8</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11176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250">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DRILLING, REAMING AND TAPPING</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11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9-10</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9300">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6</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698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ct val="101000"/>
                        </a:lnSpc>
                        <a:spcBef>
                          <a:spcPts val="25"/>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DRILLING, REAMING, BORING, COUNTER BORING AND COUNTER SINKING</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254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11-12</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698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49300">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7</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ct val="102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DOVETAIL CUTTING AND GROOVES BY SHAPER AND GRINDING OF MACHINE SURFACES BY SURFACE GRINDER</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13-14</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838">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75"/>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8</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889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ct val="100000"/>
                        </a:lnSpc>
                        <a:spcBef>
                          <a:spcPts val="75"/>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SUPER GEAR MILLING</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889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75"/>
                        </a:spcBef>
                        <a:spcAft>
                          <a:spcPct val="0"/>
                        </a:spcAft>
                        <a:buClrTx/>
                        <a:buSzTx/>
                        <a:buFontTx/>
                        <a:buNone/>
                        <a:tabLst/>
                      </a:pPr>
                      <a:r>
                        <a:rPr kumimoji="0" lang="en-US" alt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15-16</a:t>
                      </a:r>
                      <a:endParaRPr kumimoji="0" lang="en-US" alt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889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844F4FC-7C3F-4564-A818-F0E019F2262A}"/>
              </a:ext>
            </a:extLst>
          </p:cNvPr>
          <p:cNvSpPr txBox="1">
            <a:spLocks noGrp="1"/>
          </p:cNvSpPr>
          <p:nvPr>
            <p:ph type="title"/>
          </p:nvPr>
        </p:nvSpPr>
        <p:spPr>
          <a:xfrm>
            <a:off x="901700" y="509588"/>
            <a:ext cx="2652713" cy="422275"/>
          </a:xfrm>
        </p:spPr>
        <p:txBody>
          <a:bodyPr tIns="12700" rtlCol="0"/>
          <a:lstStyle/>
          <a:p>
            <a:pPr marL="12700" eaLnBrk="1" fontAlgn="auto" hangingPunct="1">
              <a:spcBef>
                <a:spcPts val="100"/>
              </a:spcBef>
              <a:spcAft>
                <a:spcPts val="0"/>
              </a:spcAft>
              <a:tabLst>
                <a:tab pos="447040" algn="l"/>
              </a:tabLst>
              <a:defRPr/>
            </a:pPr>
            <a:r>
              <a:rPr sz="2600" u="none" spc="-25" dirty="0"/>
              <a:t>8.</a:t>
            </a:r>
            <a:r>
              <a:rPr sz="2600" u="none" dirty="0"/>
              <a:t>	</a:t>
            </a:r>
            <a:r>
              <a:rPr sz="2600" u="none" spc="-10" dirty="0"/>
              <a:t>PROCEDURE:</a:t>
            </a:r>
            <a:endParaRPr sz="2600"/>
          </a:p>
        </p:txBody>
      </p:sp>
      <p:sp>
        <p:nvSpPr>
          <p:cNvPr id="31747" name="object 3">
            <a:extLst>
              <a:ext uri="{FF2B5EF4-FFF2-40B4-BE49-F238E27FC236}">
                <a16:creationId xmlns:a16="http://schemas.microsoft.com/office/drawing/2014/main" id="{CC8F12FD-FA38-4D71-ABEC-59D2510D0F61}"/>
              </a:ext>
            </a:extLst>
          </p:cNvPr>
          <p:cNvSpPr txBox="1">
            <a:spLocks noChangeArrowheads="1"/>
          </p:cNvSpPr>
          <p:nvPr/>
        </p:nvSpPr>
        <p:spPr bwMode="auto">
          <a:xfrm>
            <a:off x="901700" y="1076325"/>
            <a:ext cx="8666163"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5560" rIns="0" bIns="0">
            <a:spAutoFit/>
          </a:bodyPr>
          <a:lstStyle>
            <a:lvl1pPr marL="469900" indent="-228600">
              <a:tabLst>
                <a:tab pos="469900" algn="l"/>
              </a:tabLst>
              <a:defRPr>
                <a:solidFill>
                  <a:schemeClr val="tx1"/>
                </a:solidFill>
                <a:latin typeface="Arial" panose="020B0604020202020204" pitchFamily="34" charset="0"/>
              </a:defRPr>
            </a:lvl1pPr>
            <a:lvl2pPr marL="469900" indent="-228600">
              <a:tabLst>
                <a:tab pos="469900" algn="l"/>
              </a:tabLst>
              <a:defRPr>
                <a:solidFill>
                  <a:schemeClr val="tx1"/>
                </a:solidFill>
                <a:latin typeface="Arial" panose="020B0604020202020204" pitchFamily="34" charset="0"/>
              </a:defRPr>
            </a:lvl2pPr>
            <a:lvl3pPr marL="1143000" indent="-228600">
              <a:tabLst>
                <a:tab pos="469900" algn="l"/>
              </a:tabLst>
              <a:defRPr>
                <a:solidFill>
                  <a:schemeClr val="tx1"/>
                </a:solidFill>
                <a:latin typeface="Arial" panose="020B0604020202020204" pitchFamily="34" charset="0"/>
              </a:defRPr>
            </a:lvl3pPr>
            <a:lvl4pPr marL="1600200" indent="-228600">
              <a:tabLst>
                <a:tab pos="469900" algn="l"/>
              </a:tabLst>
              <a:defRPr>
                <a:solidFill>
                  <a:schemeClr val="tx1"/>
                </a:solidFill>
                <a:latin typeface="Arial" panose="020B0604020202020204" pitchFamily="34" charset="0"/>
              </a:defRPr>
            </a:lvl4pPr>
            <a:lvl5pPr marL="2057400" indent="-228600">
              <a:tabLst>
                <a:tab pos="469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9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9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9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9900" algn="l"/>
              </a:tabLst>
              <a:defRPr>
                <a:solidFill>
                  <a:schemeClr val="tx1"/>
                </a:solidFill>
                <a:latin typeface="Arial" panose="020B0604020202020204" pitchFamily="34" charset="0"/>
              </a:defRPr>
            </a:lvl9pPr>
          </a:lstStyle>
          <a:p>
            <a:pPr eaLnBrk="1" hangingPunct="1">
              <a:lnSpc>
                <a:spcPts val="2525"/>
              </a:lnSpc>
              <a:spcBef>
                <a:spcPts val="27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work piece and HSS single point cutting tool are securely held in the chuck and tool post respectively.</a:t>
            </a:r>
          </a:p>
          <a:p>
            <a:pPr eaLnBrk="1" hangingPunct="1">
              <a:lnSpc>
                <a:spcPts val="2413"/>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Do the facing operation with single point cutting tool.</a:t>
            </a:r>
          </a:p>
          <a:p>
            <a:pPr eaLnBrk="1" hangingPunct="1">
              <a:lnSpc>
                <a:spcPts val="253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Do the rough turning and finish turning with turning tool.</a:t>
            </a:r>
          </a:p>
          <a:p>
            <a:pPr eaLnBrk="1" hangingPunct="1">
              <a:lnSpc>
                <a:spcPts val="252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Finally, the chamfering is done at the end of the work piece on both sides.</a:t>
            </a:r>
          </a:p>
          <a:p>
            <a:pPr eaLnBrk="1" hangingPunct="1">
              <a:lnSpc>
                <a:spcPts val="258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Measure the all dimensions with measuring instruments.</a:t>
            </a:r>
          </a:p>
          <a:p>
            <a:pPr eaLnBrk="1" hangingPunct="1"/>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1400"/>
              </a:spcBef>
              <a:buFontTx/>
              <a:buAutoNum type="arabicPeriod" startAt="9"/>
            </a:pPr>
            <a:r>
              <a:rPr lang="en-US" altLang="en-US" sz="2600" b="1">
                <a:solidFill>
                  <a:srgbClr val="000000"/>
                </a:solidFill>
                <a:latin typeface="Times New Roman" panose="02020603050405020304" pitchFamily="18" charset="0"/>
                <a:cs typeface="Times New Roman" panose="02020603050405020304" pitchFamily="18" charset="0"/>
              </a:rPr>
              <a:t>PRECAUTIONS:</a:t>
            </a:r>
            <a:endParaRPr lang="en-US" altLang="en-US" sz="2600">
              <a:solidFill>
                <a:srgbClr val="000000"/>
              </a:solidFill>
              <a:latin typeface="Times New Roman" panose="02020603050405020304" pitchFamily="18" charset="0"/>
              <a:cs typeface="Times New Roman" panose="02020603050405020304" pitchFamily="18" charset="0"/>
            </a:endParaRPr>
          </a:p>
          <a:p>
            <a:pPr lvl="1" eaLnBrk="1" hangingPunct="1">
              <a:lnSpc>
                <a:spcPts val="2588"/>
              </a:lnSpc>
              <a:spcBef>
                <a:spcPts val="1175"/>
              </a:spcBef>
              <a:buFontTx/>
              <a:buAutoNum type="arabicPeriod"/>
            </a:pPr>
            <a:r>
              <a:rPr lang="en-US" altLang="en-US" sz="2200">
                <a:solidFill>
                  <a:srgbClr val="000000"/>
                </a:solidFill>
                <a:latin typeface="Times New Roman" panose="02020603050405020304" pitchFamily="18" charset="0"/>
                <a:cs typeface="Times New Roman" panose="02020603050405020304" pitchFamily="18" charset="0"/>
              </a:rPr>
              <a:t>Operate the machine at optimal speeds.</a:t>
            </a:r>
          </a:p>
          <a:p>
            <a:pPr lvl="1" eaLnBrk="1" hangingPunct="1">
              <a:lnSpc>
                <a:spcPts val="2563"/>
              </a:lnSpc>
              <a:buFontTx/>
              <a:buAutoNum type="arabicPeriod"/>
            </a:pPr>
            <a:r>
              <a:rPr lang="en-US" altLang="en-US" sz="2200">
                <a:solidFill>
                  <a:srgbClr val="000000"/>
                </a:solidFill>
                <a:latin typeface="Times New Roman" panose="02020603050405020304" pitchFamily="18" charset="0"/>
                <a:cs typeface="Times New Roman" panose="02020603050405020304" pitchFamily="18" charset="0"/>
              </a:rPr>
              <a:t>Do not take depth of cut more than 2 mm.</a:t>
            </a:r>
          </a:p>
          <a:p>
            <a:pPr lvl="1" eaLnBrk="1" hangingPunct="1">
              <a:lnSpc>
                <a:spcPts val="2525"/>
              </a:lnSpc>
              <a:spcBef>
                <a:spcPts val="150"/>
              </a:spcBef>
              <a:buFontTx/>
              <a:buAutoNum type="arabicPeriod"/>
            </a:pPr>
            <a:r>
              <a:rPr lang="en-US" altLang="en-US" sz="2200">
                <a:solidFill>
                  <a:srgbClr val="000000"/>
                </a:solidFill>
                <a:latin typeface="Times New Roman" panose="02020603050405020304" pitchFamily="18" charset="0"/>
                <a:cs typeface="Times New Roman" panose="02020603050405020304" pitchFamily="18" charset="0"/>
              </a:rPr>
              <a:t>Knurling should be done at slow speeds and apply lubricating oil while knurling</a:t>
            </a:r>
          </a:p>
          <a:p>
            <a:pPr lvl="1" eaLnBrk="1" hangingPunct="1">
              <a:lnSpc>
                <a:spcPts val="2625"/>
              </a:lnSpc>
              <a:buFontTx/>
              <a:buAutoNum type="arabicPeriod"/>
            </a:pPr>
            <a:r>
              <a:rPr lang="en-US" altLang="en-US" sz="2200">
                <a:solidFill>
                  <a:srgbClr val="000000"/>
                </a:solidFill>
                <a:latin typeface="Times New Roman" panose="02020603050405020304" pitchFamily="18" charset="0"/>
                <a:cs typeface="Times New Roman" panose="02020603050405020304" pitchFamily="18" charset="0"/>
              </a:rPr>
              <a:t>Care should be taken to obtain the required accuracy.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object 2">
            <a:extLst>
              <a:ext uri="{FF2B5EF4-FFF2-40B4-BE49-F238E27FC236}">
                <a16:creationId xmlns:a16="http://schemas.microsoft.com/office/drawing/2014/main" id="{6351B036-D612-4DC0-B5CC-41148CE79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338" y="4046538"/>
            <a:ext cx="4430712"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4BCD463F-2CB0-4F17-85A5-F770B419FD1A}"/>
              </a:ext>
            </a:extLst>
          </p:cNvPr>
          <p:cNvSpPr txBox="1">
            <a:spLocks noGrp="1"/>
          </p:cNvSpPr>
          <p:nvPr>
            <p:ph type="title"/>
          </p:nvPr>
        </p:nvSpPr>
        <p:spPr>
          <a:xfrm>
            <a:off x="3824288" y="876300"/>
            <a:ext cx="2498725" cy="422275"/>
          </a:xfrm>
        </p:spPr>
        <p:txBody>
          <a:bodyPr tIns="12700" rtlCol="0"/>
          <a:lstStyle/>
          <a:p>
            <a:pPr marL="12700" eaLnBrk="1" fontAlgn="auto" hangingPunct="1">
              <a:spcBef>
                <a:spcPts val="100"/>
              </a:spcBef>
              <a:spcAft>
                <a:spcPts val="0"/>
              </a:spcAft>
              <a:defRPr/>
            </a:pPr>
            <a:r>
              <a:rPr sz="2600" u="none" dirty="0"/>
              <a:t>Experiment</a:t>
            </a:r>
            <a:r>
              <a:rPr sz="2600" u="none" spc="305" dirty="0"/>
              <a:t> </a:t>
            </a:r>
            <a:r>
              <a:rPr sz="2600" u="none" dirty="0"/>
              <a:t>no.</a:t>
            </a:r>
            <a:r>
              <a:rPr sz="2600" u="none" spc="-20" dirty="0"/>
              <a:t> </a:t>
            </a:r>
            <a:r>
              <a:rPr sz="2600" u="none" spc="-50" dirty="0"/>
              <a:t>3</a:t>
            </a:r>
            <a:endParaRPr sz="2600"/>
          </a:p>
        </p:txBody>
      </p:sp>
      <p:sp>
        <p:nvSpPr>
          <p:cNvPr id="32772" name="object 4">
            <a:extLst>
              <a:ext uri="{FF2B5EF4-FFF2-40B4-BE49-F238E27FC236}">
                <a16:creationId xmlns:a16="http://schemas.microsoft.com/office/drawing/2014/main" id="{D18F23AE-6E2E-4BEB-B7BD-7565FC0A31AA}"/>
              </a:ext>
            </a:extLst>
          </p:cNvPr>
          <p:cNvSpPr txBox="1">
            <a:spLocks noChangeArrowheads="1"/>
          </p:cNvSpPr>
          <p:nvPr/>
        </p:nvSpPr>
        <p:spPr bwMode="auto">
          <a:xfrm>
            <a:off x="820738" y="1687513"/>
            <a:ext cx="9042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545" rIns="0" bIns="0">
            <a:spAutoFit/>
          </a:bodyPr>
          <a:lstStyle>
            <a:lvl1pPr marL="2359025" indent="-22288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963"/>
              </a:lnSpc>
              <a:spcBef>
                <a:spcPts val="338"/>
              </a:spcBef>
            </a:pPr>
            <a:r>
              <a:rPr lang="en-US" altLang="en-US" sz="2600" b="1">
                <a:solidFill>
                  <a:srgbClr val="000000"/>
                </a:solidFill>
                <a:latin typeface="Times New Roman" panose="02020603050405020304" pitchFamily="18" charset="0"/>
                <a:cs typeface="Times New Roman" panose="02020603050405020304" pitchFamily="18" charset="0"/>
              </a:rPr>
              <a:t>STEP TURNING, TAPER TURNING, AND KNURLING ON LATHE</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spcBef>
                <a:spcPts val="325"/>
              </a:spcBef>
            </a:pPr>
            <a:r>
              <a:rPr lang="en-US" altLang="en-US" sz="2400" b="1">
                <a:solidFill>
                  <a:srgbClr val="000000"/>
                </a:solidFill>
                <a:latin typeface="Times New Roman" panose="02020603050405020304" pitchFamily="18" charset="0"/>
                <a:cs typeface="Times New Roman" panose="02020603050405020304" pitchFamily="18" charset="0"/>
              </a:rPr>
              <a:t>1.	</a:t>
            </a:r>
            <a:r>
              <a:rPr lang="en-US" altLang="en-US" sz="2600" b="1">
                <a:solidFill>
                  <a:srgbClr val="000000"/>
                </a:solidFill>
                <a:latin typeface="Times New Roman" panose="02020603050405020304" pitchFamily="18" charset="0"/>
                <a:cs typeface="Times New Roman" panose="02020603050405020304" pitchFamily="18" charset="0"/>
              </a:rPr>
              <a:t>AIM:</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725"/>
              </a:spcBef>
            </a:pPr>
            <a:r>
              <a:rPr lang="en-US" altLang="en-US" sz="2200">
                <a:solidFill>
                  <a:srgbClr val="000000"/>
                </a:solidFill>
                <a:latin typeface="Times New Roman" panose="02020603050405020304" pitchFamily="18" charset="0"/>
                <a:cs typeface="Times New Roman" panose="02020603050405020304" pitchFamily="18" charset="0"/>
              </a:rPr>
              <a:t>To perform lathe operations such as plain turning, step turning, taper turning knurling and chamfering on a given material made of Mild Steel as shown in the figure.</a:t>
            </a:r>
          </a:p>
        </p:txBody>
      </p:sp>
      <p:sp>
        <p:nvSpPr>
          <p:cNvPr id="5" name="object 5">
            <a:extLst>
              <a:ext uri="{FF2B5EF4-FFF2-40B4-BE49-F238E27FC236}">
                <a16:creationId xmlns:a16="http://schemas.microsoft.com/office/drawing/2014/main" id="{5BE165EC-4FAD-49A0-8796-F030ABDA416E}"/>
              </a:ext>
            </a:extLst>
          </p:cNvPr>
          <p:cNvSpPr txBox="1"/>
          <p:nvPr/>
        </p:nvSpPr>
        <p:spPr>
          <a:xfrm>
            <a:off x="3451225" y="6511925"/>
            <a:ext cx="4476750" cy="207963"/>
          </a:xfrm>
          <a:prstGeom prst="rect">
            <a:avLst/>
          </a:prstGeom>
        </p:spPr>
        <p:txBody>
          <a:bodyPr lIns="0" tIns="12700" rIns="0" bIns="0">
            <a:spAutoFit/>
          </a:bodyPr>
          <a:lstStyle/>
          <a:p>
            <a:pPr marL="12700" eaLnBrk="1" fontAlgn="auto" hangingPunct="1">
              <a:spcBef>
                <a:spcPts val="100"/>
              </a:spcBef>
              <a:spcAft>
                <a:spcPts val="0"/>
              </a:spcAft>
              <a:defRPr/>
            </a:pPr>
            <a:r>
              <a:rPr sz="1200" b="1" kern="0" spc="-35" dirty="0">
                <a:solidFill>
                  <a:sysClr val="windowText" lastClr="000000"/>
                </a:solidFill>
                <a:latin typeface="Times New Roman"/>
                <a:cs typeface="Times New Roman"/>
              </a:rPr>
              <a:t>Figure</a:t>
            </a:r>
            <a:r>
              <a:rPr sz="1200" b="1" kern="0" spc="-25" dirty="0">
                <a:solidFill>
                  <a:sysClr val="windowText" lastClr="000000"/>
                </a:solidFill>
                <a:latin typeface="Times New Roman"/>
                <a:cs typeface="Times New Roman"/>
              </a:rPr>
              <a:t> </a:t>
            </a:r>
            <a:r>
              <a:rPr sz="1200" b="1" kern="0" spc="-35" dirty="0">
                <a:solidFill>
                  <a:sysClr val="windowText" lastClr="000000"/>
                </a:solidFill>
                <a:latin typeface="Times New Roman"/>
                <a:cs typeface="Times New Roman"/>
              </a:rPr>
              <a:t>No.14</a:t>
            </a:r>
            <a:r>
              <a:rPr sz="1200" b="1" kern="0" spc="-40" dirty="0">
                <a:solidFill>
                  <a:sysClr val="windowText" lastClr="000000"/>
                </a:solidFill>
                <a:latin typeface="Times New Roman"/>
                <a:cs typeface="Times New Roman"/>
              </a:rPr>
              <a:t> </a:t>
            </a:r>
            <a:r>
              <a:rPr sz="1200" b="1" kern="0" spc="-35" dirty="0">
                <a:solidFill>
                  <a:sysClr val="windowText" lastClr="000000"/>
                </a:solidFill>
                <a:latin typeface="Times New Roman"/>
                <a:cs typeface="Times New Roman"/>
              </a:rPr>
              <a:t>TAPER </a:t>
            </a:r>
            <a:r>
              <a:rPr sz="1200" b="1" kern="0" spc="-40" dirty="0">
                <a:solidFill>
                  <a:sysClr val="windowText" lastClr="000000"/>
                </a:solidFill>
                <a:latin typeface="Times New Roman"/>
                <a:cs typeface="Times New Roman"/>
              </a:rPr>
              <a:t>TURNING,</a:t>
            </a:r>
            <a:r>
              <a:rPr sz="1200" b="1" kern="0" spc="-20" dirty="0">
                <a:solidFill>
                  <a:sysClr val="windowText" lastClr="000000"/>
                </a:solidFill>
                <a:latin typeface="Times New Roman"/>
                <a:cs typeface="Times New Roman"/>
              </a:rPr>
              <a:t> </a:t>
            </a:r>
            <a:r>
              <a:rPr sz="1200" b="1" kern="0" spc="-35" dirty="0">
                <a:solidFill>
                  <a:sysClr val="windowText" lastClr="000000"/>
                </a:solidFill>
                <a:latin typeface="Times New Roman"/>
                <a:cs typeface="Times New Roman"/>
              </a:rPr>
              <a:t>STEP</a:t>
            </a:r>
            <a:r>
              <a:rPr sz="1200" b="1" kern="0" spc="-45" dirty="0">
                <a:solidFill>
                  <a:sysClr val="windowText" lastClr="000000"/>
                </a:solidFill>
                <a:latin typeface="Times New Roman"/>
                <a:cs typeface="Times New Roman"/>
              </a:rPr>
              <a:t> </a:t>
            </a:r>
            <a:r>
              <a:rPr sz="1200" b="1" kern="0" spc="-40" dirty="0">
                <a:solidFill>
                  <a:sysClr val="windowText" lastClr="000000"/>
                </a:solidFill>
                <a:latin typeface="Times New Roman"/>
                <a:cs typeface="Times New Roman"/>
              </a:rPr>
              <a:t>TURNING</a:t>
            </a:r>
            <a:r>
              <a:rPr sz="1200" b="1" kern="0" spc="-30" dirty="0">
                <a:solidFill>
                  <a:sysClr val="windowText" lastClr="000000"/>
                </a:solidFill>
                <a:latin typeface="Times New Roman"/>
                <a:cs typeface="Times New Roman"/>
              </a:rPr>
              <a:t> </a:t>
            </a:r>
            <a:r>
              <a:rPr sz="1200" b="1" kern="0" spc="-35" dirty="0">
                <a:solidFill>
                  <a:sysClr val="windowText" lastClr="000000"/>
                </a:solidFill>
                <a:latin typeface="Times New Roman"/>
                <a:cs typeface="Times New Roman"/>
              </a:rPr>
              <a:t>AND</a:t>
            </a:r>
            <a:r>
              <a:rPr sz="1200" b="1" kern="0" spc="-25"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KNURLING</a:t>
            </a:r>
            <a:r>
              <a:rPr sz="1200" kern="0" spc="-10" dirty="0">
                <a:solidFill>
                  <a:sysClr val="windowText" lastClr="000000"/>
                </a:solidFill>
                <a:latin typeface="Times New Roman"/>
                <a:cs typeface="Times New Roman"/>
              </a:rPr>
              <a:t>.</a:t>
            </a:r>
            <a:endParaRPr sz="1200" kern="0">
              <a:solidFill>
                <a:sysClr val="windowText" lastClr="000000"/>
              </a:solidFill>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F9D590D-AB08-4218-856B-BDC4FCF1EEC1}"/>
              </a:ext>
            </a:extLst>
          </p:cNvPr>
          <p:cNvSpPr txBox="1">
            <a:spLocks noGrp="1"/>
          </p:cNvSpPr>
          <p:nvPr>
            <p:ph type="title"/>
          </p:nvPr>
        </p:nvSpPr>
        <p:spPr>
          <a:xfrm>
            <a:off x="901700" y="685800"/>
            <a:ext cx="4229100" cy="422275"/>
          </a:xfrm>
        </p:spPr>
        <p:txBody>
          <a:bodyPr tIns="12700" rtlCol="0"/>
          <a:lstStyle/>
          <a:p>
            <a:pPr marL="12700" eaLnBrk="1" fontAlgn="auto" hangingPunct="1">
              <a:spcBef>
                <a:spcPts val="100"/>
              </a:spcBef>
              <a:spcAft>
                <a:spcPts val="0"/>
              </a:spcAft>
              <a:tabLst>
                <a:tab pos="469900" algn="l"/>
              </a:tabLst>
              <a:defRPr/>
            </a:pPr>
            <a:r>
              <a:rPr u="none" spc="-25" dirty="0"/>
              <a:t>2.</a:t>
            </a:r>
            <a:r>
              <a:rPr u="none" dirty="0"/>
              <a:t>	</a:t>
            </a:r>
            <a:r>
              <a:rPr sz="2600" u="none" spc="-25" dirty="0"/>
              <a:t>MATERIAL</a:t>
            </a:r>
            <a:r>
              <a:rPr sz="2600" u="none" spc="-120" dirty="0"/>
              <a:t> </a:t>
            </a:r>
            <a:r>
              <a:rPr sz="2600" u="none" spc="-10" dirty="0"/>
              <a:t>REQUIRED:</a:t>
            </a:r>
            <a:endParaRPr sz="2600"/>
          </a:p>
        </p:txBody>
      </p:sp>
      <p:sp>
        <p:nvSpPr>
          <p:cNvPr id="33795" name="object 3">
            <a:extLst>
              <a:ext uri="{FF2B5EF4-FFF2-40B4-BE49-F238E27FC236}">
                <a16:creationId xmlns:a16="http://schemas.microsoft.com/office/drawing/2014/main" id="{D0821999-6B50-4109-86A3-F8C20BCBCCDA}"/>
              </a:ext>
            </a:extLst>
          </p:cNvPr>
          <p:cNvSpPr txBox="1">
            <a:spLocks noChangeArrowheads="1"/>
          </p:cNvSpPr>
          <p:nvPr/>
        </p:nvSpPr>
        <p:spPr bwMode="auto">
          <a:xfrm>
            <a:off x="936625" y="1047750"/>
            <a:ext cx="85725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8270" rIns="0" bIns="0">
            <a:spAutoFit/>
          </a:bodyPr>
          <a:lstStyle>
            <a:lvl1pPr marL="4349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13"/>
              </a:spcBef>
            </a:pPr>
            <a:r>
              <a:rPr lang="en-US" altLang="en-US" sz="2200">
                <a:solidFill>
                  <a:srgbClr val="000000"/>
                </a:solidFill>
                <a:latin typeface="Times New Roman" panose="02020603050405020304" pitchFamily="18" charset="0"/>
                <a:cs typeface="Times New Roman" panose="02020603050405020304" pitchFamily="18" charset="0"/>
              </a:rPr>
              <a:t>A mild steel round bar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25x150 mm</a:t>
            </a:r>
          </a:p>
          <a:p>
            <a:pPr eaLnBrk="1" hangingPunct="1">
              <a:spcBef>
                <a:spcPts val="1088"/>
              </a:spcBef>
            </a:pPr>
            <a:r>
              <a:rPr lang="en-US" altLang="en-US" sz="2400" b="1">
                <a:solidFill>
                  <a:srgbClr val="000000"/>
                </a:solidFill>
                <a:latin typeface="Times New Roman" panose="02020603050405020304" pitchFamily="18" charset="0"/>
                <a:cs typeface="Times New Roman" panose="02020603050405020304" pitchFamily="18" charset="0"/>
              </a:rPr>
              <a:t>3.	</a:t>
            </a:r>
            <a:r>
              <a:rPr lang="en-US" altLang="en-US" sz="2600" b="1">
                <a:solidFill>
                  <a:srgbClr val="000000"/>
                </a:solidFill>
                <a:latin typeface="Times New Roman" panose="02020603050405020304" pitchFamily="18" charset="0"/>
                <a:cs typeface="Times New Roman" panose="02020603050405020304" pitchFamily="18" charset="0"/>
              </a:rPr>
              <a:t>TOOLS REQUIRED :</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1325"/>
              </a:spcBef>
            </a:pPr>
            <a:r>
              <a:rPr lang="en-US" altLang="en-US" sz="2200">
                <a:solidFill>
                  <a:srgbClr val="000000"/>
                </a:solidFill>
                <a:latin typeface="Times New Roman" panose="02020603050405020304" pitchFamily="18" charset="0"/>
                <a:cs typeface="Times New Roman" panose="02020603050405020304" pitchFamily="18" charset="0"/>
              </a:rPr>
              <a:t>H.S.S. Single point cutting tool, chuck key, tool post key, vernier caliper, steel rule.</a:t>
            </a:r>
          </a:p>
          <a:p>
            <a:pPr eaLnBrk="1" hangingPunct="1">
              <a:spcBef>
                <a:spcPts val="763"/>
              </a:spcBef>
              <a:buSzPct val="92000"/>
              <a:buFontTx/>
              <a:buAutoNum type="arabicPeriod" startAt="4"/>
            </a:pPr>
            <a:r>
              <a:rPr lang="en-US" altLang="en-US" sz="2600" b="1">
                <a:solidFill>
                  <a:srgbClr val="000000"/>
                </a:solidFill>
                <a:latin typeface="Times New Roman" panose="02020603050405020304" pitchFamily="18" charset="0"/>
                <a:cs typeface="Times New Roman" panose="02020603050405020304" pitchFamily="18" charset="0"/>
              </a:rPr>
              <a:t>MEASURING INSTRUMENTS REQUIRED :</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spcBef>
                <a:spcPts val="863"/>
              </a:spcBef>
            </a:pPr>
            <a:r>
              <a:rPr lang="en-US" altLang="en-US" sz="2200">
                <a:solidFill>
                  <a:srgbClr val="000000"/>
                </a:solidFill>
                <a:latin typeface="Times New Roman" panose="02020603050405020304" pitchFamily="18" charset="0"/>
                <a:cs typeface="Times New Roman" panose="02020603050405020304" pitchFamily="18" charset="0"/>
              </a:rPr>
              <a:t>Vernier caliper ,outside caliper</a:t>
            </a:r>
          </a:p>
          <a:p>
            <a:pPr eaLnBrk="1" hangingPunct="1">
              <a:spcBef>
                <a:spcPts val="1175"/>
              </a:spcBef>
              <a:buSzPct val="92000"/>
              <a:buFontTx/>
              <a:buAutoNum type="arabicPeriod" startAt="5"/>
            </a:pPr>
            <a:r>
              <a:rPr lang="en-US" altLang="en-US" sz="2600" b="1">
                <a:solidFill>
                  <a:srgbClr val="000000"/>
                </a:solidFill>
                <a:latin typeface="Times New Roman" panose="02020603050405020304" pitchFamily="18" charset="0"/>
                <a:cs typeface="Times New Roman" panose="02020603050405020304" pitchFamily="18" charset="0"/>
              </a:rPr>
              <a:t>EQUIPMENT REQUIRED:</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spcBef>
                <a:spcPts val="1200"/>
              </a:spcBef>
            </a:pPr>
            <a:r>
              <a:rPr lang="en-US" altLang="en-US" sz="2200">
                <a:solidFill>
                  <a:srgbClr val="000000"/>
                </a:solidFill>
                <a:latin typeface="Times New Roman" panose="02020603050405020304" pitchFamily="18" charset="0"/>
                <a:cs typeface="Times New Roman" panose="02020603050405020304" pitchFamily="18" charset="0"/>
              </a:rPr>
              <a:t>Lathe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5230D46-D49A-4E8B-8538-15C80E9FA9C1}"/>
              </a:ext>
            </a:extLst>
          </p:cNvPr>
          <p:cNvSpPr txBox="1">
            <a:spLocks noGrp="1"/>
          </p:cNvSpPr>
          <p:nvPr>
            <p:ph type="title"/>
          </p:nvPr>
        </p:nvSpPr>
        <p:spPr/>
        <p:txBody>
          <a:bodyPr tIns="12700" rtlCol="0"/>
          <a:lstStyle/>
          <a:p>
            <a:pPr marL="12700" eaLnBrk="1" fontAlgn="auto" hangingPunct="1">
              <a:spcBef>
                <a:spcPts val="100"/>
              </a:spcBef>
              <a:spcAft>
                <a:spcPts val="0"/>
              </a:spcAft>
              <a:tabLst>
                <a:tab pos="469900" algn="l"/>
              </a:tabLst>
              <a:defRPr/>
            </a:pPr>
            <a:r>
              <a:rPr u="none" spc="-25" dirty="0"/>
              <a:t>6.</a:t>
            </a:r>
            <a:r>
              <a:rPr u="none" dirty="0"/>
              <a:t>	</a:t>
            </a:r>
            <a:r>
              <a:rPr sz="2600" u="none" dirty="0"/>
              <a:t>SEQUENCE</a:t>
            </a:r>
            <a:r>
              <a:rPr sz="2600" u="none" spc="-70" dirty="0"/>
              <a:t> </a:t>
            </a:r>
            <a:r>
              <a:rPr sz="2600" u="none" dirty="0"/>
              <a:t>OF</a:t>
            </a:r>
            <a:r>
              <a:rPr sz="2600" u="none" spc="-70" dirty="0"/>
              <a:t> </a:t>
            </a:r>
            <a:r>
              <a:rPr sz="2600" u="none" dirty="0"/>
              <a:t>OPERATIONS</a:t>
            </a:r>
            <a:r>
              <a:rPr sz="2600" u="none" spc="-60" dirty="0"/>
              <a:t> </a:t>
            </a:r>
            <a:r>
              <a:rPr sz="2600" u="none" spc="-10" dirty="0"/>
              <a:t>CHART:</a:t>
            </a:r>
            <a:endParaRPr sz="2600"/>
          </a:p>
        </p:txBody>
      </p:sp>
      <p:sp>
        <p:nvSpPr>
          <p:cNvPr id="34819" name="object 3">
            <a:extLst>
              <a:ext uri="{FF2B5EF4-FFF2-40B4-BE49-F238E27FC236}">
                <a16:creationId xmlns:a16="http://schemas.microsoft.com/office/drawing/2014/main" id="{D7EF82DE-EB0C-4DC2-956F-FDC54D152466}"/>
              </a:ext>
            </a:extLst>
          </p:cNvPr>
          <p:cNvSpPr txBox="1">
            <a:spLocks noChangeArrowheads="1"/>
          </p:cNvSpPr>
          <p:nvPr/>
        </p:nvSpPr>
        <p:spPr bwMode="auto">
          <a:xfrm>
            <a:off x="901700" y="3865563"/>
            <a:ext cx="889635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031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75"/>
              </a:lnSpc>
              <a:spcBef>
                <a:spcPts val="100"/>
              </a:spcBef>
            </a:pPr>
            <a:r>
              <a:rPr lang="en-US" altLang="en-US" sz="2400" b="1">
                <a:solidFill>
                  <a:srgbClr val="000000"/>
                </a:solidFill>
                <a:latin typeface="Times New Roman" panose="02020603050405020304" pitchFamily="18" charset="0"/>
                <a:cs typeface="Times New Roman" panose="02020603050405020304" pitchFamily="18" charset="0"/>
              </a:rPr>
              <a:t>6.1  </a:t>
            </a:r>
            <a:r>
              <a:rPr lang="en-US" altLang="en-US" sz="2600" b="1">
                <a:solidFill>
                  <a:srgbClr val="000000"/>
                </a:solidFill>
                <a:latin typeface="Times New Roman" panose="02020603050405020304" pitchFamily="18" charset="0"/>
                <a:cs typeface="Times New Roman" panose="02020603050405020304" pitchFamily="18" charset="0"/>
              </a:rPr>
              <a:t>Facing:</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Facing is the operation of machining the ends of a piece of work to produce a flat surface square with the axis. The operation involves feeding the tool perpendicular to the axis of rotation of the work piece. A regular turning tool may be used for facing a large work piece.  The  cutting  edge  should be  set  at  the  same  height  as  the  center  of the work piece. The tool is brought into work piece from around the center for the desired depth of cut and then is fed outward, generally by hand perpendicular to the axis of rotation of the work piece is as shown in fig.no.1.</a:t>
            </a:r>
          </a:p>
        </p:txBody>
      </p:sp>
      <p:graphicFrame>
        <p:nvGraphicFramePr>
          <p:cNvPr id="4" name="object 4">
            <a:extLst>
              <a:ext uri="{FF2B5EF4-FFF2-40B4-BE49-F238E27FC236}">
                <a16:creationId xmlns:a16="http://schemas.microsoft.com/office/drawing/2014/main" id="{B12C693F-E404-4668-9BCC-512126614D92}"/>
              </a:ext>
            </a:extLst>
          </p:cNvPr>
          <p:cNvGraphicFramePr>
            <a:graphicFrameLocks noGrp="1"/>
          </p:cNvGraphicFramePr>
          <p:nvPr/>
        </p:nvGraphicFramePr>
        <p:xfrm>
          <a:off x="709613" y="1314450"/>
          <a:ext cx="9224962" cy="2311400"/>
        </p:xfrm>
        <a:graphic>
          <a:graphicData uri="http://schemas.openxmlformats.org/drawingml/2006/table">
            <a:tbl>
              <a:tblPr/>
              <a:tblGrid>
                <a:gridCol w="1260475">
                  <a:extLst>
                    <a:ext uri="{9D8B030D-6E8A-4147-A177-3AD203B41FA5}">
                      <a16:colId xmlns:a16="http://schemas.microsoft.com/office/drawing/2014/main" val="20000"/>
                    </a:ext>
                  </a:extLst>
                </a:gridCol>
                <a:gridCol w="3346450">
                  <a:extLst>
                    <a:ext uri="{9D8B030D-6E8A-4147-A177-3AD203B41FA5}">
                      <a16:colId xmlns:a16="http://schemas.microsoft.com/office/drawing/2014/main" val="20001"/>
                    </a:ext>
                  </a:extLst>
                </a:gridCol>
                <a:gridCol w="4618037">
                  <a:extLst>
                    <a:ext uri="{9D8B030D-6E8A-4147-A177-3AD203B41FA5}">
                      <a16:colId xmlns:a16="http://schemas.microsoft.com/office/drawing/2014/main" val="20002"/>
                    </a:ext>
                  </a:extLst>
                </a:gridCol>
              </a:tblGrid>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S.No</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Sequence of Operations</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11906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190625" marR="0" lvl="0" indent="0" algn="l"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Cutting tool used</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5088"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Facing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H.S.S. Single Point Tool</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Rough Turning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H.S.S. Single Point Tool</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Finish Turning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8096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09625" marR="0" lvl="0" indent="0" algn="l"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HS.S. Single Point Tool</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Step Turning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Parting tool</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Taper Turning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8096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09625" marR="0" lvl="0" indent="0" algn="l"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HS.S. Single Point Tool</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5088"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Knurling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Knurling Tool</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object 2">
            <a:extLst>
              <a:ext uri="{FF2B5EF4-FFF2-40B4-BE49-F238E27FC236}">
                <a16:creationId xmlns:a16="http://schemas.microsoft.com/office/drawing/2014/main" id="{F5606DA0-9E60-4F9B-B4C3-B504EF5B6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838" y="2921000"/>
            <a:ext cx="3627437"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9FB9CA27-AC2D-4F10-8106-05DE6804E49A}"/>
              </a:ext>
            </a:extLst>
          </p:cNvPr>
          <p:cNvSpPr txBox="1">
            <a:spLocks noGrp="1"/>
          </p:cNvSpPr>
          <p:nvPr>
            <p:ph type="title"/>
          </p:nvPr>
        </p:nvSpPr>
        <p:spPr>
          <a:xfrm>
            <a:off x="901700" y="687388"/>
            <a:ext cx="3036888" cy="422275"/>
          </a:xfrm>
        </p:spPr>
        <p:txBody>
          <a:bodyPr tIns="12700" rtlCol="0"/>
          <a:lstStyle/>
          <a:p>
            <a:pPr marL="12700" eaLnBrk="1" fontAlgn="auto" hangingPunct="1">
              <a:spcBef>
                <a:spcPts val="100"/>
              </a:spcBef>
              <a:spcAft>
                <a:spcPts val="0"/>
              </a:spcAft>
              <a:tabLst>
                <a:tab pos="732155" algn="l"/>
              </a:tabLst>
              <a:defRPr/>
            </a:pPr>
            <a:r>
              <a:rPr u="none" spc="-20" dirty="0"/>
              <a:t>6.2.</a:t>
            </a:r>
            <a:r>
              <a:rPr u="none" dirty="0"/>
              <a:t>	</a:t>
            </a:r>
            <a:r>
              <a:rPr sz="2600" u="none" dirty="0"/>
              <a:t>Rough</a:t>
            </a:r>
            <a:r>
              <a:rPr sz="2600" u="none" spc="-40" dirty="0"/>
              <a:t> </a:t>
            </a:r>
            <a:r>
              <a:rPr sz="2600" u="none" spc="-10" dirty="0"/>
              <a:t>Turning:</a:t>
            </a:r>
            <a:endParaRPr sz="2600"/>
          </a:p>
        </p:txBody>
      </p:sp>
      <p:sp>
        <p:nvSpPr>
          <p:cNvPr id="35844" name="object 4">
            <a:extLst>
              <a:ext uri="{FF2B5EF4-FFF2-40B4-BE49-F238E27FC236}">
                <a16:creationId xmlns:a16="http://schemas.microsoft.com/office/drawing/2014/main" id="{5C1BA6B4-AE39-48BE-9FFC-203B3A0EE47B}"/>
              </a:ext>
            </a:extLst>
          </p:cNvPr>
          <p:cNvSpPr txBox="1">
            <a:spLocks noChangeArrowheads="1"/>
          </p:cNvSpPr>
          <p:nvPr/>
        </p:nvSpPr>
        <p:spPr bwMode="auto">
          <a:xfrm>
            <a:off x="901700" y="1243013"/>
            <a:ext cx="88963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indent="952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200"/>
              </a:spcBef>
            </a:pPr>
            <a:r>
              <a:rPr lang="en-US" altLang="en-US" sz="2200">
                <a:solidFill>
                  <a:srgbClr val="000000"/>
                </a:solidFill>
                <a:latin typeface="Times New Roman" panose="02020603050405020304" pitchFamily="18" charset="0"/>
                <a:cs typeface="Times New Roman" panose="02020603050405020304" pitchFamily="18" charset="0"/>
              </a:rPr>
              <a:t>Rough turning is the operation of removal of excess material from the work piece in a minimum time by applying high rate of feed and heavy depth of cut. The depth of cut for roughing operations in machining the work ranges from 2 to 5 mm and the rate of feed is from 0.3 to 1.5 mm per revolution of the work is as shown in fig.no.2.</a:t>
            </a:r>
          </a:p>
        </p:txBody>
      </p:sp>
      <p:sp>
        <p:nvSpPr>
          <p:cNvPr id="5" name="object 5">
            <a:extLst>
              <a:ext uri="{FF2B5EF4-FFF2-40B4-BE49-F238E27FC236}">
                <a16:creationId xmlns:a16="http://schemas.microsoft.com/office/drawing/2014/main" id="{96E13156-F3C9-4D34-BDEA-0B67259831C7}"/>
              </a:ext>
            </a:extLst>
          </p:cNvPr>
          <p:cNvSpPr txBox="1"/>
          <p:nvPr/>
        </p:nvSpPr>
        <p:spPr>
          <a:xfrm>
            <a:off x="3997325" y="6710363"/>
            <a:ext cx="2647950" cy="207962"/>
          </a:xfrm>
          <a:prstGeom prst="rect">
            <a:avLst/>
          </a:prstGeom>
        </p:spPr>
        <p:txBody>
          <a:bodyPr lIns="0" tIns="12700" rIns="0" bIns="0">
            <a:spAutoFit/>
          </a:bodyPr>
          <a:lstStyle/>
          <a:p>
            <a:pPr marL="12700" eaLnBrk="1" fontAlgn="auto" hangingPunct="1">
              <a:spcBef>
                <a:spcPts val="100"/>
              </a:spcBef>
              <a:spcAft>
                <a:spcPts val="0"/>
              </a:spcAft>
              <a:defRPr/>
            </a:pPr>
            <a:r>
              <a:rPr sz="1200" b="1" kern="0" spc="-10" dirty="0">
                <a:solidFill>
                  <a:sysClr val="windowText" lastClr="000000"/>
                </a:solidFill>
                <a:latin typeface="Times New Roman"/>
                <a:cs typeface="Times New Roman"/>
              </a:rPr>
              <a:t>Figure</a:t>
            </a:r>
            <a:r>
              <a:rPr sz="1200" b="1" kern="0" spc="-6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No.</a:t>
            </a:r>
            <a:r>
              <a:rPr sz="1200" b="1" kern="0" spc="-4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15</a:t>
            </a:r>
            <a:r>
              <a:rPr sz="1200" b="1" kern="0" spc="-50"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Types</a:t>
            </a:r>
            <a:r>
              <a:rPr sz="1200" b="1" kern="0" spc="-4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of</a:t>
            </a:r>
            <a:r>
              <a:rPr sz="1200" b="1" kern="0" spc="-4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Lathe</a:t>
            </a:r>
            <a:r>
              <a:rPr sz="1200" b="1" kern="0" spc="-60" dirty="0">
                <a:solidFill>
                  <a:sysClr val="windowText" lastClr="000000"/>
                </a:solidFill>
                <a:latin typeface="Times New Roman"/>
                <a:cs typeface="Times New Roman"/>
              </a:rPr>
              <a:t> </a:t>
            </a:r>
            <a:r>
              <a:rPr sz="1200" b="1" kern="0" spc="-10" dirty="0">
                <a:solidFill>
                  <a:sysClr val="windowText" lastClr="000000"/>
                </a:solidFill>
                <a:latin typeface="Times New Roman"/>
                <a:cs typeface="Times New Roman"/>
              </a:rPr>
              <a:t>Operations</a:t>
            </a:r>
            <a:endParaRPr sz="1200" kern="0">
              <a:solidFill>
                <a:sysClr val="windowText" lastClr="000000"/>
              </a:solidFill>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9122561-F1D3-4F06-AF2A-6FB51F1E6442}"/>
              </a:ext>
            </a:extLst>
          </p:cNvPr>
          <p:cNvSpPr txBox="1">
            <a:spLocks noGrp="1"/>
          </p:cNvSpPr>
          <p:nvPr>
            <p:ph type="title"/>
          </p:nvPr>
        </p:nvSpPr>
        <p:spPr>
          <a:xfrm>
            <a:off x="844550" y="876300"/>
            <a:ext cx="3036888" cy="422275"/>
          </a:xfrm>
        </p:spPr>
        <p:txBody>
          <a:bodyPr tIns="12700" rtlCol="0"/>
          <a:lstStyle/>
          <a:p>
            <a:pPr marL="12700" eaLnBrk="1" fontAlgn="auto" hangingPunct="1">
              <a:spcBef>
                <a:spcPts val="100"/>
              </a:spcBef>
              <a:spcAft>
                <a:spcPts val="0"/>
              </a:spcAft>
              <a:tabLst>
                <a:tab pos="789940" algn="l"/>
              </a:tabLst>
              <a:defRPr/>
            </a:pPr>
            <a:r>
              <a:rPr u="none" spc="-20" dirty="0"/>
              <a:t>6.3.</a:t>
            </a:r>
            <a:r>
              <a:rPr u="none" dirty="0"/>
              <a:t>	</a:t>
            </a:r>
            <a:r>
              <a:rPr sz="2600" u="none" dirty="0"/>
              <a:t>Finish</a:t>
            </a:r>
            <a:r>
              <a:rPr sz="2600" u="none" spc="-65" dirty="0"/>
              <a:t> </a:t>
            </a:r>
            <a:r>
              <a:rPr sz="2600" u="none" spc="-10" dirty="0"/>
              <a:t>Turning:</a:t>
            </a:r>
            <a:endParaRPr sz="2600"/>
          </a:p>
        </p:txBody>
      </p:sp>
      <p:sp>
        <p:nvSpPr>
          <p:cNvPr id="36867" name="object 3">
            <a:extLst>
              <a:ext uri="{FF2B5EF4-FFF2-40B4-BE49-F238E27FC236}">
                <a16:creationId xmlns:a16="http://schemas.microsoft.com/office/drawing/2014/main" id="{E4BFD353-DCBC-43E5-96D7-DE9D574FD5D5}"/>
              </a:ext>
            </a:extLst>
          </p:cNvPr>
          <p:cNvSpPr txBox="1">
            <a:spLocks noChangeArrowheads="1"/>
          </p:cNvSpPr>
          <p:nvPr/>
        </p:nvSpPr>
        <p:spPr bwMode="auto">
          <a:xfrm>
            <a:off x="844550" y="1438275"/>
            <a:ext cx="8956675"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830" rIns="0" bIns="0">
            <a:spAutoFit/>
          </a:bodyPr>
          <a:lstStyle>
            <a:lvl1pPr marL="12700" indent="914400">
              <a:defRPr>
                <a:solidFill>
                  <a:schemeClr val="tx1"/>
                </a:solidFill>
                <a:latin typeface="Arial" panose="020B0604020202020204" pitchFamily="34" charset="0"/>
              </a:defRPr>
            </a:lvl1pPr>
            <a:lvl2pPr marL="788988" indent="-77787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3000"/>
              </a:lnSpc>
              <a:spcBef>
                <a:spcPts val="288"/>
              </a:spcBef>
            </a:pPr>
            <a:r>
              <a:rPr lang="en-US" altLang="en-US" sz="2200">
                <a:solidFill>
                  <a:srgbClr val="000000"/>
                </a:solidFill>
                <a:latin typeface="Times New Roman" panose="02020603050405020304" pitchFamily="18" charset="0"/>
                <a:cs typeface="Times New Roman" panose="02020603050405020304" pitchFamily="18" charset="0"/>
              </a:rPr>
              <a:t>A finish turning operation requires high cutting speed, small feed, and a very small depth of cut to generate a smooth surface. The depth of cut ranges from 0.5 to 1 mm and feed from 0.1 to 0.3 mm per revolution of the work piece is as shown in fig.no.3.</a:t>
            </a:r>
          </a:p>
          <a:p>
            <a:pPr lvl="1" algn="just" eaLnBrk="1" hangingPunct="1">
              <a:spcBef>
                <a:spcPts val="1213"/>
              </a:spcBef>
              <a:buSzPct val="92000"/>
              <a:buFontTx/>
              <a:buAutoNum type="arabicPeriod" startAt="4"/>
            </a:pPr>
            <a:r>
              <a:rPr lang="en-US" altLang="en-US" sz="2600" b="1">
                <a:solidFill>
                  <a:srgbClr val="000000"/>
                </a:solidFill>
                <a:latin typeface="Times New Roman" panose="02020603050405020304" pitchFamily="18" charset="0"/>
                <a:cs typeface="Times New Roman" panose="02020603050405020304" pitchFamily="18" charset="0"/>
              </a:rPr>
              <a:t>Step Turning:</a:t>
            </a:r>
            <a:endParaRPr lang="en-US" altLang="en-US" sz="2600">
              <a:solidFill>
                <a:srgbClr val="000000"/>
              </a:solidFill>
              <a:latin typeface="Times New Roman" panose="02020603050405020304" pitchFamily="18" charset="0"/>
              <a:cs typeface="Times New Roman" panose="02020603050405020304" pitchFamily="18" charset="0"/>
            </a:endParaRPr>
          </a:p>
          <a:p>
            <a:pPr lvl="1" eaLnBrk="1" hangingPunct="1">
              <a:spcBef>
                <a:spcPts val="50"/>
              </a:spcBef>
              <a:buFont typeface="Times New Roman" panose="02020603050405020304" pitchFamily="18" charset="0"/>
              <a:buAutoNum type="arabicPeriod" startAt="4"/>
            </a:pP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lnSpc>
                <a:spcPts val="2425"/>
              </a:lnSpc>
            </a:pPr>
            <a:r>
              <a:rPr lang="en-US" altLang="en-US" sz="2200">
                <a:solidFill>
                  <a:srgbClr val="000000"/>
                </a:solidFill>
                <a:latin typeface="Times New Roman" panose="02020603050405020304" pitchFamily="18" charset="0"/>
                <a:cs typeface="Times New Roman" panose="02020603050405020304" pitchFamily="18" charset="0"/>
              </a:rPr>
              <a:t>Step turning is the operation of making different diameters of desired length. The diameters and lengths are measured by means of outside caliper and steel rule respectively is as shown in fig.no.4.</a:t>
            </a:r>
          </a:p>
          <a:p>
            <a:pPr lvl="1" algn="just" eaLnBrk="1" hangingPunct="1">
              <a:spcBef>
                <a:spcPts val="1200"/>
              </a:spcBef>
              <a:buSzPct val="92000"/>
              <a:buFontTx/>
              <a:buAutoNum type="arabicPeriod" startAt="5"/>
            </a:pPr>
            <a:r>
              <a:rPr lang="en-US" altLang="en-US" sz="2600" b="1">
                <a:solidFill>
                  <a:srgbClr val="000000"/>
                </a:solidFill>
                <a:latin typeface="Times New Roman" panose="02020603050405020304" pitchFamily="18" charset="0"/>
                <a:cs typeface="Times New Roman" panose="02020603050405020304" pitchFamily="18" charset="0"/>
              </a:rPr>
              <a:t>Taper Turning:</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spcBef>
                <a:spcPts val="1338"/>
              </a:spcBef>
            </a:pPr>
            <a:r>
              <a:rPr lang="en-US" altLang="en-US" sz="2200">
                <a:solidFill>
                  <a:srgbClr val="000000"/>
                </a:solidFill>
                <a:latin typeface="Times New Roman" panose="02020603050405020304" pitchFamily="18" charset="0"/>
                <a:cs typeface="Times New Roman" panose="02020603050405020304" pitchFamily="18" charset="0"/>
              </a:rPr>
              <a:t>A taper may be defined as a uniform increase or decrease in diameter of a piece of work measured along its length. In a lathe, taper turning means to produce a conical surface by gradual reduction in diameter from a cylindrical work piece is as shown in fig.no.5.</a:t>
            </a:r>
          </a:p>
          <a:p>
            <a:pPr algn="just" eaLnBrk="1" hangingPunct="1">
              <a:lnSpc>
                <a:spcPts val="2525"/>
              </a:lnSpc>
            </a:pPr>
            <a:r>
              <a:rPr lang="en-US" altLang="en-US" sz="2200">
                <a:solidFill>
                  <a:srgbClr val="000000"/>
                </a:solidFill>
                <a:latin typeface="Times New Roman" panose="02020603050405020304" pitchFamily="18" charset="0"/>
                <a:cs typeface="Times New Roman" panose="02020603050405020304" pitchFamily="18" charset="0"/>
              </a:rPr>
              <a:t>The amount of taper in a work piece is usually specified by the ratio of the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object 2">
            <a:extLst>
              <a:ext uri="{FF2B5EF4-FFF2-40B4-BE49-F238E27FC236}">
                <a16:creationId xmlns:a16="http://schemas.microsoft.com/office/drawing/2014/main" id="{7D622F6D-04FC-4789-9614-017C036C59C3}"/>
              </a:ext>
            </a:extLst>
          </p:cNvPr>
          <p:cNvSpPr>
            <a:spLocks noGrp="1" noChangeArrowheads="1"/>
          </p:cNvSpPr>
          <p:nvPr>
            <p:ph type="title"/>
          </p:nvPr>
        </p:nvSpPr>
        <p:spPr>
          <a:xfrm>
            <a:off x="844550" y="514350"/>
            <a:ext cx="8940800" cy="1003300"/>
          </a:xfrm>
        </p:spPr>
        <p:txBody>
          <a:bodyPr tIns="34290"/>
          <a:lstStyle/>
          <a:p>
            <a:pPr marL="12700" eaLnBrk="1" hangingPunct="1">
              <a:lnSpc>
                <a:spcPts val="2525"/>
              </a:lnSpc>
              <a:spcBef>
                <a:spcPts val="275"/>
              </a:spcBef>
            </a:pPr>
            <a:r>
              <a:rPr lang="en-US" altLang="en-US" sz="2200" b="0" u="none">
                <a:latin typeface="Times New Roman" panose="02020603050405020304" pitchFamily="18" charset="0"/>
                <a:cs typeface="Times New Roman" panose="02020603050405020304" pitchFamily="18" charset="0"/>
              </a:rPr>
              <a:t>difference in diameters of the taper to its length. This is termed as the conicity designated by the letter K.</a:t>
            </a:r>
            <a:br>
              <a:rPr lang="en-US" altLang="en-US" sz="2200">
                <a:latin typeface="Times New Roman" panose="02020603050405020304" pitchFamily="18" charset="0"/>
                <a:cs typeface="Times New Roman" panose="02020603050405020304" pitchFamily="18" charset="0"/>
              </a:rPr>
            </a:br>
            <a:r>
              <a:rPr lang="en-US" altLang="en-US" sz="2200" b="0" u="none">
                <a:latin typeface="Times New Roman" panose="02020603050405020304" pitchFamily="18" charset="0"/>
                <a:cs typeface="Times New Roman" panose="02020603050405020304" pitchFamily="18" charset="0"/>
              </a:rPr>
              <a:t>K	=	(D-d)/L</a:t>
            </a:r>
            <a:endParaRPr lang="en-US" altLang="en-US" sz="2200">
              <a:latin typeface="Times New Roman" panose="02020603050405020304" pitchFamily="18" charset="0"/>
              <a:cs typeface="Times New Roman" panose="02020603050405020304" pitchFamily="18" charset="0"/>
            </a:endParaRPr>
          </a:p>
        </p:txBody>
      </p:sp>
      <p:graphicFrame>
        <p:nvGraphicFramePr>
          <p:cNvPr id="3" name="object 3">
            <a:extLst>
              <a:ext uri="{FF2B5EF4-FFF2-40B4-BE49-F238E27FC236}">
                <a16:creationId xmlns:a16="http://schemas.microsoft.com/office/drawing/2014/main" id="{0AE95C39-D643-4295-833C-479D3E03EC9D}"/>
              </a:ext>
            </a:extLst>
          </p:cNvPr>
          <p:cNvGraphicFramePr>
            <a:graphicFrameLocks noGrp="1"/>
          </p:cNvGraphicFramePr>
          <p:nvPr/>
        </p:nvGraphicFramePr>
        <p:xfrm>
          <a:off x="825500" y="1844675"/>
          <a:ext cx="5738813" cy="949325"/>
        </p:xfrm>
        <a:graphic>
          <a:graphicData uri="http://schemas.openxmlformats.org/drawingml/2006/table">
            <a:tbl>
              <a:tblPr/>
              <a:tblGrid>
                <a:gridCol w="920750">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3708400">
                  <a:extLst>
                    <a:ext uri="{9D8B030D-6E8A-4147-A177-3AD203B41FA5}">
                      <a16:colId xmlns:a16="http://schemas.microsoft.com/office/drawing/2014/main" val="20003"/>
                    </a:ext>
                  </a:extLst>
                </a:gridCol>
              </a:tblGrid>
              <a:tr h="314325">
                <a:tc>
                  <a:txBody>
                    <a:bodyPr/>
                    <a:lstStyle>
                      <a:lvl1pPr marL="317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0" marR="0" lvl="0" indent="0" algn="l" defTabSz="914400" rtl="0" eaLnBrk="1" fontAlgn="base" latinLnBrk="0" hangingPunct="1">
                        <a:lnSpc>
                          <a:spcPts val="238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Where,</a:t>
                      </a:r>
                    </a:p>
                  </a:txBody>
                  <a:tcPr marL="0" marR="0" marT="0" marB="0" horzOverflow="overflow">
                    <a:lnL>
                      <a:noFill/>
                    </a:lnL>
                    <a:lnR>
                      <a:noFill/>
                    </a:lnR>
                    <a:lnT>
                      <a:noFill/>
                    </a:lnT>
                    <a:lnB>
                      <a:noFill/>
                    </a:lnB>
                    <a:lnTlToBr>
                      <a:noFill/>
                    </a:lnTlToBr>
                    <a:lnBlToTr>
                      <a:noFill/>
                    </a:lnBlToTr>
                    <a:noFill/>
                  </a:tcPr>
                </a:tc>
                <a:tc>
                  <a:txBody>
                    <a:bodyPr/>
                    <a:lstStyle>
                      <a:lvl1pPr marL="825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2550" marR="0" lvl="0" indent="0" algn="l" defTabSz="914400" rtl="0" eaLnBrk="1" fontAlgn="base" latinLnBrk="0" hangingPunct="1">
                        <a:lnSpc>
                          <a:spcPts val="238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38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marL="261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61938" marR="0" lvl="0" indent="0" algn="l" defTabSz="914400" rtl="0" eaLnBrk="1" fontAlgn="base" latinLnBrk="0" hangingPunct="1">
                        <a:lnSpc>
                          <a:spcPts val="238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Large diameter of taper in mm</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206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825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2550" marR="0" lvl="0" indent="0" algn="l" defTabSz="914400" rtl="0" eaLnBrk="1" fontAlgn="base" latinLnBrk="0" hangingPunct="1">
                        <a:lnSpc>
                          <a:spcPts val="24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
                      </a:r>
                    </a:p>
                  </a:txBody>
                  <a:tcPr marL="0" marR="0" marT="0" marB="0" horzOverflow="overflow">
                    <a:lnL>
                      <a:noFill/>
                    </a:lnL>
                    <a:lnR>
                      <a:noFill/>
                    </a:lnR>
                    <a:lnT>
                      <a:noFill/>
                    </a:lnT>
                    <a:lnB>
                      <a:noFill/>
                    </a:lnB>
                    <a:lnTlToBr>
                      <a:noFill/>
                    </a:lnTlToBr>
                    <a:lnBlToTr>
                      <a:noFill/>
                    </a:lnBlToTr>
                    <a:noFill/>
                  </a:tcPr>
                </a:tc>
                <a:tc>
                  <a:txBody>
                    <a:bodyPr/>
                    <a:lstStyle>
                      <a:lvl1pPr marL="201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01613" marR="0" lvl="0" indent="0" algn="l" defTabSz="914400" rtl="0" eaLnBrk="1" fontAlgn="base" latinLnBrk="0" hangingPunct="1">
                        <a:lnSpc>
                          <a:spcPts val="24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marL="201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01613" marR="0" lvl="0" indent="0" algn="l" defTabSz="914400" rtl="0" eaLnBrk="1" fontAlgn="base" latinLnBrk="0" hangingPunct="1">
                        <a:lnSpc>
                          <a:spcPts val="24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Small diameter of taper in mm</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1432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825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2550" marR="0" lvl="0" indent="0" algn="l" defTabSz="914400" rtl="0" eaLnBrk="1" fontAlgn="base" latinLnBrk="0" hangingPunct="1">
                        <a:lnSpc>
                          <a:spcPts val="237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37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marL="2317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31775" marR="0" lvl="0" indent="0" algn="l" defTabSz="914400" rtl="0" eaLnBrk="1" fontAlgn="base" latinLnBrk="0" hangingPunct="1">
                        <a:lnSpc>
                          <a:spcPts val="237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length of tapered part in mm</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4" name="object 4">
            <a:extLst>
              <a:ext uri="{FF2B5EF4-FFF2-40B4-BE49-F238E27FC236}">
                <a16:creationId xmlns:a16="http://schemas.microsoft.com/office/drawing/2014/main" id="{281F0EE8-84BC-4B88-8315-0F5BE830A7BD}"/>
              </a:ext>
            </a:extLst>
          </p:cNvPr>
          <p:cNvSpPr txBox="1">
            <a:spLocks noChangeArrowheads="1"/>
          </p:cNvSpPr>
          <p:nvPr/>
        </p:nvSpPr>
        <p:spPr bwMode="auto">
          <a:xfrm>
            <a:off x="844550" y="2765425"/>
            <a:ext cx="895032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88"/>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A taper may be turned by any one of the following methods:</a:t>
            </a:r>
          </a:p>
          <a:p>
            <a:pPr eaLnBrk="1" hangingPunct="1">
              <a:lnSpc>
                <a:spcPts val="2538"/>
              </a:lnSpc>
            </a:pPr>
            <a:r>
              <a:rPr lang="en-US" altLang="en-US" sz="1200">
                <a:solidFill>
                  <a:srgbClr val="000000"/>
                </a:solidFill>
                <a:latin typeface="Times New Roman" panose="02020603050405020304" pitchFamily="18" charset="0"/>
                <a:cs typeface="Times New Roman" panose="02020603050405020304" pitchFamily="18" charset="0"/>
              </a:rPr>
              <a:t>a)  </a:t>
            </a:r>
            <a:r>
              <a:rPr lang="en-US" altLang="en-US" sz="2200">
                <a:solidFill>
                  <a:srgbClr val="000000"/>
                </a:solidFill>
                <a:latin typeface="Times New Roman" panose="02020603050405020304" pitchFamily="18" charset="0"/>
                <a:cs typeface="Times New Roman" panose="02020603050405020304" pitchFamily="18" charset="0"/>
              </a:rPr>
              <a:t>Form tool method</a:t>
            </a:r>
          </a:p>
          <a:p>
            <a:pPr eaLnBrk="1" hangingPunct="1">
              <a:lnSpc>
                <a:spcPts val="2538"/>
              </a:lnSpc>
            </a:pPr>
            <a:r>
              <a:rPr lang="en-US" altLang="en-US" sz="1200">
                <a:solidFill>
                  <a:srgbClr val="000000"/>
                </a:solidFill>
                <a:latin typeface="Times New Roman" panose="02020603050405020304" pitchFamily="18" charset="0"/>
                <a:cs typeface="Times New Roman" panose="02020603050405020304" pitchFamily="18" charset="0"/>
              </a:rPr>
              <a:t>b) </a:t>
            </a:r>
            <a:r>
              <a:rPr lang="en-US" altLang="en-US" sz="2200">
                <a:solidFill>
                  <a:srgbClr val="000000"/>
                </a:solidFill>
                <a:latin typeface="Times New Roman" panose="02020603050405020304" pitchFamily="18" charset="0"/>
                <a:cs typeface="Times New Roman" panose="02020603050405020304" pitchFamily="18" charset="0"/>
              </a:rPr>
              <a:t>Tail stock set over method</a:t>
            </a:r>
          </a:p>
          <a:p>
            <a:pPr eaLnBrk="1" hangingPunct="1">
              <a:lnSpc>
                <a:spcPts val="2525"/>
              </a:lnSpc>
            </a:pPr>
            <a:r>
              <a:rPr lang="en-US" altLang="en-US" sz="1200">
                <a:solidFill>
                  <a:srgbClr val="000000"/>
                </a:solidFill>
                <a:latin typeface="Times New Roman" panose="02020603050405020304" pitchFamily="18" charset="0"/>
                <a:cs typeface="Times New Roman" panose="02020603050405020304" pitchFamily="18" charset="0"/>
              </a:rPr>
              <a:t>c)  </a:t>
            </a:r>
            <a:r>
              <a:rPr lang="en-US" altLang="en-US" sz="2200">
                <a:solidFill>
                  <a:srgbClr val="000000"/>
                </a:solidFill>
                <a:latin typeface="Times New Roman" panose="02020603050405020304" pitchFamily="18" charset="0"/>
                <a:cs typeface="Times New Roman" panose="02020603050405020304" pitchFamily="18" charset="0"/>
              </a:rPr>
              <a:t>Swiveling the compound rest and</a:t>
            </a:r>
          </a:p>
          <a:p>
            <a:pPr eaLnBrk="1" hangingPunct="1">
              <a:lnSpc>
                <a:spcPts val="2588"/>
              </a:lnSpc>
            </a:pPr>
            <a:r>
              <a:rPr lang="en-US" altLang="en-US" sz="1200">
                <a:solidFill>
                  <a:srgbClr val="000000"/>
                </a:solidFill>
                <a:latin typeface="Times New Roman" panose="02020603050405020304" pitchFamily="18" charset="0"/>
                <a:cs typeface="Times New Roman" panose="02020603050405020304" pitchFamily="18" charset="0"/>
              </a:rPr>
              <a:t>d) </a:t>
            </a:r>
            <a:r>
              <a:rPr lang="en-US" altLang="en-US" sz="2200">
                <a:solidFill>
                  <a:srgbClr val="000000"/>
                </a:solidFill>
                <a:latin typeface="Times New Roman" panose="02020603050405020304" pitchFamily="18" charset="0"/>
                <a:cs typeface="Times New Roman" panose="02020603050405020304" pitchFamily="18" charset="0"/>
              </a:rPr>
              <a:t>Taper turning attachment</a:t>
            </a:r>
          </a:p>
          <a:p>
            <a:pPr eaLnBrk="1" hangingPunct="1">
              <a:spcBef>
                <a:spcPts val="38"/>
              </a:spcBef>
            </a:pP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400" b="1">
                <a:solidFill>
                  <a:srgbClr val="000000"/>
                </a:solidFill>
                <a:latin typeface="Times New Roman" panose="02020603050405020304" pitchFamily="18" charset="0"/>
                <a:cs typeface="Times New Roman" panose="02020603050405020304" pitchFamily="18" charset="0"/>
              </a:rPr>
              <a:t>6.5.1. </a:t>
            </a:r>
            <a:r>
              <a:rPr lang="en-US" altLang="en-US" sz="2600" b="1">
                <a:solidFill>
                  <a:srgbClr val="000000"/>
                </a:solidFill>
                <a:latin typeface="Times New Roman" panose="02020603050405020304" pitchFamily="18" charset="0"/>
                <a:cs typeface="Times New Roman" panose="02020603050405020304" pitchFamily="18" charset="0"/>
              </a:rPr>
              <a:t>Taper turning by Swiveling the compound rest</a:t>
            </a:r>
            <a:r>
              <a:rPr lang="en-US" altLang="en-US" sz="2600">
                <a:solidFill>
                  <a:srgbClr val="000000"/>
                </a:solidFill>
                <a:latin typeface="Times New Roman" panose="02020603050405020304" pitchFamily="18" charset="0"/>
                <a:cs typeface="Times New Roman" panose="02020603050405020304" pitchFamily="18" charset="0"/>
              </a:rPr>
              <a:t>:</a:t>
            </a:r>
          </a:p>
          <a:p>
            <a:pPr algn="just" eaLnBrk="1" hangingPunct="1">
              <a:lnSpc>
                <a:spcPct val="95000"/>
              </a:lnSpc>
              <a:spcBef>
                <a:spcPts val="1350"/>
              </a:spcBef>
            </a:pPr>
            <a:r>
              <a:rPr lang="en-US" altLang="en-US" sz="2200">
                <a:solidFill>
                  <a:srgbClr val="000000"/>
                </a:solidFill>
                <a:latin typeface="Times New Roman" panose="02020603050405020304" pitchFamily="18" charset="0"/>
                <a:cs typeface="Times New Roman" panose="02020603050405020304" pitchFamily="18" charset="0"/>
              </a:rPr>
              <a:t>This method employs the principle of turning taper by rotating the work piece on the lathe axis and feeding the tool at an angle to the axis of rotation of the work piece. The tool mounted on the compound rest is attached to a circular base, graduated in degrees, which may be swiveled and clamped at any desired angle. Once the compound rest is set at the desired half taper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object 2">
            <a:extLst>
              <a:ext uri="{FF2B5EF4-FFF2-40B4-BE49-F238E27FC236}">
                <a16:creationId xmlns:a16="http://schemas.microsoft.com/office/drawing/2014/main" id="{A9D6720A-CAF8-4078-9573-B8176B596105}"/>
              </a:ext>
            </a:extLst>
          </p:cNvPr>
          <p:cNvSpPr>
            <a:spLocks noGrp="1" noChangeArrowheads="1"/>
          </p:cNvSpPr>
          <p:nvPr>
            <p:ph type="title"/>
          </p:nvPr>
        </p:nvSpPr>
        <p:spPr>
          <a:xfrm>
            <a:off x="901700" y="511175"/>
            <a:ext cx="8883650" cy="679450"/>
          </a:xfrm>
        </p:spPr>
        <p:txBody>
          <a:bodyPr tIns="36195"/>
          <a:lstStyle/>
          <a:p>
            <a:pPr marL="12700" eaLnBrk="1" hangingPunct="1">
              <a:lnSpc>
                <a:spcPts val="2513"/>
              </a:lnSpc>
              <a:spcBef>
                <a:spcPts val="288"/>
              </a:spcBef>
            </a:pPr>
            <a:r>
              <a:rPr lang="en-US" altLang="en-US" sz="2200" b="0" u="none">
                <a:latin typeface="Times New Roman" panose="02020603050405020304" pitchFamily="18" charset="0"/>
                <a:cs typeface="Times New Roman" panose="02020603050405020304" pitchFamily="18" charset="0"/>
              </a:rPr>
              <a:t>angle, rotation of the compound slide screw will cause the tool to be fed at that angle and generate a corresponding taper.</a:t>
            </a:r>
            <a:endParaRPr lang="en-US" altLang="en-US" sz="2200">
              <a:latin typeface="Times New Roman" panose="02020603050405020304" pitchFamily="18" charset="0"/>
              <a:cs typeface="Times New Roman" panose="02020603050405020304" pitchFamily="18" charset="0"/>
            </a:endParaRPr>
          </a:p>
        </p:txBody>
      </p:sp>
      <p:sp>
        <p:nvSpPr>
          <p:cNvPr id="38915" name="object 3">
            <a:extLst>
              <a:ext uri="{FF2B5EF4-FFF2-40B4-BE49-F238E27FC236}">
                <a16:creationId xmlns:a16="http://schemas.microsoft.com/office/drawing/2014/main" id="{C2B9C71B-5B51-4207-9394-054AAD32DD5E}"/>
              </a:ext>
            </a:extLst>
          </p:cNvPr>
          <p:cNvSpPr>
            <a:spLocks noGrp="1" noChangeArrowheads="1"/>
          </p:cNvSpPr>
          <p:nvPr>
            <p:ph type="body" idx="1"/>
          </p:nvPr>
        </p:nvSpPr>
        <p:spPr/>
        <p:txBody>
          <a:bodyPr tIns="25400"/>
          <a:lstStyle/>
          <a:p>
            <a:pPr marL="12700" indent="876300" algn="just" eaLnBrk="1" hangingPunct="1">
              <a:lnSpc>
                <a:spcPts val="2625"/>
              </a:lnSpc>
              <a:spcBef>
                <a:spcPts val="200"/>
              </a:spcBef>
            </a:pPr>
            <a:r>
              <a:rPr lang="en-US" altLang="en-US">
                <a:latin typeface="Times New Roman" panose="02020603050405020304" pitchFamily="18" charset="0"/>
                <a:cs typeface="Times New Roman" panose="02020603050405020304" pitchFamily="18" charset="0"/>
              </a:rPr>
              <a:t>The setting of the compound rest is done by swiveling the rest at the half taper angle which is calculated by the equation.</a:t>
            </a:r>
          </a:p>
          <a:p>
            <a:pPr marL="12700" indent="876300" algn="just" eaLnBrk="1" hangingPunct="1">
              <a:spcBef>
                <a:spcPts val="1300"/>
              </a:spcBef>
            </a:pPr>
            <a:r>
              <a:rPr lang="en-US" altLang="en-US">
                <a:latin typeface="Times New Roman" panose="02020603050405020304" pitchFamily="18" charset="0"/>
                <a:cs typeface="Times New Roman" panose="02020603050405020304" pitchFamily="18" charset="0"/>
              </a:rPr>
              <a:t>Tan </a:t>
            </a:r>
            <a:r>
              <a:rPr lang="en-US" altLang="en-US">
                <a:latin typeface="Symbol" panose="05050102010706020507" pitchFamily="18" charset="2"/>
                <a:ea typeface="Symbol" panose="05050102010706020507" pitchFamily="18" charset="2"/>
                <a:cs typeface="Symbol" panose="05050102010706020507" pitchFamily="18" charset="2"/>
              </a:rPr>
              <a:t></a:t>
            </a:r>
            <a:r>
              <a:rPr lang="en-US" altLang="en-US">
                <a:latin typeface="Times New Roman" panose="02020603050405020304" pitchFamily="18" charset="0"/>
                <a:cs typeface="Times New Roman" panose="02020603050405020304" pitchFamily="18" charset="0"/>
              </a:rPr>
              <a:t> = (D-d) / 2L Where </a:t>
            </a:r>
            <a:r>
              <a:rPr lang="en-US" altLang="en-US">
                <a:latin typeface="Symbol" panose="05050102010706020507" pitchFamily="18" charset="2"/>
                <a:ea typeface="Symbol" panose="05050102010706020507" pitchFamily="18" charset="2"/>
                <a:cs typeface="Symbol" panose="05050102010706020507" pitchFamily="18" charset="2"/>
              </a:rPr>
              <a:t></a:t>
            </a:r>
            <a:r>
              <a:rPr lang="en-US" altLang="en-US">
                <a:latin typeface="Times New Roman" panose="02020603050405020304" pitchFamily="18" charset="0"/>
                <a:cs typeface="Times New Roman" panose="02020603050405020304" pitchFamily="18" charset="0"/>
              </a:rPr>
              <a:t> = Half taper angle</a:t>
            </a:r>
          </a:p>
          <a:p>
            <a:pPr marL="12700" indent="876300" algn="just" eaLnBrk="1" hangingPunct="1">
              <a:lnSpc>
                <a:spcPts val="3075"/>
              </a:lnSpc>
              <a:spcBef>
                <a:spcPts val="1250"/>
              </a:spcBef>
            </a:pPr>
            <a:r>
              <a:rPr lang="en-US" altLang="en-US" sz="2400" b="1">
                <a:latin typeface="Times New Roman" panose="02020603050405020304" pitchFamily="18" charset="0"/>
                <a:cs typeface="Times New Roman" panose="02020603050405020304" pitchFamily="18" charset="0"/>
              </a:rPr>
              <a:t>6.6.  </a:t>
            </a:r>
            <a:r>
              <a:rPr lang="en-US" altLang="en-US" sz="2600" b="1">
                <a:latin typeface="Times New Roman" panose="02020603050405020304" pitchFamily="18" charset="0"/>
                <a:cs typeface="Times New Roman" panose="02020603050405020304" pitchFamily="18" charset="0"/>
              </a:rPr>
              <a:t>Knurling:</a:t>
            </a:r>
            <a:endParaRPr lang="en-US" altLang="en-US" sz="2600">
              <a:latin typeface="Times New Roman" panose="02020603050405020304" pitchFamily="18" charset="0"/>
              <a:cs typeface="Times New Roman" panose="02020603050405020304" pitchFamily="18" charset="0"/>
            </a:endParaRPr>
          </a:p>
          <a:p>
            <a:pPr marL="12700" indent="876300" algn="just" eaLnBrk="1" hangingPunct="1">
              <a:lnSpc>
                <a:spcPts val="2525"/>
              </a:lnSpc>
              <a:spcBef>
                <a:spcPts val="125"/>
              </a:spcBef>
            </a:pPr>
            <a:r>
              <a:rPr lang="en-US" altLang="en-US">
                <a:latin typeface="Times New Roman" panose="02020603050405020304" pitchFamily="18" charset="0"/>
                <a:cs typeface="Times New Roman" panose="02020603050405020304" pitchFamily="18" charset="0"/>
              </a:rPr>
              <a:t>Knurling is the process of embossing a diamond shaped pattern on the</a:t>
            </a:r>
          </a:p>
          <a:p>
            <a:pPr marL="12700" indent="876300" algn="just" eaLnBrk="1" hangingPunct="1">
              <a:lnSpc>
                <a:spcPts val="2575"/>
              </a:lnSpc>
              <a:spcBef>
                <a:spcPts val="13"/>
              </a:spcBef>
            </a:pPr>
            <a:r>
              <a:rPr lang="en-US" altLang="en-US">
                <a:latin typeface="Times New Roman" panose="02020603050405020304" pitchFamily="18" charset="0"/>
                <a:cs typeface="Times New Roman" panose="02020603050405020304" pitchFamily="18" charset="0"/>
              </a:rPr>
              <a:t>surface of a work piece. The purpose of knurling is to provide an effective gripping surface on a work piece to prevent it from slipping when operated by hand. Knurling is performed by a special knurling tool which consists of a set</a:t>
            </a:r>
          </a:p>
          <a:p>
            <a:pPr marL="12700" indent="876300" algn="just" eaLnBrk="1" hangingPunct="1">
              <a:lnSpc>
                <a:spcPts val="2463"/>
              </a:lnSpc>
              <a:spcBef>
                <a:spcPct val="0"/>
              </a:spcBef>
            </a:pPr>
            <a:r>
              <a:rPr lang="en-US" altLang="en-US">
                <a:latin typeface="Times New Roman" panose="02020603050405020304" pitchFamily="18" charset="0"/>
                <a:cs typeface="Times New Roman" panose="02020603050405020304" pitchFamily="18" charset="0"/>
              </a:rPr>
              <a:t>of hardened steel rollers in a holder with the teeth cut on their surface in a</a:t>
            </a:r>
          </a:p>
          <a:p>
            <a:pPr marL="12700" indent="876300" algn="just" eaLnBrk="1" hangingPunct="1">
              <a:lnSpc>
                <a:spcPct val="98000"/>
              </a:lnSpc>
              <a:spcBef>
                <a:spcPts val="25"/>
              </a:spcBef>
            </a:pPr>
            <a:r>
              <a:rPr lang="en-US" altLang="en-US">
                <a:latin typeface="Times New Roman" panose="02020603050405020304" pitchFamily="18" charset="0"/>
                <a:cs typeface="Times New Roman" panose="02020603050405020304" pitchFamily="18" charset="0"/>
              </a:rPr>
              <a:t>definite pattern. The tool is held rigidly on the tool post and the rollers are pressed against the revolving surface of work piece to squeeze the metal against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object 2">
            <a:extLst>
              <a:ext uri="{FF2B5EF4-FFF2-40B4-BE49-F238E27FC236}">
                <a16:creationId xmlns:a16="http://schemas.microsoft.com/office/drawing/2014/main" id="{0F5C52D2-E3B4-4BF5-8CC7-673E2139316A}"/>
              </a:ext>
            </a:extLst>
          </p:cNvPr>
          <p:cNvSpPr>
            <a:spLocks noGrp="1" noChangeArrowheads="1"/>
          </p:cNvSpPr>
          <p:nvPr>
            <p:ph type="title"/>
          </p:nvPr>
        </p:nvSpPr>
        <p:spPr>
          <a:xfrm>
            <a:off x="901700" y="884238"/>
            <a:ext cx="8896350" cy="1339850"/>
          </a:xfrm>
        </p:spPr>
        <p:txBody>
          <a:bodyPr tIns="20320"/>
          <a:lstStyle/>
          <a:p>
            <a:pPr marL="12700" algn="just" eaLnBrk="1" hangingPunct="1">
              <a:lnSpc>
                <a:spcPct val="98000"/>
              </a:lnSpc>
              <a:spcBef>
                <a:spcPts val="163"/>
              </a:spcBef>
            </a:pPr>
            <a:r>
              <a:rPr lang="en-US" altLang="en-US" sz="2200" b="0" u="none">
                <a:latin typeface="Times New Roman" panose="02020603050405020304" pitchFamily="18" charset="0"/>
                <a:cs typeface="Times New Roman" panose="02020603050405020304" pitchFamily="18" charset="0"/>
              </a:rPr>
              <a:t>the multiple cutting edges, producing depressions in a regular pattern on the surface of the work piece. Knurling is done at the slowest speed and oil is flowed on the tool and work piece to dissipate heat generated during knurling. The feed varies from 1 to 2 mm per revolution is as shown in fig.no.2.6.</a:t>
            </a:r>
            <a:endParaRPr lang="en-US" altLang="en-US" sz="2200">
              <a:latin typeface="Times New Roman" panose="02020603050405020304" pitchFamily="18" charset="0"/>
              <a:cs typeface="Times New Roman" panose="02020603050405020304" pitchFamily="18" charset="0"/>
            </a:endParaRPr>
          </a:p>
        </p:txBody>
      </p:sp>
      <p:sp>
        <p:nvSpPr>
          <p:cNvPr id="39939" name="object 3">
            <a:extLst>
              <a:ext uri="{FF2B5EF4-FFF2-40B4-BE49-F238E27FC236}">
                <a16:creationId xmlns:a16="http://schemas.microsoft.com/office/drawing/2014/main" id="{BE99D50C-22BE-462E-812C-EC537999BA61}"/>
              </a:ext>
            </a:extLst>
          </p:cNvPr>
          <p:cNvSpPr txBox="1">
            <a:spLocks noChangeArrowheads="1"/>
          </p:cNvSpPr>
          <p:nvPr/>
        </p:nvSpPr>
        <p:spPr bwMode="auto">
          <a:xfrm>
            <a:off x="901700" y="2173288"/>
            <a:ext cx="8890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685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1550"/>
              </a:spcBef>
            </a:pPr>
            <a:r>
              <a:rPr lang="en-US" altLang="en-US" sz="2400" b="1">
                <a:solidFill>
                  <a:srgbClr val="000000"/>
                </a:solidFill>
                <a:latin typeface="Times New Roman" panose="02020603050405020304" pitchFamily="18" charset="0"/>
                <a:cs typeface="Times New Roman" panose="02020603050405020304" pitchFamily="18" charset="0"/>
              </a:rPr>
              <a:t>6.7.  </a:t>
            </a:r>
            <a:r>
              <a:rPr lang="en-US" altLang="en-US" sz="2600" b="1">
                <a:solidFill>
                  <a:srgbClr val="000000"/>
                </a:solidFill>
                <a:latin typeface="Times New Roman" panose="02020603050405020304" pitchFamily="18" charset="0"/>
                <a:cs typeface="Times New Roman" panose="02020603050405020304" pitchFamily="18" charset="0"/>
              </a:rPr>
              <a:t>Chamfering:</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spcBef>
                <a:spcPts val="1350"/>
              </a:spcBef>
            </a:pPr>
            <a:r>
              <a:rPr lang="en-US" altLang="en-US" sz="2200">
                <a:solidFill>
                  <a:srgbClr val="000000"/>
                </a:solidFill>
                <a:latin typeface="Times New Roman" panose="02020603050405020304" pitchFamily="18" charset="0"/>
                <a:cs typeface="Times New Roman" panose="02020603050405020304" pitchFamily="18" charset="0"/>
              </a:rPr>
              <a:t>Chamfering is the operation of beveling the extreme end of a work piece. This is done to remove the burrs, to protect the end of the work piece from  being  damaged  and  to  have  a  better  look.  The  operation  may  be performed after the completion of all operations. It is an essential operation after thread cutting so that the nut may pass freely on the threaded work piece is as shown in fig.no.2.7.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D4A4C1F-CAA2-4C76-9ED1-96939696DE75}"/>
              </a:ext>
            </a:extLst>
          </p:cNvPr>
          <p:cNvSpPr txBox="1">
            <a:spLocks noGrp="1"/>
          </p:cNvSpPr>
          <p:nvPr>
            <p:ph type="title"/>
          </p:nvPr>
        </p:nvSpPr>
        <p:spPr>
          <a:xfrm>
            <a:off x="901700" y="512763"/>
            <a:ext cx="5326063" cy="392112"/>
          </a:xfrm>
        </p:spPr>
        <p:txBody>
          <a:bodyPr tIns="12700" rtlCol="0"/>
          <a:lstStyle/>
          <a:p>
            <a:pPr marL="12700" eaLnBrk="1" fontAlgn="auto" hangingPunct="1">
              <a:spcBef>
                <a:spcPts val="100"/>
              </a:spcBef>
              <a:spcAft>
                <a:spcPts val="0"/>
              </a:spcAft>
              <a:tabLst>
                <a:tab pos="469900" algn="l"/>
              </a:tabLst>
              <a:defRPr/>
            </a:pPr>
            <a:r>
              <a:rPr u="none" spc="-25" dirty="0"/>
              <a:t>7.</a:t>
            </a:r>
            <a:r>
              <a:rPr u="none" dirty="0"/>
              <a:t>	</a:t>
            </a:r>
            <a:r>
              <a:rPr u="none" spc="-10" dirty="0"/>
              <a:t>METAL</a:t>
            </a:r>
            <a:r>
              <a:rPr u="none" spc="-105" dirty="0"/>
              <a:t> </a:t>
            </a:r>
            <a:r>
              <a:rPr u="none" spc="-30" dirty="0"/>
              <a:t>CUTTING</a:t>
            </a:r>
            <a:r>
              <a:rPr u="none" spc="-105" dirty="0"/>
              <a:t> </a:t>
            </a:r>
            <a:r>
              <a:rPr u="none" spc="-20" dirty="0"/>
              <a:t>PARAMETERS:</a:t>
            </a:r>
          </a:p>
        </p:txBody>
      </p:sp>
      <p:sp>
        <p:nvSpPr>
          <p:cNvPr id="40963" name="object 3">
            <a:extLst>
              <a:ext uri="{FF2B5EF4-FFF2-40B4-BE49-F238E27FC236}">
                <a16:creationId xmlns:a16="http://schemas.microsoft.com/office/drawing/2014/main" id="{047B3AEF-8A12-486E-AF89-24CC74F40BFF}"/>
              </a:ext>
            </a:extLst>
          </p:cNvPr>
          <p:cNvSpPr txBox="1">
            <a:spLocks noChangeArrowheads="1"/>
          </p:cNvSpPr>
          <p:nvPr/>
        </p:nvSpPr>
        <p:spPr bwMode="auto">
          <a:xfrm>
            <a:off x="901700" y="1036638"/>
            <a:ext cx="889635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tabLst>
                <a:tab pos="731838" algn="l"/>
              </a:tabLst>
              <a:defRPr>
                <a:solidFill>
                  <a:schemeClr val="tx1"/>
                </a:solidFill>
                <a:latin typeface="Arial" panose="020B0604020202020204" pitchFamily="34" charset="0"/>
              </a:defRPr>
            </a:lvl1pPr>
            <a:lvl2pPr marL="742950" indent="-285750">
              <a:tabLst>
                <a:tab pos="731838" algn="l"/>
              </a:tabLst>
              <a:defRPr>
                <a:solidFill>
                  <a:schemeClr val="tx1"/>
                </a:solidFill>
                <a:latin typeface="Arial" panose="020B0604020202020204" pitchFamily="34" charset="0"/>
              </a:defRPr>
            </a:lvl2pPr>
            <a:lvl3pPr marL="1143000" indent="-228600">
              <a:tabLst>
                <a:tab pos="731838" algn="l"/>
              </a:tabLst>
              <a:defRPr>
                <a:solidFill>
                  <a:schemeClr val="tx1"/>
                </a:solidFill>
                <a:latin typeface="Arial" panose="020B0604020202020204" pitchFamily="34" charset="0"/>
              </a:defRPr>
            </a:lvl3pPr>
            <a:lvl4pPr marL="1600200" indent="-228600">
              <a:tabLst>
                <a:tab pos="731838" algn="l"/>
              </a:tabLst>
              <a:defRPr>
                <a:solidFill>
                  <a:schemeClr val="tx1"/>
                </a:solidFill>
                <a:latin typeface="Arial" panose="020B0604020202020204" pitchFamily="34" charset="0"/>
              </a:defRPr>
            </a:lvl4pPr>
            <a:lvl5pPr marL="2057400" indent="-228600">
              <a:tabLst>
                <a:tab pos="7318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318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318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318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31838" algn="l"/>
              </a:tabLst>
              <a:defRPr>
                <a:solidFill>
                  <a:schemeClr val="tx1"/>
                </a:solidFill>
                <a:latin typeface="Arial" panose="020B0604020202020204" pitchFamily="34" charset="0"/>
              </a:defRPr>
            </a:lvl9pPr>
          </a:lstStyle>
          <a:p>
            <a:pPr eaLnBrk="1" hangingPunct="1">
              <a:spcBef>
                <a:spcPts val="100"/>
              </a:spcBef>
            </a:pPr>
            <a:r>
              <a:rPr lang="en-US" altLang="en-US" sz="2400" b="1">
                <a:solidFill>
                  <a:srgbClr val="000000"/>
                </a:solidFill>
                <a:latin typeface="Times New Roman" panose="02020603050405020304" pitchFamily="18" charset="0"/>
                <a:cs typeface="Times New Roman" panose="02020603050405020304" pitchFamily="18" charset="0"/>
              </a:rPr>
              <a:t>7.1.	</a:t>
            </a:r>
            <a:r>
              <a:rPr lang="en-US" altLang="en-US" sz="2600" b="1">
                <a:solidFill>
                  <a:srgbClr val="000000"/>
                </a:solidFill>
                <a:latin typeface="Times New Roman" panose="02020603050405020304" pitchFamily="18" charset="0"/>
                <a:cs typeface="Times New Roman" panose="02020603050405020304" pitchFamily="18" charset="0"/>
              </a:rPr>
              <a:t>Cutting Speed:</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2538"/>
              </a:spcBef>
            </a:pPr>
            <a:r>
              <a:rPr lang="en-US" altLang="en-US" sz="2200">
                <a:solidFill>
                  <a:srgbClr val="000000"/>
                </a:solidFill>
                <a:latin typeface="Times New Roman" panose="02020603050405020304" pitchFamily="18" charset="0"/>
                <a:cs typeface="Times New Roman" panose="02020603050405020304" pitchFamily="18" charset="0"/>
              </a:rPr>
              <a:t>The cutting speed of a tool is the speed at which the metal is removed by the tool from the work piece. In a lathe, it is the peripheral speed of the work past the cutting tool expressed in meters/minute.</a:t>
            </a:r>
          </a:p>
          <a:p>
            <a:pPr algn="just" eaLnBrk="1" hangingPunct="1">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Cutting speed (V) =   </a:t>
            </a:r>
            <a:r>
              <a:rPr lang="en-US" altLang="en-US" sz="3300" baseline="10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3300" baseline="1000">
                <a:solidFill>
                  <a:srgbClr val="000000"/>
                </a:solidFill>
                <a:latin typeface="Times New Roman" panose="02020603050405020304" pitchFamily="18" charset="0"/>
                <a:cs typeface="Times New Roman" panose="02020603050405020304" pitchFamily="18" charset="0"/>
              </a:rPr>
              <a:t> </a:t>
            </a:r>
            <a:r>
              <a:rPr lang="en-US" altLang="en-US" sz="2200">
                <a:solidFill>
                  <a:srgbClr val="000000"/>
                </a:solidFill>
                <a:latin typeface="Times New Roman" panose="02020603050405020304" pitchFamily="18" charset="0"/>
                <a:cs typeface="Times New Roman" panose="02020603050405020304" pitchFamily="18" charset="0"/>
              </a:rPr>
              <a:t>DN/l000, m/min.</a:t>
            </a:r>
          </a:p>
        </p:txBody>
      </p:sp>
      <p:sp>
        <p:nvSpPr>
          <p:cNvPr id="40964" name="object 4">
            <a:extLst>
              <a:ext uri="{FF2B5EF4-FFF2-40B4-BE49-F238E27FC236}">
                <a16:creationId xmlns:a16="http://schemas.microsoft.com/office/drawing/2014/main" id="{31939424-3065-4CFD-97BB-7D4306228C54}"/>
              </a:ext>
            </a:extLst>
          </p:cNvPr>
          <p:cNvSpPr txBox="1">
            <a:spLocks noChangeArrowheads="1"/>
          </p:cNvSpPr>
          <p:nvPr/>
        </p:nvSpPr>
        <p:spPr bwMode="auto">
          <a:xfrm>
            <a:off x="2730500" y="3054350"/>
            <a:ext cx="503078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5560" rIns="0" bIns="0">
            <a:spAutoFit/>
          </a:bodyPr>
          <a:lstStyle>
            <a:lvl1pPr marL="12700">
              <a:tabLst>
                <a:tab pos="1384300" algn="l"/>
                <a:tab pos="1773238" algn="l"/>
                <a:tab pos="1841500" algn="l"/>
              </a:tabLst>
              <a:defRPr>
                <a:solidFill>
                  <a:schemeClr val="tx1"/>
                </a:solidFill>
                <a:latin typeface="Arial" panose="020B0604020202020204" pitchFamily="34" charset="0"/>
              </a:defRPr>
            </a:lvl1pPr>
            <a:lvl2pPr marL="742950" indent="-285750">
              <a:tabLst>
                <a:tab pos="1384300" algn="l"/>
                <a:tab pos="1773238" algn="l"/>
                <a:tab pos="1841500" algn="l"/>
              </a:tabLst>
              <a:defRPr>
                <a:solidFill>
                  <a:schemeClr val="tx1"/>
                </a:solidFill>
                <a:latin typeface="Arial" panose="020B0604020202020204" pitchFamily="34" charset="0"/>
              </a:defRPr>
            </a:lvl2pPr>
            <a:lvl3pPr marL="1143000" indent="-228600">
              <a:tabLst>
                <a:tab pos="1384300" algn="l"/>
                <a:tab pos="1773238" algn="l"/>
                <a:tab pos="1841500" algn="l"/>
              </a:tabLst>
              <a:defRPr>
                <a:solidFill>
                  <a:schemeClr val="tx1"/>
                </a:solidFill>
                <a:latin typeface="Arial" panose="020B0604020202020204" pitchFamily="34" charset="0"/>
              </a:defRPr>
            </a:lvl3pPr>
            <a:lvl4pPr marL="1600200" indent="-228600">
              <a:tabLst>
                <a:tab pos="1384300" algn="l"/>
                <a:tab pos="1773238" algn="l"/>
                <a:tab pos="1841500" algn="l"/>
              </a:tabLst>
              <a:defRPr>
                <a:solidFill>
                  <a:schemeClr val="tx1"/>
                </a:solidFill>
                <a:latin typeface="Arial" panose="020B0604020202020204" pitchFamily="34" charset="0"/>
              </a:defRPr>
            </a:lvl4pPr>
            <a:lvl5pPr marL="2057400" indent="-228600">
              <a:tabLst>
                <a:tab pos="1384300" algn="l"/>
                <a:tab pos="1773238" algn="l"/>
                <a:tab pos="1841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384300" algn="l"/>
                <a:tab pos="1773238" algn="l"/>
                <a:tab pos="1841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384300" algn="l"/>
                <a:tab pos="1773238" algn="l"/>
                <a:tab pos="1841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384300" algn="l"/>
                <a:tab pos="1773238" algn="l"/>
                <a:tab pos="1841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384300" algn="l"/>
                <a:tab pos="1773238" algn="l"/>
                <a:tab pos="1841500" algn="l"/>
              </a:tabLst>
              <a:defRPr>
                <a:solidFill>
                  <a:schemeClr val="tx1"/>
                </a:solidFill>
                <a:latin typeface="Arial" panose="020B0604020202020204" pitchFamily="34" charset="0"/>
              </a:defRPr>
            </a:lvl9pPr>
          </a:lstStyle>
          <a:p>
            <a:pPr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Where, D	=	Diameter of the work in min. N	=		RPM of the work</a:t>
            </a:r>
          </a:p>
        </p:txBody>
      </p:sp>
      <p:sp>
        <p:nvSpPr>
          <p:cNvPr id="40965" name="object 5">
            <a:extLst>
              <a:ext uri="{FF2B5EF4-FFF2-40B4-BE49-F238E27FC236}">
                <a16:creationId xmlns:a16="http://schemas.microsoft.com/office/drawing/2014/main" id="{ED92B48A-72D5-45C8-A98D-86C9858E4557}"/>
              </a:ext>
            </a:extLst>
          </p:cNvPr>
          <p:cNvSpPr txBox="1">
            <a:spLocks noChangeArrowheads="1"/>
          </p:cNvSpPr>
          <p:nvPr/>
        </p:nvSpPr>
        <p:spPr bwMode="auto">
          <a:xfrm>
            <a:off x="901700" y="3502025"/>
            <a:ext cx="812958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1930" rIns="0" bIns="0">
            <a:spAutoFit/>
          </a:bodyPr>
          <a:lstStyle>
            <a:lvl1pPr marL="12700">
              <a:tabLst>
                <a:tab pos="731838" algn="l"/>
              </a:tabLst>
              <a:defRPr>
                <a:solidFill>
                  <a:schemeClr val="tx1"/>
                </a:solidFill>
                <a:latin typeface="Arial" panose="020B0604020202020204" pitchFamily="34" charset="0"/>
              </a:defRPr>
            </a:lvl1pPr>
            <a:lvl2pPr marL="742950" indent="-285750">
              <a:tabLst>
                <a:tab pos="731838" algn="l"/>
              </a:tabLst>
              <a:defRPr>
                <a:solidFill>
                  <a:schemeClr val="tx1"/>
                </a:solidFill>
                <a:latin typeface="Arial" panose="020B0604020202020204" pitchFamily="34" charset="0"/>
              </a:defRPr>
            </a:lvl2pPr>
            <a:lvl3pPr marL="1143000" indent="-228600">
              <a:tabLst>
                <a:tab pos="731838" algn="l"/>
              </a:tabLst>
              <a:defRPr>
                <a:solidFill>
                  <a:schemeClr val="tx1"/>
                </a:solidFill>
                <a:latin typeface="Arial" panose="020B0604020202020204" pitchFamily="34" charset="0"/>
              </a:defRPr>
            </a:lvl3pPr>
            <a:lvl4pPr marL="1600200" indent="-228600">
              <a:tabLst>
                <a:tab pos="731838" algn="l"/>
              </a:tabLst>
              <a:defRPr>
                <a:solidFill>
                  <a:schemeClr val="tx1"/>
                </a:solidFill>
                <a:latin typeface="Arial" panose="020B0604020202020204" pitchFamily="34" charset="0"/>
              </a:defRPr>
            </a:lvl4pPr>
            <a:lvl5pPr marL="2057400" indent="-228600">
              <a:tabLst>
                <a:tab pos="7318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318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318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318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31838" algn="l"/>
              </a:tabLst>
              <a:defRPr>
                <a:solidFill>
                  <a:schemeClr val="tx1"/>
                </a:solidFill>
                <a:latin typeface="Arial" panose="020B0604020202020204" pitchFamily="34" charset="0"/>
              </a:defRPr>
            </a:lvl9pPr>
          </a:lstStyle>
          <a:p>
            <a:pPr eaLnBrk="1" hangingPunct="1">
              <a:spcBef>
                <a:spcPts val="1588"/>
              </a:spcBef>
            </a:pPr>
            <a:r>
              <a:rPr lang="en-US" altLang="en-US" sz="2400" b="1">
                <a:solidFill>
                  <a:srgbClr val="000000"/>
                </a:solidFill>
                <a:latin typeface="Times New Roman" panose="02020603050405020304" pitchFamily="18" charset="0"/>
                <a:cs typeface="Times New Roman" panose="02020603050405020304" pitchFamily="18" charset="0"/>
              </a:rPr>
              <a:t>7.2.	</a:t>
            </a:r>
            <a:r>
              <a:rPr lang="en-US" altLang="en-US" sz="2600" b="1">
                <a:solidFill>
                  <a:srgbClr val="000000"/>
                </a:solidFill>
                <a:latin typeface="Times New Roman" panose="02020603050405020304" pitchFamily="18" charset="0"/>
                <a:cs typeface="Times New Roman" panose="02020603050405020304" pitchFamily="18" charset="0"/>
              </a:rPr>
              <a:t>Feed:</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1425"/>
              </a:spcBef>
            </a:pPr>
            <a:r>
              <a:rPr lang="en-US" altLang="en-US" sz="2200">
                <a:solidFill>
                  <a:srgbClr val="000000"/>
                </a:solidFill>
                <a:latin typeface="Times New Roman" panose="02020603050405020304" pitchFamily="18" charset="0"/>
                <a:cs typeface="Times New Roman" panose="02020603050405020304" pitchFamily="18" charset="0"/>
              </a:rPr>
              <a:t>The feed of a cutting tool in a Lathe work is the distance the tool advances for each revolution of the work. Feed is expressed in mm/rev.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79909ED-FB38-4427-8444-B0B7A166FFF9}"/>
              </a:ext>
            </a:extLst>
          </p:cNvPr>
          <p:cNvSpPr txBox="1"/>
          <p:nvPr/>
        </p:nvSpPr>
        <p:spPr>
          <a:xfrm>
            <a:off x="2420938" y="1414463"/>
            <a:ext cx="5837237" cy="471487"/>
          </a:xfrm>
          <a:prstGeom prst="rect">
            <a:avLst/>
          </a:prstGeom>
        </p:spPr>
        <p:txBody>
          <a:bodyPr lIns="0" tIns="12700" rIns="0" bIns="0">
            <a:spAutoFit/>
          </a:bodyPr>
          <a:lstStyle/>
          <a:p>
            <a:pPr algn="ctr" eaLnBrk="1" fontAlgn="auto" hangingPunct="1">
              <a:lnSpc>
                <a:spcPts val="1400"/>
              </a:lnSpc>
              <a:spcBef>
                <a:spcPts val="100"/>
              </a:spcBef>
              <a:spcAft>
                <a:spcPts val="0"/>
              </a:spcAft>
              <a:defRPr/>
            </a:pPr>
            <a:r>
              <a:rPr sz="1200" b="1" kern="0" spc="-10" dirty="0">
                <a:solidFill>
                  <a:sysClr val="windowText" lastClr="000000"/>
                </a:solidFill>
                <a:latin typeface="Times New Roman"/>
                <a:cs typeface="Times New Roman"/>
              </a:rPr>
              <a:t>EXPERIMENT</a:t>
            </a:r>
            <a:r>
              <a:rPr sz="1200" b="1" kern="0" spc="-20" dirty="0">
                <a:solidFill>
                  <a:sysClr val="windowText" lastClr="000000"/>
                </a:solidFill>
                <a:latin typeface="Times New Roman"/>
                <a:cs typeface="Times New Roman"/>
              </a:rPr>
              <a:t> NO.1</a:t>
            </a:r>
            <a:endParaRPr sz="1200" kern="0">
              <a:solidFill>
                <a:sysClr val="windowText" lastClr="000000"/>
              </a:solidFill>
              <a:latin typeface="Times New Roman"/>
              <a:cs typeface="Times New Roman"/>
            </a:endParaRPr>
          </a:p>
          <a:p>
            <a:pPr algn="ctr" eaLnBrk="1" fontAlgn="auto" hangingPunct="1">
              <a:lnSpc>
                <a:spcPts val="2120"/>
              </a:lnSpc>
              <a:spcBef>
                <a:spcPts val="0"/>
              </a:spcBef>
              <a:spcAft>
                <a:spcPts val="0"/>
              </a:spcAft>
              <a:defRPr/>
            </a:pPr>
            <a:r>
              <a:rPr b="1" kern="0" spc="-10" dirty="0">
                <a:solidFill>
                  <a:sysClr val="windowText" lastClr="000000"/>
                </a:solidFill>
                <a:latin typeface="Times New Roman"/>
                <a:cs typeface="Times New Roman"/>
              </a:rPr>
              <a:t>INTRODUCTION</a:t>
            </a:r>
            <a:r>
              <a:rPr b="1" kern="0" spc="-95" dirty="0">
                <a:solidFill>
                  <a:sysClr val="windowText" lastClr="000000"/>
                </a:solidFill>
                <a:latin typeface="Times New Roman"/>
                <a:cs typeface="Times New Roman"/>
              </a:rPr>
              <a:t> </a:t>
            </a:r>
            <a:r>
              <a:rPr b="1" kern="0" dirty="0">
                <a:solidFill>
                  <a:sysClr val="windowText" lastClr="000000"/>
                </a:solidFill>
                <a:latin typeface="Times New Roman"/>
                <a:cs typeface="Times New Roman"/>
              </a:rPr>
              <a:t>TO</a:t>
            </a:r>
            <a:r>
              <a:rPr b="1" kern="0" spc="-95" dirty="0">
                <a:solidFill>
                  <a:sysClr val="windowText" lastClr="000000"/>
                </a:solidFill>
                <a:latin typeface="Times New Roman"/>
                <a:cs typeface="Times New Roman"/>
              </a:rPr>
              <a:t> </a:t>
            </a:r>
            <a:r>
              <a:rPr b="1" kern="0" spc="-10" dirty="0">
                <a:solidFill>
                  <a:sysClr val="windowText" lastClr="000000"/>
                </a:solidFill>
                <a:latin typeface="Times New Roman"/>
                <a:cs typeface="Times New Roman"/>
              </a:rPr>
              <a:t>GENERAL</a:t>
            </a:r>
            <a:r>
              <a:rPr b="1" kern="0" spc="-90" dirty="0">
                <a:solidFill>
                  <a:sysClr val="windowText" lastClr="000000"/>
                </a:solidFill>
                <a:latin typeface="Times New Roman"/>
                <a:cs typeface="Times New Roman"/>
              </a:rPr>
              <a:t> </a:t>
            </a:r>
            <a:r>
              <a:rPr b="1" kern="0" dirty="0">
                <a:solidFill>
                  <a:sysClr val="windowText" lastClr="000000"/>
                </a:solidFill>
                <a:latin typeface="Times New Roman"/>
                <a:cs typeface="Times New Roman"/>
              </a:rPr>
              <a:t>PURPOSE</a:t>
            </a:r>
            <a:r>
              <a:rPr b="1" kern="0" spc="-35" dirty="0">
                <a:solidFill>
                  <a:sysClr val="windowText" lastClr="000000"/>
                </a:solidFill>
                <a:latin typeface="Times New Roman"/>
                <a:cs typeface="Times New Roman"/>
              </a:rPr>
              <a:t> </a:t>
            </a:r>
            <a:r>
              <a:rPr b="1" kern="0" spc="-10" dirty="0">
                <a:solidFill>
                  <a:sysClr val="windowText" lastClr="000000"/>
                </a:solidFill>
                <a:latin typeface="Times New Roman"/>
                <a:cs typeface="Times New Roman"/>
              </a:rPr>
              <a:t>MACHINES</a:t>
            </a:r>
            <a:endParaRPr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BD843D9B-CE3A-467C-990C-B70F2DFD3833}"/>
              </a:ext>
            </a:extLst>
          </p:cNvPr>
          <p:cNvSpPr txBox="1">
            <a:spLocks noGrp="1"/>
          </p:cNvSpPr>
          <p:nvPr>
            <p:ph type="title"/>
          </p:nvPr>
        </p:nvSpPr>
        <p:spPr>
          <a:xfrm>
            <a:off x="4856163" y="2017713"/>
            <a:ext cx="1265237" cy="392112"/>
          </a:xfrm>
        </p:spPr>
        <p:txBody>
          <a:bodyPr tIns="12700" rtlCol="0"/>
          <a:lstStyle/>
          <a:p>
            <a:pPr marL="12700" eaLnBrk="1" fontAlgn="auto" hangingPunct="1">
              <a:spcBef>
                <a:spcPts val="100"/>
              </a:spcBef>
              <a:spcAft>
                <a:spcPts val="0"/>
              </a:spcAft>
              <a:defRPr/>
            </a:pPr>
            <a:r>
              <a:rPr i="1" u="none" spc="-10" dirty="0"/>
              <a:t>1.</a:t>
            </a:r>
            <a:r>
              <a:rPr i="1" spc="-10" dirty="0"/>
              <a:t>LATHE</a:t>
            </a:r>
          </a:p>
        </p:txBody>
      </p:sp>
      <p:sp>
        <p:nvSpPr>
          <p:cNvPr id="5124" name="object 4">
            <a:extLst>
              <a:ext uri="{FF2B5EF4-FFF2-40B4-BE49-F238E27FC236}">
                <a16:creationId xmlns:a16="http://schemas.microsoft.com/office/drawing/2014/main" id="{05594DE7-66E6-45F1-AF94-DD764D388097}"/>
              </a:ext>
            </a:extLst>
          </p:cNvPr>
          <p:cNvSpPr txBox="1">
            <a:spLocks noChangeArrowheads="1"/>
          </p:cNvSpPr>
          <p:nvPr/>
        </p:nvSpPr>
        <p:spPr bwMode="auto">
          <a:xfrm>
            <a:off x="901700" y="2552700"/>
            <a:ext cx="8893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9070" rIns="0" bIns="0">
            <a:spAutoFit/>
          </a:bodyPr>
          <a:lstStyle>
            <a:lvl1pPr marL="20638">
              <a:tabLst>
                <a:tab pos="731838" algn="l"/>
              </a:tabLst>
              <a:defRPr>
                <a:solidFill>
                  <a:schemeClr val="tx1"/>
                </a:solidFill>
                <a:latin typeface="Arial" panose="020B0604020202020204" pitchFamily="34" charset="0"/>
              </a:defRPr>
            </a:lvl1pPr>
            <a:lvl2pPr marL="742950" indent="-285750">
              <a:tabLst>
                <a:tab pos="731838" algn="l"/>
              </a:tabLst>
              <a:defRPr>
                <a:solidFill>
                  <a:schemeClr val="tx1"/>
                </a:solidFill>
                <a:latin typeface="Arial" panose="020B0604020202020204" pitchFamily="34" charset="0"/>
              </a:defRPr>
            </a:lvl2pPr>
            <a:lvl3pPr marL="1143000" indent="-228600">
              <a:tabLst>
                <a:tab pos="731838" algn="l"/>
              </a:tabLst>
              <a:defRPr>
                <a:solidFill>
                  <a:schemeClr val="tx1"/>
                </a:solidFill>
                <a:latin typeface="Arial" panose="020B0604020202020204" pitchFamily="34" charset="0"/>
              </a:defRPr>
            </a:lvl3pPr>
            <a:lvl4pPr marL="1600200" indent="-228600">
              <a:tabLst>
                <a:tab pos="731838" algn="l"/>
              </a:tabLst>
              <a:defRPr>
                <a:solidFill>
                  <a:schemeClr val="tx1"/>
                </a:solidFill>
                <a:latin typeface="Arial" panose="020B0604020202020204" pitchFamily="34" charset="0"/>
              </a:defRPr>
            </a:lvl4pPr>
            <a:lvl5pPr marL="2057400" indent="-228600">
              <a:tabLst>
                <a:tab pos="7318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318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318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318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31838" algn="l"/>
              </a:tabLst>
              <a:defRPr>
                <a:solidFill>
                  <a:schemeClr val="tx1"/>
                </a:solidFill>
                <a:latin typeface="Arial" panose="020B0604020202020204" pitchFamily="34" charset="0"/>
              </a:defRPr>
            </a:lvl9pPr>
          </a:lstStyle>
          <a:p>
            <a:pPr eaLnBrk="1" hangingPunct="1">
              <a:spcBef>
                <a:spcPts val="1413"/>
              </a:spcBef>
            </a:pPr>
            <a:r>
              <a:rPr lang="en-US" altLang="en-US" sz="2400" b="1">
                <a:solidFill>
                  <a:srgbClr val="000000"/>
                </a:solidFill>
                <a:latin typeface="Times New Roman" panose="02020603050405020304" pitchFamily="18" charset="0"/>
                <a:cs typeface="Times New Roman" panose="02020603050405020304" pitchFamily="18" charset="0"/>
              </a:rPr>
              <a:t>1.1	INTRODUCTION</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2000"/>
              </a:lnSpc>
              <a:spcBef>
                <a:spcPts val="1413"/>
              </a:spcBef>
            </a:pPr>
            <a:r>
              <a:rPr lang="en-US" altLang="en-US" sz="2200">
                <a:solidFill>
                  <a:srgbClr val="000000"/>
                </a:solidFill>
                <a:latin typeface="Times New Roman" panose="02020603050405020304" pitchFamily="18" charset="0"/>
                <a:cs typeface="Times New Roman" panose="02020603050405020304" pitchFamily="18" charset="0"/>
              </a:rPr>
              <a:t>The lathe is one of the oldest machine tools. The main function of a lathe is to remove metal from a piece of work to give it the required shape and size. This accomplished by holding the work securely and rigidly on the machine and then turning it against cutting tool, which will remove, metal from the work in the form of chips. To cut the material properly the tool should be harder than the material of the work piece, should be rigidly held on the machine and should be fed or progressed in a definite way relative to the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0B6FB36-C9B8-4097-B46D-A13723640DFC}"/>
              </a:ext>
            </a:extLst>
          </p:cNvPr>
          <p:cNvSpPr txBox="1">
            <a:spLocks noGrp="1"/>
          </p:cNvSpPr>
          <p:nvPr>
            <p:ph type="title"/>
          </p:nvPr>
        </p:nvSpPr>
        <p:spPr>
          <a:xfrm>
            <a:off x="901700" y="509588"/>
            <a:ext cx="2667000" cy="422275"/>
          </a:xfrm>
        </p:spPr>
        <p:txBody>
          <a:bodyPr tIns="12700" rtlCol="0"/>
          <a:lstStyle/>
          <a:p>
            <a:pPr marL="12700" eaLnBrk="1" fontAlgn="auto" hangingPunct="1">
              <a:spcBef>
                <a:spcPts val="100"/>
              </a:spcBef>
              <a:spcAft>
                <a:spcPts val="0"/>
              </a:spcAft>
              <a:tabLst>
                <a:tab pos="732155" algn="l"/>
              </a:tabLst>
              <a:defRPr/>
            </a:pPr>
            <a:r>
              <a:rPr u="none" spc="-20" dirty="0"/>
              <a:t>7.3.</a:t>
            </a:r>
            <a:r>
              <a:rPr u="none" dirty="0"/>
              <a:t>	</a:t>
            </a:r>
            <a:r>
              <a:rPr sz="2600" u="none" dirty="0"/>
              <a:t>Depth</a:t>
            </a:r>
            <a:r>
              <a:rPr sz="2600" u="none" spc="-70" dirty="0"/>
              <a:t> </a:t>
            </a:r>
            <a:r>
              <a:rPr sz="2600" u="none" dirty="0"/>
              <a:t>of</a:t>
            </a:r>
            <a:r>
              <a:rPr sz="2600" u="none" spc="-65" dirty="0"/>
              <a:t> </a:t>
            </a:r>
            <a:r>
              <a:rPr sz="2600" u="none" spc="-20" dirty="0"/>
              <a:t>Cut:</a:t>
            </a:r>
            <a:endParaRPr sz="2600"/>
          </a:p>
        </p:txBody>
      </p:sp>
      <p:sp>
        <p:nvSpPr>
          <p:cNvPr id="41987" name="object 3">
            <a:extLst>
              <a:ext uri="{FF2B5EF4-FFF2-40B4-BE49-F238E27FC236}">
                <a16:creationId xmlns:a16="http://schemas.microsoft.com/office/drawing/2014/main" id="{F4E20DF8-63B4-442C-B72C-0E096A6819BC}"/>
              </a:ext>
            </a:extLst>
          </p:cNvPr>
          <p:cNvSpPr txBox="1">
            <a:spLocks noChangeArrowheads="1"/>
          </p:cNvSpPr>
          <p:nvPr/>
        </p:nvSpPr>
        <p:spPr bwMode="auto">
          <a:xfrm>
            <a:off x="706438" y="1060450"/>
            <a:ext cx="90868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206375" indent="825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The depth of cut is the perpendicular distance measured from the machined surface to the uncut surface of the work piece.</a:t>
            </a:r>
          </a:p>
          <a:p>
            <a:pPr eaLnBrk="1" hangingPunct="1">
              <a:lnSpc>
                <a:spcPts val="2425"/>
              </a:lnSpc>
            </a:pPr>
            <a:r>
              <a:rPr lang="en-US" altLang="en-US" sz="2200">
                <a:solidFill>
                  <a:srgbClr val="000000"/>
                </a:solidFill>
                <a:latin typeface="Times New Roman" panose="02020603050405020304" pitchFamily="18" charset="0"/>
                <a:cs typeface="Times New Roman" panose="02020603050405020304" pitchFamily="18" charset="0"/>
              </a:rPr>
              <a:t>Depth of cut =	(dl-d2)/2</a:t>
            </a:r>
          </a:p>
          <a:p>
            <a:pPr eaLnBrk="1" hangingPunct="1">
              <a:lnSpc>
                <a:spcPts val="2538"/>
              </a:lnSpc>
            </a:pPr>
            <a:r>
              <a:rPr lang="en-US" altLang="en-US" sz="2200">
                <a:solidFill>
                  <a:srgbClr val="000000"/>
                </a:solidFill>
                <a:latin typeface="Times New Roman" panose="02020603050405020304" pitchFamily="18" charset="0"/>
                <a:cs typeface="Times New Roman" panose="02020603050405020304" pitchFamily="18" charset="0"/>
              </a:rPr>
              <a:t>Where,</a:t>
            </a:r>
          </a:p>
          <a:p>
            <a:pPr eaLnBrk="1" hangingPunct="1">
              <a:lnSpc>
                <a:spcPts val="2525"/>
              </a:lnSpc>
            </a:pPr>
            <a:r>
              <a:rPr lang="en-US" altLang="en-US" sz="2200">
                <a:solidFill>
                  <a:srgbClr val="000000"/>
                </a:solidFill>
                <a:latin typeface="Times New Roman" panose="02020603050405020304" pitchFamily="18" charset="0"/>
                <a:cs typeface="Times New Roman" panose="02020603050405020304" pitchFamily="18" charset="0"/>
              </a:rPr>
              <a:t>dl	=	Diameter of the work surface before</a:t>
            </a:r>
          </a:p>
          <a:p>
            <a:pPr eaLnBrk="1" hangingPunct="1">
              <a:lnSpc>
                <a:spcPts val="2538"/>
              </a:lnSpc>
            </a:pPr>
            <a:r>
              <a:rPr lang="en-US" altLang="en-US" sz="2200">
                <a:solidFill>
                  <a:srgbClr val="000000"/>
                </a:solidFill>
                <a:latin typeface="Times New Roman" panose="02020603050405020304" pitchFamily="18" charset="0"/>
                <a:cs typeface="Times New Roman" panose="02020603050405020304" pitchFamily="18" charset="0"/>
              </a:rPr>
              <a:t>machining.</a:t>
            </a:r>
          </a:p>
          <a:p>
            <a:pPr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d2 =	Diameter of the work surface after ma chining. While using HSS tool for turning mild steel work piece the following parameters are to be chosen.</a:t>
            </a:r>
          </a:p>
          <a:p>
            <a:pPr eaLnBrk="1" hangingPunct="1">
              <a:lnSpc>
                <a:spcPts val="2838"/>
              </a:lnSpc>
              <a:spcBef>
                <a:spcPts val="1213"/>
              </a:spcBef>
            </a:pPr>
            <a:r>
              <a:rPr lang="en-US" altLang="en-US" sz="2400" b="1" u="sng">
                <a:solidFill>
                  <a:srgbClr val="000000"/>
                </a:solidFill>
                <a:latin typeface="Times New Roman" panose="02020603050405020304" pitchFamily="18" charset="0"/>
                <a:cs typeface="Times New Roman" panose="02020603050405020304" pitchFamily="18" charset="0"/>
              </a:rPr>
              <a:t>Rough Turning Operation:</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600"/>
              </a:lnSpc>
            </a:pPr>
            <a:r>
              <a:rPr lang="en-US" altLang="en-US" sz="2200">
                <a:solidFill>
                  <a:srgbClr val="000000"/>
                </a:solidFill>
                <a:latin typeface="Times New Roman" panose="02020603050405020304" pitchFamily="18" charset="0"/>
                <a:cs typeface="Times New Roman" panose="02020603050405020304" pitchFamily="18" charset="0"/>
              </a:rPr>
              <a:t>Cutting speed (V) = 25m/min,	Feed (f) = 0.2 mm/rev, Depth of cut (t) = 1 mm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F02EDC3-BD24-440F-B820-64E26422893B}"/>
              </a:ext>
            </a:extLst>
          </p:cNvPr>
          <p:cNvSpPr txBox="1">
            <a:spLocks noGrp="1"/>
          </p:cNvSpPr>
          <p:nvPr>
            <p:ph type="title"/>
          </p:nvPr>
        </p:nvSpPr>
        <p:spPr>
          <a:xfrm>
            <a:off x="901700" y="512763"/>
            <a:ext cx="8097838" cy="715962"/>
          </a:xfrm>
        </p:spPr>
        <p:txBody>
          <a:bodyPr tIns="12700" rtlCol="0"/>
          <a:lstStyle/>
          <a:p>
            <a:pPr marL="12700" eaLnBrk="1" fontAlgn="auto" hangingPunct="1">
              <a:lnSpc>
                <a:spcPts val="2835"/>
              </a:lnSpc>
              <a:spcBef>
                <a:spcPts val="100"/>
              </a:spcBef>
              <a:spcAft>
                <a:spcPts val="0"/>
              </a:spcAft>
              <a:defRPr/>
            </a:pPr>
            <a:r>
              <a:rPr dirty="0"/>
              <a:t>Finish</a:t>
            </a:r>
            <a:r>
              <a:rPr spc="-80" dirty="0"/>
              <a:t> </a:t>
            </a:r>
            <a:r>
              <a:rPr dirty="0"/>
              <a:t>Turning</a:t>
            </a:r>
            <a:r>
              <a:rPr spc="-85" dirty="0"/>
              <a:t> </a:t>
            </a:r>
            <a:r>
              <a:rPr spc="-10" dirty="0"/>
              <a:t>Operation:</a:t>
            </a:r>
            <a:br>
              <a:rPr spc="-10" dirty="0"/>
            </a:br>
            <a:r>
              <a:rPr sz="2200" b="0" u="none" dirty="0"/>
              <a:t>Cutting</a:t>
            </a:r>
            <a:r>
              <a:rPr sz="2200" b="0" u="none" spc="-45" dirty="0"/>
              <a:t> </a:t>
            </a:r>
            <a:r>
              <a:rPr sz="2200" b="0" u="none" dirty="0"/>
              <a:t>speed</a:t>
            </a:r>
            <a:r>
              <a:rPr sz="2200" b="0" u="none" spc="-45" dirty="0"/>
              <a:t> </a:t>
            </a:r>
            <a:r>
              <a:rPr sz="2200" b="0" u="none" dirty="0"/>
              <a:t>(V)</a:t>
            </a:r>
            <a:r>
              <a:rPr sz="2200" b="0" u="none" spc="-45" dirty="0"/>
              <a:t> </a:t>
            </a:r>
            <a:r>
              <a:rPr sz="2200" b="0" u="none" dirty="0"/>
              <a:t>=</a:t>
            </a:r>
            <a:r>
              <a:rPr sz="2200" b="0" u="none" spc="-60" dirty="0"/>
              <a:t> </a:t>
            </a:r>
            <a:r>
              <a:rPr sz="2200" b="0" u="none" dirty="0"/>
              <a:t>40m</a:t>
            </a:r>
            <a:r>
              <a:rPr sz="2200" b="0" u="none" spc="-40" dirty="0"/>
              <a:t> </a:t>
            </a:r>
            <a:r>
              <a:rPr sz="2200" b="0" u="none" dirty="0"/>
              <a:t>/min,</a:t>
            </a:r>
            <a:r>
              <a:rPr sz="2200" b="0" u="none" spc="-40" dirty="0"/>
              <a:t> </a:t>
            </a:r>
            <a:r>
              <a:rPr sz="2200" b="0" u="none" dirty="0"/>
              <a:t>Feed</a:t>
            </a:r>
            <a:r>
              <a:rPr sz="2200" b="0" u="none" spc="-45" dirty="0"/>
              <a:t> </a:t>
            </a:r>
            <a:r>
              <a:rPr sz="2200" b="0" u="none" dirty="0"/>
              <a:t>(f)</a:t>
            </a:r>
            <a:r>
              <a:rPr sz="2200" b="0" u="none" spc="-35" dirty="0"/>
              <a:t> </a:t>
            </a:r>
            <a:r>
              <a:rPr sz="2200" b="0" u="none" dirty="0"/>
              <a:t>=</a:t>
            </a:r>
            <a:r>
              <a:rPr sz="2200" b="0" u="none" spc="-55" dirty="0"/>
              <a:t> </a:t>
            </a:r>
            <a:r>
              <a:rPr sz="2200" b="0" u="none" dirty="0"/>
              <a:t>0.1</a:t>
            </a:r>
            <a:r>
              <a:rPr sz="2200" b="0" u="none" spc="-40" dirty="0"/>
              <a:t> </a:t>
            </a:r>
            <a:r>
              <a:rPr sz="2200" b="0" u="none" dirty="0"/>
              <a:t>mm/rev,</a:t>
            </a:r>
            <a:r>
              <a:rPr sz="2200" b="0" u="none" spc="-40" dirty="0"/>
              <a:t> </a:t>
            </a:r>
            <a:r>
              <a:rPr sz="2200" b="0" u="none" dirty="0"/>
              <a:t>Depth</a:t>
            </a:r>
            <a:r>
              <a:rPr sz="2200" b="0" u="none" spc="-35" dirty="0"/>
              <a:t> </a:t>
            </a:r>
            <a:r>
              <a:rPr sz="2200" b="0" u="none" dirty="0"/>
              <a:t>of</a:t>
            </a:r>
            <a:r>
              <a:rPr sz="2200" b="0" u="none" spc="-35" dirty="0"/>
              <a:t> </a:t>
            </a:r>
            <a:r>
              <a:rPr sz="2200" b="0" u="none" dirty="0"/>
              <a:t>cut</a:t>
            </a:r>
            <a:r>
              <a:rPr sz="2200" b="0" u="none" spc="-55" dirty="0"/>
              <a:t> </a:t>
            </a:r>
            <a:r>
              <a:rPr sz="2200" b="0" u="none" dirty="0"/>
              <a:t>(t)</a:t>
            </a:r>
            <a:r>
              <a:rPr sz="2200" b="0" u="none" spc="-45" dirty="0"/>
              <a:t> </a:t>
            </a:r>
            <a:r>
              <a:rPr sz="2200" b="0" u="none" spc="-50" dirty="0"/>
              <a:t>=</a:t>
            </a:r>
            <a:endParaRPr sz="2200"/>
          </a:p>
        </p:txBody>
      </p:sp>
      <p:sp>
        <p:nvSpPr>
          <p:cNvPr id="43011" name="object 3">
            <a:extLst>
              <a:ext uri="{FF2B5EF4-FFF2-40B4-BE49-F238E27FC236}">
                <a16:creationId xmlns:a16="http://schemas.microsoft.com/office/drawing/2014/main" id="{58D0980A-0887-4948-8997-8499DFB0333B}"/>
              </a:ext>
            </a:extLst>
          </p:cNvPr>
          <p:cNvSpPr txBox="1">
            <a:spLocks noChangeArrowheads="1"/>
          </p:cNvSpPr>
          <p:nvPr/>
        </p:nvSpPr>
        <p:spPr bwMode="auto">
          <a:xfrm>
            <a:off x="901700" y="1520825"/>
            <a:ext cx="91392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0.2 mm </a:t>
            </a:r>
            <a:r>
              <a:rPr lang="en-US" altLang="en-US" sz="2200" u="sng">
                <a:solidFill>
                  <a:srgbClr val="000000"/>
                </a:solidFill>
                <a:latin typeface="Times New Roman" panose="02020603050405020304" pitchFamily="18" charset="0"/>
                <a:cs typeface="Times New Roman" panose="02020603050405020304" pitchFamily="18" charset="0"/>
              </a:rPr>
              <a:t>Tool Geometry:</a:t>
            </a: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200">
                <a:solidFill>
                  <a:srgbClr val="000000"/>
                </a:solidFill>
                <a:latin typeface="Times New Roman" panose="02020603050405020304" pitchFamily="18" charset="0"/>
                <a:cs typeface="Times New Roman" panose="02020603050405020304" pitchFamily="18" charset="0"/>
              </a:rPr>
              <a:t>Back rake angle = 7°, Side rake angle = 7°, End relief angle = 6° Side relief</a:t>
            </a:r>
          </a:p>
          <a:p>
            <a:pPr eaLnBrk="1" hangingPunct="1">
              <a:lnSpc>
                <a:spcPct val="222000"/>
              </a:lnSpc>
              <a:spcBef>
                <a:spcPts val="13"/>
              </a:spcBef>
            </a:pPr>
            <a:r>
              <a:rPr lang="en-US" altLang="en-US" sz="2200">
                <a:solidFill>
                  <a:srgbClr val="000000"/>
                </a:solidFill>
                <a:latin typeface="Times New Roman" panose="02020603050405020304" pitchFamily="18" charset="0"/>
                <a:cs typeface="Times New Roman" panose="02020603050405020304" pitchFamily="18" charset="0"/>
              </a:rPr>
              <a:t>angle = 6°, End cutting edge angle =15° Side cutting edge angle = 15°, Nose radius - 2 mm.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BAF6534-15C7-4806-BC9A-52EEB7DFB56F}"/>
              </a:ext>
            </a:extLst>
          </p:cNvPr>
          <p:cNvSpPr txBox="1">
            <a:spLocks noGrp="1"/>
          </p:cNvSpPr>
          <p:nvPr>
            <p:ph type="title"/>
          </p:nvPr>
        </p:nvSpPr>
        <p:spPr>
          <a:xfrm>
            <a:off x="901700" y="1079500"/>
            <a:ext cx="2479675" cy="422275"/>
          </a:xfrm>
        </p:spPr>
        <p:txBody>
          <a:bodyPr tIns="13335" rtlCol="0"/>
          <a:lstStyle/>
          <a:p>
            <a:pPr marL="12700" eaLnBrk="1" fontAlgn="auto" hangingPunct="1">
              <a:spcBef>
                <a:spcPts val="105"/>
              </a:spcBef>
              <a:spcAft>
                <a:spcPts val="0"/>
              </a:spcAft>
              <a:defRPr/>
            </a:pPr>
            <a:r>
              <a:rPr u="none" spc="-20" dirty="0"/>
              <a:t>8.</a:t>
            </a:r>
            <a:r>
              <a:rPr u="none" spc="-295" dirty="0"/>
              <a:t> </a:t>
            </a:r>
            <a:r>
              <a:rPr sz="2600" u="none" spc="-10" dirty="0"/>
              <a:t>PROCEDURE:</a:t>
            </a:r>
            <a:endParaRPr sz="2600"/>
          </a:p>
        </p:txBody>
      </p:sp>
      <p:sp>
        <p:nvSpPr>
          <p:cNvPr id="44035" name="object 3">
            <a:extLst>
              <a:ext uri="{FF2B5EF4-FFF2-40B4-BE49-F238E27FC236}">
                <a16:creationId xmlns:a16="http://schemas.microsoft.com/office/drawing/2014/main" id="{D486BDD0-9D99-4347-A417-EDB0397AA7B7}"/>
              </a:ext>
            </a:extLst>
          </p:cNvPr>
          <p:cNvSpPr txBox="1">
            <a:spLocks noChangeArrowheads="1"/>
          </p:cNvSpPr>
          <p:nvPr/>
        </p:nvSpPr>
        <p:spPr bwMode="auto">
          <a:xfrm>
            <a:off x="1128713" y="1631950"/>
            <a:ext cx="8666162"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7465" rIns="0" bIns="0">
            <a:spAutoFit/>
          </a:bodyPr>
          <a:lstStyle>
            <a:lvl1pPr marL="300038" indent="-287338">
              <a:tabLst>
                <a:tab pos="300038" algn="l"/>
              </a:tabLst>
              <a:defRPr>
                <a:solidFill>
                  <a:schemeClr val="tx1"/>
                </a:solidFill>
                <a:latin typeface="Arial" panose="020B0604020202020204" pitchFamily="34" charset="0"/>
              </a:defRPr>
            </a:lvl1pPr>
            <a:lvl2pPr marL="742950" indent="-285750">
              <a:tabLst>
                <a:tab pos="300038" algn="l"/>
              </a:tabLst>
              <a:defRPr>
                <a:solidFill>
                  <a:schemeClr val="tx1"/>
                </a:solidFill>
                <a:latin typeface="Arial" panose="020B0604020202020204" pitchFamily="34" charset="0"/>
              </a:defRPr>
            </a:lvl2pPr>
            <a:lvl3pPr marL="1143000" indent="-228600">
              <a:tabLst>
                <a:tab pos="300038" algn="l"/>
              </a:tabLst>
              <a:defRPr>
                <a:solidFill>
                  <a:schemeClr val="tx1"/>
                </a:solidFill>
                <a:latin typeface="Arial" panose="020B0604020202020204" pitchFamily="34" charset="0"/>
              </a:defRPr>
            </a:lvl3pPr>
            <a:lvl4pPr marL="1600200" indent="-228600">
              <a:tabLst>
                <a:tab pos="300038" algn="l"/>
              </a:tabLst>
              <a:defRPr>
                <a:solidFill>
                  <a:schemeClr val="tx1"/>
                </a:solidFill>
                <a:latin typeface="Arial" panose="020B0604020202020204" pitchFamily="34" charset="0"/>
              </a:defRPr>
            </a:lvl4pPr>
            <a:lvl5pPr marL="2057400" indent="-228600">
              <a:tabLst>
                <a:tab pos="3000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000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000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000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00038" algn="l"/>
              </a:tabLst>
              <a:defRPr>
                <a:solidFill>
                  <a:schemeClr val="tx1"/>
                </a:solidFill>
                <a:latin typeface="Arial" panose="020B0604020202020204" pitchFamily="34" charset="0"/>
              </a:defRPr>
            </a:lvl9pPr>
          </a:lstStyle>
          <a:p>
            <a:pPr eaLnBrk="1" hangingPunct="1">
              <a:lnSpc>
                <a:spcPts val="2500"/>
              </a:lnSpc>
              <a:spcBef>
                <a:spcPts val="30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work piece and HSS single point turning cutting tool are securely held in the chuck and tool post respectively.</a:t>
            </a:r>
          </a:p>
          <a:p>
            <a:pPr eaLnBrk="1" hangingPunct="1">
              <a:lnSpc>
                <a:spcPts val="2500"/>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Operations such as facing, rough turning and finish turning	are performed on a given mild steel bar one after the other in sequence up to the dimensions shown. Then the step turning is performed using parting tool,</a:t>
            </a:r>
          </a:p>
          <a:p>
            <a:pPr eaLnBrk="1" hangingPunct="1">
              <a:lnSpc>
                <a:spcPts val="2500"/>
              </a:lnSpc>
              <a:spcBef>
                <a:spcPts val="13"/>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Then the compound rest is swiveled by calculated half taper angle and taper	is	generated	on	the	work	piece.	Rotation	of	the	compound	slide</a:t>
            </a:r>
          </a:p>
          <a:p>
            <a:pPr eaLnBrk="1" hangingPunct="1">
              <a:lnSpc>
                <a:spcPts val="2375"/>
              </a:lnSpc>
            </a:pPr>
            <a:r>
              <a:rPr lang="en-US" altLang="en-US" sz="2200">
                <a:solidFill>
                  <a:srgbClr val="000000"/>
                </a:solidFill>
                <a:latin typeface="Times New Roman" panose="02020603050405020304" pitchFamily="18" charset="0"/>
                <a:cs typeface="Times New Roman" panose="02020603050405020304" pitchFamily="18" charset="0"/>
              </a:rPr>
              <a:t>screw will cause the tool to be fed at the half- taper angle,</a:t>
            </a:r>
          </a:p>
          <a:p>
            <a:pPr eaLnBrk="1" hangingPunct="1">
              <a:lnSpc>
                <a:spcPts val="2500"/>
              </a:lnSpc>
              <a:spcBef>
                <a:spcPts val="12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HSS single point cutting tool is replaced by the knurling tool and knurling operation is performed at the slowest speed of the spindle,</a:t>
            </a:r>
          </a:p>
          <a:p>
            <a:pPr eaLnBrk="1" hangingPunct="1">
              <a:lnSpc>
                <a:spcPts val="2400"/>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knurling tool is replaced by the HSS single point tool again, the work</a:t>
            </a:r>
          </a:p>
          <a:p>
            <a:pPr algn="just" eaLnBrk="1" hangingPunct="1">
              <a:lnSpc>
                <a:spcPts val="2525"/>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piece is removed from the chuck and refixed with the unfinished part outside the chuck. This part is also rough turned, finish turned and facing is done for correct length,</a:t>
            </a:r>
          </a:p>
          <a:p>
            <a:pPr algn="just" eaLnBrk="1" hangingPunct="1">
              <a:lnSpc>
                <a:spcPts val="2413"/>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Finally, the chamfering is done at the end of the work piece.</a:t>
            </a:r>
          </a:p>
          <a:p>
            <a:pPr algn="just" eaLnBrk="1" hangingPunct="1">
              <a:lnSpc>
                <a:spcPts val="257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Measure the all dimensions using measuring instruments.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C1E57A-3C60-4ACA-AF99-1D8514FE9738}"/>
              </a:ext>
            </a:extLst>
          </p:cNvPr>
          <p:cNvSpPr txBox="1">
            <a:spLocks noGrp="1"/>
          </p:cNvSpPr>
          <p:nvPr>
            <p:ph type="title"/>
          </p:nvPr>
        </p:nvSpPr>
        <p:spPr>
          <a:xfrm>
            <a:off x="901700" y="882650"/>
            <a:ext cx="2984500" cy="422275"/>
          </a:xfrm>
        </p:spPr>
        <p:txBody>
          <a:bodyPr tIns="12700" rtlCol="0"/>
          <a:lstStyle/>
          <a:p>
            <a:pPr marL="12700" eaLnBrk="1" fontAlgn="auto" hangingPunct="1">
              <a:spcBef>
                <a:spcPts val="100"/>
              </a:spcBef>
              <a:spcAft>
                <a:spcPts val="0"/>
              </a:spcAft>
              <a:tabLst>
                <a:tab pos="469900" algn="l"/>
              </a:tabLst>
              <a:defRPr/>
            </a:pPr>
            <a:r>
              <a:rPr u="none" spc="-25" dirty="0"/>
              <a:t>9.</a:t>
            </a:r>
            <a:r>
              <a:rPr u="none" dirty="0"/>
              <a:t>	</a:t>
            </a:r>
            <a:r>
              <a:rPr sz="2600" u="none" spc="-10" dirty="0"/>
              <a:t>PRECAUTIONS:</a:t>
            </a:r>
            <a:endParaRPr sz="2600"/>
          </a:p>
        </p:txBody>
      </p:sp>
      <p:sp>
        <p:nvSpPr>
          <p:cNvPr id="45059" name="object 3">
            <a:extLst>
              <a:ext uri="{FF2B5EF4-FFF2-40B4-BE49-F238E27FC236}">
                <a16:creationId xmlns:a16="http://schemas.microsoft.com/office/drawing/2014/main" id="{791442B9-6540-4561-9B9A-59084C53F1F9}"/>
              </a:ext>
            </a:extLst>
          </p:cNvPr>
          <p:cNvSpPr txBox="1">
            <a:spLocks noChangeArrowheads="1"/>
          </p:cNvSpPr>
          <p:nvPr/>
        </p:nvSpPr>
        <p:spPr bwMode="auto">
          <a:xfrm>
            <a:off x="1358900" y="1441450"/>
            <a:ext cx="815498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41300" indent="-228600">
              <a:tabLst>
                <a:tab pos="239713" algn="l"/>
                <a:tab pos="241300" algn="l"/>
              </a:tabLst>
              <a:defRPr>
                <a:solidFill>
                  <a:schemeClr val="tx1"/>
                </a:solidFill>
                <a:latin typeface="Arial" panose="020B0604020202020204" pitchFamily="34" charset="0"/>
              </a:defRPr>
            </a:lvl1pPr>
            <a:lvl2pPr marL="742950" indent="-285750">
              <a:tabLst>
                <a:tab pos="239713" algn="l"/>
                <a:tab pos="241300" algn="l"/>
              </a:tabLst>
              <a:defRPr>
                <a:solidFill>
                  <a:schemeClr val="tx1"/>
                </a:solidFill>
                <a:latin typeface="Arial" panose="020B0604020202020204" pitchFamily="34" charset="0"/>
              </a:defRPr>
            </a:lvl2pPr>
            <a:lvl3pPr marL="1143000" indent="-228600">
              <a:tabLst>
                <a:tab pos="239713" algn="l"/>
                <a:tab pos="241300" algn="l"/>
              </a:tabLst>
              <a:defRPr>
                <a:solidFill>
                  <a:schemeClr val="tx1"/>
                </a:solidFill>
                <a:latin typeface="Arial" panose="020B0604020202020204" pitchFamily="34" charset="0"/>
              </a:defRPr>
            </a:lvl3pPr>
            <a:lvl4pPr marL="1600200" indent="-228600">
              <a:tabLst>
                <a:tab pos="239713" algn="l"/>
                <a:tab pos="241300" algn="l"/>
              </a:tabLst>
              <a:defRPr>
                <a:solidFill>
                  <a:schemeClr val="tx1"/>
                </a:solidFill>
                <a:latin typeface="Arial" panose="020B0604020202020204" pitchFamily="34" charset="0"/>
              </a:defRPr>
            </a:lvl4pPr>
            <a:lvl5pPr marL="2057400" indent="-228600">
              <a:tabLst>
                <a:tab pos="239713" algn="l"/>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9pPr>
          </a:lstStyle>
          <a:p>
            <a:pPr eaLnBrk="1" hangingPunct="1">
              <a:lnSpc>
                <a:spcPts val="2575"/>
              </a:lnSpc>
              <a:spcBef>
                <a:spcPts val="10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Operate the machine at optimal speeds.</a:t>
            </a:r>
          </a:p>
          <a:p>
            <a:pPr eaLnBrk="1" hangingPunct="1">
              <a:lnSpc>
                <a:spcPts val="252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Do not take depth of cut more than 2 mm.</a:t>
            </a:r>
          </a:p>
          <a:p>
            <a:pPr eaLnBrk="1" hangingPunct="1">
              <a:lnSpc>
                <a:spcPts val="2525"/>
              </a:lnSpc>
              <a:spcBef>
                <a:spcPts val="12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Knurling should be done at slow speeds and apply lubricating oil while knurling.</a:t>
            </a:r>
          </a:p>
          <a:p>
            <a:pPr eaLnBrk="1" hangingPunct="1">
              <a:lnSpc>
                <a:spcPts val="247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Care should be taken to obtain the required accuracy.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object 2">
            <a:extLst>
              <a:ext uri="{FF2B5EF4-FFF2-40B4-BE49-F238E27FC236}">
                <a16:creationId xmlns:a16="http://schemas.microsoft.com/office/drawing/2014/main" id="{300654D5-6C66-49A7-9FAC-DEEC0FA102E2}"/>
              </a:ext>
            </a:extLst>
          </p:cNvPr>
          <p:cNvSpPr>
            <a:spLocks noGrp="1" noChangeArrowheads="1"/>
          </p:cNvSpPr>
          <p:nvPr>
            <p:ph type="title"/>
          </p:nvPr>
        </p:nvSpPr>
        <p:spPr>
          <a:xfrm>
            <a:off x="2954338" y="903288"/>
            <a:ext cx="4776787" cy="717550"/>
          </a:xfrm>
        </p:spPr>
        <p:txBody>
          <a:bodyPr tIns="56515"/>
          <a:lstStyle/>
          <a:p>
            <a:pPr marL="12700" indent="1236663" eaLnBrk="1" hangingPunct="1">
              <a:lnSpc>
                <a:spcPts val="2575"/>
              </a:lnSpc>
              <a:spcBef>
                <a:spcPts val="450"/>
              </a:spcBef>
            </a:pPr>
            <a:r>
              <a:rPr lang="en-US" altLang="en-US" u="none">
                <a:latin typeface="Times New Roman" panose="02020603050405020304" pitchFamily="18" charset="0"/>
                <a:cs typeface="Times New Roman" panose="02020603050405020304" pitchFamily="18" charset="0"/>
              </a:rPr>
              <a:t>Experiment no. 4 THREAD CUTTING ON A LATHE</a:t>
            </a:r>
          </a:p>
        </p:txBody>
      </p:sp>
      <p:sp>
        <p:nvSpPr>
          <p:cNvPr id="3" name="object 3">
            <a:extLst>
              <a:ext uri="{FF2B5EF4-FFF2-40B4-BE49-F238E27FC236}">
                <a16:creationId xmlns:a16="http://schemas.microsoft.com/office/drawing/2014/main" id="{03EC8462-0E68-4945-81F4-7B1BE0AD037B}"/>
              </a:ext>
            </a:extLst>
          </p:cNvPr>
          <p:cNvSpPr txBox="1"/>
          <p:nvPr/>
        </p:nvSpPr>
        <p:spPr>
          <a:xfrm>
            <a:off x="893763" y="1916113"/>
            <a:ext cx="8348662" cy="4229100"/>
          </a:xfrm>
          <a:prstGeom prst="rect">
            <a:avLst/>
          </a:prstGeom>
        </p:spPr>
        <p:txBody>
          <a:bodyPr lIns="0" tIns="147320" rIns="0" bIns="0">
            <a:spAutoFit/>
          </a:bodyPr>
          <a:lstStyle/>
          <a:p>
            <a:pPr marL="469900" indent="-457834" eaLnBrk="1" fontAlgn="auto" hangingPunct="1">
              <a:spcBef>
                <a:spcPts val="1160"/>
              </a:spcBef>
              <a:spcAft>
                <a:spcPts val="0"/>
              </a:spcAft>
              <a:buFontTx/>
              <a:buAutoNum type="arabicPeriod"/>
              <a:tabLst>
                <a:tab pos="469900" algn="l"/>
                <a:tab pos="470534" algn="l"/>
              </a:tabLst>
              <a:defRPr/>
            </a:pPr>
            <a:r>
              <a:rPr sz="2400" b="1" kern="0" spc="-20" dirty="0">
                <a:solidFill>
                  <a:sysClr val="windowText" lastClr="000000"/>
                </a:solidFill>
                <a:latin typeface="Times New Roman"/>
                <a:cs typeface="Times New Roman"/>
              </a:rPr>
              <a:t>AIM:</a:t>
            </a:r>
            <a:endParaRPr sz="2400" kern="0">
              <a:solidFill>
                <a:sysClr val="windowText" lastClr="000000"/>
              </a:solidFill>
              <a:latin typeface="Times New Roman"/>
              <a:cs typeface="Times New Roman"/>
            </a:endParaRPr>
          </a:p>
          <a:p>
            <a:pPr marL="469900" eaLnBrk="1" fontAlgn="auto" hangingPunct="1">
              <a:spcBef>
                <a:spcPts val="969"/>
              </a:spcBef>
              <a:spcAft>
                <a:spcPts val="0"/>
              </a:spcAft>
              <a:defRPr/>
            </a:pPr>
            <a:r>
              <a:rPr sz="2200" kern="0" spc="-20" dirty="0">
                <a:solidFill>
                  <a:sysClr val="windowText" lastClr="000000"/>
                </a:solidFill>
                <a:latin typeface="Times New Roman"/>
                <a:cs typeface="Times New Roman"/>
              </a:rPr>
              <a:t>V-</a:t>
            </a:r>
            <a:r>
              <a:rPr sz="2200" kern="0" dirty="0">
                <a:solidFill>
                  <a:sysClr val="windowText" lastClr="000000"/>
                </a:solidFill>
                <a:latin typeface="Times New Roman"/>
                <a:cs typeface="Times New Roman"/>
              </a:rPr>
              <a:t>thread</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cutting</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on</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Lathe</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right</a:t>
            </a:r>
            <a:r>
              <a:rPr sz="2200" kern="0" spc="-3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hand</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and</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left</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hand</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metric</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threads</a:t>
            </a:r>
            <a:r>
              <a:rPr sz="2200" kern="0" spc="-35" dirty="0">
                <a:solidFill>
                  <a:sysClr val="windowText" lastClr="000000"/>
                </a:solidFill>
                <a:latin typeface="Times New Roman"/>
                <a:cs typeface="Times New Roman"/>
              </a:rPr>
              <a:t> </a:t>
            </a:r>
            <a:r>
              <a:rPr sz="2200" kern="0" spc="-25" dirty="0">
                <a:solidFill>
                  <a:sysClr val="windowText" lastClr="000000"/>
                </a:solidFill>
                <a:latin typeface="Times New Roman"/>
                <a:cs typeface="Times New Roman"/>
              </a:rPr>
              <a:t>).</a:t>
            </a:r>
            <a:endParaRPr sz="2200" kern="0">
              <a:solidFill>
                <a:sysClr val="windowText" lastClr="000000"/>
              </a:solidFill>
              <a:latin typeface="Times New Roman"/>
              <a:cs typeface="Times New Roman"/>
            </a:endParaRPr>
          </a:p>
          <a:p>
            <a:pPr marL="248920" indent="-236854" eaLnBrk="1" fontAlgn="auto" hangingPunct="1">
              <a:spcBef>
                <a:spcPts val="965"/>
              </a:spcBef>
              <a:spcAft>
                <a:spcPts val="0"/>
              </a:spcAft>
              <a:buFontTx/>
              <a:buAutoNum type="arabicPeriod" startAt="2"/>
              <a:tabLst>
                <a:tab pos="249554" algn="l"/>
              </a:tabLst>
              <a:defRPr/>
            </a:pPr>
            <a:r>
              <a:rPr sz="2400" b="1" kern="0" dirty="0">
                <a:solidFill>
                  <a:sysClr val="windowText" lastClr="000000"/>
                </a:solidFill>
                <a:latin typeface="Times New Roman"/>
                <a:cs typeface="Times New Roman"/>
              </a:rPr>
              <a:t>MATERIAL</a:t>
            </a:r>
            <a:r>
              <a:rPr sz="2400" b="1" kern="0" spc="-150"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REQUIRED:</a:t>
            </a:r>
            <a:endParaRPr sz="2400" kern="0">
              <a:solidFill>
                <a:sysClr val="windowText" lastClr="000000"/>
              </a:solidFill>
              <a:latin typeface="Times New Roman"/>
              <a:cs typeface="Times New Roman"/>
            </a:endParaRPr>
          </a:p>
          <a:p>
            <a:pPr marL="469900" eaLnBrk="1" fontAlgn="auto" hangingPunct="1">
              <a:spcBef>
                <a:spcPts val="1315"/>
              </a:spcBef>
              <a:spcAft>
                <a:spcPts val="0"/>
              </a:spcAft>
              <a:tabLst>
                <a:tab pos="1187450" algn="l"/>
              </a:tabLst>
              <a:defRPr/>
            </a:pPr>
            <a:r>
              <a:rPr sz="2200" kern="0" spc="-20" dirty="0">
                <a:solidFill>
                  <a:sysClr val="windowText" lastClr="000000"/>
                </a:solidFill>
                <a:latin typeface="Times New Roman"/>
                <a:cs typeface="Times New Roman"/>
              </a:rPr>
              <a:t>Mild</a:t>
            </a:r>
            <a:r>
              <a:rPr sz="2200" kern="0" dirty="0">
                <a:solidFill>
                  <a:sysClr val="windowText" lastClr="000000"/>
                </a:solidFill>
                <a:latin typeface="Times New Roman"/>
                <a:cs typeface="Times New Roman"/>
              </a:rPr>
              <a:t>	steel</a:t>
            </a:r>
            <a:r>
              <a:rPr sz="2200" kern="0" spc="2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round</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bar</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45" dirty="0">
                <a:solidFill>
                  <a:sysClr val="windowText" lastClr="000000"/>
                </a:solidFill>
                <a:latin typeface="Times New Roman"/>
                <a:cs typeface="Times New Roman"/>
              </a:rPr>
              <a:t> </a:t>
            </a:r>
            <a:r>
              <a:rPr sz="2200" kern="0" dirty="0">
                <a:solidFill>
                  <a:sysClr val="windowText" lastClr="000000"/>
                </a:solidFill>
                <a:latin typeface="Symbol"/>
                <a:cs typeface="Symbol"/>
              </a:rPr>
              <a:t></a:t>
            </a:r>
            <a:r>
              <a:rPr sz="2200" kern="0" dirty="0">
                <a:solidFill>
                  <a:sysClr val="windowText" lastClr="000000"/>
                </a:solidFill>
                <a:latin typeface="Times New Roman"/>
                <a:cs typeface="Times New Roman"/>
              </a:rPr>
              <a:t>25</a:t>
            </a:r>
            <a:r>
              <a:rPr sz="2200" kern="0" spc="-3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X100mm</a:t>
            </a:r>
            <a:endParaRPr sz="2200" kern="0">
              <a:solidFill>
                <a:sysClr val="windowText" lastClr="000000"/>
              </a:solidFill>
              <a:latin typeface="Times New Roman"/>
              <a:cs typeface="Times New Roman"/>
            </a:endParaRPr>
          </a:p>
          <a:p>
            <a:pPr marL="248920" indent="-236854" eaLnBrk="1" fontAlgn="auto" hangingPunct="1">
              <a:lnSpc>
                <a:spcPts val="2830"/>
              </a:lnSpc>
              <a:spcBef>
                <a:spcPts val="1265"/>
              </a:spcBef>
              <a:spcAft>
                <a:spcPts val="0"/>
              </a:spcAft>
              <a:buFontTx/>
              <a:buAutoNum type="arabicPeriod" startAt="3"/>
              <a:tabLst>
                <a:tab pos="249554" algn="l"/>
              </a:tabLst>
              <a:defRPr/>
            </a:pPr>
            <a:r>
              <a:rPr sz="2400" b="1" kern="0" dirty="0">
                <a:solidFill>
                  <a:sysClr val="windowText" lastClr="000000"/>
                </a:solidFill>
                <a:latin typeface="Times New Roman"/>
                <a:cs typeface="Times New Roman"/>
              </a:rPr>
              <a:t>TOOLS</a:t>
            </a:r>
            <a:r>
              <a:rPr sz="2400" b="1" kern="0" spc="-95" dirty="0">
                <a:solidFill>
                  <a:sysClr val="windowText" lastClr="000000"/>
                </a:solidFill>
                <a:latin typeface="Times New Roman"/>
                <a:cs typeface="Times New Roman"/>
              </a:rPr>
              <a:t> </a:t>
            </a:r>
            <a:r>
              <a:rPr sz="2400" b="1" kern="0" dirty="0">
                <a:solidFill>
                  <a:sysClr val="windowText" lastClr="000000"/>
                </a:solidFill>
                <a:latin typeface="Times New Roman"/>
                <a:cs typeface="Times New Roman"/>
              </a:rPr>
              <a:t>REQUIRED</a:t>
            </a:r>
            <a:r>
              <a:rPr sz="2400" b="1" kern="0" spc="-100" dirty="0">
                <a:solidFill>
                  <a:sysClr val="windowText" lastClr="000000"/>
                </a:solidFill>
                <a:latin typeface="Times New Roman"/>
                <a:cs typeface="Times New Roman"/>
              </a:rPr>
              <a:t> </a:t>
            </a:r>
            <a:r>
              <a:rPr sz="2400" b="1" kern="0" spc="-50" dirty="0">
                <a:solidFill>
                  <a:sysClr val="windowText" lastClr="000000"/>
                </a:solidFill>
                <a:latin typeface="Times New Roman"/>
                <a:cs typeface="Times New Roman"/>
              </a:rPr>
              <a:t>:</a:t>
            </a:r>
            <a:endParaRPr sz="2400" kern="0">
              <a:solidFill>
                <a:sysClr val="windowText" lastClr="000000"/>
              </a:solidFill>
              <a:latin typeface="Times New Roman"/>
              <a:cs typeface="Times New Roman"/>
            </a:endParaRPr>
          </a:p>
          <a:p>
            <a:pPr marL="469900" eaLnBrk="1" fontAlgn="auto" hangingPunct="1">
              <a:lnSpc>
                <a:spcPts val="2590"/>
              </a:lnSpc>
              <a:spcBef>
                <a:spcPts val="0"/>
              </a:spcBef>
              <a:spcAft>
                <a:spcPts val="0"/>
              </a:spcAft>
              <a:defRPr/>
            </a:pPr>
            <a:r>
              <a:rPr sz="2200" kern="0" dirty="0">
                <a:solidFill>
                  <a:sysClr val="windowText" lastClr="000000"/>
                </a:solidFill>
                <a:latin typeface="Times New Roman"/>
                <a:cs typeface="Times New Roman"/>
              </a:rPr>
              <a:t>H</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Single</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point</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cutting</a:t>
            </a:r>
            <a:r>
              <a:rPr sz="2200" kern="0" spc="-2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tool,</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Grooving</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tool,</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threading</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tool,</a:t>
            </a:r>
            <a:r>
              <a:rPr sz="2200" kern="0" spc="-5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thread</a:t>
            </a:r>
            <a:endParaRPr sz="2200" kern="0">
              <a:solidFill>
                <a:sysClr val="windowText" lastClr="000000"/>
              </a:solidFill>
              <a:latin typeface="Times New Roman"/>
              <a:cs typeface="Times New Roman"/>
            </a:endParaRPr>
          </a:p>
          <a:p>
            <a:pPr marL="469900" eaLnBrk="1" fontAlgn="auto" hangingPunct="1">
              <a:spcBef>
                <a:spcPts val="1180"/>
              </a:spcBef>
              <a:spcAft>
                <a:spcPts val="0"/>
              </a:spcAft>
              <a:defRPr/>
            </a:pPr>
            <a:r>
              <a:rPr sz="2200" kern="0" dirty="0">
                <a:solidFill>
                  <a:sysClr val="windowText" lastClr="000000"/>
                </a:solidFill>
                <a:latin typeface="Times New Roman"/>
                <a:cs typeface="Times New Roman"/>
              </a:rPr>
              <a:t>gauge,</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chuck</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key,</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tool</a:t>
            </a:r>
            <a:r>
              <a:rPr sz="2200" kern="0" spc="1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post</a:t>
            </a:r>
            <a:r>
              <a:rPr sz="2200" kern="0" spc="-35" dirty="0">
                <a:solidFill>
                  <a:sysClr val="windowText" lastClr="000000"/>
                </a:solidFill>
                <a:latin typeface="Times New Roman"/>
                <a:cs typeface="Times New Roman"/>
              </a:rPr>
              <a:t> </a:t>
            </a:r>
            <a:r>
              <a:rPr sz="2200" kern="0" spc="-20" dirty="0">
                <a:solidFill>
                  <a:sysClr val="windowText" lastClr="000000"/>
                </a:solidFill>
                <a:latin typeface="Times New Roman"/>
                <a:cs typeface="Times New Roman"/>
              </a:rPr>
              <a:t>key.</a:t>
            </a:r>
            <a:endParaRPr sz="2200" kern="0">
              <a:solidFill>
                <a:sysClr val="windowText" lastClr="000000"/>
              </a:solidFill>
              <a:latin typeface="Times New Roman"/>
              <a:cs typeface="Times New Roman"/>
            </a:endParaRPr>
          </a:p>
          <a:p>
            <a:pPr marL="469900" indent="-457834" eaLnBrk="1" fontAlgn="auto" hangingPunct="1">
              <a:spcBef>
                <a:spcPts val="1165"/>
              </a:spcBef>
              <a:spcAft>
                <a:spcPts val="0"/>
              </a:spcAft>
              <a:buFontTx/>
              <a:buAutoNum type="arabicPeriod" startAt="4"/>
              <a:tabLst>
                <a:tab pos="469900" algn="l"/>
                <a:tab pos="470534" algn="l"/>
              </a:tabLst>
              <a:defRPr/>
            </a:pPr>
            <a:r>
              <a:rPr sz="2400" b="1" kern="0" spc="-10" dirty="0">
                <a:solidFill>
                  <a:sysClr val="windowText" lastClr="000000"/>
                </a:solidFill>
                <a:latin typeface="Times New Roman"/>
                <a:cs typeface="Times New Roman"/>
              </a:rPr>
              <a:t>MEASURING</a:t>
            </a:r>
            <a:r>
              <a:rPr sz="2400" b="1" kern="0" spc="-110"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INSTRUMENTS</a:t>
            </a:r>
            <a:r>
              <a:rPr sz="2400" b="1" kern="0" spc="-90"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REQUIRED:</a:t>
            </a:r>
            <a:endParaRPr sz="2400" kern="0">
              <a:solidFill>
                <a:sysClr val="windowText" lastClr="000000"/>
              </a:solidFill>
              <a:latin typeface="Times New Roman"/>
              <a:cs typeface="Times New Roman"/>
            </a:endParaRPr>
          </a:p>
          <a:p>
            <a:pPr marL="469900" eaLnBrk="1" fontAlgn="auto" hangingPunct="1">
              <a:spcBef>
                <a:spcPts val="550"/>
              </a:spcBef>
              <a:spcAft>
                <a:spcPts val="0"/>
              </a:spcAft>
              <a:defRPr/>
            </a:pPr>
            <a:r>
              <a:rPr sz="2200" kern="0" dirty="0">
                <a:solidFill>
                  <a:sysClr val="windowText" lastClr="000000"/>
                </a:solidFill>
                <a:latin typeface="Times New Roman"/>
                <a:cs typeface="Times New Roman"/>
              </a:rPr>
              <a:t>Vernier</a:t>
            </a:r>
            <a:r>
              <a:rPr sz="2200" kern="0" spc="-8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caliper,</a:t>
            </a:r>
            <a:r>
              <a:rPr sz="2200" kern="0" spc="-7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outside</a:t>
            </a:r>
            <a:r>
              <a:rPr sz="2200" kern="0" spc="-8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caliper</a:t>
            </a:r>
            <a:endParaRPr sz="2200" kern="0">
              <a:solidFill>
                <a:sysClr val="windowText" lastClr="000000"/>
              </a:solidFill>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01F1CCC-BA65-4DE2-A967-310722D4F458}"/>
              </a:ext>
            </a:extLst>
          </p:cNvPr>
          <p:cNvSpPr txBox="1">
            <a:spLocks noGrp="1"/>
          </p:cNvSpPr>
          <p:nvPr>
            <p:ph type="title"/>
          </p:nvPr>
        </p:nvSpPr>
        <p:spPr>
          <a:xfrm>
            <a:off x="893763" y="512763"/>
            <a:ext cx="4092575" cy="392112"/>
          </a:xfrm>
        </p:spPr>
        <p:txBody>
          <a:bodyPr tIns="12700" rtlCol="0"/>
          <a:lstStyle/>
          <a:p>
            <a:pPr marL="12700" eaLnBrk="1" fontAlgn="auto" hangingPunct="1">
              <a:spcBef>
                <a:spcPts val="100"/>
              </a:spcBef>
              <a:spcAft>
                <a:spcPts val="0"/>
              </a:spcAft>
              <a:tabLst>
                <a:tab pos="393700" algn="l"/>
              </a:tabLst>
              <a:defRPr/>
            </a:pPr>
            <a:r>
              <a:rPr u="none" spc="-25" dirty="0"/>
              <a:t>5.</a:t>
            </a:r>
            <a:r>
              <a:rPr u="none" dirty="0"/>
              <a:t>	EQUIPMENT</a:t>
            </a:r>
            <a:r>
              <a:rPr u="none" spc="-50" dirty="0"/>
              <a:t> </a:t>
            </a:r>
            <a:r>
              <a:rPr u="none" spc="-10" dirty="0"/>
              <a:t>REQUIRED:</a:t>
            </a:r>
          </a:p>
        </p:txBody>
      </p:sp>
      <p:sp>
        <p:nvSpPr>
          <p:cNvPr id="3" name="object 3">
            <a:extLst>
              <a:ext uri="{FF2B5EF4-FFF2-40B4-BE49-F238E27FC236}">
                <a16:creationId xmlns:a16="http://schemas.microsoft.com/office/drawing/2014/main" id="{825AFE8D-7C15-4D5C-81BD-9A5654F48D23}"/>
              </a:ext>
            </a:extLst>
          </p:cNvPr>
          <p:cNvSpPr txBox="1"/>
          <p:nvPr/>
        </p:nvSpPr>
        <p:spPr>
          <a:xfrm>
            <a:off x="893763" y="881063"/>
            <a:ext cx="6008687" cy="871537"/>
          </a:xfrm>
          <a:prstGeom prst="rect">
            <a:avLst/>
          </a:prstGeom>
        </p:spPr>
        <p:txBody>
          <a:bodyPr lIns="0" tIns="80645" rIns="0" bIns="0">
            <a:spAutoFit/>
          </a:bodyPr>
          <a:lstStyle/>
          <a:p>
            <a:pPr marL="433070" eaLnBrk="1" fontAlgn="auto" hangingPunct="1">
              <a:spcBef>
                <a:spcPts val="635"/>
              </a:spcBef>
              <a:spcAft>
                <a:spcPts val="0"/>
              </a:spcAft>
              <a:defRPr/>
            </a:pPr>
            <a:r>
              <a:rPr sz="2200" kern="0" spc="-10" dirty="0">
                <a:solidFill>
                  <a:sysClr val="windowText" lastClr="000000"/>
                </a:solidFill>
                <a:latin typeface="Times New Roman"/>
                <a:cs typeface="Times New Roman"/>
              </a:rPr>
              <a:t>Lathe</a:t>
            </a:r>
            <a:endParaRPr sz="2200" kern="0">
              <a:solidFill>
                <a:sysClr val="windowText" lastClr="000000"/>
              </a:solidFill>
              <a:latin typeface="Times New Roman"/>
              <a:cs typeface="Times New Roman"/>
            </a:endParaRPr>
          </a:p>
          <a:p>
            <a:pPr marL="12700" eaLnBrk="1" fontAlgn="auto" hangingPunct="1">
              <a:spcBef>
                <a:spcPts val="595"/>
              </a:spcBef>
              <a:spcAft>
                <a:spcPts val="0"/>
              </a:spcAft>
              <a:tabLst>
                <a:tab pos="469900" algn="l"/>
              </a:tabLst>
              <a:defRPr/>
            </a:pPr>
            <a:r>
              <a:rPr sz="2400" b="1" kern="0" spc="-25" dirty="0">
                <a:solidFill>
                  <a:sysClr val="windowText" lastClr="000000"/>
                </a:solidFill>
                <a:latin typeface="Times New Roman"/>
                <a:cs typeface="Times New Roman"/>
              </a:rPr>
              <a:t>6.</a:t>
            </a:r>
            <a:r>
              <a:rPr sz="2400" b="1" kern="0"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SEQUENCE</a:t>
            </a:r>
            <a:r>
              <a:rPr sz="2400" b="1" kern="0" spc="-95" dirty="0">
                <a:solidFill>
                  <a:sysClr val="windowText" lastClr="000000"/>
                </a:solidFill>
                <a:latin typeface="Times New Roman"/>
                <a:cs typeface="Times New Roman"/>
              </a:rPr>
              <a:t> </a:t>
            </a:r>
            <a:r>
              <a:rPr sz="2400" b="1" kern="0" dirty="0">
                <a:solidFill>
                  <a:sysClr val="windowText" lastClr="000000"/>
                </a:solidFill>
                <a:latin typeface="Times New Roman"/>
                <a:cs typeface="Times New Roman"/>
              </a:rPr>
              <a:t>OF</a:t>
            </a:r>
            <a:r>
              <a:rPr sz="2400" b="1" kern="0" spc="-105" dirty="0">
                <a:solidFill>
                  <a:sysClr val="windowText" lastClr="000000"/>
                </a:solidFill>
                <a:latin typeface="Times New Roman"/>
                <a:cs typeface="Times New Roman"/>
              </a:rPr>
              <a:t> </a:t>
            </a:r>
            <a:r>
              <a:rPr sz="2400" b="1" kern="0" dirty="0">
                <a:solidFill>
                  <a:sysClr val="windowText" lastClr="000000"/>
                </a:solidFill>
                <a:latin typeface="Times New Roman"/>
                <a:cs typeface="Times New Roman"/>
              </a:rPr>
              <a:t>OPERATIONS</a:t>
            </a:r>
            <a:r>
              <a:rPr sz="2400" b="1" kern="0" spc="-75"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CHART:</a:t>
            </a:r>
            <a:endParaRPr sz="2400" kern="0">
              <a:solidFill>
                <a:sysClr val="windowText" lastClr="000000"/>
              </a:solidFill>
              <a:latin typeface="Times New Roman"/>
              <a:cs typeface="Times New Roman"/>
            </a:endParaRPr>
          </a:p>
        </p:txBody>
      </p:sp>
      <p:graphicFrame>
        <p:nvGraphicFramePr>
          <p:cNvPr id="4" name="object 4">
            <a:extLst>
              <a:ext uri="{FF2B5EF4-FFF2-40B4-BE49-F238E27FC236}">
                <a16:creationId xmlns:a16="http://schemas.microsoft.com/office/drawing/2014/main" id="{A6F4BA2F-D2B8-4998-95E9-D170F57F07CB}"/>
              </a:ext>
            </a:extLst>
          </p:cNvPr>
          <p:cNvGraphicFramePr>
            <a:graphicFrameLocks noGrp="1"/>
          </p:cNvGraphicFramePr>
          <p:nvPr/>
        </p:nvGraphicFramePr>
        <p:xfrm>
          <a:off x="909638" y="2095500"/>
          <a:ext cx="8801100" cy="4713288"/>
        </p:xfrm>
        <a:graphic>
          <a:graphicData uri="http://schemas.openxmlformats.org/drawingml/2006/table">
            <a:tbl>
              <a:tblPr firstRow="1" bandRow="1">
                <a:tableStyleId>{2D5ABB26-0587-4C30-8999-92F81FD0307C}</a:tableStyleId>
              </a:tblPr>
              <a:tblGrid>
                <a:gridCol w="1176740">
                  <a:extLst>
                    <a:ext uri="{9D8B030D-6E8A-4147-A177-3AD203B41FA5}">
                      <a16:colId xmlns:a16="http://schemas.microsoft.com/office/drawing/2014/main" val="20000"/>
                    </a:ext>
                  </a:extLst>
                </a:gridCol>
                <a:gridCol w="3086322">
                  <a:extLst>
                    <a:ext uri="{9D8B030D-6E8A-4147-A177-3AD203B41FA5}">
                      <a16:colId xmlns:a16="http://schemas.microsoft.com/office/drawing/2014/main" val="20001"/>
                    </a:ext>
                  </a:extLst>
                </a:gridCol>
                <a:gridCol w="4538038">
                  <a:extLst>
                    <a:ext uri="{9D8B030D-6E8A-4147-A177-3AD203B41FA5}">
                      <a16:colId xmlns:a16="http://schemas.microsoft.com/office/drawing/2014/main" val="20002"/>
                    </a:ext>
                  </a:extLst>
                </a:gridCol>
              </a:tblGrid>
              <a:tr h="1048597">
                <a:tc>
                  <a:txBody>
                    <a:bodyPr/>
                    <a:lstStyle/>
                    <a:p>
                      <a:pPr marL="55880">
                        <a:lnSpc>
                          <a:spcPts val="2530"/>
                        </a:lnSpc>
                      </a:pPr>
                      <a:r>
                        <a:rPr sz="2200" spc="-20" dirty="0">
                          <a:latin typeface="Times New Roman"/>
                          <a:cs typeface="Times New Roman"/>
                        </a:rPr>
                        <a:t>S.No</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Sequence</a:t>
                      </a:r>
                      <a:r>
                        <a:rPr sz="2200" spc="-70" dirty="0">
                          <a:latin typeface="Times New Roman"/>
                          <a:cs typeface="Times New Roman"/>
                        </a:rPr>
                        <a:t> </a:t>
                      </a:r>
                      <a:r>
                        <a:rPr sz="2200" dirty="0">
                          <a:latin typeface="Times New Roman"/>
                          <a:cs typeface="Times New Roman"/>
                        </a:rPr>
                        <a:t>of</a:t>
                      </a:r>
                      <a:r>
                        <a:rPr sz="2200" spc="-45" dirty="0">
                          <a:latin typeface="Times New Roman"/>
                          <a:cs typeface="Times New Roman"/>
                        </a:rPr>
                        <a:t> </a:t>
                      </a:r>
                      <a:r>
                        <a:rPr sz="2200" spc="-10" dirty="0">
                          <a:latin typeface="Times New Roman"/>
                          <a:cs typeface="Times New Roman"/>
                        </a:rPr>
                        <a:t>Operations</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Cutting</a:t>
                      </a:r>
                      <a:r>
                        <a:rPr sz="2200" spc="-50" dirty="0">
                          <a:latin typeface="Times New Roman"/>
                          <a:cs typeface="Times New Roman"/>
                        </a:rPr>
                        <a:t> </a:t>
                      </a:r>
                      <a:r>
                        <a:rPr sz="2200" dirty="0">
                          <a:latin typeface="Times New Roman"/>
                          <a:cs typeface="Times New Roman"/>
                        </a:rPr>
                        <a:t>tool</a:t>
                      </a:r>
                      <a:r>
                        <a:rPr sz="2200" spc="-50" dirty="0">
                          <a:latin typeface="Times New Roman"/>
                          <a:cs typeface="Times New Roman"/>
                        </a:rPr>
                        <a:t> </a:t>
                      </a:r>
                      <a:r>
                        <a:rPr sz="2200" spc="-20" dirty="0">
                          <a:latin typeface="Times New Roman"/>
                          <a:cs typeface="Times New Roman"/>
                        </a:rPr>
                        <a:t>used</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516995">
                <a:tc>
                  <a:txBody>
                    <a:bodyPr/>
                    <a:lstStyle/>
                    <a:p>
                      <a:pPr marL="55880">
                        <a:lnSpc>
                          <a:spcPts val="2530"/>
                        </a:lnSpc>
                      </a:pPr>
                      <a:r>
                        <a:rPr sz="2200" dirty="0">
                          <a:latin typeface="Times New Roman"/>
                          <a:cs typeface="Times New Roman"/>
                        </a:rPr>
                        <a:t>1</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spc="-10" dirty="0">
                          <a:latin typeface="Times New Roman"/>
                          <a:cs typeface="Times New Roman"/>
                        </a:rPr>
                        <a:t>Facing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H.S.S</a:t>
                      </a:r>
                      <a:r>
                        <a:rPr sz="2200" spc="-60" dirty="0">
                          <a:latin typeface="Times New Roman"/>
                          <a:cs typeface="Times New Roman"/>
                        </a:rPr>
                        <a:t> </a:t>
                      </a:r>
                      <a:r>
                        <a:rPr sz="2200" dirty="0">
                          <a:latin typeface="Times New Roman"/>
                          <a:cs typeface="Times New Roman"/>
                        </a:rPr>
                        <a:t>Single</a:t>
                      </a:r>
                      <a:r>
                        <a:rPr sz="2200" spc="-70" dirty="0">
                          <a:latin typeface="Times New Roman"/>
                          <a:cs typeface="Times New Roman"/>
                        </a:rPr>
                        <a:t> </a:t>
                      </a:r>
                      <a:r>
                        <a:rPr sz="2200" dirty="0">
                          <a:latin typeface="Times New Roman"/>
                          <a:cs typeface="Times New Roman"/>
                        </a:rPr>
                        <a:t>point</a:t>
                      </a:r>
                      <a:r>
                        <a:rPr sz="2200" spc="-65" dirty="0">
                          <a:latin typeface="Times New Roman"/>
                          <a:cs typeface="Times New Roman"/>
                        </a:rPr>
                        <a:t> </a:t>
                      </a:r>
                      <a:r>
                        <a:rPr sz="2200" dirty="0">
                          <a:latin typeface="Times New Roman"/>
                          <a:cs typeface="Times New Roman"/>
                        </a:rPr>
                        <a:t>cutting</a:t>
                      </a:r>
                      <a:r>
                        <a:rPr sz="2200" spc="-80"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30332">
                <a:tc>
                  <a:txBody>
                    <a:bodyPr/>
                    <a:lstStyle/>
                    <a:p>
                      <a:pPr marL="55880">
                        <a:lnSpc>
                          <a:spcPts val="2530"/>
                        </a:lnSpc>
                      </a:pPr>
                      <a:r>
                        <a:rPr sz="2200" dirty="0">
                          <a:latin typeface="Times New Roman"/>
                          <a:cs typeface="Times New Roman"/>
                        </a:rPr>
                        <a:t>2</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Rough</a:t>
                      </a:r>
                      <a:r>
                        <a:rPr sz="2200" spc="-55" dirty="0">
                          <a:latin typeface="Times New Roman"/>
                          <a:cs typeface="Times New Roman"/>
                        </a:rPr>
                        <a:t> </a:t>
                      </a:r>
                      <a:r>
                        <a:rPr sz="2200" spc="-10" dirty="0">
                          <a:latin typeface="Times New Roman"/>
                          <a:cs typeface="Times New Roman"/>
                        </a:rPr>
                        <a:t>Turning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H.S.S</a:t>
                      </a:r>
                      <a:r>
                        <a:rPr sz="2200" spc="-60" dirty="0">
                          <a:latin typeface="Times New Roman"/>
                          <a:cs typeface="Times New Roman"/>
                        </a:rPr>
                        <a:t> </a:t>
                      </a:r>
                      <a:r>
                        <a:rPr sz="2200" dirty="0">
                          <a:latin typeface="Times New Roman"/>
                          <a:cs typeface="Times New Roman"/>
                        </a:rPr>
                        <a:t>Single</a:t>
                      </a:r>
                      <a:r>
                        <a:rPr sz="2200" spc="-70" dirty="0">
                          <a:latin typeface="Times New Roman"/>
                          <a:cs typeface="Times New Roman"/>
                        </a:rPr>
                        <a:t> </a:t>
                      </a:r>
                      <a:r>
                        <a:rPr sz="2200" dirty="0">
                          <a:latin typeface="Times New Roman"/>
                          <a:cs typeface="Times New Roman"/>
                        </a:rPr>
                        <a:t>point</a:t>
                      </a:r>
                      <a:r>
                        <a:rPr sz="2200" spc="-65" dirty="0">
                          <a:latin typeface="Times New Roman"/>
                          <a:cs typeface="Times New Roman"/>
                        </a:rPr>
                        <a:t> </a:t>
                      </a:r>
                      <a:r>
                        <a:rPr sz="2200" dirty="0">
                          <a:latin typeface="Times New Roman"/>
                          <a:cs typeface="Times New Roman"/>
                        </a:rPr>
                        <a:t>cutting</a:t>
                      </a:r>
                      <a:r>
                        <a:rPr sz="2200" spc="-80"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503022">
                <a:tc>
                  <a:txBody>
                    <a:bodyPr/>
                    <a:lstStyle/>
                    <a:p>
                      <a:pPr marL="55880">
                        <a:lnSpc>
                          <a:spcPts val="2530"/>
                        </a:lnSpc>
                      </a:pPr>
                      <a:r>
                        <a:rPr sz="2200" dirty="0">
                          <a:latin typeface="Times New Roman"/>
                          <a:cs typeface="Times New Roman"/>
                        </a:rPr>
                        <a:t>3</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Finish</a:t>
                      </a:r>
                      <a:r>
                        <a:rPr sz="2200" spc="-90" dirty="0">
                          <a:latin typeface="Times New Roman"/>
                          <a:cs typeface="Times New Roman"/>
                        </a:rPr>
                        <a:t> </a:t>
                      </a:r>
                      <a:r>
                        <a:rPr sz="2200" spc="-10" dirty="0">
                          <a:latin typeface="Times New Roman"/>
                          <a:cs typeface="Times New Roman"/>
                        </a:rPr>
                        <a:t>turning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H.S.S</a:t>
                      </a:r>
                      <a:r>
                        <a:rPr sz="2200" spc="-60" dirty="0">
                          <a:latin typeface="Times New Roman"/>
                          <a:cs typeface="Times New Roman"/>
                        </a:rPr>
                        <a:t> </a:t>
                      </a:r>
                      <a:r>
                        <a:rPr sz="2200" dirty="0">
                          <a:latin typeface="Times New Roman"/>
                          <a:cs typeface="Times New Roman"/>
                        </a:rPr>
                        <a:t>Single</a:t>
                      </a:r>
                      <a:r>
                        <a:rPr sz="2200" spc="-70" dirty="0">
                          <a:latin typeface="Times New Roman"/>
                          <a:cs typeface="Times New Roman"/>
                        </a:rPr>
                        <a:t> </a:t>
                      </a:r>
                      <a:r>
                        <a:rPr sz="2200" dirty="0">
                          <a:latin typeface="Times New Roman"/>
                          <a:cs typeface="Times New Roman"/>
                        </a:rPr>
                        <a:t>point</a:t>
                      </a:r>
                      <a:r>
                        <a:rPr sz="2200" spc="-65" dirty="0">
                          <a:latin typeface="Times New Roman"/>
                          <a:cs typeface="Times New Roman"/>
                        </a:rPr>
                        <a:t> </a:t>
                      </a:r>
                      <a:r>
                        <a:rPr sz="2200" dirty="0">
                          <a:latin typeface="Times New Roman"/>
                          <a:cs typeface="Times New Roman"/>
                        </a:rPr>
                        <a:t>cutting</a:t>
                      </a:r>
                      <a:r>
                        <a:rPr sz="2200" spc="-80"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529062">
                <a:tc>
                  <a:txBody>
                    <a:bodyPr/>
                    <a:lstStyle/>
                    <a:p>
                      <a:pPr marL="55880">
                        <a:lnSpc>
                          <a:spcPts val="2530"/>
                        </a:lnSpc>
                      </a:pPr>
                      <a:r>
                        <a:rPr sz="2200" dirty="0">
                          <a:latin typeface="Times New Roman"/>
                          <a:cs typeface="Times New Roman"/>
                        </a:rPr>
                        <a:t>4</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Step</a:t>
                      </a:r>
                      <a:r>
                        <a:rPr sz="2200" spc="-45" dirty="0">
                          <a:latin typeface="Times New Roman"/>
                          <a:cs typeface="Times New Roman"/>
                        </a:rPr>
                        <a:t> </a:t>
                      </a:r>
                      <a:r>
                        <a:rPr sz="2200" spc="-10" dirty="0">
                          <a:latin typeface="Times New Roman"/>
                          <a:cs typeface="Times New Roman"/>
                        </a:rPr>
                        <a:t>Turning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H.S.S</a:t>
                      </a:r>
                      <a:r>
                        <a:rPr sz="2200" spc="-60" dirty="0">
                          <a:latin typeface="Times New Roman"/>
                          <a:cs typeface="Times New Roman"/>
                        </a:rPr>
                        <a:t> </a:t>
                      </a:r>
                      <a:r>
                        <a:rPr sz="2200" dirty="0">
                          <a:latin typeface="Times New Roman"/>
                          <a:cs typeface="Times New Roman"/>
                        </a:rPr>
                        <a:t>Single</a:t>
                      </a:r>
                      <a:r>
                        <a:rPr sz="2200" spc="-70" dirty="0">
                          <a:latin typeface="Times New Roman"/>
                          <a:cs typeface="Times New Roman"/>
                        </a:rPr>
                        <a:t> </a:t>
                      </a:r>
                      <a:r>
                        <a:rPr sz="2200" dirty="0">
                          <a:latin typeface="Times New Roman"/>
                          <a:cs typeface="Times New Roman"/>
                        </a:rPr>
                        <a:t>point</a:t>
                      </a:r>
                      <a:r>
                        <a:rPr sz="2200" spc="-65" dirty="0">
                          <a:latin typeface="Times New Roman"/>
                          <a:cs typeface="Times New Roman"/>
                        </a:rPr>
                        <a:t> </a:t>
                      </a:r>
                      <a:r>
                        <a:rPr sz="2200" dirty="0">
                          <a:latin typeface="Times New Roman"/>
                          <a:cs typeface="Times New Roman"/>
                        </a:rPr>
                        <a:t>cutting</a:t>
                      </a:r>
                      <a:r>
                        <a:rPr sz="2200" spc="-80"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515088">
                <a:tc>
                  <a:txBody>
                    <a:bodyPr/>
                    <a:lstStyle/>
                    <a:p>
                      <a:pPr marL="55880">
                        <a:lnSpc>
                          <a:spcPts val="2530"/>
                        </a:lnSpc>
                      </a:pPr>
                      <a:r>
                        <a:rPr sz="2200" dirty="0">
                          <a:latin typeface="Times New Roman"/>
                          <a:cs typeface="Times New Roman"/>
                        </a:rPr>
                        <a:t>5</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spc="-10" dirty="0">
                          <a:latin typeface="Times New Roman"/>
                          <a:cs typeface="Times New Roman"/>
                        </a:rPr>
                        <a:t>Grooving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Grooving</a:t>
                      </a:r>
                      <a:r>
                        <a:rPr sz="2200" spc="-95"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515088">
                <a:tc>
                  <a:txBody>
                    <a:bodyPr/>
                    <a:lstStyle/>
                    <a:p>
                      <a:pPr marL="55880">
                        <a:lnSpc>
                          <a:spcPts val="2530"/>
                        </a:lnSpc>
                      </a:pPr>
                      <a:r>
                        <a:rPr sz="2200" dirty="0">
                          <a:latin typeface="Times New Roman"/>
                          <a:cs typeface="Times New Roman"/>
                        </a:rPr>
                        <a:t>6</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Thread</a:t>
                      </a:r>
                      <a:r>
                        <a:rPr sz="2200" spc="-55" dirty="0">
                          <a:latin typeface="Times New Roman"/>
                          <a:cs typeface="Times New Roman"/>
                        </a:rPr>
                        <a:t> </a:t>
                      </a:r>
                      <a:r>
                        <a:rPr sz="2200" spc="-10" dirty="0">
                          <a:latin typeface="Times New Roman"/>
                          <a:cs typeface="Times New Roman"/>
                        </a:rPr>
                        <a:t>cutting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Threading</a:t>
                      </a:r>
                      <a:r>
                        <a:rPr sz="2200" spc="-95"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555102">
                <a:tc>
                  <a:txBody>
                    <a:bodyPr/>
                    <a:lstStyle/>
                    <a:p>
                      <a:pPr>
                        <a:lnSpc>
                          <a:spcPct val="100000"/>
                        </a:lnSpc>
                      </a:pP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spc="-10" dirty="0">
                          <a:latin typeface="Times New Roman"/>
                          <a:cs typeface="Times New Roman"/>
                        </a:rPr>
                        <a:t>Chamfering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880">
                        <a:lnSpc>
                          <a:spcPts val="2530"/>
                        </a:lnSpc>
                      </a:pPr>
                      <a:r>
                        <a:rPr sz="2200" dirty="0">
                          <a:latin typeface="Times New Roman"/>
                          <a:cs typeface="Times New Roman"/>
                        </a:rPr>
                        <a:t>H.S.S</a:t>
                      </a:r>
                      <a:r>
                        <a:rPr sz="2200" spc="-60" dirty="0">
                          <a:latin typeface="Times New Roman"/>
                          <a:cs typeface="Times New Roman"/>
                        </a:rPr>
                        <a:t> </a:t>
                      </a:r>
                      <a:r>
                        <a:rPr sz="2200" dirty="0">
                          <a:latin typeface="Times New Roman"/>
                          <a:cs typeface="Times New Roman"/>
                        </a:rPr>
                        <a:t>Single</a:t>
                      </a:r>
                      <a:r>
                        <a:rPr sz="2200" spc="-70" dirty="0">
                          <a:latin typeface="Times New Roman"/>
                          <a:cs typeface="Times New Roman"/>
                        </a:rPr>
                        <a:t> </a:t>
                      </a:r>
                      <a:r>
                        <a:rPr sz="2200" dirty="0">
                          <a:latin typeface="Times New Roman"/>
                          <a:cs typeface="Times New Roman"/>
                        </a:rPr>
                        <a:t>point</a:t>
                      </a:r>
                      <a:r>
                        <a:rPr sz="2200" spc="-65" dirty="0">
                          <a:latin typeface="Times New Roman"/>
                          <a:cs typeface="Times New Roman"/>
                        </a:rPr>
                        <a:t> </a:t>
                      </a:r>
                      <a:r>
                        <a:rPr sz="2200" dirty="0">
                          <a:latin typeface="Times New Roman"/>
                          <a:cs typeface="Times New Roman"/>
                        </a:rPr>
                        <a:t>cutting</a:t>
                      </a:r>
                      <a:r>
                        <a:rPr sz="2200" spc="-80"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EEF05F1-1221-4879-A8AC-C3FD4DC63F5F}"/>
              </a:ext>
            </a:extLst>
          </p:cNvPr>
          <p:cNvSpPr txBox="1">
            <a:spLocks noGrp="1"/>
          </p:cNvSpPr>
          <p:nvPr>
            <p:ph type="title"/>
          </p:nvPr>
        </p:nvSpPr>
        <p:spPr>
          <a:xfrm>
            <a:off x="901700" y="688975"/>
            <a:ext cx="5618163" cy="390525"/>
          </a:xfrm>
        </p:spPr>
        <p:txBody>
          <a:bodyPr tIns="12700" rtlCol="0"/>
          <a:lstStyle/>
          <a:p>
            <a:pPr marL="12700" eaLnBrk="1" fontAlgn="auto" hangingPunct="1">
              <a:spcBef>
                <a:spcPts val="100"/>
              </a:spcBef>
              <a:spcAft>
                <a:spcPts val="0"/>
              </a:spcAft>
              <a:tabLst>
                <a:tab pos="469900" algn="l"/>
              </a:tabLst>
              <a:defRPr/>
            </a:pPr>
            <a:r>
              <a:rPr u="none" spc="-25" dirty="0"/>
              <a:t>7.</a:t>
            </a:r>
            <a:r>
              <a:rPr u="none" dirty="0"/>
              <a:t>	PRINCIPLE</a:t>
            </a:r>
            <a:r>
              <a:rPr u="none" spc="-80" dirty="0"/>
              <a:t> </a:t>
            </a:r>
            <a:r>
              <a:rPr u="none" dirty="0"/>
              <a:t>OF</a:t>
            </a:r>
            <a:r>
              <a:rPr u="none" spc="-85" dirty="0"/>
              <a:t> </a:t>
            </a:r>
            <a:r>
              <a:rPr u="none" dirty="0"/>
              <a:t>THREAD</a:t>
            </a:r>
            <a:r>
              <a:rPr u="none" spc="-85" dirty="0"/>
              <a:t> </a:t>
            </a:r>
            <a:r>
              <a:rPr u="none" spc="-10" dirty="0"/>
              <a:t>CUTTING:</a:t>
            </a:r>
          </a:p>
        </p:txBody>
      </p:sp>
      <p:sp>
        <p:nvSpPr>
          <p:cNvPr id="48131" name="object 3">
            <a:extLst>
              <a:ext uri="{FF2B5EF4-FFF2-40B4-BE49-F238E27FC236}">
                <a16:creationId xmlns:a16="http://schemas.microsoft.com/office/drawing/2014/main" id="{72C0138B-90BF-41C1-B94F-BCE76A8A807B}"/>
              </a:ext>
            </a:extLst>
          </p:cNvPr>
          <p:cNvSpPr txBox="1">
            <a:spLocks noChangeArrowheads="1"/>
          </p:cNvSpPr>
          <p:nvPr/>
        </p:nvSpPr>
        <p:spPr bwMode="auto">
          <a:xfrm>
            <a:off x="901700" y="1212850"/>
            <a:ext cx="88979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The principle of thread cutting  is to produce a helical groove  on a cylindrical conical surface   by feeding   the tool   longitudinally when the job   is revolver between  centers  or  by  a  chuck.  The  longitudinal  feed  should  be equal  to  the  pitch the thread to be cut per revolution   of the work piece. The lead screw of the lathe through which the saddle receives its traversing motion, has a definite pitch and definite ratio  between the longitudinal feed and rotation of the head stock   spindle should therefore be found out so that the relative speeds of rotation  of the work and the  lead  screw  will result  in  the    cutting  of  a  screw  of  the  desired  pitch.  This is affected by changing gears arranged between the spindle and the lead screw or by changing gear mechanism or feed box used in a modern lathe is as shown in fig. No.3.1.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8A89A02-BE1F-4116-93D0-E6210D4C152A}"/>
              </a:ext>
            </a:extLst>
          </p:cNvPr>
          <p:cNvSpPr txBox="1">
            <a:spLocks noGrp="1"/>
          </p:cNvSpPr>
          <p:nvPr>
            <p:ph type="title"/>
          </p:nvPr>
        </p:nvSpPr>
        <p:spPr>
          <a:xfrm>
            <a:off x="901700" y="879475"/>
            <a:ext cx="8939213" cy="390525"/>
          </a:xfrm>
        </p:spPr>
        <p:txBody>
          <a:bodyPr tIns="12700" rtlCol="0"/>
          <a:lstStyle/>
          <a:p>
            <a:pPr marL="12700" eaLnBrk="1" fontAlgn="auto" hangingPunct="1">
              <a:spcBef>
                <a:spcPts val="100"/>
              </a:spcBef>
              <a:spcAft>
                <a:spcPts val="0"/>
              </a:spcAft>
              <a:defRPr/>
            </a:pPr>
            <a:r>
              <a:rPr u="none" spc="-10" dirty="0"/>
              <a:t>Calculations</a:t>
            </a:r>
            <a:r>
              <a:rPr u="none" spc="-90" dirty="0"/>
              <a:t> </a:t>
            </a:r>
            <a:r>
              <a:rPr u="none" dirty="0"/>
              <a:t>for</a:t>
            </a:r>
            <a:r>
              <a:rPr u="none" spc="-75" dirty="0"/>
              <a:t> </a:t>
            </a:r>
            <a:r>
              <a:rPr u="none" spc="-20" dirty="0"/>
              <a:t>change-</a:t>
            </a:r>
            <a:r>
              <a:rPr u="none" dirty="0"/>
              <a:t>wheels,</a:t>
            </a:r>
            <a:r>
              <a:rPr u="none" spc="-75" dirty="0"/>
              <a:t> </a:t>
            </a:r>
            <a:r>
              <a:rPr u="none" dirty="0"/>
              <a:t>metric</a:t>
            </a:r>
            <a:r>
              <a:rPr u="none" spc="-85" dirty="0"/>
              <a:t> </a:t>
            </a:r>
            <a:r>
              <a:rPr u="none" dirty="0"/>
              <a:t>thread</a:t>
            </a:r>
            <a:r>
              <a:rPr u="none" spc="-90" dirty="0"/>
              <a:t> </a:t>
            </a:r>
            <a:r>
              <a:rPr u="none" dirty="0"/>
              <a:t>on</a:t>
            </a:r>
            <a:r>
              <a:rPr u="none" spc="-85" dirty="0"/>
              <a:t> </a:t>
            </a:r>
            <a:r>
              <a:rPr u="none" dirty="0"/>
              <a:t>English</a:t>
            </a:r>
            <a:r>
              <a:rPr u="none" spc="-75" dirty="0"/>
              <a:t> </a:t>
            </a:r>
            <a:r>
              <a:rPr u="none" dirty="0"/>
              <a:t>lead</a:t>
            </a:r>
            <a:r>
              <a:rPr u="none" spc="-90" dirty="0"/>
              <a:t> </a:t>
            </a:r>
            <a:r>
              <a:rPr u="none" spc="-10" dirty="0"/>
              <a:t>screw:</a:t>
            </a:r>
          </a:p>
        </p:txBody>
      </p:sp>
      <p:sp>
        <p:nvSpPr>
          <p:cNvPr id="49155" name="object 3">
            <a:extLst>
              <a:ext uri="{FF2B5EF4-FFF2-40B4-BE49-F238E27FC236}">
                <a16:creationId xmlns:a16="http://schemas.microsoft.com/office/drawing/2014/main" id="{77C7C3DB-C3D7-466A-837E-70AA4BC63590}"/>
              </a:ext>
            </a:extLst>
          </p:cNvPr>
          <p:cNvSpPr txBox="1">
            <a:spLocks noChangeArrowheads="1"/>
          </p:cNvSpPr>
          <p:nvPr/>
        </p:nvSpPr>
        <p:spPr bwMode="auto">
          <a:xfrm>
            <a:off x="901700" y="1374775"/>
            <a:ext cx="88979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indent="1060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200"/>
              </a:spcBef>
            </a:pPr>
            <a:r>
              <a:rPr lang="en-US" altLang="en-US" sz="2200">
                <a:solidFill>
                  <a:srgbClr val="000000"/>
                </a:solidFill>
                <a:latin typeface="Times New Roman" panose="02020603050405020304" pitchFamily="18" charset="0"/>
                <a:cs typeface="Times New Roman" panose="02020603050405020304" pitchFamily="18" charset="0"/>
              </a:rPr>
              <a:t>To calculate the wheels required for cutting a screw of certain pitch, it is necessary to know how the ratio is obtained and exactly where the driving and driven wheels are to be placed. Suppose the pitch of a lead screw is 12mm and it is required to cut a screw of 3mm pitch, then the lathe spindle must rotate 4 times the speed of the lead screw, which is</a:t>
            </a:r>
          </a:p>
        </p:txBody>
      </p:sp>
      <p:sp>
        <p:nvSpPr>
          <p:cNvPr id="4" name="object 4">
            <a:extLst>
              <a:ext uri="{FF2B5EF4-FFF2-40B4-BE49-F238E27FC236}">
                <a16:creationId xmlns:a16="http://schemas.microsoft.com/office/drawing/2014/main" id="{C1250092-1843-45D0-8897-48C9F483889A}"/>
              </a:ext>
            </a:extLst>
          </p:cNvPr>
          <p:cNvSpPr txBox="1"/>
          <p:nvPr/>
        </p:nvSpPr>
        <p:spPr>
          <a:xfrm>
            <a:off x="1055688" y="3078163"/>
            <a:ext cx="1941512" cy="360362"/>
          </a:xfrm>
          <a:prstGeom prst="rect">
            <a:avLst/>
          </a:prstGeom>
        </p:spPr>
        <p:txBody>
          <a:bodyPr lIns="0" tIns="12065" rIns="0" bIns="0">
            <a:spAutoFit/>
          </a:bodyPr>
          <a:lstStyle/>
          <a:p>
            <a:pPr marL="38100" eaLnBrk="1" fontAlgn="auto" hangingPunct="1">
              <a:spcBef>
                <a:spcPts val="95"/>
              </a:spcBef>
              <a:spcAft>
                <a:spcPts val="0"/>
              </a:spcAft>
              <a:tabLst>
                <a:tab pos="1558925" algn="l"/>
              </a:tabLst>
              <a:defRPr/>
            </a:pPr>
            <a:r>
              <a:rPr sz="1600" kern="0" spc="65" dirty="0">
                <a:solidFill>
                  <a:sysClr val="windowText" lastClr="000000"/>
                </a:solidFill>
                <a:latin typeface="Cambria Math"/>
                <a:cs typeface="Cambria Math"/>
              </a:rPr>
              <a:t>𝑆𝑝𝑖𝑛𝑑𝑙𝑒</a:t>
            </a:r>
            <a:r>
              <a:rPr sz="1600" kern="0" spc="85" dirty="0">
                <a:solidFill>
                  <a:sysClr val="windowText" lastClr="000000"/>
                </a:solidFill>
                <a:latin typeface="Cambria Math"/>
                <a:cs typeface="Cambria Math"/>
              </a:rPr>
              <a:t> </a:t>
            </a:r>
            <a:r>
              <a:rPr sz="1600" kern="0" spc="70" dirty="0">
                <a:solidFill>
                  <a:sysClr val="windowText" lastClr="000000"/>
                </a:solidFill>
                <a:latin typeface="Cambria Math"/>
                <a:cs typeface="Cambria Math"/>
              </a:rPr>
              <a:t>𝑡𝑢𝑟𝑛</a:t>
            </a:r>
            <a:r>
              <a:rPr sz="1600" kern="0" dirty="0">
                <a:solidFill>
                  <a:sysClr val="windowText" lastClr="000000"/>
                </a:solidFill>
                <a:latin typeface="Cambria Math"/>
                <a:cs typeface="Cambria Math"/>
              </a:rPr>
              <a:t>	</a:t>
            </a:r>
            <a:r>
              <a:rPr sz="3300" kern="0" baseline="-32828" dirty="0">
                <a:solidFill>
                  <a:sysClr val="windowText" lastClr="000000"/>
                </a:solidFill>
                <a:latin typeface="Times New Roman"/>
                <a:cs typeface="Times New Roman"/>
              </a:rPr>
              <a:t>=</a:t>
            </a:r>
            <a:r>
              <a:rPr sz="3300" kern="0" spc="-30" baseline="-32828" dirty="0">
                <a:solidFill>
                  <a:sysClr val="windowText" lastClr="000000"/>
                </a:solidFill>
                <a:latin typeface="Times New Roman"/>
                <a:cs typeface="Times New Roman"/>
              </a:rPr>
              <a:t> </a:t>
            </a:r>
            <a:r>
              <a:rPr sz="1600" kern="0" spc="-50" dirty="0">
                <a:solidFill>
                  <a:sysClr val="windowText" lastClr="000000"/>
                </a:solidFill>
                <a:latin typeface="Cambria Math"/>
                <a:cs typeface="Cambria Math"/>
              </a:rPr>
              <a:t>4</a:t>
            </a:r>
            <a:endParaRPr sz="1600" kern="0">
              <a:solidFill>
                <a:sysClr val="windowText" lastClr="000000"/>
              </a:solidFill>
              <a:latin typeface="Cambria Math"/>
              <a:cs typeface="Cambria Math"/>
            </a:endParaRPr>
          </a:p>
        </p:txBody>
      </p:sp>
      <p:sp>
        <p:nvSpPr>
          <p:cNvPr id="49157" name="object 5">
            <a:extLst>
              <a:ext uri="{FF2B5EF4-FFF2-40B4-BE49-F238E27FC236}">
                <a16:creationId xmlns:a16="http://schemas.microsoft.com/office/drawing/2014/main" id="{4D020FB2-0549-4480-B14A-B6A24BBBEAAB}"/>
              </a:ext>
            </a:extLst>
          </p:cNvPr>
          <p:cNvSpPr>
            <a:spLocks/>
          </p:cNvSpPr>
          <p:nvPr/>
        </p:nvSpPr>
        <p:spPr bwMode="auto">
          <a:xfrm>
            <a:off x="914400" y="3444875"/>
            <a:ext cx="1628775" cy="19050"/>
          </a:xfrm>
          <a:custGeom>
            <a:avLst/>
            <a:gdLst>
              <a:gd name="T0" fmla="*/ 1627505 w 1629410"/>
              <a:gd name="T1" fmla="*/ 0 h 18414"/>
              <a:gd name="T2" fmla="*/ 0 w 1629410"/>
              <a:gd name="T3" fmla="*/ 0 h 18414"/>
              <a:gd name="T4" fmla="*/ 0 w 1629410"/>
              <a:gd name="T5" fmla="*/ 20248 h 18414"/>
              <a:gd name="T6" fmla="*/ 1627505 w 1629410"/>
              <a:gd name="T7" fmla="*/ 20248 h 18414"/>
              <a:gd name="T8" fmla="*/ 1627505 w 1629410"/>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9410" h="18414">
                <a:moveTo>
                  <a:pt x="1629410" y="0"/>
                </a:moveTo>
                <a:lnTo>
                  <a:pt x="0" y="0"/>
                </a:lnTo>
                <a:lnTo>
                  <a:pt x="0" y="18287"/>
                </a:lnTo>
                <a:lnTo>
                  <a:pt x="1629410" y="18287"/>
                </a:lnTo>
                <a:lnTo>
                  <a:pt x="16294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3B1365E9-10CF-48C4-A1AE-6F0A51A28632}"/>
              </a:ext>
            </a:extLst>
          </p:cNvPr>
          <p:cNvSpPr txBox="1"/>
          <p:nvPr/>
        </p:nvSpPr>
        <p:spPr>
          <a:xfrm>
            <a:off x="901700" y="3460750"/>
            <a:ext cx="2070100" cy="269875"/>
          </a:xfrm>
          <a:prstGeom prst="rect">
            <a:avLst/>
          </a:prstGeom>
        </p:spPr>
        <p:txBody>
          <a:bodyPr lIns="0" tIns="12065" rIns="0" bIns="0">
            <a:spAutoFit/>
          </a:bodyPr>
          <a:lstStyle/>
          <a:p>
            <a:pPr marL="12700" eaLnBrk="1" fontAlgn="auto" hangingPunct="1">
              <a:spcBef>
                <a:spcPts val="95"/>
              </a:spcBef>
              <a:spcAft>
                <a:spcPts val="0"/>
              </a:spcAft>
              <a:tabLst>
                <a:tab pos="1938655" algn="l"/>
              </a:tabLst>
              <a:defRPr/>
            </a:pPr>
            <a:r>
              <a:rPr sz="1600" kern="0" spc="65" dirty="0">
                <a:solidFill>
                  <a:sysClr val="windowText" lastClr="000000"/>
                </a:solidFill>
                <a:latin typeface="Cambria Math"/>
                <a:cs typeface="Cambria Math"/>
              </a:rPr>
              <a:t>𝐿𝑒𝑎𝑑</a:t>
            </a:r>
            <a:r>
              <a:rPr sz="1600" kern="0" spc="70" dirty="0">
                <a:solidFill>
                  <a:sysClr val="windowText" lastClr="000000"/>
                </a:solidFill>
                <a:latin typeface="Cambria Math"/>
                <a:cs typeface="Cambria Math"/>
              </a:rPr>
              <a:t> </a:t>
            </a:r>
            <a:r>
              <a:rPr sz="1600" kern="0" spc="65" dirty="0">
                <a:solidFill>
                  <a:sysClr val="windowText" lastClr="000000"/>
                </a:solidFill>
                <a:latin typeface="Cambria Math"/>
                <a:cs typeface="Cambria Math"/>
              </a:rPr>
              <a:t>𝑠𝑐𝑟𝑒𝑤</a:t>
            </a:r>
            <a:r>
              <a:rPr sz="1600" kern="0" spc="70" dirty="0">
                <a:solidFill>
                  <a:sysClr val="windowText" lastClr="000000"/>
                </a:solidFill>
                <a:latin typeface="Cambria Math"/>
                <a:cs typeface="Cambria Math"/>
              </a:rPr>
              <a:t> 𝑡𝑢𝑟𝑛</a:t>
            </a:r>
            <a:r>
              <a:rPr sz="1600" kern="0" dirty="0">
                <a:solidFill>
                  <a:sysClr val="windowText" lastClr="000000"/>
                </a:solidFill>
                <a:latin typeface="Cambria Math"/>
                <a:cs typeface="Cambria Math"/>
              </a:rPr>
              <a:t>	</a:t>
            </a:r>
            <a:r>
              <a:rPr sz="1600" kern="0" spc="-50" dirty="0">
                <a:solidFill>
                  <a:sysClr val="windowText" lastClr="000000"/>
                </a:solidFill>
                <a:latin typeface="Cambria Math"/>
                <a:cs typeface="Cambria Math"/>
              </a:rPr>
              <a:t>1</a:t>
            </a:r>
            <a:endParaRPr sz="1600" kern="0">
              <a:solidFill>
                <a:sysClr val="windowText" lastClr="000000"/>
              </a:solidFill>
              <a:latin typeface="Cambria Math"/>
              <a:cs typeface="Cambria Math"/>
            </a:endParaRPr>
          </a:p>
        </p:txBody>
      </p:sp>
      <p:sp>
        <p:nvSpPr>
          <p:cNvPr id="49159" name="object 7">
            <a:extLst>
              <a:ext uri="{FF2B5EF4-FFF2-40B4-BE49-F238E27FC236}">
                <a16:creationId xmlns:a16="http://schemas.microsoft.com/office/drawing/2014/main" id="{361B881F-A21A-46B4-80D4-4DE2956AAD1C}"/>
              </a:ext>
            </a:extLst>
          </p:cNvPr>
          <p:cNvSpPr>
            <a:spLocks/>
          </p:cNvSpPr>
          <p:nvPr/>
        </p:nvSpPr>
        <p:spPr bwMode="auto">
          <a:xfrm>
            <a:off x="2841625" y="3444875"/>
            <a:ext cx="117475" cy="19050"/>
          </a:xfrm>
          <a:custGeom>
            <a:avLst/>
            <a:gdLst>
              <a:gd name="T0" fmla="*/ 117348 w 117475"/>
              <a:gd name="T1" fmla="*/ 0 h 18414"/>
              <a:gd name="T2" fmla="*/ 0 w 117475"/>
              <a:gd name="T3" fmla="*/ 0 h 18414"/>
              <a:gd name="T4" fmla="*/ 0 w 117475"/>
              <a:gd name="T5" fmla="*/ 20248 h 18414"/>
              <a:gd name="T6" fmla="*/ 117348 w 117475"/>
              <a:gd name="T7" fmla="*/ 20248 h 18414"/>
              <a:gd name="T8" fmla="*/ 117348 w 117475"/>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475" h="18414">
                <a:moveTo>
                  <a:pt x="117348" y="0"/>
                </a:moveTo>
                <a:lnTo>
                  <a:pt x="0" y="0"/>
                </a:lnTo>
                <a:lnTo>
                  <a:pt x="0" y="18287"/>
                </a:lnTo>
                <a:lnTo>
                  <a:pt x="117348" y="18287"/>
                </a:lnTo>
                <a:lnTo>
                  <a:pt x="1173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8">
            <a:extLst>
              <a:ext uri="{FF2B5EF4-FFF2-40B4-BE49-F238E27FC236}">
                <a16:creationId xmlns:a16="http://schemas.microsoft.com/office/drawing/2014/main" id="{1DE565CC-8783-462B-9CB9-A22E9CF7356B}"/>
              </a:ext>
            </a:extLst>
          </p:cNvPr>
          <p:cNvSpPr txBox="1"/>
          <p:nvPr/>
        </p:nvSpPr>
        <p:spPr>
          <a:xfrm>
            <a:off x="4365625" y="3243263"/>
            <a:ext cx="2832100" cy="360362"/>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means</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that</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we</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must</a:t>
            </a:r>
            <a:r>
              <a:rPr sz="2200" kern="0" spc="-45" dirty="0">
                <a:solidFill>
                  <a:sysClr val="windowText" lastClr="000000"/>
                </a:solidFill>
                <a:latin typeface="Times New Roman"/>
                <a:cs typeface="Times New Roman"/>
              </a:rPr>
              <a:t> </a:t>
            </a:r>
            <a:r>
              <a:rPr sz="2200" kern="0" spc="-20" dirty="0">
                <a:solidFill>
                  <a:sysClr val="windowText" lastClr="000000"/>
                </a:solidFill>
                <a:latin typeface="Times New Roman"/>
                <a:cs typeface="Times New Roman"/>
              </a:rPr>
              <a:t>have</a:t>
            </a:r>
            <a:endParaRPr sz="2200" kern="0">
              <a:solidFill>
                <a:sysClr val="windowText" lastClr="000000"/>
              </a:solidFill>
              <a:latin typeface="Times New Roman"/>
              <a:cs typeface="Times New Roman"/>
            </a:endParaRPr>
          </a:p>
        </p:txBody>
      </p:sp>
      <p:sp>
        <p:nvSpPr>
          <p:cNvPr id="49161" name="object 9">
            <a:extLst>
              <a:ext uri="{FF2B5EF4-FFF2-40B4-BE49-F238E27FC236}">
                <a16:creationId xmlns:a16="http://schemas.microsoft.com/office/drawing/2014/main" id="{FDAA4BA6-C190-4C9E-A307-B652F52F54D9}"/>
              </a:ext>
            </a:extLst>
          </p:cNvPr>
          <p:cNvSpPr txBox="1">
            <a:spLocks noChangeArrowheads="1"/>
          </p:cNvSpPr>
          <p:nvPr/>
        </p:nvSpPr>
        <p:spPr bwMode="auto">
          <a:xfrm>
            <a:off x="887413" y="3833813"/>
            <a:ext cx="17414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60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𝐷𝑟𝑖𝑣𝑒𝑟 𝑡𝑒𝑒𝑡ℎ </a:t>
            </a:r>
            <a:r>
              <a:rPr lang="en-US" altLang="en-US" sz="3300" baseline="-33000">
                <a:solidFill>
                  <a:srgbClr val="000000"/>
                </a:solidFill>
                <a:latin typeface="Times New Roman" panose="02020603050405020304" pitchFamily="18" charset="0"/>
                <a:cs typeface="Times New Roman" panose="02020603050405020304" pitchFamily="18" charset="0"/>
              </a:rPr>
              <a:t>= </a:t>
            </a:r>
            <a:r>
              <a:rPr lang="en-US" altLang="en-US" sz="1600">
                <a:solidFill>
                  <a:srgbClr val="000000"/>
                </a:solidFill>
                <a:latin typeface="Cambria Math" panose="02040503050406030204" pitchFamily="18" charset="0"/>
                <a:ea typeface="Cambria Math" panose="02040503050406030204" pitchFamily="18" charset="0"/>
                <a:cs typeface="Cambria Math" panose="02040503050406030204" pitchFamily="18" charset="0"/>
              </a:rPr>
              <a:t>1</a:t>
            </a:r>
          </a:p>
        </p:txBody>
      </p:sp>
      <p:sp>
        <p:nvSpPr>
          <p:cNvPr id="49162" name="object 10">
            <a:extLst>
              <a:ext uri="{FF2B5EF4-FFF2-40B4-BE49-F238E27FC236}">
                <a16:creationId xmlns:a16="http://schemas.microsoft.com/office/drawing/2014/main" id="{2725BDF1-DF7A-4C11-A2CC-1703FD77E6AB}"/>
              </a:ext>
            </a:extLst>
          </p:cNvPr>
          <p:cNvSpPr>
            <a:spLocks/>
          </p:cNvSpPr>
          <p:nvPr/>
        </p:nvSpPr>
        <p:spPr bwMode="auto">
          <a:xfrm>
            <a:off x="914400" y="4198938"/>
            <a:ext cx="1260475" cy="19050"/>
          </a:xfrm>
          <a:custGeom>
            <a:avLst/>
            <a:gdLst>
              <a:gd name="T0" fmla="*/ 1258749 w 1261110"/>
              <a:gd name="T1" fmla="*/ 0 h 18414"/>
              <a:gd name="T2" fmla="*/ 0 w 1261110"/>
              <a:gd name="T3" fmla="*/ 0 h 18414"/>
              <a:gd name="T4" fmla="*/ 0 w 1261110"/>
              <a:gd name="T5" fmla="*/ 20248 h 18414"/>
              <a:gd name="T6" fmla="*/ 1258749 w 1261110"/>
              <a:gd name="T7" fmla="*/ 20248 h 18414"/>
              <a:gd name="T8" fmla="*/ 1258749 w 1261110"/>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10" h="18414">
                <a:moveTo>
                  <a:pt x="1260652" y="0"/>
                </a:moveTo>
                <a:lnTo>
                  <a:pt x="0" y="0"/>
                </a:lnTo>
                <a:lnTo>
                  <a:pt x="0" y="18287"/>
                </a:lnTo>
                <a:lnTo>
                  <a:pt x="1260652" y="18287"/>
                </a:lnTo>
                <a:lnTo>
                  <a:pt x="12606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3" name="object 11">
            <a:extLst>
              <a:ext uri="{FF2B5EF4-FFF2-40B4-BE49-F238E27FC236}">
                <a16:creationId xmlns:a16="http://schemas.microsoft.com/office/drawing/2014/main" id="{DEE72E5A-69C2-4C17-9848-8857EC41DCD1}"/>
              </a:ext>
            </a:extLst>
          </p:cNvPr>
          <p:cNvSpPr txBox="1">
            <a:spLocks noChangeArrowheads="1"/>
          </p:cNvSpPr>
          <p:nvPr/>
        </p:nvSpPr>
        <p:spPr bwMode="auto">
          <a:xfrm>
            <a:off x="901700" y="4216400"/>
            <a:ext cx="17002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tabLst>
                <a:tab pos="1570038" algn="l"/>
              </a:tabLst>
              <a:defRPr>
                <a:solidFill>
                  <a:schemeClr val="tx1"/>
                </a:solidFill>
                <a:latin typeface="Arial" panose="020B0604020202020204" pitchFamily="34" charset="0"/>
              </a:defRPr>
            </a:lvl1pPr>
            <a:lvl2pPr marL="742950" indent="-285750">
              <a:tabLst>
                <a:tab pos="1570038" algn="l"/>
              </a:tabLst>
              <a:defRPr>
                <a:solidFill>
                  <a:schemeClr val="tx1"/>
                </a:solidFill>
                <a:latin typeface="Arial" panose="020B0604020202020204" pitchFamily="34" charset="0"/>
              </a:defRPr>
            </a:lvl2pPr>
            <a:lvl3pPr marL="1143000" indent="-228600">
              <a:tabLst>
                <a:tab pos="1570038" algn="l"/>
              </a:tabLst>
              <a:defRPr>
                <a:solidFill>
                  <a:schemeClr val="tx1"/>
                </a:solidFill>
                <a:latin typeface="Arial" panose="020B0604020202020204" pitchFamily="34" charset="0"/>
              </a:defRPr>
            </a:lvl3pPr>
            <a:lvl4pPr marL="1600200" indent="-228600">
              <a:tabLst>
                <a:tab pos="1570038" algn="l"/>
              </a:tabLst>
              <a:defRPr>
                <a:solidFill>
                  <a:schemeClr val="tx1"/>
                </a:solidFill>
                <a:latin typeface="Arial" panose="020B0604020202020204" pitchFamily="34" charset="0"/>
              </a:defRPr>
            </a:lvl4pPr>
            <a:lvl5pPr marL="2057400" indent="-228600">
              <a:tabLst>
                <a:tab pos="15700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5700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5700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5700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570038" algn="l"/>
              </a:tabLst>
              <a:defRPr>
                <a:solidFill>
                  <a:schemeClr val="tx1"/>
                </a:solidFill>
                <a:latin typeface="Arial" panose="020B0604020202020204" pitchFamily="34" charset="0"/>
              </a:defRPr>
            </a:lvl9pPr>
          </a:lstStyle>
          <a:p>
            <a:pPr eaLnBrk="1" hangingPunct="1">
              <a:spcBef>
                <a:spcPts val="100"/>
              </a:spcBef>
            </a:pPr>
            <a:r>
              <a:rPr lang="en-US" altLang="en-US" sz="160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𝐷𝑟𝑖𝑣𝑒𝑛 𝑡𝑒𝑒𝑡ℎ	4</a:t>
            </a:r>
          </a:p>
        </p:txBody>
      </p:sp>
      <p:sp>
        <p:nvSpPr>
          <p:cNvPr id="49164" name="object 12">
            <a:extLst>
              <a:ext uri="{FF2B5EF4-FFF2-40B4-BE49-F238E27FC236}">
                <a16:creationId xmlns:a16="http://schemas.microsoft.com/office/drawing/2014/main" id="{1B9B42EF-C9E2-41DA-9836-2292907D5432}"/>
              </a:ext>
            </a:extLst>
          </p:cNvPr>
          <p:cNvSpPr>
            <a:spLocks/>
          </p:cNvSpPr>
          <p:nvPr/>
        </p:nvSpPr>
        <p:spPr bwMode="auto">
          <a:xfrm>
            <a:off x="2471738" y="4198938"/>
            <a:ext cx="117475" cy="19050"/>
          </a:xfrm>
          <a:custGeom>
            <a:avLst/>
            <a:gdLst>
              <a:gd name="T0" fmla="*/ 117348 w 117475"/>
              <a:gd name="T1" fmla="*/ 0 h 18414"/>
              <a:gd name="T2" fmla="*/ 0 w 117475"/>
              <a:gd name="T3" fmla="*/ 0 h 18414"/>
              <a:gd name="T4" fmla="*/ 0 w 117475"/>
              <a:gd name="T5" fmla="*/ 20248 h 18414"/>
              <a:gd name="T6" fmla="*/ 117348 w 117475"/>
              <a:gd name="T7" fmla="*/ 20248 h 18414"/>
              <a:gd name="T8" fmla="*/ 117348 w 117475"/>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475" h="18414">
                <a:moveTo>
                  <a:pt x="117348" y="0"/>
                </a:moveTo>
                <a:lnTo>
                  <a:pt x="0" y="0"/>
                </a:lnTo>
                <a:lnTo>
                  <a:pt x="0" y="18287"/>
                </a:lnTo>
                <a:lnTo>
                  <a:pt x="117348" y="18287"/>
                </a:lnTo>
                <a:lnTo>
                  <a:pt x="1173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 name="object 13">
            <a:extLst>
              <a:ext uri="{FF2B5EF4-FFF2-40B4-BE49-F238E27FC236}">
                <a16:creationId xmlns:a16="http://schemas.microsoft.com/office/drawing/2014/main" id="{5E3D5829-31D7-4D7B-842C-2712FA7E52CF}"/>
              </a:ext>
            </a:extLst>
          </p:cNvPr>
          <p:cNvSpPr txBox="1"/>
          <p:nvPr/>
        </p:nvSpPr>
        <p:spPr>
          <a:xfrm>
            <a:off x="3908425" y="3997325"/>
            <a:ext cx="4987925" cy="361950"/>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since</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a:t>
            </a:r>
            <a:r>
              <a:rPr sz="2200" kern="0" spc="-3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small</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gear</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rotates</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faster</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than</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a:t>
            </a:r>
            <a:r>
              <a:rPr sz="2200" kern="0" spc="-4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larger</a:t>
            </a:r>
            <a:endParaRPr sz="2200" kern="0">
              <a:solidFill>
                <a:sysClr val="windowText" lastClr="000000"/>
              </a:solidFill>
              <a:latin typeface="Times New Roman"/>
              <a:cs typeface="Times New Roman"/>
            </a:endParaRPr>
          </a:p>
        </p:txBody>
      </p:sp>
      <p:sp>
        <p:nvSpPr>
          <p:cNvPr id="49166" name="object 14">
            <a:extLst>
              <a:ext uri="{FF2B5EF4-FFF2-40B4-BE49-F238E27FC236}">
                <a16:creationId xmlns:a16="http://schemas.microsoft.com/office/drawing/2014/main" id="{2A8DAD82-5027-4D43-B114-FE6CCDB73586}"/>
              </a:ext>
            </a:extLst>
          </p:cNvPr>
          <p:cNvSpPr txBox="1">
            <a:spLocks noChangeArrowheads="1"/>
          </p:cNvSpPr>
          <p:nvPr/>
        </p:nvSpPr>
        <p:spPr bwMode="auto">
          <a:xfrm>
            <a:off x="901700" y="4670425"/>
            <a:ext cx="844391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one with which it is connected</a:t>
            </a:r>
          </a:p>
          <a:p>
            <a:pPr eaLnBrk="1" hangingPunct="1">
              <a:spcBef>
                <a:spcPts val="1963"/>
              </a:spcBef>
            </a:pPr>
            <a:r>
              <a:rPr lang="en-US" altLang="en-US" sz="2200">
                <a:solidFill>
                  <a:srgbClr val="000000"/>
                </a:solidFill>
                <a:latin typeface="Times New Roman" panose="02020603050405020304" pitchFamily="18" charset="0"/>
                <a:cs typeface="Times New Roman" panose="02020603050405020304" pitchFamily="18" charset="0"/>
              </a:rPr>
              <a:t>Hence we may say,</a:t>
            </a:r>
          </a:p>
          <a:p>
            <a:pPr eaLnBrk="1" hangingPunct="1">
              <a:lnSpc>
                <a:spcPts val="4600"/>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Driver teeth / Driven teeth=	pitch of the screw to be cut/ pitch of the lead screw. In	BRITISH SYSTEM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object 2">
            <a:extLst>
              <a:ext uri="{FF2B5EF4-FFF2-40B4-BE49-F238E27FC236}">
                <a16:creationId xmlns:a16="http://schemas.microsoft.com/office/drawing/2014/main" id="{C41E0AA2-8B2E-423D-A442-DE9A4E1A047D}"/>
              </a:ext>
            </a:extLst>
          </p:cNvPr>
          <p:cNvSpPr txBox="1">
            <a:spLocks noChangeArrowheads="1"/>
          </p:cNvSpPr>
          <p:nvPr/>
        </p:nvSpPr>
        <p:spPr bwMode="auto">
          <a:xfrm>
            <a:off x="901700" y="514350"/>
            <a:ext cx="91757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Driver teeth/ Driven teeth   =  threads per inch on work/ threads per inch on lead screw</a:t>
            </a:r>
          </a:p>
          <a:p>
            <a:pPr algn="just" eaLnBrk="1" hangingPunct="1">
              <a:lnSpc>
                <a:spcPct val="96000"/>
              </a:lnSpc>
              <a:spcBef>
                <a:spcPts val="1200"/>
              </a:spcBef>
            </a:pPr>
            <a:r>
              <a:rPr lang="en-US" altLang="en-US" sz="2200">
                <a:solidFill>
                  <a:srgbClr val="000000"/>
                </a:solidFill>
                <a:latin typeface="Times New Roman" panose="02020603050405020304" pitchFamily="18" charset="0"/>
                <a:cs typeface="Times New Roman" panose="02020603050405020304" pitchFamily="18" charset="0"/>
              </a:rPr>
              <a:t>.	Often engine lathes are equipped with a set of gears ranging from 20 to 120 teeth in steps of 5 teeth and one translating gear of 127 teeth. The cutting of metric threads on a lathe with an English pitch lead  screw  may  be  carried  out  by  a translating  gear  of  127  teeth  The  factor (127 / 5) comes from the fact that, 25.4 mm is equal to 1 inch. So it is made whole number by multiplying and dividing by 5, as (25.4x5)/5 =127/5.</a:t>
            </a:r>
          </a:p>
        </p:txBody>
      </p:sp>
      <p:pic>
        <p:nvPicPr>
          <p:cNvPr id="50179" name="object 3">
            <a:extLst>
              <a:ext uri="{FF2B5EF4-FFF2-40B4-BE49-F238E27FC236}">
                <a16:creationId xmlns:a16="http://schemas.microsoft.com/office/drawing/2014/main" id="{5F29B065-0042-4994-B5FA-6AC681E5E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338" y="1354138"/>
            <a:ext cx="41830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E5C9FBA-46F5-47FD-A84C-17C0D0C995E1}"/>
              </a:ext>
            </a:extLst>
          </p:cNvPr>
          <p:cNvSpPr txBox="1">
            <a:spLocks noGrp="1"/>
          </p:cNvSpPr>
          <p:nvPr>
            <p:ph type="title"/>
          </p:nvPr>
        </p:nvSpPr>
        <p:spPr>
          <a:xfrm>
            <a:off x="893763" y="512763"/>
            <a:ext cx="5289550" cy="392112"/>
          </a:xfrm>
        </p:spPr>
        <p:txBody>
          <a:bodyPr tIns="12700" rtlCol="0"/>
          <a:lstStyle/>
          <a:p>
            <a:pPr marL="12700" eaLnBrk="1" fontAlgn="auto" hangingPunct="1">
              <a:spcBef>
                <a:spcPts val="100"/>
              </a:spcBef>
              <a:spcAft>
                <a:spcPts val="0"/>
              </a:spcAft>
              <a:tabLst>
                <a:tab pos="469900" algn="l"/>
              </a:tabLst>
              <a:defRPr/>
            </a:pPr>
            <a:r>
              <a:rPr u="none" spc="-25" dirty="0"/>
              <a:t>8.</a:t>
            </a:r>
            <a:r>
              <a:rPr u="none" dirty="0"/>
              <a:t>	THREAD</a:t>
            </a:r>
            <a:r>
              <a:rPr u="none" spc="-105" dirty="0"/>
              <a:t> </a:t>
            </a:r>
            <a:r>
              <a:rPr u="none" dirty="0"/>
              <a:t>CUTTING</a:t>
            </a:r>
            <a:r>
              <a:rPr u="none" spc="-100" dirty="0"/>
              <a:t> </a:t>
            </a:r>
            <a:r>
              <a:rPr u="none" spc="-10" dirty="0"/>
              <a:t>OPERATION:</a:t>
            </a:r>
          </a:p>
        </p:txBody>
      </p:sp>
      <p:sp>
        <p:nvSpPr>
          <p:cNvPr id="51203" name="object 3">
            <a:extLst>
              <a:ext uri="{FF2B5EF4-FFF2-40B4-BE49-F238E27FC236}">
                <a16:creationId xmlns:a16="http://schemas.microsoft.com/office/drawing/2014/main" id="{4139F4D8-8BA5-4C3A-9182-D114B281B79A}"/>
              </a:ext>
            </a:extLst>
          </p:cNvPr>
          <p:cNvSpPr txBox="1">
            <a:spLocks noChangeArrowheads="1"/>
          </p:cNvSpPr>
          <p:nvPr/>
        </p:nvSpPr>
        <p:spPr bwMode="auto">
          <a:xfrm>
            <a:off x="722313" y="1033463"/>
            <a:ext cx="9194800"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12700" indent="1371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In a thread cutting operation, the first step is to remove the excess material from the work piece to make its diameter equal to the major diameter of the screw thread. Change gears of correct size are then fitted to the end of the bed between the spindle and the lead screw. The shape or form of the thread depends on the shape of the cutting tool to be used. In a metric thread, the included angle of the cutting edge should be ground exactly 60° the top of the tool nose should be set at the same height as the center of the work piece. A thread tool gauge is usually used against the turned surface to check the cutting tool, So that each face of the tool may be equally inclined to the center line of the work piece as shown in fig (3.2).</a:t>
            </a:r>
          </a:p>
          <a:p>
            <a:pPr eaLnBrk="1" hangingPunct="1">
              <a:spcBef>
                <a:spcPts val="13"/>
              </a:spcBef>
            </a:pP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pPr>
            <a:r>
              <a:rPr lang="en-US" altLang="en-US" sz="2200">
                <a:solidFill>
                  <a:srgbClr val="000000"/>
                </a:solidFill>
                <a:latin typeface="Times New Roman" panose="02020603050405020304" pitchFamily="18" charset="0"/>
                <a:cs typeface="Times New Roman" panose="02020603050405020304" pitchFamily="18" charset="0"/>
              </a:rPr>
              <a:t>The speed of the spindle is reduced by one half to one - fourth of the speed require for turning according to the type of the material being machined and the half- nut is then engaged . The depth of cut usually varies from 0.05 to 0.2 mm is given by advancing the tool perpendicular to the axis of the work. After the tool has produced a helical groove up to the desired length of the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object 2">
            <a:extLst>
              <a:ext uri="{FF2B5EF4-FFF2-40B4-BE49-F238E27FC236}">
                <a16:creationId xmlns:a16="http://schemas.microsoft.com/office/drawing/2014/main" id="{9F3084AF-52F6-45AE-86A5-328D8F663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506538"/>
            <a:ext cx="550703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33495EA-03BC-4CD0-9722-1CAB645355F7}"/>
              </a:ext>
            </a:extLst>
          </p:cNvPr>
          <p:cNvSpPr txBox="1">
            <a:spLocks noGrp="1"/>
          </p:cNvSpPr>
          <p:nvPr>
            <p:ph type="title"/>
          </p:nvPr>
        </p:nvSpPr>
        <p:spPr>
          <a:xfrm>
            <a:off x="901700" y="863600"/>
            <a:ext cx="4592638" cy="392113"/>
          </a:xfrm>
        </p:spPr>
        <p:txBody>
          <a:bodyPr tIns="12700" rtlCol="0"/>
          <a:lstStyle/>
          <a:p>
            <a:pPr marL="12700" eaLnBrk="1" fontAlgn="auto" hangingPunct="1">
              <a:spcBef>
                <a:spcPts val="100"/>
              </a:spcBef>
              <a:spcAft>
                <a:spcPts val="0"/>
              </a:spcAft>
              <a:tabLst>
                <a:tab pos="732155" algn="l"/>
              </a:tabLst>
              <a:defRPr/>
            </a:pPr>
            <a:r>
              <a:rPr u="none" spc="-25" dirty="0"/>
              <a:t>1.2</a:t>
            </a:r>
            <a:r>
              <a:rPr u="none" dirty="0"/>
              <a:t>	MAIN</a:t>
            </a:r>
            <a:r>
              <a:rPr u="none" spc="-65" dirty="0"/>
              <a:t> </a:t>
            </a:r>
            <a:r>
              <a:rPr u="none" dirty="0"/>
              <a:t>PARTS</a:t>
            </a:r>
            <a:r>
              <a:rPr u="none" spc="-65" dirty="0"/>
              <a:t> </a:t>
            </a:r>
            <a:r>
              <a:rPr u="none" dirty="0"/>
              <a:t>OF</a:t>
            </a:r>
            <a:r>
              <a:rPr u="none" spc="-60" dirty="0"/>
              <a:t> </a:t>
            </a:r>
            <a:r>
              <a:rPr u="none" dirty="0"/>
              <a:t>A</a:t>
            </a:r>
            <a:r>
              <a:rPr u="none" spc="-60" dirty="0"/>
              <a:t> </a:t>
            </a:r>
            <a:r>
              <a:rPr u="none" spc="-10" dirty="0"/>
              <a:t>LATHE</a:t>
            </a:r>
          </a:p>
        </p:txBody>
      </p:sp>
      <p:sp>
        <p:nvSpPr>
          <p:cNvPr id="4" name="object 4">
            <a:extLst>
              <a:ext uri="{FF2B5EF4-FFF2-40B4-BE49-F238E27FC236}">
                <a16:creationId xmlns:a16="http://schemas.microsoft.com/office/drawing/2014/main" id="{889179CD-31B1-424C-9D90-A0982416F0D4}"/>
              </a:ext>
            </a:extLst>
          </p:cNvPr>
          <p:cNvSpPr txBox="1"/>
          <p:nvPr/>
        </p:nvSpPr>
        <p:spPr>
          <a:xfrm>
            <a:off x="4306888" y="6229350"/>
            <a:ext cx="2274887" cy="193675"/>
          </a:xfrm>
          <a:prstGeom prst="rect">
            <a:avLst/>
          </a:prstGeom>
        </p:spPr>
        <p:txBody>
          <a:bodyPr lIns="0" tIns="12700" rIns="0" bIns="0">
            <a:spAutoFit/>
          </a:bodyPr>
          <a:lstStyle/>
          <a:p>
            <a:pPr marL="12700" eaLnBrk="1" fontAlgn="auto" hangingPunct="1">
              <a:spcBef>
                <a:spcPts val="100"/>
              </a:spcBef>
              <a:spcAft>
                <a:spcPts val="0"/>
              </a:spcAft>
              <a:defRPr/>
            </a:pPr>
            <a:r>
              <a:rPr sz="1100" b="1" kern="0" dirty="0">
                <a:solidFill>
                  <a:sysClr val="windowText" lastClr="000000"/>
                </a:solidFill>
                <a:latin typeface="Times New Roman"/>
                <a:cs typeface="Times New Roman"/>
              </a:rPr>
              <a:t>Figure</a:t>
            </a:r>
            <a:r>
              <a:rPr sz="1100" b="1" kern="0" spc="-25" dirty="0">
                <a:solidFill>
                  <a:sysClr val="windowText" lastClr="000000"/>
                </a:solidFill>
                <a:latin typeface="Times New Roman"/>
                <a:cs typeface="Times New Roman"/>
              </a:rPr>
              <a:t> </a:t>
            </a:r>
            <a:r>
              <a:rPr sz="1100" b="1" kern="0" dirty="0">
                <a:solidFill>
                  <a:sysClr val="windowText" lastClr="000000"/>
                </a:solidFill>
                <a:latin typeface="Times New Roman"/>
                <a:cs typeface="Times New Roman"/>
              </a:rPr>
              <a:t>No.</a:t>
            </a:r>
            <a:r>
              <a:rPr sz="1100" b="1" kern="0" spc="-30" dirty="0">
                <a:solidFill>
                  <a:sysClr val="windowText" lastClr="000000"/>
                </a:solidFill>
                <a:latin typeface="Times New Roman"/>
                <a:cs typeface="Times New Roman"/>
              </a:rPr>
              <a:t> </a:t>
            </a:r>
            <a:r>
              <a:rPr sz="1100" b="1" kern="0" dirty="0">
                <a:solidFill>
                  <a:sysClr val="windowText" lastClr="000000"/>
                </a:solidFill>
                <a:latin typeface="Times New Roman"/>
                <a:cs typeface="Times New Roman"/>
              </a:rPr>
              <a:t>1:</a:t>
            </a:r>
            <a:r>
              <a:rPr sz="1100" b="1" kern="0" spc="-30" dirty="0">
                <a:solidFill>
                  <a:sysClr val="windowText" lastClr="000000"/>
                </a:solidFill>
                <a:latin typeface="Times New Roman"/>
                <a:cs typeface="Times New Roman"/>
              </a:rPr>
              <a:t> </a:t>
            </a:r>
            <a:r>
              <a:rPr sz="1100" b="1" kern="0" dirty="0">
                <a:solidFill>
                  <a:sysClr val="windowText" lastClr="000000"/>
                </a:solidFill>
                <a:latin typeface="Times New Roman"/>
                <a:cs typeface="Times New Roman"/>
              </a:rPr>
              <a:t>Block</a:t>
            </a:r>
            <a:r>
              <a:rPr sz="1100" b="1" kern="0" spc="-20" dirty="0">
                <a:solidFill>
                  <a:sysClr val="windowText" lastClr="000000"/>
                </a:solidFill>
                <a:latin typeface="Times New Roman"/>
                <a:cs typeface="Times New Roman"/>
              </a:rPr>
              <a:t> </a:t>
            </a:r>
            <a:r>
              <a:rPr sz="1100" b="1" kern="0" dirty="0">
                <a:solidFill>
                  <a:sysClr val="windowText" lastClr="000000"/>
                </a:solidFill>
                <a:latin typeface="Times New Roman"/>
                <a:cs typeface="Times New Roman"/>
              </a:rPr>
              <a:t>Diagram</a:t>
            </a:r>
            <a:r>
              <a:rPr sz="1100" b="1" kern="0" spc="-20" dirty="0">
                <a:solidFill>
                  <a:sysClr val="windowText" lastClr="000000"/>
                </a:solidFill>
                <a:latin typeface="Times New Roman"/>
                <a:cs typeface="Times New Roman"/>
              </a:rPr>
              <a:t> </a:t>
            </a:r>
            <a:r>
              <a:rPr sz="1100" b="1" kern="0" dirty="0">
                <a:solidFill>
                  <a:sysClr val="windowText" lastClr="000000"/>
                </a:solidFill>
                <a:latin typeface="Times New Roman"/>
                <a:cs typeface="Times New Roman"/>
              </a:rPr>
              <a:t>of</a:t>
            </a:r>
            <a:r>
              <a:rPr sz="1100" b="1" kern="0" spc="-20" dirty="0">
                <a:solidFill>
                  <a:sysClr val="windowText" lastClr="000000"/>
                </a:solidFill>
                <a:latin typeface="Times New Roman"/>
                <a:cs typeface="Times New Roman"/>
              </a:rPr>
              <a:t> Lathe</a:t>
            </a:r>
            <a:endParaRPr sz="1100" kern="0">
              <a:solidFill>
                <a:sysClr val="windowText" lastClr="000000"/>
              </a:solidFill>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object 2">
            <a:extLst>
              <a:ext uri="{FF2B5EF4-FFF2-40B4-BE49-F238E27FC236}">
                <a16:creationId xmlns:a16="http://schemas.microsoft.com/office/drawing/2014/main" id="{71F32BBD-627F-4BE2-AAE9-EFC4122A604D}"/>
              </a:ext>
            </a:extLst>
          </p:cNvPr>
          <p:cNvSpPr txBox="1">
            <a:spLocks noChangeArrowheads="1"/>
          </p:cNvSpPr>
          <p:nvPr/>
        </p:nvSpPr>
        <p:spPr bwMode="auto">
          <a:xfrm>
            <a:off x="706438" y="1171575"/>
            <a:ext cx="9210675"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work, the tool is quickly withdrawn by the use of the cross slide, the half-nut disengaged, and the tool is brought back to the starting position to give a fresh cut. Before re-engaging the half-nut it is necessary to ensure that the tool will follow the same path it has traversed in the previous cut, otherwise the job will be spoiled. Several cuts are necessary before the full depth of thread is reached. Arising  from  this  comes  the  necessity  to  “pick  -up  “the  thread  which  is accomplished by using a chasing dial or thread indicator.</a:t>
            </a:r>
          </a:p>
          <a:p>
            <a:pPr eaLnBrk="1" hangingPunct="1"/>
            <a:endParaRPr lang="en-US" altLang="en-US" sz="210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400" b="1">
                <a:solidFill>
                  <a:srgbClr val="000000"/>
                </a:solidFill>
                <a:latin typeface="Times New Roman" panose="02020603050405020304" pitchFamily="18" charset="0"/>
                <a:cs typeface="Times New Roman" panose="02020603050405020304" pitchFamily="18" charset="0"/>
              </a:rPr>
              <a:t>8.1 Chasing dial or thread indicator:</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spcBef>
                <a:spcPts val="1375"/>
              </a:spcBef>
            </a:pPr>
            <a:r>
              <a:rPr lang="en-US" altLang="en-US" sz="2200">
                <a:solidFill>
                  <a:srgbClr val="000000"/>
                </a:solidFill>
                <a:latin typeface="Times New Roman" panose="02020603050405020304" pitchFamily="18" charset="0"/>
                <a:cs typeface="Times New Roman" panose="02020603050405020304" pitchFamily="18" charset="0"/>
              </a:rPr>
              <a:t>The chasing dial is a special attachment used in modern lathes for accurate “picking up” of the thread. This dial indicates when to close the split of half nuts. This is mounted on the right end of the apron .It consists of a vertical shaft with a worm gear engaged with the lead screw. The top of the spindle has a revolving dial marked with lines and numbers. The dial turns with the lead screw so long the half nut is not engaged. If the half- nut is closed and the carriage moves along the dial stands still. As the dial turns, the graduations pass a fixed reference line. The half-nut is closed for all even threads when any line on the dial coincides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object 2">
            <a:extLst>
              <a:ext uri="{FF2B5EF4-FFF2-40B4-BE49-F238E27FC236}">
                <a16:creationId xmlns:a16="http://schemas.microsoft.com/office/drawing/2014/main" id="{520604A7-F6C6-4E6B-860B-8C1D7183400F}"/>
              </a:ext>
            </a:extLst>
          </p:cNvPr>
          <p:cNvSpPr txBox="1">
            <a:spLocks noChangeArrowheads="1"/>
          </p:cNvSpPr>
          <p:nvPr/>
        </p:nvSpPr>
        <p:spPr bwMode="auto">
          <a:xfrm>
            <a:off x="698500" y="773113"/>
            <a:ext cx="93710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with the reference line. For all odd threads, the half-nut is closed at any numbered line on the dial determined from the charts. If the pitch of the thread to be cut is an exact multiple of the pitch of the lead screw, the thread is called even thread, if otherwise the thread is odd thread as shown in fig(3.3).</a:t>
            </a:r>
          </a:p>
        </p:txBody>
      </p:sp>
      <p:pic>
        <p:nvPicPr>
          <p:cNvPr id="53251" name="object 3">
            <a:extLst>
              <a:ext uri="{FF2B5EF4-FFF2-40B4-BE49-F238E27FC236}">
                <a16:creationId xmlns:a16="http://schemas.microsoft.com/office/drawing/2014/main" id="{A34CA9D0-E490-4DAA-A92C-B63B25209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879600"/>
            <a:ext cx="3049588"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2">
            <a:extLst>
              <a:ext uri="{FF2B5EF4-FFF2-40B4-BE49-F238E27FC236}">
                <a16:creationId xmlns:a16="http://schemas.microsoft.com/office/drawing/2014/main" id="{1253B000-4381-4123-A6D6-19CBE370451B}"/>
              </a:ext>
            </a:extLst>
          </p:cNvPr>
          <p:cNvSpPr txBox="1">
            <a:spLocks noChangeArrowheads="1"/>
          </p:cNvSpPr>
          <p:nvPr/>
        </p:nvSpPr>
        <p:spPr bwMode="auto">
          <a:xfrm>
            <a:off x="622300" y="2090738"/>
            <a:ext cx="6629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latin typeface="Times New Roman" panose="02020603050405020304" pitchFamily="18" charset="0"/>
                <a:cs typeface="Times New Roman" panose="02020603050405020304" pitchFamily="18" charset="0"/>
              </a:rPr>
              <a:t>In a chasing dial, the rule for determining the dial division is: In case of metric threads, the product of the pitch of lead screw and the no. of teeth on the worm wheel must be an exact multiple of the pitch of the threads to be cut. In case of English threads, the product of the threads per inch to be cut and the number of teeth on the worm wheel must be an exact multiple of the number of threads per inch of the lead screw. For example, if the pitch of the lead screw is 6mm and the worm wheel have 15 teeth. The product will be 90. So any pitch which	is exactly divisible by 90, such as 1, 1.25, 2, 2.25, 3, 3.75, 45, 5, 6, 7.5, 9, 10, 15, 30, 45,90 may be picked up when any line of the dial coincides with the reference line.</a:t>
            </a:r>
          </a:p>
          <a:p>
            <a:endParaRPr lang="en-US" altLang="en-US"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04CA8A-810C-438E-86CC-F70D33C8919B}"/>
              </a:ext>
            </a:extLst>
          </p:cNvPr>
          <p:cNvSpPr txBox="1">
            <a:spLocks noGrp="1"/>
          </p:cNvSpPr>
          <p:nvPr>
            <p:ph type="title"/>
          </p:nvPr>
        </p:nvSpPr>
        <p:spPr/>
        <p:txBody>
          <a:bodyPr tIns="12700" rtlCol="0"/>
          <a:lstStyle/>
          <a:p>
            <a:pPr marL="12700" eaLnBrk="1" fontAlgn="auto" hangingPunct="1">
              <a:spcBef>
                <a:spcPts val="100"/>
              </a:spcBef>
              <a:spcAft>
                <a:spcPts val="0"/>
              </a:spcAft>
              <a:defRPr/>
            </a:pPr>
            <a:r>
              <a:rPr u="none" dirty="0"/>
              <a:t>8.2.</a:t>
            </a:r>
            <a:r>
              <a:rPr u="none" spc="-325" dirty="0"/>
              <a:t> </a:t>
            </a:r>
            <a:r>
              <a:rPr u="none" dirty="0"/>
              <a:t>Right</a:t>
            </a:r>
            <a:r>
              <a:rPr u="none" spc="-95" dirty="0"/>
              <a:t> </a:t>
            </a:r>
            <a:r>
              <a:rPr u="none" dirty="0"/>
              <a:t>hand</a:t>
            </a:r>
            <a:r>
              <a:rPr u="none" spc="-80" dirty="0"/>
              <a:t> </a:t>
            </a:r>
            <a:r>
              <a:rPr u="none" dirty="0"/>
              <a:t>and</a:t>
            </a:r>
            <a:r>
              <a:rPr u="none" spc="-60" dirty="0"/>
              <a:t> </a:t>
            </a:r>
            <a:r>
              <a:rPr u="none" dirty="0"/>
              <a:t>left-hand</a:t>
            </a:r>
            <a:r>
              <a:rPr u="none" spc="-80" dirty="0"/>
              <a:t> </a:t>
            </a:r>
            <a:r>
              <a:rPr u="none" spc="-10" dirty="0"/>
              <a:t>thread:</a:t>
            </a:r>
          </a:p>
        </p:txBody>
      </p:sp>
      <p:sp>
        <p:nvSpPr>
          <p:cNvPr id="54275" name="object 3">
            <a:extLst>
              <a:ext uri="{FF2B5EF4-FFF2-40B4-BE49-F238E27FC236}">
                <a16:creationId xmlns:a16="http://schemas.microsoft.com/office/drawing/2014/main" id="{21679160-189C-4E59-B90D-4EDFAE1EF99E}"/>
              </a:ext>
            </a:extLst>
          </p:cNvPr>
          <p:cNvSpPr txBox="1">
            <a:spLocks noChangeArrowheads="1"/>
          </p:cNvSpPr>
          <p:nvPr/>
        </p:nvSpPr>
        <p:spPr bwMode="auto">
          <a:xfrm>
            <a:off x="901700" y="1019175"/>
            <a:ext cx="88963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209" rIns="0" bIns="0">
            <a:spAutoFit/>
          </a:bodyPr>
          <a:lstStyle>
            <a:lvl1pPr marL="12700" indent="952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25"/>
              </a:spcBef>
            </a:pPr>
            <a:r>
              <a:rPr lang="en-US" altLang="en-US" sz="2200">
                <a:solidFill>
                  <a:srgbClr val="000000"/>
                </a:solidFill>
                <a:latin typeface="Times New Roman" panose="02020603050405020304" pitchFamily="18" charset="0"/>
                <a:cs typeface="Times New Roman" panose="02020603050405020304" pitchFamily="18" charset="0"/>
              </a:rPr>
              <a:t>If the bolt advances into the nut when rotated in clockwise direction, the thread is called right-hand thread. When cutting a right - hand thread the carriage must move towards the head stock. If the bolt advances into the nut when rotated in counter-clockwise direction, the thread  is called  left-hand  thread,  for a  left-hand  thread  the carriage moves away from the head stock and towards the tail stock. The job moves as always in the anti- clockwise direction when viewed from the tail stock end. The direction at which the carriage moves in relation to the head stock is controlled by means of the tumbler gears or bevel gear feed	reversing mechanism.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8F056D3-8186-4855-9900-54468C74CE37}"/>
              </a:ext>
            </a:extLst>
          </p:cNvPr>
          <p:cNvSpPr txBox="1">
            <a:spLocks noGrp="1"/>
          </p:cNvSpPr>
          <p:nvPr>
            <p:ph type="title"/>
          </p:nvPr>
        </p:nvSpPr>
        <p:spPr>
          <a:xfrm>
            <a:off x="901700" y="512763"/>
            <a:ext cx="2501900" cy="392112"/>
          </a:xfrm>
        </p:spPr>
        <p:txBody>
          <a:bodyPr tIns="12700" rtlCol="0"/>
          <a:lstStyle/>
          <a:p>
            <a:pPr marL="12700" eaLnBrk="1" fontAlgn="auto" hangingPunct="1">
              <a:spcBef>
                <a:spcPts val="100"/>
              </a:spcBef>
              <a:spcAft>
                <a:spcPts val="0"/>
              </a:spcAft>
              <a:tabLst>
                <a:tab pos="469900" algn="l"/>
              </a:tabLst>
              <a:defRPr/>
            </a:pPr>
            <a:r>
              <a:rPr u="none" spc="-25" dirty="0"/>
              <a:t>9.</a:t>
            </a:r>
            <a:r>
              <a:rPr u="none" dirty="0"/>
              <a:t>	</a:t>
            </a:r>
            <a:r>
              <a:rPr u="none" spc="-10" dirty="0"/>
              <a:t>PROCEDURE:</a:t>
            </a:r>
          </a:p>
        </p:txBody>
      </p:sp>
      <p:sp>
        <p:nvSpPr>
          <p:cNvPr id="55299" name="object 3">
            <a:extLst>
              <a:ext uri="{FF2B5EF4-FFF2-40B4-BE49-F238E27FC236}">
                <a16:creationId xmlns:a16="http://schemas.microsoft.com/office/drawing/2014/main" id="{821C9D6F-0EDD-4516-BC32-28FC861E0B41}"/>
              </a:ext>
            </a:extLst>
          </p:cNvPr>
          <p:cNvSpPr txBox="1">
            <a:spLocks noChangeArrowheads="1"/>
          </p:cNvSpPr>
          <p:nvPr/>
        </p:nvSpPr>
        <p:spPr bwMode="auto">
          <a:xfrm>
            <a:off x="901700" y="850900"/>
            <a:ext cx="9053513"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530" rIns="0" bIns="0">
            <a:spAutoFit/>
          </a:bodyPr>
          <a:lstStyle>
            <a:lvl1pPr marL="2413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75"/>
              </a:lnSpc>
              <a:spcBef>
                <a:spcPts val="388"/>
              </a:spcBef>
            </a:pPr>
            <a:r>
              <a:rPr lang="en-US" altLang="en-US" sz="1200">
                <a:solidFill>
                  <a:srgbClr val="000000"/>
                </a:solidFill>
                <a:latin typeface="Times New Roman" panose="02020603050405020304" pitchFamily="18" charset="0"/>
                <a:cs typeface="Times New Roman" panose="02020603050405020304" pitchFamily="18" charset="0"/>
              </a:rPr>
              <a:t>1.  </a:t>
            </a:r>
            <a:r>
              <a:rPr lang="en-US" altLang="en-US" sz="2200">
                <a:solidFill>
                  <a:srgbClr val="000000"/>
                </a:solidFill>
                <a:latin typeface="Times New Roman" panose="02020603050405020304" pitchFamily="18" charset="0"/>
                <a:cs typeface="Times New Roman" panose="02020603050405020304" pitchFamily="18" charset="0"/>
              </a:rPr>
              <a:t>The work piece and HSS single point cutting tool are fixed in chuck and tool post respectively.</a:t>
            </a:r>
          </a:p>
          <a:p>
            <a:pPr eaLnBrk="1" hangingPunct="1">
              <a:lnSpc>
                <a:spcPts val="2463"/>
              </a:lnSpc>
            </a:pPr>
            <a:r>
              <a:rPr lang="en-US" altLang="en-US" sz="1200">
                <a:solidFill>
                  <a:srgbClr val="000000"/>
                </a:solidFill>
                <a:latin typeface="Times New Roman" panose="02020603050405020304" pitchFamily="18" charset="0"/>
                <a:cs typeface="Times New Roman" panose="02020603050405020304" pitchFamily="18" charset="0"/>
              </a:rPr>
              <a:t>2.  </a:t>
            </a:r>
            <a:r>
              <a:rPr lang="en-US" altLang="en-US" sz="2200">
                <a:solidFill>
                  <a:srgbClr val="000000"/>
                </a:solidFill>
                <a:latin typeface="Times New Roman" panose="02020603050405020304" pitchFamily="18" charset="0"/>
                <a:cs typeface="Times New Roman" panose="02020603050405020304" pitchFamily="18" charset="0"/>
              </a:rPr>
              <a:t>Operations such as facing, rough turning finish turning and step turning are</a:t>
            </a:r>
          </a:p>
          <a:p>
            <a:pPr eaLnBrk="1" hangingPunct="1">
              <a:lnSpc>
                <a:spcPts val="2525"/>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performed on the given mild steel bar one after the other in sequence up to the dimensions shown.</a:t>
            </a:r>
          </a:p>
          <a:p>
            <a:pPr eaLnBrk="1" hangingPunct="1">
              <a:lnSpc>
                <a:spcPts val="2375"/>
              </a:lnSpc>
            </a:pPr>
            <a:r>
              <a:rPr lang="en-US" altLang="en-US" sz="1200">
                <a:solidFill>
                  <a:srgbClr val="000000"/>
                </a:solidFill>
                <a:latin typeface="Times New Roman" panose="02020603050405020304" pitchFamily="18" charset="0"/>
                <a:cs typeface="Times New Roman" panose="02020603050405020304" pitchFamily="18" charset="0"/>
              </a:rPr>
              <a:t>3.  </a:t>
            </a:r>
            <a:r>
              <a:rPr lang="en-US" altLang="en-US" sz="2200">
                <a:solidFill>
                  <a:srgbClr val="000000"/>
                </a:solidFill>
                <a:latin typeface="Times New Roman" panose="02020603050405020304" pitchFamily="18" charset="0"/>
                <a:cs typeface="Times New Roman" panose="02020603050405020304" pitchFamily="18" charset="0"/>
              </a:rPr>
              <a:t>Single point cutting tool is replaced by a grooving tool and grooving</a:t>
            </a:r>
          </a:p>
          <a:p>
            <a:pPr eaLnBrk="1" hangingPunct="1">
              <a:lnSpc>
                <a:spcPts val="2575"/>
              </a:lnSpc>
            </a:pPr>
            <a:r>
              <a:rPr lang="en-US" altLang="en-US" sz="2200">
                <a:solidFill>
                  <a:srgbClr val="000000"/>
                </a:solidFill>
                <a:latin typeface="Times New Roman" panose="02020603050405020304" pitchFamily="18" charset="0"/>
                <a:cs typeface="Times New Roman" panose="02020603050405020304" pitchFamily="18" charset="0"/>
              </a:rPr>
              <a:t>operation is performed at half of the normal spindle speed.</a:t>
            </a:r>
          </a:p>
          <a:p>
            <a:pPr eaLnBrk="1" hangingPunct="1">
              <a:lnSpc>
                <a:spcPts val="2575"/>
              </a:lnSpc>
              <a:spcBef>
                <a:spcPts val="200"/>
              </a:spcBef>
            </a:pPr>
            <a:r>
              <a:rPr lang="en-US" altLang="en-US" sz="2200">
                <a:solidFill>
                  <a:srgbClr val="000000"/>
                </a:solidFill>
                <a:latin typeface="Times New Roman" panose="02020603050405020304" pitchFamily="18" charset="0"/>
                <a:cs typeface="Times New Roman" panose="02020603050405020304" pitchFamily="18" charset="0"/>
              </a:rPr>
              <a:t>The grooving tool is replaced by a threading tool. Right hand and Left-</a:t>
            </a:r>
          </a:p>
          <a:p>
            <a:pPr eaLnBrk="1" hangingPunct="1">
              <a:lnSpc>
                <a:spcPts val="2500"/>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hand	metric threads are cut on the work 1/4 th of the	piece up to the required length at of the spindle.</a:t>
            </a:r>
          </a:p>
          <a:p>
            <a:pPr eaLnBrk="1" hangingPunct="1">
              <a:lnSpc>
                <a:spcPts val="2500"/>
              </a:lnSpc>
            </a:pPr>
            <a:r>
              <a:rPr lang="en-US" altLang="en-US" sz="1200">
                <a:solidFill>
                  <a:srgbClr val="000000"/>
                </a:solidFill>
                <a:latin typeface="Times New Roman" panose="02020603050405020304" pitchFamily="18" charset="0"/>
                <a:cs typeface="Times New Roman" panose="02020603050405020304" pitchFamily="18" charset="0"/>
              </a:rPr>
              <a:t>4.  </a:t>
            </a:r>
            <a:r>
              <a:rPr lang="en-US" altLang="en-US" sz="2200">
                <a:solidFill>
                  <a:srgbClr val="000000"/>
                </a:solidFill>
                <a:latin typeface="Times New Roman" panose="02020603050405020304" pitchFamily="18" charset="0"/>
                <a:cs typeface="Times New Roman" panose="02020603050405020304" pitchFamily="18" charset="0"/>
              </a:rPr>
              <a:t>Threading tool is replaced by a single	point cutting tool again and finally chamfering is done at right end of the work piece at normal spindle speed.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1DAF8F8-83AA-4C96-987D-794B2AEBE071}"/>
              </a:ext>
            </a:extLst>
          </p:cNvPr>
          <p:cNvSpPr txBox="1">
            <a:spLocks noGrp="1"/>
          </p:cNvSpPr>
          <p:nvPr>
            <p:ph type="title"/>
          </p:nvPr>
        </p:nvSpPr>
        <p:spPr/>
        <p:txBody>
          <a:bodyPr tIns="12700" rtlCol="0"/>
          <a:lstStyle/>
          <a:p>
            <a:pPr marL="12700" eaLnBrk="1" fontAlgn="auto" hangingPunct="1">
              <a:spcBef>
                <a:spcPts val="100"/>
              </a:spcBef>
              <a:spcAft>
                <a:spcPts val="0"/>
              </a:spcAft>
              <a:defRPr/>
            </a:pPr>
            <a:r>
              <a:rPr u="none" dirty="0"/>
              <a:t>10. </a:t>
            </a:r>
            <a:r>
              <a:rPr u="none" spc="-10" dirty="0"/>
              <a:t>PRECAUTIONS:</a:t>
            </a:r>
          </a:p>
        </p:txBody>
      </p:sp>
      <p:sp>
        <p:nvSpPr>
          <p:cNvPr id="56323" name="object 3">
            <a:extLst>
              <a:ext uri="{FF2B5EF4-FFF2-40B4-BE49-F238E27FC236}">
                <a16:creationId xmlns:a16="http://schemas.microsoft.com/office/drawing/2014/main" id="{6307084C-CE7B-4A9E-9D95-14B4DA68F55B}"/>
              </a:ext>
            </a:extLst>
          </p:cNvPr>
          <p:cNvSpPr txBox="1">
            <a:spLocks noChangeArrowheads="1"/>
          </p:cNvSpPr>
          <p:nvPr/>
        </p:nvSpPr>
        <p:spPr bwMode="auto">
          <a:xfrm>
            <a:off x="901700" y="1035050"/>
            <a:ext cx="84724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eaLnBrk="1" hangingPunct="1">
              <a:lnSpc>
                <a:spcPts val="2525"/>
              </a:lnSpc>
              <a:spcBef>
                <a:spcPts val="27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Low spindle speeds should be used for accurate threads in thread cutting operation.</a:t>
            </a:r>
          </a:p>
          <a:p>
            <a:pPr eaLnBrk="1" hangingPunct="1">
              <a:lnSpc>
                <a:spcPts val="2413"/>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Ensure correct engage and dis-engage of half- nut.</a:t>
            </a:r>
          </a:p>
          <a:p>
            <a:pPr eaLnBrk="1" hangingPunct="1">
              <a:lnSpc>
                <a:spcPts val="258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Plenty of oil should be flowed on the work and tool during thread cutting.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object 2">
            <a:extLst>
              <a:ext uri="{FF2B5EF4-FFF2-40B4-BE49-F238E27FC236}">
                <a16:creationId xmlns:a16="http://schemas.microsoft.com/office/drawing/2014/main" id="{6212A4E7-68B7-4351-8C97-1BA7D218891F}"/>
              </a:ext>
            </a:extLst>
          </p:cNvPr>
          <p:cNvSpPr>
            <a:spLocks noGrp="1" noChangeArrowheads="1"/>
          </p:cNvSpPr>
          <p:nvPr>
            <p:ph type="title"/>
          </p:nvPr>
        </p:nvSpPr>
        <p:spPr>
          <a:xfrm>
            <a:off x="2432050" y="731838"/>
            <a:ext cx="5834063" cy="771525"/>
          </a:xfrm>
        </p:spPr>
        <p:txBody>
          <a:bodyPr tIns="63500"/>
          <a:lstStyle/>
          <a:p>
            <a:pPr marL="12700" indent="1692275" eaLnBrk="1" hangingPunct="1">
              <a:lnSpc>
                <a:spcPts val="2750"/>
              </a:lnSpc>
              <a:spcBef>
                <a:spcPts val="500"/>
              </a:spcBef>
            </a:pPr>
            <a:r>
              <a:rPr lang="en-US" altLang="en-US" sz="2600" u="none">
                <a:latin typeface="Times New Roman" panose="02020603050405020304" pitchFamily="18" charset="0"/>
                <a:cs typeface="Times New Roman" panose="02020603050405020304" pitchFamily="18" charset="0"/>
              </a:rPr>
              <a:t>Experiment no. 5 DRILLING, REAMING AND TAPPING</a:t>
            </a:r>
            <a:endParaRPr lang="en-US" altLang="en-US" sz="2600">
              <a:latin typeface="Times New Roman" panose="02020603050405020304" pitchFamily="18" charset="0"/>
              <a:cs typeface="Times New Roman" panose="02020603050405020304" pitchFamily="18" charset="0"/>
            </a:endParaRPr>
          </a:p>
        </p:txBody>
      </p:sp>
      <p:sp>
        <p:nvSpPr>
          <p:cNvPr id="57347" name="object 3">
            <a:extLst>
              <a:ext uri="{FF2B5EF4-FFF2-40B4-BE49-F238E27FC236}">
                <a16:creationId xmlns:a16="http://schemas.microsoft.com/office/drawing/2014/main" id="{39B39032-60EA-463E-A934-4C37C4973D67}"/>
              </a:ext>
            </a:extLst>
          </p:cNvPr>
          <p:cNvSpPr txBox="1">
            <a:spLocks noChangeArrowheads="1"/>
          </p:cNvSpPr>
          <p:nvPr/>
        </p:nvSpPr>
        <p:spPr bwMode="auto">
          <a:xfrm>
            <a:off x="893763" y="1839913"/>
            <a:ext cx="9167812"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8265" rIns="0" bIns="0">
            <a:spAutoFit/>
          </a:bodyPr>
          <a:lstStyle>
            <a:lvl1pPr marL="469900" indent="-457200">
              <a:tabLst>
                <a:tab pos="469900" algn="l"/>
              </a:tabLst>
              <a:defRPr>
                <a:solidFill>
                  <a:schemeClr val="tx1"/>
                </a:solidFill>
                <a:latin typeface="Arial" panose="020B0604020202020204" pitchFamily="34" charset="0"/>
              </a:defRPr>
            </a:lvl1pPr>
            <a:lvl2pPr marL="469900" indent="-457200">
              <a:tabLst>
                <a:tab pos="469900" algn="l"/>
              </a:tabLst>
              <a:defRPr>
                <a:solidFill>
                  <a:schemeClr val="tx1"/>
                </a:solidFill>
                <a:latin typeface="Arial" panose="020B0604020202020204" pitchFamily="34" charset="0"/>
              </a:defRPr>
            </a:lvl2pPr>
            <a:lvl3pPr marL="1143000" indent="-228600">
              <a:tabLst>
                <a:tab pos="469900" algn="l"/>
              </a:tabLst>
              <a:defRPr>
                <a:solidFill>
                  <a:schemeClr val="tx1"/>
                </a:solidFill>
                <a:latin typeface="Arial" panose="020B0604020202020204" pitchFamily="34" charset="0"/>
              </a:defRPr>
            </a:lvl3pPr>
            <a:lvl4pPr marL="1600200" indent="-228600">
              <a:tabLst>
                <a:tab pos="469900" algn="l"/>
              </a:tabLst>
              <a:defRPr>
                <a:solidFill>
                  <a:schemeClr val="tx1"/>
                </a:solidFill>
                <a:latin typeface="Arial" panose="020B0604020202020204" pitchFamily="34" charset="0"/>
              </a:defRPr>
            </a:lvl4pPr>
            <a:lvl5pPr marL="2057400" indent="-228600">
              <a:tabLst>
                <a:tab pos="469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9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9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9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9900" algn="l"/>
              </a:tabLst>
              <a:defRPr>
                <a:solidFill>
                  <a:schemeClr val="tx1"/>
                </a:solidFill>
                <a:latin typeface="Arial" panose="020B0604020202020204" pitchFamily="34" charset="0"/>
              </a:defRPr>
            </a:lvl9pPr>
          </a:lstStyle>
          <a:p>
            <a:pPr eaLnBrk="1" hangingPunct="1">
              <a:spcBef>
                <a:spcPts val="700"/>
              </a:spcBef>
              <a:buFontTx/>
              <a:buAutoNum type="arabicPeriod"/>
            </a:pPr>
            <a:r>
              <a:rPr lang="en-US" altLang="en-US" sz="2600" b="1">
                <a:solidFill>
                  <a:srgbClr val="000000"/>
                </a:solidFill>
                <a:latin typeface="Times New Roman" panose="02020603050405020304" pitchFamily="18" charset="0"/>
                <a:cs typeface="Times New Roman" panose="02020603050405020304" pitchFamily="18" charset="0"/>
              </a:rPr>
              <a:t>AIM:</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675"/>
              </a:spcBef>
            </a:pPr>
            <a:r>
              <a:rPr lang="en-US" altLang="en-US" sz="2200">
                <a:solidFill>
                  <a:srgbClr val="000000"/>
                </a:solidFill>
                <a:latin typeface="Times New Roman" panose="02020603050405020304" pitchFamily="18" charset="0"/>
                <a:cs typeface="Times New Roman" panose="02020603050405020304" pitchFamily="18" charset="0"/>
              </a:rPr>
              <a:t>To perform Drilling, reaming and tapping operations on a mild steel flat work piece</a:t>
            </a:r>
          </a:p>
          <a:p>
            <a:pPr eaLnBrk="1" hangingPunct="1">
              <a:spcBef>
                <a:spcPts val="525"/>
              </a:spcBef>
              <a:buFontTx/>
              <a:buAutoNum type="arabicPeriod" startAt="2"/>
            </a:pPr>
            <a:r>
              <a:rPr lang="en-US" altLang="en-US" sz="2600" b="1">
                <a:solidFill>
                  <a:srgbClr val="000000"/>
                </a:solidFill>
                <a:latin typeface="Times New Roman" panose="02020603050405020304" pitchFamily="18" charset="0"/>
                <a:cs typeface="Times New Roman" panose="02020603050405020304" pitchFamily="18" charset="0"/>
              </a:rPr>
              <a:t>MATERIAL REQUIRED:</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spcBef>
                <a:spcPts val="563"/>
              </a:spcBef>
            </a:pPr>
            <a:r>
              <a:rPr lang="en-US" altLang="en-US" sz="2200">
                <a:solidFill>
                  <a:srgbClr val="000000"/>
                </a:solidFill>
                <a:latin typeface="Times New Roman" panose="02020603050405020304" pitchFamily="18" charset="0"/>
                <a:cs typeface="Times New Roman" panose="02020603050405020304" pitchFamily="18" charset="0"/>
              </a:rPr>
              <a:t>Mild steel flat of 70x50x14mm.</a:t>
            </a:r>
          </a:p>
          <a:p>
            <a:pPr eaLnBrk="1" hangingPunct="1">
              <a:spcBef>
                <a:spcPts val="588"/>
              </a:spcBef>
              <a:buFontTx/>
              <a:buAutoNum type="arabicPeriod" startAt="3"/>
            </a:pPr>
            <a:r>
              <a:rPr lang="en-US" altLang="en-US" sz="2600" b="1">
                <a:solidFill>
                  <a:srgbClr val="000000"/>
                </a:solidFill>
                <a:latin typeface="Times New Roman" panose="02020603050405020304" pitchFamily="18" charset="0"/>
                <a:cs typeface="Times New Roman" panose="02020603050405020304" pitchFamily="18" charset="0"/>
              </a:rPr>
              <a:t>TOOLS REQUIRED :</a:t>
            </a:r>
            <a:endParaRPr lang="en-US" altLang="en-US" sz="2600">
              <a:solidFill>
                <a:srgbClr val="000000"/>
              </a:solidFill>
              <a:latin typeface="Times New Roman" panose="02020603050405020304" pitchFamily="18" charset="0"/>
              <a:cs typeface="Times New Roman" panose="02020603050405020304" pitchFamily="18" charset="0"/>
            </a:endParaRPr>
          </a:p>
          <a:p>
            <a:pPr lvl="1" eaLnBrk="1" hangingPunct="1">
              <a:spcBef>
                <a:spcPts val="713"/>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Drill bits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3 mm,</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8.5mm,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9.8 mm,</a:t>
            </a:r>
          </a:p>
          <a:p>
            <a:pPr lvl="1" eaLnBrk="1" hangingPunct="1">
              <a:spcBef>
                <a:spcPts val="80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Floating reamer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10 mm,</a:t>
            </a:r>
          </a:p>
          <a:p>
            <a:pPr lvl="1" eaLnBrk="1" hangingPunct="1">
              <a:spcBef>
                <a:spcPts val="638"/>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M10 hand tap set,</a:t>
            </a:r>
          </a:p>
          <a:p>
            <a:pPr lvl="1" eaLnBrk="1" hangingPunct="1">
              <a:spcBef>
                <a:spcPts val="57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Vernier height gauge, surface plate,</a:t>
            </a:r>
          </a:p>
          <a:p>
            <a:pPr lvl="1" eaLnBrk="1" hangingPunct="1">
              <a:spcBef>
                <a:spcPts val="588"/>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Center punch and ball peen hammer.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809923E-BBE7-47DF-B13D-B7E2E5BDD73A}"/>
              </a:ext>
            </a:extLst>
          </p:cNvPr>
          <p:cNvSpPr txBox="1">
            <a:spLocks noGrp="1"/>
          </p:cNvSpPr>
          <p:nvPr>
            <p:ph type="title"/>
          </p:nvPr>
        </p:nvSpPr>
        <p:spPr>
          <a:xfrm>
            <a:off x="893763" y="509588"/>
            <a:ext cx="6991350" cy="422275"/>
          </a:xfrm>
        </p:spPr>
        <p:txBody>
          <a:bodyPr tIns="12700" rtlCol="0"/>
          <a:lstStyle/>
          <a:p>
            <a:pPr marL="12700" eaLnBrk="1" fontAlgn="auto" hangingPunct="1">
              <a:spcBef>
                <a:spcPts val="100"/>
              </a:spcBef>
              <a:spcAft>
                <a:spcPts val="0"/>
              </a:spcAft>
              <a:tabLst>
                <a:tab pos="469900" algn="l"/>
              </a:tabLst>
              <a:defRPr/>
            </a:pPr>
            <a:r>
              <a:rPr sz="2600" u="none" spc="-25" dirty="0"/>
              <a:t>4.</a:t>
            </a:r>
            <a:r>
              <a:rPr sz="2600" u="none" dirty="0"/>
              <a:t>	MEASURING</a:t>
            </a:r>
            <a:r>
              <a:rPr sz="2600" u="none" spc="-110" dirty="0"/>
              <a:t> </a:t>
            </a:r>
            <a:r>
              <a:rPr sz="2600" u="none" dirty="0"/>
              <a:t>INSTRUMENTS</a:t>
            </a:r>
            <a:r>
              <a:rPr sz="2600" u="none" spc="-90" dirty="0"/>
              <a:t> </a:t>
            </a:r>
            <a:r>
              <a:rPr sz="2600" u="none" spc="-10" dirty="0"/>
              <a:t>REQUIRED:</a:t>
            </a:r>
            <a:endParaRPr sz="2600"/>
          </a:p>
        </p:txBody>
      </p:sp>
      <p:sp>
        <p:nvSpPr>
          <p:cNvPr id="3" name="object 3">
            <a:extLst>
              <a:ext uri="{FF2B5EF4-FFF2-40B4-BE49-F238E27FC236}">
                <a16:creationId xmlns:a16="http://schemas.microsoft.com/office/drawing/2014/main" id="{C6DEFF60-F716-4AD4-976F-6AF02C9A44B9}"/>
              </a:ext>
            </a:extLst>
          </p:cNvPr>
          <p:cNvSpPr txBox="1"/>
          <p:nvPr/>
        </p:nvSpPr>
        <p:spPr>
          <a:xfrm>
            <a:off x="893763" y="919163"/>
            <a:ext cx="6473825" cy="1766887"/>
          </a:xfrm>
          <a:prstGeom prst="rect">
            <a:avLst/>
          </a:prstGeom>
        </p:spPr>
        <p:txBody>
          <a:bodyPr lIns="0" tIns="73025" rIns="0" bIns="0">
            <a:spAutoFit/>
          </a:bodyPr>
          <a:lstStyle/>
          <a:p>
            <a:pPr marL="515620" eaLnBrk="1" fontAlgn="auto" hangingPunct="1">
              <a:spcBef>
                <a:spcPts val="575"/>
              </a:spcBef>
              <a:spcAft>
                <a:spcPts val="0"/>
              </a:spcAft>
              <a:defRPr/>
            </a:pPr>
            <a:r>
              <a:rPr sz="2200" kern="0" dirty="0">
                <a:solidFill>
                  <a:sysClr val="windowText" lastClr="000000"/>
                </a:solidFill>
                <a:latin typeface="Times New Roman"/>
                <a:cs typeface="Times New Roman"/>
              </a:rPr>
              <a:t>Vernier</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caliper,</a:t>
            </a:r>
            <a:r>
              <a:rPr sz="2200" kern="0" spc="-8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outside</a:t>
            </a:r>
            <a:r>
              <a:rPr sz="2200" kern="0" spc="-8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caliper,steel</a:t>
            </a:r>
            <a:r>
              <a:rPr sz="2200" kern="0" spc="-100" dirty="0">
                <a:solidFill>
                  <a:sysClr val="windowText" lastClr="000000"/>
                </a:solidFill>
                <a:latin typeface="Times New Roman"/>
                <a:cs typeface="Times New Roman"/>
              </a:rPr>
              <a:t> </a:t>
            </a:r>
            <a:r>
              <a:rPr sz="2200" kern="0" spc="-20" dirty="0">
                <a:solidFill>
                  <a:sysClr val="windowText" lastClr="000000"/>
                </a:solidFill>
                <a:latin typeface="Times New Roman"/>
                <a:cs typeface="Times New Roman"/>
              </a:rPr>
              <a:t>rule</a:t>
            </a:r>
            <a:endParaRPr sz="2200" kern="0">
              <a:solidFill>
                <a:sysClr val="windowText" lastClr="000000"/>
              </a:solidFill>
              <a:latin typeface="Times New Roman"/>
              <a:cs typeface="Times New Roman"/>
            </a:endParaRPr>
          </a:p>
          <a:p>
            <a:pPr marL="393700" indent="-381635" eaLnBrk="1" fontAlgn="auto" hangingPunct="1">
              <a:spcBef>
                <a:spcPts val="570"/>
              </a:spcBef>
              <a:spcAft>
                <a:spcPts val="0"/>
              </a:spcAft>
              <a:buFontTx/>
              <a:buAutoNum type="arabicPeriod" startAt="5"/>
              <a:tabLst>
                <a:tab pos="393700" algn="l"/>
                <a:tab pos="394335" algn="l"/>
              </a:tabLst>
              <a:defRPr/>
            </a:pPr>
            <a:r>
              <a:rPr sz="2600" b="1" kern="0" dirty="0">
                <a:solidFill>
                  <a:sysClr val="windowText" lastClr="000000"/>
                </a:solidFill>
                <a:latin typeface="Times New Roman"/>
                <a:cs typeface="Times New Roman"/>
              </a:rPr>
              <a:t>EQUIPMENT</a:t>
            </a:r>
            <a:r>
              <a:rPr sz="2600" b="1" kern="0" spc="-65" dirty="0">
                <a:solidFill>
                  <a:sysClr val="windowText" lastClr="000000"/>
                </a:solidFill>
                <a:latin typeface="Times New Roman"/>
                <a:cs typeface="Times New Roman"/>
              </a:rPr>
              <a:t> </a:t>
            </a:r>
            <a:r>
              <a:rPr sz="2600" b="1" kern="0" spc="-10" dirty="0">
                <a:solidFill>
                  <a:sysClr val="windowText" lastClr="000000"/>
                </a:solidFill>
                <a:latin typeface="Times New Roman"/>
                <a:cs typeface="Times New Roman"/>
              </a:rPr>
              <a:t>REQUIRED:</a:t>
            </a:r>
            <a:endParaRPr sz="2600" kern="0">
              <a:solidFill>
                <a:sysClr val="windowText" lastClr="000000"/>
              </a:solidFill>
              <a:latin typeface="Times New Roman"/>
              <a:cs typeface="Times New Roman"/>
            </a:endParaRPr>
          </a:p>
          <a:p>
            <a:pPr marL="515620" eaLnBrk="1" fontAlgn="auto" hangingPunct="1">
              <a:spcBef>
                <a:spcPts val="570"/>
              </a:spcBef>
              <a:spcAft>
                <a:spcPts val="0"/>
              </a:spcAft>
              <a:defRPr/>
            </a:pPr>
            <a:r>
              <a:rPr sz="2200" kern="0" dirty="0">
                <a:solidFill>
                  <a:sysClr val="windowText" lastClr="000000"/>
                </a:solidFill>
                <a:latin typeface="Times New Roman"/>
                <a:cs typeface="Times New Roman"/>
              </a:rPr>
              <a:t>Radial</a:t>
            </a:r>
            <a:r>
              <a:rPr sz="2200" kern="0" spc="-7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Drilling</a:t>
            </a:r>
            <a:r>
              <a:rPr sz="2200" kern="0" spc="-8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Machine</a:t>
            </a:r>
            <a:endParaRPr sz="2200" kern="0">
              <a:solidFill>
                <a:sysClr val="windowText" lastClr="000000"/>
              </a:solidFill>
              <a:latin typeface="Times New Roman"/>
              <a:cs typeface="Times New Roman"/>
            </a:endParaRPr>
          </a:p>
          <a:p>
            <a:pPr marL="469900" indent="-457834" eaLnBrk="1" fontAlgn="auto" hangingPunct="1">
              <a:spcBef>
                <a:spcPts val="575"/>
              </a:spcBef>
              <a:spcAft>
                <a:spcPts val="0"/>
              </a:spcAft>
              <a:buFontTx/>
              <a:buAutoNum type="arabicPeriod" startAt="6"/>
              <a:tabLst>
                <a:tab pos="469900" algn="l"/>
                <a:tab pos="470534" algn="l"/>
              </a:tabLst>
              <a:defRPr/>
            </a:pPr>
            <a:r>
              <a:rPr sz="2600" b="1" kern="0" dirty="0">
                <a:solidFill>
                  <a:sysClr val="windowText" lastClr="000000"/>
                </a:solidFill>
                <a:latin typeface="Times New Roman"/>
                <a:cs typeface="Times New Roman"/>
              </a:rPr>
              <a:t>SEQUENCE</a:t>
            </a:r>
            <a:r>
              <a:rPr sz="2600" b="1" kern="0" spc="-70" dirty="0">
                <a:solidFill>
                  <a:sysClr val="windowText" lastClr="000000"/>
                </a:solidFill>
                <a:latin typeface="Times New Roman"/>
                <a:cs typeface="Times New Roman"/>
              </a:rPr>
              <a:t> </a:t>
            </a:r>
            <a:r>
              <a:rPr sz="2600" b="1" kern="0" dirty="0">
                <a:solidFill>
                  <a:sysClr val="windowText" lastClr="000000"/>
                </a:solidFill>
                <a:latin typeface="Times New Roman"/>
                <a:cs typeface="Times New Roman"/>
              </a:rPr>
              <a:t>OF</a:t>
            </a:r>
            <a:r>
              <a:rPr sz="2600" b="1" kern="0" spc="-70" dirty="0">
                <a:solidFill>
                  <a:sysClr val="windowText" lastClr="000000"/>
                </a:solidFill>
                <a:latin typeface="Times New Roman"/>
                <a:cs typeface="Times New Roman"/>
              </a:rPr>
              <a:t> </a:t>
            </a:r>
            <a:r>
              <a:rPr sz="2600" b="1" kern="0" dirty="0">
                <a:solidFill>
                  <a:sysClr val="windowText" lastClr="000000"/>
                </a:solidFill>
                <a:latin typeface="Times New Roman"/>
                <a:cs typeface="Times New Roman"/>
              </a:rPr>
              <a:t>OPERATIONS</a:t>
            </a:r>
            <a:r>
              <a:rPr sz="2600" b="1" kern="0" spc="-60" dirty="0">
                <a:solidFill>
                  <a:sysClr val="windowText" lastClr="000000"/>
                </a:solidFill>
                <a:latin typeface="Times New Roman"/>
                <a:cs typeface="Times New Roman"/>
              </a:rPr>
              <a:t> </a:t>
            </a:r>
            <a:r>
              <a:rPr sz="2600" b="1" kern="0" spc="-10" dirty="0">
                <a:solidFill>
                  <a:sysClr val="windowText" lastClr="000000"/>
                </a:solidFill>
                <a:latin typeface="Times New Roman"/>
                <a:cs typeface="Times New Roman"/>
              </a:rPr>
              <a:t>CHART:</a:t>
            </a:r>
            <a:endParaRPr sz="2600" kern="0">
              <a:solidFill>
                <a:sysClr val="windowText" lastClr="000000"/>
              </a:solidFill>
              <a:latin typeface="Times New Roman"/>
              <a:cs typeface="Times New Roman"/>
            </a:endParaRPr>
          </a:p>
        </p:txBody>
      </p:sp>
      <p:graphicFrame>
        <p:nvGraphicFramePr>
          <p:cNvPr id="4" name="object 4">
            <a:extLst>
              <a:ext uri="{FF2B5EF4-FFF2-40B4-BE49-F238E27FC236}">
                <a16:creationId xmlns:a16="http://schemas.microsoft.com/office/drawing/2014/main" id="{1D76D599-A365-43DC-A49D-E9E63640337F}"/>
              </a:ext>
            </a:extLst>
          </p:cNvPr>
          <p:cNvGraphicFramePr>
            <a:graphicFrameLocks noGrp="1"/>
          </p:cNvGraphicFramePr>
          <p:nvPr/>
        </p:nvGraphicFramePr>
        <p:xfrm>
          <a:off x="909638" y="2768600"/>
          <a:ext cx="8958262" cy="3887788"/>
        </p:xfrm>
        <a:graphic>
          <a:graphicData uri="http://schemas.openxmlformats.org/drawingml/2006/table">
            <a:tbl>
              <a:tblPr firstRow="1" bandRow="1">
                <a:tableStyleId>{2D5ABB26-0587-4C30-8999-92F81FD0307C}</a:tableStyleId>
              </a:tblPr>
              <a:tblGrid>
                <a:gridCol w="1054847">
                  <a:extLst>
                    <a:ext uri="{9D8B030D-6E8A-4147-A177-3AD203B41FA5}">
                      <a16:colId xmlns:a16="http://schemas.microsoft.com/office/drawing/2014/main" val="20000"/>
                    </a:ext>
                  </a:extLst>
                </a:gridCol>
                <a:gridCol w="2377693">
                  <a:extLst>
                    <a:ext uri="{9D8B030D-6E8A-4147-A177-3AD203B41FA5}">
                      <a16:colId xmlns:a16="http://schemas.microsoft.com/office/drawing/2014/main" val="20001"/>
                    </a:ext>
                  </a:extLst>
                </a:gridCol>
                <a:gridCol w="5525722">
                  <a:extLst>
                    <a:ext uri="{9D8B030D-6E8A-4147-A177-3AD203B41FA5}">
                      <a16:colId xmlns:a16="http://schemas.microsoft.com/office/drawing/2014/main" val="20002"/>
                    </a:ext>
                  </a:extLst>
                </a:gridCol>
              </a:tblGrid>
              <a:tr h="348644">
                <a:tc>
                  <a:txBody>
                    <a:bodyPr/>
                    <a:lstStyle/>
                    <a:p>
                      <a:pPr marL="30480">
                        <a:lnSpc>
                          <a:spcPts val="2530"/>
                        </a:lnSpc>
                      </a:pPr>
                      <a:r>
                        <a:rPr sz="2200" b="1" dirty="0">
                          <a:latin typeface="Times New Roman"/>
                          <a:cs typeface="Times New Roman"/>
                        </a:rPr>
                        <a:t>Si</a:t>
                      </a:r>
                      <a:r>
                        <a:rPr sz="2200" b="1" spc="-30" dirty="0">
                          <a:latin typeface="Times New Roman"/>
                          <a:cs typeface="Times New Roman"/>
                        </a:rPr>
                        <a:t> </a:t>
                      </a:r>
                      <a:r>
                        <a:rPr sz="2200" b="1" spc="-25" dirty="0">
                          <a:latin typeface="Times New Roman"/>
                          <a:cs typeface="Times New Roman"/>
                        </a:rPr>
                        <a:t>No.</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b="1" spc="-10" dirty="0">
                          <a:latin typeface="Times New Roman"/>
                          <a:cs typeface="Times New Roman"/>
                        </a:rPr>
                        <a:t>Operation</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b="1" dirty="0">
                          <a:latin typeface="Times New Roman"/>
                          <a:cs typeface="Times New Roman"/>
                        </a:rPr>
                        <a:t>Tool</a:t>
                      </a:r>
                      <a:r>
                        <a:rPr sz="2200" b="1" spc="-20" dirty="0">
                          <a:latin typeface="Times New Roman"/>
                          <a:cs typeface="Times New Roman"/>
                        </a:rPr>
                        <a:t> </a:t>
                      </a:r>
                      <a:r>
                        <a:rPr sz="2200" b="1" dirty="0">
                          <a:latin typeface="Times New Roman"/>
                          <a:cs typeface="Times New Roman"/>
                        </a:rPr>
                        <a:t>s</a:t>
                      </a:r>
                      <a:r>
                        <a:rPr sz="2200" b="1" spc="-30" dirty="0">
                          <a:latin typeface="Times New Roman"/>
                          <a:cs typeface="Times New Roman"/>
                        </a:rPr>
                        <a:t> </a:t>
                      </a:r>
                      <a:r>
                        <a:rPr sz="2200" b="1" spc="-20" dirty="0">
                          <a:latin typeface="Times New Roman"/>
                          <a:cs typeface="Times New Roman"/>
                        </a:rPr>
                        <a:t>used</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438820">
                <a:tc>
                  <a:txBody>
                    <a:bodyPr/>
                    <a:lstStyle/>
                    <a:p>
                      <a:pPr marL="30480">
                        <a:lnSpc>
                          <a:spcPts val="2530"/>
                        </a:lnSpc>
                      </a:pPr>
                      <a:r>
                        <a:rPr sz="2200" spc="-25" dirty="0">
                          <a:latin typeface="Times New Roman"/>
                          <a:cs typeface="Times New Roman"/>
                        </a:rPr>
                        <a:t>1.</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Marking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Surface</a:t>
                      </a:r>
                      <a:r>
                        <a:rPr sz="2200" spc="-70" dirty="0">
                          <a:latin typeface="Times New Roman"/>
                          <a:cs typeface="Times New Roman"/>
                        </a:rPr>
                        <a:t> </a:t>
                      </a:r>
                      <a:r>
                        <a:rPr sz="2200" dirty="0">
                          <a:latin typeface="Times New Roman"/>
                          <a:cs typeface="Times New Roman"/>
                        </a:rPr>
                        <a:t>plate</a:t>
                      </a:r>
                      <a:r>
                        <a:rPr sz="2200" spc="-45" dirty="0">
                          <a:latin typeface="Times New Roman"/>
                          <a:cs typeface="Times New Roman"/>
                        </a:rPr>
                        <a:t> </a:t>
                      </a:r>
                      <a:r>
                        <a:rPr sz="2200" dirty="0">
                          <a:latin typeface="Times New Roman"/>
                          <a:cs typeface="Times New Roman"/>
                        </a:rPr>
                        <a:t>,</a:t>
                      </a:r>
                      <a:r>
                        <a:rPr sz="2200" spc="-55" dirty="0">
                          <a:latin typeface="Times New Roman"/>
                          <a:cs typeface="Times New Roman"/>
                        </a:rPr>
                        <a:t> </a:t>
                      </a:r>
                      <a:r>
                        <a:rPr sz="2200" dirty="0">
                          <a:latin typeface="Times New Roman"/>
                          <a:cs typeface="Times New Roman"/>
                        </a:rPr>
                        <a:t>vernier</a:t>
                      </a:r>
                      <a:r>
                        <a:rPr sz="2200" spc="-55" dirty="0">
                          <a:latin typeface="Times New Roman"/>
                          <a:cs typeface="Times New Roman"/>
                        </a:rPr>
                        <a:t> </a:t>
                      </a:r>
                      <a:r>
                        <a:rPr sz="2200" dirty="0">
                          <a:latin typeface="Times New Roman"/>
                          <a:cs typeface="Times New Roman"/>
                        </a:rPr>
                        <a:t>height</a:t>
                      </a:r>
                      <a:r>
                        <a:rPr sz="2200" spc="-35" dirty="0">
                          <a:latin typeface="Times New Roman"/>
                          <a:cs typeface="Times New Roman"/>
                        </a:rPr>
                        <a:t> </a:t>
                      </a:r>
                      <a:r>
                        <a:rPr sz="2200" spc="-10" dirty="0">
                          <a:latin typeface="Times New Roman"/>
                          <a:cs typeface="Times New Roman"/>
                        </a:rPr>
                        <a:t>gauge</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38820">
                <a:tc>
                  <a:txBody>
                    <a:bodyPr/>
                    <a:lstStyle/>
                    <a:p>
                      <a:pPr marL="30480">
                        <a:lnSpc>
                          <a:spcPts val="2530"/>
                        </a:lnSpc>
                      </a:pPr>
                      <a:r>
                        <a:rPr sz="2200" dirty="0">
                          <a:latin typeface="Times New Roman"/>
                          <a:cs typeface="Times New Roman"/>
                        </a:rPr>
                        <a:t>2</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Punching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Center</a:t>
                      </a:r>
                      <a:r>
                        <a:rPr sz="2200" spc="-55" dirty="0">
                          <a:latin typeface="Times New Roman"/>
                          <a:cs typeface="Times New Roman"/>
                        </a:rPr>
                        <a:t> </a:t>
                      </a:r>
                      <a:r>
                        <a:rPr sz="2200" dirty="0">
                          <a:latin typeface="Times New Roman"/>
                          <a:cs typeface="Times New Roman"/>
                        </a:rPr>
                        <a:t>punch</a:t>
                      </a:r>
                      <a:r>
                        <a:rPr sz="2200" spc="-50" dirty="0">
                          <a:latin typeface="Times New Roman"/>
                          <a:cs typeface="Times New Roman"/>
                        </a:rPr>
                        <a:t> </a:t>
                      </a:r>
                      <a:r>
                        <a:rPr sz="2200" dirty="0">
                          <a:latin typeface="Times New Roman"/>
                          <a:cs typeface="Times New Roman"/>
                        </a:rPr>
                        <a:t>,ball</a:t>
                      </a:r>
                      <a:r>
                        <a:rPr sz="2200" spc="-55" dirty="0">
                          <a:latin typeface="Times New Roman"/>
                          <a:cs typeface="Times New Roman"/>
                        </a:rPr>
                        <a:t> </a:t>
                      </a:r>
                      <a:r>
                        <a:rPr sz="2200" dirty="0">
                          <a:latin typeface="Times New Roman"/>
                          <a:cs typeface="Times New Roman"/>
                        </a:rPr>
                        <a:t>peen</a:t>
                      </a:r>
                      <a:r>
                        <a:rPr sz="2200" spc="-25" dirty="0">
                          <a:latin typeface="Times New Roman"/>
                          <a:cs typeface="Times New Roman"/>
                        </a:rPr>
                        <a:t> </a:t>
                      </a:r>
                      <a:r>
                        <a:rPr sz="2200" spc="-10" dirty="0">
                          <a:latin typeface="Times New Roman"/>
                          <a:cs typeface="Times New Roman"/>
                        </a:rPr>
                        <a:t>hammer</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443266">
                <a:tc>
                  <a:txBody>
                    <a:bodyPr/>
                    <a:lstStyle/>
                    <a:p>
                      <a:pPr marL="30480">
                        <a:lnSpc>
                          <a:spcPts val="2530"/>
                        </a:lnSpc>
                      </a:pPr>
                      <a:r>
                        <a:rPr sz="2200" spc="-25" dirty="0">
                          <a:latin typeface="Times New Roman"/>
                          <a:cs typeface="Times New Roman"/>
                        </a:rPr>
                        <a:t>3.</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dirty="0">
                          <a:latin typeface="Times New Roman"/>
                          <a:cs typeface="Times New Roman"/>
                        </a:rPr>
                        <a:t>Pilot</a:t>
                      </a:r>
                      <a:r>
                        <a:rPr sz="2200" spc="-35" dirty="0">
                          <a:latin typeface="Times New Roman"/>
                          <a:cs typeface="Times New Roman"/>
                        </a:rPr>
                        <a:t> </a:t>
                      </a:r>
                      <a:r>
                        <a:rPr sz="2200" dirty="0">
                          <a:latin typeface="Times New Roman"/>
                          <a:cs typeface="Times New Roman"/>
                        </a:rPr>
                        <a:t>hole</a:t>
                      </a:r>
                      <a:r>
                        <a:rPr sz="2200" spc="-45" dirty="0">
                          <a:latin typeface="Times New Roman"/>
                          <a:cs typeface="Times New Roman"/>
                        </a:rPr>
                        <a:t> </a:t>
                      </a:r>
                      <a:r>
                        <a:rPr sz="2200" spc="-10" dirty="0">
                          <a:latin typeface="Times New Roman"/>
                          <a:cs typeface="Times New Roman"/>
                        </a:rPr>
                        <a:t>drilling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55"/>
                        </a:spcBef>
                      </a:pPr>
                      <a:r>
                        <a:rPr sz="2200" dirty="0">
                          <a:latin typeface="Times New Roman"/>
                          <a:cs typeface="Times New Roman"/>
                        </a:rPr>
                        <a:t>Drill</a:t>
                      </a:r>
                      <a:r>
                        <a:rPr sz="2200" spc="-15" dirty="0">
                          <a:latin typeface="Times New Roman"/>
                          <a:cs typeface="Times New Roman"/>
                        </a:rPr>
                        <a:t> </a:t>
                      </a:r>
                      <a:r>
                        <a:rPr sz="2200" dirty="0">
                          <a:latin typeface="Times New Roman"/>
                          <a:cs typeface="Times New Roman"/>
                        </a:rPr>
                        <a:t>bit</a:t>
                      </a:r>
                      <a:r>
                        <a:rPr sz="2200" spc="-25" dirty="0">
                          <a:latin typeface="Times New Roman"/>
                          <a:cs typeface="Times New Roman"/>
                        </a:rPr>
                        <a:t> </a:t>
                      </a:r>
                      <a:r>
                        <a:rPr sz="2200" dirty="0">
                          <a:latin typeface="Times New Roman"/>
                          <a:cs typeface="Times New Roman"/>
                        </a:rPr>
                        <a:t>of</a:t>
                      </a:r>
                      <a:r>
                        <a:rPr sz="2200" spc="-15" dirty="0">
                          <a:latin typeface="Times New Roman"/>
                          <a:cs typeface="Times New Roman"/>
                        </a:rPr>
                        <a:t> </a:t>
                      </a:r>
                      <a:r>
                        <a:rPr sz="2200" dirty="0">
                          <a:latin typeface="Symbol"/>
                          <a:cs typeface="Symbol"/>
                        </a:rPr>
                        <a:t></a:t>
                      </a:r>
                      <a:r>
                        <a:rPr sz="2200" spc="229" dirty="0">
                          <a:latin typeface="Times New Roman"/>
                          <a:cs typeface="Times New Roman"/>
                        </a:rPr>
                        <a:t> </a:t>
                      </a:r>
                      <a:r>
                        <a:rPr sz="2200" dirty="0">
                          <a:latin typeface="Times New Roman"/>
                          <a:cs typeface="Times New Roman"/>
                        </a:rPr>
                        <a:t>3</a:t>
                      </a:r>
                      <a:r>
                        <a:rPr sz="2200" spc="-15" dirty="0">
                          <a:latin typeface="Times New Roman"/>
                          <a:cs typeface="Times New Roman"/>
                        </a:rPr>
                        <a:t> </a:t>
                      </a:r>
                      <a:r>
                        <a:rPr sz="2200" spc="-25" dirty="0">
                          <a:latin typeface="Times New Roman"/>
                          <a:cs typeface="Times New Roman"/>
                        </a:rPr>
                        <a:t>mm.</a:t>
                      </a:r>
                      <a:endParaRPr sz="2200">
                        <a:latin typeface="Times New Roman"/>
                        <a:cs typeface="Times New Roman"/>
                      </a:endParaRPr>
                    </a:p>
                  </a:txBody>
                  <a:tcPr marL="0" marR="0" marT="6986"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450887">
                <a:tc>
                  <a:txBody>
                    <a:bodyPr/>
                    <a:lstStyle/>
                    <a:p>
                      <a:pPr marL="30480">
                        <a:lnSpc>
                          <a:spcPts val="2530"/>
                        </a:lnSpc>
                      </a:pPr>
                      <a:r>
                        <a:rPr sz="2200" spc="-25" dirty="0">
                          <a:latin typeface="Times New Roman"/>
                          <a:cs typeface="Times New Roman"/>
                        </a:rPr>
                        <a:t>4.</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Drilling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55"/>
                        </a:spcBef>
                        <a:tabLst>
                          <a:tab pos="2683510" algn="l"/>
                        </a:tabLst>
                      </a:pPr>
                      <a:r>
                        <a:rPr sz="2200" dirty="0">
                          <a:latin typeface="Times New Roman"/>
                          <a:cs typeface="Times New Roman"/>
                        </a:rPr>
                        <a:t>Drill</a:t>
                      </a:r>
                      <a:r>
                        <a:rPr sz="2200" spc="-15" dirty="0">
                          <a:latin typeface="Times New Roman"/>
                          <a:cs typeface="Times New Roman"/>
                        </a:rPr>
                        <a:t> </a:t>
                      </a:r>
                      <a:r>
                        <a:rPr sz="2200" dirty="0">
                          <a:latin typeface="Times New Roman"/>
                          <a:cs typeface="Times New Roman"/>
                        </a:rPr>
                        <a:t>bit</a:t>
                      </a:r>
                      <a:r>
                        <a:rPr sz="2200" spc="-25" dirty="0">
                          <a:latin typeface="Times New Roman"/>
                          <a:cs typeface="Times New Roman"/>
                        </a:rPr>
                        <a:t> </a:t>
                      </a:r>
                      <a:r>
                        <a:rPr sz="2200" dirty="0">
                          <a:latin typeface="Times New Roman"/>
                          <a:cs typeface="Times New Roman"/>
                        </a:rPr>
                        <a:t>of</a:t>
                      </a:r>
                      <a:r>
                        <a:rPr sz="2200" spc="275" dirty="0">
                          <a:latin typeface="Times New Roman"/>
                          <a:cs typeface="Times New Roman"/>
                        </a:rPr>
                        <a:t> </a:t>
                      </a:r>
                      <a:r>
                        <a:rPr sz="2200" dirty="0">
                          <a:latin typeface="Symbol"/>
                          <a:cs typeface="Symbol"/>
                        </a:rPr>
                        <a:t></a:t>
                      </a:r>
                      <a:r>
                        <a:rPr sz="2200" spc="235" dirty="0">
                          <a:latin typeface="Times New Roman"/>
                          <a:cs typeface="Times New Roman"/>
                        </a:rPr>
                        <a:t> </a:t>
                      </a:r>
                      <a:r>
                        <a:rPr sz="2200" dirty="0">
                          <a:latin typeface="Times New Roman"/>
                          <a:cs typeface="Times New Roman"/>
                        </a:rPr>
                        <a:t>8.5</a:t>
                      </a:r>
                      <a:r>
                        <a:rPr sz="2200" spc="-15" dirty="0">
                          <a:latin typeface="Times New Roman"/>
                          <a:cs typeface="Times New Roman"/>
                        </a:rPr>
                        <a:t> </a:t>
                      </a:r>
                      <a:r>
                        <a:rPr sz="2200" spc="-25" dirty="0">
                          <a:latin typeface="Times New Roman"/>
                          <a:cs typeface="Times New Roman"/>
                        </a:rPr>
                        <a:t>mm,</a:t>
                      </a:r>
                      <a:r>
                        <a:rPr sz="2200" dirty="0">
                          <a:latin typeface="Times New Roman"/>
                          <a:cs typeface="Times New Roman"/>
                        </a:rPr>
                        <a:t>	</a:t>
                      </a:r>
                      <a:r>
                        <a:rPr sz="2200" dirty="0">
                          <a:latin typeface="Symbol"/>
                          <a:cs typeface="Symbol"/>
                        </a:rPr>
                        <a:t></a:t>
                      </a:r>
                      <a:r>
                        <a:rPr sz="2200" spc="-35" dirty="0">
                          <a:latin typeface="Times New Roman"/>
                          <a:cs typeface="Times New Roman"/>
                        </a:rPr>
                        <a:t> </a:t>
                      </a:r>
                      <a:r>
                        <a:rPr sz="2200" dirty="0">
                          <a:latin typeface="Times New Roman"/>
                          <a:cs typeface="Times New Roman"/>
                        </a:rPr>
                        <a:t>9.8</a:t>
                      </a:r>
                      <a:r>
                        <a:rPr sz="2200" spc="-5" dirty="0">
                          <a:latin typeface="Times New Roman"/>
                          <a:cs typeface="Times New Roman"/>
                        </a:rPr>
                        <a:t> </a:t>
                      </a:r>
                      <a:r>
                        <a:rPr sz="2200" spc="-25" dirty="0">
                          <a:latin typeface="Times New Roman"/>
                          <a:cs typeface="Times New Roman"/>
                        </a:rPr>
                        <a:t>mm.</a:t>
                      </a:r>
                      <a:endParaRPr sz="2200">
                        <a:latin typeface="Times New Roman"/>
                        <a:cs typeface="Times New Roman"/>
                      </a:endParaRPr>
                    </a:p>
                  </a:txBody>
                  <a:tcPr marL="0" marR="0" marT="6986"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443266">
                <a:tc>
                  <a:txBody>
                    <a:bodyPr/>
                    <a:lstStyle/>
                    <a:p>
                      <a:pPr marL="30480">
                        <a:lnSpc>
                          <a:spcPts val="2530"/>
                        </a:lnSpc>
                      </a:pPr>
                      <a:r>
                        <a:rPr sz="2200" spc="-25" dirty="0">
                          <a:latin typeface="Times New Roman"/>
                          <a:cs typeface="Times New Roman"/>
                        </a:rPr>
                        <a:t>5.</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Reaming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ct val="100000"/>
                        </a:lnSpc>
                        <a:spcBef>
                          <a:spcPts val="55"/>
                        </a:spcBef>
                        <a:tabLst>
                          <a:tab pos="2284095" algn="l"/>
                        </a:tabLst>
                      </a:pPr>
                      <a:r>
                        <a:rPr sz="2200" dirty="0">
                          <a:latin typeface="Times New Roman"/>
                          <a:cs typeface="Times New Roman"/>
                        </a:rPr>
                        <a:t>Floating</a:t>
                      </a:r>
                      <a:r>
                        <a:rPr sz="2200" spc="-65" dirty="0">
                          <a:latin typeface="Times New Roman"/>
                          <a:cs typeface="Times New Roman"/>
                        </a:rPr>
                        <a:t> </a:t>
                      </a:r>
                      <a:r>
                        <a:rPr sz="2200" dirty="0">
                          <a:latin typeface="Times New Roman"/>
                          <a:cs typeface="Times New Roman"/>
                        </a:rPr>
                        <a:t>reamer</a:t>
                      </a:r>
                      <a:r>
                        <a:rPr sz="2200" spc="-70" dirty="0">
                          <a:latin typeface="Times New Roman"/>
                          <a:cs typeface="Times New Roman"/>
                        </a:rPr>
                        <a:t> </a:t>
                      </a:r>
                      <a:r>
                        <a:rPr sz="2200" spc="-25" dirty="0">
                          <a:latin typeface="Times New Roman"/>
                          <a:cs typeface="Times New Roman"/>
                        </a:rPr>
                        <a:t>of</a:t>
                      </a:r>
                      <a:r>
                        <a:rPr sz="2200" dirty="0">
                          <a:latin typeface="Times New Roman"/>
                          <a:cs typeface="Times New Roman"/>
                        </a:rPr>
                        <a:t>	</a:t>
                      </a:r>
                      <a:r>
                        <a:rPr sz="2200" dirty="0">
                          <a:latin typeface="Symbol"/>
                          <a:cs typeface="Symbol"/>
                        </a:rPr>
                        <a:t></a:t>
                      </a:r>
                      <a:r>
                        <a:rPr sz="2200" spc="225" dirty="0">
                          <a:latin typeface="Times New Roman"/>
                          <a:cs typeface="Times New Roman"/>
                        </a:rPr>
                        <a:t> </a:t>
                      </a:r>
                      <a:r>
                        <a:rPr sz="2200" dirty="0">
                          <a:latin typeface="Times New Roman"/>
                          <a:cs typeface="Times New Roman"/>
                        </a:rPr>
                        <a:t>10</a:t>
                      </a:r>
                      <a:r>
                        <a:rPr sz="2200" spc="-5" dirty="0">
                          <a:latin typeface="Times New Roman"/>
                          <a:cs typeface="Times New Roman"/>
                        </a:rPr>
                        <a:t> </a:t>
                      </a:r>
                      <a:r>
                        <a:rPr sz="2200" spc="-35" dirty="0">
                          <a:latin typeface="Times New Roman"/>
                          <a:cs typeface="Times New Roman"/>
                        </a:rPr>
                        <a:t>mm</a:t>
                      </a:r>
                      <a:endParaRPr sz="2200">
                        <a:latin typeface="Times New Roman"/>
                        <a:cs typeface="Times New Roman"/>
                      </a:endParaRPr>
                    </a:p>
                  </a:txBody>
                  <a:tcPr marL="0" marR="0" marT="6986"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440091">
                <a:tc>
                  <a:txBody>
                    <a:bodyPr/>
                    <a:lstStyle/>
                    <a:p>
                      <a:pPr marL="30480">
                        <a:lnSpc>
                          <a:spcPts val="2540"/>
                        </a:lnSpc>
                      </a:pPr>
                      <a:r>
                        <a:rPr sz="2200" spc="-25" dirty="0">
                          <a:latin typeface="Times New Roman"/>
                          <a:cs typeface="Times New Roman"/>
                        </a:rPr>
                        <a:t>6.</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40"/>
                        </a:lnSpc>
                      </a:pPr>
                      <a:r>
                        <a:rPr sz="2200" spc="-40" dirty="0">
                          <a:latin typeface="Times New Roman"/>
                          <a:cs typeface="Times New Roman"/>
                        </a:rPr>
                        <a:t>Tapping(</a:t>
                      </a:r>
                      <a:r>
                        <a:rPr sz="2200" spc="-100" dirty="0">
                          <a:latin typeface="Times New Roman"/>
                          <a:cs typeface="Times New Roman"/>
                        </a:rPr>
                        <a:t> </a:t>
                      </a:r>
                      <a:r>
                        <a:rPr sz="2200" dirty="0">
                          <a:latin typeface="Times New Roman"/>
                          <a:cs typeface="Times New Roman"/>
                        </a:rPr>
                        <a:t>1</a:t>
                      </a:r>
                      <a:r>
                        <a:rPr sz="2200" baseline="28735" dirty="0">
                          <a:latin typeface="Times New Roman"/>
                          <a:cs typeface="Times New Roman"/>
                        </a:rPr>
                        <a:t>st</a:t>
                      </a:r>
                      <a:r>
                        <a:rPr sz="2200" spc="127" baseline="28735" dirty="0">
                          <a:latin typeface="Times New Roman"/>
                          <a:cs typeface="Times New Roman"/>
                        </a:rPr>
                        <a:t> </a:t>
                      </a:r>
                      <a:r>
                        <a:rPr sz="2200" spc="-10" dirty="0">
                          <a:latin typeface="Times New Roman"/>
                          <a:cs typeface="Times New Roman"/>
                        </a:rPr>
                        <a:t>stage)</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40"/>
                        </a:lnSpc>
                      </a:pPr>
                      <a:r>
                        <a:rPr sz="2200" dirty="0">
                          <a:latin typeface="Times New Roman"/>
                          <a:cs typeface="Times New Roman"/>
                        </a:rPr>
                        <a:t>M10</a:t>
                      </a:r>
                      <a:r>
                        <a:rPr sz="2200" spc="-60" dirty="0">
                          <a:latin typeface="Times New Roman"/>
                          <a:cs typeface="Times New Roman"/>
                        </a:rPr>
                        <a:t> </a:t>
                      </a:r>
                      <a:r>
                        <a:rPr sz="2200" dirty="0">
                          <a:latin typeface="Times New Roman"/>
                          <a:cs typeface="Times New Roman"/>
                        </a:rPr>
                        <a:t>taper</a:t>
                      </a:r>
                      <a:r>
                        <a:rPr sz="2200" spc="-60" dirty="0">
                          <a:latin typeface="Times New Roman"/>
                          <a:cs typeface="Times New Roman"/>
                        </a:rPr>
                        <a:t> </a:t>
                      </a:r>
                      <a:r>
                        <a:rPr sz="2200" spc="-20" dirty="0">
                          <a:latin typeface="Times New Roman"/>
                          <a:cs typeface="Times New Roman"/>
                        </a:rPr>
                        <a:t>tap.</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426755">
                <a:tc>
                  <a:txBody>
                    <a:bodyPr/>
                    <a:lstStyle/>
                    <a:p>
                      <a:pPr marL="30480">
                        <a:lnSpc>
                          <a:spcPts val="2530"/>
                        </a:lnSpc>
                      </a:pPr>
                      <a:r>
                        <a:rPr sz="2200" spc="-25" dirty="0">
                          <a:latin typeface="Times New Roman"/>
                          <a:cs typeface="Times New Roman"/>
                        </a:rPr>
                        <a:t>7.</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Tapping(2</a:t>
                      </a:r>
                      <a:r>
                        <a:rPr sz="2200" spc="-15" baseline="28735" dirty="0">
                          <a:latin typeface="Times New Roman"/>
                          <a:cs typeface="Times New Roman"/>
                        </a:rPr>
                        <a:t>nd</a:t>
                      </a:r>
                      <a:r>
                        <a:rPr sz="2200" spc="82" baseline="28735" dirty="0">
                          <a:latin typeface="Times New Roman"/>
                          <a:cs typeface="Times New Roman"/>
                        </a:rPr>
                        <a:t> </a:t>
                      </a:r>
                      <a:r>
                        <a:rPr sz="2200" spc="-10" dirty="0">
                          <a:latin typeface="Times New Roman"/>
                          <a:cs typeface="Times New Roman"/>
                        </a:rPr>
                        <a:t>stage)</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M10</a:t>
                      </a:r>
                      <a:r>
                        <a:rPr sz="2200" spc="-35" dirty="0">
                          <a:latin typeface="Times New Roman"/>
                          <a:cs typeface="Times New Roman"/>
                        </a:rPr>
                        <a:t> </a:t>
                      </a:r>
                      <a:r>
                        <a:rPr sz="2200" spc="-10" dirty="0">
                          <a:latin typeface="Times New Roman"/>
                          <a:cs typeface="Times New Roman"/>
                        </a:rPr>
                        <a:t>intermediate</a:t>
                      </a:r>
                      <a:r>
                        <a:rPr sz="2200" spc="-40" dirty="0">
                          <a:latin typeface="Times New Roman"/>
                          <a:cs typeface="Times New Roman"/>
                        </a:rPr>
                        <a:t> </a:t>
                      </a:r>
                      <a:r>
                        <a:rPr sz="2200" spc="-20" dirty="0">
                          <a:latin typeface="Times New Roman"/>
                          <a:cs typeface="Times New Roman"/>
                        </a:rPr>
                        <a:t>tap.</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457238">
                <a:tc>
                  <a:txBody>
                    <a:bodyPr/>
                    <a:lstStyle/>
                    <a:p>
                      <a:pPr marL="30480">
                        <a:lnSpc>
                          <a:spcPts val="2530"/>
                        </a:lnSpc>
                      </a:pPr>
                      <a:r>
                        <a:rPr sz="2200" spc="-25" dirty="0">
                          <a:latin typeface="Times New Roman"/>
                          <a:cs typeface="Times New Roman"/>
                        </a:rPr>
                        <a:t>8.</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dirty="0">
                          <a:latin typeface="Times New Roman"/>
                          <a:cs typeface="Times New Roman"/>
                        </a:rPr>
                        <a:t>Tapping(3</a:t>
                      </a:r>
                      <a:r>
                        <a:rPr sz="2200" baseline="28735" dirty="0">
                          <a:latin typeface="Times New Roman"/>
                          <a:cs typeface="Times New Roman"/>
                        </a:rPr>
                        <a:t>rd</a:t>
                      </a:r>
                      <a:r>
                        <a:rPr sz="2200" spc="37" baseline="28735" dirty="0">
                          <a:latin typeface="Times New Roman"/>
                          <a:cs typeface="Times New Roman"/>
                        </a:rPr>
                        <a:t> </a:t>
                      </a:r>
                      <a:r>
                        <a:rPr sz="2200" spc="-10" dirty="0">
                          <a:latin typeface="Times New Roman"/>
                          <a:cs typeface="Times New Roman"/>
                        </a:rPr>
                        <a:t>stage)</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M10</a:t>
                      </a:r>
                      <a:r>
                        <a:rPr sz="2200" spc="-80" dirty="0">
                          <a:latin typeface="Times New Roman"/>
                          <a:cs typeface="Times New Roman"/>
                        </a:rPr>
                        <a:t> </a:t>
                      </a:r>
                      <a:r>
                        <a:rPr sz="2200" dirty="0">
                          <a:latin typeface="Times New Roman"/>
                          <a:cs typeface="Times New Roman"/>
                        </a:rPr>
                        <a:t>bottoming</a:t>
                      </a:r>
                      <a:r>
                        <a:rPr sz="2200" spc="-75" dirty="0">
                          <a:latin typeface="Times New Roman"/>
                          <a:cs typeface="Times New Roman"/>
                        </a:rPr>
                        <a:t> </a:t>
                      </a:r>
                      <a:r>
                        <a:rPr sz="2200" spc="-20" dirty="0">
                          <a:latin typeface="Times New Roman"/>
                          <a:cs typeface="Times New Roman"/>
                        </a:rPr>
                        <a:t>tap.</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object 2">
            <a:extLst>
              <a:ext uri="{FF2B5EF4-FFF2-40B4-BE49-F238E27FC236}">
                <a16:creationId xmlns:a16="http://schemas.microsoft.com/office/drawing/2014/main" id="{D65E7F9F-D100-4CD0-9F2E-EEABC5C82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1125538"/>
            <a:ext cx="6826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object 3">
            <a:extLst>
              <a:ext uri="{FF2B5EF4-FFF2-40B4-BE49-F238E27FC236}">
                <a16:creationId xmlns:a16="http://schemas.microsoft.com/office/drawing/2014/main" id="{F3F89195-18B2-4986-B7B4-6F6C70422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38" y="1220788"/>
            <a:ext cx="6238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object 4">
            <a:extLst>
              <a:ext uri="{FF2B5EF4-FFF2-40B4-BE49-F238E27FC236}">
                <a16:creationId xmlns:a16="http://schemas.microsoft.com/office/drawing/2014/main" id="{94DC071F-6835-4676-81EC-05B37794C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1893888"/>
            <a:ext cx="8556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object 5">
            <a:extLst>
              <a:ext uri="{FF2B5EF4-FFF2-40B4-BE49-F238E27FC236}">
                <a16:creationId xmlns:a16="http://schemas.microsoft.com/office/drawing/2014/main" id="{F207E233-9E2B-4E40-ADB5-1280D4C36F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963" y="2814638"/>
            <a:ext cx="490537"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object 6">
            <a:extLst>
              <a:ext uri="{FF2B5EF4-FFF2-40B4-BE49-F238E27FC236}">
                <a16:creationId xmlns:a16="http://schemas.microsoft.com/office/drawing/2014/main" id="{B792D55B-A421-416D-AA18-6AA42CFD25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300" y="2833688"/>
            <a:ext cx="317500" cy="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object 7">
            <a:extLst>
              <a:ext uri="{FF2B5EF4-FFF2-40B4-BE49-F238E27FC236}">
                <a16:creationId xmlns:a16="http://schemas.microsoft.com/office/drawing/2014/main" id="{5108D1E6-EBFD-49AF-B867-1CBAF765A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5" y="4657725"/>
            <a:ext cx="1038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object 8">
            <a:extLst>
              <a:ext uri="{FF2B5EF4-FFF2-40B4-BE49-F238E27FC236}">
                <a16:creationId xmlns:a16="http://schemas.microsoft.com/office/drawing/2014/main" id="{D100CFEC-DEF4-43E0-B5A2-531B37AAC5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6038" y="4389438"/>
            <a:ext cx="36512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object 9">
            <a:extLst>
              <a:ext uri="{FF2B5EF4-FFF2-40B4-BE49-F238E27FC236}">
                <a16:creationId xmlns:a16="http://schemas.microsoft.com/office/drawing/2014/main" id="{6D7D9F19-5408-42E7-86E6-8A753BF52E31}"/>
              </a:ext>
            </a:extLst>
          </p:cNvPr>
          <p:cNvSpPr>
            <a:spLocks/>
          </p:cNvSpPr>
          <p:nvPr/>
        </p:nvSpPr>
        <p:spPr bwMode="auto">
          <a:xfrm>
            <a:off x="2711450" y="3986213"/>
            <a:ext cx="115888" cy="673100"/>
          </a:xfrm>
          <a:custGeom>
            <a:avLst/>
            <a:gdLst>
              <a:gd name="T0" fmla="*/ 0 w 115569"/>
              <a:gd name="T1" fmla="*/ 0 h 672464"/>
              <a:gd name="T2" fmla="*/ 116324 w 115569"/>
              <a:gd name="T3" fmla="*/ 0 h 672464"/>
              <a:gd name="T4" fmla="*/ 116324 w 115569"/>
              <a:gd name="T5" fmla="*/ 673957 h 672464"/>
              <a:gd name="T6" fmla="*/ 0 w 115569"/>
              <a:gd name="T7" fmla="*/ 673957 h 672464"/>
              <a:gd name="T8" fmla="*/ 0 w 115569"/>
              <a:gd name="T9" fmla="*/ 0 h 672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569" h="672464">
                <a:moveTo>
                  <a:pt x="0" y="0"/>
                </a:moveTo>
                <a:lnTo>
                  <a:pt x="115367" y="0"/>
                </a:lnTo>
                <a:lnTo>
                  <a:pt x="115367" y="672048"/>
                </a:lnTo>
                <a:lnTo>
                  <a:pt x="0" y="6720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2" name="object 10">
            <a:extLst>
              <a:ext uri="{FF2B5EF4-FFF2-40B4-BE49-F238E27FC236}">
                <a16:creationId xmlns:a16="http://schemas.microsoft.com/office/drawing/2014/main" id="{F7588300-38A8-4478-B72E-6EF4CDBAD7FA}"/>
              </a:ext>
            </a:extLst>
          </p:cNvPr>
          <p:cNvSpPr>
            <a:spLocks/>
          </p:cNvSpPr>
          <p:nvPr/>
        </p:nvSpPr>
        <p:spPr bwMode="auto">
          <a:xfrm>
            <a:off x="3336925" y="3841750"/>
            <a:ext cx="115888" cy="817563"/>
          </a:xfrm>
          <a:custGeom>
            <a:avLst/>
            <a:gdLst>
              <a:gd name="T0" fmla="*/ 0 w 115570"/>
              <a:gd name="T1" fmla="*/ 0 h 816610"/>
              <a:gd name="T2" fmla="*/ 116321 w 115570"/>
              <a:gd name="T3" fmla="*/ 0 h 816610"/>
              <a:gd name="T4" fmla="*/ 116321 w 115570"/>
              <a:gd name="T5" fmla="*/ 818918 h 816610"/>
              <a:gd name="T6" fmla="*/ 0 w 115570"/>
              <a:gd name="T7" fmla="*/ 818918 h 816610"/>
              <a:gd name="T8" fmla="*/ 0 w 115570"/>
              <a:gd name="T9" fmla="*/ 0 h 816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570" h="816610">
                <a:moveTo>
                  <a:pt x="0" y="0"/>
                </a:moveTo>
                <a:lnTo>
                  <a:pt x="115367" y="0"/>
                </a:lnTo>
                <a:lnTo>
                  <a:pt x="115367" y="816058"/>
                </a:lnTo>
                <a:lnTo>
                  <a:pt x="0" y="81605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3" name="object 11">
            <a:extLst>
              <a:ext uri="{FF2B5EF4-FFF2-40B4-BE49-F238E27FC236}">
                <a16:creationId xmlns:a16="http://schemas.microsoft.com/office/drawing/2014/main" id="{8082D1D6-67FF-48E2-A8F7-5A5C2C223558}"/>
              </a:ext>
            </a:extLst>
          </p:cNvPr>
          <p:cNvSpPr>
            <a:spLocks/>
          </p:cNvSpPr>
          <p:nvPr/>
        </p:nvSpPr>
        <p:spPr bwMode="auto">
          <a:xfrm>
            <a:off x="3981450" y="3832225"/>
            <a:ext cx="115888" cy="557213"/>
          </a:xfrm>
          <a:custGeom>
            <a:avLst/>
            <a:gdLst>
              <a:gd name="T0" fmla="*/ 0 w 115570"/>
              <a:gd name="T1" fmla="*/ 0 h 556895"/>
              <a:gd name="T2" fmla="*/ 116321 w 115570"/>
              <a:gd name="T3" fmla="*/ 0 h 556895"/>
              <a:gd name="T4" fmla="*/ 116321 w 115570"/>
              <a:gd name="T5" fmla="*/ 557793 h 556895"/>
              <a:gd name="T6" fmla="*/ 0 w 115570"/>
              <a:gd name="T7" fmla="*/ 557793 h 556895"/>
              <a:gd name="T8" fmla="*/ 0 w 115570"/>
              <a:gd name="T9" fmla="*/ 0 h 556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570" h="556895">
                <a:moveTo>
                  <a:pt x="0" y="0"/>
                </a:moveTo>
                <a:lnTo>
                  <a:pt x="115367" y="0"/>
                </a:lnTo>
                <a:lnTo>
                  <a:pt x="115367" y="556839"/>
                </a:lnTo>
                <a:lnTo>
                  <a:pt x="0" y="5568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4" name="object 12">
            <a:extLst>
              <a:ext uri="{FF2B5EF4-FFF2-40B4-BE49-F238E27FC236}">
                <a16:creationId xmlns:a16="http://schemas.microsoft.com/office/drawing/2014/main" id="{B06D8458-0DAB-47F5-8AC9-05D9A03F7362}"/>
              </a:ext>
            </a:extLst>
          </p:cNvPr>
          <p:cNvSpPr>
            <a:spLocks/>
          </p:cNvSpPr>
          <p:nvPr/>
        </p:nvSpPr>
        <p:spPr bwMode="auto">
          <a:xfrm>
            <a:off x="4972050" y="1009650"/>
            <a:ext cx="0" cy="884238"/>
          </a:xfrm>
          <a:custGeom>
            <a:avLst/>
            <a:gdLst>
              <a:gd name="T0" fmla="*/ 886125 h 883285"/>
              <a:gd name="T1" fmla="*/ 0 h 883285"/>
              <a:gd name="T2" fmla="*/ 0 60000 65536"/>
              <a:gd name="T3" fmla="*/ 0 60000 65536"/>
            </a:gdLst>
            <a:ahLst/>
            <a:cxnLst>
              <a:cxn ang="T2">
                <a:pos x="0" y="T0"/>
              </a:cxn>
              <a:cxn ang="T3">
                <a:pos x="0" y="T1"/>
              </a:cxn>
            </a:cxnLst>
            <a:rect l="0" t="0" r="r" b="b"/>
            <a:pathLst>
              <a:path h="883285">
                <a:moveTo>
                  <a:pt x="0" y="883263"/>
                </a:moveTo>
                <a:lnTo>
                  <a:pt x="0" y="0"/>
                </a:lnTo>
              </a:path>
            </a:pathLst>
          </a:custGeom>
          <a:noFill/>
          <a:ln w="6729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13">
            <a:extLst>
              <a:ext uri="{FF2B5EF4-FFF2-40B4-BE49-F238E27FC236}">
                <a16:creationId xmlns:a16="http://schemas.microsoft.com/office/drawing/2014/main" id="{2BEE4628-FFC2-4E95-8C7D-65D6CEDAE664}"/>
              </a:ext>
            </a:extLst>
          </p:cNvPr>
          <p:cNvSpPr txBox="1"/>
          <p:nvPr/>
        </p:nvSpPr>
        <p:spPr>
          <a:xfrm>
            <a:off x="1665288" y="2779713"/>
            <a:ext cx="3279775" cy="639762"/>
          </a:xfrm>
          <a:prstGeom prst="rect">
            <a:avLst/>
          </a:prstGeom>
        </p:spPr>
        <p:txBody>
          <a:bodyPr lIns="0" tIns="13335" rIns="0" bIns="0">
            <a:spAutoFit/>
          </a:bodyPr>
          <a:lstStyle/>
          <a:p>
            <a:pPr marL="12700" eaLnBrk="1" fontAlgn="auto" hangingPunct="1">
              <a:spcBef>
                <a:spcPts val="105"/>
              </a:spcBef>
              <a:spcAft>
                <a:spcPts val="0"/>
              </a:spcAft>
              <a:defRPr/>
            </a:pPr>
            <a:r>
              <a:rPr sz="1000" b="1" u="heavy" kern="0" spc="-10" dirty="0">
                <a:solidFill>
                  <a:srgbClr val="727272"/>
                </a:solidFill>
                <a:uFill>
                  <a:solidFill>
                    <a:srgbClr val="727272"/>
                  </a:solidFill>
                </a:uFill>
                <a:latin typeface="Times New Roman"/>
                <a:cs typeface="Times New Roman"/>
              </a:rPr>
              <a:t>.J)rill,.,..cJ</a:t>
            </a:r>
            <a:endParaRPr sz="1000" kern="0">
              <a:solidFill>
                <a:sysClr val="windowText" lastClr="000000"/>
              </a:solidFill>
              <a:latin typeface="Times New Roman"/>
              <a:cs typeface="Times New Roman"/>
            </a:endParaRPr>
          </a:p>
          <a:p>
            <a:pPr eaLnBrk="1" fontAlgn="auto" hangingPunct="1">
              <a:spcBef>
                <a:spcPts val="0"/>
              </a:spcBef>
              <a:spcAft>
                <a:spcPts val="0"/>
              </a:spcAft>
              <a:defRPr/>
            </a:pPr>
            <a:endParaRPr sz="1100" kern="0">
              <a:solidFill>
                <a:sysClr val="windowText" lastClr="000000"/>
              </a:solidFill>
              <a:latin typeface="Times New Roman"/>
              <a:cs typeface="Times New Roman"/>
            </a:endParaRPr>
          </a:p>
          <a:p>
            <a:pPr eaLnBrk="1" fontAlgn="auto" hangingPunct="1">
              <a:spcBef>
                <a:spcPts val="5"/>
              </a:spcBef>
              <a:spcAft>
                <a:spcPts val="0"/>
              </a:spcAft>
              <a:defRPr/>
            </a:pPr>
            <a:endParaRPr sz="1050" kern="0">
              <a:solidFill>
                <a:sysClr val="windowText" lastClr="000000"/>
              </a:solidFill>
              <a:latin typeface="Times New Roman"/>
              <a:cs typeface="Times New Roman"/>
            </a:endParaRPr>
          </a:p>
          <a:p>
            <a:pPr marL="669925" eaLnBrk="1" fontAlgn="auto" hangingPunct="1">
              <a:spcBef>
                <a:spcPts val="5"/>
              </a:spcBef>
              <a:spcAft>
                <a:spcPts val="0"/>
              </a:spcAft>
              <a:defRPr/>
            </a:pPr>
            <a:r>
              <a:rPr sz="950" kern="0" spc="-60" dirty="0">
                <a:solidFill>
                  <a:srgbClr val="565656"/>
                </a:solidFill>
                <a:latin typeface="Times New Roman"/>
                <a:cs typeface="Times New Roman"/>
              </a:rPr>
              <a:t>FIGURE</a:t>
            </a:r>
            <a:r>
              <a:rPr sz="950" kern="0" dirty="0">
                <a:solidFill>
                  <a:srgbClr val="565656"/>
                </a:solidFill>
                <a:latin typeface="Times New Roman"/>
                <a:cs typeface="Times New Roman"/>
              </a:rPr>
              <a:t> </a:t>
            </a:r>
            <a:r>
              <a:rPr sz="950" kern="0" spc="-40" dirty="0">
                <a:solidFill>
                  <a:srgbClr val="3D3D3D"/>
                </a:solidFill>
                <a:latin typeface="Times New Roman"/>
                <a:cs typeface="Times New Roman"/>
              </a:rPr>
              <a:t>N</a:t>
            </a:r>
            <a:r>
              <a:rPr sz="950" kern="0" spc="-40" dirty="0">
                <a:solidFill>
                  <a:srgbClr val="565656"/>
                </a:solidFill>
                <a:latin typeface="Times New Roman"/>
                <a:cs typeface="Times New Roman"/>
              </a:rPr>
              <a:t>O</a:t>
            </a:r>
            <a:r>
              <a:rPr sz="950" kern="0" spc="-40" dirty="0">
                <a:solidFill>
                  <a:srgbClr val="9A9A9A"/>
                </a:solidFill>
                <a:latin typeface="Times New Roman"/>
                <a:cs typeface="Times New Roman"/>
              </a:rPr>
              <a:t>.</a:t>
            </a:r>
            <a:r>
              <a:rPr sz="950" kern="0" spc="-10" dirty="0">
                <a:solidFill>
                  <a:srgbClr val="9A9A9A"/>
                </a:solidFill>
                <a:latin typeface="Times New Roman"/>
                <a:cs typeface="Times New Roman"/>
              </a:rPr>
              <a:t> </a:t>
            </a:r>
            <a:r>
              <a:rPr sz="950" kern="0" spc="-20" dirty="0">
                <a:solidFill>
                  <a:srgbClr val="565656"/>
                </a:solidFill>
                <a:latin typeface="Times New Roman"/>
                <a:cs typeface="Times New Roman"/>
              </a:rPr>
              <a:t>20</a:t>
            </a:r>
            <a:r>
              <a:rPr sz="950" kern="0" spc="-20" dirty="0">
                <a:solidFill>
                  <a:srgbClr val="9A9A9A"/>
                </a:solidFill>
                <a:latin typeface="Times New Roman"/>
                <a:cs typeface="Times New Roman"/>
              </a:rPr>
              <a:t>. </a:t>
            </a:r>
            <a:r>
              <a:rPr sz="950" kern="0" spc="-35" dirty="0">
                <a:solidFill>
                  <a:srgbClr val="565656"/>
                </a:solidFill>
                <a:latin typeface="Times New Roman"/>
                <a:cs typeface="Times New Roman"/>
              </a:rPr>
              <a:t>TYPES</a:t>
            </a:r>
            <a:r>
              <a:rPr sz="950" kern="0" spc="-85" dirty="0">
                <a:solidFill>
                  <a:srgbClr val="565656"/>
                </a:solidFill>
                <a:latin typeface="Times New Roman"/>
                <a:cs typeface="Times New Roman"/>
              </a:rPr>
              <a:t> </a:t>
            </a:r>
            <a:r>
              <a:rPr sz="950" kern="0" dirty="0">
                <a:solidFill>
                  <a:srgbClr val="565656"/>
                </a:solidFill>
                <a:latin typeface="Times New Roman"/>
                <a:cs typeface="Times New Roman"/>
              </a:rPr>
              <a:t>OF</a:t>
            </a:r>
            <a:r>
              <a:rPr sz="950" kern="0" spc="-40" dirty="0">
                <a:solidFill>
                  <a:srgbClr val="565656"/>
                </a:solidFill>
                <a:latin typeface="Times New Roman"/>
                <a:cs typeface="Times New Roman"/>
              </a:rPr>
              <a:t> </a:t>
            </a:r>
            <a:r>
              <a:rPr sz="950" kern="0" spc="-90" dirty="0">
                <a:solidFill>
                  <a:srgbClr val="565656"/>
                </a:solidFill>
                <a:latin typeface="Times New Roman"/>
                <a:cs typeface="Times New Roman"/>
              </a:rPr>
              <a:t>ORILLING</a:t>
            </a:r>
            <a:r>
              <a:rPr sz="950" kern="0" spc="70" dirty="0">
                <a:solidFill>
                  <a:srgbClr val="565656"/>
                </a:solidFill>
                <a:latin typeface="Times New Roman"/>
                <a:cs typeface="Times New Roman"/>
              </a:rPr>
              <a:t> </a:t>
            </a:r>
            <a:r>
              <a:rPr sz="950" kern="0" spc="-25" dirty="0">
                <a:solidFill>
                  <a:srgbClr val="727272"/>
                </a:solidFill>
                <a:latin typeface="Times New Roman"/>
                <a:cs typeface="Times New Roman"/>
              </a:rPr>
              <a:t>O</a:t>
            </a:r>
            <a:r>
              <a:rPr sz="950" kern="0" spc="-25" dirty="0">
                <a:solidFill>
                  <a:srgbClr val="565656"/>
                </a:solidFill>
                <a:latin typeface="Times New Roman"/>
                <a:cs typeface="Times New Roman"/>
              </a:rPr>
              <a:t>P</a:t>
            </a:r>
            <a:r>
              <a:rPr sz="950" kern="0" spc="-25" dirty="0">
                <a:solidFill>
                  <a:srgbClr val="3D3D3D"/>
                </a:solidFill>
                <a:latin typeface="Times New Roman"/>
                <a:cs typeface="Times New Roman"/>
              </a:rPr>
              <a:t>E</a:t>
            </a:r>
            <a:r>
              <a:rPr sz="950" kern="0" spc="-25" dirty="0">
                <a:solidFill>
                  <a:srgbClr val="565656"/>
                </a:solidFill>
                <a:latin typeface="Times New Roman"/>
                <a:cs typeface="Times New Roman"/>
              </a:rPr>
              <a:t>RA</a:t>
            </a:r>
            <a:r>
              <a:rPr sz="950" kern="0" spc="-25" dirty="0">
                <a:solidFill>
                  <a:srgbClr val="727272"/>
                </a:solidFill>
                <a:latin typeface="Times New Roman"/>
                <a:cs typeface="Times New Roman"/>
              </a:rPr>
              <a:t>T</a:t>
            </a:r>
            <a:r>
              <a:rPr sz="950" kern="0" spc="-25" dirty="0">
                <a:solidFill>
                  <a:srgbClr val="565656"/>
                </a:solidFill>
                <a:latin typeface="Times New Roman"/>
                <a:cs typeface="Times New Roman"/>
              </a:rPr>
              <a:t>IONS</a:t>
            </a:r>
            <a:endParaRPr sz="950" kern="0">
              <a:solidFill>
                <a:sysClr val="windowText" lastClr="000000"/>
              </a:solidFill>
              <a:latin typeface="Times New Roman"/>
              <a:cs typeface="Times New Roman"/>
            </a:endParaRPr>
          </a:p>
        </p:txBody>
      </p:sp>
      <p:sp>
        <p:nvSpPr>
          <p:cNvPr id="59406" name="object 14">
            <a:extLst>
              <a:ext uri="{FF2B5EF4-FFF2-40B4-BE49-F238E27FC236}">
                <a16:creationId xmlns:a16="http://schemas.microsoft.com/office/drawing/2014/main" id="{20624946-47C6-4212-B0D1-7FA91A58B281}"/>
              </a:ext>
            </a:extLst>
          </p:cNvPr>
          <p:cNvSpPr txBox="1">
            <a:spLocks noChangeArrowheads="1"/>
          </p:cNvSpPr>
          <p:nvPr/>
        </p:nvSpPr>
        <p:spPr bwMode="auto">
          <a:xfrm>
            <a:off x="2324100" y="5578475"/>
            <a:ext cx="21891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0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100"/>
              </a:spcBef>
            </a:pPr>
            <a:r>
              <a:rPr lang="en-US" altLang="en-US" sz="1000" b="1">
                <a:solidFill>
                  <a:srgbClr val="727272"/>
                </a:solidFill>
                <a:latin typeface="Times New Roman" panose="02020603050405020304" pitchFamily="18" charset="0"/>
                <a:cs typeface="Times New Roman" panose="02020603050405020304" pitchFamily="18" charset="0"/>
              </a:rPr>
              <a:t>To..pcr</a:t>
            </a:r>
            <a:r>
              <a:rPr lang="en-US" altLang="en-US" sz="2100" baseline="-30000">
                <a:solidFill>
                  <a:srgbClr val="9A9A9A"/>
                </a:solidFill>
                <a:latin typeface="Times New Roman" panose="02020603050405020304" pitchFamily="18" charset="0"/>
                <a:cs typeface="Times New Roman" panose="02020603050405020304" pitchFamily="18" charset="0"/>
              </a:rPr>
              <a:t>.</a:t>
            </a:r>
            <a:r>
              <a:rPr lang="en-US" altLang="en-US" sz="1000" b="1">
                <a:solidFill>
                  <a:srgbClr val="727272"/>
                </a:solidFill>
                <a:latin typeface="Times New Roman" panose="02020603050405020304" pitchFamily="18" charset="0"/>
                <a:cs typeface="Times New Roman" panose="02020603050405020304" pitchFamily="18" charset="0"/>
              </a:rPr>
              <a:t>to..p </a:t>
            </a:r>
            <a:r>
              <a:rPr lang="en-US" altLang="en-US" sz="900" b="1">
                <a:solidFill>
                  <a:srgbClr val="727272"/>
                </a:solidFill>
                <a:latin typeface="Times New Roman" panose="02020603050405020304" pitchFamily="18" charset="0"/>
                <a:cs typeface="Times New Roman" panose="02020603050405020304" pitchFamily="18" charset="0"/>
              </a:rPr>
              <a:t>r.--t</a:t>
            </a:r>
            <a:r>
              <a:rPr lang="en-US" altLang="en-US" sz="2100" baseline="-30000">
                <a:solidFill>
                  <a:srgbClr val="858585"/>
                </a:solidFill>
                <a:latin typeface="Times New Roman" panose="02020603050405020304" pitchFamily="18" charset="0"/>
                <a:cs typeface="Times New Roman" panose="02020603050405020304" pitchFamily="18" charset="0"/>
              </a:rPr>
              <a:t>r</a:t>
            </a:r>
            <a:r>
              <a:rPr lang="en-US" altLang="en-US" sz="900" b="1">
                <a:solidFill>
                  <a:srgbClr val="727272"/>
                </a:solidFill>
                <a:latin typeface="Times New Roman" panose="02020603050405020304" pitchFamily="18" charset="0"/>
                <a:cs typeface="Times New Roman" panose="02020603050405020304" pitchFamily="18" charset="0"/>
              </a:rPr>
              <a:t>t'</a:t>
            </a:r>
            <a:r>
              <a:rPr lang="en-US" altLang="en-US" sz="2100" baseline="-30000">
                <a:solidFill>
                  <a:srgbClr val="727272"/>
                </a:solidFill>
                <a:latin typeface="Times New Roman" panose="02020603050405020304" pitchFamily="18" charset="0"/>
                <a:cs typeface="Times New Roman" panose="02020603050405020304" pitchFamily="18" charset="0"/>
              </a:rPr>
              <a:t>.</a:t>
            </a:r>
            <a:r>
              <a:rPr lang="en-US" altLang="en-US" sz="900" b="1">
                <a:solidFill>
                  <a:srgbClr val="727272"/>
                </a:solidFill>
                <a:latin typeface="Times New Roman" panose="02020603050405020304" pitchFamily="18" charset="0"/>
                <a:cs typeface="Times New Roman" panose="02020603050405020304" pitchFamily="18" charset="0"/>
              </a:rPr>
              <a:t>"</a:t>
            </a:r>
            <a:r>
              <a:rPr lang="en-US" altLang="en-US" sz="2100" baseline="-30000">
                <a:solidFill>
                  <a:srgbClr val="727272"/>
                </a:solidFill>
                <a:latin typeface="Times New Roman" panose="02020603050405020304" pitchFamily="18" charset="0"/>
                <a:cs typeface="Times New Roman" panose="02020603050405020304" pitchFamily="18" charset="0"/>
              </a:rPr>
              <a:t>..</a:t>
            </a:r>
            <a:r>
              <a:rPr lang="en-US" altLang="en-US" sz="900" b="1">
                <a:solidFill>
                  <a:srgbClr val="727272"/>
                </a:solidFill>
                <a:latin typeface="Times New Roman" panose="02020603050405020304" pitchFamily="18" charset="0"/>
                <a:cs typeface="Times New Roman" panose="02020603050405020304" pitchFamily="18" charset="0"/>
              </a:rPr>
              <a:t>"</a:t>
            </a:r>
            <a:r>
              <a:rPr lang="en-US" altLang="en-US" sz="2100" baseline="-30000">
                <a:solidFill>
                  <a:srgbClr val="727272"/>
                </a:solidFill>
                <a:latin typeface="Times New Roman" panose="02020603050405020304" pitchFamily="18" charset="0"/>
                <a:cs typeface="Times New Roman" panose="02020603050405020304" pitchFamily="18" charset="0"/>
              </a:rPr>
              <a:t>., </a:t>
            </a:r>
            <a:r>
              <a:rPr lang="en-US" altLang="en-US" sz="900" b="1">
                <a:solidFill>
                  <a:srgbClr val="727272"/>
                </a:solidFill>
                <a:latin typeface="Times New Roman" panose="02020603050405020304" pitchFamily="18" charset="0"/>
                <a:cs typeface="Times New Roman" panose="02020603050405020304" pitchFamily="18" charset="0"/>
              </a:rPr>
              <a:t>"e.dia.l </a:t>
            </a:r>
            <a:r>
              <a:rPr lang="en-US" altLang="en-US" sz="1000" b="1">
                <a:solidFill>
                  <a:srgbClr val="727272"/>
                </a:solidFill>
                <a:latin typeface="Times New Roman" panose="02020603050405020304" pitchFamily="18" charset="0"/>
                <a:cs typeface="Times New Roman" panose="02020603050405020304" pitchFamily="18" charset="0"/>
              </a:rPr>
              <a:t>6ot</a:t>
            </a:r>
            <a:r>
              <a:rPr lang="en-US" altLang="en-US" sz="1900" baseline="-32000">
                <a:solidFill>
                  <a:srgbClr val="727272"/>
                </a:solidFill>
                <a:latin typeface="Times New Roman" panose="02020603050405020304" pitchFamily="18" charset="0"/>
                <a:cs typeface="Times New Roman" panose="02020603050405020304" pitchFamily="18" charset="0"/>
              </a:rPr>
              <a:t>t</a:t>
            </a:r>
            <a:r>
              <a:rPr lang="en-US" altLang="en-US" sz="1000" b="1">
                <a:solidFill>
                  <a:srgbClr val="727272"/>
                </a:solidFill>
                <a:latin typeface="Times New Roman" panose="02020603050405020304" pitchFamily="18" charset="0"/>
                <a:cs typeface="Times New Roman" panose="02020603050405020304" pitchFamily="18" charset="0"/>
              </a:rPr>
              <a:t>r</a:t>
            </a:r>
            <a:r>
              <a:rPr lang="en-US" altLang="en-US" sz="1900" baseline="-32000">
                <a:solidFill>
                  <a:srgbClr val="727272"/>
                </a:solidFill>
                <a:latin typeface="Times New Roman" panose="02020603050405020304" pitchFamily="18" charset="0"/>
                <a:cs typeface="Times New Roman" panose="02020603050405020304" pitchFamily="18" charset="0"/>
              </a:rPr>
              <a:t>.</a:t>
            </a:r>
            <a:r>
              <a:rPr lang="en-US" altLang="en-US" sz="1000" b="1">
                <a:solidFill>
                  <a:srgbClr val="727272"/>
                </a:solidFill>
                <a:latin typeface="Times New Roman" panose="02020603050405020304" pitchFamily="18" charset="0"/>
                <a:cs typeface="Times New Roman" panose="02020603050405020304" pitchFamily="18" charset="0"/>
              </a:rPr>
              <a:t>.</a:t>
            </a:r>
            <a:r>
              <a:rPr lang="en-US" altLang="en-US" sz="1900" baseline="-32000">
                <a:solidFill>
                  <a:srgbClr val="727272"/>
                </a:solidFill>
                <a:latin typeface="Times New Roman" panose="02020603050405020304" pitchFamily="18" charset="0"/>
                <a:cs typeface="Times New Roman" panose="02020603050405020304" pitchFamily="18" charset="0"/>
              </a:rPr>
              <a:t>.</a:t>
            </a:r>
            <a:r>
              <a:rPr lang="en-US" altLang="en-US" sz="1000" b="1">
                <a:solidFill>
                  <a:srgbClr val="727272"/>
                </a:solidFill>
                <a:latin typeface="Times New Roman" panose="02020603050405020304" pitchFamily="18" charset="0"/>
                <a:cs typeface="Times New Roman" panose="02020603050405020304" pitchFamily="18" charset="0"/>
              </a:rPr>
              <a:t>c</a:t>
            </a:r>
            <a:r>
              <a:rPr lang="en-US" altLang="en-US" sz="1900" baseline="-32000">
                <a:solidFill>
                  <a:srgbClr val="727272"/>
                </a:solidFill>
                <a:latin typeface="Times New Roman" panose="02020603050405020304" pitchFamily="18" charset="0"/>
                <a:cs typeface="Times New Roman" panose="02020603050405020304" pitchFamily="18" charset="0"/>
              </a:rPr>
              <a:t>.,</a:t>
            </a:r>
            <a:r>
              <a:rPr lang="en-US" altLang="en-US" sz="1000" b="1">
                <a:solidFill>
                  <a:srgbClr val="727272"/>
                </a:solidFill>
                <a:latin typeface="Times New Roman" panose="02020603050405020304" pitchFamily="18" charset="0"/>
                <a:cs typeface="Times New Roman" panose="02020603050405020304" pitchFamily="18" charset="0"/>
              </a:rPr>
              <a:t>t</a:t>
            </a:r>
            <a:r>
              <a:rPr lang="en-US" altLang="en-US" sz="1900" baseline="-32000">
                <a:solidFill>
                  <a:srgbClr val="C3C3C3"/>
                </a:solidFill>
                <a:latin typeface="Times New Roman" panose="02020603050405020304" pitchFamily="18" charset="0"/>
                <a:cs typeface="Times New Roman" panose="02020603050405020304" pitchFamily="18" charset="0"/>
              </a:rPr>
              <a:t>.</a:t>
            </a:r>
            <a:r>
              <a:rPr lang="en-US" altLang="en-US" sz="1000" b="1">
                <a:solidFill>
                  <a:srgbClr val="727272"/>
                </a:solidFill>
                <a:latin typeface="Times New Roman" panose="02020603050405020304" pitchFamily="18" charset="0"/>
                <a:cs typeface="Times New Roman" panose="02020603050405020304" pitchFamily="18" charset="0"/>
              </a:rPr>
              <a:t>rtin9</a:t>
            </a:r>
            <a:endParaRPr lang="en-US" altLang="en-US" sz="1000">
              <a:solidFill>
                <a:srgbClr val="000000"/>
              </a:solidFill>
              <a:latin typeface="Times New Roman" panose="02020603050405020304" pitchFamily="18" charset="0"/>
              <a:cs typeface="Times New Roman" panose="02020603050405020304" pitchFamily="18" charset="0"/>
            </a:endParaRPr>
          </a:p>
          <a:p>
            <a:pPr algn="ctr" eaLnBrk="1" hangingPunct="1">
              <a:spcBef>
                <a:spcPts val="863"/>
              </a:spcBef>
            </a:pPr>
            <a:r>
              <a:rPr lang="en-US" altLang="en-US" sz="900">
                <a:solidFill>
                  <a:srgbClr val="565656"/>
                </a:solidFill>
                <a:latin typeface="Times New Roman" panose="02020603050405020304" pitchFamily="18" charset="0"/>
                <a:cs typeface="Times New Roman" panose="02020603050405020304" pitchFamily="18" charset="0"/>
              </a:rPr>
              <a:t>FIG </a:t>
            </a:r>
            <a:r>
              <a:rPr lang="en-US" altLang="en-US" sz="800">
                <a:solidFill>
                  <a:srgbClr val="565656"/>
                </a:solidFill>
                <a:cs typeface="Arial" panose="020B0604020202020204" pitchFamily="34" charset="0"/>
              </a:rPr>
              <a:t>N0.21 </a:t>
            </a:r>
            <a:r>
              <a:rPr lang="en-US" altLang="en-US" sz="900" u="sng">
                <a:solidFill>
                  <a:srgbClr val="727272"/>
                </a:solidFill>
                <a:latin typeface="Times New Roman" panose="02020603050405020304" pitchFamily="18" charset="0"/>
                <a:cs typeface="Times New Roman" panose="02020603050405020304" pitchFamily="18" charset="0"/>
              </a:rPr>
              <a:t>..,.,._,.,d</a:t>
            </a:r>
            <a:r>
              <a:rPr lang="en-US" altLang="en-US" sz="900">
                <a:solidFill>
                  <a:srgbClr val="727272"/>
                </a:solidFill>
                <a:latin typeface="Times New Roman" panose="02020603050405020304" pitchFamily="18" charset="0"/>
                <a:cs typeface="Times New Roman" panose="02020603050405020304" pitchFamily="18" charset="0"/>
              </a:rPr>
              <a:t> </a:t>
            </a:r>
            <a:r>
              <a:rPr lang="en-US" altLang="en-US" sz="1200" u="sng">
                <a:solidFill>
                  <a:srgbClr val="858585"/>
                </a:solidFill>
                <a:latin typeface="Times New Roman" panose="02020603050405020304" pitchFamily="18" charset="0"/>
                <a:cs typeface="Times New Roman" panose="02020603050405020304" pitchFamily="18" charset="0"/>
              </a:rPr>
              <a:t>ta.p</a:t>
            </a:r>
            <a:r>
              <a:rPr lang="en-US" altLang="en-US" sz="1200">
                <a:solidFill>
                  <a:srgbClr val="858585"/>
                </a:solidFill>
                <a:latin typeface="Times New Roman" panose="02020603050405020304" pitchFamily="18" charset="0"/>
                <a:cs typeface="Times New Roman" panose="02020603050405020304" pitchFamily="18" charset="0"/>
              </a:rPr>
              <a:t> </a:t>
            </a:r>
            <a:r>
              <a:rPr lang="en-US" altLang="en-US" sz="900" u="sng">
                <a:solidFill>
                  <a:srgbClr val="727272"/>
                </a:solidFill>
                <a:latin typeface="Times New Roman" panose="02020603050405020304" pitchFamily="18" charset="0"/>
                <a:cs typeface="Times New Roman" panose="02020603050405020304" pitchFamily="18" charset="0"/>
              </a:rPr>
              <a:t>SH </a:t>
            </a:r>
            <a:endParaRPr lang="en-US" altLang="en-US" sz="9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4F14AD8-8FC2-456B-A670-C0FA01338B43}"/>
              </a:ext>
            </a:extLst>
          </p:cNvPr>
          <p:cNvSpPr txBox="1">
            <a:spLocks noGrp="1"/>
          </p:cNvSpPr>
          <p:nvPr>
            <p:ph type="title"/>
          </p:nvPr>
        </p:nvSpPr>
        <p:spPr>
          <a:xfrm>
            <a:off x="901700" y="509588"/>
            <a:ext cx="2097088" cy="422275"/>
          </a:xfrm>
        </p:spPr>
        <p:txBody>
          <a:bodyPr tIns="12700" rtlCol="0"/>
          <a:lstStyle/>
          <a:p>
            <a:pPr marL="12700" eaLnBrk="1" fontAlgn="auto" hangingPunct="1">
              <a:spcBef>
                <a:spcPts val="100"/>
              </a:spcBef>
              <a:spcAft>
                <a:spcPts val="0"/>
              </a:spcAft>
              <a:tabLst>
                <a:tab pos="732155" algn="l"/>
              </a:tabLst>
              <a:defRPr/>
            </a:pPr>
            <a:r>
              <a:rPr u="none" spc="-20" dirty="0"/>
              <a:t>6.1.</a:t>
            </a:r>
            <a:r>
              <a:rPr u="none" dirty="0"/>
              <a:t>	</a:t>
            </a:r>
            <a:r>
              <a:rPr sz="2600" u="none" spc="-10" dirty="0"/>
              <a:t>Marking:</a:t>
            </a:r>
            <a:endParaRPr sz="2600"/>
          </a:p>
        </p:txBody>
      </p:sp>
      <p:sp>
        <p:nvSpPr>
          <p:cNvPr id="60419" name="object 3">
            <a:extLst>
              <a:ext uri="{FF2B5EF4-FFF2-40B4-BE49-F238E27FC236}">
                <a16:creationId xmlns:a16="http://schemas.microsoft.com/office/drawing/2014/main" id="{28F443E0-63AD-47C3-B83C-E45007B61DAE}"/>
              </a:ext>
            </a:extLst>
          </p:cNvPr>
          <p:cNvSpPr txBox="1">
            <a:spLocks noChangeArrowheads="1"/>
          </p:cNvSpPr>
          <p:nvPr/>
        </p:nvSpPr>
        <p:spPr bwMode="auto">
          <a:xfrm>
            <a:off x="901700" y="1214438"/>
            <a:ext cx="8967788"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830" rIns="0" bIns="0">
            <a:spAutoFit/>
          </a:bodyPr>
          <a:lstStyle>
            <a:lvl1pPr marL="12700" indent="609600">
              <a:defRPr>
                <a:solidFill>
                  <a:schemeClr val="tx1"/>
                </a:solidFill>
                <a:latin typeface="Arial" panose="020B0604020202020204" pitchFamily="34" charset="0"/>
              </a:defRPr>
            </a:lvl1pPr>
            <a:lvl2pPr marL="731838" indent="-7191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3000"/>
              </a:lnSpc>
              <a:spcBef>
                <a:spcPts val="288"/>
              </a:spcBef>
            </a:pPr>
            <a:r>
              <a:rPr lang="en-US" altLang="en-US" sz="2200">
                <a:solidFill>
                  <a:srgbClr val="000000"/>
                </a:solidFill>
                <a:latin typeface="Times New Roman" panose="02020603050405020304" pitchFamily="18" charset="0"/>
                <a:cs typeface="Times New Roman" panose="02020603050405020304" pitchFamily="18" charset="0"/>
              </a:rPr>
              <a:t>Before drilling any hole on the given work piece, the center of the hole is located by drawing two lines at right angles to each other by means of Vernier height gauge placed on the surface plate.</a:t>
            </a:r>
          </a:p>
          <a:p>
            <a:pPr lvl="1" algn="just" eaLnBrk="1" hangingPunct="1">
              <a:lnSpc>
                <a:spcPts val="3075"/>
              </a:lnSpc>
              <a:spcBef>
                <a:spcPts val="1188"/>
              </a:spcBef>
              <a:buSzPct val="92000"/>
              <a:buFontTx/>
              <a:buAutoNum type="arabicPeriod" startAt="2"/>
            </a:pPr>
            <a:r>
              <a:rPr lang="en-US" altLang="en-US" sz="2600" b="1">
                <a:solidFill>
                  <a:srgbClr val="000000"/>
                </a:solidFill>
                <a:latin typeface="Times New Roman" panose="02020603050405020304" pitchFamily="18" charset="0"/>
                <a:cs typeface="Times New Roman" panose="02020603050405020304" pitchFamily="18" charset="0"/>
              </a:rPr>
              <a:t>Punching:</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63"/>
              </a:spcBef>
            </a:pPr>
            <a:r>
              <a:rPr lang="en-US" altLang="en-US" sz="2200">
                <a:solidFill>
                  <a:srgbClr val="000000"/>
                </a:solidFill>
                <a:latin typeface="Times New Roman" panose="02020603050405020304" pitchFamily="18" charset="0"/>
                <a:cs typeface="Times New Roman" panose="02020603050405020304" pitchFamily="18" charset="0"/>
              </a:rPr>
              <a:t>After locating a center, an indentation is made at the point where the hole is to be drilled. Punching is done by means of center punch and ball peen hammer.</a:t>
            </a:r>
          </a:p>
          <a:p>
            <a:pPr lvl="1" eaLnBrk="1" hangingPunct="1">
              <a:spcBef>
                <a:spcPts val="1163"/>
              </a:spcBef>
              <a:buSzPct val="92000"/>
              <a:buFontTx/>
              <a:buAutoNum type="arabicPeriod" startAt="3"/>
            </a:pPr>
            <a:r>
              <a:rPr lang="en-US" altLang="en-US" sz="2600" b="1">
                <a:solidFill>
                  <a:srgbClr val="000000"/>
                </a:solidFill>
                <a:latin typeface="Times New Roman" panose="02020603050405020304" pitchFamily="18" charset="0"/>
                <a:cs typeface="Times New Roman" panose="02020603050405020304" pitchFamily="18" charset="0"/>
              </a:rPr>
              <a:t>Pilot hole drilling:</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spcBef>
                <a:spcPts val="1513"/>
              </a:spcBef>
            </a:pPr>
            <a:r>
              <a:rPr lang="en-US" altLang="en-US" sz="2200">
                <a:solidFill>
                  <a:srgbClr val="000000"/>
                </a:solidFill>
                <a:latin typeface="Times New Roman" panose="02020603050405020304" pitchFamily="18" charset="0"/>
                <a:cs typeface="Times New Roman" panose="02020603050405020304" pitchFamily="18" charset="0"/>
              </a:rPr>
              <a:t>Before drilling a hole of larger diameter, a pilot hole of approximately &gt; 3 mm which is slightly greater than the width of the chisel edge must be drilled. The reason is that, the action of the chisel edge during drilling is more pr less an extrusion process, so 80 to 85% of total thrust i.e., vertically upward force will come on chisel edge which increases the  power requirement and decreases the tool-life. Therefore, to eliminate the thrust acting on the chisel edge, a pilot hole must be drilled.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4562034-AF7E-4579-825D-38E1D7CCB938}"/>
              </a:ext>
            </a:extLst>
          </p:cNvPr>
          <p:cNvSpPr txBox="1">
            <a:spLocks noGrp="1"/>
          </p:cNvSpPr>
          <p:nvPr>
            <p:ph type="title"/>
          </p:nvPr>
        </p:nvSpPr>
        <p:spPr>
          <a:xfrm>
            <a:off x="901700" y="701675"/>
            <a:ext cx="1946275" cy="422275"/>
          </a:xfrm>
        </p:spPr>
        <p:txBody>
          <a:bodyPr tIns="12700" rtlCol="0"/>
          <a:lstStyle/>
          <a:p>
            <a:pPr marL="12700" eaLnBrk="1" fontAlgn="auto" hangingPunct="1">
              <a:spcBef>
                <a:spcPts val="100"/>
              </a:spcBef>
              <a:spcAft>
                <a:spcPts val="0"/>
              </a:spcAft>
              <a:tabLst>
                <a:tab pos="732155" algn="l"/>
              </a:tabLst>
              <a:defRPr/>
            </a:pPr>
            <a:r>
              <a:rPr u="none" spc="-20" dirty="0"/>
              <a:t>6.4.</a:t>
            </a:r>
            <a:r>
              <a:rPr u="none" dirty="0"/>
              <a:t>	</a:t>
            </a:r>
            <a:r>
              <a:rPr sz="2600" u="none" spc="-10" dirty="0"/>
              <a:t>Drilling:</a:t>
            </a:r>
            <a:endParaRPr sz="2600"/>
          </a:p>
        </p:txBody>
      </p:sp>
      <p:sp>
        <p:nvSpPr>
          <p:cNvPr id="61443" name="object 3">
            <a:extLst>
              <a:ext uri="{FF2B5EF4-FFF2-40B4-BE49-F238E27FC236}">
                <a16:creationId xmlns:a16="http://schemas.microsoft.com/office/drawing/2014/main" id="{E8C48B03-41B5-4630-B523-0F7371C8831C}"/>
              </a:ext>
            </a:extLst>
          </p:cNvPr>
          <p:cNvSpPr txBox="1">
            <a:spLocks noChangeArrowheads="1"/>
          </p:cNvSpPr>
          <p:nvPr/>
        </p:nvSpPr>
        <p:spPr bwMode="auto">
          <a:xfrm>
            <a:off x="901700" y="1225550"/>
            <a:ext cx="889635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12700" indent="762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Drilling is the operation of producing a cylindrical hole by removing metal by the rotating edge of a cutting tool called the drill. The drilling is one of the simplest methods of producing a hole. Drilling does not produce an accurate hole in a work piece and the hole location is not perfect. The internal surface of the hole so generated by drilling becomes  rough and the hole is always slightly oversize than the drill used due to the vibration of the spindle and the drill is as shown in figure no.4.1.</a:t>
            </a:r>
          </a:p>
          <a:p>
            <a:pPr algn="just" eaLnBrk="1" hangingPunct="1">
              <a:lnSpc>
                <a:spcPts val="2975"/>
              </a:lnSpc>
            </a:pPr>
            <a:r>
              <a:rPr lang="en-US" altLang="en-US" sz="2400" b="1">
                <a:solidFill>
                  <a:srgbClr val="000000"/>
                </a:solidFill>
                <a:latin typeface="Times New Roman" panose="02020603050405020304" pitchFamily="18" charset="0"/>
                <a:cs typeface="Times New Roman" panose="02020603050405020304" pitchFamily="18" charset="0"/>
              </a:rPr>
              <a:t>6.5.  </a:t>
            </a:r>
            <a:r>
              <a:rPr lang="en-US" altLang="en-US" sz="2600" b="1">
                <a:solidFill>
                  <a:srgbClr val="000000"/>
                </a:solidFill>
                <a:latin typeface="Times New Roman" panose="02020603050405020304" pitchFamily="18" charset="0"/>
                <a:cs typeface="Times New Roman" panose="02020603050405020304" pitchFamily="18" charset="0"/>
              </a:rPr>
              <a:t>Reaming:</a:t>
            </a:r>
            <a:endParaRPr lang="en-US" altLang="en-US" sz="26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spcBef>
                <a:spcPts val="1150"/>
              </a:spcBef>
            </a:pPr>
            <a:r>
              <a:rPr lang="en-US" altLang="en-US" sz="2200">
                <a:solidFill>
                  <a:srgbClr val="000000"/>
                </a:solidFill>
                <a:latin typeface="Times New Roman" panose="02020603050405020304" pitchFamily="18" charset="0"/>
                <a:cs typeface="Times New Roman" panose="02020603050405020304" pitchFamily="18" charset="0"/>
              </a:rPr>
              <a:t>Reaming is an accurate way of sizing and finishing a hole which has been already drilled. In order to finish a hole and to bring it to the accurate size, the hole is drilled slightly under size. The speed of the Reamer is made half that of drilling and automatic feed may be employed. The tool used for reaming is known as the reamer which has multiple cutting edges. Reamer cannot originate a hole. It simply follows the path which has been previously drilled and removes a very small amount of metal. The Material removed by this process is around 0.375 mm and for accurate work this should not exceed 0.125mm drill is as shown in figure no.4.2.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21C2D16-EF6A-46F5-88D1-0B4131531C99}"/>
              </a:ext>
            </a:extLst>
          </p:cNvPr>
          <p:cNvSpPr txBox="1">
            <a:spLocks noGrp="1"/>
          </p:cNvSpPr>
          <p:nvPr>
            <p:ph type="title"/>
          </p:nvPr>
        </p:nvSpPr>
        <p:spPr>
          <a:xfrm>
            <a:off x="911225" y="674688"/>
            <a:ext cx="3309938" cy="392112"/>
          </a:xfrm>
        </p:spPr>
        <p:txBody>
          <a:bodyPr tIns="12700" rtlCol="0"/>
          <a:lstStyle/>
          <a:p>
            <a:pPr marL="12700" eaLnBrk="1" fontAlgn="auto" hangingPunct="1">
              <a:spcBef>
                <a:spcPts val="100"/>
              </a:spcBef>
              <a:spcAft>
                <a:spcPts val="0"/>
              </a:spcAft>
              <a:tabLst>
                <a:tab pos="722630" algn="l"/>
              </a:tabLst>
              <a:defRPr/>
            </a:pPr>
            <a:r>
              <a:rPr u="none" spc="-25" dirty="0"/>
              <a:t>1.3</a:t>
            </a:r>
            <a:r>
              <a:rPr u="none" dirty="0"/>
              <a:t>	</a:t>
            </a:r>
            <a:r>
              <a:rPr u="none" spc="-10" dirty="0"/>
              <a:t>SPECIFICATIONS</a:t>
            </a:r>
          </a:p>
        </p:txBody>
      </p:sp>
      <p:sp>
        <p:nvSpPr>
          <p:cNvPr id="7171" name="object 3">
            <a:extLst>
              <a:ext uri="{FF2B5EF4-FFF2-40B4-BE49-F238E27FC236}">
                <a16:creationId xmlns:a16="http://schemas.microsoft.com/office/drawing/2014/main" id="{DA91F92E-5CDD-4AE6-9653-D1B996C47E75}"/>
              </a:ext>
            </a:extLst>
          </p:cNvPr>
          <p:cNvSpPr txBox="1">
            <a:spLocks noChangeArrowheads="1"/>
          </p:cNvSpPr>
          <p:nvPr/>
        </p:nvSpPr>
        <p:spPr bwMode="auto">
          <a:xfrm>
            <a:off x="911225" y="1185863"/>
            <a:ext cx="903287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74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00"/>
              </a:lnSpc>
              <a:spcBef>
                <a:spcPts val="300"/>
              </a:spcBef>
            </a:pPr>
            <a:r>
              <a:rPr lang="en-US" altLang="en-US" sz="2200">
                <a:solidFill>
                  <a:srgbClr val="000000"/>
                </a:solidFill>
                <a:latin typeface="Times New Roman" panose="02020603050405020304" pitchFamily="18" charset="0"/>
                <a:cs typeface="Times New Roman" panose="02020603050405020304" pitchFamily="18" charset="0"/>
              </a:rPr>
              <a:t>The size of a lathe is expressed or specified by the following items and illustrated in the given figure no.2.</a:t>
            </a:r>
          </a:p>
          <a:p>
            <a:pPr eaLnBrk="1" hangingPunct="1">
              <a:lnSpc>
                <a:spcPts val="2450"/>
              </a:lnSpc>
              <a:spcBef>
                <a:spcPts val="100"/>
              </a:spcBef>
              <a:buFontTx/>
              <a:buAutoNum type="arabicPeriod"/>
            </a:pPr>
            <a:r>
              <a:rPr lang="en-US" altLang="en-US" sz="2200">
                <a:solidFill>
                  <a:srgbClr val="000000"/>
                </a:solidFill>
                <a:latin typeface="Times New Roman" panose="02020603050405020304" pitchFamily="18" charset="0"/>
                <a:cs typeface="Times New Roman" panose="02020603050405020304" pitchFamily="18" charset="0"/>
              </a:rPr>
              <a:t>The height of the centers measured from the lathe bed.</a:t>
            </a:r>
          </a:p>
          <a:p>
            <a:pPr eaLnBrk="1" hangingPunct="1">
              <a:lnSpc>
                <a:spcPts val="2450"/>
              </a:lnSpc>
              <a:spcBef>
                <a:spcPts val="50"/>
              </a:spcBef>
              <a:buFontTx/>
              <a:buAutoNum type="arabicPeriod"/>
            </a:pPr>
            <a:r>
              <a:rPr lang="en-US" altLang="en-US" sz="2200">
                <a:solidFill>
                  <a:srgbClr val="000000"/>
                </a:solidFill>
                <a:latin typeface="Times New Roman" panose="02020603050405020304" pitchFamily="18" charset="0"/>
                <a:cs typeface="Times New Roman" panose="02020603050405020304" pitchFamily="18" charset="0"/>
              </a:rPr>
              <a:t>The swing diameter over bed. This is the largest diameter of work that will revolve without touching the bed and is twice the height of the center measured from the bed of the lathe.</a:t>
            </a:r>
          </a:p>
          <a:p>
            <a:pPr eaLnBrk="1" hangingPunct="1">
              <a:lnSpc>
                <a:spcPts val="2400"/>
              </a:lnSpc>
              <a:buFontTx/>
              <a:buAutoNum type="arabicPeriod"/>
            </a:pPr>
            <a:r>
              <a:rPr lang="en-US" altLang="en-US" sz="2200">
                <a:solidFill>
                  <a:srgbClr val="000000"/>
                </a:solidFill>
                <a:latin typeface="Times New Roman" panose="02020603050405020304" pitchFamily="18" charset="0"/>
                <a:cs typeface="Times New Roman" panose="02020603050405020304" pitchFamily="18" charset="0"/>
              </a:rPr>
              <a:t>The length between centers. This is the maximum length of work that can be</a:t>
            </a:r>
          </a:p>
          <a:p>
            <a:pPr eaLnBrk="1" hangingPunct="1">
              <a:lnSpc>
                <a:spcPts val="2500"/>
              </a:lnSpc>
            </a:pPr>
            <a:r>
              <a:rPr lang="en-US" altLang="en-US" sz="2200">
                <a:solidFill>
                  <a:srgbClr val="000000"/>
                </a:solidFill>
                <a:latin typeface="Times New Roman" panose="02020603050405020304" pitchFamily="18" charset="0"/>
                <a:cs typeface="Times New Roman" panose="02020603050405020304" pitchFamily="18" charset="0"/>
              </a:rPr>
              <a:t>mounted between the lathe centers.</a:t>
            </a:r>
          </a:p>
          <a:p>
            <a:pPr eaLnBrk="1" hangingPunct="1">
              <a:lnSpc>
                <a:spcPts val="2450"/>
              </a:lnSpc>
              <a:spcBef>
                <a:spcPts val="163"/>
              </a:spcBef>
              <a:buFontTx/>
              <a:buAutoNum type="arabicPeriod" startAt="4"/>
            </a:pPr>
            <a:r>
              <a:rPr lang="en-US" altLang="en-US" sz="2200">
                <a:solidFill>
                  <a:srgbClr val="000000"/>
                </a:solidFill>
                <a:latin typeface="Times New Roman" panose="02020603050405020304" pitchFamily="18" charset="0"/>
                <a:cs typeface="Times New Roman" panose="02020603050405020304" pitchFamily="18" charset="0"/>
              </a:rPr>
              <a:t>The swing diameter over carriage. This is the largest diameter of work that will revolve over the lathe saddle, and is always less than the swing diameter over bed.</a:t>
            </a:r>
          </a:p>
          <a:p>
            <a:pPr eaLnBrk="1" hangingPunct="1">
              <a:lnSpc>
                <a:spcPts val="2263"/>
              </a:lnSpc>
              <a:buFontTx/>
              <a:buAutoNum type="arabicPeriod" startAt="4"/>
            </a:pPr>
            <a:r>
              <a:rPr lang="en-US" altLang="en-US" sz="2200">
                <a:solidFill>
                  <a:srgbClr val="000000"/>
                </a:solidFill>
                <a:latin typeface="Times New Roman" panose="02020603050405020304" pitchFamily="18" charset="0"/>
                <a:cs typeface="Times New Roman" panose="02020603050405020304" pitchFamily="18" charset="0"/>
              </a:rPr>
              <a:t>The maximum bar diameter. This is the maximum diameter of bar stock</a:t>
            </a:r>
          </a:p>
          <a:p>
            <a:pPr eaLnBrk="1" hangingPunct="1">
              <a:lnSpc>
                <a:spcPts val="2463"/>
              </a:lnSpc>
            </a:pPr>
            <a:r>
              <a:rPr lang="en-US" altLang="en-US" sz="2200">
                <a:solidFill>
                  <a:srgbClr val="000000"/>
                </a:solidFill>
                <a:latin typeface="Times New Roman" panose="02020603050405020304" pitchFamily="18" charset="0"/>
                <a:cs typeface="Times New Roman" panose="02020603050405020304" pitchFamily="18" charset="0"/>
              </a:rPr>
              <a:t>that will pass through hole of the headstock spindle.</a:t>
            </a:r>
          </a:p>
          <a:p>
            <a:pPr eaLnBrk="1" hangingPunct="1">
              <a:lnSpc>
                <a:spcPts val="2575"/>
              </a:lnSpc>
              <a:buFontTx/>
              <a:buAutoNum type="arabicPeriod" startAt="6"/>
            </a:pPr>
            <a:r>
              <a:rPr lang="en-US" altLang="en-US" sz="2200">
                <a:solidFill>
                  <a:srgbClr val="000000"/>
                </a:solidFill>
                <a:latin typeface="Times New Roman" panose="02020603050405020304" pitchFamily="18" charset="0"/>
                <a:cs typeface="Times New Roman" panose="02020603050405020304" pitchFamily="18" charset="0"/>
              </a:rPr>
              <a:t>The length of bed. This indicates the approximate floor space occupied.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object 2">
            <a:extLst>
              <a:ext uri="{FF2B5EF4-FFF2-40B4-BE49-F238E27FC236}">
                <a16:creationId xmlns:a16="http://schemas.microsoft.com/office/drawing/2014/main" id="{0FEBFB50-407E-451D-A8F5-630C4E6B61F4}"/>
              </a:ext>
            </a:extLst>
          </p:cNvPr>
          <p:cNvSpPr>
            <a:spLocks/>
          </p:cNvSpPr>
          <p:nvPr/>
        </p:nvSpPr>
        <p:spPr bwMode="auto">
          <a:xfrm>
            <a:off x="1177925" y="2555875"/>
            <a:ext cx="42863" cy="7938"/>
          </a:xfrm>
          <a:custGeom>
            <a:avLst/>
            <a:gdLst>
              <a:gd name="T0" fmla="*/ 41737 w 43180"/>
              <a:gd name="T1" fmla="*/ 0 h 7619"/>
              <a:gd name="T2" fmla="*/ 0 w 43180"/>
              <a:gd name="T3" fmla="*/ 0 h 7619"/>
              <a:gd name="T4" fmla="*/ 0 w 43180"/>
              <a:gd name="T5" fmla="*/ 8615 h 7619"/>
              <a:gd name="T6" fmla="*/ 41737 w 43180"/>
              <a:gd name="T7" fmla="*/ 8615 h 7619"/>
              <a:gd name="T8" fmla="*/ 41737 w 43180"/>
              <a:gd name="T9" fmla="*/ 0 h 7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80" h="7619">
                <a:moveTo>
                  <a:pt x="42670" y="0"/>
                </a:moveTo>
                <a:lnTo>
                  <a:pt x="0" y="0"/>
                </a:lnTo>
                <a:lnTo>
                  <a:pt x="0" y="7618"/>
                </a:lnTo>
                <a:lnTo>
                  <a:pt x="42670" y="7618"/>
                </a:lnTo>
                <a:lnTo>
                  <a:pt x="426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C84BBF98-B2D9-4BF1-B496-50221B53EE7C}"/>
              </a:ext>
            </a:extLst>
          </p:cNvPr>
          <p:cNvSpPr txBox="1">
            <a:spLocks noGrp="1"/>
          </p:cNvSpPr>
          <p:nvPr>
            <p:ph type="title"/>
          </p:nvPr>
        </p:nvSpPr>
        <p:spPr/>
        <p:txBody>
          <a:bodyPr tIns="12700" rtlCol="0"/>
          <a:lstStyle/>
          <a:p>
            <a:pPr marL="12700" eaLnBrk="1" fontAlgn="auto" hangingPunct="1">
              <a:spcBef>
                <a:spcPts val="100"/>
              </a:spcBef>
              <a:spcAft>
                <a:spcPts val="0"/>
              </a:spcAft>
              <a:defRPr/>
            </a:pPr>
            <a:r>
              <a:rPr u="none" spc="-10" dirty="0"/>
              <a:t>6.6.</a:t>
            </a:r>
            <a:r>
              <a:rPr sz="2600" u="none" spc="-10" dirty="0"/>
              <a:t>Tapping:</a:t>
            </a:r>
            <a:endParaRPr sz="2600"/>
          </a:p>
        </p:txBody>
      </p:sp>
      <p:sp>
        <p:nvSpPr>
          <p:cNvPr id="62468" name="object 4">
            <a:extLst>
              <a:ext uri="{FF2B5EF4-FFF2-40B4-BE49-F238E27FC236}">
                <a16:creationId xmlns:a16="http://schemas.microsoft.com/office/drawing/2014/main" id="{F1E06328-C427-49D6-AE58-187816B0A8EE}"/>
              </a:ext>
            </a:extLst>
          </p:cNvPr>
          <p:cNvSpPr txBox="1">
            <a:spLocks noChangeArrowheads="1"/>
          </p:cNvSpPr>
          <p:nvPr/>
        </p:nvSpPr>
        <p:spPr bwMode="auto">
          <a:xfrm>
            <a:off x="901700" y="1036638"/>
            <a:ext cx="9175750"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indent="1028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Tapping is the operation of cutting internal threads by means of a cutting tool called a tap. Tapping may be performed by hand or machine drill is as shown in figure no.4.3.</a:t>
            </a:r>
          </a:p>
          <a:p>
            <a:pPr eaLnBrk="1" hangingPunct="1">
              <a:spcBef>
                <a:spcPts val="38"/>
              </a:spcBef>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lnSpc>
                <a:spcPts val="3075"/>
              </a:lnSpc>
            </a:pPr>
            <a:r>
              <a:rPr lang="en-US" altLang="en-US" sz="2600" b="1">
                <a:solidFill>
                  <a:srgbClr val="000000"/>
                </a:solidFill>
                <a:latin typeface="Times New Roman" panose="02020603050405020304" pitchFamily="18" charset="0"/>
                <a:cs typeface="Times New Roman" panose="02020603050405020304" pitchFamily="18" charset="0"/>
              </a:rPr>
              <a:t>Tap</a:t>
            </a:r>
            <a:r>
              <a:rPr lang="en-US" altLang="en-US" sz="2600">
                <a:solidFill>
                  <a:srgbClr val="000000"/>
                </a:solidFill>
                <a:latin typeface="Times New Roman" panose="02020603050405020304" pitchFamily="18" charset="0"/>
                <a:cs typeface="Times New Roman" panose="02020603050405020304" pitchFamily="18" charset="0"/>
              </a:rPr>
              <a:t>:</a:t>
            </a:r>
          </a:p>
          <a:p>
            <a:pPr eaLnBrk="1" hangingPunct="1">
              <a:lnSpc>
                <a:spcPct val="96000"/>
              </a:lnSpc>
              <a:spcBef>
                <a:spcPts val="63"/>
              </a:spcBef>
            </a:pPr>
            <a:r>
              <a:rPr lang="en-US" altLang="en-US" sz="2200">
                <a:solidFill>
                  <a:srgbClr val="000000"/>
                </a:solidFill>
                <a:latin typeface="Times New Roman" panose="02020603050405020304" pitchFamily="18" charset="0"/>
                <a:cs typeface="Times New Roman" panose="02020603050405020304" pitchFamily="18" charset="0"/>
              </a:rPr>
              <a:t>A tap may be considered as a bolt with accurate threads cut on it and 3 or 4 flutes cut across the thread. The edges of the thread formed by the flutes are the cutting edges which are hardened and ground. The lower part of the tap is somewhat tapered, so that it can dig into the walls of the drilled hole. The upper part of the tap consists of a shank ending in a square for holding the tap in the machine spindle or by a wrench. Taps are made from carbon steel or H.S.S and are hardened and tempered. Taps are classified as</a:t>
            </a:r>
          </a:p>
          <a:p>
            <a:pPr eaLnBrk="1" hangingPunct="1">
              <a:lnSpc>
                <a:spcPts val="247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Hand tap	and</a:t>
            </a:r>
          </a:p>
          <a:p>
            <a:pPr eaLnBrk="1" hangingPunct="1">
              <a:lnSpc>
                <a:spcPts val="252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Machine tap</a:t>
            </a:r>
          </a:p>
          <a:p>
            <a:pPr eaLnBrk="1" hangingPunct="1">
              <a:lnSpc>
                <a:spcPts val="2525"/>
              </a:lnSpc>
            </a:pPr>
            <a:r>
              <a:rPr lang="en-US" altLang="en-US" sz="2200">
                <a:solidFill>
                  <a:srgbClr val="000000"/>
                </a:solidFill>
                <a:latin typeface="Times New Roman" panose="02020603050405020304" pitchFamily="18" charset="0"/>
                <a:cs typeface="Times New Roman" panose="02020603050405020304" pitchFamily="18" charset="0"/>
              </a:rPr>
              <a:t>Hand taps are usually made hi three sets as shown in Fig (9.4).</a:t>
            </a:r>
          </a:p>
          <a:p>
            <a:pPr eaLnBrk="1" hangingPunct="1">
              <a:lnSpc>
                <a:spcPts val="2525"/>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i)	Taper	tap	(rougher),	ii)	Second	tap	(intermediate),	iii)	Bottoming	tap (finisher).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object 2">
            <a:extLst>
              <a:ext uri="{FF2B5EF4-FFF2-40B4-BE49-F238E27FC236}">
                <a16:creationId xmlns:a16="http://schemas.microsoft.com/office/drawing/2014/main" id="{49DDAB50-105F-477F-97D1-54A44CBA22C5}"/>
              </a:ext>
            </a:extLst>
          </p:cNvPr>
          <p:cNvSpPr>
            <a:spLocks/>
          </p:cNvSpPr>
          <p:nvPr/>
        </p:nvSpPr>
        <p:spPr bwMode="auto">
          <a:xfrm>
            <a:off x="1768475" y="5032375"/>
            <a:ext cx="50800" cy="15875"/>
          </a:xfrm>
          <a:custGeom>
            <a:avLst/>
            <a:gdLst>
              <a:gd name="T0" fmla="*/ 50290 w 50800"/>
              <a:gd name="T1" fmla="*/ 0 h 15239"/>
              <a:gd name="T2" fmla="*/ 0 w 50800"/>
              <a:gd name="T3" fmla="*/ 0 h 15239"/>
              <a:gd name="T4" fmla="*/ 0 w 50800"/>
              <a:gd name="T5" fmla="*/ 17227 h 15239"/>
              <a:gd name="T6" fmla="*/ 50290 w 50800"/>
              <a:gd name="T7" fmla="*/ 17227 h 15239"/>
              <a:gd name="T8" fmla="*/ 50290 w 50800"/>
              <a:gd name="T9" fmla="*/ 0 h 15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00" h="15239">
                <a:moveTo>
                  <a:pt x="50290" y="0"/>
                </a:moveTo>
                <a:lnTo>
                  <a:pt x="0" y="0"/>
                </a:lnTo>
                <a:lnTo>
                  <a:pt x="0" y="15238"/>
                </a:lnTo>
                <a:lnTo>
                  <a:pt x="50290" y="15238"/>
                </a:lnTo>
                <a:lnTo>
                  <a:pt x="502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E1C29A74-0A53-43DA-BC2D-B3D45F459FBF}"/>
              </a:ext>
            </a:extLst>
          </p:cNvPr>
          <p:cNvSpPr txBox="1">
            <a:spLocks noGrp="1"/>
          </p:cNvSpPr>
          <p:nvPr>
            <p:ph type="title"/>
          </p:nvPr>
        </p:nvSpPr>
        <p:spPr/>
        <p:txBody>
          <a:bodyPr tIns="12700" rtlCol="0"/>
          <a:lstStyle/>
          <a:p>
            <a:pPr marL="12700" eaLnBrk="1" fontAlgn="auto" hangingPunct="1">
              <a:spcBef>
                <a:spcPts val="100"/>
              </a:spcBef>
              <a:spcAft>
                <a:spcPts val="0"/>
              </a:spcAft>
              <a:defRPr/>
            </a:pPr>
            <a:r>
              <a:rPr sz="2600" u="none" dirty="0"/>
              <a:t>Taper</a:t>
            </a:r>
            <a:r>
              <a:rPr sz="2600" u="none" spc="-35" dirty="0"/>
              <a:t> </a:t>
            </a:r>
            <a:r>
              <a:rPr sz="2600" u="none" dirty="0"/>
              <a:t>tap</a:t>
            </a:r>
            <a:r>
              <a:rPr sz="2600" u="none" spc="-35" dirty="0"/>
              <a:t> </a:t>
            </a:r>
            <a:r>
              <a:rPr sz="2600" u="none" spc="-10" dirty="0"/>
              <a:t>(rougher):</a:t>
            </a:r>
            <a:endParaRPr sz="2600"/>
          </a:p>
        </p:txBody>
      </p:sp>
      <p:sp>
        <p:nvSpPr>
          <p:cNvPr id="63492" name="object 4">
            <a:extLst>
              <a:ext uri="{FF2B5EF4-FFF2-40B4-BE49-F238E27FC236}">
                <a16:creationId xmlns:a16="http://schemas.microsoft.com/office/drawing/2014/main" id="{EE151EB5-38B6-48C3-B38E-6A29DF0C7DD3}"/>
              </a:ext>
            </a:extLst>
          </p:cNvPr>
          <p:cNvSpPr txBox="1">
            <a:spLocks noChangeArrowheads="1"/>
          </p:cNvSpPr>
          <p:nvPr/>
        </p:nvSpPr>
        <p:spPr bwMode="auto">
          <a:xfrm>
            <a:off x="901700" y="1065213"/>
            <a:ext cx="8910638"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209" rIns="0" bIns="0">
            <a:spAutoFit/>
          </a:bodyPr>
          <a:lstStyle>
            <a:lvl1pPr marL="12700" indent="647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5000"/>
              </a:lnSpc>
              <a:spcBef>
                <a:spcPts val="225"/>
              </a:spcBef>
            </a:pPr>
            <a:r>
              <a:rPr lang="en-US" altLang="en-US" sz="2200">
                <a:solidFill>
                  <a:srgbClr val="000000"/>
                </a:solidFill>
                <a:latin typeface="Times New Roman" panose="02020603050405020304" pitchFamily="18" charset="0"/>
                <a:cs typeface="Times New Roman" panose="02020603050405020304" pitchFamily="18" charset="0"/>
              </a:rPr>
              <a:t>The end of the rougher has about 6 threads tapered .This is used to start the thread so that the threads are formed gradually as the tap is turned in to the hole.</a:t>
            </a:r>
          </a:p>
          <a:p>
            <a:pPr eaLnBrk="1" hangingPunct="1">
              <a:spcBef>
                <a:spcPts val="1150"/>
              </a:spcBef>
            </a:pPr>
            <a:r>
              <a:rPr lang="en-US" altLang="en-US" sz="2600" b="1">
                <a:solidFill>
                  <a:srgbClr val="000000"/>
                </a:solidFill>
                <a:latin typeface="Times New Roman" panose="02020603050405020304" pitchFamily="18" charset="0"/>
                <a:cs typeface="Times New Roman" panose="02020603050405020304" pitchFamily="18" charset="0"/>
              </a:rPr>
              <a:t>Second tap (intermediate):</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ts val="2575"/>
              </a:lnSpc>
              <a:spcBef>
                <a:spcPts val="1188"/>
              </a:spcBef>
            </a:pPr>
            <a:r>
              <a:rPr lang="en-US" altLang="en-US" sz="2200">
                <a:solidFill>
                  <a:srgbClr val="000000"/>
                </a:solidFill>
                <a:latin typeface="Times New Roman" panose="02020603050405020304" pitchFamily="18" charset="0"/>
                <a:cs typeface="Times New Roman" panose="02020603050405020304" pitchFamily="18" charset="0"/>
              </a:rPr>
              <a:t>The intermediate is tapered back from the edge about 3 or 4</a:t>
            </a:r>
          </a:p>
          <a:p>
            <a:pPr eaLnBrk="1" hangingPunct="1">
              <a:lnSpc>
                <a:spcPts val="2525"/>
              </a:lnSpc>
              <a:spcBef>
                <a:spcPts val="113"/>
              </a:spcBef>
            </a:pPr>
            <a:r>
              <a:rPr lang="en-US" altLang="en-US" sz="2200">
                <a:solidFill>
                  <a:srgbClr val="000000"/>
                </a:solidFill>
                <a:latin typeface="Times New Roman" panose="02020603050405020304" pitchFamily="18" charset="0"/>
                <a:cs typeface="Times New Roman" panose="02020603050405020304" pitchFamily="18" charset="0"/>
              </a:rPr>
              <a:t>Threads .This is used after the rougher tap has been used to cut the thread as far as possible.</a:t>
            </a:r>
          </a:p>
          <a:p>
            <a:pPr eaLnBrk="1" hangingPunct="1">
              <a:spcBef>
                <a:spcPts val="325"/>
              </a:spcBef>
            </a:pPr>
            <a:r>
              <a:rPr lang="en-US" altLang="en-US" sz="2600" b="1">
                <a:solidFill>
                  <a:srgbClr val="000000"/>
                </a:solidFill>
                <a:latin typeface="Times New Roman" panose="02020603050405020304" pitchFamily="18" charset="0"/>
                <a:cs typeface="Times New Roman" panose="02020603050405020304" pitchFamily="18" charset="0"/>
              </a:rPr>
              <a:t>Bottoming tap (finisher):</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ts val="2500"/>
              </a:lnSpc>
              <a:spcBef>
                <a:spcPts val="625"/>
              </a:spcBef>
            </a:pPr>
            <a:r>
              <a:rPr lang="en-US" altLang="en-US" sz="2200">
                <a:solidFill>
                  <a:srgbClr val="000000"/>
                </a:solidFill>
                <a:latin typeface="Times New Roman" panose="02020603050405020304" pitchFamily="18" charset="0"/>
                <a:cs typeface="Times New Roman" panose="02020603050405020304" pitchFamily="18" charset="0"/>
              </a:rPr>
              <a:t>This tap has full threads for the whole of its length. This is used to finish the work prepared by the other two taps.</a:t>
            </a:r>
          </a:p>
          <a:p>
            <a:pPr eaLnBrk="1" hangingPunct="1">
              <a:lnSpc>
                <a:spcPts val="2913"/>
              </a:lnSpc>
            </a:pPr>
            <a:r>
              <a:rPr lang="en-US" altLang="en-US" sz="2600" b="1">
                <a:solidFill>
                  <a:srgbClr val="000000"/>
                </a:solidFill>
                <a:latin typeface="Times New Roman" panose="02020603050405020304" pitchFamily="18" charset="0"/>
                <a:cs typeface="Times New Roman" panose="02020603050405020304" pitchFamily="18" charset="0"/>
              </a:rPr>
              <a:t>Tap drill size:</a:t>
            </a: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1438"/>
              </a:spcBef>
            </a:pPr>
            <a:r>
              <a:rPr lang="en-US" altLang="en-US" sz="2200">
                <a:solidFill>
                  <a:srgbClr val="000000"/>
                </a:solidFill>
                <a:latin typeface="Times New Roman" panose="02020603050405020304" pitchFamily="18" charset="0"/>
                <a:cs typeface="Times New Roman" panose="02020603050405020304" pitchFamily="18" charset="0"/>
              </a:rPr>
              <a:t>The size of the tap being the outside diameter of its threads, it is necessary that the drilled hole must be smaller than the tap. The drill size which is sufficiently accurate for most cases</a:t>
            </a:r>
          </a:p>
          <a:p>
            <a:pPr eaLnBrk="1" hangingPunct="1">
              <a:lnSpc>
                <a:spcPts val="2463"/>
              </a:lnSpc>
            </a:pPr>
            <a:r>
              <a:rPr lang="en-US" altLang="en-US" sz="2200">
                <a:solidFill>
                  <a:srgbClr val="000000"/>
                </a:solidFill>
                <a:latin typeface="Times New Roman" panose="02020603050405020304" pitchFamily="18" charset="0"/>
                <a:cs typeface="Times New Roman" panose="02020603050405020304" pitchFamily="18" charset="0"/>
              </a:rPr>
              <a:t>= Out side diameter X 0.8.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B01DD83-77CC-4D3D-B8FD-3574CC82E0E1}"/>
              </a:ext>
            </a:extLst>
          </p:cNvPr>
          <p:cNvSpPr txBox="1">
            <a:spLocks noGrp="1"/>
          </p:cNvSpPr>
          <p:nvPr>
            <p:ph type="title"/>
          </p:nvPr>
        </p:nvSpPr>
        <p:spPr>
          <a:xfrm>
            <a:off x="901700" y="1335088"/>
            <a:ext cx="2674938" cy="422275"/>
          </a:xfrm>
        </p:spPr>
        <p:txBody>
          <a:bodyPr tIns="13335" rtlCol="0"/>
          <a:lstStyle/>
          <a:p>
            <a:pPr marL="12700" eaLnBrk="1" fontAlgn="auto" hangingPunct="1">
              <a:spcBef>
                <a:spcPts val="105"/>
              </a:spcBef>
              <a:spcAft>
                <a:spcPts val="0"/>
              </a:spcAft>
              <a:tabLst>
                <a:tab pos="469900" algn="l"/>
              </a:tabLst>
              <a:defRPr/>
            </a:pPr>
            <a:r>
              <a:rPr sz="2600" u="none" spc="-25" dirty="0"/>
              <a:t>7.</a:t>
            </a:r>
            <a:r>
              <a:rPr sz="2600" u="none" dirty="0"/>
              <a:t>	</a:t>
            </a:r>
            <a:r>
              <a:rPr sz="2600" u="none" spc="-10" dirty="0"/>
              <a:t>PROCEDURE:</a:t>
            </a:r>
            <a:endParaRPr sz="2600"/>
          </a:p>
        </p:txBody>
      </p:sp>
      <p:sp>
        <p:nvSpPr>
          <p:cNvPr id="64515" name="object 3">
            <a:extLst>
              <a:ext uri="{FF2B5EF4-FFF2-40B4-BE49-F238E27FC236}">
                <a16:creationId xmlns:a16="http://schemas.microsoft.com/office/drawing/2014/main" id="{6EDA0C09-460F-4ED4-A1DD-8D220B80BA13}"/>
              </a:ext>
            </a:extLst>
          </p:cNvPr>
          <p:cNvSpPr txBox="1">
            <a:spLocks noChangeArrowheads="1"/>
          </p:cNvSpPr>
          <p:nvPr/>
        </p:nvSpPr>
        <p:spPr bwMode="auto">
          <a:xfrm>
            <a:off x="901700" y="1890713"/>
            <a:ext cx="91773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469900" indent="-457200">
              <a:tabLst>
                <a:tab pos="469900" algn="l"/>
              </a:tabLst>
              <a:defRPr>
                <a:solidFill>
                  <a:schemeClr val="tx1"/>
                </a:solidFill>
                <a:latin typeface="Arial" panose="020B0604020202020204" pitchFamily="34" charset="0"/>
              </a:defRPr>
            </a:lvl1pPr>
            <a:lvl2pPr marL="742950" indent="-285750">
              <a:tabLst>
                <a:tab pos="469900" algn="l"/>
              </a:tabLst>
              <a:defRPr>
                <a:solidFill>
                  <a:schemeClr val="tx1"/>
                </a:solidFill>
                <a:latin typeface="Arial" panose="020B0604020202020204" pitchFamily="34" charset="0"/>
              </a:defRPr>
            </a:lvl2pPr>
            <a:lvl3pPr marL="1143000" indent="-228600">
              <a:tabLst>
                <a:tab pos="469900" algn="l"/>
              </a:tabLst>
              <a:defRPr>
                <a:solidFill>
                  <a:schemeClr val="tx1"/>
                </a:solidFill>
                <a:latin typeface="Arial" panose="020B0604020202020204" pitchFamily="34" charset="0"/>
              </a:defRPr>
            </a:lvl3pPr>
            <a:lvl4pPr marL="1600200" indent="-228600">
              <a:tabLst>
                <a:tab pos="469900" algn="l"/>
              </a:tabLst>
              <a:defRPr>
                <a:solidFill>
                  <a:schemeClr val="tx1"/>
                </a:solidFill>
                <a:latin typeface="Arial" panose="020B0604020202020204" pitchFamily="34" charset="0"/>
              </a:defRPr>
            </a:lvl4pPr>
            <a:lvl5pPr marL="2057400" indent="-228600">
              <a:tabLst>
                <a:tab pos="469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9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9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9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9900" algn="l"/>
              </a:tabLst>
              <a:defRPr>
                <a:solidFill>
                  <a:schemeClr val="tx1"/>
                </a:solidFill>
                <a:latin typeface="Arial" panose="020B0604020202020204" pitchFamily="34" charset="0"/>
              </a:defRPr>
            </a:lvl9pPr>
          </a:lstStyle>
          <a:p>
            <a:pPr algn="just" eaLnBrk="1" hangingPunct="1">
              <a:lnSpc>
                <a:spcPts val="2525"/>
              </a:lnSpc>
              <a:spcBef>
                <a:spcPts val="27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Before drilling holes, centers of the holes are located on the work Piece by drawing two lines at right angles to each other using vernier height gauge and surface plate,</a:t>
            </a:r>
          </a:p>
          <a:p>
            <a:pPr algn="just" eaLnBrk="1" hangingPunct="1">
              <a:lnSpc>
                <a:spcPts val="2400"/>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indentations are made at the points where the holes are to be drilled</a:t>
            </a:r>
          </a:p>
          <a:p>
            <a:pPr algn="just" eaLnBrk="1" hangingPunct="1">
              <a:lnSpc>
                <a:spcPts val="2588"/>
              </a:lnSpc>
            </a:pPr>
            <a:r>
              <a:rPr lang="en-US" altLang="en-US" sz="2200">
                <a:solidFill>
                  <a:srgbClr val="000000"/>
                </a:solidFill>
                <a:latin typeface="Times New Roman" panose="02020603050405020304" pitchFamily="18" charset="0"/>
                <a:cs typeface="Times New Roman" panose="02020603050405020304" pitchFamily="18" charset="0"/>
              </a:rPr>
              <a:t>using center punch and ball peen hammer.</a:t>
            </a:r>
          </a:p>
          <a:p>
            <a:pPr algn="just" eaLnBrk="1" hangingPunct="1">
              <a:lnSpc>
                <a:spcPct val="99000"/>
              </a:lnSpc>
              <a:spcBef>
                <a:spcPts val="263"/>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Work piece is firmly fixed in the vice on a drilling machine and drill bit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3 mm is held firmly by the self-centering chuck rotated along with the spindle,</a:t>
            </a:r>
          </a:p>
        </p:txBody>
      </p:sp>
      <p:sp>
        <p:nvSpPr>
          <p:cNvPr id="4" name="object 4">
            <a:extLst>
              <a:ext uri="{FF2B5EF4-FFF2-40B4-BE49-F238E27FC236}">
                <a16:creationId xmlns:a16="http://schemas.microsoft.com/office/drawing/2014/main" id="{179B3D06-C811-4779-BE5C-C1558039204A}"/>
              </a:ext>
            </a:extLst>
          </p:cNvPr>
          <p:cNvSpPr txBox="1"/>
          <p:nvPr/>
        </p:nvSpPr>
        <p:spPr>
          <a:xfrm>
            <a:off x="4822825" y="4587875"/>
            <a:ext cx="4173538" cy="360363"/>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are</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drilled</a:t>
            </a:r>
            <a:r>
              <a:rPr sz="2200" kern="0" spc="-3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chosen</a:t>
            </a:r>
            <a:r>
              <a:rPr sz="2200" kern="0" spc="-2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locations</a:t>
            </a:r>
            <a:r>
              <a:rPr sz="2200" kern="0" spc="335" dirty="0">
                <a:solidFill>
                  <a:sysClr val="windowText" lastClr="000000"/>
                </a:solidFill>
                <a:latin typeface="Times New Roman"/>
                <a:cs typeface="Times New Roman"/>
              </a:rPr>
              <a:t> </a:t>
            </a:r>
            <a:r>
              <a:rPr sz="2200" kern="0" spc="-25" dirty="0">
                <a:solidFill>
                  <a:sysClr val="windowText" lastClr="000000"/>
                </a:solidFill>
                <a:latin typeface="Times New Roman"/>
                <a:cs typeface="Times New Roman"/>
              </a:rPr>
              <a:t>by</a:t>
            </a:r>
            <a:endParaRPr sz="2200" kern="0">
              <a:solidFill>
                <a:sysClr val="windowText" lastClr="000000"/>
              </a:solidFill>
              <a:latin typeface="Times New Roman"/>
              <a:cs typeface="Times New Roman"/>
            </a:endParaRPr>
          </a:p>
        </p:txBody>
      </p:sp>
      <p:sp>
        <p:nvSpPr>
          <p:cNvPr id="64517" name="object 5">
            <a:extLst>
              <a:ext uri="{FF2B5EF4-FFF2-40B4-BE49-F238E27FC236}">
                <a16:creationId xmlns:a16="http://schemas.microsoft.com/office/drawing/2014/main" id="{BE2E5E50-81BC-4B16-A137-0FC2BD0E2DBE}"/>
              </a:ext>
            </a:extLst>
          </p:cNvPr>
          <p:cNvSpPr txBox="1">
            <a:spLocks noChangeArrowheads="1"/>
          </p:cNvSpPr>
          <p:nvPr/>
        </p:nvSpPr>
        <p:spPr bwMode="auto">
          <a:xfrm>
            <a:off x="901700" y="4587875"/>
            <a:ext cx="8116888"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469900" indent="-457200">
              <a:tabLst>
                <a:tab pos="469900" algn="l"/>
              </a:tabLst>
              <a:defRPr>
                <a:solidFill>
                  <a:schemeClr val="tx1"/>
                </a:solidFill>
                <a:latin typeface="Arial" panose="020B0604020202020204" pitchFamily="34" charset="0"/>
              </a:defRPr>
            </a:lvl1pPr>
            <a:lvl2pPr marL="742950" indent="-285750">
              <a:tabLst>
                <a:tab pos="469900" algn="l"/>
              </a:tabLst>
              <a:defRPr>
                <a:solidFill>
                  <a:schemeClr val="tx1"/>
                </a:solidFill>
                <a:latin typeface="Arial" panose="020B0604020202020204" pitchFamily="34" charset="0"/>
              </a:defRPr>
            </a:lvl2pPr>
            <a:lvl3pPr marL="1143000" indent="-228600">
              <a:tabLst>
                <a:tab pos="469900" algn="l"/>
              </a:tabLst>
              <a:defRPr>
                <a:solidFill>
                  <a:schemeClr val="tx1"/>
                </a:solidFill>
                <a:latin typeface="Arial" panose="020B0604020202020204" pitchFamily="34" charset="0"/>
              </a:defRPr>
            </a:lvl3pPr>
            <a:lvl4pPr marL="1600200" indent="-228600">
              <a:tabLst>
                <a:tab pos="469900" algn="l"/>
              </a:tabLst>
              <a:defRPr>
                <a:solidFill>
                  <a:schemeClr val="tx1"/>
                </a:solidFill>
                <a:latin typeface="Arial" panose="020B0604020202020204" pitchFamily="34" charset="0"/>
              </a:defRPr>
            </a:lvl4pPr>
            <a:lvl5pPr marL="2057400" indent="-228600">
              <a:tabLst>
                <a:tab pos="469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9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9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9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9900" algn="l"/>
              </a:tabLst>
              <a:defRPr>
                <a:solidFill>
                  <a:schemeClr val="tx1"/>
                </a:solidFill>
                <a:latin typeface="Arial" panose="020B0604020202020204" pitchFamily="34" charset="0"/>
              </a:defRPr>
            </a:lvl9pPr>
          </a:lstStyle>
          <a:p>
            <a:pPr eaLnBrk="1" hangingPunct="1">
              <a:lnSpc>
                <a:spcPts val="2525"/>
              </a:lnSpc>
              <a:spcBef>
                <a:spcPts val="27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Two pilot holes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3 mm starting the Drilling machine.</a:t>
            </a:r>
          </a:p>
          <a:p>
            <a:pPr eaLnBrk="1" hangingPunct="1">
              <a:lnSpc>
                <a:spcPts val="2525"/>
              </a:lnSpc>
              <a:spcBef>
                <a:spcPts val="175"/>
              </a:spcBef>
              <a:buSzPct val="55000"/>
              <a:buFontTx/>
              <a:buChar char=""/>
            </a:pP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3 mm drill bit is replaced by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8.5 mm drill bit and the drilling is performed in one of the previously drilled pilot hole.</a:t>
            </a:r>
          </a:p>
          <a:p>
            <a:pPr eaLnBrk="1" hangingPunct="1">
              <a:lnSpc>
                <a:spcPts val="2525"/>
              </a:lnSpc>
              <a:spcBef>
                <a:spcPts val="163"/>
              </a:spcBef>
              <a:buSzPct val="55000"/>
              <a:buFontTx/>
              <a:buChar char=""/>
            </a:pP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8.5 mm drill bit is replaced by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9.8 mm drill bit and the drilling is performed</a:t>
            </a:r>
          </a:p>
          <a:p>
            <a:pPr eaLnBrk="1" hangingPunct="1">
              <a:lnSpc>
                <a:spcPts val="2500"/>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in the second pilot hole.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object 2">
            <a:extLst>
              <a:ext uri="{FF2B5EF4-FFF2-40B4-BE49-F238E27FC236}">
                <a16:creationId xmlns:a16="http://schemas.microsoft.com/office/drawing/2014/main" id="{00CED5DF-F1CA-413E-A35F-B6F4F22BAFE4}"/>
              </a:ext>
            </a:extLst>
          </p:cNvPr>
          <p:cNvSpPr txBox="1">
            <a:spLocks noChangeArrowheads="1"/>
          </p:cNvSpPr>
          <p:nvPr/>
        </p:nvSpPr>
        <p:spPr bwMode="auto">
          <a:xfrm>
            <a:off x="901700" y="536575"/>
            <a:ext cx="8897938"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469900" indent="-457200">
              <a:tabLst>
                <a:tab pos="469900" algn="l"/>
              </a:tabLst>
              <a:defRPr>
                <a:solidFill>
                  <a:schemeClr val="tx1"/>
                </a:solidFill>
                <a:latin typeface="Arial" panose="020B0604020202020204" pitchFamily="34" charset="0"/>
              </a:defRPr>
            </a:lvl1pPr>
            <a:lvl2pPr marL="742950" indent="-285750">
              <a:tabLst>
                <a:tab pos="469900" algn="l"/>
              </a:tabLst>
              <a:defRPr>
                <a:solidFill>
                  <a:schemeClr val="tx1"/>
                </a:solidFill>
                <a:latin typeface="Arial" panose="020B0604020202020204" pitchFamily="34" charset="0"/>
              </a:defRPr>
            </a:lvl2pPr>
            <a:lvl3pPr marL="1143000" indent="-228600">
              <a:tabLst>
                <a:tab pos="469900" algn="l"/>
              </a:tabLst>
              <a:defRPr>
                <a:solidFill>
                  <a:schemeClr val="tx1"/>
                </a:solidFill>
                <a:latin typeface="Arial" panose="020B0604020202020204" pitchFamily="34" charset="0"/>
              </a:defRPr>
            </a:lvl3pPr>
            <a:lvl4pPr marL="1600200" indent="-228600">
              <a:tabLst>
                <a:tab pos="469900" algn="l"/>
              </a:tabLst>
              <a:defRPr>
                <a:solidFill>
                  <a:schemeClr val="tx1"/>
                </a:solidFill>
                <a:latin typeface="Arial" panose="020B0604020202020204" pitchFamily="34" charset="0"/>
              </a:defRPr>
            </a:lvl4pPr>
            <a:lvl5pPr marL="2057400" indent="-228600">
              <a:tabLst>
                <a:tab pos="469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9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9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9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9900" algn="l"/>
              </a:tabLst>
              <a:defRPr>
                <a:solidFill>
                  <a:schemeClr val="tx1"/>
                </a:solidFill>
                <a:latin typeface="Arial" panose="020B0604020202020204" pitchFamily="34" charset="0"/>
              </a:defRPr>
            </a:lvl9pPr>
          </a:lstStyle>
          <a:p>
            <a:pPr algn="just" eaLnBrk="1" hangingPunct="1">
              <a:lnSpc>
                <a:spcPts val="2525"/>
              </a:lnSpc>
              <a:spcBef>
                <a:spcPts val="275"/>
              </a:spcBef>
              <a:buSzPct val="55000"/>
              <a:buFontTx/>
              <a:buChar char=""/>
            </a:pP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9.8  mm  drill  bit  is  replaced  by  the  reamer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10  mm  and  the subsequent sizing and finishing of the hole is done by performing reaming operation in the second hole by giving hand feed.</a:t>
            </a:r>
          </a:p>
          <a:p>
            <a:pPr eaLnBrk="1" hangingPunct="1">
              <a:lnSpc>
                <a:spcPct val="96000"/>
              </a:lnSpc>
              <a:spcBef>
                <a:spcPts val="142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Finally tapping operation is performed manually in three stages using taper tap, Intermediate tap and bottoming tap one after the other holding by a wrench.</a:t>
            </a:r>
          </a:p>
        </p:txBody>
      </p:sp>
      <p:sp>
        <p:nvSpPr>
          <p:cNvPr id="3" name="object 3">
            <a:extLst>
              <a:ext uri="{FF2B5EF4-FFF2-40B4-BE49-F238E27FC236}">
                <a16:creationId xmlns:a16="http://schemas.microsoft.com/office/drawing/2014/main" id="{0342882D-3224-4185-B220-4EC96C8BC776}"/>
              </a:ext>
            </a:extLst>
          </p:cNvPr>
          <p:cNvSpPr txBox="1"/>
          <p:nvPr/>
        </p:nvSpPr>
        <p:spPr>
          <a:xfrm>
            <a:off x="1358900" y="4029075"/>
            <a:ext cx="2411413" cy="361950"/>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in</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reaming</a:t>
            </a:r>
            <a:r>
              <a:rPr sz="2200" kern="0" spc="-4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operation,</a:t>
            </a:r>
            <a:endParaRPr sz="22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857B23D2-D852-49A1-AC38-EFDF2C45471D}"/>
              </a:ext>
            </a:extLst>
          </p:cNvPr>
          <p:cNvSpPr txBox="1"/>
          <p:nvPr/>
        </p:nvSpPr>
        <p:spPr>
          <a:xfrm>
            <a:off x="901700" y="2965450"/>
            <a:ext cx="8815388" cy="1624013"/>
          </a:xfrm>
          <a:prstGeom prst="rect">
            <a:avLst/>
          </a:prstGeom>
        </p:spPr>
        <p:txBody>
          <a:bodyPr lIns="0" tIns="43180" rIns="0" bIns="0">
            <a:spAutoFit/>
          </a:bodyPr>
          <a:lstStyle/>
          <a:p>
            <a:pPr marL="469900" indent="-457834" eaLnBrk="1" fontAlgn="auto" hangingPunct="1">
              <a:spcBef>
                <a:spcPts val="340"/>
              </a:spcBef>
              <a:spcAft>
                <a:spcPts val="0"/>
              </a:spcAft>
              <a:buFontTx/>
              <a:buAutoNum type="arabicPeriod" startAt="8"/>
              <a:tabLst>
                <a:tab pos="469900" algn="l"/>
                <a:tab pos="470534" algn="l"/>
              </a:tabLst>
              <a:defRPr/>
            </a:pPr>
            <a:r>
              <a:rPr sz="2600" b="1" kern="0" spc="-10" dirty="0">
                <a:solidFill>
                  <a:sysClr val="windowText" lastClr="000000"/>
                </a:solidFill>
                <a:latin typeface="Times New Roman"/>
                <a:cs typeface="Times New Roman"/>
              </a:rPr>
              <a:t>PRECAUTIONS:</a:t>
            </a:r>
            <a:endParaRPr sz="2600" kern="0">
              <a:solidFill>
                <a:sysClr val="windowText" lastClr="000000"/>
              </a:solidFill>
              <a:latin typeface="Times New Roman"/>
              <a:cs typeface="Times New Roman"/>
            </a:endParaRPr>
          </a:p>
          <a:p>
            <a:pPr marL="469900" lvl="1" indent="-229235" eaLnBrk="1" fontAlgn="auto" hangingPunct="1">
              <a:lnSpc>
                <a:spcPts val="2480"/>
              </a:lnSpc>
              <a:spcBef>
                <a:spcPts val="200"/>
              </a:spcBef>
              <a:spcAft>
                <a:spcPts val="0"/>
              </a:spcAft>
              <a:buSzPct val="54545"/>
              <a:buFont typeface="Symbol"/>
              <a:buChar char=""/>
              <a:tabLst>
                <a:tab pos="469900" algn="l"/>
                <a:tab pos="470534" algn="l"/>
              </a:tabLst>
              <a:defRPr/>
            </a:pPr>
            <a:r>
              <a:rPr sz="2200" kern="0" dirty="0">
                <a:solidFill>
                  <a:sysClr val="windowText" lastClr="000000"/>
                </a:solidFill>
                <a:latin typeface="Times New Roman"/>
                <a:cs typeface="Times New Roman"/>
              </a:rPr>
              <a:t>Ensure</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that</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edges</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flat</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are</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perfectly</a:t>
            </a:r>
            <a:r>
              <a:rPr sz="2200" kern="0" spc="-5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square.</a:t>
            </a:r>
            <a:endParaRPr sz="2200" kern="0">
              <a:solidFill>
                <a:sysClr val="windowText" lastClr="000000"/>
              </a:solidFill>
              <a:latin typeface="Times New Roman"/>
              <a:cs typeface="Times New Roman"/>
            </a:endParaRPr>
          </a:p>
          <a:p>
            <a:pPr marL="469900" lvl="1" indent="-229235" eaLnBrk="1" fontAlgn="auto" hangingPunct="1">
              <a:lnSpc>
                <a:spcPts val="2480"/>
              </a:lnSpc>
              <a:spcBef>
                <a:spcPts val="0"/>
              </a:spcBef>
              <a:spcAft>
                <a:spcPts val="0"/>
              </a:spcAft>
              <a:buSzPct val="54545"/>
              <a:buFont typeface="Symbol"/>
              <a:buChar char=""/>
              <a:tabLst>
                <a:tab pos="469900" algn="l"/>
                <a:tab pos="470534" algn="l"/>
              </a:tabLst>
              <a:defRPr/>
            </a:pPr>
            <a:r>
              <a:rPr sz="2200" kern="0" dirty="0">
                <a:solidFill>
                  <a:sysClr val="windowText" lastClr="000000"/>
                </a:solidFill>
                <a:latin typeface="Times New Roman"/>
                <a:cs typeface="Times New Roman"/>
              </a:rPr>
              <a:t>Slightly</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lower</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speeds</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order</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25%</a:t>
            </a:r>
            <a:r>
              <a:rPr sz="2200" kern="0" spc="1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less</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than</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drilling</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should</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be</a:t>
            </a:r>
            <a:r>
              <a:rPr sz="2200" kern="0" spc="-50" dirty="0">
                <a:solidFill>
                  <a:sysClr val="windowText" lastClr="000000"/>
                </a:solidFill>
                <a:latin typeface="Times New Roman"/>
                <a:cs typeface="Times New Roman"/>
              </a:rPr>
              <a:t> </a:t>
            </a:r>
            <a:r>
              <a:rPr sz="2200" kern="0" spc="-20" dirty="0">
                <a:solidFill>
                  <a:sysClr val="windowText" lastClr="000000"/>
                </a:solidFill>
                <a:latin typeface="Times New Roman"/>
                <a:cs typeface="Times New Roman"/>
              </a:rPr>
              <a:t>used</a:t>
            </a:r>
            <a:endParaRPr sz="2200" kern="0">
              <a:solidFill>
                <a:sysClr val="windowText" lastClr="000000"/>
              </a:solidFill>
              <a:latin typeface="Times New Roman"/>
              <a:cs typeface="Times New Roman"/>
            </a:endParaRPr>
          </a:p>
          <a:p>
            <a:pPr marL="469900" lvl="1" indent="-229235" eaLnBrk="1" fontAlgn="auto" hangingPunct="1">
              <a:spcBef>
                <a:spcPts val="1425"/>
              </a:spcBef>
              <a:spcAft>
                <a:spcPts val="0"/>
              </a:spcAft>
              <a:buSzPct val="54545"/>
              <a:buFont typeface="Symbol"/>
              <a:buChar char=""/>
              <a:tabLst>
                <a:tab pos="469900" algn="l"/>
                <a:tab pos="470534" algn="l"/>
              </a:tabLst>
              <a:defRPr/>
            </a:pPr>
            <a:r>
              <a:rPr sz="2200" kern="0" dirty="0">
                <a:solidFill>
                  <a:sysClr val="windowText" lastClr="000000"/>
                </a:solidFill>
                <a:latin typeface="Times New Roman"/>
                <a:cs typeface="Times New Roman"/>
              </a:rPr>
              <a:t>Drilling</a:t>
            </a:r>
            <a:r>
              <a:rPr sz="2200" kern="0" spc="-8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should</a:t>
            </a:r>
            <a:r>
              <a:rPr sz="2200" kern="0" spc="-7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be</a:t>
            </a:r>
            <a:r>
              <a:rPr sz="2200" kern="0" spc="-8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performed</a:t>
            </a:r>
            <a:r>
              <a:rPr sz="2200" kern="0" spc="-7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only</a:t>
            </a:r>
            <a:r>
              <a:rPr sz="2200" kern="0" spc="-10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after</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pilot</a:t>
            </a:r>
            <a:r>
              <a:rPr sz="2200" kern="0" spc="-7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hole</a:t>
            </a:r>
            <a:r>
              <a:rPr sz="2200" kern="0" spc="-8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is</a:t>
            </a:r>
            <a:r>
              <a:rPr sz="2200" kern="0" spc="-8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made.</a:t>
            </a:r>
            <a:endParaRPr sz="2200" kern="0">
              <a:solidFill>
                <a:sysClr val="windowText" lastClr="000000"/>
              </a:solidFill>
              <a:latin typeface="Times New Roman"/>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80905C-E405-4E91-B0D0-C200DA1B9EF0}"/>
              </a:ext>
            </a:extLst>
          </p:cNvPr>
          <p:cNvSpPr txBox="1">
            <a:spLocks noGrp="1"/>
          </p:cNvSpPr>
          <p:nvPr>
            <p:ph type="title"/>
          </p:nvPr>
        </p:nvSpPr>
        <p:spPr>
          <a:xfrm>
            <a:off x="5251450" y="1025525"/>
            <a:ext cx="2309813" cy="390525"/>
          </a:xfrm>
        </p:spPr>
        <p:txBody>
          <a:bodyPr tIns="12700" rtlCol="0"/>
          <a:lstStyle/>
          <a:p>
            <a:pPr marL="12700" eaLnBrk="1" fontAlgn="auto" hangingPunct="1">
              <a:spcBef>
                <a:spcPts val="100"/>
              </a:spcBef>
              <a:spcAft>
                <a:spcPts val="0"/>
              </a:spcAft>
              <a:defRPr/>
            </a:pPr>
            <a:r>
              <a:rPr u="none" dirty="0"/>
              <a:t>Experiment</a:t>
            </a:r>
            <a:r>
              <a:rPr u="none" spc="204" dirty="0"/>
              <a:t> </a:t>
            </a:r>
            <a:r>
              <a:rPr u="none" dirty="0"/>
              <a:t>no.</a:t>
            </a:r>
            <a:r>
              <a:rPr u="none" spc="-80" dirty="0"/>
              <a:t> </a:t>
            </a:r>
            <a:r>
              <a:rPr u="none" spc="-50" dirty="0"/>
              <a:t>6</a:t>
            </a:r>
          </a:p>
        </p:txBody>
      </p:sp>
      <p:sp>
        <p:nvSpPr>
          <p:cNvPr id="66563" name="object 3">
            <a:extLst>
              <a:ext uri="{FF2B5EF4-FFF2-40B4-BE49-F238E27FC236}">
                <a16:creationId xmlns:a16="http://schemas.microsoft.com/office/drawing/2014/main" id="{6F1EAB72-CCD4-46D2-885C-8EF13E5E33D7}"/>
              </a:ext>
            </a:extLst>
          </p:cNvPr>
          <p:cNvSpPr txBox="1">
            <a:spLocks noChangeArrowheads="1"/>
          </p:cNvSpPr>
          <p:nvPr/>
        </p:nvSpPr>
        <p:spPr bwMode="auto">
          <a:xfrm>
            <a:off x="893763" y="1493838"/>
            <a:ext cx="8758237"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57200">
              <a:defRPr>
                <a:solidFill>
                  <a:schemeClr val="tx1"/>
                </a:solidFill>
                <a:latin typeface="Arial" panose="020B0604020202020204" pitchFamily="34" charset="0"/>
              </a:defRPr>
            </a:lvl1pPr>
            <a:lvl2pPr marL="282575"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825"/>
              </a:lnSpc>
              <a:spcBef>
                <a:spcPts val="100"/>
              </a:spcBef>
            </a:pPr>
            <a:r>
              <a:rPr lang="en-US" altLang="en-US" sz="2400" b="1">
                <a:solidFill>
                  <a:srgbClr val="000000"/>
                </a:solidFill>
                <a:latin typeface="Times New Roman" panose="02020603050405020304" pitchFamily="18" charset="0"/>
                <a:cs typeface="Times New Roman" panose="02020603050405020304" pitchFamily="18" charset="0"/>
              </a:rPr>
              <a:t>DRILLING, REAMING, BORING, COUNTER BORING AND</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825"/>
              </a:lnSpc>
            </a:pPr>
            <a:r>
              <a:rPr lang="en-US" altLang="en-US" sz="2400" b="1">
                <a:solidFill>
                  <a:srgbClr val="000000"/>
                </a:solidFill>
                <a:latin typeface="Times New Roman" panose="02020603050405020304" pitchFamily="18" charset="0"/>
                <a:cs typeface="Times New Roman" panose="02020603050405020304" pitchFamily="18" charset="0"/>
              </a:rPr>
              <a:t>COUNTER SINKING</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825"/>
              </a:lnSpc>
              <a:spcBef>
                <a:spcPts val="1488"/>
              </a:spcBef>
              <a:buFontTx/>
              <a:buAutoNum type="arabicPeriod"/>
            </a:pPr>
            <a:r>
              <a:rPr lang="en-US" altLang="en-US" sz="2400" b="1">
                <a:solidFill>
                  <a:srgbClr val="000000"/>
                </a:solidFill>
                <a:latin typeface="Times New Roman" panose="02020603050405020304" pitchFamily="18" charset="0"/>
                <a:cs typeface="Times New Roman" panose="02020603050405020304" pitchFamily="18" charset="0"/>
              </a:rPr>
              <a:t>AIM:</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To perform Drilling, reaming, boring, counter boring and counter sinking operations on a mild steel flat work piece.</a:t>
            </a:r>
          </a:p>
          <a:p>
            <a:pPr eaLnBrk="1" hangingPunct="1">
              <a:spcBef>
                <a:spcPts val="1363"/>
              </a:spcBef>
              <a:buFontTx/>
              <a:buAutoNum type="arabicPeriod" startAt="2"/>
            </a:pPr>
            <a:r>
              <a:rPr lang="en-US" altLang="en-US" sz="2400" b="1">
                <a:solidFill>
                  <a:srgbClr val="000000"/>
                </a:solidFill>
                <a:latin typeface="Times New Roman" panose="02020603050405020304" pitchFamily="18" charset="0"/>
                <a:cs typeface="Times New Roman" panose="02020603050405020304" pitchFamily="18" charset="0"/>
              </a:rPr>
              <a:t>TOOLS REQUIRED:</a:t>
            </a:r>
            <a:endParaRPr lang="en-US" altLang="en-US" sz="2400">
              <a:solidFill>
                <a:srgbClr val="000000"/>
              </a:solidFill>
              <a:latin typeface="Times New Roman" panose="02020603050405020304" pitchFamily="18" charset="0"/>
              <a:cs typeface="Times New Roman" panose="02020603050405020304" pitchFamily="18" charset="0"/>
            </a:endParaRPr>
          </a:p>
          <a:p>
            <a:pPr lvl="1" eaLnBrk="1" hangingPunct="1">
              <a:spcBef>
                <a:spcPts val="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Drill bits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3 mm and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9.8 mm</a:t>
            </a:r>
          </a:p>
          <a:p>
            <a:pPr lvl="1" eaLnBrk="1" hangingPunct="1">
              <a:spcBef>
                <a:spcPts val="63"/>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Reamer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10 mm diameter</a:t>
            </a:r>
          </a:p>
          <a:p>
            <a:pPr lvl="1" eaLnBrk="1" hangingPunct="1">
              <a:spcBef>
                <a:spcPts val="7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Boring tool (adjustable)</a:t>
            </a:r>
          </a:p>
          <a:p>
            <a:pPr lvl="1" eaLnBrk="1" hangingPunct="1">
              <a:spcBef>
                <a:spcPts val="63"/>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Counter bore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16 mm and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9.8 pilot</a:t>
            </a:r>
          </a:p>
          <a:p>
            <a:pPr lvl="1" eaLnBrk="1" hangingPunct="1">
              <a:spcBef>
                <a:spcPts val="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Counter sink of </a:t>
            </a:r>
            <a:r>
              <a:rPr lang="en-US" altLang="en-US" sz="22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200">
                <a:solidFill>
                  <a:srgbClr val="000000"/>
                </a:solidFill>
                <a:latin typeface="Times New Roman" panose="02020603050405020304" pitchFamily="18" charset="0"/>
                <a:cs typeface="Times New Roman" panose="02020603050405020304" pitchFamily="18" charset="0"/>
              </a:rPr>
              <a:t> 16 mm and 90°included angle</a:t>
            </a:r>
          </a:p>
          <a:p>
            <a:pPr lvl="1" eaLnBrk="1" hangingPunct="1">
              <a:spcBef>
                <a:spcPts val="7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Vernier height gauge and</a:t>
            </a:r>
          </a:p>
          <a:p>
            <a:pPr lvl="1" eaLnBrk="1" hangingPunct="1">
              <a:spcBef>
                <a:spcPts val="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Surface plate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61A75E1-7205-433F-B513-782937469674}"/>
              </a:ext>
            </a:extLst>
          </p:cNvPr>
          <p:cNvSpPr txBox="1">
            <a:spLocks noGrp="1"/>
          </p:cNvSpPr>
          <p:nvPr>
            <p:ph type="title"/>
          </p:nvPr>
        </p:nvSpPr>
        <p:spPr>
          <a:xfrm>
            <a:off x="893763" y="512763"/>
            <a:ext cx="3775075" cy="392112"/>
          </a:xfrm>
        </p:spPr>
        <p:txBody>
          <a:bodyPr tIns="12700" rtlCol="0"/>
          <a:lstStyle/>
          <a:p>
            <a:pPr marL="12700" eaLnBrk="1" fontAlgn="auto" hangingPunct="1">
              <a:spcBef>
                <a:spcPts val="100"/>
              </a:spcBef>
              <a:spcAft>
                <a:spcPts val="0"/>
              </a:spcAft>
              <a:defRPr/>
            </a:pPr>
            <a:r>
              <a:rPr u="none" spc="-50" dirty="0"/>
              <a:t>3.</a:t>
            </a:r>
            <a:r>
              <a:rPr u="none" spc="-190" dirty="0"/>
              <a:t> </a:t>
            </a:r>
            <a:r>
              <a:rPr u="none" dirty="0"/>
              <a:t>MATERIAL</a:t>
            </a:r>
            <a:r>
              <a:rPr u="none" spc="-135" dirty="0"/>
              <a:t> </a:t>
            </a:r>
            <a:r>
              <a:rPr u="none" spc="-10" dirty="0"/>
              <a:t>REQUIRED:</a:t>
            </a:r>
          </a:p>
        </p:txBody>
      </p:sp>
      <p:sp>
        <p:nvSpPr>
          <p:cNvPr id="67587" name="object 3">
            <a:extLst>
              <a:ext uri="{FF2B5EF4-FFF2-40B4-BE49-F238E27FC236}">
                <a16:creationId xmlns:a16="http://schemas.microsoft.com/office/drawing/2014/main" id="{4F152A70-A596-46CB-93FC-DAB2D63B9B43}"/>
              </a:ext>
            </a:extLst>
          </p:cNvPr>
          <p:cNvSpPr txBox="1">
            <a:spLocks noChangeArrowheads="1"/>
          </p:cNvSpPr>
          <p:nvPr/>
        </p:nvSpPr>
        <p:spPr bwMode="auto">
          <a:xfrm>
            <a:off x="893763" y="865188"/>
            <a:ext cx="648652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Mild steel flat of 70 x 50 x 14 mm</a:t>
            </a:r>
          </a:p>
          <a:p>
            <a:pPr eaLnBrk="1" hangingPunct="1">
              <a:spcBef>
                <a:spcPts val="25"/>
              </a:spcBef>
            </a:pPr>
            <a:endParaRPr lang="en-US" altLang="en-US" sz="2100">
              <a:solidFill>
                <a:srgbClr val="000000"/>
              </a:solidFill>
              <a:latin typeface="Times New Roman" panose="02020603050405020304" pitchFamily="18" charset="0"/>
              <a:cs typeface="Times New Roman" panose="02020603050405020304" pitchFamily="18" charset="0"/>
            </a:endParaRPr>
          </a:p>
          <a:p>
            <a:pPr eaLnBrk="1" hangingPunct="1">
              <a:lnSpc>
                <a:spcPts val="2825"/>
              </a:lnSpc>
              <a:buFontTx/>
              <a:buAutoNum type="arabicPeriod" startAt="4"/>
            </a:pPr>
            <a:r>
              <a:rPr lang="en-US" altLang="en-US" sz="2400" b="1">
                <a:solidFill>
                  <a:srgbClr val="000000"/>
                </a:solidFill>
                <a:latin typeface="Times New Roman" panose="02020603050405020304" pitchFamily="18" charset="0"/>
                <a:cs typeface="Times New Roman" panose="02020603050405020304" pitchFamily="18" charset="0"/>
              </a:rPr>
              <a:t>MEASURING INSTRUMENTS REQUIRED:</a:t>
            </a:r>
            <a:endParaRPr lang="en-US" altLang="en-US" sz="2400">
              <a:solidFill>
                <a:srgbClr val="000000"/>
              </a:solidFill>
              <a:latin typeface="Times New Roman" panose="02020603050405020304" pitchFamily="18" charset="0"/>
              <a:cs typeface="Times New Roman" panose="02020603050405020304" pitchFamily="18" charset="0"/>
            </a:endParaRPr>
          </a:p>
          <a:p>
            <a:pPr algn="ctr" eaLnBrk="1" hangingPunct="1">
              <a:lnSpc>
                <a:spcPts val="2575"/>
              </a:lnSpc>
            </a:pPr>
            <a:r>
              <a:rPr lang="en-US" altLang="en-US" sz="2200">
                <a:solidFill>
                  <a:srgbClr val="000000"/>
                </a:solidFill>
                <a:latin typeface="Times New Roman" panose="02020603050405020304" pitchFamily="18" charset="0"/>
                <a:cs typeface="Times New Roman" panose="02020603050405020304" pitchFamily="18" charset="0"/>
              </a:rPr>
              <a:t>Vernier caliper, outside caliper, steel rule</a:t>
            </a:r>
          </a:p>
          <a:p>
            <a:pPr eaLnBrk="1" hangingPunct="1">
              <a:spcBef>
                <a:spcPts val="1288"/>
              </a:spcBef>
              <a:buFontTx/>
              <a:buAutoNum type="arabicPeriod" startAt="5"/>
            </a:pPr>
            <a:r>
              <a:rPr lang="en-US" altLang="en-US" sz="2400" b="1">
                <a:solidFill>
                  <a:srgbClr val="000000"/>
                </a:solidFill>
                <a:latin typeface="Times New Roman" panose="02020603050405020304" pitchFamily="18" charset="0"/>
                <a:cs typeface="Times New Roman" panose="02020603050405020304" pitchFamily="18" charset="0"/>
              </a:rPr>
              <a:t>EQUIPMENT REQUIRED:</a:t>
            </a:r>
            <a:endParaRPr lang="en-US" altLang="en-US" sz="2400">
              <a:solidFill>
                <a:srgbClr val="000000"/>
              </a:solidFill>
              <a:latin typeface="Times New Roman" panose="02020603050405020304" pitchFamily="18" charset="0"/>
              <a:cs typeface="Times New Roman" panose="02020603050405020304" pitchFamily="18" charset="0"/>
            </a:endParaRPr>
          </a:p>
          <a:p>
            <a:pPr algn="ctr" eaLnBrk="1" hangingPunct="1">
              <a:spcBef>
                <a:spcPts val="1250"/>
              </a:spcBef>
            </a:pPr>
            <a:r>
              <a:rPr lang="en-US" altLang="en-US" sz="2200">
                <a:solidFill>
                  <a:srgbClr val="000000"/>
                </a:solidFill>
                <a:latin typeface="Times New Roman" panose="02020603050405020304" pitchFamily="18" charset="0"/>
                <a:cs typeface="Times New Roman" panose="02020603050405020304" pitchFamily="18" charset="0"/>
              </a:rPr>
              <a:t>Radial Drilling Machine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679016E-A26E-4786-BEA4-4B8E47FEA871}"/>
              </a:ext>
            </a:extLst>
          </p:cNvPr>
          <p:cNvSpPr txBox="1">
            <a:spLocks noGrp="1"/>
          </p:cNvSpPr>
          <p:nvPr>
            <p:ph type="title"/>
          </p:nvPr>
        </p:nvSpPr>
        <p:spPr>
          <a:xfrm>
            <a:off x="893763" y="512763"/>
            <a:ext cx="6034087" cy="392112"/>
          </a:xfrm>
        </p:spPr>
        <p:txBody>
          <a:bodyPr tIns="12700" rtlCol="0"/>
          <a:lstStyle/>
          <a:p>
            <a:pPr marL="12700" eaLnBrk="1" fontAlgn="auto" hangingPunct="1">
              <a:spcBef>
                <a:spcPts val="100"/>
              </a:spcBef>
              <a:spcAft>
                <a:spcPts val="0"/>
              </a:spcAft>
              <a:tabLst>
                <a:tab pos="469900" algn="l"/>
              </a:tabLst>
              <a:defRPr/>
            </a:pPr>
            <a:r>
              <a:rPr u="none" spc="-25" dirty="0"/>
              <a:t>6.</a:t>
            </a:r>
            <a:r>
              <a:rPr u="none" dirty="0"/>
              <a:t>	</a:t>
            </a:r>
            <a:r>
              <a:rPr u="none" spc="-10" dirty="0"/>
              <a:t>SEQUENCE</a:t>
            </a:r>
            <a:r>
              <a:rPr u="none" spc="-114" dirty="0"/>
              <a:t> </a:t>
            </a:r>
            <a:r>
              <a:rPr u="none" dirty="0"/>
              <a:t>OF</a:t>
            </a:r>
            <a:r>
              <a:rPr u="none" spc="-105" dirty="0"/>
              <a:t> </a:t>
            </a:r>
            <a:r>
              <a:rPr u="none" dirty="0"/>
              <a:t>OPERATIONS</a:t>
            </a:r>
            <a:r>
              <a:rPr u="none" spc="140" dirty="0"/>
              <a:t> </a:t>
            </a:r>
            <a:r>
              <a:rPr u="none" spc="-10" dirty="0"/>
              <a:t>CHART:</a:t>
            </a:r>
          </a:p>
        </p:txBody>
      </p:sp>
      <p:graphicFrame>
        <p:nvGraphicFramePr>
          <p:cNvPr id="3" name="object 3">
            <a:extLst>
              <a:ext uri="{FF2B5EF4-FFF2-40B4-BE49-F238E27FC236}">
                <a16:creationId xmlns:a16="http://schemas.microsoft.com/office/drawing/2014/main" id="{41BA2C81-D7DF-41EF-8FB3-316B550E2D1E}"/>
              </a:ext>
            </a:extLst>
          </p:cNvPr>
          <p:cNvGraphicFramePr>
            <a:graphicFrameLocks noGrp="1"/>
          </p:cNvGraphicFramePr>
          <p:nvPr/>
        </p:nvGraphicFramePr>
        <p:xfrm>
          <a:off x="909638" y="1092200"/>
          <a:ext cx="9002712" cy="3878263"/>
        </p:xfrm>
        <a:graphic>
          <a:graphicData uri="http://schemas.openxmlformats.org/drawingml/2006/table">
            <a:tbl>
              <a:tblPr/>
              <a:tblGrid>
                <a:gridCol w="966787">
                  <a:extLst>
                    <a:ext uri="{9D8B030D-6E8A-4147-A177-3AD203B41FA5}">
                      <a16:colId xmlns:a16="http://schemas.microsoft.com/office/drawing/2014/main" val="20000"/>
                    </a:ext>
                  </a:extLst>
                </a:gridCol>
                <a:gridCol w="3522663">
                  <a:extLst>
                    <a:ext uri="{9D8B030D-6E8A-4147-A177-3AD203B41FA5}">
                      <a16:colId xmlns:a16="http://schemas.microsoft.com/office/drawing/2014/main" val="20001"/>
                    </a:ext>
                  </a:extLst>
                </a:gridCol>
                <a:gridCol w="4513262">
                  <a:extLst>
                    <a:ext uri="{9D8B030D-6E8A-4147-A177-3AD203B41FA5}">
                      <a16:colId xmlns:a16="http://schemas.microsoft.com/office/drawing/2014/main" val="20002"/>
                    </a:ext>
                  </a:extLst>
                </a:gridCol>
              </a:tblGrid>
              <a:tr h="396875">
                <a:tc>
                  <a:txBody>
                    <a:bodyPr/>
                    <a:lstStyle>
                      <a:lvl1pPr marL="1651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65100" marR="0" lvl="0" indent="0" algn="l" defTabSz="914400" rtl="0" eaLnBrk="1" fontAlgn="base" latinLnBrk="0" hangingPunct="1">
                        <a:lnSpc>
                          <a:spcPts val="2525"/>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S.No.</a:t>
                      </a:r>
                      <a:endPar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25"/>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Operations</a:t>
                      </a:r>
                      <a:endPar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25"/>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Tools used</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ctr" defTabSz="914400" rtl="0" eaLnBrk="1" fontAlgn="base" latinLnBrk="0" hangingPunct="1">
                        <a:lnSpc>
                          <a:spcPts val="251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1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Marking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2513"/>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Vernier height gauge, surface plate</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Punching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Center punch, Ball peen hammer</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42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iii)</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38"/>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Pilot hole drilling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2613"/>
                        </a:lnSpc>
                        <a:spcBef>
                          <a:spcPts val="50"/>
                        </a:spcBef>
                        <a:spcAft>
                          <a:spcPct val="0"/>
                        </a:spcAft>
                        <a:buClrTx/>
                        <a:buSzTx/>
                        <a:buFontTx/>
                        <a:buNone/>
                        <a:tabLst/>
                      </a:pPr>
                      <a:r>
                        <a:rPr kumimoji="0" lang="en-US" altLang="en-US" sz="3300" b="0" i="0" u="none" strike="noStrike" cap="none" normalizeH="0" baseline="1000">
                          <a:ln>
                            <a:noFill/>
                          </a:ln>
                          <a:solidFill>
                            <a:schemeClr val="tx1"/>
                          </a:solidFill>
                          <a:effectLst/>
                          <a:latin typeface="Times New Roman" panose="02020603050405020304" pitchFamily="18" charset="0"/>
                          <a:cs typeface="Times New Roman" panose="02020603050405020304" pitchFamily="18" charset="0"/>
                        </a:rPr>
                        <a:t>Drill bit of </a:t>
                      </a:r>
                      <a:r>
                        <a:rPr kumimoji="0" lang="en-US" altLang="en-US" sz="2200" b="0" i="0" u="none" strike="noStrike" cap="none" normalizeH="0" baseline="0">
                          <a:ln>
                            <a:noFill/>
                          </a:ln>
                          <a:solidFill>
                            <a:schemeClr val="tx1"/>
                          </a:solidFill>
                          <a:effectLst/>
                          <a:latin typeface="Symbol" panose="05050102010706020507" pitchFamily="18" charset="2"/>
                          <a:ea typeface="Symbol" panose="05050102010706020507" pitchFamily="18" charset="2"/>
                          <a:cs typeface="Symbol" panose="05050102010706020507" pitchFamily="18" charset="2"/>
                        </a:rPr>
                        <a:t></a:t>
                      </a: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300" b="0" i="0" u="none" strike="noStrike" cap="none" normalizeH="0" baseline="1000">
                          <a:ln>
                            <a:noFill/>
                          </a:ln>
                          <a:solidFill>
                            <a:schemeClr val="tx1"/>
                          </a:solidFill>
                          <a:effectLst/>
                          <a:latin typeface="Times New Roman" panose="02020603050405020304" pitchFamily="18" charset="0"/>
                          <a:cs typeface="Times New Roman" panose="02020603050405020304" pitchFamily="18" charset="0"/>
                        </a:rPr>
                        <a:t>3 mm</a:t>
                      </a:r>
                    </a:p>
                  </a:txBody>
                  <a:tcPr marL="0" marR="0" marT="698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iv)</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Drilling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2613"/>
                        </a:lnSpc>
                        <a:spcBef>
                          <a:spcPts val="50"/>
                        </a:spcBef>
                        <a:spcAft>
                          <a:spcPct val="0"/>
                        </a:spcAft>
                        <a:buClrTx/>
                        <a:buSzTx/>
                        <a:buFontTx/>
                        <a:buNone/>
                        <a:tabLst/>
                      </a:pPr>
                      <a:r>
                        <a:rPr kumimoji="0" lang="en-US" altLang="en-US" sz="3300" b="0" i="0" u="none" strike="noStrike" cap="none" normalizeH="0" baseline="1000">
                          <a:ln>
                            <a:noFill/>
                          </a:ln>
                          <a:solidFill>
                            <a:schemeClr val="tx1"/>
                          </a:solidFill>
                          <a:effectLst/>
                          <a:latin typeface="Times New Roman" panose="02020603050405020304" pitchFamily="18" charset="0"/>
                          <a:cs typeface="Times New Roman" panose="02020603050405020304" pitchFamily="18" charset="0"/>
                        </a:rPr>
                        <a:t>Drill bit of </a:t>
                      </a:r>
                      <a:r>
                        <a:rPr kumimoji="0" lang="en-US" altLang="en-US" sz="2200" b="0" i="0" u="none" strike="noStrike" cap="none" normalizeH="0" baseline="0">
                          <a:ln>
                            <a:noFill/>
                          </a:ln>
                          <a:solidFill>
                            <a:schemeClr val="tx1"/>
                          </a:solidFill>
                          <a:effectLst/>
                          <a:latin typeface="Symbol" panose="05050102010706020507" pitchFamily="18" charset="2"/>
                          <a:ea typeface="Symbol" panose="05050102010706020507" pitchFamily="18" charset="2"/>
                          <a:cs typeface="Symbol" panose="05050102010706020507" pitchFamily="18" charset="2"/>
                        </a:rPr>
                        <a:t></a:t>
                      </a: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300" b="0" i="0" u="none" strike="noStrike" cap="none" normalizeH="0" baseline="1000">
                          <a:ln>
                            <a:noFill/>
                          </a:ln>
                          <a:solidFill>
                            <a:schemeClr val="tx1"/>
                          </a:solidFill>
                          <a:effectLst/>
                          <a:latin typeface="Times New Roman" panose="02020603050405020304" pitchFamily="18" charset="0"/>
                          <a:cs typeface="Times New Roman" panose="02020603050405020304" pitchFamily="18" charset="0"/>
                        </a:rPr>
                        <a:t>9.8 mm</a:t>
                      </a:r>
                    </a:p>
                  </a:txBody>
                  <a:tcPr marL="0" marR="0" marT="698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5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Reaming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Floating reamer of </a:t>
                      </a:r>
                      <a:r>
                        <a:rPr kumimoji="0" lang="en-US" altLang="en-US" sz="2200" b="0" i="0" u="none" strike="noStrike" cap="none" normalizeH="0" baseline="0" dirty="0">
                          <a:ln>
                            <a:noFill/>
                          </a:ln>
                          <a:solidFill>
                            <a:schemeClr val="tx1"/>
                          </a:solidFill>
                          <a:effectLst/>
                          <a:latin typeface="Symbol" panose="05050102010706020507" pitchFamily="18" charset="2"/>
                          <a:ea typeface="Symbol" panose="05050102010706020507" pitchFamily="18" charset="2"/>
                          <a:cs typeface="Symbol" panose="05050102010706020507" pitchFamily="18" charset="2"/>
                        </a:rPr>
                        <a: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10 mm</a:t>
                      </a:r>
                    </a:p>
                  </a:txBody>
                  <a:tcPr marL="0" marR="0" marT="698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25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Boring tool (adjustable)</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96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vii)</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Counter boring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Counter bore of </a:t>
                      </a:r>
                      <a:r>
                        <a:rPr kumimoji="0" lang="en-US" altLang="en-US" sz="2200" b="0" i="0" u="none" strike="noStrike" cap="none" normalizeH="0" baseline="0">
                          <a:ln>
                            <a:noFill/>
                          </a:ln>
                          <a:solidFill>
                            <a:schemeClr val="tx1"/>
                          </a:solidFill>
                          <a:effectLst/>
                          <a:latin typeface="Symbol" panose="05050102010706020507" pitchFamily="18" charset="2"/>
                          <a:ea typeface="Symbol" panose="05050102010706020507" pitchFamily="18" charset="2"/>
                          <a:cs typeface="Symbol" panose="05050102010706020507" pitchFamily="18" charset="2"/>
                        </a:rPr>
                        <a:t></a:t>
                      </a: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16 mm and </a:t>
                      </a:r>
                      <a:r>
                        <a:rPr kumimoji="0" lang="en-US" altLang="en-US" sz="2200" b="0" i="0" u="none" strike="noStrike" cap="none" normalizeH="0" baseline="0">
                          <a:ln>
                            <a:noFill/>
                          </a:ln>
                          <a:solidFill>
                            <a:schemeClr val="tx1"/>
                          </a:solidFill>
                          <a:effectLst/>
                          <a:latin typeface="Symbol" panose="05050102010706020507" pitchFamily="18" charset="2"/>
                          <a:ea typeface="Symbol" panose="05050102010706020507" pitchFamily="18" charset="2"/>
                          <a:cs typeface="Symbol" panose="05050102010706020507" pitchFamily="18" charset="2"/>
                        </a:rPr>
                        <a:t></a:t>
                      </a: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9.8 mm</a:t>
                      </a:r>
                    </a:p>
                  </a:txBody>
                  <a:tcPr marL="0" marR="0" marT="571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112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viii)</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Counter sinking</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indent="-6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6350" algn="l" defTabSz="914400" rtl="0" eaLnBrk="1" fontAlgn="base" latinLnBrk="0" hangingPunct="1">
                        <a:lnSpc>
                          <a:spcPts val="2525"/>
                        </a:lnSpc>
                        <a:spcBef>
                          <a:spcPts val="225"/>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Counter sink of </a:t>
                      </a:r>
                      <a:r>
                        <a:rPr kumimoji="0" lang="en-US" altLang="en-US" sz="2200" b="0" i="0" u="none" strike="noStrike" cap="none" normalizeH="0" baseline="0" dirty="0">
                          <a:ln>
                            <a:noFill/>
                          </a:ln>
                          <a:solidFill>
                            <a:schemeClr val="tx1"/>
                          </a:solidFill>
                          <a:effectLst/>
                          <a:latin typeface="Symbol" panose="05050102010706020507" pitchFamily="18" charset="2"/>
                          <a:ea typeface="Symbol" panose="05050102010706020507" pitchFamily="18" charset="2"/>
                          <a:cs typeface="Symbol" panose="05050102010706020507" pitchFamily="18" charset="2"/>
                        </a:rPr>
                        <a: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16 mm and 90° included angle</a:t>
                      </a:r>
                    </a:p>
                  </a:txBody>
                  <a:tcPr marL="0" marR="0" marT="29209"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8653" name="object 4">
            <a:extLst>
              <a:ext uri="{FF2B5EF4-FFF2-40B4-BE49-F238E27FC236}">
                <a16:creationId xmlns:a16="http://schemas.microsoft.com/office/drawing/2014/main" id="{94D78DCD-A1D1-437D-9684-A8D15895F4D3}"/>
              </a:ext>
            </a:extLst>
          </p:cNvPr>
          <p:cNvSpPr txBox="1">
            <a:spLocks noChangeArrowheads="1"/>
          </p:cNvSpPr>
          <p:nvPr/>
        </p:nvSpPr>
        <p:spPr bwMode="auto">
          <a:xfrm>
            <a:off x="901700" y="5127625"/>
            <a:ext cx="88931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825"/>
              </a:lnSpc>
              <a:spcBef>
                <a:spcPts val="100"/>
              </a:spcBef>
            </a:pPr>
            <a:r>
              <a:rPr lang="en-US" altLang="en-US" sz="2400" b="1">
                <a:solidFill>
                  <a:srgbClr val="000000"/>
                </a:solidFill>
                <a:latin typeface="Times New Roman" panose="02020603050405020304" pitchFamily="18" charset="0"/>
                <a:cs typeface="Times New Roman" panose="02020603050405020304" pitchFamily="18" charset="0"/>
              </a:rPr>
              <a:t>6.1 Marking: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Before drilling any hole on the given work piece, the center of the hole is located by drawing two lines at right angles to each other by means of Vernier height gauge placed on the surface plate.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EB3CBC9-702B-4CFD-86AD-56DCC34FAA8D}"/>
              </a:ext>
            </a:extLst>
          </p:cNvPr>
          <p:cNvSpPr txBox="1">
            <a:spLocks noGrp="1"/>
          </p:cNvSpPr>
          <p:nvPr>
            <p:ph type="title"/>
          </p:nvPr>
        </p:nvSpPr>
        <p:spPr>
          <a:xfrm>
            <a:off x="901700" y="512763"/>
            <a:ext cx="2071688" cy="392112"/>
          </a:xfrm>
        </p:spPr>
        <p:txBody>
          <a:bodyPr tIns="12700" rtlCol="0"/>
          <a:lstStyle/>
          <a:p>
            <a:pPr marL="12700" eaLnBrk="1" fontAlgn="auto" hangingPunct="1">
              <a:spcBef>
                <a:spcPts val="100"/>
              </a:spcBef>
              <a:spcAft>
                <a:spcPts val="0"/>
              </a:spcAft>
              <a:tabLst>
                <a:tab pos="732155" algn="l"/>
              </a:tabLst>
              <a:defRPr/>
            </a:pPr>
            <a:r>
              <a:rPr u="none" spc="-25" dirty="0"/>
              <a:t>6.2</a:t>
            </a:r>
            <a:r>
              <a:rPr u="none" dirty="0"/>
              <a:t>	</a:t>
            </a:r>
            <a:r>
              <a:rPr u="none" spc="-10" dirty="0"/>
              <a:t>Punching:</a:t>
            </a:r>
          </a:p>
        </p:txBody>
      </p:sp>
      <p:sp>
        <p:nvSpPr>
          <p:cNvPr id="69635" name="object 3">
            <a:extLst>
              <a:ext uri="{FF2B5EF4-FFF2-40B4-BE49-F238E27FC236}">
                <a16:creationId xmlns:a16="http://schemas.microsoft.com/office/drawing/2014/main" id="{D040BD5E-4361-4CA8-A56E-B43A40AE3A9B}"/>
              </a:ext>
            </a:extLst>
          </p:cNvPr>
          <p:cNvSpPr txBox="1">
            <a:spLocks noChangeArrowheads="1"/>
          </p:cNvSpPr>
          <p:nvPr/>
        </p:nvSpPr>
        <p:spPr bwMode="auto">
          <a:xfrm>
            <a:off x="901700" y="865188"/>
            <a:ext cx="8902700"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indent="838200">
              <a:defRPr>
                <a:solidFill>
                  <a:schemeClr val="tx1"/>
                </a:solidFill>
                <a:latin typeface="Arial" panose="020B0604020202020204" pitchFamily="34" charset="0"/>
              </a:defRPr>
            </a:lvl1pPr>
            <a:lvl2pPr marL="731838" indent="-7191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After locating a center, an indentation is made at the point where the hole is to be drilled. Punching is done by means of center punch and ball peen hammer.</a:t>
            </a:r>
          </a:p>
          <a:p>
            <a:pPr lvl="1" eaLnBrk="1" hangingPunct="1">
              <a:lnSpc>
                <a:spcPts val="2650"/>
              </a:lnSpc>
              <a:buFontTx/>
              <a:buAutoNum type="arabicPeriod" startAt="3"/>
            </a:pPr>
            <a:r>
              <a:rPr lang="en-US" altLang="en-US" sz="2400" b="1">
                <a:solidFill>
                  <a:srgbClr val="000000"/>
                </a:solidFill>
                <a:latin typeface="Times New Roman" panose="02020603050405020304" pitchFamily="18" charset="0"/>
                <a:cs typeface="Times New Roman" panose="02020603050405020304" pitchFamily="18" charset="0"/>
              </a:rPr>
              <a:t>Pilot hole drilling: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ts val="2525"/>
              </a:lnSpc>
            </a:pPr>
            <a:r>
              <a:rPr lang="en-US" altLang="en-US" sz="2200">
                <a:solidFill>
                  <a:srgbClr val="000000"/>
                </a:solidFill>
                <a:latin typeface="Times New Roman" panose="02020603050405020304" pitchFamily="18" charset="0"/>
                <a:cs typeface="Times New Roman" panose="02020603050405020304" pitchFamily="18" charset="0"/>
              </a:rPr>
              <a:t>Before drilling a hole of larger diameter, a pilot hole of approximately</a:t>
            </a:r>
          </a:p>
          <a:p>
            <a:pPr algn="just"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&lt; 3 mm which is slightly greater than the width of the chisel edge must be drilled. The reason is that, the action of the chisel edge during drilling is more or less an extrusion process, so 80 to 85% of total thrust i.e., vertically upward force will come on chisel edge which increases the  power requirement and decreases the tool-life. Therefore, t o eliminate the thrust acting on the chisel edge, a pilot hole is made prior to drilling.</a:t>
            </a:r>
          </a:p>
          <a:p>
            <a:pPr lvl="1" algn="just" eaLnBrk="1" hangingPunct="1">
              <a:lnSpc>
                <a:spcPts val="2725"/>
              </a:lnSpc>
              <a:buFontTx/>
              <a:buAutoNum type="arabicPeriod" startAt="4"/>
            </a:pPr>
            <a:r>
              <a:rPr lang="en-US" altLang="en-US" sz="2400" b="1">
                <a:solidFill>
                  <a:srgbClr val="000000"/>
                </a:solidFill>
                <a:latin typeface="Times New Roman" panose="02020603050405020304" pitchFamily="18" charset="0"/>
                <a:cs typeface="Times New Roman" panose="02020603050405020304" pitchFamily="18" charset="0"/>
              </a:rPr>
              <a:t>Drilling: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Drilling is the operation of producing a cylindrical hole by removing metal by the rotating edge of a cutting tool called the drill. The drilling is one of the simplest methods of producing a hole. The internal surface of the hole so generated by drilling becomes rough and the hole is always slightly oversize than the drill used due to the vibration of the spindle and the drill is as shown in figure no.5.1.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object 2">
            <a:extLst>
              <a:ext uri="{FF2B5EF4-FFF2-40B4-BE49-F238E27FC236}">
                <a16:creationId xmlns:a16="http://schemas.microsoft.com/office/drawing/2014/main" id="{8B2398F5-D18B-4088-863C-33D9FBE6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525" y="2827338"/>
            <a:ext cx="31035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EB1C3424-43D1-48F2-8B8D-D84140685556}"/>
              </a:ext>
            </a:extLst>
          </p:cNvPr>
          <p:cNvSpPr txBox="1">
            <a:spLocks noGrp="1"/>
          </p:cNvSpPr>
          <p:nvPr>
            <p:ph type="title"/>
          </p:nvPr>
        </p:nvSpPr>
        <p:spPr>
          <a:xfrm>
            <a:off x="901700" y="512763"/>
            <a:ext cx="2005013" cy="392112"/>
          </a:xfrm>
        </p:spPr>
        <p:txBody>
          <a:bodyPr tIns="12700" rtlCol="0"/>
          <a:lstStyle/>
          <a:p>
            <a:pPr marL="12700" eaLnBrk="1" fontAlgn="auto" hangingPunct="1">
              <a:spcBef>
                <a:spcPts val="100"/>
              </a:spcBef>
              <a:spcAft>
                <a:spcPts val="0"/>
              </a:spcAft>
              <a:tabLst>
                <a:tab pos="732155" algn="l"/>
              </a:tabLst>
              <a:defRPr/>
            </a:pPr>
            <a:r>
              <a:rPr u="none" spc="-25" dirty="0"/>
              <a:t>6.5</a:t>
            </a:r>
            <a:r>
              <a:rPr u="none" dirty="0"/>
              <a:t>	</a:t>
            </a:r>
            <a:r>
              <a:rPr u="none" spc="-10" dirty="0"/>
              <a:t>Reaming:</a:t>
            </a:r>
          </a:p>
        </p:txBody>
      </p:sp>
      <p:sp>
        <p:nvSpPr>
          <p:cNvPr id="70660" name="object 4">
            <a:extLst>
              <a:ext uri="{FF2B5EF4-FFF2-40B4-BE49-F238E27FC236}">
                <a16:creationId xmlns:a16="http://schemas.microsoft.com/office/drawing/2014/main" id="{7737C683-301B-4DE1-B121-83D0C4D7AADC}"/>
              </a:ext>
            </a:extLst>
          </p:cNvPr>
          <p:cNvSpPr txBox="1">
            <a:spLocks noChangeArrowheads="1"/>
          </p:cNvSpPr>
          <p:nvPr/>
        </p:nvSpPr>
        <p:spPr bwMode="auto">
          <a:xfrm>
            <a:off x="901700" y="865188"/>
            <a:ext cx="8890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indent="952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200"/>
              </a:spcBef>
            </a:pPr>
            <a:r>
              <a:rPr lang="en-US" altLang="en-US" sz="2200">
                <a:solidFill>
                  <a:srgbClr val="000000"/>
                </a:solidFill>
                <a:latin typeface="Times New Roman" panose="02020603050405020304" pitchFamily="18" charset="0"/>
                <a:cs typeface="Times New Roman" panose="02020603050405020304" pitchFamily="18" charset="0"/>
              </a:rPr>
              <a:t>Reaming is an accurate way of sizing and finishing a hole, which has been already drilled. In order to finish a hole and to bring it to the accurate size, the hole is drilled slightly under size. The speed of the Reamer is, made half  that  of  drilling  and  automatic  feed  may  be employed. The tool used for reaming is known as the reamer, which has multiple cutting edges. Reamer cannot originate a hole. It simply follows the path, which has been previously drilled and removes a very small amount of metal. </a:t>
            </a:r>
          </a:p>
        </p:txBody>
      </p:sp>
      <p:sp>
        <p:nvSpPr>
          <p:cNvPr id="70661" name="TextBox 1">
            <a:extLst>
              <a:ext uri="{FF2B5EF4-FFF2-40B4-BE49-F238E27FC236}">
                <a16:creationId xmlns:a16="http://schemas.microsoft.com/office/drawing/2014/main" id="{A77AADB3-E3E0-4A11-B500-7660946B726A}"/>
              </a:ext>
            </a:extLst>
          </p:cNvPr>
          <p:cNvSpPr txBox="1">
            <a:spLocks noChangeArrowheads="1"/>
          </p:cNvSpPr>
          <p:nvPr/>
        </p:nvSpPr>
        <p:spPr bwMode="auto">
          <a:xfrm>
            <a:off x="850900" y="3098800"/>
            <a:ext cx="58388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525"/>
              </a:lnSpc>
              <a:spcBef>
                <a:spcPts val="13"/>
              </a:spcBef>
            </a:pPr>
            <a:r>
              <a:rPr lang="en-US" altLang="en-US" sz="2200">
                <a:solidFill>
                  <a:srgbClr val="000000"/>
                </a:solidFill>
                <a:latin typeface="Times New Roman" panose="02020603050405020304" pitchFamily="18" charset="0"/>
                <a:cs typeface="Times New Roman" panose="02020603050405020304" pitchFamily="18" charset="0"/>
              </a:rPr>
              <a:t>The material removed by this process is around 0.375 mm and for accurate work this should not exceed 0.125mm is as shown in figure no.5.2.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37B10A-2738-443A-8C41-A8CAF0A08FBD}"/>
              </a:ext>
            </a:extLst>
          </p:cNvPr>
          <p:cNvSpPr txBox="1">
            <a:spLocks noGrp="1"/>
          </p:cNvSpPr>
          <p:nvPr>
            <p:ph type="title"/>
          </p:nvPr>
        </p:nvSpPr>
        <p:spPr>
          <a:xfrm>
            <a:off x="901700" y="879475"/>
            <a:ext cx="1473200" cy="390525"/>
          </a:xfrm>
        </p:spPr>
        <p:txBody>
          <a:bodyPr tIns="12700" rtlCol="0"/>
          <a:lstStyle/>
          <a:p>
            <a:pPr marL="12700" eaLnBrk="1" fontAlgn="auto" hangingPunct="1">
              <a:spcBef>
                <a:spcPts val="100"/>
              </a:spcBef>
              <a:spcAft>
                <a:spcPts val="0"/>
              </a:spcAft>
              <a:defRPr/>
            </a:pPr>
            <a:r>
              <a:rPr u="none" dirty="0"/>
              <a:t>6.6 </a:t>
            </a:r>
            <a:r>
              <a:rPr u="none" spc="-10" dirty="0"/>
              <a:t>Boring:</a:t>
            </a:r>
          </a:p>
        </p:txBody>
      </p:sp>
      <p:sp>
        <p:nvSpPr>
          <p:cNvPr id="71683" name="object 3">
            <a:extLst>
              <a:ext uri="{FF2B5EF4-FFF2-40B4-BE49-F238E27FC236}">
                <a16:creationId xmlns:a16="http://schemas.microsoft.com/office/drawing/2014/main" id="{A956FBA3-8831-4026-A5E4-22C7473B7454}"/>
              </a:ext>
            </a:extLst>
          </p:cNvPr>
          <p:cNvSpPr txBox="1">
            <a:spLocks noChangeArrowheads="1"/>
          </p:cNvSpPr>
          <p:nvPr/>
        </p:nvSpPr>
        <p:spPr bwMode="auto">
          <a:xfrm>
            <a:off x="901700" y="1098550"/>
            <a:ext cx="8896350"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541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1150"/>
              </a:spcBef>
            </a:pPr>
            <a:r>
              <a:rPr lang="en-US" altLang="en-US" sz="2200">
                <a:solidFill>
                  <a:srgbClr val="000000"/>
                </a:solidFill>
                <a:latin typeface="Times New Roman" panose="02020603050405020304" pitchFamily="18" charset="0"/>
                <a:cs typeface="Times New Roman" panose="02020603050405020304" pitchFamily="18" charset="0"/>
              </a:rPr>
              <a:t>Boring is performed in a drilling machine for the following reasons.</a:t>
            </a:r>
          </a:p>
          <a:p>
            <a:pPr algn="just" eaLnBrk="1" hangingPunct="1">
              <a:lnSpc>
                <a:spcPct val="96000"/>
              </a:lnSpc>
              <a:spcBef>
                <a:spcPts val="115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enlarge a hole by means of an adjustable cutting tool with only one cutting edge. This is necessary where suitable sized drill is not available or where hole diameter is so large that it cannot be ordinarily drilled.</a:t>
            </a:r>
          </a:p>
          <a:p>
            <a:pPr eaLnBrk="1" hangingPunct="1">
              <a:lnSpc>
                <a:spcPts val="247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finish a hole accurately and to bring it to the required size.</a:t>
            </a:r>
          </a:p>
          <a:p>
            <a:pPr eaLnBrk="1" hangingPunct="1">
              <a:lnSpc>
                <a:spcPts val="253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machine the internal surface of a hole already produced.</a:t>
            </a:r>
          </a:p>
          <a:p>
            <a:pPr eaLnBrk="1" hangingPunct="1">
              <a:lnSpc>
                <a:spcPts val="253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correct out of roundness of the hole.</a:t>
            </a:r>
          </a:p>
          <a:p>
            <a:pPr eaLnBrk="1" hangingPunct="1">
              <a:lnSpc>
                <a:spcPts val="2525"/>
              </a:lnSpc>
              <a:spcBef>
                <a:spcPts val="12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correct	the	location	of	the	hole	as	the	boring	tool	follows	an independent path with respect to the hole</a:t>
            </a:r>
          </a:p>
          <a:p>
            <a:pPr algn="just" eaLnBrk="1" hangingPunct="1">
              <a:lnSpc>
                <a:spcPts val="2525"/>
              </a:lnSpc>
            </a:pPr>
            <a:r>
              <a:rPr lang="en-US" altLang="en-US" sz="2200">
                <a:solidFill>
                  <a:srgbClr val="000000"/>
                </a:solidFill>
                <a:latin typeface="Times New Roman" panose="02020603050405020304" pitchFamily="18" charset="0"/>
                <a:cs typeface="Times New Roman" panose="02020603050405020304" pitchFamily="18" charset="0"/>
              </a:rPr>
              <a:t>The cutter is held in a boring bar which has a taper shank to fit into the spindle socket. For a perfect finishing of a hole, the job is drilled slightly undersize. In</a:t>
            </a:r>
          </a:p>
          <a:p>
            <a:pPr algn="just" eaLnBrk="1" hangingPunct="1">
              <a:lnSpc>
                <a:spcPts val="2525"/>
              </a:lnSpc>
            </a:pPr>
            <a:r>
              <a:rPr lang="en-US" altLang="en-US" sz="2200">
                <a:solidFill>
                  <a:srgbClr val="000000"/>
                </a:solidFill>
                <a:latin typeface="Times New Roman" panose="02020603050405020304" pitchFamily="18" charset="0"/>
                <a:cs typeface="Times New Roman" panose="02020603050405020304" pitchFamily="18" charset="0"/>
              </a:rPr>
              <a:t>precision machines, the accuracy is as high as 9 0.00125 mm. It is a slow process than reaming and requires several passes of the tool is as shown in figure no.5.3.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object 2">
            <a:extLst>
              <a:ext uri="{FF2B5EF4-FFF2-40B4-BE49-F238E27FC236}">
                <a16:creationId xmlns:a16="http://schemas.microsoft.com/office/drawing/2014/main" id="{27FC57D1-5009-487B-A4EE-D051EC8CC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911225"/>
            <a:ext cx="758507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9DB57160-F536-4D14-BB1C-B97B5F1C1994}"/>
              </a:ext>
            </a:extLst>
          </p:cNvPr>
          <p:cNvSpPr txBox="1"/>
          <p:nvPr/>
        </p:nvSpPr>
        <p:spPr>
          <a:xfrm>
            <a:off x="4691063" y="6188075"/>
            <a:ext cx="1314450" cy="207963"/>
          </a:xfrm>
          <a:prstGeom prst="rect">
            <a:avLst/>
          </a:prstGeom>
        </p:spPr>
        <p:txBody>
          <a:bodyPr lIns="0" tIns="12700" rIns="0" bIns="0">
            <a:spAutoFit/>
          </a:bodyPr>
          <a:lstStyle/>
          <a:p>
            <a:pPr marL="12700" eaLnBrk="1" fontAlgn="auto" hangingPunct="1">
              <a:spcBef>
                <a:spcPts val="100"/>
              </a:spcBef>
              <a:spcAft>
                <a:spcPts val="0"/>
              </a:spcAft>
              <a:defRPr/>
            </a:pPr>
            <a:r>
              <a:rPr sz="1200" b="1" kern="0" dirty="0">
                <a:solidFill>
                  <a:sysClr val="windowText" lastClr="000000"/>
                </a:solidFill>
                <a:latin typeface="Times New Roman"/>
                <a:cs typeface="Times New Roman"/>
              </a:rPr>
              <a:t>Fig</a:t>
            </a:r>
            <a:r>
              <a:rPr sz="1200" b="1" kern="0" spc="-2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No.2</a:t>
            </a:r>
            <a:r>
              <a:rPr sz="1200" b="1" kern="0" spc="-1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Lathe</a:t>
            </a:r>
            <a:r>
              <a:rPr sz="1200" b="1" kern="0" spc="-15" dirty="0">
                <a:solidFill>
                  <a:sysClr val="windowText" lastClr="000000"/>
                </a:solidFill>
                <a:latin typeface="Times New Roman"/>
                <a:cs typeface="Times New Roman"/>
              </a:rPr>
              <a:t> </a:t>
            </a:r>
            <a:r>
              <a:rPr sz="1200" b="1" kern="0" spc="-20" dirty="0">
                <a:solidFill>
                  <a:sysClr val="windowText" lastClr="000000"/>
                </a:solidFill>
                <a:latin typeface="Times New Roman"/>
                <a:cs typeface="Times New Roman"/>
              </a:rPr>
              <a:t>sizes</a:t>
            </a:r>
            <a:endParaRPr sz="1200" kern="0">
              <a:solidFill>
                <a:sysClr val="windowText" lastClr="000000"/>
              </a:solidFill>
              <a:latin typeface="Times New Roman"/>
              <a:cs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object 2">
            <a:extLst>
              <a:ext uri="{FF2B5EF4-FFF2-40B4-BE49-F238E27FC236}">
                <a16:creationId xmlns:a16="http://schemas.microsoft.com/office/drawing/2014/main" id="{95A0FCB9-2D54-4609-98FE-8C9F967B3F68}"/>
              </a:ext>
            </a:extLst>
          </p:cNvPr>
          <p:cNvSpPr txBox="1">
            <a:spLocks noChangeArrowheads="1"/>
          </p:cNvSpPr>
          <p:nvPr/>
        </p:nvSpPr>
        <p:spPr bwMode="auto">
          <a:xfrm>
            <a:off x="901700" y="388938"/>
            <a:ext cx="889635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652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1075"/>
              </a:spcBef>
            </a:pPr>
            <a:r>
              <a:rPr lang="en-US" altLang="en-US" sz="2400" b="1">
                <a:solidFill>
                  <a:srgbClr val="000000"/>
                </a:solidFill>
                <a:latin typeface="Times New Roman" panose="02020603050405020304" pitchFamily="18" charset="0"/>
                <a:cs typeface="Times New Roman" panose="02020603050405020304" pitchFamily="18" charset="0"/>
              </a:rPr>
              <a:t>6.7   </a:t>
            </a:r>
            <a:r>
              <a:rPr lang="en-US" altLang="en-US" sz="2200" b="1">
                <a:solidFill>
                  <a:srgbClr val="000000"/>
                </a:solidFill>
                <a:latin typeface="Times New Roman" panose="02020603050405020304" pitchFamily="18" charset="0"/>
                <a:cs typeface="Times New Roman" panose="02020603050405020304" pitchFamily="18" charset="0"/>
              </a:rPr>
              <a:t>Counter boring:</a:t>
            </a: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1250"/>
              </a:spcBef>
            </a:pPr>
            <a:r>
              <a:rPr lang="en-US" altLang="en-US" sz="2200">
                <a:solidFill>
                  <a:srgbClr val="000000"/>
                </a:solidFill>
                <a:latin typeface="Times New Roman" panose="02020603050405020304" pitchFamily="18" charset="0"/>
                <a:cs typeface="Times New Roman" panose="02020603050405020304" pitchFamily="18" charset="0"/>
              </a:rPr>
              <a:t>Counter  boring  is  the  operation  of  enlarging  the  end  of  a  hole cylindrically. The enlarged hole forms a square shoulder with the original hole. This is necessary in some cases to accommodate the heads of bolt, studs and pins. The tool used for counter boring is called a counter bore. The counter bores are made with straight or tapered shank to fit in the drill spindle. The cutting edges may have straight or spiral teeth. The tool is guided by a pilot which extends beyond the end of the cutting edges. The pilot fits into the small diameter hole having running clearance and maintains the alignment of the tool. These pilots may be interchanged for enlarging different sizes of holes. Counter boring can give accuracy of about 9 0.05 mm. The cutting speed for counter boring is 25 % less than that of drilling operation is as shown in figure no.5.4.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12BEE57-9721-4298-92A2-CCAF85F3BD4F}"/>
              </a:ext>
            </a:extLst>
          </p:cNvPr>
          <p:cNvSpPr txBox="1">
            <a:spLocks noGrp="1"/>
          </p:cNvSpPr>
          <p:nvPr>
            <p:ph type="title"/>
          </p:nvPr>
        </p:nvSpPr>
        <p:spPr>
          <a:xfrm>
            <a:off x="901700" y="688975"/>
            <a:ext cx="2940050" cy="390525"/>
          </a:xfrm>
        </p:spPr>
        <p:txBody>
          <a:bodyPr tIns="12700" rtlCol="0"/>
          <a:lstStyle/>
          <a:p>
            <a:pPr marL="12700" eaLnBrk="1" fontAlgn="auto" hangingPunct="1">
              <a:spcBef>
                <a:spcPts val="100"/>
              </a:spcBef>
              <a:spcAft>
                <a:spcPts val="0"/>
              </a:spcAft>
              <a:tabLst>
                <a:tab pos="732155" algn="l"/>
              </a:tabLst>
              <a:defRPr/>
            </a:pPr>
            <a:r>
              <a:rPr u="none" spc="-25" dirty="0"/>
              <a:t>6.8</a:t>
            </a:r>
            <a:r>
              <a:rPr u="none" dirty="0"/>
              <a:t>	Counter</a:t>
            </a:r>
            <a:r>
              <a:rPr u="none" spc="-135" dirty="0"/>
              <a:t> </a:t>
            </a:r>
            <a:r>
              <a:rPr u="none" spc="-10" dirty="0"/>
              <a:t>sinking:</a:t>
            </a:r>
          </a:p>
        </p:txBody>
      </p:sp>
      <p:sp>
        <p:nvSpPr>
          <p:cNvPr id="73731" name="object 3">
            <a:extLst>
              <a:ext uri="{FF2B5EF4-FFF2-40B4-BE49-F238E27FC236}">
                <a16:creationId xmlns:a16="http://schemas.microsoft.com/office/drawing/2014/main" id="{CB55AC65-8890-4456-AFA4-DC9A8167748C}"/>
              </a:ext>
            </a:extLst>
          </p:cNvPr>
          <p:cNvSpPr txBox="1">
            <a:spLocks noChangeArrowheads="1"/>
          </p:cNvSpPr>
          <p:nvPr/>
        </p:nvSpPr>
        <p:spPr bwMode="auto">
          <a:xfrm>
            <a:off x="901700" y="1212850"/>
            <a:ext cx="889476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12700" indent="1219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Counter  sinking  is  the  operation  of  making  a  cone-shaped enlargement of the end of a hole to provide a recess for a flat head screw or countersink rivet fitted into the hole. The tool used for countersinking is called a countersink. Standard counter sinks have 60°, 82° or 90° included angle and the cutting edges of the tool are formed at the conical surface. The cutting speed in counter sinking is 25 % less than that of drilling.</a:t>
            </a:r>
          </a:p>
        </p:txBody>
      </p:sp>
      <p:pic>
        <p:nvPicPr>
          <p:cNvPr id="73732" name="object 4">
            <a:extLst>
              <a:ext uri="{FF2B5EF4-FFF2-40B4-BE49-F238E27FC236}">
                <a16:creationId xmlns:a16="http://schemas.microsoft.com/office/drawing/2014/main" id="{23FA4724-2B85-4D33-AD9F-F8FCF6DEF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3479800"/>
            <a:ext cx="3106738"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49FB439-DFB7-4984-9038-951123D46CBE}"/>
              </a:ext>
            </a:extLst>
          </p:cNvPr>
          <p:cNvSpPr txBox="1">
            <a:spLocks noGrp="1"/>
          </p:cNvSpPr>
          <p:nvPr>
            <p:ph type="title"/>
          </p:nvPr>
        </p:nvSpPr>
        <p:spPr>
          <a:xfrm>
            <a:off x="901700" y="1054100"/>
            <a:ext cx="2501900" cy="392113"/>
          </a:xfrm>
        </p:spPr>
        <p:txBody>
          <a:bodyPr tIns="12700" rtlCol="0"/>
          <a:lstStyle/>
          <a:p>
            <a:pPr marL="12700" eaLnBrk="1" fontAlgn="auto" hangingPunct="1">
              <a:spcBef>
                <a:spcPts val="100"/>
              </a:spcBef>
              <a:spcAft>
                <a:spcPts val="0"/>
              </a:spcAft>
              <a:tabLst>
                <a:tab pos="469900" algn="l"/>
              </a:tabLst>
              <a:defRPr/>
            </a:pPr>
            <a:r>
              <a:rPr u="none" spc="-25" dirty="0"/>
              <a:t>7.</a:t>
            </a:r>
            <a:r>
              <a:rPr u="none" dirty="0"/>
              <a:t>	</a:t>
            </a:r>
            <a:r>
              <a:rPr u="none" spc="-10" dirty="0"/>
              <a:t>PROCEDURE:</a:t>
            </a:r>
          </a:p>
        </p:txBody>
      </p:sp>
      <p:sp>
        <p:nvSpPr>
          <p:cNvPr id="74755" name="object 3">
            <a:extLst>
              <a:ext uri="{FF2B5EF4-FFF2-40B4-BE49-F238E27FC236}">
                <a16:creationId xmlns:a16="http://schemas.microsoft.com/office/drawing/2014/main" id="{38D600F0-8DBD-4694-BD92-602042374EA2}"/>
              </a:ext>
            </a:extLst>
          </p:cNvPr>
          <p:cNvSpPr txBox="1">
            <a:spLocks noChangeArrowheads="1"/>
          </p:cNvSpPr>
          <p:nvPr/>
        </p:nvSpPr>
        <p:spPr bwMode="auto">
          <a:xfrm>
            <a:off x="901700" y="1560513"/>
            <a:ext cx="8891588"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320" rIns="0" bIns="0">
            <a:spAutoFit/>
          </a:bodyPr>
          <a:lstStyle>
            <a:lvl1pPr marL="469900" indent="-457200">
              <a:tabLst>
                <a:tab pos="468313" algn="l"/>
              </a:tabLst>
              <a:defRPr>
                <a:solidFill>
                  <a:schemeClr val="tx1"/>
                </a:solidFill>
                <a:latin typeface="Arial" panose="020B0604020202020204" pitchFamily="34" charset="0"/>
              </a:defRPr>
            </a:lvl1pPr>
            <a:lvl2pPr marL="742950" indent="-285750">
              <a:tabLst>
                <a:tab pos="468313" algn="l"/>
              </a:tabLst>
              <a:defRPr>
                <a:solidFill>
                  <a:schemeClr val="tx1"/>
                </a:solidFill>
                <a:latin typeface="Arial" panose="020B0604020202020204" pitchFamily="34" charset="0"/>
              </a:defRPr>
            </a:lvl2pPr>
            <a:lvl3pPr marL="1143000" indent="-228600">
              <a:tabLst>
                <a:tab pos="468313" algn="l"/>
              </a:tabLst>
              <a:defRPr>
                <a:solidFill>
                  <a:schemeClr val="tx1"/>
                </a:solidFill>
                <a:latin typeface="Arial" panose="020B0604020202020204" pitchFamily="34" charset="0"/>
              </a:defRPr>
            </a:lvl3pPr>
            <a:lvl4pPr marL="1600200" indent="-228600">
              <a:tabLst>
                <a:tab pos="468313" algn="l"/>
              </a:tabLst>
              <a:defRPr>
                <a:solidFill>
                  <a:schemeClr val="tx1"/>
                </a:solidFill>
                <a:latin typeface="Arial" panose="020B0604020202020204" pitchFamily="34" charset="0"/>
              </a:defRPr>
            </a:lvl4pPr>
            <a:lvl5pPr marL="2057400" indent="-228600">
              <a:tabLst>
                <a:tab pos="4683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83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83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83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8313" algn="l"/>
              </a:tabLst>
              <a:defRPr>
                <a:solidFill>
                  <a:schemeClr val="tx1"/>
                </a:solidFill>
                <a:latin typeface="Arial" panose="020B0604020202020204" pitchFamily="34" charset="0"/>
              </a:defRPr>
            </a:lvl9pPr>
          </a:lstStyle>
          <a:p>
            <a:pPr algn="just" eaLnBrk="1" hangingPunct="1">
              <a:lnSpc>
                <a:spcPct val="98000"/>
              </a:lnSpc>
              <a:spcBef>
                <a:spcPts val="163"/>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Before drilling holes, centers of the holes are located on a work piece by drawing two lines at right angles to each other using vernier height gauge and surface plate.</a:t>
            </a:r>
          </a:p>
          <a:p>
            <a:pPr algn="just" eaLnBrk="1" hangingPunct="1">
              <a:lnSpc>
                <a:spcPts val="2525"/>
              </a:lnSpc>
              <a:spcBef>
                <a:spcPts val="1338"/>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Punching is done using center punch and ball been hammer at the located centers.</a:t>
            </a:r>
          </a:p>
          <a:p>
            <a:pPr algn="just" eaLnBrk="1" hangingPunct="1">
              <a:lnSpc>
                <a:spcPts val="2500"/>
              </a:lnSpc>
              <a:spcBef>
                <a:spcPts val="1088"/>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Work piece is firmly fixed in the vice on a drilling machine table and a drill bit of 3 mm diameter is held firmly by the self centering chuck rotated along with the spindle.</a:t>
            </a:r>
          </a:p>
          <a:p>
            <a:pPr algn="just" eaLnBrk="1" hangingPunct="1">
              <a:lnSpc>
                <a:spcPts val="2588"/>
              </a:lnSpc>
              <a:spcBef>
                <a:spcPts val="105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Three pilot holes of 3 mm diameter are drilled at the chosen locations by starting the drilling machine.</a:t>
            </a:r>
          </a:p>
          <a:p>
            <a:pPr algn="just" eaLnBrk="1" hangingPunct="1">
              <a:lnSpc>
                <a:spcPts val="2575"/>
              </a:lnSpc>
              <a:spcBef>
                <a:spcPts val="105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Drill bit of 3 mm diameter is replaced by the drill bit of 9.8 mm diameter and three holes are made in the previously drilled pilot holes.</a:t>
            </a:r>
          </a:p>
          <a:p>
            <a:pPr algn="just" eaLnBrk="1" hangingPunct="1">
              <a:lnSpc>
                <a:spcPts val="2575"/>
              </a:lnSpc>
              <a:spcBef>
                <a:spcPts val="105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adjustable boring tool held in a boring bar replaces drill bit and the first hole is enlarged by 6 mm diameter. Now the final diameter becomes 16 mm.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object 3">
            <a:extLst>
              <a:ext uri="{FF2B5EF4-FFF2-40B4-BE49-F238E27FC236}">
                <a16:creationId xmlns:a16="http://schemas.microsoft.com/office/drawing/2014/main" id="{7C0D8A01-4854-4F8D-8BF4-28A810D5672C}"/>
              </a:ext>
            </a:extLst>
          </p:cNvPr>
          <p:cNvSpPr txBox="1">
            <a:spLocks noChangeArrowheads="1"/>
          </p:cNvSpPr>
          <p:nvPr/>
        </p:nvSpPr>
        <p:spPr bwMode="auto">
          <a:xfrm>
            <a:off x="901700" y="977900"/>
            <a:ext cx="88963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0480" rIns="0" bIns="0">
            <a:spAutoFit/>
          </a:bodyPr>
          <a:lstStyle>
            <a:lvl1pPr marL="469900" indent="-457200">
              <a:tabLst>
                <a:tab pos="468313" algn="l"/>
              </a:tabLst>
              <a:defRPr>
                <a:solidFill>
                  <a:schemeClr val="tx1"/>
                </a:solidFill>
                <a:latin typeface="Arial" panose="020B0604020202020204" pitchFamily="34" charset="0"/>
              </a:defRPr>
            </a:lvl1pPr>
            <a:lvl2pPr marL="469900" indent="-457200">
              <a:tabLst>
                <a:tab pos="468313" algn="l"/>
              </a:tabLst>
              <a:defRPr>
                <a:solidFill>
                  <a:schemeClr val="tx1"/>
                </a:solidFill>
                <a:latin typeface="Arial" panose="020B0604020202020204" pitchFamily="34" charset="0"/>
              </a:defRPr>
            </a:lvl2pPr>
            <a:lvl3pPr marL="1143000" indent="-228600">
              <a:tabLst>
                <a:tab pos="468313" algn="l"/>
              </a:tabLst>
              <a:defRPr>
                <a:solidFill>
                  <a:schemeClr val="tx1"/>
                </a:solidFill>
                <a:latin typeface="Arial" panose="020B0604020202020204" pitchFamily="34" charset="0"/>
              </a:defRPr>
            </a:lvl3pPr>
            <a:lvl4pPr marL="1600200" indent="-228600">
              <a:tabLst>
                <a:tab pos="468313" algn="l"/>
              </a:tabLst>
              <a:defRPr>
                <a:solidFill>
                  <a:schemeClr val="tx1"/>
                </a:solidFill>
                <a:latin typeface="Arial" panose="020B0604020202020204" pitchFamily="34" charset="0"/>
              </a:defRPr>
            </a:lvl4pPr>
            <a:lvl5pPr marL="2057400" indent="-228600">
              <a:tabLst>
                <a:tab pos="4683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83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83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83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8313" algn="l"/>
              </a:tabLst>
              <a:defRPr>
                <a:solidFill>
                  <a:schemeClr val="tx1"/>
                </a:solidFill>
                <a:latin typeface="Arial" panose="020B0604020202020204" pitchFamily="34" charset="0"/>
              </a:defRPr>
            </a:lvl9pPr>
          </a:lstStyle>
          <a:p>
            <a:pPr algn="just" eaLnBrk="1" hangingPunct="1">
              <a:lnSpc>
                <a:spcPts val="2575"/>
              </a:lnSpc>
              <a:spcBef>
                <a:spcPts val="238"/>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Boring  tool  is  replaced  by  the  reamer  of  10  mm  diameter  and  the subsequent sizing and finishing of the remaining two holes is done by performing reaming operation by giving hand feed.</a:t>
            </a:r>
          </a:p>
          <a:p>
            <a:pPr algn="just" eaLnBrk="1" hangingPunct="1">
              <a:lnSpc>
                <a:spcPts val="2575"/>
              </a:lnSpc>
              <a:spcBef>
                <a:spcPts val="1063"/>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Reamer is replaced by the counter bore of 16 mm diameter and 9.8 mm pilot diameter; the end of a second hole is enlarged to form a square shoulder with the original hole.</a:t>
            </a:r>
          </a:p>
          <a:p>
            <a:pPr algn="just" eaLnBrk="1" hangingPunct="1">
              <a:lnSpc>
                <a:spcPts val="2450"/>
              </a:lnSpc>
              <a:spcBef>
                <a:spcPts val="1063"/>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Counter bore is replaced by the- countersink of 16 mm diameter and 90° included angle, the end of the third hole is enlarged conically</a:t>
            </a:r>
          </a:p>
          <a:p>
            <a:pPr eaLnBrk="1" hangingPunct="1">
              <a:spcBef>
                <a:spcPts val="825"/>
              </a:spcBef>
              <a:buFontTx/>
              <a:buAutoNum type="arabicPeriod" startAt="8"/>
            </a:pPr>
            <a:r>
              <a:rPr lang="en-US" altLang="en-US" sz="2400" b="1">
                <a:solidFill>
                  <a:srgbClr val="000000"/>
                </a:solidFill>
                <a:latin typeface="Times New Roman" panose="02020603050405020304" pitchFamily="18" charset="0"/>
                <a:cs typeface="Times New Roman" panose="02020603050405020304" pitchFamily="18" charset="0"/>
              </a:rPr>
              <a:t>PRECAUTIONS:</a:t>
            </a:r>
            <a:endParaRPr lang="en-US" altLang="en-US" sz="2400">
              <a:solidFill>
                <a:srgbClr val="000000"/>
              </a:solidFill>
              <a:latin typeface="Times New Roman" panose="02020603050405020304" pitchFamily="18" charset="0"/>
              <a:cs typeface="Times New Roman" panose="02020603050405020304" pitchFamily="18" charset="0"/>
            </a:endParaRPr>
          </a:p>
          <a:p>
            <a:pPr lvl="1" eaLnBrk="1" hangingPunct="1">
              <a:lnSpc>
                <a:spcPts val="2600"/>
              </a:lnSpc>
              <a:spcBef>
                <a:spcPts val="217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Ensure that the edges of the flat are perfectly square.</a:t>
            </a:r>
          </a:p>
          <a:p>
            <a:pPr lvl="1" eaLnBrk="1" hangingPunct="1">
              <a:lnSpc>
                <a:spcPts val="2525"/>
              </a:lnSpc>
              <a:spcBef>
                <a:spcPts val="12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Slightly lower speeds of the order of 25 % less than drilling should be used in Counter boring, countersinking and boring operations.</a:t>
            </a:r>
          </a:p>
          <a:p>
            <a:pPr lvl="1" eaLnBrk="1" hangingPunct="1">
              <a:lnSpc>
                <a:spcPts val="2450"/>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Holes of larger diameter should never be drilled without a pilot hole.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object 2">
            <a:extLst>
              <a:ext uri="{FF2B5EF4-FFF2-40B4-BE49-F238E27FC236}">
                <a16:creationId xmlns:a16="http://schemas.microsoft.com/office/drawing/2014/main" id="{758A7792-3D2E-46B5-B4A0-6F1E8E48090B}"/>
              </a:ext>
            </a:extLst>
          </p:cNvPr>
          <p:cNvSpPr>
            <a:spLocks noGrp="1" noChangeArrowheads="1"/>
          </p:cNvSpPr>
          <p:nvPr>
            <p:ph type="title"/>
          </p:nvPr>
        </p:nvSpPr>
        <p:spPr>
          <a:xfrm>
            <a:off x="901700" y="469900"/>
            <a:ext cx="8915400" cy="1068388"/>
          </a:xfrm>
        </p:spPr>
        <p:txBody>
          <a:bodyPr tIns="12700"/>
          <a:lstStyle/>
          <a:p>
            <a:pPr marL="9525" eaLnBrk="1" hangingPunct="1">
              <a:lnSpc>
                <a:spcPts val="2763"/>
              </a:lnSpc>
              <a:spcBef>
                <a:spcPts val="38"/>
              </a:spcBef>
            </a:pPr>
            <a:r>
              <a:rPr lang="en-US" altLang="en-US" u="none">
                <a:latin typeface="Times New Roman" panose="02020603050405020304" pitchFamily="18" charset="0"/>
                <a:cs typeface="Times New Roman" panose="02020603050405020304" pitchFamily="18" charset="0"/>
              </a:rPr>
              <a:t>Experiment no. 7</a:t>
            </a:r>
            <a:br>
              <a:rPr lang="en-US" altLang="en-US" u="none">
                <a:latin typeface="Times New Roman" panose="02020603050405020304" pitchFamily="18" charset="0"/>
                <a:cs typeface="Times New Roman" panose="02020603050405020304" pitchFamily="18" charset="0"/>
              </a:rPr>
            </a:br>
            <a:r>
              <a:rPr lang="en-US" altLang="en-US" u="none">
                <a:latin typeface="Times New Roman" panose="02020603050405020304" pitchFamily="18" charset="0"/>
                <a:cs typeface="Times New Roman" panose="02020603050405020304" pitchFamily="18" charset="0"/>
              </a:rPr>
              <a:t>DOVETAIL CUTTING AND GROOVES BY SHAPER AND GRINDING OF MACHINE SURFACES BY SURFACE GRINDER</a:t>
            </a:r>
          </a:p>
        </p:txBody>
      </p:sp>
      <p:sp>
        <p:nvSpPr>
          <p:cNvPr id="76803" name="object 3">
            <a:extLst>
              <a:ext uri="{FF2B5EF4-FFF2-40B4-BE49-F238E27FC236}">
                <a16:creationId xmlns:a16="http://schemas.microsoft.com/office/drawing/2014/main" id="{A1530C32-7D92-4FBA-9D04-EC2843DC102F}"/>
              </a:ext>
            </a:extLst>
          </p:cNvPr>
          <p:cNvSpPr txBox="1">
            <a:spLocks noChangeArrowheads="1"/>
          </p:cNvSpPr>
          <p:nvPr/>
        </p:nvSpPr>
        <p:spPr bwMode="auto">
          <a:xfrm>
            <a:off x="901700" y="1900238"/>
            <a:ext cx="86074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77813" indent="-215900">
              <a:tabLst>
                <a:tab pos="277813" algn="l"/>
              </a:tabLst>
              <a:defRPr>
                <a:solidFill>
                  <a:schemeClr val="tx1"/>
                </a:solidFill>
                <a:latin typeface="Arial" panose="020B0604020202020204" pitchFamily="34" charset="0"/>
              </a:defRPr>
            </a:lvl1pPr>
            <a:lvl2pPr marL="742950" indent="-285750">
              <a:tabLst>
                <a:tab pos="277813" algn="l"/>
              </a:tabLst>
              <a:defRPr>
                <a:solidFill>
                  <a:schemeClr val="tx1"/>
                </a:solidFill>
                <a:latin typeface="Arial" panose="020B0604020202020204" pitchFamily="34" charset="0"/>
              </a:defRPr>
            </a:lvl2pPr>
            <a:lvl3pPr marL="1143000" indent="-228600">
              <a:tabLst>
                <a:tab pos="277813" algn="l"/>
              </a:tabLst>
              <a:defRPr>
                <a:solidFill>
                  <a:schemeClr val="tx1"/>
                </a:solidFill>
                <a:latin typeface="Arial" panose="020B0604020202020204" pitchFamily="34" charset="0"/>
              </a:defRPr>
            </a:lvl3pPr>
            <a:lvl4pPr marL="1600200" indent="-228600">
              <a:tabLst>
                <a:tab pos="277813" algn="l"/>
              </a:tabLst>
              <a:defRPr>
                <a:solidFill>
                  <a:schemeClr val="tx1"/>
                </a:solidFill>
                <a:latin typeface="Arial" panose="020B0604020202020204" pitchFamily="34" charset="0"/>
              </a:defRPr>
            </a:lvl4pPr>
            <a:lvl5pPr marL="2057400" indent="-228600">
              <a:tabLst>
                <a:tab pos="2778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78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78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78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7813" algn="l"/>
              </a:tabLst>
              <a:defRPr>
                <a:solidFill>
                  <a:schemeClr val="tx1"/>
                </a:solidFill>
                <a:latin typeface="Arial" panose="020B0604020202020204" pitchFamily="34" charset="0"/>
              </a:defRPr>
            </a:lvl9pPr>
          </a:lstStyle>
          <a:p>
            <a:pPr eaLnBrk="1" hangingPunct="1">
              <a:lnSpc>
                <a:spcPts val="2713"/>
              </a:lnSpc>
              <a:spcBef>
                <a:spcPts val="100"/>
              </a:spcBef>
              <a:buSzPct val="96000"/>
              <a:buFontTx/>
              <a:buAutoNum type="arabicPeriod"/>
            </a:pPr>
            <a:r>
              <a:rPr lang="en-US" altLang="en-US" sz="2400" b="1">
                <a:solidFill>
                  <a:srgbClr val="000000"/>
                </a:solidFill>
                <a:latin typeface="Times New Roman" panose="02020603050405020304" pitchFamily="18" charset="0"/>
                <a:cs typeface="Times New Roman" panose="02020603050405020304" pitchFamily="18" charset="0"/>
              </a:rPr>
              <a:t>AIM:</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13"/>
              </a:spcBef>
            </a:pPr>
            <a:r>
              <a:rPr lang="en-US" altLang="en-US" sz="1200">
                <a:solidFill>
                  <a:srgbClr val="000000"/>
                </a:solidFill>
                <a:latin typeface="Times New Roman" panose="02020603050405020304" pitchFamily="18" charset="0"/>
                <a:cs typeface="Times New Roman" panose="02020603050405020304" pitchFamily="18" charset="0"/>
              </a:rPr>
              <a:t>i.	</a:t>
            </a:r>
            <a:r>
              <a:rPr lang="en-US" altLang="en-US" sz="2200">
                <a:solidFill>
                  <a:srgbClr val="000000"/>
                </a:solidFill>
                <a:latin typeface="Times New Roman" panose="02020603050405020304" pitchFamily="18" charset="0"/>
                <a:cs typeface="Times New Roman" panose="02020603050405020304" pitchFamily="18" charset="0"/>
              </a:rPr>
              <a:t>To cut dovetail groove and slot on a given mild steel block using shaping machine,</a:t>
            </a:r>
          </a:p>
          <a:p>
            <a:pPr eaLnBrk="1" hangingPunct="1">
              <a:lnSpc>
                <a:spcPts val="2475"/>
              </a:lnSpc>
            </a:pPr>
            <a:r>
              <a:rPr lang="en-US" altLang="en-US" sz="1200">
                <a:solidFill>
                  <a:srgbClr val="000000"/>
                </a:solidFill>
                <a:latin typeface="Times New Roman" panose="02020603050405020304" pitchFamily="18" charset="0"/>
                <a:cs typeface="Times New Roman" panose="02020603050405020304" pitchFamily="18" charset="0"/>
              </a:rPr>
              <a:t>ii.	</a:t>
            </a:r>
            <a:r>
              <a:rPr lang="en-US" altLang="en-US" sz="2200">
                <a:solidFill>
                  <a:srgbClr val="000000"/>
                </a:solidFill>
                <a:latin typeface="Times New Roman" panose="02020603050405020304" pitchFamily="18" charset="0"/>
                <a:cs typeface="Times New Roman" panose="02020603050405020304" pitchFamily="18" charset="0"/>
              </a:rPr>
              <a:t>To finish the machined surfaces on a surface grinder.</a:t>
            </a:r>
          </a:p>
          <a:p>
            <a:pPr eaLnBrk="1" hangingPunct="1">
              <a:lnSpc>
                <a:spcPts val="2825"/>
              </a:lnSpc>
              <a:spcBef>
                <a:spcPts val="1050"/>
              </a:spcBef>
              <a:buSzPct val="96000"/>
              <a:buFontTx/>
              <a:buAutoNum type="arabicPeriod" startAt="2"/>
            </a:pPr>
            <a:r>
              <a:rPr lang="en-US" altLang="en-US" sz="2400" b="1">
                <a:solidFill>
                  <a:srgbClr val="000000"/>
                </a:solidFill>
                <a:latin typeface="Times New Roman" panose="02020603050405020304" pitchFamily="18" charset="0"/>
                <a:cs typeface="Times New Roman" panose="02020603050405020304" pitchFamily="18" charset="0"/>
              </a:rPr>
              <a:t>MATERIAL REQUIRED:</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88"/>
              </a:lnSpc>
            </a:pPr>
            <a:r>
              <a:rPr lang="en-US" altLang="en-US" sz="2200">
                <a:solidFill>
                  <a:srgbClr val="000000"/>
                </a:solidFill>
                <a:latin typeface="Times New Roman" panose="02020603050405020304" pitchFamily="18" charset="0"/>
                <a:cs typeface="Times New Roman" panose="02020603050405020304" pitchFamily="18" charset="0"/>
              </a:rPr>
              <a:t>Mild	steel block of 82 x 60 x 40 mm.</a:t>
            </a:r>
          </a:p>
          <a:p>
            <a:pPr eaLnBrk="1" hangingPunct="1">
              <a:lnSpc>
                <a:spcPts val="2825"/>
              </a:lnSpc>
              <a:spcBef>
                <a:spcPts val="1288"/>
              </a:spcBef>
              <a:buSzPct val="96000"/>
              <a:buFontTx/>
              <a:buAutoNum type="arabicPeriod" startAt="3"/>
            </a:pPr>
            <a:r>
              <a:rPr lang="en-US" altLang="en-US" sz="2400" b="1">
                <a:solidFill>
                  <a:srgbClr val="000000"/>
                </a:solidFill>
                <a:latin typeface="Times New Roman" panose="02020603050405020304" pitchFamily="18" charset="0"/>
                <a:cs typeface="Times New Roman" panose="02020603050405020304" pitchFamily="18" charset="0"/>
              </a:rPr>
              <a:t>TOOLS REQUIRED:</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Roughing tool, Finishing tool, Dovetail cutting tool, parting or slotting tool, Try square, , vice, scriber, vernier height gauge , surface plate and grinding wheel.</a:t>
            </a:r>
          </a:p>
          <a:p>
            <a:pPr eaLnBrk="1" hangingPunct="1">
              <a:spcBef>
                <a:spcPts val="13"/>
              </a:spcBef>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lnSpc>
                <a:spcPts val="2825"/>
              </a:lnSpc>
              <a:buSzPct val="96000"/>
              <a:buFontTx/>
              <a:buAutoNum type="arabicPeriod" startAt="4"/>
            </a:pPr>
            <a:r>
              <a:rPr lang="en-US" altLang="en-US" sz="2400" b="1">
                <a:solidFill>
                  <a:srgbClr val="000000"/>
                </a:solidFill>
                <a:latin typeface="Times New Roman" panose="02020603050405020304" pitchFamily="18" charset="0"/>
                <a:cs typeface="Times New Roman" panose="02020603050405020304" pitchFamily="18" charset="0"/>
              </a:rPr>
              <a:t>EQUIPMENT REQUIRED:</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88"/>
              </a:lnSpc>
            </a:pPr>
            <a:r>
              <a:rPr lang="en-US" altLang="en-US" sz="2200">
                <a:solidFill>
                  <a:srgbClr val="000000"/>
                </a:solidFill>
                <a:latin typeface="Times New Roman" panose="02020603050405020304" pitchFamily="18" charset="0"/>
                <a:cs typeface="Times New Roman" panose="02020603050405020304" pitchFamily="18" charset="0"/>
              </a:rPr>
              <a:t>Shaper and Surface Grinder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83A2E49-9F45-4DDE-9A0E-C87E7B7946F2}"/>
              </a:ext>
            </a:extLst>
          </p:cNvPr>
          <p:cNvSpPr txBox="1">
            <a:spLocks noGrp="1"/>
          </p:cNvSpPr>
          <p:nvPr>
            <p:ph type="title"/>
          </p:nvPr>
        </p:nvSpPr>
        <p:spPr>
          <a:xfrm>
            <a:off x="893763" y="512763"/>
            <a:ext cx="6486525" cy="392112"/>
          </a:xfrm>
        </p:spPr>
        <p:txBody>
          <a:bodyPr tIns="12700" rtlCol="0"/>
          <a:lstStyle/>
          <a:p>
            <a:pPr marL="12700" eaLnBrk="1" fontAlgn="auto" hangingPunct="1">
              <a:spcBef>
                <a:spcPts val="100"/>
              </a:spcBef>
              <a:spcAft>
                <a:spcPts val="0"/>
              </a:spcAft>
              <a:tabLst>
                <a:tab pos="469900" algn="l"/>
              </a:tabLst>
              <a:defRPr/>
            </a:pPr>
            <a:r>
              <a:rPr u="none" spc="-25" dirty="0"/>
              <a:t>5.</a:t>
            </a:r>
            <a:r>
              <a:rPr u="none" dirty="0"/>
              <a:t>	</a:t>
            </a:r>
            <a:r>
              <a:rPr u="none" spc="-10" dirty="0"/>
              <a:t>MEASURING</a:t>
            </a:r>
            <a:r>
              <a:rPr u="none" spc="-110" dirty="0"/>
              <a:t> </a:t>
            </a:r>
            <a:r>
              <a:rPr u="none" spc="-10" dirty="0"/>
              <a:t>INSTRUMENTS</a:t>
            </a:r>
            <a:r>
              <a:rPr u="none" spc="-90" dirty="0"/>
              <a:t> </a:t>
            </a:r>
            <a:r>
              <a:rPr u="none" spc="-10" dirty="0"/>
              <a:t>REQUIRED:</a:t>
            </a:r>
          </a:p>
        </p:txBody>
      </p:sp>
      <p:sp>
        <p:nvSpPr>
          <p:cNvPr id="3" name="object 3">
            <a:extLst>
              <a:ext uri="{FF2B5EF4-FFF2-40B4-BE49-F238E27FC236}">
                <a16:creationId xmlns:a16="http://schemas.microsoft.com/office/drawing/2014/main" id="{08D052E8-D665-4721-A429-BB799CC96FAF}"/>
              </a:ext>
            </a:extLst>
          </p:cNvPr>
          <p:cNvSpPr txBox="1"/>
          <p:nvPr/>
        </p:nvSpPr>
        <p:spPr>
          <a:xfrm>
            <a:off x="901700" y="741363"/>
            <a:ext cx="5854700" cy="984250"/>
          </a:xfrm>
          <a:prstGeom prst="rect">
            <a:avLst/>
          </a:prstGeom>
        </p:spPr>
        <p:txBody>
          <a:bodyPr lIns="0" tIns="135255" rIns="0" bIns="0">
            <a:spAutoFit/>
          </a:bodyPr>
          <a:lstStyle/>
          <a:p>
            <a:pPr marL="462280" eaLnBrk="1" fontAlgn="auto" hangingPunct="1">
              <a:spcBef>
                <a:spcPts val="1065"/>
              </a:spcBef>
              <a:spcAft>
                <a:spcPts val="0"/>
              </a:spcAft>
              <a:defRPr/>
            </a:pPr>
            <a:r>
              <a:rPr sz="2200" kern="0" dirty="0">
                <a:solidFill>
                  <a:sysClr val="windowText" lastClr="000000"/>
                </a:solidFill>
                <a:latin typeface="Times New Roman"/>
                <a:cs typeface="Times New Roman"/>
              </a:rPr>
              <a:t>Vernier</a:t>
            </a:r>
            <a:r>
              <a:rPr sz="2200" kern="0" spc="-7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caliper,</a:t>
            </a:r>
            <a:r>
              <a:rPr sz="2200" kern="0" spc="1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steel</a:t>
            </a:r>
            <a:r>
              <a:rPr sz="2200" kern="0" spc="-60" dirty="0">
                <a:solidFill>
                  <a:sysClr val="windowText" lastClr="000000"/>
                </a:solidFill>
                <a:latin typeface="Times New Roman"/>
                <a:cs typeface="Times New Roman"/>
              </a:rPr>
              <a:t> </a:t>
            </a:r>
            <a:r>
              <a:rPr sz="2200" kern="0" spc="-20" dirty="0">
                <a:solidFill>
                  <a:sysClr val="windowText" lastClr="000000"/>
                </a:solidFill>
                <a:latin typeface="Times New Roman"/>
                <a:cs typeface="Times New Roman"/>
              </a:rPr>
              <a:t>rule</a:t>
            </a:r>
            <a:endParaRPr sz="2200" kern="0">
              <a:solidFill>
                <a:sysClr val="windowText" lastClr="000000"/>
              </a:solidFill>
              <a:latin typeface="Times New Roman"/>
              <a:cs typeface="Times New Roman"/>
            </a:endParaRPr>
          </a:p>
          <a:p>
            <a:pPr marL="12700" eaLnBrk="1" fontAlgn="auto" hangingPunct="1">
              <a:spcBef>
                <a:spcPts val="1060"/>
              </a:spcBef>
              <a:spcAft>
                <a:spcPts val="0"/>
              </a:spcAft>
              <a:defRPr/>
            </a:pPr>
            <a:r>
              <a:rPr sz="2400" b="1" kern="0" dirty="0">
                <a:solidFill>
                  <a:sysClr val="windowText" lastClr="000000"/>
                </a:solidFill>
                <a:latin typeface="Times New Roman"/>
                <a:cs typeface="Times New Roman"/>
              </a:rPr>
              <a:t>6.</a:t>
            </a:r>
            <a:r>
              <a:rPr sz="2400" b="1" kern="0" spc="25"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SEQUENCE</a:t>
            </a:r>
            <a:r>
              <a:rPr sz="2400" b="1" kern="0" spc="-110" dirty="0">
                <a:solidFill>
                  <a:sysClr val="windowText" lastClr="000000"/>
                </a:solidFill>
                <a:latin typeface="Times New Roman"/>
                <a:cs typeface="Times New Roman"/>
              </a:rPr>
              <a:t> </a:t>
            </a:r>
            <a:r>
              <a:rPr sz="2400" b="1" kern="0" dirty="0">
                <a:solidFill>
                  <a:sysClr val="windowText" lastClr="000000"/>
                </a:solidFill>
                <a:latin typeface="Times New Roman"/>
                <a:cs typeface="Times New Roman"/>
              </a:rPr>
              <a:t>OF</a:t>
            </a:r>
            <a:r>
              <a:rPr sz="2400" b="1" kern="0" spc="-114" dirty="0">
                <a:solidFill>
                  <a:sysClr val="windowText" lastClr="000000"/>
                </a:solidFill>
                <a:latin typeface="Times New Roman"/>
                <a:cs typeface="Times New Roman"/>
              </a:rPr>
              <a:t> </a:t>
            </a:r>
            <a:r>
              <a:rPr sz="2400" b="1" kern="0" dirty="0">
                <a:solidFill>
                  <a:sysClr val="windowText" lastClr="000000"/>
                </a:solidFill>
                <a:latin typeface="Times New Roman"/>
                <a:cs typeface="Times New Roman"/>
              </a:rPr>
              <a:t>OPERATIONS</a:t>
            </a:r>
            <a:r>
              <a:rPr sz="2400" b="1" kern="0" spc="-85"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CHART:</a:t>
            </a:r>
            <a:endParaRPr sz="2400" kern="0">
              <a:solidFill>
                <a:sysClr val="windowText" lastClr="000000"/>
              </a:solidFill>
              <a:latin typeface="Times New Roman"/>
              <a:cs typeface="Times New Roman"/>
            </a:endParaRPr>
          </a:p>
        </p:txBody>
      </p:sp>
      <p:graphicFrame>
        <p:nvGraphicFramePr>
          <p:cNvPr id="4" name="object 4">
            <a:extLst>
              <a:ext uri="{FF2B5EF4-FFF2-40B4-BE49-F238E27FC236}">
                <a16:creationId xmlns:a16="http://schemas.microsoft.com/office/drawing/2014/main" id="{0906581E-BBFB-4B94-BE50-EA22FD1D505E}"/>
              </a:ext>
            </a:extLst>
          </p:cNvPr>
          <p:cNvGraphicFramePr>
            <a:graphicFrameLocks noGrp="1"/>
          </p:cNvGraphicFramePr>
          <p:nvPr/>
        </p:nvGraphicFramePr>
        <p:xfrm>
          <a:off x="909638" y="1852613"/>
          <a:ext cx="8907462" cy="3028950"/>
        </p:xfrm>
        <a:graphic>
          <a:graphicData uri="http://schemas.openxmlformats.org/drawingml/2006/table">
            <a:tbl>
              <a:tblPr firstRow="1" bandRow="1">
                <a:tableStyleId>{2D5ABB26-0587-4C30-8999-92F81FD0307C}</a:tableStyleId>
              </a:tblPr>
              <a:tblGrid>
                <a:gridCol w="913097">
                  <a:extLst>
                    <a:ext uri="{9D8B030D-6E8A-4147-A177-3AD203B41FA5}">
                      <a16:colId xmlns:a16="http://schemas.microsoft.com/office/drawing/2014/main" val="20000"/>
                    </a:ext>
                  </a:extLst>
                </a:gridCol>
                <a:gridCol w="3685408">
                  <a:extLst>
                    <a:ext uri="{9D8B030D-6E8A-4147-A177-3AD203B41FA5}">
                      <a16:colId xmlns:a16="http://schemas.microsoft.com/office/drawing/2014/main" val="20001"/>
                    </a:ext>
                  </a:extLst>
                </a:gridCol>
                <a:gridCol w="4308956">
                  <a:extLst>
                    <a:ext uri="{9D8B030D-6E8A-4147-A177-3AD203B41FA5}">
                      <a16:colId xmlns:a16="http://schemas.microsoft.com/office/drawing/2014/main" val="20002"/>
                    </a:ext>
                  </a:extLst>
                </a:gridCol>
              </a:tblGrid>
              <a:tr h="514769">
                <a:tc>
                  <a:txBody>
                    <a:bodyPr/>
                    <a:lstStyle/>
                    <a:p>
                      <a:pPr marL="30480">
                        <a:lnSpc>
                          <a:spcPts val="2530"/>
                        </a:lnSpc>
                      </a:pPr>
                      <a:r>
                        <a:rPr sz="2200" b="1" spc="-10" dirty="0">
                          <a:latin typeface="Times New Roman"/>
                          <a:cs typeface="Times New Roman"/>
                        </a:rPr>
                        <a:t>Sl.No</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b="1" spc="-10" dirty="0">
                          <a:latin typeface="Times New Roman"/>
                          <a:cs typeface="Times New Roman"/>
                        </a:rPr>
                        <a:t>Operation</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b="1" dirty="0">
                          <a:latin typeface="Times New Roman"/>
                          <a:cs typeface="Times New Roman"/>
                        </a:rPr>
                        <a:t>Cutting</a:t>
                      </a:r>
                      <a:r>
                        <a:rPr sz="2200" b="1" spc="-65" dirty="0">
                          <a:latin typeface="Times New Roman"/>
                          <a:cs typeface="Times New Roman"/>
                        </a:rPr>
                        <a:t> </a:t>
                      </a:r>
                      <a:r>
                        <a:rPr sz="2200" b="1" dirty="0">
                          <a:latin typeface="Times New Roman"/>
                          <a:cs typeface="Times New Roman"/>
                        </a:rPr>
                        <a:t>Tool</a:t>
                      </a:r>
                      <a:r>
                        <a:rPr sz="2200" b="1" spc="-70" dirty="0">
                          <a:latin typeface="Times New Roman"/>
                          <a:cs typeface="Times New Roman"/>
                        </a:rPr>
                        <a:t> </a:t>
                      </a:r>
                      <a:r>
                        <a:rPr sz="2200" b="1" spc="-20" dirty="0">
                          <a:latin typeface="Times New Roman"/>
                          <a:cs typeface="Times New Roman"/>
                        </a:rPr>
                        <a:t>used</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373224">
                <a:tc>
                  <a:txBody>
                    <a:bodyPr/>
                    <a:lstStyle/>
                    <a:p>
                      <a:pPr marL="30480">
                        <a:lnSpc>
                          <a:spcPts val="2530"/>
                        </a:lnSpc>
                      </a:pPr>
                      <a:r>
                        <a:rPr sz="2200" spc="-25" dirty="0">
                          <a:latin typeface="Times New Roman"/>
                          <a:cs typeface="Times New Roman"/>
                        </a:rPr>
                        <a:t>i.</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Machining</a:t>
                      </a:r>
                      <a:r>
                        <a:rPr sz="2200" spc="-45" dirty="0">
                          <a:latin typeface="Times New Roman"/>
                          <a:cs typeface="Times New Roman"/>
                        </a:rPr>
                        <a:t> </a:t>
                      </a:r>
                      <a:r>
                        <a:rPr sz="2200" spc="-10" dirty="0">
                          <a:latin typeface="Times New Roman"/>
                          <a:cs typeface="Times New Roman"/>
                        </a:rPr>
                        <a:t>horizontal</a:t>
                      </a:r>
                      <a:r>
                        <a:rPr sz="2200" spc="-45" dirty="0">
                          <a:latin typeface="Times New Roman"/>
                          <a:cs typeface="Times New Roman"/>
                        </a:rPr>
                        <a:t> </a:t>
                      </a:r>
                      <a:r>
                        <a:rPr sz="2200" spc="-10" dirty="0">
                          <a:latin typeface="Times New Roman"/>
                          <a:cs typeface="Times New Roman"/>
                        </a:rPr>
                        <a:t>surface</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Roughing</a:t>
                      </a:r>
                      <a:r>
                        <a:rPr sz="2200" spc="-75" dirty="0">
                          <a:latin typeface="Times New Roman"/>
                          <a:cs typeface="Times New Roman"/>
                        </a:rPr>
                        <a:t> </a:t>
                      </a:r>
                      <a:r>
                        <a:rPr sz="2200" dirty="0">
                          <a:latin typeface="Times New Roman"/>
                          <a:cs typeface="Times New Roman"/>
                        </a:rPr>
                        <a:t>&amp;</a:t>
                      </a:r>
                      <a:r>
                        <a:rPr sz="2200" spc="-70" dirty="0">
                          <a:latin typeface="Times New Roman"/>
                          <a:cs typeface="Times New Roman"/>
                        </a:rPr>
                        <a:t> </a:t>
                      </a:r>
                      <a:r>
                        <a:rPr sz="2200" dirty="0">
                          <a:latin typeface="Times New Roman"/>
                          <a:cs typeface="Times New Roman"/>
                        </a:rPr>
                        <a:t>Finishing</a:t>
                      </a:r>
                      <a:r>
                        <a:rPr sz="2200" spc="-65"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61452">
                <a:tc>
                  <a:txBody>
                    <a:bodyPr/>
                    <a:lstStyle/>
                    <a:p>
                      <a:pPr marL="30480">
                        <a:lnSpc>
                          <a:spcPts val="2530"/>
                        </a:lnSpc>
                      </a:pPr>
                      <a:r>
                        <a:rPr sz="2200" spc="-25" dirty="0">
                          <a:latin typeface="Times New Roman"/>
                          <a:cs typeface="Times New Roman"/>
                        </a:rPr>
                        <a:t>ii.</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spc="-10" dirty="0">
                          <a:latin typeface="Times New Roman"/>
                          <a:cs typeface="Times New Roman"/>
                        </a:rPr>
                        <a:t>Machining</a:t>
                      </a:r>
                      <a:r>
                        <a:rPr sz="2200" spc="-85" dirty="0">
                          <a:latin typeface="Times New Roman"/>
                          <a:cs typeface="Times New Roman"/>
                        </a:rPr>
                        <a:t> </a:t>
                      </a:r>
                      <a:r>
                        <a:rPr sz="2200" dirty="0">
                          <a:latin typeface="Times New Roman"/>
                          <a:cs typeface="Times New Roman"/>
                        </a:rPr>
                        <a:t>vertical</a:t>
                      </a:r>
                      <a:r>
                        <a:rPr sz="2200" spc="-80" dirty="0">
                          <a:latin typeface="Times New Roman"/>
                          <a:cs typeface="Times New Roman"/>
                        </a:rPr>
                        <a:t> </a:t>
                      </a:r>
                      <a:r>
                        <a:rPr sz="2200" spc="-10" dirty="0">
                          <a:latin typeface="Times New Roman"/>
                          <a:cs typeface="Times New Roman"/>
                        </a:rPr>
                        <a:t>surface.</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Side</a:t>
                      </a:r>
                      <a:r>
                        <a:rPr sz="2200" spc="-65" dirty="0">
                          <a:latin typeface="Times New Roman"/>
                          <a:cs typeface="Times New Roman"/>
                        </a:rPr>
                        <a:t> </a:t>
                      </a:r>
                      <a:r>
                        <a:rPr sz="2200" dirty="0">
                          <a:latin typeface="Times New Roman"/>
                          <a:cs typeface="Times New Roman"/>
                        </a:rPr>
                        <a:t>cutting</a:t>
                      </a:r>
                      <a:r>
                        <a:rPr sz="2200" spc="-60"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991454">
                <a:tc>
                  <a:txBody>
                    <a:bodyPr/>
                    <a:lstStyle/>
                    <a:p>
                      <a:pPr marL="30480">
                        <a:lnSpc>
                          <a:spcPts val="2530"/>
                        </a:lnSpc>
                      </a:pPr>
                      <a:r>
                        <a:rPr sz="2200" spc="-20" dirty="0">
                          <a:latin typeface="Times New Roman"/>
                          <a:cs typeface="Times New Roman"/>
                        </a:rPr>
                        <a:t>iii.</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25"/>
                        </a:lnSpc>
                        <a:tabLst>
                          <a:tab pos="1583690" algn="l"/>
                        </a:tabLst>
                      </a:pPr>
                      <a:r>
                        <a:rPr sz="2200" spc="-10" dirty="0">
                          <a:latin typeface="Times New Roman"/>
                          <a:cs typeface="Times New Roman"/>
                        </a:rPr>
                        <a:t>Machining</a:t>
                      </a:r>
                      <a:r>
                        <a:rPr sz="2200" dirty="0">
                          <a:latin typeface="Times New Roman"/>
                          <a:cs typeface="Times New Roman"/>
                        </a:rPr>
                        <a:t>	</a:t>
                      </a:r>
                      <a:r>
                        <a:rPr sz="2200" spc="-10" dirty="0">
                          <a:latin typeface="Times New Roman"/>
                          <a:cs typeface="Times New Roman"/>
                        </a:rPr>
                        <a:t>angular</a:t>
                      </a:r>
                      <a:endParaRPr sz="2200">
                        <a:latin typeface="Times New Roman"/>
                        <a:cs typeface="Times New Roman"/>
                      </a:endParaRPr>
                    </a:p>
                    <a:p>
                      <a:pPr marL="908050">
                        <a:lnSpc>
                          <a:spcPts val="2580"/>
                        </a:lnSpc>
                      </a:pPr>
                      <a:r>
                        <a:rPr sz="2200" spc="-10" dirty="0">
                          <a:latin typeface="Times New Roman"/>
                          <a:cs typeface="Times New Roman"/>
                        </a:rPr>
                        <a:t>[dovetail]</a:t>
                      </a:r>
                      <a:endParaRPr sz="2200">
                        <a:latin typeface="Times New Roman"/>
                        <a:cs typeface="Times New Roman"/>
                      </a:endParaRPr>
                    </a:p>
                    <a:p>
                      <a:pPr marL="30480">
                        <a:lnSpc>
                          <a:spcPts val="2610"/>
                        </a:lnSpc>
                        <a:tabLst>
                          <a:tab pos="1993264" algn="l"/>
                        </a:tabLst>
                      </a:pPr>
                      <a:r>
                        <a:rPr sz="2200" spc="-10" dirty="0">
                          <a:latin typeface="Times New Roman"/>
                          <a:cs typeface="Times New Roman"/>
                        </a:rPr>
                        <a:t>surface.</a:t>
                      </a:r>
                      <a:r>
                        <a:rPr sz="2200" dirty="0">
                          <a:latin typeface="Times New Roman"/>
                          <a:cs typeface="Times New Roman"/>
                        </a:rPr>
                        <a:t>	</a:t>
                      </a:r>
                      <a:r>
                        <a:rPr sz="2200" spc="-50" dirty="0">
                          <a:latin typeface="Times New Roman"/>
                          <a:cs typeface="Times New Roman"/>
                        </a:rPr>
                        <a:t>_</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Dovetail</a:t>
                      </a:r>
                      <a:r>
                        <a:rPr sz="2200" spc="-95" dirty="0">
                          <a:latin typeface="Times New Roman"/>
                          <a:cs typeface="Times New Roman"/>
                        </a:rPr>
                        <a:t> </a:t>
                      </a:r>
                      <a:r>
                        <a:rPr sz="2200" dirty="0">
                          <a:latin typeface="Times New Roman"/>
                          <a:cs typeface="Times New Roman"/>
                        </a:rPr>
                        <a:t>cutting</a:t>
                      </a:r>
                      <a:r>
                        <a:rPr sz="2200" spc="-85"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30062">
                <a:tc>
                  <a:txBody>
                    <a:bodyPr/>
                    <a:lstStyle/>
                    <a:p>
                      <a:pPr marL="30480">
                        <a:lnSpc>
                          <a:spcPts val="2505"/>
                        </a:lnSpc>
                      </a:pPr>
                      <a:r>
                        <a:rPr sz="2200" spc="-25" dirty="0">
                          <a:latin typeface="Times New Roman"/>
                          <a:cs typeface="Times New Roman"/>
                        </a:rPr>
                        <a:t>iv.</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05"/>
                        </a:lnSpc>
                      </a:pPr>
                      <a:r>
                        <a:rPr sz="2200" spc="-10" dirty="0">
                          <a:latin typeface="Times New Roman"/>
                          <a:cs typeface="Times New Roman"/>
                        </a:rPr>
                        <a:t>Slotting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05"/>
                        </a:lnSpc>
                      </a:pPr>
                      <a:r>
                        <a:rPr sz="2200" dirty="0">
                          <a:latin typeface="Times New Roman"/>
                          <a:cs typeface="Times New Roman"/>
                        </a:rPr>
                        <a:t>Parting</a:t>
                      </a:r>
                      <a:r>
                        <a:rPr sz="2200" spc="-65" dirty="0">
                          <a:latin typeface="Times New Roman"/>
                          <a:cs typeface="Times New Roman"/>
                        </a:rPr>
                        <a:t> </a:t>
                      </a:r>
                      <a:r>
                        <a:rPr sz="2200" dirty="0">
                          <a:latin typeface="Times New Roman"/>
                          <a:cs typeface="Times New Roman"/>
                        </a:rPr>
                        <a:t>or</a:t>
                      </a:r>
                      <a:r>
                        <a:rPr sz="2200" spc="-45" dirty="0">
                          <a:latin typeface="Times New Roman"/>
                          <a:cs typeface="Times New Roman"/>
                        </a:rPr>
                        <a:t> </a:t>
                      </a:r>
                      <a:r>
                        <a:rPr sz="2200" dirty="0">
                          <a:latin typeface="Times New Roman"/>
                          <a:cs typeface="Times New Roman"/>
                        </a:rPr>
                        <a:t>slotting</a:t>
                      </a:r>
                      <a:r>
                        <a:rPr sz="2200" spc="-50" dirty="0">
                          <a:latin typeface="Times New Roman"/>
                          <a:cs typeface="Times New Roman"/>
                        </a:rPr>
                        <a:t> </a:t>
                      </a:r>
                      <a:r>
                        <a:rPr sz="2200" spc="-20" dirty="0">
                          <a:latin typeface="Times New Roman"/>
                          <a:cs typeface="Times New Roman"/>
                        </a:rPr>
                        <a:t>tool.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57990">
                <a:tc>
                  <a:txBody>
                    <a:bodyPr/>
                    <a:lstStyle/>
                    <a:p>
                      <a:pPr marL="30480">
                        <a:lnSpc>
                          <a:spcPts val="2530"/>
                        </a:lnSpc>
                      </a:pPr>
                      <a:r>
                        <a:rPr sz="2200" spc="-25" dirty="0">
                          <a:latin typeface="Times New Roman"/>
                          <a:cs typeface="Times New Roman"/>
                        </a:rPr>
                        <a:t>v.</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
                        <a:lnSpc>
                          <a:spcPts val="2530"/>
                        </a:lnSpc>
                      </a:pPr>
                      <a:r>
                        <a:rPr sz="2200" dirty="0">
                          <a:latin typeface="Times New Roman"/>
                          <a:cs typeface="Times New Roman"/>
                        </a:rPr>
                        <a:t>Finish</a:t>
                      </a:r>
                      <a:r>
                        <a:rPr sz="2200" spc="-90" dirty="0">
                          <a:latin typeface="Times New Roman"/>
                          <a:cs typeface="Times New Roman"/>
                        </a:rPr>
                        <a:t> </a:t>
                      </a:r>
                      <a:r>
                        <a:rPr sz="2200" spc="-10" dirty="0">
                          <a:latin typeface="Times New Roman"/>
                          <a:cs typeface="Times New Roman"/>
                        </a:rPr>
                        <a:t>grinding</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9845">
                        <a:lnSpc>
                          <a:spcPts val="2530"/>
                        </a:lnSpc>
                      </a:pPr>
                      <a:r>
                        <a:rPr sz="2200" dirty="0">
                          <a:latin typeface="Times New Roman"/>
                          <a:cs typeface="Times New Roman"/>
                        </a:rPr>
                        <a:t>Grinding</a:t>
                      </a:r>
                      <a:r>
                        <a:rPr sz="2200" spc="-100" dirty="0">
                          <a:latin typeface="Times New Roman"/>
                          <a:cs typeface="Times New Roman"/>
                        </a:rPr>
                        <a:t> </a:t>
                      </a:r>
                      <a:r>
                        <a:rPr sz="2200" spc="-20" dirty="0">
                          <a:latin typeface="Times New Roman"/>
                          <a:cs typeface="Times New Roman"/>
                        </a:rPr>
                        <a:t>wheel</a:t>
                      </a:r>
                      <a:endParaRPr sz="22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227822-6591-4D77-A2EE-A24C89C4AFC3}"/>
              </a:ext>
            </a:extLst>
          </p:cNvPr>
          <p:cNvSpPr txBox="1">
            <a:spLocks noGrp="1"/>
          </p:cNvSpPr>
          <p:nvPr>
            <p:ph type="title"/>
          </p:nvPr>
        </p:nvSpPr>
        <p:spPr>
          <a:xfrm>
            <a:off x="901700" y="512763"/>
            <a:ext cx="3630613" cy="392112"/>
          </a:xfrm>
        </p:spPr>
        <p:txBody>
          <a:bodyPr tIns="12700" rtlCol="0"/>
          <a:lstStyle/>
          <a:p>
            <a:pPr marL="12700" eaLnBrk="1" fontAlgn="auto" hangingPunct="1">
              <a:spcBef>
                <a:spcPts val="100"/>
              </a:spcBef>
              <a:spcAft>
                <a:spcPts val="0"/>
              </a:spcAft>
              <a:tabLst>
                <a:tab pos="732155" algn="l"/>
              </a:tabLst>
              <a:defRPr/>
            </a:pPr>
            <a:r>
              <a:rPr u="none" spc="-20" dirty="0"/>
              <a:t>6.1.</a:t>
            </a:r>
            <a:r>
              <a:rPr u="none" dirty="0"/>
              <a:t>	Machining</a:t>
            </a:r>
            <a:r>
              <a:rPr u="none" spc="-50" dirty="0"/>
              <a:t> </a:t>
            </a:r>
            <a:r>
              <a:rPr u="none" spc="-10" dirty="0"/>
              <a:t>Horizontal</a:t>
            </a:r>
          </a:p>
        </p:txBody>
      </p:sp>
      <p:sp>
        <p:nvSpPr>
          <p:cNvPr id="78851" name="object 3">
            <a:extLst>
              <a:ext uri="{FF2B5EF4-FFF2-40B4-BE49-F238E27FC236}">
                <a16:creationId xmlns:a16="http://schemas.microsoft.com/office/drawing/2014/main" id="{7F1162FD-FFB8-40EA-9031-5A00BEAE7E68}"/>
              </a:ext>
            </a:extLst>
          </p:cNvPr>
          <p:cNvSpPr txBox="1">
            <a:spLocks noChangeArrowheads="1"/>
          </p:cNvSpPr>
          <p:nvPr/>
        </p:nvSpPr>
        <p:spPr bwMode="auto">
          <a:xfrm>
            <a:off x="774700" y="722313"/>
            <a:ext cx="888523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4305" rIns="0" bIns="0">
            <a:spAutoFit/>
          </a:bodyPr>
          <a:lstStyle>
            <a:lvl1pPr marL="279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13"/>
              </a:spcBef>
            </a:pPr>
            <a:r>
              <a:rPr lang="en-US" altLang="en-US" sz="2400" b="1">
                <a:solidFill>
                  <a:srgbClr val="000000"/>
                </a:solidFill>
                <a:latin typeface="Times New Roman" panose="02020603050405020304" pitchFamily="18" charset="0"/>
                <a:cs typeface="Times New Roman" panose="02020603050405020304" pitchFamily="18" charset="0"/>
              </a:rPr>
              <a:t>Surface:</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1125"/>
              </a:spcBef>
            </a:pPr>
            <a:r>
              <a:rPr lang="en-US" altLang="en-US" sz="2200">
                <a:solidFill>
                  <a:srgbClr val="000000"/>
                </a:solidFill>
                <a:latin typeface="Times New Roman" panose="02020603050405020304" pitchFamily="18" charset="0"/>
                <a:cs typeface="Times New Roman" panose="02020603050405020304" pitchFamily="18" charset="0"/>
              </a:rPr>
              <a:t>A  shaper  is  mostly  used  to machine a flat, true surface on a work piece  held  hi  a  vice  or  other  holding devices. After the work is properly held on the table, a planning tool is set in the tool </a:t>
            </a:r>
          </a:p>
        </p:txBody>
      </p:sp>
      <p:pic>
        <p:nvPicPr>
          <p:cNvPr id="78852" name="object 4">
            <a:extLst>
              <a:ext uri="{FF2B5EF4-FFF2-40B4-BE49-F238E27FC236}">
                <a16:creationId xmlns:a16="http://schemas.microsoft.com/office/drawing/2014/main" id="{2639882F-E33B-4BC2-9BD0-7A0E1C470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2017713"/>
            <a:ext cx="43275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3">
            <a:extLst>
              <a:ext uri="{FF2B5EF4-FFF2-40B4-BE49-F238E27FC236}">
                <a16:creationId xmlns:a16="http://schemas.microsoft.com/office/drawing/2014/main" id="{D0186D64-16DE-497F-814F-D1B23701BB9C}"/>
              </a:ext>
            </a:extLst>
          </p:cNvPr>
          <p:cNvSpPr txBox="1">
            <a:spLocks noChangeArrowheads="1"/>
          </p:cNvSpPr>
          <p:nvPr/>
        </p:nvSpPr>
        <p:spPr bwMode="auto">
          <a:xfrm>
            <a:off x="952500" y="2311400"/>
            <a:ext cx="53943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1125"/>
              </a:spcBef>
            </a:pPr>
            <a:r>
              <a:rPr lang="en-US" altLang="en-US" sz="2200">
                <a:solidFill>
                  <a:srgbClr val="000000"/>
                </a:solidFill>
                <a:latin typeface="Times New Roman" panose="02020603050405020304" pitchFamily="18" charset="0"/>
                <a:cs typeface="Times New Roman" panose="02020603050405020304" pitchFamily="18" charset="0"/>
              </a:rPr>
              <a:t>post with minimum overhang. The table is raised till there is a clearance of 25 to 30 mm between the tool and work piece. The table length and position of stroke are then adjusted. The length of stroke  should  be  nearly  20  mm  longer than the work and the position of stroke is so adjusted that the tool begins to move from a distance of 12 to 15 mm before the beginning of the cut and continues to move 5 to 8mm after the end of the cut. Proper cutting speed and feed is then adjusted is as shown in figure no.7.1.Short strokes should be given with high speed while long strokes with slow</a:t>
            </a:r>
          </a:p>
          <a:p>
            <a:endParaRPr lang="en-US" altLang="en-US" sz="22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object 2">
            <a:extLst>
              <a:ext uri="{FF2B5EF4-FFF2-40B4-BE49-F238E27FC236}">
                <a16:creationId xmlns:a16="http://schemas.microsoft.com/office/drawing/2014/main" id="{655C3162-84E5-4105-A9DA-8C8E511E5D13}"/>
              </a:ext>
            </a:extLst>
          </p:cNvPr>
          <p:cNvSpPr txBox="1">
            <a:spLocks noChangeArrowheads="1"/>
          </p:cNvSpPr>
          <p:nvPr/>
        </p:nvSpPr>
        <p:spPr bwMode="auto">
          <a:xfrm>
            <a:off x="901700" y="511175"/>
            <a:ext cx="88931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speed. Both roughing and finishing cuts are performed to complete the job. For roughing cut speed is decreased but feed and depth of cut is increased. Depth of cut is adjusted by rotating the  down feed screw of the tool head. The amount of depth of cut is adjusted by a micrometer dial. .The depth of cut for roughing work usually ranges from 1.5 to 3mm, while for finishing work it ranges from 0.075 to 0.2 mm. Feed is adjusted about one half the width of the cutting edge of the tool so that each cut will over lap the last cut giving a smooth surface finish</a:t>
            </a:r>
          </a:p>
        </p:txBody>
      </p:sp>
      <p:sp>
        <p:nvSpPr>
          <p:cNvPr id="3" name="object 3">
            <a:extLst>
              <a:ext uri="{FF2B5EF4-FFF2-40B4-BE49-F238E27FC236}">
                <a16:creationId xmlns:a16="http://schemas.microsoft.com/office/drawing/2014/main" id="{226A52B5-BE00-4975-800A-36A0A12B9D79}"/>
              </a:ext>
            </a:extLst>
          </p:cNvPr>
          <p:cNvSpPr txBox="1">
            <a:spLocks noGrp="1"/>
          </p:cNvSpPr>
          <p:nvPr>
            <p:ph type="title"/>
          </p:nvPr>
        </p:nvSpPr>
        <p:spPr>
          <a:xfrm>
            <a:off x="901700" y="3217863"/>
            <a:ext cx="4181475" cy="390525"/>
          </a:xfrm>
        </p:spPr>
        <p:txBody>
          <a:bodyPr tIns="12700" rtlCol="0"/>
          <a:lstStyle/>
          <a:p>
            <a:pPr marL="12700" eaLnBrk="1" fontAlgn="auto" hangingPunct="1">
              <a:spcBef>
                <a:spcPts val="100"/>
              </a:spcBef>
              <a:spcAft>
                <a:spcPts val="0"/>
              </a:spcAft>
              <a:defRPr/>
            </a:pPr>
            <a:r>
              <a:rPr u="none" dirty="0"/>
              <a:t>6.2</a:t>
            </a:r>
            <a:r>
              <a:rPr u="none" spc="-15" dirty="0"/>
              <a:t> </a:t>
            </a:r>
            <a:r>
              <a:rPr u="none" dirty="0"/>
              <a:t>Machining</a:t>
            </a:r>
            <a:r>
              <a:rPr u="none" spc="-30" dirty="0"/>
              <a:t> </a:t>
            </a:r>
            <a:r>
              <a:rPr u="none" dirty="0"/>
              <a:t>Vertical</a:t>
            </a:r>
            <a:r>
              <a:rPr u="none" spc="-15" dirty="0"/>
              <a:t> </a:t>
            </a:r>
            <a:r>
              <a:rPr u="none" spc="-10" dirty="0"/>
              <a:t>Surface:</a:t>
            </a:r>
          </a:p>
        </p:txBody>
      </p:sp>
      <p:sp>
        <p:nvSpPr>
          <p:cNvPr id="79876" name="object 4">
            <a:extLst>
              <a:ext uri="{FF2B5EF4-FFF2-40B4-BE49-F238E27FC236}">
                <a16:creationId xmlns:a16="http://schemas.microsoft.com/office/drawing/2014/main" id="{A6C23E9F-BD1F-4D8E-B8FE-6A7BD2343525}"/>
              </a:ext>
            </a:extLst>
          </p:cNvPr>
          <p:cNvSpPr txBox="1">
            <a:spLocks noChangeArrowheads="1"/>
          </p:cNvSpPr>
          <p:nvPr/>
        </p:nvSpPr>
        <p:spPr bwMode="auto">
          <a:xfrm>
            <a:off x="901700" y="3733800"/>
            <a:ext cx="88963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200"/>
              </a:spcBef>
            </a:pPr>
            <a:r>
              <a:rPr lang="en-US" altLang="en-US" sz="2200">
                <a:solidFill>
                  <a:srgbClr val="000000"/>
                </a:solidFill>
                <a:latin typeface="Times New Roman" panose="02020603050405020304" pitchFamily="18" charset="0"/>
                <a:cs typeface="Times New Roman" panose="02020603050405020304" pitchFamily="18" charset="0"/>
              </a:rPr>
              <a:t>A vertical cut is made while machining the end of a work piece, squaring up a block or cutting a shoulder. The work is mounted in the vice or directly on the table and the surface to be machined is carefully aligned with the axis of the ram a side cutting tool is set on the tool post and the position and length of stroke is adjusted. The vertical slide is set exactly at zero position and the apron is swiveled in a direction away from the surface being cut. This is necessary to enable the tool to move upwards and away from the work during return stroke. This prevents the side of the tool from dragging on the planed vertical surface during return stroke. The down feed is given by rotating the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object 2">
            <a:extLst>
              <a:ext uri="{FF2B5EF4-FFF2-40B4-BE49-F238E27FC236}">
                <a16:creationId xmlns:a16="http://schemas.microsoft.com/office/drawing/2014/main" id="{2CD23730-DF7B-444D-B545-04DEDE2476E0}"/>
              </a:ext>
            </a:extLst>
          </p:cNvPr>
          <p:cNvSpPr>
            <a:spLocks noGrp="1" noChangeArrowheads="1"/>
          </p:cNvSpPr>
          <p:nvPr>
            <p:ph type="title"/>
          </p:nvPr>
        </p:nvSpPr>
        <p:spPr>
          <a:xfrm>
            <a:off x="901700" y="514350"/>
            <a:ext cx="8891588" cy="1003300"/>
          </a:xfrm>
        </p:spPr>
        <p:txBody>
          <a:bodyPr tIns="34290"/>
          <a:lstStyle/>
          <a:p>
            <a:pPr marL="12700" algn="just" eaLnBrk="1" hangingPunct="1">
              <a:lnSpc>
                <a:spcPts val="2525"/>
              </a:lnSpc>
              <a:spcBef>
                <a:spcPts val="275"/>
              </a:spcBef>
            </a:pPr>
            <a:r>
              <a:rPr lang="en-US" altLang="en-US" sz="2200" b="0" u="none">
                <a:latin typeface="Times New Roman" panose="02020603050405020304" pitchFamily="18" charset="0"/>
                <a:cs typeface="Times New Roman" panose="02020603050405020304" pitchFamily="18" charset="0"/>
              </a:rPr>
              <a:t>down feed screw by hand. - The feed is about 25 mm given at the end of each return stroke. Both roughing and finishing cuts are performed to complete the job is as shown in figure no.7.2.</a:t>
            </a:r>
            <a:endParaRPr lang="en-US" altLang="en-US" sz="2200">
              <a:latin typeface="Times New Roman" panose="02020603050405020304" pitchFamily="18" charset="0"/>
              <a:cs typeface="Times New Roman" panose="02020603050405020304" pitchFamily="18" charset="0"/>
            </a:endParaRPr>
          </a:p>
        </p:txBody>
      </p:sp>
      <p:sp>
        <p:nvSpPr>
          <p:cNvPr id="80899" name="object 3">
            <a:extLst>
              <a:ext uri="{FF2B5EF4-FFF2-40B4-BE49-F238E27FC236}">
                <a16:creationId xmlns:a16="http://schemas.microsoft.com/office/drawing/2014/main" id="{F76289B2-A824-495E-9336-A669099CF425}"/>
              </a:ext>
            </a:extLst>
          </p:cNvPr>
          <p:cNvSpPr txBox="1">
            <a:spLocks noChangeArrowheads="1"/>
          </p:cNvSpPr>
          <p:nvPr/>
        </p:nvSpPr>
        <p:spPr bwMode="auto">
          <a:xfrm>
            <a:off x="901700" y="1966913"/>
            <a:ext cx="5813425"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825"/>
              </a:lnSpc>
              <a:spcBef>
                <a:spcPts val="100"/>
              </a:spcBef>
            </a:pPr>
            <a:r>
              <a:rPr lang="en-US" altLang="en-US" sz="2400" b="1">
                <a:solidFill>
                  <a:srgbClr val="000000"/>
                </a:solidFill>
                <a:latin typeface="Times New Roman" panose="02020603050405020304" pitchFamily="18" charset="0"/>
                <a:cs typeface="Times New Roman" panose="02020603050405020304" pitchFamily="18" charset="0"/>
              </a:rPr>
              <a:t>6.3. Machining Angular Surface:</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50"/>
              </a:spcBef>
            </a:pPr>
            <a:r>
              <a:rPr lang="en-US" altLang="en-US" sz="2200">
                <a:solidFill>
                  <a:srgbClr val="000000"/>
                </a:solidFill>
                <a:latin typeface="Times New Roman" panose="02020603050405020304" pitchFamily="18" charset="0"/>
                <a:cs typeface="Times New Roman" panose="02020603050405020304" pitchFamily="18" charset="0"/>
              </a:rPr>
              <a:t>An angular cut is made at any angle other than a right angle to the horizontal or to the vertical plane. The work is set on the table and the vertical slide of the tool head is swiveled to the required angle either towards left or towards right from the vertical  position.  The  apron  is  then  further swiveled away from the work so that the tool will clear the work during return stroke. The down feed is given by rotating the down feed screw  is  as shown in figure no.7.3.</a:t>
            </a:r>
          </a:p>
        </p:txBody>
      </p:sp>
      <p:pic>
        <p:nvPicPr>
          <p:cNvPr id="80900" name="object 4">
            <a:extLst>
              <a:ext uri="{FF2B5EF4-FFF2-40B4-BE49-F238E27FC236}">
                <a16:creationId xmlns:a16="http://schemas.microsoft.com/office/drawing/2014/main" id="{82A4A2EB-45D1-4F2A-9394-D83950E7A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00" y="2108200"/>
            <a:ext cx="3182938"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object 2">
            <a:extLst>
              <a:ext uri="{FF2B5EF4-FFF2-40B4-BE49-F238E27FC236}">
                <a16:creationId xmlns:a16="http://schemas.microsoft.com/office/drawing/2014/main" id="{EC03CCB6-F2D5-445B-9B7A-33A0AA779F6F}"/>
              </a:ext>
            </a:extLst>
          </p:cNvPr>
          <p:cNvSpPr>
            <a:spLocks noGrp="1" noChangeArrowheads="1"/>
          </p:cNvSpPr>
          <p:nvPr>
            <p:ph type="title"/>
          </p:nvPr>
        </p:nvSpPr>
        <p:spPr>
          <a:xfrm>
            <a:off x="901700" y="1158875"/>
            <a:ext cx="8899525" cy="3284538"/>
          </a:xfrm>
        </p:spPr>
        <p:txBody>
          <a:bodyPr tIns="12700"/>
          <a:lstStyle/>
          <a:p>
            <a:pPr marL="12700" algn="just" eaLnBrk="1" hangingPunct="1">
              <a:lnSpc>
                <a:spcPct val="96000"/>
              </a:lnSpc>
              <a:spcBef>
                <a:spcPts val="50"/>
              </a:spcBef>
            </a:pPr>
            <a:br>
              <a:rPr lang="en-US" altLang="en-US" u="none">
                <a:latin typeface="Times New Roman" panose="02020603050405020304" pitchFamily="18" charset="0"/>
                <a:cs typeface="Times New Roman" panose="02020603050405020304" pitchFamily="18" charset="0"/>
              </a:rPr>
            </a:br>
            <a:r>
              <a:rPr lang="en-US" altLang="en-US" sz="2200" b="0" u="none">
                <a:latin typeface="Times New Roman" panose="02020603050405020304" pitchFamily="18" charset="0"/>
                <a:cs typeface="Times New Roman" panose="02020603050405020304" pitchFamily="18" charset="0"/>
              </a:rPr>
              <a:t>For cutting slots, a square nose tool similar to a parting tool is selected. The width of the cutting-edge ranges from 3 to 12 mm. As the tool penetrates deep into the work, clearance is provided all around the tool cutting edge to prevent it from rubbing against the work surface. As the tool is purely end cutting it has no side rake; slight back rake may be provided on the tool to promote easy flow of the chips. The speed is reduced while cutting a slot. The clapper block is locked in the clapper box to prevent the tool from lifting during return stroke. Lubrication is necessary on the work to prevent the cutting edge of the tool from wear due to dragging.</a:t>
            </a:r>
            <a:endParaRPr lang="en-US" altLang="en-US" sz="2200">
              <a:latin typeface="Times New Roman" panose="02020603050405020304" pitchFamily="18" charset="0"/>
              <a:cs typeface="Times New Roman" panose="02020603050405020304" pitchFamily="18" charset="0"/>
            </a:endParaRPr>
          </a:p>
        </p:txBody>
      </p:sp>
      <p:sp>
        <p:nvSpPr>
          <p:cNvPr id="81923" name="TextBox 2">
            <a:extLst>
              <a:ext uri="{FF2B5EF4-FFF2-40B4-BE49-F238E27FC236}">
                <a16:creationId xmlns:a16="http://schemas.microsoft.com/office/drawing/2014/main" id="{120B618E-F594-4AA4-B3EE-F8267E9A8C06}"/>
              </a:ext>
            </a:extLst>
          </p:cNvPr>
          <p:cNvSpPr txBox="1">
            <a:spLocks noChangeArrowheads="1"/>
          </p:cNvSpPr>
          <p:nvPr/>
        </p:nvSpPr>
        <p:spPr bwMode="auto">
          <a:xfrm>
            <a:off x="774700" y="896938"/>
            <a:ext cx="2792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6.4Cutting-Slots:</a:t>
            </a:r>
            <a:endParaRPr lang="en-US" altLang="en-US" sz="2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96CEAA5-DFB3-4380-88C5-EAEBB3AEA641}"/>
              </a:ext>
            </a:extLst>
          </p:cNvPr>
          <p:cNvSpPr txBox="1">
            <a:spLocks noGrp="1"/>
          </p:cNvSpPr>
          <p:nvPr>
            <p:ph type="title"/>
          </p:nvPr>
        </p:nvSpPr>
        <p:spPr>
          <a:xfrm>
            <a:off x="3848100" y="879475"/>
            <a:ext cx="3281363" cy="390525"/>
          </a:xfrm>
        </p:spPr>
        <p:txBody>
          <a:bodyPr tIns="12700" rtlCol="0"/>
          <a:lstStyle/>
          <a:p>
            <a:pPr marL="12700" eaLnBrk="1" fontAlgn="auto" hangingPunct="1">
              <a:spcBef>
                <a:spcPts val="100"/>
              </a:spcBef>
              <a:spcAft>
                <a:spcPts val="0"/>
              </a:spcAft>
              <a:defRPr/>
            </a:pPr>
            <a:r>
              <a:rPr i="1" u="none" dirty="0"/>
              <a:t>2.</a:t>
            </a:r>
            <a:r>
              <a:rPr i="1" u="none" spc="-340" dirty="0"/>
              <a:t> </a:t>
            </a:r>
            <a:r>
              <a:rPr i="1" dirty="0"/>
              <a:t>DRILLING</a:t>
            </a:r>
            <a:r>
              <a:rPr i="1" spc="-150" dirty="0"/>
              <a:t> </a:t>
            </a:r>
            <a:r>
              <a:rPr i="1" spc="-10" dirty="0"/>
              <a:t>MACHINE</a:t>
            </a:r>
          </a:p>
        </p:txBody>
      </p:sp>
      <p:sp>
        <p:nvSpPr>
          <p:cNvPr id="9219" name="object 3">
            <a:extLst>
              <a:ext uri="{FF2B5EF4-FFF2-40B4-BE49-F238E27FC236}">
                <a16:creationId xmlns:a16="http://schemas.microsoft.com/office/drawing/2014/main" id="{22A9CF89-1FE1-4487-B116-15BD72F0B30B}"/>
              </a:ext>
            </a:extLst>
          </p:cNvPr>
          <p:cNvSpPr txBox="1">
            <a:spLocks noChangeArrowheads="1"/>
          </p:cNvSpPr>
          <p:nvPr/>
        </p:nvSpPr>
        <p:spPr bwMode="auto">
          <a:xfrm>
            <a:off x="911225" y="1393825"/>
            <a:ext cx="88900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7800" rIns="0" bIns="0">
            <a:spAutoFit/>
          </a:bodyPr>
          <a:lstStyle>
            <a:lvl1pPr marL="12700">
              <a:tabLst>
                <a:tab pos="722313" algn="l"/>
              </a:tabLst>
              <a:defRPr>
                <a:solidFill>
                  <a:schemeClr val="tx1"/>
                </a:solidFill>
                <a:latin typeface="Arial" panose="020B0604020202020204" pitchFamily="34" charset="0"/>
              </a:defRPr>
            </a:lvl1pPr>
            <a:lvl2pPr marL="742950" indent="-285750">
              <a:tabLst>
                <a:tab pos="722313" algn="l"/>
              </a:tabLst>
              <a:defRPr>
                <a:solidFill>
                  <a:schemeClr val="tx1"/>
                </a:solidFill>
                <a:latin typeface="Arial" panose="020B0604020202020204" pitchFamily="34" charset="0"/>
              </a:defRPr>
            </a:lvl2pPr>
            <a:lvl3pPr marL="1143000" indent="-228600">
              <a:tabLst>
                <a:tab pos="722313" algn="l"/>
              </a:tabLst>
              <a:defRPr>
                <a:solidFill>
                  <a:schemeClr val="tx1"/>
                </a:solidFill>
                <a:latin typeface="Arial" panose="020B0604020202020204" pitchFamily="34" charset="0"/>
              </a:defRPr>
            </a:lvl3pPr>
            <a:lvl4pPr marL="1600200" indent="-228600">
              <a:tabLst>
                <a:tab pos="722313" algn="l"/>
              </a:tabLst>
              <a:defRPr>
                <a:solidFill>
                  <a:schemeClr val="tx1"/>
                </a:solidFill>
                <a:latin typeface="Arial" panose="020B0604020202020204" pitchFamily="34" charset="0"/>
              </a:defRPr>
            </a:lvl4pPr>
            <a:lvl5pPr marL="2057400" indent="-228600">
              <a:tabLst>
                <a:tab pos="7223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23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23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23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2313" algn="l"/>
              </a:tabLst>
              <a:defRPr>
                <a:solidFill>
                  <a:schemeClr val="tx1"/>
                </a:solidFill>
                <a:latin typeface="Arial" panose="020B0604020202020204" pitchFamily="34" charset="0"/>
              </a:defRPr>
            </a:lvl9pPr>
          </a:lstStyle>
          <a:p>
            <a:pPr eaLnBrk="1" hangingPunct="1">
              <a:spcBef>
                <a:spcPts val="1400"/>
              </a:spcBef>
            </a:pPr>
            <a:r>
              <a:rPr lang="en-US" altLang="en-US" sz="2400" b="1">
                <a:solidFill>
                  <a:srgbClr val="000000"/>
                </a:solidFill>
                <a:latin typeface="Times New Roman" panose="02020603050405020304" pitchFamily="18" charset="0"/>
                <a:cs typeface="Times New Roman" panose="02020603050405020304" pitchFamily="18" charset="0"/>
              </a:rPr>
              <a:t>2.1	INTRODUCTION</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2000"/>
              </a:lnSpc>
              <a:spcBef>
                <a:spcPts val="1400"/>
              </a:spcBef>
            </a:pPr>
            <a:r>
              <a:rPr lang="en-US" altLang="en-US" sz="2200">
                <a:solidFill>
                  <a:srgbClr val="000000"/>
                </a:solidFill>
                <a:latin typeface="Times New Roman" panose="02020603050405020304" pitchFamily="18" charset="0"/>
                <a:cs typeface="Times New Roman" panose="02020603050405020304" pitchFamily="18" charset="0"/>
              </a:rPr>
              <a:t>The drilling machine is one of the most important machine tools in a workshop. As regards its importance it is second only to the lathe. The hole is generated by the rotating edge of a cutting tool known as the drill, which exerts large force on the work clamped on the table. As the machine tool exerts vertical pressure to originate a hole it is loosely called a “drill press”.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FFDCD95-BC92-4B55-8441-5EB03427ABA2}"/>
              </a:ext>
            </a:extLst>
          </p:cNvPr>
          <p:cNvSpPr txBox="1">
            <a:spLocks noGrp="1"/>
          </p:cNvSpPr>
          <p:nvPr>
            <p:ph type="title"/>
          </p:nvPr>
        </p:nvSpPr>
        <p:spPr/>
        <p:txBody>
          <a:bodyPr tIns="12700" rtlCol="0"/>
          <a:lstStyle/>
          <a:p>
            <a:pPr marL="12700" eaLnBrk="1" fontAlgn="auto" hangingPunct="1">
              <a:spcBef>
                <a:spcPts val="100"/>
              </a:spcBef>
              <a:spcAft>
                <a:spcPts val="0"/>
              </a:spcAft>
              <a:defRPr/>
            </a:pPr>
            <a:r>
              <a:rPr u="none" dirty="0"/>
              <a:t>6.5</a:t>
            </a:r>
            <a:r>
              <a:rPr u="none" spc="-310" dirty="0"/>
              <a:t> </a:t>
            </a:r>
            <a:r>
              <a:rPr u="none" dirty="0"/>
              <a:t>Finish</a:t>
            </a:r>
            <a:r>
              <a:rPr u="none" spc="-60" dirty="0"/>
              <a:t> </a:t>
            </a:r>
            <a:r>
              <a:rPr u="none" spc="-10" dirty="0"/>
              <a:t>Grinding:</a:t>
            </a:r>
          </a:p>
        </p:txBody>
      </p:sp>
      <p:sp>
        <p:nvSpPr>
          <p:cNvPr id="82947" name="object 3">
            <a:extLst>
              <a:ext uri="{FF2B5EF4-FFF2-40B4-BE49-F238E27FC236}">
                <a16:creationId xmlns:a16="http://schemas.microsoft.com/office/drawing/2014/main" id="{3127F0DC-F207-4CA3-9414-77A3DEB6BA62}"/>
              </a:ext>
            </a:extLst>
          </p:cNvPr>
          <p:cNvSpPr txBox="1">
            <a:spLocks noChangeArrowheads="1"/>
          </p:cNvSpPr>
          <p:nvPr/>
        </p:nvSpPr>
        <p:spPr bwMode="auto">
          <a:xfrm>
            <a:off x="901700" y="1038225"/>
            <a:ext cx="889635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845" rIns="0" bIns="0">
            <a:spAutoFit/>
          </a:bodyPr>
          <a:lstStyle>
            <a:lvl1pPr marL="127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38"/>
              </a:spcBef>
            </a:pPr>
            <a:r>
              <a:rPr lang="en-US" altLang="en-US" sz="2200">
                <a:solidFill>
                  <a:srgbClr val="000000"/>
                </a:solidFill>
                <a:latin typeface="Times New Roman" panose="02020603050405020304" pitchFamily="18" charset="0"/>
                <a:cs typeface="Times New Roman" panose="02020603050405020304" pitchFamily="18" charset="0"/>
              </a:rPr>
              <a:t>Grinding is a metal cutting operation performed by means of a rotating abrasive wheel that acts as a cutting tool. This is used to finish work pieces which must show a high surface quality, accuracy of shape and dimension. Mostly, grinding is the finishing operation because it removes comparatively little metal, usually 0.25 to 0.5 mm in most operations and the accuracy in dimensions is in the order of 0.00025 mm.</a:t>
            </a:r>
          </a:p>
          <a:p>
            <a:pPr eaLnBrk="1" hangingPunct="1">
              <a:spcBef>
                <a:spcPts val="38"/>
              </a:spcBef>
            </a:pP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lnSpc>
                <a:spcPct val="95000"/>
              </a:lnSpc>
            </a:pPr>
            <a:r>
              <a:rPr lang="en-US" altLang="en-US" sz="2200">
                <a:solidFill>
                  <a:srgbClr val="000000"/>
                </a:solidFill>
                <a:latin typeface="Times New Roman" panose="02020603050405020304" pitchFamily="18" charset="0"/>
                <a:cs typeface="Times New Roman" panose="02020603050405020304" pitchFamily="18" charset="0"/>
              </a:rPr>
              <a:t>Surface grinding produces flat surface. The work may be ground by either the periphery or by the end face of the grinding wheel. The work piece is reciprocated at a constant speed below or on the end face of the grinding wheel.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C61FC17-2A05-43D7-A72B-3560477EE20F}"/>
              </a:ext>
            </a:extLst>
          </p:cNvPr>
          <p:cNvSpPr txBox="1">
            <a:spLocks noGrp="1"/>
          </p:cNvSpPr>
          <p:nvPr>
            <p:ph type="title"/>
          </p:nvPr>
        </p:nvSpPr>
        <p:spPr>
          <a:xfrm>
            <a:off x="893763" y="881063"/>
            <a:ext cx="2501900" cy="390525"/>
          </a:xfrm>
        </p:spPr>
        <p:txBody>
          <a:bodyPr tIns="12700" rtlCol="0"/>
          <a:lstStyle/>
          <a:p>
            <a:pPr marL="12700" eaLnBrk="1" fontAlgn="auto" hangingPunct="1">
              <a:spcBef>
                <a:spcPts val="100"/>
              </a:spcBef>
              <a:spcAft>
                <a:spcPts val="0"/>
              </a:spcAft>
              <a:tabLst>
                <a:tab pos="469900" algn="l"/>
              </a:tabLst>
              <a:defRPr/>
            </a:pPr>
            <a:r>
              <a:rPr u="none" spc="-25" dirty="0"/>
              <a:t>7.</a:t>
            </a:r>
            <a:r>
              <a:rPr u="none" dirty="0"/>
              <a:t>	</a:t>
            </a:r>
            <a:r>
              <a:rPr u="none" spc="-10" dirty="0"/>
              <a:t>PROCEDURE:</a:t>
            </a:r>
          </a:p>
        </p:txBody>
      </p:sp>
      <p:sp>
        <p:nvSpPr>
          <p:cNvPr id="83971" name="object 3">
            <a:extLst>
              <a:ext uri="{FF2B5EF4-FFF2-40B4-BE49-F238E27FC236}">
                <a16:creationId xmlns:a16="http://schemas.microsoft.com/office/drawing/2014/main" id="{2A38D6F1-489A-40B8-9859-2BE2AC40CA3A}"/>
              </a:ext>
            </a:extLst>
          </p:cNvPr>
          <p:cNvSpPr txBox="1">
            <a:spLocks noChangeArrowheads="1"/>
          </p:cNvSpPr>
          <p:nvPr/>
        </p:nvSpPr>
        <p:spPr bwMode="auto">
          <a:xfrm>
            <a:off x="935038" y="1187450"/>
            <a:ext cx="8945562"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eaLnBrk="1" hangingPunct="1">
              <a:lnSpc>
                <a:spcPct val="144000"/>
              </a:lnSpc>
              <a:spcBef>
                <a:spcPts val="10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work piece is firmly held in a vice fitted to the table and a roughing tool is set in the tool post with minimum overhang .</a:t>
            </a:r>
          </a:p>
          <a:p>
            <a:pPr eaLnBrk="1" hangingPunct="1">
              <a:lnSpc>
                <a:spcPct val="144000"/>
              </a:lnSpc>
              <a:spcBef>
                <a:spcPts val="1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Excess material </a:t>
            </a:r>
            <a:r>
              <a:rPr lang="en-US" altLang="en-US" sz="2200" i="1">
                <a:solidFill>
                  <a:srgbClr val="000000"/>
                </a:solidFill>
                <a:latin typeface="Times New Roman" panose="02020603050405020304" pitchFamily="18" charset="0"/>
                <a:cs typeface="Times New Roman" panose="02020603050405020304" pitchFamily="18" charset="0"/>
              </a:rPr>
              <a:t>on </a:t>
            </a:r>
            <a:r>
              <a:rPr lang="en-US" altLang="en-US" sz="2200">
                <a:solidFill>
                  <a:srgbClr val="000000"/>
                </a:solidFill>
                <a:latin typeface="Times New Roman" panose="02020603050405020304" pitchFamily="18" charset="0"/>
                <a:cs typeface="Times New Roman" panose="02020603050405020304" pitchFamily="18" charset="0"/>
              </a:rPr>
              <a:t>the horizontal	surface [ approximately 2mm depth ] is removed in one or two cuts using roughing tool.</a:t>
            </a:r>
          </a:p>
          <a:p>
            <a:pPr eaLnBrk="1" hangingPunct="1">
              <a:lnSpc>
                <a:spcPct val="144000"/>
              </a:lnSpc>
              <a:spcBef>
                <a:spcPts val="1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Roughing tool is replaced by finishing tool and the horizontal surface is finished up to about 0.5mm depth .</a:t>
            </a:r>
          </a:p>
          <a:p>
            <a:pPr eaLnBrk="1" hangingPunct="1">
              <a:lnSpc>
                <a:spcPct val="144000"/>
              </a:lnSpc>
              <a:spcBef>
                <a:spcPts val="1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Finishing tool is replaced by side cutting tool and vertical surfaces of the work piece are machined to ensure squareness of the block</a:t>
            </a:r>
          </a:p>
          <a:p>
            <a:pPr eaLnBrk="1" hangingPunct="1">
              <a:lnSpc>
                <a:spcPct val="143000"/>
              </a:lnSpc>
              <a:spcBef>
                <a:spcPts val="20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work piece is removed from the vise and its squareness is checked using try- Square.</a:t>
            </a:r>
          </a:p>
          <a:p>
            <a:pPr eaLnBrk="1" hangingPunct="1">
              <a:spcBef>
                <a:spcPts val="132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Slot and	dovetail grooves are marked on the work piece using vernier height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object 2">
            <a:extLst>
              <a:ext uri="{FF2B5EF4-FFF2-40B4-BE49-F238E27FC236}">
                <a16:creationId xmlns:a16="http://schemas.microsoft.com/office/drawing/2014/main" id="{46797982-9BED-4B8E-AFE8-E1173F03E4DD}"/>
              </a:ext>
            </a:extLst>
          </p:cNvPr>
          <p:cNvSpPr txBox="1">
            <a:spLocks noChangeArrowheads="1"/>
          </p:cNvSpPr>
          <p:nvPr/>
        </p:nvSpPr>
        <p:spPr bwMode="auto">
          <a:xfrm>
            <a:off x="1163638" y="366713"/>
            <a:ext cx="8716962"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440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guage, surface plate and scriber . Again the work piece is firmly held in a vice fitted to the shaper table. vii. Side cutting tool is replaced by dovetail cutting tool and the vertical slide of the tool head is swivelled to 75 ° angle to the horizontal plane towards right.</a:t>
            </a:r>
          </a:p>
        </p:txBody>
      </p:sp>
      <p:sp>
        <p:nvSpPr>
          <p:cNvPr id="3" name="object 3">
            <a:extLst>
              <a:ext uri="{FF2B5EF4-FFF2-40B4-BE49-F238E27FC236}">
                <a16:creationId xmlns:a16="http://schemas.microsoft.com/office/drawing/2014/main" id="{AAA94C80-FF0A-4ABC-8A8A-1EA16DAEACC3}"/>
              </a:ext>
            </a:extLst>
          </p:cNvPr>
          <p:cNvSpPr txBox="1"/>
          <p:nvPr/>
        </p:nvSpPr>
        <p:spPr>
          <a:xfrm>
            <a:off x="3255963" y="2462213"/>
            <a:ext cx="6819900" cy="361950"/>
          </a:xfrm>
          <a:prstGeom prst="rect">
            <a:avLst/>
          </a:prstGeom>
        </p:spPr>
        <p:txBody>
          <a:bodyPr lIns="0" tIns="12065" rIns="0" bIns="0">
            <a:spAutoFit/>
          </a:bodyPr>
          <a:lstStyle/>
          <a:p>
            <a:pPr marL="12700" eaLnBrk="1" fontAlgn="auto" hangingPunct="1">
              <a:spcBef>
                <a:spcPts val="95"/>
              </a:spcBef>
              <a:spcAft>
                <a:spcPts val="0"/>
              </a:spcAft>
              <a:tabLst>
                <a:tab pos="5488940" algn="l"/>
              </a:tabLst>
              <a:defRPr/>
            </a:pPr>
            <a:r>
              <a:rPr sz="2200" kern="0" dirty="0">
                <a:solidFill>
                  <a:sysClr val="windowText" lastClr="000000"/>
                </a:solidFill>
                <a:latin typeface="Times New Roman"/>
                <a:cs typeface="Times New Roman"/>
              </a:rPr>
              <a:t>or</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dovetail</a:t>
            </a:r>
            <a:r>
              <a:rPr sz="2200" kern="0" spc="10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groove</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is</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machined</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a:t>
            </a:r>
            <a:r>
              <a:rPr sz="2200" kern="0" spc="9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9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right</a:t>
            </a:r>
            <a:r>
              <a:rPr sz="2200" kern="0" spc="95" dirty="0">
                <a:solidFill>
                  <a:sysClr val="windowText" lastClr="000000"/>
                </a:solidFill>
                <a:latin typeface="Times New Roman"/>
                <a:cs typeface="Times New Roman"/>
              </a:rPr>
              <a:t> </a:t>
            </a:r>
            <a:r>
              <a:rPr sz="2200" kern="0" spc="-25" dirty="0">
                <a:solidFill>
                  <a:sysClr val="windowText" lastClr="000000"/>
                </a:solidFill>
                <a:latin typeface="Times New Roman"/>
                <a:cs typeface="Times New Roman"/>
              </a:rPr>
              <a:t>end</a:t>
            </a:r>
            <a:r>
              <a:rPr sz="2200" kern="0" dirty="0">
                <a:solidFill>
                  <a:sysClr val="windowText" lastClr="000000"/>
                </a:solidFill>
                <a:latin typeface="Times New Roman"/>
                <a:cs typeface="Times New Roman"/>
              </a:rPr>
              <a:t>	of</a:t>
            </a:r>
            <a:r>
              <a:rPr sz="2200" kern="0" spc="10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100" dirty="0">
                <a:solidFill>
                  <a:sysClr val="windowText" lastClr="000000"/>
                </a:solidFill>
                <a:latin typeface="Times New Roman"/>
                <a:cs typeface="Times New Roman"/>
              </a:rPr>
              <a:t> </a:t>
            </a:r>
            <a:r>
              <a:rPr sz="2200" kern="0" spc="-20" dirty="0">
                <a:solidFill>
                  <a:sysClr val="windowText" lastClr="000000"/>
                </a:solidFill>
                <a:latin typeface="Times New Roman"/>
                <a:cs typeface="Times New Roman"/>
              </a:rPr>
              <a:t>work</a:t>
            </a:r>
            <a:endParaRPr sz="2200" kern="0">
              <a:solidFill>
                <a:sysClr val="windowText" lastClr="000000"/>
              </a:solidFill>
              <a:latin typeface="Times New Roman"/>
              <a:cs typeface="Times New Roman"/>
            </a:endParaRPr>
          </a:p>
        </p:txBody>
      </p:sp>
      <p:sp>
        <p:nvSpPr>
          <p:cNvPr id="84996" name="object 4">
            <a:extLst>
              <a:ext uri="{FF2B5EF4-FFF2-40B4-BE49-F238E27FC236}">
                <a16:creationId xmlns:a16="http://schemas.microsoft.com/office/drawing/2014/main" id="{C8E3DACE-5E6A-4B00-BD13-2BEE4E10203B}"/>
              </a:ext>
            </a:extLst>
          </p:cNvPr>
          <p:cNvSpPr txBox="1">
            <a:spLocks noChangeArrowheads="1"/>
          </p:cNvSpPr>
          <p:nvPr/>
        </p:nvSpPr>
        <p:spPr bwMode="auto">
          <a:xfrm>
            <a:off x="935038" y="2462213"/>
            <a:ext cx="874395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eaLnBrk="1" hangingPunct="1">
              <a:lnSpc>
                <a:spcPts val="2525"/>
              </a:lnSpc>
              <a:spcBef>
                <a:spcPts val="27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Angular surface piece.</a:t>
            </a:r>
          </a:p>
          <a:p>
            <a:pPr eaLnBrk="1" hangingPunct="1">
              <a:spcBef>
                <a:spcPts val="67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Dovetail groove on the other side is machined by changing the position of</a:t>
            </a:r>
          </a:p>
          <a:p>
            <a:pPr eaLnBrk="1" hangingPunct="1">
              <a:spcBef>
                <a:spcPts val="1150"/>
              </a:spcBef>
            </a:pPr>
            <a:r>
              <a:rPr lang="en-US" altLang="en-US" sz="2200">
                <a:solidFill>
                  <a:srgbClr val="000000"/>
                </a:solidFill>
                <a:latin typeface="Times New Roman" panose="02020603050405020304" pitchFamily="18" charset="0"/>
                <a:cs typeface="Times New Roman" panose="02020603050405020304" pitchFamily="18" charset="0"/>
              </a:rPr>
              <a:t>the work piece in the vice.</a:t>
            </a:r>
          </a:p>
          <a:p>
            <a:pPr eaLnBrk="1" hangingPunct="1">
              <a:lnSpc>
                <a:spcPct val="143000"/>
              </a:lnSpc>
              <a:spcBef>
                <a:spcPts val="188"/>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Dovetail cutting tool is replaced by slotting tool and the slot is cut on the horizontal surface of the work piece .</a:t>
            </a:r>
          </a:p>
          <a:p>
            <a:pPr eaLnBrk="1" hangingPunct="1">
              <a:spcBef>
                <a:spcPts val="132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job is checked for its dimensions</a:t>
            </a:r>
          </a:p>
          <a:p>
            <a:pPr eaLnBrk="1" hangingPunct="1">
              <a:lnSpc>
                <a:spcPts val="2525"/>
              </a:lnSpc>
              <a:spcBef>
                <a:spcPts val="913"/>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Finally, the machine surfaces of the work piece are finished on the surface grinder.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CDA44CD-AA0E-4F31-8BEE-637096B4C19B}"/>
              </a:ext>
            </a:extLst>
          </p:cNvPr>
          <p:cNvSpPr txBox="1">
            <a:spLocks noGrp="1"/>
          </p:cNvSpPr>
          <p:nvPr>
            <p:ph type="title"/>
          </p:nvPr>
        </p:nvSpPr>
        <p:spPr>
          <a:xfrm>
            <a:off x="893763" y="512763"/>
            <a:ext cx="2528887" cy="392112"/>
          </a:xfrm>
        </p:spPr>
        <p:txBody>
          <a:bodyPr tIns="12700" rtlCol="0"/>
          <a:lstStyle/>
          <a:p>
            <a:pPr marL="12700" eaLnBrk="1" fontAlgn="auto" hangingPunct="1">
              <a:spcBef>
                <a:spcPts val="100"/>
              </a:spcBef>
              <a:spcAft>
                <a:spcPts val="0"/>
              </a:spcAft>
              <a:defRPr/>
            </a:pPr>
            <a:r>
              <a:rPr u="none" spc="-30" dirty="0"/>
              <a:t>8.PRECAUTIONS:</a:t>
            </a:r>
          </a:p>
        </p:txBody>
      </p:sp>
      <p:sp>
        <p:nvSpPr>
          <p:cNvPr id="86019" name="object 3">
            <a:extLst>
              <a:ext uri="{FF2B5EF4-FFF2-40B4-BE49-F238E27FC236}">
                <a16:creationId xmlns:a16="http://schemas.microsoft.com/office/drawing/2014/main" id="{7DB8D633-82EE-465B-860A-2981EEE81FD1}"/>
              </a:ext>
            </a:extLst>
          </p:cNvPr>
          <p:cNvSpPr txBox="1">
            <a:spLocks noChangeArrowheads="1"/>
          </p:cNvSpPr>
          <p:nvPr/>
        </p:nvSpPr>
        <p:spPr bwMode="auto">
          <a:xfrm>
            <a:off x="1260475" y="800100"/>
            <a:ext cx="857408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73063" indent="-360363">
              <a:tabLst>
                <a:tab pos="373063" algn="l"/>
              </a:tabLst>
              <a:defRPr>
                <a:solidFill>
                  <a:schemeClr val="tx1"/>
                </a:solidFill>
                <a:latin typeface="Arial" panose="020B0604020202020204" pitchFamily="34" charset="0"/>
              </a:defRPr>
            </a:lvl1pPr>
            <a:lvl2pPr marL="742950" indent="-285750">
              <a:tabLst>
                <a:tab pos="373063" algn="l"/>
              </a:tabLst>
              <a:defRPr>
                <a:solidFill>
                  <a:schemeClr val="tx1"/>
                </a:solidFill>
                <a:latin typeface="Arial" panose="020B0604020202020204" pitchFamily="34" charset="0"/>
              </a:defRPr>
            </a:lvl2pPr>
            <a:lvl3pPr marL="1143000" indent="-228600">
              <a:tabLst>
                <a:tab pos="373063" algn="l"/>
              </a:tabLst>
              <a:defRPr>
                <a:solidFill>
                  <a:schemeClr val="tx1"/>
                </a:solidFill>
                <a:latin typeface="Arial" panose="020B0604020202020204" pitchFamily="34" charset="0"/>
              </a:defRPr>
            </a:lvl3pPr>
            <a:lvl4pPr marL="1600200" indent="-228600">
              <a:tabLst>
                <a:tab pos="373063" algn="l"/>
              </a:tabLst>
              <a:defRPr>
                <a:solidFill>
                  <a:schemeClr val="tx1"/>
                </a:solidFill>
                <a:latin typeface="Arial" panose="020B0604020202020204" pitchFamily="34" charset="0"/>
              </a:defRPr>
            </a:lvl4pPr>
            <a:lvl5pPr marL="2057400" indent="-228600">
              <a:tabLst>
                <a:tab pos="3730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730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730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730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73063" algn="l"/>
              </a:tabLst>
              <a:defRPr>
                <a:solidFill>
                  <a:schemeClr val="tx1"/>
                </a:solidFill>
                <a:latin typeface="Arial" panose="020B0604020202020204" pitchFamily="34" charset="0"/>
              </a:defRPr>
            </a:lvl9pPr>
          </a:lstStyle>
          <a:p>
            <a:pPr eaLnBrk="1" hangingPunct="1">
              <a:lnSpc>
                <a:spcPct val="144000"/>
              </a:lnSpc>
              <a:spcBef>
                <a:spcPts val="10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Lubricant should be used during slotting to prevent the cutting edge of the tool from wear due to dragging.</a:t>
            </a:r>
          </a:p>
          <a:p>
            <a:pPr eaLnBrk="1" hangingPunct="1">
              <a:lnSpc>
                <a:spcPts val="2525"/>
              </a:lnSpc>
              <a:spcBef>
                <a:spcPts val="1338"/>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Work surface to be machined should be carefully aligned with the axis of the ram.</a:t>
            </a:r>
          </a:p>
          <a:p>
            <a:pPr eaLnBrk="1" hangingPunct="1">
              <a:spcBef>
                <a:spcPts val="525"/>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length and position of stroke should be carefully adjusted.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object 2">
            <a:extLst>
              <a:ext uri="{FF2B5EF4-FFF2-40B4-BE49-F238E27FC236}">
                <a16:creationId xmlns:a16="http://schemas.microsoft.com/office/drawing/2014/main" id="{47C6FF77-9F27-4102-836B-0DC5C0229ECF}"/>
              </a:ext>
            </a:extLst>
          </p:cNvPr>
          <p:cNvSpPr>
            <a:spLocks noGrp="1" noChangeArrowheads="1"/>
          </p:cNvSpPr>
          <p:nvPr>
            <p:ph type="title"/>
          </p:nvPr>
        </p:nvSpPr>
        <p:spPr>
          <a:xfrm>
            <a:off x="2744788" y="757238"/>
            <a:ext cx="3433762" cy="717550"/>
          </a:xfrm>
        </p:spPr>
        <p:txBody>
          <a:bodyPr tIns="56515"/>
          <a:lstStyle/>
          <a:p>
            <a:pPr marL="12700" indent="763588" eaLnBrk="1" hangingPunct="1">
              <a:lnSpc>
                <a:spcPts val="2575"/>
              </a:lnSpc>
              <a:spcBef>
                <a:spcPts val="450"/>
              </a:spcBef>
            </a:pPr>
            <a:r>
              <a:rPr lang="en-US" altLang="en-US" u="none">
                <a:latin typeface="Times New Roman" panose="02020603050405020304" pitchFamily="18" charset="0"/>
                <a:cs typeface="Times New Roman" panose="02020603050405020304" pitchFamily="18" charset="0"/>
              </a:rPr>
              <a:t>Experiment no. 8 SUPER GEAR MILLING</a:t>
            </a:r>
          </a:p>
        </p:txBody>
      </p:sp>
      <p:sp>
        <p:nvSpPr>
          <p:cNvPr id="3" name="object 3">
            <a:extLst>
              <a:ext uri="{FF2B5EF4-FFF2-40B4-BE49-F238E27FC236}">
                <a16:creationId xmlns:a16="http://schemas.microsoft.com/office/drawing/2014/main" id="{754BEA58-B536-4C79-8FF7-0EE55C2F1CB6}"/>
              </a:ext>
            </a:extLst>
          </p:cNvPr>
          <p:cNvSpPr txBox="1"/>
          <p:nvPr/>
        </p:nvSpPr>
        <p:spPr>
          <a:xfrm>
            <a:off x="901700" y="1476375"/>
            <a:ext cx="8462963" cy="3944938"/>
          </a:xfrm>
          <a:prstGeom prst="rect">
            <a:avLst/>
          </a:prstGeom>
        </p:spPr>
        <p:txBody>
          <a:bodyPr lIns="0" tIns="139700" rIns="0" bIns="0">
            <a:spAutoFit/>
          </a:bodyPr>
          <a:lstStyle/>
          <a:p>
            <a:pPr marL="527685" indent="-438150" eaLnBrk="1" fontAlgn="auto" hangingPunct="1">
              <a:spcBef>
                <a:spcPts val="1100"/>
              </a:spcBef>
              <a:spcAft>
                <a:spcPts val="0"/>
              </a:spcAft>
              <a:buFontTx/>
              <a:buAutoNum type="arabicPeriod"/>
              <a:tabLst>
                <a:tab pos="527685" algn="l"/>
                <a:tab pos="528320" algn="l"/>
              </a:tabLst>
              <a:defRPr/>
            </a:pPr>
            <a:r>
              <a:rPr sz="2200" b="1" kern="0" spc="-25" dirty="0">
                <a:solidFill>
                  <a:sysClr val="windowText" lastClr="000000"/>
                </a:solidFill>
                <a:latin typeface="Times New Roman"/>
                <a:cs typeface="Times New Roman"/>
              </a:rPr>
              <a:t>AIM</a:t>
            </a:r>
            <a:endParaRPr sz="2200" kern="0">
              <a:solidFill>
                <a:sysClr val="windowText" lastClr="000000"/>
              </a:solidFill>
              <a:latin typeface="Times New Roman"/>
              <a:cs typeface="Times New Roman"/>
            </a:endParaRPr>
          </a:p>
          <a:p>
            <a:pPr marL="469900" eaLnBrk="1" fontAlgn="auto" hangingPunct="1">
              <a:spcBef>
                <a:spcPts val="994"/>
              </a:spcBef>
              <a:spcAft>
                <a:spcPts val="0"/>
              </a:spcAft>
              <a:defRPr/>
            </a:pPr>
            <a:r>
              <a:rPr sz="2200" kern="0" dirty="0">
                <a:solidFill>
                  <a:sysClr val="windowText" lastClr="000000"/>
                </a:solidFill>
                <a:latin typeface="Times New Roman"/>
                <a:cs typeface="Times New Roman"/>
              </a:rPr>
              <a:t>To</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cut</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Involute</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spur</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gear</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teeth</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on</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given</a:t>
            </a:r>
            <a:r>
              <a:rPr sz="2200" kern="0" spc="-3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blank</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using</a:t>
            </a:r>
            <a:r>
              <a:rPr sz="2200" kern="0" spc="-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milling</a:t>
            </a:r>
            <a:r>
              <a:rPr sz="2200" kern="0" spc="-4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machine.</a:t>
            </a:r>
            <a:endParaRPr sz="2200" kern="0">
              <a:solidFill>
                <a:sysClr val="windowText" lastClr="000000"/>
              </a:solidFill>
              <a:latin typeface="Times New Roman"/>
              <a:cs typeface="Times New Roman"/>
            </a:endParaRPr>
          </a:p>
          <a:p>
            <a:pPr marL="469900" indent="-457834" eaLnBrk="1" fontAlgn="auto" hangingPunct="1">
              <a:spcBef>
                <a:spcPts val="1280"/>
              </a:spcBef>
              <a:spcAft>
                <a:spcPts val="0"/>
              </a:spcAft>
              <a:buFontTx/>
              <a:buAutoNum type="arabicPeriod" startAt="2"/>
              <a:tabLst>
                <a:tab pos="469900" algn="l"/>
                <a:tab pos="470534" algn="l"/>
              </a:tabLst>
              <a:defRPr/>
            </a:pPr>
            <a:r>
              <a:rPr sz="2400" b="1" kern="0" dirty="0">
                <a:solidFill>
                  <a:sysClr val="windowText" lastClr="000000"/>
                </a:solidFill>
                <a:latin typeface="Times New Roman"/>
                <a:cs typeface="Times New Roman"/>
              </a:rPr>
              <a:t>TOOLS</a:t>
            </a:r>
            <a:r>
              <a:rPr sz="2400" b="1" kern="0" spc="-50" dirty="0">
                <a:solidFill>
                  <a:sysClr val="windowText" lastClr="000000"/>
                </a:solidFill>
                <a:latin typeface="Times New Roman"/>
                <a:cs typeface="Times New Roman"/>
              </a:rPr>
              <a:t> </a:t>
            </a:r>
            <a:r>
              <a:rPr sz="2400" b="1" kern="0" dirty="0">
                <a:solidFill>
                  <a:sysClr val="windowText" lastClr="000000"/>
                </a:solidFill>
                <a:latin typeface="Times New Roman"/>
                <a:cs typeface="Times New Roman"/>
              </a:rPr>
              <a:t>EQUIPMENT</a:t>
            </a:r>
            <a:r>
              <a:rPr sz="2400" b="1" kern="0" spc="-20"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REQUIRED</a:t>
            </a:r>
            <a:r>
              <a:rPr sz="2400" kern="0" spc="-10" dirty="0">
                <a:solidFill>
                  <a:sysClr val="windowText" lastClr="000000"/>
                </a:solidFill>
                <a:latin typeface="Times New Roman"/>
                <a:cs typeface="Times New Roman"/>
              </a:rPr>
              <a:t>:</a:t>
            </a:r>
            <a:endParaRPr sz="2400" kern="0">
              <a:solidFill>
                <a:sysClr val="windowText" lastClr="000000"/>
              </a:solidFill>
              <a:latin typeface="Times New Roman"/>
              <a:cs typeface="Times New Roman"/>
            </a:endParaRPr>
          </a:p>
          <a:p>
            <a:pPr marL="469900" eaLnBrk="1" fontAlgn="auto" hangingPunct="1">
              <a:spcBef>
                <a:spcPts val="1205"/>
              </a:spcBef>
              <a:spcAft>
                <a:spcPts val="0"/>
              </a:spcAft>
              <a:defRPr/>
            </a:pPr>
            <a:r>
              <a:rPr sz="2200" kern="0" dirty="0">
                <a:solidFill>
                  <a:sysClr val="windowText" lastClr="000000"/>
                </a:solidFill>
                <a:latin typeface="Times New Roman"/>
                <a:cs typeface="Times New Roman"/>
              </a:rPr>
              <a:t>Formed</a:t>
            </a:r>
            <a:r>
              <a:rPr sz="2200" kern="0" spc="-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disc</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cutter,</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Dividing</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head</a:t>
            </a:r>
            <a:r>
              <a:rPr sz="2200" kern="0" spc="-6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spindle,.</a:t>
            </a:r>
            <a:endParaRPr sz="2200" kern="0">
              <a:solidFill>
                <a:sysClr val="windowText" lastClr="000000"/>
              </a:solidFill>
              <a:latin typeface="Times New Roman"/>
              <a:cs typeface="Times New Roman"/>
            </a:endParaRPr>
          </a:p>
          <a:p>
            <a:pPr marL="469900" indent="-419734" eaLnBrk="1" fontAlgn="auto" hangingPunct="1">
              <a:spcBef>
                <a:spcPts val="919"/>
              </a:spcBef>
              <a:spcAft>
                <a:spcPts val="0"/>
              </a:spcAft>
              <a:buFontTx/>
              <a:buAutoNum type="arabicPeriod" startAt="3"/>
              <a:tabLst>
                <a:tab pos="469900" algn="l"/>
                <a:tab pos="470534" algn="l"/>
              </a:tabLst>
              <a:defRPr/>
            </a:pPr>
            <a:r>
              <a:rPr sz="2400" b="1" kern="0" dirty="0">
                <a:solidFill>
                  <a:sysClr val="windowText" lastClr="000000"/>
                </a:solidFill>
                <a:latin typeface="Times New Roman"/>
                <a:cs typeface="Times New Roman"/>
              </a:rPr>
              <a:t>EQUIPMENT</a:t>
            </a:r>
            <a:r>
              <a:rPr sz="2400" b="1" kern="0" spc="-40"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REQUIRED</a:t>
            </a:r>
            <a:endParaRPr sz="2400" kern="0">
              <a:solidFill>
                <a:sysClr val="windowText" lastClr="000000"/>
              </a:solidFill>
              <a:latin typeface="Times New Roman"/>
              <a:cs typeface="Times New Roman"/>
            </a:endParaRPr>
          </a:p>
          <a:p>
            <a:pPr marL="469900" eaLnBrk="1" fontAlgn="auto" hangingPunct="1">
              <a:spcBef>
                <a:spcPts val="919"/>
              </a:spcBef>
              <a:spcAft>
                <a:spcPts val="0"/>
              </a:spcAft>
              <a:defRPr/>
            </a:pPr>
            <a:r>
              <a:rPr sz="2200" kern="0" dirty="0">
                <a:solidFill>
                  <a:sysClr val="windowText" lastClr="000000"/>
                </a:solidFill>
                <a:latin typeface="Times New Roman"/>
                <a:cs typeface="Times New Roman"/>
              </a:rPr>
              <a:t>Horizontal</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Milling</a:t>
            </a:r>
            <a:r>
              <a:rPr sz="2200" kern="0" spc="-9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Machine</a:t>
            </a:r>
            <a:endParaRPr sz="2200" kern="0">
              <a:solidFill>
                <a:sysClr val="windowText" lastClr="000000"/>
              </a:solidFill>
              <a:latin typeface="Times New Roman"/>
              <a:cs typeface="Times New Roman"/>
            </a:endParaRPr>
          </a:p>
          <a:p>
            <a:pPr marL="469900" indent="-457834" eaLnBrk="1" fontAlgn="auto" hangingPunct="1">
              <a:spcBef>
                <a:spcPts val="1300"/>
              </a:spcBef>
              <a:spcAft>
                <a:spcPts val="0"/>
              </a:spcAft>
              <a:buFontTx/>
              <a:buAutoNum type="arabicPeriod" startAt="4"/>
              <a:tabLst>
                <a:tab pos="469900" algn="l"/>
                <a:tab pos="470534" algn="l"/>
              </a:tabLst>
              <a:defRPr/>
            </a:pPr>
            <a:r>
              <a:rPr sz="2400" b="1" kern="0" dirty="0">
                <a:solidFill>
                  <a:sysClr val="windowText" lastClr="000000"/>
                </a:solidFill>
                <a:latin typeface="Times New Roman"/>
                <a:cs typeface="Times New Roman"/>
              </a:rPr>
              <a:t>MATERIAL</a:t>
            </a:r>
            <a:r>
              <a:rPr sz="2400" b="1" kern="0" spc="-150" dirty="0">
                <a:solidFill>
                  <a:sysClr val="windowText" lastClr="000000"/>
                </a:solidFill>
                <a:latin typeface="Times New Roman"/>
                <a:cs typeface="Times New Roman"/>
              </a:rPr>
              <a:t> </a:t>
            </a:r>
            <a:r>
              <a:rPr sz="2400" b="1" kern="0" spc="-10" dirty="0">
                <a:solidFill>
                  <a:sysClr val="windowText" lastClr="000000"/>
                </a:solidFill>
                <a:latin typeface="Times New Roman"/>
                <a:cs typeface="Times New Roman"/>
              </a:rPr>
              <a:t>REQUIRED</a:t>
            </a:r>
            <a:endParaRPr sz="2400" kern="0">
              <a:solidFill>
                <a:sysClr val="windowText" lastClr="000000"/>
              </a:solidFill>
              <a:latin typeface="Times New Roman"/>
              <a:cs typeface="Times New Roman"/>
            </a:endParaRPr>
          </a:p>
          <a:p>
            <a:pPr marL="469900" eaLnBrk="1" fontAlgn="auto" hangingPunct="1">
              <a:spcBef>
                <a:spcPts val="1390"/>
              </a:spcBef>
              <a:spcAft>
                <a:spcPts val="0"/>
              </a:spcAft>
              <a:defRPr/>
            </a:pPr>
            <a:r>
              <a:rPr sz="2200" kern="0" dirty="0">
                <a:solidFill>
                  <a:sysClr val="windowText" lastClr="000000"/>
                </a:solidFill>
                <a:latin typeface="Times New Roman"/>
                <a:cs typeface="Times New Roman"/>
              </a:rPr>
              <a:t>Mild</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steel</a:t>
            </a:r>
            <a:r>
              <a:rPr sz="2200" kern="0" spc="229"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round</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blank</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240" dirty="0">
                <a:solidFill>
                  <a:sysClr val="windowText" lastClr="000000"/>
                </a:solidFill>
                <a:latin typeface="Times New Roman"/>
                <a:cs typeface="Times New Roman"/>
              </a:rPr>
              <a:t> </a:t>
            </a:r>
            <a:r>
              <a:rPr sz="2200" kern="0" dirty="0">
                <a:solidFill>
                  <a:sysClr val="windowText" lastClr="000000"/>
                </a:solidFill>
                <a:latin typeface="Symbol"/>
                <a:cs typeface="Symbol"/>
              </a:rPr>
              <a:t></a:t>
            </a:r>
            <a:r>
              <a:rPr sz="2200" kern="0" dirty="0">
                <a:solidFill>
                  <a:sysClr val="windowText" lastClr="000000"/>
                </a:solidFill>
                <a:latin typeface="Times New Roman"/>
                <a:cs typeface="Times New Roman"/>
              </a:rPr>
              <a:t>100</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mm,</a:t>
            </a:r>
            <a:r>
              <a:rPr sz="2200" kern="0" spc="-3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30mm</a:t>
            </a:r>
            <a:r>
              <a:rPr sz="2200" kern="0" spc="-5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thickness.</a:t>
            </a:r>
            <a:endParaRPr sz="2200" kern="0">
              <a:solidFill>
                <a:sysClr val="windowText" lastClr="000000"/>
              </a:solidFill>
              <a:latin typeface="Times New Roman"/>
              <a:cs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403D3E1-FB80-4253-9AB7-72F8F2C54C0B}"/>
              </a:ext>
            </a:extLst>
          </p:cNvPr>
          <p:cNvSpPr txBox="1">
            <a:spLocks noGrp="1"/>
          </p:cNvSpPr>
          <p:nvPr>
            <p:ph type="title"/>
          </p:nvPr>
        </p:nvSpPr>
        <p:spPr>
          <a:xfrm>
            <a:off x="901700" y="512763"/>
            <a:ext cx="7004050" cy="392112"/>
          </a:xfrm>
        </p:spPr>
        <p:txBody>
          <a:bodyPr tIns="12700" rtlCol="0"/>
          <a:lstStyle/>
          <a:p>
            <a:pPr marL="12700" eaLnBrk="1" fontAlgn="auto" hangingPunct="1">
              <a:spcBef>
                <a:spcPts val="100"/>
              </a:spcBef>
              <a:spcAft>
                <a:spcPts val="0"/>
              </a:spcAft>
              <a:tabLst>
                <a:tab pos="469900" algn="l"/>
              </a:tabLst>
              <a:defRPr/>
            </a:pPr>
            <a:r>
              <a:rPr u="none" spc="-25" dirty="0"/>
              <a:t>5.</a:t>
            </a:r>
            <a:r>
              <a:rPr u="none" dirty="0"/>
              <a:t>	GEAR</a:t>
            </a:r>
            <a:r>
              <a:rPr u="none" spc="-80" dirty="0"/>
              <a:t> </a:t>
            </a:r>
            <a:r>
              <a:rPr u="none" spc="-10" dirty="0"/>
              <a:t>CUTTING</a:t>
            </a:r>
            <a:r>
              <a:rPr u="none" spc="-75" dirty="0"/>
              <a:t> </a:t>
            </a:r>
            <a:r>
              <a:rPr u="none" dirty="0"/>
              <a:t>BY</a:t>
            </a:r>
            <a:r>
              <a:rPr u="none" spc="-60" dirty="0"/>
              <a:t> </a:t>
            </a:r>
            <a:r>
              <a:rPr u="none" dirty="0"/>
              <a:t>FORMED</a:t>
            </a:r>
            <a:r>
              <a:rPr u="none" spc="-65" dirty="0"/>
              <a:t> </a:t>
            </a:r>
            <a:r>
              <a:rPr u="none" dirty="0"/>
              <a:t>DISC</a:t>
            </a:r>
            <a:r>
              <a:rPr u="none" spc="-75" dirty="0"/>
              <a:t> </a:t>
            </a:r>
            <a:r>
              <a:rPr u="none" spc="-10" dirty="0"/>
              <a:t>CUTTER</a:t>
            </a:r>
            <a:r>
              <a:rPr b="0" u="none" spc="-10" dirty="0"/>
              <a:t>:</a:t>
            </a:r>
          </a:p>
        </p:txBody>
      </p:sp>
      <p:sp>
        <p:nvSpPr>
          <p:cNvPr id="88067" name="object 3">
            <a:extLst>
              <a:ext uri="{FF2B5EF4-FFF2-40B4-BE49-F238E27FC236}">
                <a16:creationId xmlns:a16="http://schemas.microsoft.com/office/drawing/2014/main" id="{F3ED267F-2A7E-4FFA-99F3-8422BEBD0845}"/>
              </a:ext>
            </a:extLst>
          </p:cNvPr>
          <p:cNvSpPr txBox="1">
            <a:spLocks noChangeArrowheads="1"/>
          </p:cNvSpPr>
          <p:nvPr/>
        </p:nvSpPr>
        <p:spPr bwMode="auto">
          <a:xfrm>
            <a:off x="901700" y="1027113"/>
            <a:ext cx="889476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209" rIns="0" bIns="0">
            <a:spAutoFit/>
          </a:bodyPr>
          <a:lstStyle>
            <a:lvl1pPr marL="127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5000"/>
              </a:lnSpc>
              <a:spcBef>
                <a:spcPts val="225"/>
              </a:spcBef>
            </a:pPr>
            <a:r>
              <a:rPr lang="en-US" altLang="en-US" sz="2200">
                <a:solidFill>
                  <a:srgbClr val="000000"/>
                </a:solidFill>
                <a:latin typeface="Times New Roman" panose="02020603050405020304" pitchFamily="18" charset="0"/>
                <a:cs typeface="Times New Roman" panose="02020603050405020304" pitchFamily="18" charset="0"/>
              </a:rPr>
              <a:t>The method of gear cutting by a formed disc cutter involves the mounting of a gear blank at the end of a dividing head spindle fitted on the table of a horizontal, column and knee type milling machine and then feeding the work</a:t>
            </a:r>
          </a:p>
          <a:p>
            <a:pPr algn="just" eaLnBrk="1" hangingPunct="1">
              <a:lnSpc>
                <a:spcPct val="95000"/>
              </a:lnSpc>
              <a:spcBef>
                <a:spcPts val="1300"/>
              </a:spcBef>
            </a:pPr>
            <a:r>
              <a:rPr lang="en-US" altLang="en-US" sz="2200">
                <a:solidFill>
                  <a:srgbClr val="000000"/>
                </a:solidFill>
                <a:latin typeface="Times New Roman" panose="02020603050405020304" pitchFamily="18" charset="0"/>
                <a:cs typeface="Times New Roman" panose="02020603050405020304" pitchFamily="18" charset="0"/>
              </a:rPr>
              <a:t>past a rotating, formed, peripheral type of cutter mounted on the horizontal arbor of the machine. The plane of rotation of the cutter is radial with respect to the blank. After one tooth space is formed, the next surface of the gear blank is  brought  under  the  cutter  by  rotating  the  dividing  head  spindle  by  a predetermined amount by indexing. The tooth profile of the formed cutter should correspond to the tooth space of the gear that again depends upon the module of the gear. The set of cutters used for cutting different numbers of gear teeth is shown in table no.(1).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7CEA660-9A52-47DD-A207-420E0D1CDF37}"/>
              </a:ext>
            </a:extLst>
          </p:cNvPr>
          <p:cNvSpPr txBox="1">
            <a:spLocks noGrp="1"/>
          </p:cNvSpPr>
          <p:nvPr>
            <p:ph type="title"/>
          </p:nvPr>
        </p:nvSpPr>
        <p:spPr>
          <a:xfrm>
            <a:off x="4492625" y="1506538"/>
            <a:ext cx="1716088" cy="392112"/>
          </a:xfrm>
        </p:spPr>
        <p:txBody>
          <a:bodyPr tIns="12700" rtlCol="0"/>
          <a:lstStyle/>
          <a:p>
            <a:pPr marL="12700" eaLnBrk="1" fontAlgn="auto" hangingPunct="1">
              <a:spcBef>
                <a:spcPts val="100"/>
              </a:spcBef>
              <a:spcAft>
                <a:spcPts val="0"/>
              </a:spcAft>
              <a:defRPr/>
            </a:pPr>
            <a:r>
              <a:rPr u="none" dirty="0"/>
              <a:t>Table.</a:t>
            </a:r>
            <a:r>
              <a:rPr u="none" spc="-90" dirty="0"/>
              <a:t> </a:t>
            </a:r>
            <a:r>
              <a:rPr u="none" dirty="0"/>
              <a:t>No</a:t>
            </a:r>
            <a:r>
              <a:rPr u="none" spc="-80" dirty="0"/>
              <a:t> </a:t>
            </a:r>
            <a:r>
              <a:rPr u="none" spc="-25" dirty="0"/>
              <a:t>(1)</a:t>
            </a:r>
          </a:p>
        </p:txBody>
      </p:sp>
      <p:graphicFrame>
        <p:nvGraphicFramePr>
          <p:cNvPr id="3" name="object 3">
            <a:extLst>
              <a:ext uri="{FF2B5EF4-FFF2-40B4-BE49-F238E27FC236}">
                <a16:creationId xmlns:a16="http://schemas.microsoft.com/office/drawing/2014/main" id="{67A1A980-9F56-49A6-B0DA-C10E238EA668}"/>
              </a:ext>
            </a:extLst>
          </p:cNvPr>
          <p:cNvGraphicFramePr>
            <a:graphicFrameLocks noGrp="1"/>
          </p:cNvGraphicFramePr>
          <p:nvPr/>
        </p:nvGraphicFramePr>
        <p:xfrm>
          <a:off x="1455738" y="1879600"/>
          <a:ext cx="8264525" cy="3775075"/>
        </p:xfrm>
        <a:graphic>
          <a:graphicData uri="http://schemas.openxmlformats.org/drawingml/2006/table">
            <a:tbl>
              <a:tblPr/>
              <a:tblGrid>
                <a:gridCol w="1781175">
                  <a:extLst>
                    <a:ext uri="{9D8B030D-6E8A-4147-A177-3AD203B41FA5}">
                      <a16:colId xmlns:a16="http://schemas.microsoft.com/office/drawing/2014/main" val="20000"/>
                    </a:ext>
                  </a:extLst>
                </a:gridCol>
                <a:gridCol w="1493837">
                  <a:extLst>
                    <a:ext uri="{9D8B030D-6E8A-4147-A177-3AD203B41FA5}">
                      <a16:colId xmlns:a16="http://schemas.microsoft.com/office/drawing/2014/main" val="20001"/>
                    </a:ext>
                  </a:extLst>
                </a:gridCol>
                <a:gridCol w="1976438">
                  <a:extLst>
                    <a:ext uri="{9D8B030D-6E8A-4147-A177-3AD203B41FA5}">
                      <a16:colId xmlns:a16="http://schemas.microsoft.com/office/drawing/2014/main" val="20002"/>
                    </a:ext>
                  </a:extLst>
                </a:gridCol>
                <a:gridCol w="3013075">
                  <a:extLst>
                    <a:ext uri="{9D8B030D-6E8A-4147-A177-3AD203B41FA5}">
                      <a16:colId xmlns:a16="http://schemas.microsoft.com/office/drawing/2014/main" val="20003"/>
                    </a:ext>
                  </a:extLst>
                </a:gridCol>
              </a:tblGrid>
              <a:tr h="502920">
                <a:tc gridSpan="4">
                  <a:txBody>
                    <a:bodyPr/>
                    <a:lstStyle>
                      <a:lvl1pPr marL="127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Involute gear</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gridSpan="2">
                  <a:txBody>
                    <a:bodyPr/>
                    <a:lstStyle>
                      <a:lvl1pPr marL="5603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560388"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Cutter no:</a:t>
                      </a:r>
                      <a:endPar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marL="893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93763"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 of teeth cut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3619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0" marB="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L="0" marR="0" marT="0" marB="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135</a:t>
                      </a:r>
                    </a:p>
                  </a:txBody>
                  <a:tcPr marL="0" marR="0" marT="0" marB="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142875">
                        <a:spcBef>
                          <a:spcPct val="20000"/>
                        </a:spcBef>
                        <a:tabLst>
                          <a:tab pos="536575" algn="l"/>
                          <a:tab pos="838200" algn="l"/>
                        </a:tabLst>
                        <a:defRPr sz="1600">
                          <a:solidFill>
                            <a:schemeClr val="tx1"/>
                          </a:solidFill>
                          <a:latin typeface="Calibri" panose="020F0502020204030204" pitchFamily="34" charset="0"/>
                        </a:defRPr>
                      </a:lvl1pPr>
                      <a:lvl2pPr marL="742950" indent="-285750">
                        <a:spcBef>
                          <a:spcPct val="20000"/>
                        </a:spcBef>
                        <a:tabLst>
                          <a:tab pos="536575" algn="l"/>
                          <a:tab pos="838200" algn="l"/>
                        </a:tabLst>
                        <a:defRPr sz="1600">
                          <a:solidFill>
                            <a:schemeClr val="tx1"/>
                          </a:solidFill>
                          <a:latin typeface="Calibri" panose="020F0502020204030204" pitchFamily="34" charset="0"/>
                        </a:defRPr>
                      </a:lvl2pPr>
                      <a:lvl3pPr marL="1143000" indent="-228600">
                        <a:spcBef>
                          <a:spcPct val="20000"/>
                        </a:spcBef>
                        <a:tabLst>
                          <a:tab pos="536575" algn="l"/>
                          <a:tab pos="838200" algn="l"/>
                        </a:tabLst>
                        <a:defRPr sz="1600">
                          <a:solidFill>
                            <a:schemeClr val="tx1"/>
                          </a:solidFill>
                          <a:latin typeface="Calibri" panose="020F0502020204030204" pitchFamily="34" charset="0"/>
                        </a:defRPr>
                      </a:lvl3pPr>
                      <a:lvl4pPr marL="1600200" indent="-228600">
                        <a:spcBef>
                          <a:spcPct val="20000"/>
                        </a:spcBef>
                        <a:tabLst>
                          <a:tab pos="536575" algn="l"/>
                          <a:tab pos="838200" algn="l"/>
                        </a:tabLst>
                        <a:defRPr sz="1600">
                          <a:solidFill>
                            <a:schemeClr val="tx1"/>
                          </a:solidFill>
                          <a:latin typeface="Calibri" panose="020F0502020204030204" pitchFamily="34" charset="0"/>
                        </a:defRPr>
                      </a:lvl4pPr>
                      <a:lvl5pPr marL="2057400" indent="-228600">
                        <a:spcBef>
                          <a:spcPct val="20000"/>
                        </a:spcBef>
                        <a:tabLst>
                          <a:tab pos="536575" algn="l"/>
                          <a:tab pos="838200"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536575" algn="l"/>
                          <a:tab pos="838200"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536575" algn="l"/>
                          <a:tab pos="838200"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536575" algn="l"/>
                          <a:tab pos="838200"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536575" algn="l"/>
                          <a:tab pos="838200" algn="l"/>
                        </a:tabLst>
                        <a:defRPr sz="1600">
                          <a:solidFill>
                            <a:schemeClr val="tx1"/>
                          </a:solidFill>
                          <a:latin typeface="Calibri" panose="020F0502020204030204" pitchFamily="34" charset="0"/>
                        </a:defRPr>
                      </a:lvl9pPr>
                    </a:lstStyle>
                    <a:p>
                      <a:pPr marL="142875" marR="0" lvl="0" indent="0" algn="ctr" defTabSz="914400" rtl="0" eaLnBrk="1" fontAlgn="base" latinLnBrk="0" hangingPunct="1">
                        <a:lnSpc>
                          <a:spcPct val="100000"/>
                        </a:lnSpc>
                        <a:spcBef>
                          <a:spcPct val="0"/>
                        </a:spcBef>
                        <a:spcAft>
                          <a:spcPct val="0"/>
                        </a:spcAft>
                        <a:buClrTx/>
                        <a:buSzTx/>
                        <a:buFontTx/>
                        <a:buNone/>
                        <a:tabLst>
                          <a:tab pos="536575" algn="l"/>
                          <a:tab pos="838200" algn="l"/>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	a	rack</a:t>
                      </a:r>
                    </a:p>
                  </a:txBody>
                  <a:tcPr marL="0" marR="0" marT="0" marB="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68300">
                <a:tc>
                  <a:txBody>
                    <a:bodyPr/>
                    <a:lstStyle>
                      <a:lvl1pPr marL="644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44525" marR="0" lvl="0" indent="0" algn="ctr"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635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p>
                  </a:txBody>
                  <a:tcPr marL="0" marR="0" marT="635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446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44600" marR="0" lvl="0" indent="0" algn="ctr"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55</a:t>
                      </a:r>
                    </a:p>
                  </a:txBody>
                  <a:tcPr marL="0" marR="0" marT="635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3175">
                        <a:spcBef>
                          <a:spcPct val="20000"/>
                        </a:spcBef>
                        <a:tabLst>
                          <a:tab pos="396875" algn="l"/>
                        </a:tabLst>
                        <a:defRPr sz="1600">
                          <a:solidFill>
                            <a:schemeClr val="tx1"/>
                          </a:solidFill>
                          <a:latin typeface="Calibri" panose="020F0502020204030204" pitchFamily="34" charset="0"/>
                        </a:defRPr>
                      </a:lvl1pPr>
                      <a:lvl2pPr marL="742950" indent="-285750">
                        <a:spcBef>
                          <a:spcPct val="20000"/>
                        </a:spcBef>
                        <a:tabLst>
                          <a:tab pos="396875" algn="l"/>
                        </a:tabLst>
                        <a:defRPr sz="1600">
                          <a:solidFill>
                            <a:schemeClr val="tx1"/>
                          </a:solidFill>
                          <a:latin typeface="Calibri" panose="020F0502020204030204" pitchFamily="34" charset="0"/>
                        </a:defRPr>
                      </a:lvl2pPr>
                      <a:lvl3pPr marL="1143000" indent="-228600">
                        <a:spcBef>
                          <a:spcPct val="20000"/>
                        </a:spcBef>
                        <a:tabLst>
                          <a:tab pos="396875" algn="l"/>
                        </a:tabLst>
                        <a:defRPr sz="1600">
                          <a:solidFill>
                            <a:schemeClr val="tx1"/>
                          </a:solidFill>
                          <a:latin typeface="Calibri" panose="020F0502020204030204" pitchFamily="34" charset="0"/>
                        </a:defRPr>
                      </a:lvl3pPr>
                      <a:lvl4pPr marL="1600200" indent="-228600">
                        <a:spcBef>
                          <a:spcPct val="20000"/>
                        </a:spcBef>
                        <a:tabLst>
                          <a:tab pos="396875" algn="l"/>
                        </a:tabLst>
                        <a:defRPr sz="1600">
                          <a:solidFill>
                            <a:schemeClr val="tx1"/>
                          </a:solidFill>
                          <a:latin typeface="Calibri" panose="020F0502020204030204" pitchFamily="34" charset="0"/>
                        </a:defRPr>
                      </a:lvl4pPr>
                      <a:lvl5pPr marL="2057400" indent="-228600">
                        <a:spcBef>
                          <a:spcPct val="20000"/>
                        </a:spcBef>
                        <a:tabLst>
                          <a:tab pos="396875"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96875"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96875"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96875"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96875" algn="l"/>
                        </a:tabLst>
                        <a:defRPr sz="1600">
                          <a:solidFill>
                            <a:schemeClr val="tx1"/>
                          </a:solidFill>
                          <a:latin typeface="Calibri" panose="020F0502020204030204" pitchFamily="34" charset="0"/>
                        </a:defRPr>
                      </a:lvl9pPr>
                    </a:lstStyle>
                    <a:p>
                      <a:pPr marL="3175" marR="0" lvl="0" indent="0" algn="ctr" defTabSz="914400" rtl="0" eaLnBrk="1" fontAlgn="base" latinLnBrk="0" hangingPunct="1">
                        <a:lnSpc>
                          <a:spcPct val="100000"/>
                        </a:lnSpc>
                        <a:spcBef>
                          <a:spcPts val="50"/>
                        </a:spcBef>
                        <a:spcAft>
                          <a:spcPct val="0"/>
                        </a:spcAft>
                        <a:buClrTx/>
                        <a:buSzTx/>
                        <a:buFontTx/>
                        <a:buNone/>
                        <a:tabLst>
                          <a:tab pos="396875" algn="l"/>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	134 teeth</a:t>
                      </a:r>
                    </a:p>
                  </a:txBody>
                  <a:tcPr marL="0" marR="0" marT="635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52425">
                <a:tc>
                  <a:txBody>
                    <a:bodyPr/>
                    <a:lstStyle>
                      <a:lvl1pPr marL="644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4452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33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33488"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28575">
                        <a:spcBef>
                          <a:spcPct val="20000"/>
                        </a:spcBef>
                        <a:tabLst>
                          <a:tab pos="425450" algn="l"/>
                          <a:tab pos="882650" algn="l"/>
                        </a:tabLst>
                        <a:defRPr sz="1600">
                          <a:solidFill>
                            <a:schemeClr val="tx1"/>
                          </a:solidFill>
                          <a:latin typeface="Calibri" panose="020F0502020204030204" pitchFamily="34" charset="0"/>
                        </a:defRPr>
                      </a:lvl1pPr>
                      <a:lvl2pPr marL="742950" indent="-285750">
                        <a:spcBef>
                          <a:spcPct val="20000"/>
                        </a:spcBef>
                        <a:tabLst>
                          <a:tab pos="425450" algn="l"/>
                          <a:tab pos="882650" algn="l"/>
                        </a:tabLst>
                        <a:defRPr sz="1600">
                          <a:solidFill>
                            <a:schemeClr val="tx1"/>
                          </a:solidFill>
                          <a:latin typeface="Calibri" panose="020F0502020204030204" pitchFamily="34" charset="0"/>
                        </a:defRPr>
                      </a:lvl2pPr>
                      <a:lvl3pPr marL="1143000" indent="-228600">
                        <a:spcBef>
                          <a:spcPct val="20000"/>
                        </a:spcBef>
                        <a:tabLst>
                          <a:tab pos="425450" algn="l"/>
                          <a:tab pos="882650" algn="l"/>
                        </a:tabLst>
                        <a:defRPr sz="1600">
                          <a:solidFill>
                            <a:schemeClr val="tx1"/>
                          </a:solidFill>
                          <a:latin typeface="Calibri" panose="020F0502020204030204" pitchFamily="34" charset="0"/>
                        </a:defRPr>
                      </a:lvl3pPr>
                      <a:lvl4pPr marL="1600200" indent="-228600">
                        <a:spcBef>
                          <a:spcPct val="20000"/>
                        </a:spcBef>
                        <a:tabLst>
                          <a:tab pos="425450" algn="l"/>
                          <a:tab pos="882650" algn="l"/>
                        </a:tabLst>
                        <a:defRPr sz="1600">
                          <a:solidFill>
                            <a:schemeClr val="tx1"/>
                          </a:solidFill>
                          <a:latin typeface="Calibri" panose="020F0502020204030204" pitchFamily="34" charset="0"/>
                        </a:defRPr>
                      </a:lvl4pPr>
                      <a:lvl5pPr marL="2057400" indent="-228600">
                        <a:spcBef>
                          <a:spcPct val="20000"/>
                        </a:spcBef>
                        <a:tabLst>
                          <a:tab pos="425450" algn="l"/>
                          <a:tab pos="882650"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425450" algn="l"/>
                          <a:tab pos="882650"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425450" algn="l"/>
                          <a:tab pos="882650"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425450" algn="l"/>
                          <a:tab pos="882650"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425450" algn="l"/>
                          <a:tab pos="882650" algn="l"/>
                        </a:tabLs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ct val="100000"/>
                        </a:lnSpc>
                        <a:spcBef>
                          <a:spcPct val="0"/>
                        </a:spcBef>
                        <a:spcAft>
                          <a:spcPct val="0"/>
                        </a:spcAft>
                        <a:buClrTx/>
                        <a:buSzTx/>
                        <a:buFontTx/>
                        <a:buNone/>
                        <a:tabLst>
                          <a:tab pos="425450" algn="l"/>
                          <a:tab pos="882650" algn="l"/>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	54	teeth</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52425">
                <a:tc>
                  <a:txBody>
                    <a:bodyPr/>
                    <a:lstStyle>
                      <a:lvl1pPr marL="644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4452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446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4460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 34 teeth</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52425">
                <a:tc>
                  <a:txBody>
                    <a:bodyPr/>
                    <a:lstStyle>
                      <a:lvl1pPr marL="644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4452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255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2555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21</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 25 teeth</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55600">
                <a:tc>
                  <a:txBody>
                    <a:bodyPr/>
                    <a:lstStyle>
                      <a:lvl1pPr marL="644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4452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446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4460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17</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 20 teeth</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0">
                <a:tc>
                  <a:txBody>
                    <a:bodyPr/>
                    <a:lstStyle>
                      <a:lvl1pPr marL="641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4135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446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4460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a:t>
                      </a:r>
                    </a:p>
                  </a:txBody>
                  <a:tcPr marL="0" marR="0" marT="0" marB="0"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28575">
                        <a:spcBef>
                          <a:spcPct val="20000"/>
                        </a:spcBef>
                        <a:tabLst>
                          <a:tab pos="769938" algn="l"/>
                        </a:tabLst>
                        <a:defRPr sz="1600">
                          <a:solidFill>
                            <a:schemeClr val="tx1"/>
                          </a:solidFill>
                          <a:latin typeface="Calibri" panose="020F0502020204030204" pitchFamily="34" charset="0"/>
                        </a:defRPr>
                      </a:lvl1pPr>
                      <a:lvl2pPr marL="742950" indent="-285750">
                        <a:spcBef>
                          <a:spcPct val="20000"/>
                        </a:spcBef>
                        <a:tabLst>
                          <a:tab pos="769938" algn="l"/>
                        </a:tabLst>
                        <a:defRPr sz="1600">
                          <a:solidFill>
                            <a:schemeClr val="tx1"/>
                          </a:solidFill>
                          <a:latin typeface="Calibri" panose="020F0502020204030204" pitchFamily="34" charset="0"/>
                        </a:defRPr>
                      </a:lvl2pPr>
                      <a:lvl3pPr marL="1143000" indent="-228600">
                        <a:spcBef>
                          <a:spcPct val="20000"/>
                        </a:spcBef>
                        <a:tabLst>
                          <a:tab pos="769938" algn="l"/>
                        </a:tabLst>
                        <a:defRPr sz="1600">
                          <a:solidFill>
                            <a:schemeClr val="tx1"/>
                          </a:solidFill>
                          <a:latin typeface="Calibri" panose="020F0502020204030204" pitchFamily="34" charset="0"/>
                        </a:defRPr>
                      </a:lvl3pPr>
                      <a:lvl4pPr marL="1600200" indent="-228600">
                        <a:spcBef>
                          <a:spcPct val="20000"/>
                        </a:spcBef>
                        <a:tabLst>
                          <a:tab pos="769938" algn="l"/>
                        </a:tabLst>
                        <a:defRPr sz="1600">
                          <a:solidFill>
                            <a:schemeClr val="tx1"/>
                          </a:solidFill>
                          <a:latin typeface="Calibri" panose="020F0502020204030204" pitchFamily="34" charset="0"/>
                        </a:defRPr>
                      </a:lvl4pPr>
                      <a:lvl5pPr marL="2057400" indent="-228600">
                        <a:spcBef>
                          <a:spcPct val="20000"/>
                        </a:spcBef>
                        <a:tabLst>
                          <a:tab pos="769938"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769938"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769938"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769938"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769938" algn="l"/>
                        </a:tabLst>
                        <a:defRPr sz="1600">
                          <a:solidFill>
                            <a:schemeClr val="tx1"/>
                          </a:solidFill>
                          <a:latin typeface="Calibri" panose="020F0502020204030204" pitchFamily="34" charset="0"/>
                        </a:defRPr>
                      </a:lvl9pPr>
                    </a:lstStyle>
                    <a:p>
                      <a:pPr marL="28575" marR="0" lvl="0" indent="0" algn="ctr" defTabSz="914400" rtl="0" eaLnBrk="1" fontAlgn="base" latinLnBrk="0" hangingPunct="1">
                        <a:lnSpc>
                          <a:spcPct val="100000"/>
                        </a:lnSpc>
                        <a:spcBef>
                          <a:spcPct val="0"/>
                        </a:spcBef>
                        <a:spcAft>
                          <a:spcPct val="0"/>
                        </a:spcAft>
                        <a:buClrTx/>
                        <a:buSzTx/>
                        <a:buFontTx/>
                        <a:buNone/>
                        <a:tabLst>
                          <a:tab pos="769938" algn="l"/>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 16	teeth</a:t>
                      </a:r>
                    </a:p>
                  </a:txBody>
                  <a:tcPr marL="0" marR="0" marT="0" marB="0"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36550">
                <a:tc>
                  <a:txBody>
                    <a:bodyPr/>
                    <a:lstStyle>
                      <a:lvl1pPr marL="641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4135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marL="0" marR="0" marT="0" marB="0" horzOverflow="overflow">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54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540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a:t>
                      </a:r>
                    </a:p>
                  </a:txBody>
                  <a:tcPr marL="0" marR="0" marT="0" marB="0" horzOverflow="overflow">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1233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33488"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p>
                  </a:txBody>
                  <a:tcPr marL="0" marR="0" marT="0" marB="0" horzOverflow="overflow">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13 teeth</a:t>
                      </a:r>
                    </a:p>
                  </a:txBody>
                  <a:tcPr marL="0" marR="0" marT="0" marB="0" horzOverflow="overflow">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559B9E8-E9E5-4AE1-8FB9-B52D709E2030}"/>
              </a:ext>
            </a:extLst>
          </p:cNvPr>
          <p:cNvSpPr txBox="1">
            <a:spLocks noGrp="1"/>
          </p:cNvSpPr>
          <p:nvPr>
            <p:ph type="title"/>
          </p:nvPr>
        </p:nvSpPr>
        <p:spPr>
          <a:xfrm>
            <a:off x="935038" y="876300"/>
            <a:ext cx="3546475" cy="390525"/>
          </a:xfrm>
        </p:spPr>
        <p:txBody>
          <a:bodyPr tIns="12700" rtlCol="0"/>
          <a:lstStyle/>
          <a:p>
            <a:pPr marL="12700" eaLnBrk="1" fontAlgn="auto" hangingPunct="1">
              <a:spcBef>
                <a:spcPts val="100"/>
              </a:spcBef>
              <a:spcAft>
                <a:spcPts val="0"/>
              </a:spcAft>
              <a:defRPr/>
            </a:pPr>
            <a:r>
              <a:rPr u="none" dirty="0"/>
              <a:t>5.1.Spur</a:t>
            </a:r>
            <a:r>
              <a:rPr u="none" spc="-95" dirty="0"/>
              <a:t> </a:t>
            </a:r>
            <a:r>
              <a:rPr u="none" dirty="0"/>
              <a:t>gear</a:t>
            </a:r>
            <a:r>
              <a:rPr u="none" spc="-95" dirty="0"/>
              <a:t> </a:t>
            </a:r>
            <a:r>
              <a:rPr u="none" dirty="0"/>
              <a:t>proportions</a:t>
            </a:r>
            <a:r>
              <a:rPr u="none" spc="-85" dirty="0"/>
              <a:t> </a:t>
            </a:r>
            <a:r>
              <a:rPr b="0" u="none" spc="-50" dirty="0"/>
              <a:t>:</a:t>
            </a:r>
          </a:p>
        </p:txBody>
      </p:sp>
      <p:sp>
        <p:nvSpPr>
          <p:cNvPr id="90115" name="object 3">
            <a:extLst>
              <a:ext uri="{FF2B5EF4-FFF2-40B4-BE49-F238E27FC236}">
                <a16:creationId xmlns:a16="http://schemas.microsoft.com/office/drawing/2014/main" id="{A4F80EE9-C6C1-4A4D-83F0-30165E3F1D8B}"/>
              </a:ext>
            </a:extLst>
          </p:cNvPr>
          <p:cNvSpPr>
            <a:spLocks noGrp="1" noChangeArrowheads="1"/>
          </p:cNvSpPr>
          <p:nvPr>
            <p:ph type="body" idx="1"/>
          </p:nvPr>
        </p:nvSpPr>
        <p:spPr/>
        <p:txBody>
          <a:bodyPr tIns="113665"/>
          <a:lstStyle/>
          <a:p>
            <a:pPr marL="12700" algn="just" eaLnBrk="1" hangingPunct="1">
              <a:lnSpc>
                <a:spcPct val="95000"/>
              </a:lnSpc>
              <a:spcBef>
                <a:spcPts val="238"/>
              </a:spcBef>
            </a:pPr>
            <a:r>
              <a:rPr lang="en-US" altLang="en-US">
                <a:latin typeface="Times New Roman" panose="02020603050405020304" pitchFamily="18" charset="0"/>
                <a:cs typeface="Times New Roman" panose="02020603050405020304" pitchFamily="18" charset="0"/>
              </a:rPr>
              <a:t>The first step in machining a spur gear is to determine the important gear tooth dimensions . The tip or outside diameter should be known to prepare the gear blank diameter. The tooth depth is necessary to calculate for setting the depth of cut of the cutter . From the module and the no . of teeth on the gear, the pitch circle diameter can be calculated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391414A-A946-41C4-8259-96334CD8644E}"/>
              </a:ext>
            </a:extLst>
          </p:cNvPr>
          <p:cNvSpPr txBox="1">
            <a:spLocks noGrp="1"/>
          </p:cNvSpPr>
          <p:nvPr>
            <p:ph type="title"/>
          </p:nvPr>
        </p:nvSpPr>
        <p:spPr/>
        <p:txBody>
          <a:bodyPr tIns="12700" rtlCol="0"/>
          <a:lstStyle/>
          <a:p>
            <a:pPr marL="3409950" eaLnBrk="1" fontAlgn="auto" hangingPunct="1">
              <a:spcBef>
                <a:spcPts val="100"/>
              </a:spcBef>
              <a:spcAft>
                <a:spcPts val="0"/>
              </a:spcAft>
              <a:defRPr/>
            </a:pPr>
            <a:r>
              <a:rPr dirty="0"/>
              <a:t>Table</a:t>
            </a:r>
            <a:r>
              <a:rPr spc="-80" dirty="0"/>
              <a:t> </a:t>
            </a:r>
            <a:r>
              <a:rPr spc="-10" dirty="0"/>
              <a:t>No.(2)</a:t>
            </a:r>
          </a:p>
        </p:txBody>
      </p:sp>
      <p:graphicFrame>
        <p:nvGraphicFramePr>
          <p:cNvPr id="3" name="object 3">
            <a:extLst>
              <a:ext uri="{FF2B5EF4-FFF2-40B4-BE49-F238E27FC236}">
                <a16:creationId xmlns:a16="http://schemas.microsoft.com/office/drawing/2014/main" id="{2389E5F4-F7DF-4808-9BF4-FB6E6B624E96}"/>
              </a:ext>
            </a:extLst>
          </p:cNvPr>
          <p:cNvGraphicFramePr>
            <a:graphicFrameLocks noGrp="1"/>
          </p:cNvGraphicFramePr>
          <p:nvPr/>
        </p:nvGraphicFramePr>
        <p:xfrm>
          <a:off x="1373188" y="1068388"/>
          <a:ext cx="8418512" cy="4135437"/>
        </p:xfrm>
        <a:graphic>
          <a:graphicData uri="http://schemas.openxmlformats.org/drawingml/2006/table">
            <a:tbl>
              <a:tblPr/>
              <a:tblGrid>
                <a:gridCol w="3484562">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3524250">
                  <a:extLst>
                    <a:ext uri="{9D8B030D-6E8A-4147-A177-3AD203B41FA5}">
                      <a16:colId xmlns:a16="http://schemas.microsoft.com/office/drawing/2014/main" val="20002"/>
                    </a:ext>
                  </a:extLst>
                </a:gridCol>
              </a:tblGrid>
              <a:tr h="661988">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the tooth element</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Symbol</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26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Gear tooth proportions (pressure angle 20°)</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8825">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ts val="2538"/>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Pitch diameter Addendum</a:t>
                      </a:r>
                    </a:p>
                  </a:txBody>
                  <a:tcPr marL="0" marR="0" marT="698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
                      </a:r>
                    </a:p>
                    <a:p>
                      <a:pPr marL="9525" marR="0" lvl="0" indent="0" algn="ctr" defTabSz="914400" rtl="0" eaLnBrk="1" fontAlgn="base" latinLnBrk="0" hangingPunct="1">
                        <a:lnSpc>
                          <a:spcPct val="100000"/>
                        </a:lnSpc>
                        <a:spcBef>
                          <a:spcPts val="463"/>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t>
                      </a:r>
                      <a:r>
                        <a:rPr kumimoji="0" lang="en-US" altLang="en-US" sz="2100" b="0" i="0" u="none" strike="noStrike" cap="none" normalizeH="0" baseline="-6000">
                          <a:ln>
                            <a:noFill/>
                          </a:ln>
                          <a:solidFill>
                            <a:schemeClr val="tx1"/>
                          </a:solidFill>
                          <a:effectLst/>
                          <a:latin typeface="Times New Roman" panose="02020603050405020304" pitchFamily="18" charset="0"/>
                          <a:cs typeface="Times New Roman" panose="02020603050405020304" pitchFamily="18" charset="0"/>
                        </a:rPr>
                        <a:t>a</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142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288" marR="0" lvl="0" indent="0" algn="ctr" defTabSz="914400" rtl="0" eaLnBrk="1" fontAlgn="base" latinLnBrk="0" hangingPunct="1">
                        <a:lnSpc>
                          <a:spcPts val="2525"/>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Zm M</a:t>
                      </a: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0525">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Dedendum</a:t>
                      </a:r>
                    </a:p>
                  </a:txBody>
                  <a:tcPr marL="0" marR="0" marT="952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hf</a:t>
                      </a:r>
                    </a:p>
                  </a:txBody>
                  <a:tcPr marL="0" marR="0" marT="952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4160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16050" marR="0" lvl="0" indent="0" algn="l"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1.25m</a:t>
                      </a:r>
                    </a:p>
                  </a:txBody>
                  <a:tcPr marL="0" marR="0" marT="952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92113">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Working depth</a:t>
                      </a:r>
                    </a:p>
                  </a:txBody>
                  <a:tcPr marL="0" marR="0" marT="1016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7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2h</a:t>
                      </a:r>
                      <a:r>
                        <a:rPr kumimoji="0" lang="en-US" altLang="en-US" sz="2100" b="0" i="0" u="none" strike="noStrike" cap="none" normalizeH="0" baseline="-6000">
                          <a:ln>
                            <a:noFill/>
                          </a:ln>
                          <a:solidFill>
                            <a:schemeClr val="tx1"/>
                          </a:solidFill>
                          <a:effectLst/>
                          <a:latin typeface="Times New Roman" panose="02020603050405020304" pitchFamily="18" charset="0"/>
                          <a:cs typeface="Times New Roman" panose="02020603050405020304" pitchFamily="18" charset="0"/>
                        </a:rPr>
                        <a:t>a</a:t>
                      </a:r>
                    </a:p>
                  </a:txBody>
                  <a:tcPr marL="0" marR="0" marT="1016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27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2m</a:t>
                      </a:r>
                    </a:p>
                  </a:txBody>
                  <a:tcPr marL="0" marR="0" marT="1016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00050">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ct val="100000"/>
                        </a:lnSpc>
                        <a:spcBef>
                          <a:spcPts val="88"/>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Tooth depth</a:t>
                      </a:r>
                    </a:p>
                  </a:txBody>
                  <a:tcPr marL="0" marR="0" marT="1143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58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75" marR="0" lvl="0" indent="0" algn="ctr" defTabSz="914400" rtl="0" eaLnBrk="1" fontAlgn="base" latinLnBrk="0" hangingPunct="1">
                        <a:lnSpc>
                          <a:spcPct val="100000"/>
                        </a:lnSpc>
                        <a:spcBef>
                          <a:spcPts val="88"/>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t>
                      </a:r>
                    </a:p>
                  </a:txBody>
                  <a:tcPr marL="0" marR="0" marT="1143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4160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16050" marR="0" lvl="0" indent="0" algn="l" defTabSz="914400" rtl="0" eaLnBrk="1" fontAlgn="base" latinLnBrk="0" hangingPunct="1">
                        <a:lnSpc>
                          <a:spcPct val="100000"/>
                        </a:lnSpc>
                        <a:spcBef>
                          <a:spcPts val="88"/>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2.25m</a:t>
                      </a:r>
                    </a:p>
                  </a:txBody>
                  <a:tcPr marL="0" marR="0" marT="1143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93700">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ct val="100000"/>
                        </a:lnSpc>
                        <a:spcBef>
                          <a:spcPts val="138"/>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Outside diameter</a:t>
                      </a:r>
                    </a:p>
                  </a:txBody>
                  <a:tcPr marL="0" marR="0" marT="1778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201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01613" marR="0" lvl="0" indent="0" algn="l" defTabSz="914400" rtl="0" eaLnBrk="1" fontAlgn="base" latinLnBrk="0" hangingPunct="1">
                        <a:lnSpc>
                          <a:spcPct val="100000"/>
                        </a:lnSpc>
                        <a:spcBef>
                          <a:spcPts val="138"/>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d’+2h</a:t>
                      </a:r>
                      <a:r>
                        <a:rPr kumimoji="0" lang="en-US" altLang="en-US" sz="2100" b="0" i="0" u="none" strike="noStrike" cap="none" normalizeH="0" baseline="-6000">
                          <a:ln>
                            <a:noFill/>
                          </a:ln>
                          <a:solidFill>
                            <a:schemeClr val="tx1"/>
                          </a:solidFill>
                          <a:effectLst/>
                          <a:latin typeface="Times New Roman" panose="02020603050405020304" pitchFamily="18" charset="0"/>
                          <a:cs typeface="Times New Roman" panose="02020603050405020304" pitchFamily="18" charset="0"/>
                        </a:rPr>
                        <a:t>a</a:t>
                      </a:r>
                    </a:p>
                  </a:txBody>
                  <a:tcPr marL="0" marR="0" marT="1778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ctr" defTabSz="914400" rtl="0" eaLnBrk="1" fontAlgn="base" latinLnBrk="0" hangingPunct="1">
                        <a:lnSpc>
                          <a:spcPct val="100000"/>
                        </a:lnSpc>
                        <a:spcBef>
                          <a:spcPts val="138"/>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m(z+2)</a:t>
                      </a:r>
                    </a:p>
                  </a:txBody>
                  <a:tcPr marL="0" marR="0" marT="1778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85763">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Tooth thickness</a:t>
                      </a:r>
                    </a:p>
                  </a:txBody>
                  <a:tcPr marL="0" marR="0" marT="571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42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t>
                      </a:r>
                    </a:p>
                  </a:txBody>
                  <a:tcPr marL="0" marR="0" marT="571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5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1.5708m</a:t>
                      </a:r>
                    </a:p>
                  </a:txBody>
                  <a:tcPr marL="0" marR="0" marT="571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93700">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Clearance</a:t>
                      </a:r>
                    </a:p>
                  </a:txBody>
                  <a:tcPr marL="0" marR="0" marT="952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2460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46063" marR="0" lvl="0" indent="0" algn="l"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hf-ha</a:t>
                      </a:r>
                    </a:p>
                  </a:txBody>
                  <a:tcPr marL="0" marR="0" marT="952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14160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16050" marR="0" lvl="0" indent="0" algn="l" defTabSz="914400" rtl="0" eaLnBrk="1" fontAlgn="base" latinLnBrk="0" hangingPunct="1">
                        <a:lnSpc>
                          <a:spcPct val="100000"/>
                        </a:lnSpc>
                        <a:spcBef>
                          <a:spcPts val="75"/>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0.25m</a:t>
                      </a:r>
                    </a:p>
                  </a:txBody>
                  <a:tcPr marL="0" marR="0" marT="9525"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58775">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l" defTabSz="914400" rtl="0" eaLnBrk="1" fontAlgn="base" latinLnBrk="0" hangingPunct="1">
                        <a:lnSpc>
                          <a:spcPts val="2625"/>
                        </a:lnSpc>
                        <a:spcBef>
                          <a:spcPts val="10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Radins of fillet</a:t>
                      </a:r>
                    </a:p>
                  </a:txBody>
                  <a:tcPr marL="0" marR="0" marT="1270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142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288" marR="0" lvl="0" indent="0" algn="ctr" defTabSz="914400" rtl="0" eaLnBrk="1" fontAlgn="base" latinLnBrk="0" hangingPunct="1">
                        <a:lnSpc>
                          <a:spcPts val="2625"/>
                        </a:lnSpc>
                        <a:spcBef>
                          <a:spcPts val="10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a:t>
                      </a:r>
                    </a:p>
                  </a:txBody>
                  <a:tcPr marL="0" marR="0" marT="1270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ts val="2625"/>
                        </a:lnSpc>
                        <a:spcBef>
                          <a:spcPts val="100"/>
                        </a:spcBef>
                        <a:spcAft>
                          <a:spcPct val="0"/>
                        </a:spcAft>
                        <a:buClrTx/>
                        <a:buSzTx/>
                        <a:buFontTx/>
                        <a:buNone/>
                        <a:tabLst/>
                      </a:pPr>
                      <a:r>
                        <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0.4mto0.45m</a:t>
                      </a:r>
                    </a:p>
                  </a:txBody>
                  <a:tcPr marL="0" marR="0" marT="1270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64A541F-DC5C-404A-BBDF-8E9A26428905}"/>
              </a:ext>
            </a:extLst>
          </p:cNvPr>
          <p:cNvSpPr txBox="1">
            <a:spLocks noGrp="1"/>
          </p:cNvSpPr>
          <p:nvPr>
            <p:ph type="title"/>
          </p:nvPr>
        </p:nvSpPr>
        <p:spPr>
          <a:xfrm>
            <a:off x="901700" y="630238"/>
            <a:ext cx="2514600" cy="392112"/>
          </a:xfrm>
        </p:spPr>
        <p:txBody>
          <a:bodyPr tIns="12700" rtlCol="0"/>
          <a:lstStyle/>
          <a:p>
            <a:pPr marL="12700" eaLnBrk="1" fontAlgn="auto" hangingPunct="1">
              <a:spcBef>
                <a:spcPts val="100"/>
              </a:spcBef>
              <a:spcAft>
                <a:spcPts val="0"/>
              </a:spcAft>
              <a:tabLst>
                <a:tab pos="313055" algn="l"/>
              </a:tabLst>
              <a:defRPr/>
            </a:pPr>
            <a:r>
              <a:rPr u="none" spc="-50" dirty="0"/>
              <a:t>6</a:t>
            </a:r>
            <a:r>
              <a:rPr u="none" dirty="0"/>
              <a:t>	</a:t>
            </a:r>
            <a:r>
              <a:rPr u="none" spc="-10" dirty="0"/>
              <a:t>PROCEDURES:</a:t>
            </a:r>
          </a:p>
        </p:txBody>
      </p:sp>
      <p:sp>
        <p:nvSpPr>
          <p:cNvPr id="92163" name="object 3">
            <a:extLst>
              <a:ext uri="{FF2B5EF4-FFF2-40B4-BE49-F238E27FC236}">
                <a16:creationId xmlns:a16="http://schemas.microsoft.com/office/drawing/2014/main" id="{2DD837CB-57AB-475D-B123-3F20AD7A2ED6}"/>
              </a:ext>
            </a:extLst>
          </p:cNvPr>
          <p:cNvSpPr txBox="1">
            <a:spLocks noChangeArrowheads="1"/>
          </p:cNvSpPr>
          <p:nvPr/>
        </p:nvSpPr>
        <p:spPr bwMode="auto">
          <a:xfrm>
            <a:off x="1358900" y="950913"/>
            <a:ext cx="79470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469900" indent="-457200">
              <a:tabLst>
                <a:tab pos="468313" algn="l"/>
              </a:tabLst>
              <a:defRPr>
                <a:solidFill>
                  <a:schemeClr val="tx1"/>
                </a:solidFill>
                <a:latin typeface="Arial" panose="020B0604020202020204" pitchFamily="34" charset="0"/>
              </a:defRPr>
            </a:lvl1pPr>
            <a:lvl2pPr marL="742950" indent="-285750">
              <a:tabLst>
                <a:tab pos="468313" algn="l"/>
              </a:tabLst>
              <a:defRPr>
                <a:solidFill>
                  <a:schemeClr val="tx1"/>
                </a:solidFill>
                <a:latin typeface="Arial" panose="020B0604020202020204" pitchFamily="34" charset="0"/>
              </a:defRPr>
            </a:lvl2pPr>
            <a:lvl3pPr marL="1143000" indent="-228600">
              <a:tabLst>
                <a:tab pos="468313" algn="l"/>
              </a:tabLst>
              <a:defRPr>
                <a:solidFill>
                  <a:schemeClr val="tx1"/>
                </a:solidFill>
                <a:latin typeface="Arial" panose="020B0604020202020204" pitchFamily="34" charset="0"/>
              </a:defRPr>
            </a:lvl3pPr>
            <a:lvl4pPr marL="1600200" indent="-228600">
              <a:tabLst>
                <a:tab pos="468313" algn="l"/>
              </a:tabLst>
              <a:defRPr>
                <a:solidFill>
                  <a:schemeClr val="tx1"/>
                </a:solidFill>
                <a:latin typeface="Arial" panose="020B0604020202020204" pitchFamily="34" charset="0"/>
              </a:defRPr>
            </a:lvl4pPr>
            <a:lvl5pPr marL="2057400" indent="-228600">
              <a:tabLst>
                <a:tab pos="4683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83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83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83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8313" algn="l"/>
              </a:tabLst>
              <a:defRPr>
                <a:solidFill>
                  <a:schemeClr val="tx1"/>
                </a:solidFill>
                <a:latin typeface="Arial" panose="020B0604020202020204" pitchFamily="34" charset="0"/>
              </a:defRPr>
            </a:lvl9pPr>
          </a:lstStyle>
          <a:p>
            <a:pPr eaLnBrk="1" hangingPunct="1">
              <a:lnSpc>
                <a:spcPts val="2525"/>
              </a:lnSpc>
              <a:spcBef>
                <a:spcPts val="275"/>
              </a:spcBef>
            </a:pPr>
            <a:r>
              <a:rPr lang="en-US" altLang="en-US" sz="1200">
                <a:solidFill>
                  <a:srgbClr val="000000"/>
                </a:solidFill>
                <a:latin typeface="Times New Roman" panose="02020603050405020304" pitchFamily="18" charset="0"/>
                <a:cs typeface="Times New Roman" panose="02020603050405020304" pitchFamily="18" charset="0"/>
              </a:rPr>
              <a:t>i)	</a:t>
            </a:r>
            <a:r>
              <a:rPr lang="en-US" altLang="en-US" sz="2200">
                <a:solidFill>
                  <a:srgbClr val="000000"/>
                </a:solidFill>
                <a:latin typeface="Times New Roman" panose="02020603050405020304" pitchFamily="18" charset="0"/>
                <a:cs typeface="Times New Roman" panose="02020603050405020304" pitchFamily="18" charset="0"/>
              </a:rPr>
              <a:t>Determine the important dimensions of gear tooth such as blank diameter, tooth depth and cutter pitch etc.,</a:t>
            </a:r>
          </a:p>
          <a:p>
            <a:pPr eaLnBrk="1" hangingPunct="1">
              <a:spcBef>
                <a:spcPts val="525"/>
              </a:spcBef>
            </a:pPr>
            <a:r>
              <a:rPr lang="en-US" altLang="en-US" sz="1200">
                <a:solidFill>
                  <a:srgbClr val="000000"/>
                </a:solidFill>
                <a:latin typeface="Times New Roman" panose="02020603050405020304" pitchFamily="18" charset="0"/>
                <a:cs typeface="Times New Roman" panose="02020603050405020304" pitchFamily="18" charset="0"/>
              </a:rPr>
              <a:t>(a)	</a:t>
            </a:r>
            <a:r>
              <a:rPr lang="en-US" altLang="en-US" sz="2200">
                <a:solidFill>
                  <a:srgbClr val="000000"/>
                </a:solidFill>
                <a:latin typeface="Times New Roman" panose="02020603050405020304" pitchFamily="18" charset="0"/>
                <a:cs typeface="Times New Roman" panose="02020603050405020304" pitchFamily="18" charset="0"/>
              </a:rPr>
              <a:t>Blank diameter = m ( z + 2 ). mm</a:t>
            </a:r>
          </a:p>
        </p:txBody>
      </p:sp>
      <p:sp>
        <p:nvSpPr>
          <p:cNvPr id="4" name="object 4">
            <a:extLst>
              <a:ext uri="{FF2B5EF4-FFF2-40B4-BE49-F238E27FC236}">
                <a16:creationId xmlns:a16="http://schemas.microsoft.com/office/drawing/2014/main" id="{9D9EE230-A57D-44B4-84BC-171987E43E25}"/>
              </a:ext>
            </a:extLst>
          </p:cNvPr>
          <p:cNvSpPr txBox="1"/>
          <p:nvPr/>
        </p:nvSpPr>
        <p:spPr>
          <a:xfrm>
            <a:off x="1358900" y="2016125"/>
            <a:ext cx="1685925" cy="846138"/>
          </a:xfrm>
          <a:prstGeom prst="rect">
            <a:avLst/>
          </a:prstGeom>
        </p:spPr>
        <p:txBody>
          <a:bodyPr lIns="0" tIns="86995" rIns="0" bIns="0">
            <a:spAutoFit/>
          </a:bodyPr>
          <a:lstStyle/>
          <a:p>
            <a:pPr marL="12700" eaLnBrk="1" fontAlgn="auto" hangingPunct="1">
              <a:spcBef>
                <a:spcPts val="685"/>
              </a:spcBef>
              <a:spcAft>
                <a:spcPts val="0"/>
              </a:spcAft>
              <a:tabLst>
                <a:tab pos="318770" algn="l"/>
              </a:tabLst>
              <a:defRPr/>
            </a:pPr>
            <a:r>
              <a:rPr sz="1200" kern="0" spc="-25" dirty="0">
                <a:solidFill>
                  <a:sysClr val="windowText" lastClr="000000"/>
                </a:solidFill>
                <a:latin typeface="Times New Roman"/>
                <a:cs typeface="Times New Roman"/>
              </a:rPr>
              <a:t>(b)</a:t>
            </a:r>
            <a:r>
              <a:rPr sz="1200" kern="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Tooth</a:t>
            </a:r>
            <a:r>
              <a:rPr sz="2200" kern="0" spc="-40" dirty="0">
                <a:solidFill>
                  <a:sysClr val="windowText" lastClr="000000"/>
                </a:solidFill>
                <a:latin typeface="Times New Roman"/>
                <a:cs typeface="Times New Roman"/>
              </a:rPr>
              <a:t> </a:t>
            </a:r>
            <a:r>
              <a:rPr sz="2200" kern="0" spc="-20" dirty="0">
                <a:solidFill>
                  <a:sysClr val="windowText" lastClr="000000"/>
                </a:solidFill>
                <a:latin typeface="Times New Roman"/>
                <a:cs typeface="Times New Roman"/>
              </a:rPr>
              <a:t>depth</a:t>
            </a:r>
            <a:endParaRPr sz="2200" kern="0">
              <a:solidFill>
                <a:sysClr val="windowText" lastClr="000000"/>
              </a:solidFill>
              <a:latin typeface="Times New Roman"/>
              <a:cs typeface="Times New Roman"/>
            </a:endParaRPr>
          </a:p>
          <a:p>
            <a:pPr marL="12700" eaLnBrk="1" fontAlgn="auto" hangingPunct="1">
              <a:spcBef>
                <a:spcPts val="590"/>
              </a:spcBef>
              <a:spcAft>
                <a:spcPts val="0"/>
              </a:spcAft>
              <a:tabLst>
                <a:tab pos="354965" algn="l"/>
              </a:tabLst>
              <a:defRPr/>
            </a:pPr>
            <a:r>
              <a:rPr sz="1200" kern="0" spc="-25" dirty="0">
                <a:solidFill>
                  <a:sysClr val="windowText" lastClr="000000"/>
                </a:solidFill>
                <a:latin typeface="Times New Roman"/>
                <a:cs typeface="Times New Roman"/>
              </a:rPr>
              <a:t>(c)</a:t>
            </a:r>
            <a:r>
              <a:rPr sz="1200" kern="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Cutter</a:t>
            </a:r>
            <a:r>
              <a:rPr sz="2200" kern="0" spc="-7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pitch</a:t>
            </a:r>
            <a:endParaRPr sz="22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AB3B707E-AB51-482A-A7FB-E41823CEAA97}"/>
              </a:ext>
            </a:extLst>
          </p:cNvPr>
          <p:cNvSpPr txBox="1"/>
          <p:nvPr/>
        </p:nvSpPr>
        <p:spPr>
          <a:xfrm>
            <a:off x="3451225" y="2016125"/>
            <a:ext cx="1597025" cy="846138"/>
          </a:xfrm>
          <a:prstGeom prst="rect">
            <a:avLst/>
          </a:prstGeom>
        </p:spPr>
        <p:txBody>
          <a:bodyPr lIns="0" tIns="86995" rIns="0" bIns="0">
            <a:spAutoFit/>
          </a:bodyPr>
          <a:lstStyle/>
          <a:p>
            <a:pPr marL="12700" eaLnBrk="1" fontAlgn="auto" hangingPunct="1">
              <a:spcBef>
                <a:spcPts val="685"/>
              </a:spcBef>
              <a:spcAft>
                <a:spcPts val="0"/>
              </a:spcAft>
              <a:defRPr/>
            </a:pPr>
            <a:r>
              <a:rPr sz="2200" kern="0" dirty="0">
                <a:solidFill>
                  <a:sysClr val="windowText" lastClr="000000"/>
                </a:solidFill>
                <a:latin typeface="Times New Roman"/>
                <a:cs typeface="Times New Roman"/>
              </a:rPr>
              <a:t>=</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2.25m</a:t>
            </a:r>
            <a:r>
              <a:rPr sz="2200" kern="0" spc="-2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
            </a:r>
            <a:r>
              <a:rPr sz="2200" kern="0" spc="-15" dirty="0">
                <a:solidFill>
                  <a:sysClr val="windowText" lastClr="000000"/>
                </a:solidFill>
                <a:latin typeface="Times New Roman"/>
                <a:cs typeface="Times New Roman"/>
              </a:rPr>
              <a:t> </a:t>
            </a:r>
            <a:r>
              <a:rPr sz="2200" kern="0" spc="-25" dirty="0">
                <a:solidFill>
                  <a:sysClr val="windowText" lastClr="000000"/>
                </a:solidFill>
                <a:latin typeface="Times New Roman"/>
                <a:cs typeface="Times New Roman"/>
              </a:rPr>
              <a:t>mm</a:t>
            </a:r>
            <a:endParaRPr sz="2200" kern="0">
              <a:solidFill>
                <a:sysClr val="windowText" lastClr="000000"/>
              </a:solidFill>
              <a:latin typeface="Times New Roman"/>
              <a:cs typeface="Times New Roman"/>
            </a:endParaRPr>
          </a:p>
          <a:p>
            <a:pPr marL="12700" eaLnBrk="1" fontAlgn="auto" hangingPunct="1">
              <a:spcBef>
                <a:spcPts val="590"/>
              </a:spcBef>
              <a:spcAft>
                <a:spcPts val="0"/>
              </a:spcAft>
              <a:defRPr/>
            </a:pPr>
            <a:r>
              <a:rPr sz="2200" kern="0" dirty="0">
                <a:solidFill>
                  <a:sysClr val="windowText" lastClr="000000"/>
                </a:solidFill>
                <a:latin typeface="Times New Roman"/>
                <a:cs typeface="Times New Roman"/>
              </a:rPr>
              <a:t>=</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3m,</a:t>
            </a:r>
            <a:r>
              <a:rPr sz="2200" kern="0" spc="-20" dirty="0">
                <a:solidFill>
                  <a:sysClr val="windowText" lastClr="000000"/>
                </a:solidFill>
                <a:latin typeface="Times New Roman"/>
                <a:cs typeface="Times New Roman"/>
              </a:rPr>
              <a:t> </a:t>
            </a:r>
            <a:r>
              <a:rPr sz="2200" kern="0" spc="-35" dirty="0">
                <a:solidFill>
                  <a:sysClr val="windowText" lastClr="000000"/>
                </a:solidFill>
                <a:latin typeface="Times New Roman"/>
                <a:cs typeface="Times New Roman"/>
              </a:rPr>
              <a:t>mm</a:t>
            </a:r>
            <a:endParaRPr sz="22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139C37C8-C863-4DD0-BF87-D4885553CDED}"/>
              </a:ext>
            </a:extLst>
          </p:cNvPr>
          <p:cNvSpPr txBox="1"/>
          <p:nvPr/>
        </p:nvSpPr>
        <p:spPr>
          <a:xfrm>
            <a:off x="1358900" y="2833688"/>
            <a:ext cx="5183188" cy="846137"/>
          </a:xfrm>
          <a:prstGeom prst="rect">
            <a:avLst/>
          </a:prstGeom>
        </p:spPr>
        <p:txBody>
          <a:bodyPr lIns="0" tIns="87630" rIns="0" bIns="0">
            <a:spAutoFit/>
          </a:bodyPr>
          <a:lstStyle/>
          <a:p>
            <a:pPr marL="355600" eaLnBrk="1" fontAlgn="auto" hangingPunct="1">
              <a:spcBef>
                <a:spcPts val="690"/>
              </a:spcBef>
              <a:spcAft>
                <a:spcPts val="0"/>
              </a:spcAft>
              <a:tabLst>
                <a:tab pos="3173730" algn="l"/>
                <a:tab pos="5075555" algn="l"/>
              </a:tabLst>
              <a:defRPr/>
            </a:pPr>
            <a:r>
              <a:rPr sz="2200" kern="0" dirty="0">
                <a:solidFill>
                  <a:sysClr val="windowText" lastClr="000000"/>
                </a:solidFill>
                <a:latin typeface="Times New Roman"/>
                <a:cs typeface="Times New Roman"/>
              </a:rPr>
              <a:t>Where</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module</a:t>
            </a:r>
            <a:r>
              <a:rPr sz="2200" kern="0" spc="-35" dirty="0">
                <a:solidFill>
                  <a:sysClr val="windowText" lastClr="000000"/>
                </a:solidFill>
                <a:latin typeface="Times New Roman"/>
                <a:cs typeface="Times New Roman"/>
              </a:rPr>
              <a:t> </a:t>
            </a:r>
            <a:r>
              <a:rPr sz="2200" kern="0" spc="-25" dirty="0">
                <a:solidFill>
                  <a:sysClr val="windowText" lastClr="000000"/>
                </a:solidFill>
                <a:latin typeface="Times New Roman"/>
                <a:cs typeface="Times New Roman"/>
              </a:rPr>
              <a:t>and</a:t>
            </a:r>
            <a:r>
              <a:rPr sz="2200" kern="0" dirty="0">
                <a:solidFill>
                  <a:sysClr val="windowText" lastClr="000000"/>
                </a:solidFill>
                <a:latin typeface="Times New Roman"/>
                <a:cs typeface="Times New Roman"/>
              </a:rPr>
              <a:t>	Z</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t>
            </a:r>
            <a:r>
              <a:rPr sz="2200" kern="0" spc="-3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No.of</a:t>
            </a:r>
            <a:r>
              <a:rPr sz="2200" kern="0" spc="-2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teeth</a:t>
            </a:r>
            <a:r>
              <a:rPr sz="2200" kern="0" dirty="0">
                <a:solidFill>
                  <a:sysClr val="windowText" lastClr="000000"/>
                </a:solidFill>
                <a:latin typeface="Times New Roman"/>
                <a:cs typeface="Times New Roman"/>
              </a:rPr>
              <a:t>	</a:t>
            </a:r>
            <a:r>
              <a:rPr sz="2200" kern="0" spc="-50" dirty="0">
                <a:solidFill>
                  <a:sysClr val="windowText" lastClr="000000"/>
                </a:solidFill>
                <a:latin typeface="Times New Roman"/>
                <a:cs typeface="Times New Roman"/>
              </a:rPr>
              <a:t>-</a:t>
            </a:r>
            <a:endParaRPr sz="2200" kern="0">
              <a:solidFill>
                <a:sysClr val="windowText" lastClr="000000"/>
              </a:solidFill>
              <a:latin typeface="Times New Roman"/>
              <a:cs typeface="Times New Roman"/>
            </a:endParaRPr>
          </a:p>
          <a:p>
            <a:pPr marL="12700" eaLnBrk="1" fontAlgn="auto" hangingPunct="1">
              <a:spcBef>
                <a:spcPts val="590"/>
              </a:spcBef>
              <a:spcAft>
                <a:spcPts val="0"/>
              </a:spcAft>
              <a:tabLst>
                <a:tab pos="469265" algn="l"/>
              </a:tabLst>
              <a:defRPr/>
            </a:pPr>
            <a:r>
              <a:rPr sz="1200" kern="0" spc="-25" dirty="0">
                <a:solidFill>
                  <a:sysClr val="windowText" lastClr="000000"/>
                </a:solidFill>
                <a:latin typeface="Times New Roman"/>
                <a:cs typeface="Times New Roman"/>
              </a:rPr>
              <a:t>ii)</a:t>
            </a:r>
            <a:r>
              <a:rPr sz="1200" kern="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Determine</a:t>
            </a:r>
            <a:r>
              <a:rPr sz="2200" kern="0" spc="-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6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index</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crank</a:t>
            </a:r>
            <a:r>
              <a:rPr sz="2200" kern="0" spc="-5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movement.</a:t>
            </a:r>
            <a:endParaRPr sz="2200" kern="0">
              <a:solidFill>
                <a:sysClr val="windowText" lastClr="000000"/>
              </a:solidFill>
              <a:latin typeface="Times New Roman"/>
              <a:cs typeface="Times New Roman"/>
            </a:endParaRPr>
          </a:p>
        </p:txBody>
      </p:sp>
      <p:sp>
        <p:nvSpPr>
          <p:cNvPr id="92167" name="object 7">
            <a:extLst>
              <a:ext uri="{FF2B5EF4-FFF2-40B4-BE49-F238E27FC236}">
                <a16:creationId xmlns:a16="http://schemas.microsoft.com/office/drawing/2014/main" id="{F5A4568B-E779-4AE7-AE8E-23A4D63967A7}"/>
              </a:ext>
            </a:extLst>
          </p:cNvPr>
          <p:cNvSpPr txBox="1">
            <a:spLocks noChangeArrowheads="1"/>
          </p:cNvSpPr>
          <p:nvPr/>
        </p:nvSpPr>
        <p:spPr bwMode="auto">
          <a:xfrm>
            <a:off x="900113" y="3554413"/>
            <a:ext cx="8891587"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69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20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Index crank movement = 40 / N ( In simple indexing) Where N = No. of teeth</a:t>
            </a:r>
          </a:p>
          <a:p>
            <a:pPr eaLnBrk="1" hangingPunct="1">
              <a:spcBef>
                <a:spcPts val="575"/>
              </a:spcBef>
            </a:pPr>
            <a:r>
              <a:rPr lang="en-US" altLang="en-US" sz="2200">
                <a:solidFill>
                  <a:srgbClr val="000000"/>
                </a:solidFill>
                <a:latin typeface="Times New Roman" panose="02020603050405020304" pitchFamily="18" charset="0"/>
                <a:cs typeface="Times New Roman" panose="02020603050405020304" pitchFamily="18" charset="0"/>
              </a:rPr>
              <a:t>For example, Index crank movement for 54 teeth = 40 / 54 = 20 / 27.</a:t>
            </a:r>
          </a:p>
          <a:p>
            <a:pPr eaLnBrk="1" hangingPunct="1">
              <a:spcBef>
                <a:spcPts val="588"/>
              </a:spcBef>
            </a:pPr>
            <a:r>
              <a:rPr lang="en-US" altLang="en-US" sz="2200">
                <a:solidFill>
                  <a:srgbClr val="000000"/>
                </a:solidFill>
                <a:latin typeface="Times New Roman" panose="02020603050405020304" pitchFamily="18" charset="0"/>
                <a:cs typeface="Times New Roman" panose="02020603050405020304" pitchFamily="18" charset="0"/>
              </a:rPr>
              <a:t>The index crank will be moved by 20 holes in 27 hole circle for 54 times.</a:t>
            </a:r>
          </a:p>
          <a:p>
            <a:pPr eaLnBrk="1" hangingPunct="1">
              <a:spcBef>
                <a:spcPts val="575"/>
              </a:spcBef>
            </a:pPr>
            <a:r>
              <a:rPr lang="en-US" altLang="en-US" sz="1200">
                <a:solidFill>
                  <a:srgbClr val="000000"/>
                </a:solidFill>
                <a:latin typeface="Times New Roman" panose="02020603050405020304" pitchFamily="18" charset="0"/>
                <a:cs typeface="Times New Roman" panose="02020603050405020304" pitchFamily="18" charset="0"/>
              </a:rPr>
              <a:t>iii)	</a:t>
            </a:r>
            <a:r>
              <a:rPr lang="en-US" altLang="en-US" sz="2200">
                <a:solidFill>
                  <a:srgbClr val="000000"/>
                </a:solidFill>
                <a:latin typeface="Times New Roman" panose="02020603050405020304" pitchFamily="18" charset="0"/>
                <a:cs typeface="Times New Roman" panose="02020603050405020304" pitchFamily="18" charset="0"/>
              </a:rPr>
              <a:t>Select the correct number of form cutter using the table (1)</a:t>
            </a:r>
          </a:p>
          <a:p>
            <a:pPr eaLnBrk="1" hangingPunct="1">
              <a:spcBef>
                <a:spcPts val="588"/>
              </a:spcBef>
            </a:pPr>
            <a:r>
              <a:rPr lang="en-US" altLang="en-US" sz="1200">
                <a:solidFill>
                  <a:srgbClr val="000000"/>
                </a:solidFill>
                <a:latin typeface="Times New Roman" panose="02020603050405020304" pitchFamily="18" charset="0"/>
                <a:cs typeface="Times New Roman" panose="02020603050405020304" pitchFamily="18" charset="0"/>
              </a:rPr>
              <a:t>iv)	</a:t>
            </a:r>
            <a:r>
              <a:rPr lang="en-US" altLang="en-US" sz="2200">
                <a:solidFill>
                  <a:srgbClr val="000000"/>
                </a:solidFill>
                <a:latin typeface="Times New Roman" panose="02020603050405020304" pitchFamily="18" charset="0"/>
                <a:cs typeface="Times New Roman" panose="02020603050405020304" pitchFamily="18" charset="0"/>
              </a:rPr>
              <a:t>Select	speed of the cutter, feed of the table and depth of cut. The speed</a:t>
            </a:r>
          </a:p>
          <a:p>
            <a:pPr eaLnBrk="1" hangingPunct="1">
              <a:spcBef>
                <a:spcPts val="1150"/>
              </a:spcBef>
            </a:pPr>
            <a:r>
              <a:rPr lang="en-US" altLang="en-US" sz="2200">
                <a:solidFill>
                  <a:srgbClr val="000000"/>
                </a:solidFill>
                <a:latin typeface="Times New Roman" panose="02020603050405020304" pitchFamily="18" charset="0"/>
                <a:cs typeface="Times New Roman" panose="02020603050405020304" pitchFamily="18" charset="0"/>
              </a:rPr>
              <a:t>should be slightly lower than the plain milling operation and feed should be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object 2">
            <a:extLst>
              <a:ext uri="{FF2B5EF4-FFF2-40B4-BE49-F238E27FC236}">
                <a16:creationId xmlns:a16="http://schemas.microsoft.com/office/drawing/2014/main" id="{52FFC29B-31D6-4712-9C1F-A664CAB76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1101725"/>
            <a:ext cx="604678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9FA0105E-C242-46F5-8E3E-B7C707C726A6}"/>
              </a:ext>
            </a:extLst>
          </p:cNvPr>
          <p:cNvSpPr txBox="1">
            <a:spLocks noGrp="1"/>
          </p:cNvSpPr>
          <p:nvPr>
            <p:ph type="title"/>
          </p:nvPr>
        </p:nvSpPr>
        <p:spPr>
          <a:xfrm>
            <a:off x="901700" y="512763"/>
            <a:ext cx="7916863" cy="392112"/>
          </a:xfrm>
        </p:spPr>
        <p:txBody>
          <a:bodyPr tIns="12700" rtlCol="0"/>
          <a:lstStyle/>
          <a:p>
            <a:pPr marL="12700" eaLnBrk="1" fontAlgn="auto" hangingPunct="1">
              <a:spcBef>
                <a:spcPts val="100"/>
              </a:spcBef>
              <a:spcAft>
                <a:spcPts val="0"/>
              </a:spcAft>
              <a:tabLst>
                <a:tab pos="732155" algn="l"/>
              </a:tabLst>
              <a:defRPr/>
            </a:pPr>
            <a:r>
              <a:rPr u="none" spc="-25" dirty="0"/>
              <a:t>2.2</a:t>
            </a:r>
            <a:r>
              <a:rPr u="none" dirty="0"/>
              <a:t>	MAIN</a:t>
            </a:r>
            <a:r>
              <a:rPr u="none" spc="-105" dirty="0"/>
              <a:t> </a:t>
            </a:r>
            <a:r>
              <a:rPr u="none" dirty="0"/>
              <a:t>PARTS</a:t>
            </a:r>
            <a:r>
              <a:rPr u="none" spc="-80" dirty="0"/>
              <a:t> </a:t>
            </a:r>
            <a:r>
              <a:rPr u="none" dirty="0"/>
              <a:t>OF</a:t>
            </a:r>
            <a:r>
              <a:rPr u="none" spc="-75" dirty="0"/>
              <a:t> </a:t>
            </a:r>
            <a:r>
              <a:rPr u="none" dirty="0"/>
              <a:t>A</a:t>
            </a:r>
            <a:r>
              <a:rPr u="none" spc="-105" dirty="0"/>
              <a:t> </a:t>
            </a:r>
            <a:r>
              <a:rPr u="none" dirty="0"/>
              <a:t>RADIAL</a:t>
            </a:r>
            <a:r>
              <a:rPr u="none" spc="-80" dirty="0"/>
              <a:t> </a:t>
            </a:r>
            <a:r>
              <a:rPr u="none" dirty="0"/>
              <a:t>DRILLING</a:t>
            </a:r>
            <a:r>
              <a:rPr u="none" spc="-90" dirty="0"/>
              <a:t> </a:t>
            </a:r>
            <a:r>
              <a:rPr u="none" spc="-10" dirty="0"/>
              <a:t>MACHINE</a:t>
            </a:r>
          </a:p>
        </p:txBody>
      </p:sp>
      <p:sp>
        <p:nvSpPr>
          <p:cNvPr id="4" name="object 4">
            <a:extLst>
              <a:ext uri="{FF2B5EF4-FFF2-40B4-BE49-F238E27FC236}">
                <a16:creationId xmlns:a16="http://schemas.microsoft.com/office/drawing/2014/main" id="{BCE02EA2-95F9-4EDC-A733-8EE53846C01B}"/>
              </a:ext>
            </a:extLst>
          </p:cNvPr>
          <p:cNvSpPr txBox="1"/>
          <p:nvPr/>
        </p:nvSpPr>
        <p:spPr>
          <a:xfrm>
            <a:off x="4970463" y="6699250"/>
            <a:ext cx="762000" cy="207963"/>
          </a:xfrm>
          <a:prstGeom prst="rect">
            <a:avLst/>
          </a:prstGeom>
        </p:spPr>
        <p:txBody>
          <a:bodyPr lIns="0" tIns="12700" rIns="0" bIns="0">
            <a:spAutoFit/>
          </a:bodyPr>
          <a:lstStyle/>
          <a:p>
            <a:pPr marL="12700" eaLnBrk="1" fontAlgn="auto" hangingPunct="1">
              <a:spcBef>
                <a:spcPts val="100"/>
              </a:spcBef>
              <a:spcAft>
                <a:spcPts val="0"/>
              </a:spcAft>
              <a:defRPr/>
            </a:pPr>
            <a:r>
              <a:rPr sz="1200" b="1" kern="0" spc="-35" dirty="0">
                <a:solidFill>
                  <a:sysClr val="windowText" lastClr="000000"/>
                </a:solidFill>
                <a:latin typeface="Times New Roman"/>
                <a:cs typeface="Times New Roman"/>
              </a:rPr>
              <a:t>Figure</a:t>
            </a:r>
            <a:r>
              <a:rPr sz="1200" b="1" kern="0" spc="-20" dirty="0">
                <a:solidFill>
                  <a:sysClr val="windowText" lastClr="000000"/>
                </a:solidFill>
                <a:latin typeface="Times New Roman"/>
                <a:cs typeface="Times New Roman"/>
              </a:rPr>
              <a:t> No.3</a:t>
            </a:r>
            <a:endParaRPr sz="1200" kern="0">
              <a:solidFill>
                <a:sysClr val="windowText" lastClr="000000"/>
              </a:solidFill>
              <a:latin typeface="Times New Roman"/>
              <a:cs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C5DD1B9-6698-4BC5-B9DC-F1B85D4C984E}"/>
              </a:ext>
            </a:extLst>
          </p:cNvPr>
          <p:cNvSpPr txBox="1">
            <a:spLocks noGrp="1"/>
          </p:cNvSpPr>
          <p:nvPr>
            <p:ph type="title"/>
          </p:nvPr>
        </p:nvSpPr>
        <p:spPr>
          <a:xfrm>
            <a:off x="1262063" y="514350"/>
            <a:ext cx="5313362" cy="361950"/>
          </a:xfrm>
        </p:spPr>
        <p:txBody>
          <a:bodyPr tIns="12065" rtlCol="0"/>
          <a:lstStyle/>
          <a:p>
            <a:pPr marL="12700" eaLnBrk="1" fontAlgn="auto" hangingPunct="1">
              <a:spcBef>
                <a:spcPts val="95"/>
              </a:spcBef>
              <a:spcAft>
                <a:spcPts val="0"/>
              </a:spcAft>
              <a:defRPr/>
            </a:pPr>
            <a:r>
              <a:rPr sz="2200" b="0" u="none" dirty="0"/>
              <a:t>normal</a:t>
            </a:r>
            <a:r>
              <a:rPr sz="2200" b="0" u="none" spc="-45" dirty="0"/>
              <a:t> </a:t>
            </a:r>
            <a:r>
              <a:rPr sz="2200" b="0" u="none" dirty="0"/>
              <a:t>and</a:t>
            </a:r>
            <a:r>
              <a:rPr sz="2200" b="0" u="none" spc="-30" dirty="0"/>
              <a:t> </a:t>
            </a:r>
            <a:r>
              <a:rPr sz="2200" b="0" u="none" dirty="0"/>
              <a:t>depth</a:t>
            </a:r>
            <a:r>
              <a:rPr sz="2200" b="0" u="none" spc="-30" dirty="0"/>
              <a:t> </a:t>
            </a:r>
            <a:r>
              <a:rPr sz="2200" b="0" u="none" dirty="0"/>
              <a:t>of</a:t>
            </a:r>
            <a:r>
              <a:rPr sz="2200" b="0" u="none" spc="-35" dirty="0"/>
              <a:t> </a:t>
            </a:r>
            <a:r>
              <a:rPr sz="2200" b="0" u="none" dirty="0"/>
              <a:t>cut</a:t>
            </a:r>
            <a:r>
              <a:rPr sz="2200" b="0" u="none" spc="-35" dirty="0"/>
              <a:t> </a:t>
            </a:r>
            <a:r>
              <a:rPr sz="2200" b="0" u="none" dirty="0"/>
              <a:t>is</a:t>
            </a:r>
            <a:r>
              <a:rPr sz="2200" b="0" u="none" spc="-45" dirty="0"/>
              <a:t> </a:t>
            </a:r>
            <a:r>
              <a:rPr sz="2200" b="0" u="none" dirty="0"/>
              <a:t>equal</a:t>
            </a:r>
            <a:r>
              <a:rPr sz="2200" b="0" u="none" spc="-40" dirty="0"/>
              <a:t> </a:t>
            </a:r>
            <a:r>
              <a:rPr sz="2200" b="0" u="none" dirty="0"/>
              <a:t>to</a:t>
            </a:r>
            <a:r>
              <a:rPr sz="2200" b="0" u="none" spc="-30" dirty="0"/>
              <a:t> </a:t>
            </a:r>
            <a:r>
              <a:rPr sz="2200" b="0" u="none" dirty="0"/>
              <a:t>tooth</a:t>
            </a:r>
            <a:r>
              <a:rPr sz="2200" b="0" u="none" spc="-50" dirty="0"/>
              <a:t> </a:t>
            </a:r>
            <a:r>
              <a:rPr sz="2200" b="0" u="none" spc="-10" dirty="0"/>
              <a:t>depth.</a:t>
            </a:r>
            <a:endParaRPr sz="2200"/>
          </a:p>
        </p:txBody>
      </p:sp>
      <p:sp>
        <p:nvSpPr>
          <p:cNvPr id="93187" name="object 3">
            <a:extLst>
              <a:ext uri="{FF2B5EF4-FFF2-40B4-BE49-F238E27FC236}">
                <a16:creationId xmlns:a16="http://schemas.microsoft.com/office/drawing/2014/main" id="{20E70626-E6AC-4224-8D97-B3ABCB093B6C}"/>
              </a:ext>
            </a:extLst>
          </p:cNvPr>
          <p:cNvSpPr txBox="1">
            <a:spLocks noChangeArrowheads="1"/>
          </p:cNvSpPr>
          <p:nvPr/>
        </p:nvSpPr>
        <p:spPr bwMode="auto">
          <a:xfrm>
            <a:off x="900113" y="850900"/>
            <a:ext cx="88963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73063" indent="-361950">
              <a:tabLst>
                <a:tab pos="371475" algn="l"/>
              </a:tabLst>
              <a:defRPr>
                <a:solidFill>
                  <a:schemeClr val="tx1"/>
                </a:solidFill>
                <a:latin typeface="Arial" panose="020B0604020202020204" pitchFamily="34" charset="0"/>
              </a:defRPr>
            </a:lvl1pPr>
            <a:lvl2pPr marL="742950" indent="-285750">
              <a:tabLst>
                <a:tab pos="371475" algn="l"/>
              </a:tabLst>
              <a:defRPr>
                <a:solidFill>
                  <a:schemeClr val="tx1"/>
                </a:solidFill>
                <a:latin typeface="Arial" panose="020B0604020202020204" pitchFamily="34" charset="0"/>
              </a:defRPr>
            </a:lvl2pPr>
            <a:lvl3pPr marL="1143000" indent="-228600">
              <a:tabLst>
                <a:tab pos="371475" algn="l"/>
              </a:tabLst>
              <a:defRPr>
                <a:solidFill>
                  <a:schemeClr val="tx1"/>
                </a:solidFill>
                <a:latin typeface="Arial" panose="020B0604020202020204" pitchFamily="34" charset="0"/>
              </a:defRPr>
            </a:lvl3pPr>
            <a:lvl4pPr marL="1600200" indent="-228600">
              <a:tabLst>
                <a:tab pos="371475" algn="l"/>
              </a:tabLst>
              <a:defRPr>
                <a:solidFill>
                  <a:schemeClr val="tx1"/>
                </a:solidFill>
                <a:latin typeface="Arial" panose="020B0604020202020204" pitchFamily="34" charset="0"/>
              </a:defRPr>
            </a:lvl4pPr>
            <a:lvl5pPr marL="2057400" indent="-228600">
              <a:tabLst>
                <a:tab pos="371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71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71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71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71475" algn="l"/>
              </a:tabLst>
              <a:defRPr>
                <a:solidFill>
                  <a:schemeClr val="tx1"/>
                </a:solidFill>
                <a:latin typeface="Arial" panose="020B0604020202020204" pitchFamily="34" charset="0"/>
              </a:defRPr>
            </a:lvl9pPr>
          </a:lstStyle>
          <a:p>
            <a:pPr eaLnBrk="1" hangingPunct="1">
              <a:lnSpc>
                <a:spcPct val="144000"/>
              </a:lnSpc>
              <a:spcBef>
                <a:spcPts val="100"/>
              </a:spcBef>
            </a:pPr>
            <a:r>
              <a:rPr lang="en-US" altLang="en-US" sz="1200">
                <a:solidFill>
                  <a:srgbClr val="000000"/>
                </a:solidFill>
                <a:latin typeface="Times New Roman" panose="02020603050405020304" pitchFamily="18" charset="0"/>
                <a:cs typeface="Times New Roman" panose="02020603050405020304" pitchFamily="18" charset="0"/>
              </a:rPr>
              <a:t>v)	</a:t>
            </a:r>
            <a:r>
              <a:rPr lang="en-US" altLang="en-US" sz="2200">
                <a:solidFill>
                  <a:srgbClr val="000000"/>
                </a:solidFill>
                <a:latin typeface="Times New Roman" panose="02020603050405020304" pitchFamily="18" charset="0"/>
                <a:cs typeface="Times New Roman" panose="02020603050405020304" pitchFamily="18" charset="0"/>
              </a:rPr>
              <a:t>Bolt the dividing head and the tail stock on the table after setting their axis exactly perpendicular to the machine spindle.</a:t>
            </a:r>
          </a:p>
          <a:p>
            <a:pPr eaLnBrk="1" hangingPunct="1">
              <a:lnSpc>
                <a:spcPct val="144000"/>
              </a:lnSpc>
            </a:pPr>
            <a:r>
              <a:rPr lang="en-US" altLang="en-US" sz="1200">
                <a:solidFill>
                  <a:srgbClr val="000000"/>
                </a:solidFill>
                <a:latin typeface="Times New Roman" panose="02020603050405020304" pitchFamily="18" charset="0"/>
                <a:cs typeface="Times New Roman" panose="02020603050405020304" pitchFamily="18" charset="0"/>
              </a:rPr>
              <a:t>vi)	</a:t>
            </a:r>
            <a:r>
              <a:rPr lang="en-US" altLang="en-US" sz="2200">
                <a:solidFill>
                  <a:srgbClr val="000000"/>
                </a:solidFill>
                <a:latin typeface="Times New Roman" panose="02020603050405020304" pitchFamily="18" charset="0"/>
                <a:cs typeface="Times New Roman" panose="02020603050405020304" pitchFamily="18" charset="0"/>
              </a:rPr>
              <a:t>The cutter is next mounted on the arbor and it is then centered accurately with the dividing head spindle axis by adjusting the position of the table.</a:t>
            </a:r>
          </a:p>
        </p:txBody>
      </p:sp>
      <p:sp>
        <p:nvSpPr>
          <p:cNvPr id="4" name="object 4">
            <a:extLst>
              <a:ext uri="{FF2B5EF4-FFF2-40B4-BE49-F238E27FC236}">
                <a16:creationId xmlns:a16="http://schemas.microsoft.com/office/drawing/2014/main" id="{3E882C85-1ACF-46D3-98B5-96A981865453}"/>
              </a:ext>
            </a:extLst>
          </p:cNvPr>
          <p:cNvSpPr txBox="1"/>
          <p:nvPr/>
        </p:nvSpPr>
        <p:spPr>
          <a:xfrm>
            <a:off x="900113" y="3051175"/>
            <a:ext cx="238125" cy="207963"/>
          </a:xfrm>
          <a:prstGeom prst="rect">
            <a:avLst/>
          </a:prstGeom>
        </p:spPr>
        <p:txBody>
          <a:bodyPr lIns="0" tIns="12700" rIns="0" bIns="0">
            <a:spAutoFit/>
          </a:bodyPr>
          <a:lstStyle/>
          <a:p>
            <a:pPr marL="12700" eaLnBrk="1" fontAlgn="auto" hangingPunct="1">
              <a:spcBef>
                <a:spcPts val="100"/>
              </a:spcBef>
              <a:spcAft>
                <a:spcPts val="0"/>
              </a:spcAft>
              <a:defRPr/>
            </a:pPr>
            <a:r>
              <a:rPr sz="1200" kern="0" spc="-20" dirty="0">
                <a:solidFill>
                  <a:sysClr val="windowText" lastClr="000000"/>
                </a:solidFill>
                <a:latin typeface="Times New Roman"/>
                <a:cs typeface="Times New Roman"/>
              </a:rPr>
              <a:t>vii)</a:t>
            </a:r>
            <a:endParaRPr sz="1200" kern="0">
              <a:solidFill>
                <a:sysClr val="windowText" lastClr="000000"/>
              </a:solidFill>
              <a:latin typeface="Times New Roman"/>
              <a:cs typeface="Times New Roman"/>
            </a:endParaRPr>
          </a:p>
        </p:txBody>
      </p:sp>
      <p:sp>
        <p:nvSpPr>
          <p:cNvPr id="93189" name="object 5">
            <a:extLst>
              <a:ext uri="{FF2B5EF4-FFF2-40B4-BE49-F238E27FC236}">
                <a16:creationId xmlns:a16="http://schemas.microsoft.com/office/drawing/2014/main" id="{21713153-5DEE-4784-843A-FC8F5E815D00}"/>
              </a:ext>
            </a:extLst>
          </p:cNvPr>
          <p:cNvSpPr txBox="1">
            <a:spLocks noChangeArrowheads="1"/>
          </p:cNvSpPr>
          <p:nvPr/>
        </p:nvSpPr>
        <p:spPr bwMode="auto">
          <a:xfrm>
            <a:off x="1260475" y="2776538"/>
            <a:ext cx="85328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indent="-1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440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The alignment of the cutter with the work axis is checked by raising the table when the center line of the cutter touches the center point of the tail stock.</a:t>
            </a:r>
          </a:p>
        </p:txBody>
      </p:sp>
      <p:sp>
        <p:nvSpPr>
          <p:cNvPr id="93190" name="object 6">
            <a:extLst>
              <a:ext uri="{FF2B5EF4-FFF2-40B4-BE49-F238E27FC236}">
                <a16:creationId xmlns:a16="http://schemas.microsoft.com/office/drawing/2014/main" id="{7A59D4B3-4E95-4D56-88F8-C4B0A574032F}"/>
              </a:ext>
            </a:extLst>
          </p:cNvPr>
          <p:cNvSpPr txBox="1">
            <a:spLocks noChangeArrowheads="1"/>
          </p:cNvSpPr>
          <p:nvPr/>
        </p:nvSpPr>
        <p:spPr bwMode="auto">
          <a:xfrm>
            <a:off x="900113" y="4224338"/>
            <a:ext cx="889635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73063" indent="-3619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4000"/>
              </a:lnSpc>
              <a:spcBef>
                <a:spcPts val="100"/>
              </a:spcBef>
            </a:pPr>
            <a:r>
              <a:rPr lang="en-US" altLang="en-US" sz="1200">
                <a:solidFill>
                  <a:srgbClr val="000000"/>
                </a:solidFill>
                <a:latin typeface="Times New Roman" panose="02020603050405020304" pitchFamily="18" charset="0"/>
                <a:cs typeface="Times New Roman" panose="02020603050405020304" pitchFamily="18" charset="0"/>
              </a:rPr>
              <a:t>viii) </a:t>
            </a:r>
            <a:r>
              <a:rPr lang="en-US" altLang="en-US" sz="2200">
                <a:solidFill>
                  <a:srgbClr val="000000"/>
                </a:solidFill>
                <a:latin typeface="Times New Roman" panose="02020603050405020304" pitchFamily="18" charset="0"/>
                <a:cs typeface="Times New Roman" panose="02020603050405020304" pitchFamily="18" charset="0"/>
              </a:rPr>
              <a:t>The gear blank is next mounted between the two centers by a mandrel and is connected with the dividing head spindle by a carrier and catch plate.</a:t>
            </a:r>
          </a:p>
          <a:p>
            <a:pPr eaLnBrk="1" hangingPunct="1">
              <a:lnSpc>
                <a:spcPct val="144000"/>
              </a:lnSpc>
              <a:spcBef>
                <a:spcPts val="13"/>
              </a:spcBef>
            </a:pPr>
            <a:r>
              <a:rPr lang="en-US" altLang="en-US" sz="1200">
                <a:solidFill>
                  <a:srgbClr val="000000"/>
                </a:solidFill>
                <a:latin typeface="Times New Roman" panose="02020603050405020304" pitchFamily="18" charset="0"/>
                <a:cs typeface="Times New Roman" panose="02020603050405020304" pitchFamily="18" charset="0"/>
              </a:rPr>
              <a:t>ix)	</a:t>
            </a:r>
            <a:r>
              <a:rPr lang="en-US" altLang="en-US" sz="2200">
                <a:solidFill>
                  <a:srgbClr val="000000"/>
                </a:solidFill>
                <a:latin typeface="Times New Roman" panose="02020603050405020304" pitchFamily="18" charset="0"/>
                <a:cs typeface="Times New Roman" panose="02020603050405020304" pitchFamily="18" charset="0"/>
              </a:rPr>
              <a:t>The proper index plate is next bolted on the dividing head and the positions of the crank pin and the sector arms are adjusted.</a:t>
            </a:r>
          </a:p>
          <a:p>
            <a:pPr eaLnBrk="1" hangingPunct="1">
              <a:spcBef>
                <a:spcPts val="1150"/>
              </a:spcBef>
            </a:pPr>
            <a:r>
              <a:rPr lang="en-US" altLang="en-US" sz="1200">
                <a:solidFill>
                  <a:srgbClr val="000000"/>
                </a:solidFill>
                <a:latin typeface="Times New Roman" panose="02020603050405020304" pitchFamily="18" charset="0"/>
                <a:cs typeface="Times New Roman" panose="02020603050405020304" pitchFamily="18" charset="0"/>
              </a:rPr>
              <a:t>x)	</a:t>
            </a:r>
            <a:r>
              <a:rPr lang="en-US" altLang="en-US" sz="2200">
                <a:solidFill>
                  <a:srgbClr val="000000"/>
                </a:solidFill>
                <a:latin typeface="Times New Roman" panose="02020603050405020304" pitchFamily="18" charset="0"/>
                <a:cs typeface="Times New Roman" panose="02020603050405020304" pitchFamily="18" charset="0"/>
              </a:rPr>
              <a:t>The table is raised till the cutter just touches the periphery of the gear blank</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16F9554-EB59-48CA-B65D-B567D564FBA8}"/>
              </a:ext>
            </a:extLst>
          </p:cNvPr>
          <p:cNvSpPr txBox="1">
            <a:spLocks noGrp="1"/>
          </p:cNvSpPr>
          <p:nvPr>
            <p:ph type="title"/>
          </p:nvPr>
        </p:nvSpPr>
        <p:spPr>
          <a:xfrm>
            <a:off x="1262063" y="514350"/>
            <a:ext cx="7121525" cy="361950"/>
          </a:xfrm>
        </p:spPr>
        <p:txBody>
          <a:bodyPr tIns="12065" rtlCol="0"/>
          <a:lstStyle/>
          <a:p>
            <a:pPr marL="12700" eaLnBrk="1" fontAlgn="auto" hangingPunct="1">
              <a:spcBef>
                <a:spcPts val="95"/>
              </a:spcBef>
              <a:spcAft>
                <a:spcPts val="0"/>
              </a:spcAft>
              <a:defRPr/>
            </a:pPr>
            <a:r>
              <a:rPr sz="2200" b="0" u="none" dirty="0"/>
              <a:t>and</a:t>
            </a:r>
            <a:r>
              <a:rPr sz="2200" b="0" u="none" spc="-35" dirty="0"/>
              <a:t> </a:t>
            </a:r>
            <a:r>
              <a:rPr sz="2200" b="0" u="none" dirty="0"/>
              <a:t>the</a:t>
            </a:r>
            <a:r>
              <a:rPr sz="2200" b="0" u="none" spc="-40" dirty="0"/>
              <a:t> </a:t>
            </a:r>
            <a:r>
              <a:rPr sz="2200" b="0" u="none" dirty="0"/>
              <a:t>micrometer</a:t>
            </a:r>
            <a:r>
              <a:rPr sz="2200" b="0" u="none" spc="-40" dirty="0"/>
              <a:t> </a:t>
            </a:r>
            <a:r>
              <a:rPr sz="2200" b="0" u="none" dirty="0"/>
              <a:t>dial</a:t>
            </a:r>
            <a:r>
              <a:rPr sz="2200" b="0" u="none" spc="-40" dirty="0"/>
              <a:t> </a:t>
            </a:r>
            <a:r>
              <a:rPr sz="2200" b="0" u="none" dirty="0"/>
              <a:t>of</a:t>
            </a:r>
            <a:r>
              <a:rPr sz="2200" b="0" u="none" spc="-25" dirty="0"/>
              <a:t> </a:t>
            </a:r>
            <a:r>
              <a:rPr sz="2200" b="0" u="none" dirty="0"/>
              <a:t>the</a:t>
            </a:r>
            <a:r>
              <a:rPr sz="2200" b="0" u="none" spc="-45" dirty="0"/>
              <a:t> </a:t>
            </a:r>
            <a:r>
              <a:rPr sz="2200" b="0" u="none" dirty="0"/>
              <a:t>vertical</a:t>
            </a:r>
            <a:r>
              <a:rPr sz="2200" b="0" u="none" spc="-40" dirty="0"/>
              <a:t> </a:t>
            </a:r>
            <a:r>
              <a:rPr sz="2200" b="0" u="none" dirty="0"/>
              <a:t>feed</a:t>
            </a:r>
            <a:r>
              <a:rPr sz="2200" b="0" u="none" spc="-40" dirty="0"/>
              <a:t> </a:t>
            </a:r>
            <a:r>
              <a:rPr sz="2200" b="0" u="none" dirty="0"/>
              <a:t>screw</a:t>
            </a:r>
            <a:r>
              <a:rPr sz="2200" b="0" u="none" spc="-40" dirty="0"/>
              <a:t> </a:t>
            </a:r>
            <a:r>
              <a:rPr sz="2200" b="0" u="none" dirty="0"/>
              <a:t>is</a:t>
            </a:r>
            <a:r>
              <a:rPr sz="2200" b="0" u="none" spc="-40" dirty="0"/>
              <a:t> </a:t>
            </a:r>
            <a:r>
              <a:rPr sz="2200" b="0" u="none" dirty="0"/>
              <a:t>set</a:t>
            </a:r>
            <a:r>
              <a:rPr sz="2200" b="0" u="none" spc="-40" dirty="0"/>
              <a:t> </a:t>
            </a:r>
            <a:r>
              <a:rPr sz="2200" b="0" u="none" dirty="0"/>
              <a:t>to</a:t>
            </a:r>
            <a:r>
              <a:rPr sz="2200" b="0" u="none" spc="-30" dirty="0"/>
              <a:t> </a:t>
            </a:r>
            <a:r>
              <a:rPr sz="2200" b="0" u="none" spc="-10" dirty="0"/>
              <a:t>zero.</a:t>
            </a:r>
            <a:endParaRPr sz="2200"/>
          </a:p>
        </p:txBody>
      </p:sp>
      <p:sp>
        <p:nvSpPr>
          <p:cNvPr id="94211" name="object 3">
            <a:extLst>
              <a:ext uri="{FF2B5EF4-FFF2-40B4-BE49-F238E27FC236}">
                <a16:creationId xmlns:a16="http://schemas.microsoft.com/office/drawing/2014/main" id="{0E8C6417-0C79-472B-8FCD-1CEF22BF5565}"/>
              </a:ext>
            </a:extLst>
          </p:cNvPr>
          <p:cNvSpPr txBox="1">
            <a:spLocks noChangeArrowheads="1"/>
          </p:cNvSpPr>
          <p:nvPr/>
        </p:nvSpPr>
        <p:spPr bwMode="auto">
          <a:xfrm>
            <a:off x="900113" y="850900"/>
            <a:ext cx="91757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73063" indent="-361950">
              <a:tabLst>
                <a:tab pos="371475" algn="l"/>
              </a:tabLst>
              <a:defRPr>
                <a:solidFill>
                  <a:schemeClr val="tx1"/>
                </a:solidFill>
                <a:latin typeface="Arial" panose="020B0604020202020204" pitchFamily="34" charset="0"/>
              </a:defRPr>
            </a:lvl1pPr>
            <a:lvl2pPr marL="742950" indent="-285750">
              <a:tabLst>
                <a:tab pos="371475" algn="l"/>
              </a:tabLst>
              <a:defRPr>
                <a:solidFill>
                  <a:schemeClr val="tx1"/>
                </a:solidFill>
                <a:latin typeface="Arial" panose="020B0604020202020204" pitchFamily="34" charset="0"/>
              </a:defRPr>
            </a:lvl2pPr>
            <a:lvl3pPr marL="1143000" indent="-228600">
              <a:tabLst>
                <a:tab pos="371475" algn="l"/>
              </a:tabLst>
              <a:defRPr>
                <a:solidFill>
                  <a:schemeClr val="tx1"/>
                </a:solidFill>
                <a:latin typeface="Arial" panose="020B0604020202020204" pitchFamily="34" charset="0"/>
              </a:defRPr>
            </a:lvl3pPr>
            <a:lvl4pPr marL="1600200" indent="-228600">
              <a:tabLst>
                <a:tab pos="371475" algn="l"/>
              </a:tabLst>
              <a:defRPr>
                <a:solidFill>
                  <a:schemeClr val="tx1"/>
                </a:solidFill>
                <a:latin typeface="Arial" panose="020B0604020202020204" pitchFamily="34" charset="0"/>
              </a:defRPr>
            </a:lvl4pPr>
            <a:lvl5pPr marL="2057400" indent="-228600">
              <a:tabLst>
                <a:tab pos="371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71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71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71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71475" algn="l"/>
              </a:tabLst>
              <a:defRPr>
                <a:solidFill>
                  <a:schemeClr val="tx1"/>
                </a:solidFill>
                <a:latin typeface="Arial" panose="020B0604020202020204" pitchFamily="34" charset="0"/>
              </a:defRPr>
            </a:lvl9pPr>
          </a:lstStyle>
          <a:p>
            <a:pPr eaLnBrk="1" hangingPunct="1">
              <a:lnSpc>
                <a:spcPct val="144000"/>
              </a:lnSpc>
              <a:spcBef>
                <a:spcPts val="100"/>
              </a:spcBef>
            </a:pPr>
            <a:r>
              <a:rPr lang="en-US" altLang="en-US" sz="1200">
                <a:solidFill>
                  <a:srgbClr val="000000"/>
                </a:solidFill>
                <a:latin typeface="Times New Roman" panose="02020603050405020304" pitchFamily="18" charset="0"/>
                <a:cs typeface="Times New Roman" panose="02020603050405020304" pitchFamily="18" charset="0"/>
              </a:rPr>
              <a:t>xi)	</a:t>
            </a:r>
            <a:r>
              <a:rPr lang="en-US" altLang="en-US" sz="2200">
                <a:solidFill>
                  <a:srgbClr val="000000"/>
                </a:solidFill>
                <a:latin typeface="Times New Roman" panose="02020603050405020304" pitchFamily="18" charset="0"/>
                <a:cs typeface="Times New Roman" panose="02020603050405020304" pitchFamily="18" charset="0"/>
              </a:rPr>
              <a:t>The table is next raised to give the required depth of cut by turning dial through the calculated no. of divisions .</a:t>
            </a:r>
          </a:p>
          <a:p>
            <a:pPr eaLnBrk="1" hangingPunct="1">
              <a:lnSpc>
                <a:spcPts val="2525"/>
              </a:lnSpc>
              <a:spcBef>
                <a:spcPts val="1338"/>
              </a:spcBef>
            </a:pPr>
            <a:r>
              <a:rPr lang="en-US" altLang="en-US" sz="1200">
                <a:solidFill>
                  <a:srgbClr val="000000"/>
                </a:solidFill>
                <a:latin typeface="Times New Roman" panose="02020603050405020304" pitchFamily="18" charset="0"/>
                <a:cs typeface="Times New Roman" panose="02020603050405020304" pitchFamily="18" charset="0"/>
              </a:rPr>
              <a:t>xii) </a:t>
            </a:r>
            <a:r>
              <a:rPr lang="en-US" altLang="en-US" sz="2200">
                <a:solidFill>
                  <a:srgbClr val="000000"/>
                </a:solidFill>
                <a:latin typeface="Times New Roman" panose="02020603050405020304" pitchFamily="18" charset="0"/>
                <a:cs typeface="Times New Roman" panose="02020603050405020304" pitchFamily="18" charset="0"/>
              </a:rPr>
              <a:t>The machine is started, and the feed is applied to finish the first tooth space of the gear.</a:t>
            </a:r>
          </a:p>
          <a:p>
            <a:pPr eaLnBrk="1" hangingPunct="1">
              <a:spcBef>
                <a:spcPts val="500"/>
              </a:spcBef>
            </a:pPr>
            <a:r>
              <a:rPr lang="en-US" altLang="en-US" sz="1200">
                <a:solidFill>
                  <a:srgbClr val="000000"/>
                </a:solidFill>
                <a:latin typeface="Times New Roman" panose="02020603050405020304" pitchFamily="18" charset="0"/>
                <a:cs typeface="Times New Roman" panose="02020603050405020304" pitchFamily="18" charset="0"/>
              </a:rPr>
              <a:t>xiii) </a:t>
            </a:r>
            <a:r>
              <a:rPr lang="en-US" altLang="en-US" sz="2200">
                <a:solidFill>
                  <a:srgbClr val="000000"/>
                </a:solidFill>
                <a:latin typeface="Times New Roman" panose="02020603050405020304" pitchFamily="18" charset="0"/>
                <a:cs typeface="Times New Roman" panose="02020603050405020304" pitchFamily="18" charset="0"/>
              </a:rPr>
              <a:t>After the end of the cut, the table is brought back to the starting position</a:t>
            </a:r>
          </a:p>
          <a:p>
            <a:pPr eaLnBrk="1" hangingPunct="1">
              <a:spcBef>
                <a:spcPts val="1150"/>
              </a:spcBef>
            </a:pPr>
            <a:r>
              <a:rPr lang="en-US" altLang="en-US" sz="2200">
                <a:solidFill>
                  <a:srgbClr val="000000"/>
                </a:solidFill>
                <a:latin typeface="Times New Roman" panose="02020603050405020304" pitchFamily="18" charset="0"/>
                <a:cs typeface="Times New Roman" panose="02020603050405020304" pitchFamily="18" charset="0"/>
              </a:rPr>
              <a:t>and the blank is indexed for the next tooth space.</a:t>
            </a:r>
          </a:p>
          <a:p>
            <a:pPr eaLnBrk="1" hangingPunct="1">
              <a:spcBef>
                <a:spcPts val="1163"/>
              </a:spcBef>
            </a:pPr>
            <a:r>
              <a:rPr lang="en-US" altLang="en-US" sz="1200">
                <a:solidFill>
                  <a:srgbClr val="000000"/>
                </a:solidFill>
                <a:latin typeface="Times New Roman" panose="02020603050405020304" pitchFamily="18" charset="0"/>
                <a:cs typeface="Times New Roman" panose="02020603050405020304" pitchFamily="18" charset="0"/>
              </a:rPr>
              <a:t>xiv)  </a:t>
            </a:r>
            <a:r>
              <a:rPr lang="en-US" altLang="en-US" sz="2200">
                <a:solidFill>
                  <a:srgbClr val="000000"/>
                </a:solidFill>
                <a:latin typeface="Times New Roman" panose="02020603050405020304" pitchFamily="18" charset="0"/>
                <a:cs typeface="Times New Roman" panose="02020603050405020304" pitchFamily="18" charset="0"/>
              </a:rPr>
              <a:t>The operation is repeated till all the gear teeth are cut.</a:t>
            </a:r>
          </a:p>
          <a:p>
            <a:pPr eaLnBrk="1" hangingPunct="1">
              <a:spcBef>
                <a:spcPts val="600"/>
              </a:spcBef>
            </a:pPr>
            <a:r>
              <a:rPr lang="en-US" altLang="en-US" sz="2400" b="1">
                <a:solidFill>
                  <a:srgbClr val="000000"/>
                </a:solidFill>
                <a:latin typeface="Times New Roman" panose="02020603050405020304" pitchFamily="18" charset="0"/>
                <a:cs typeface="Times New Roman" panose="02020603050405020304" pitchFamily="18" charset="0"/>
              </a:rPr>
              <a:t>7. PRECAUTIONS:</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713"/>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alignment of the cutter with the work axis must be checked.</a:t>
            </a:r>
          </a:p>
          <a:p>
            <a:pPr eaLnBrk="1" hangingPunct="1">
              <a:spcBef>
                <a:spcPts val="738"/>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cutter must be centered accurately with the dividing head spindle axis.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11682</Words>
  <Application>Microsoft Office PowerPoint</Application>
  <PresentationFormat>Custom</PresentationFormat>
  <Paragraphs>764</Paragraphs>
  <Slides>91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Arial</vt:lpstr>
      <vt:lpstr>Calibri</vt:lpstr>
      <vt:lpstr>Aptos</vt:lpstr>
      <vt:lpstr>Verdana</vt:lpstr>
      <vt:lpstr>Times New Roman</vt:lpstr>
      <vt:lpstr>Courier New</vt:lpstr>
      <vt:lpstr>Symbol</vt:lpstr>
      <vt:lpstr>Cambria Math</vt:lpstr>
      <vt:lpstr>Office Theme</vt:lpstr>
      <vt:lpstr>LAB MANUAL FOR</vt:lpstr>
      <vt:lpstr>Course Learning Outcomes (CLOs) The learning outcomes that are expected to be attained by the student at the end of the course are.</vt:lpstr>
      <vt:lpstr>PowerPoint Presentation</vt:lpstr>
      <vt:lpstr>1.LATHE</vt:lpstr>
      <vt:lpstr>1.2 MAIN PARTS OF A LATHE</vt:lpstr>
      <vt:lpstr>1.3 SPECIFICATIONS</vt:lpstr>
      <vt:lpstr>PowerPoint Presentation</vt:lpstr>
      <vt:lpstr>2. DRILLING MACHINE</vt:lpstr>
      <vt:lpstr>2.2 MAIN PARTS OF A RADIAL DRILLING MACHINE</vt:lpstr>
      <vt:lpstr>2.3 SPECIFICATIONS</vt:lpstr>
      <vt:lpstr>3. MILLING MACHINES</vt:lpstr>
      <vt:lpstr>3.2 MAIN PARTS OF A MILLING MACHINE</vt:lpstr>
      <vt:lpstr>3.3 SPECIFICATIONS</vt:lpstr>
      <vt:lpstr>4.PLANING MACHINES</vt:lpstr>
      <vt:lpstr>4.2 PLANING MACHINE PARTS</vt:lpstr>
      <vt:lpstr>PowerPoint Presentation</vt:lpstr>
      <vt:lpstr>5.SLOTTING MACHINES</vt:lpstr>
      <vt:lpstr>5.2 MAIN PARTS OF A SLOTTING MACHINE</vt:lpstr>
      <vt:lpstr>6.GRINDING MACHINES</vt:lpstr>
      <vt:lpstr>6.2 MAIN PARTS OF GRINDING MACHINES</vt:lpstr>
      <vt:lpstr>PowerPoint Presentation</vt:lpstr>
      <vt:lpstr>6.3 SPECIFICATIONS</vt:lpstr>
      <vt:lpstr>EXPERIMENT NO. 2 PLAIN TURNING AND CHAMFERING ON LATHE</vt:lpstr>
      <vt:lpstr>3. TOOLS REQUIRED :</vt:lpstr>
      <vt:lpstr>6.1. FACING:</vt:lpstr>
      <vt:lpstr>PowerPoint Presentation</vt:lpstr>
      <vt:lpstr>6.3.FINISH TURNING:</vt:lpstr>
      <vt:lpstr>6.4 CHAMFERING:</vt:lpstr>
      <vt:lpstr>7.2. FEED:</vt:lpstr>
      <vt:lpstr>8. PROCEDURE:</vt:lpstr>
      <vt:lpstr>Experiment no. 3</vt:lpstr>
      <vt:lpstr>2. MATERIAL REQUIRED:</vt:lpstr>
      <vt:lpstr>6. SEQUENCE OF OPERATIONS CHART:</vt:lpstr>
      <vt:lpstr>6.2. Rough Turning:</vt:lpstr>
      <vt:lpstr>6.3. Finish Turning:</vt:lpstr>
      <vt:lpstr>difference in diameters of the taper to its length. This is termed as the conicity designated by the letter K. K = (D-d)/L</vt:lpstr>
      <vt:lpstr>angle, rotation of the compound slide screw will cause the tool to be fed at that angle and generate a corresponding taper.</vt:lpstr>
      <vt:lpstr>the multiple cutting edges, producing depressions in a regular pattern on the surface of the work piece. Knurling is done at the slowest speed and oil is flowed on the tool and work piece to dissipate heat generated during knurling. The feed varies from 1 to 2 mm per revolution is as shown in fig.no.2.6.</vt:lpstr>
      <vt:lpstr>7. METAL CUTTING PARAMETERS:</vt:lpstr>
      <vt:lpstr>7.3. Depth of Cut:</vt:lpstr>
      <vt:lpstr>Finish Turning Operation: Cutting speed (V) = 40m /min, Feed (f) = 0.1 mm/rev, Depth of cut (t) =</vt:lpstr>
      <vt:lpstr>8. PROCEDURE:</vt:lpstr>
      <vt:lpstr>9. PRECAUTIONS:</vt:lpstr>
      <vt:lpstr>Experiment no. 4 THREAD CUTTING ON A LATHE</vt:lpstr>
      <vt:lpstr>5. EQUIPMENT REQUIRED:</vt:lpstr>
      <vt:lpstr>7. PRINCIPLE OF THREAD CUTTING:</vt:lpstr>
      <vt:lpstr>Calculations for change-wheels, metric thread on English lead screw:</vt:lpstr>
      <vt:lpstr>PowerPoint Presentation</vt:lpstr>
      <vt:lpstr>8. THREAD CUTTING OPERATION:</vt:lpstr>
      <vt:lpstr>PowerPoint Presentation</vt:lpstr>
      <vt:lpstr>PowerPoint Presentation</vt:lpstr>
      <vt:lpstr>8.2. Right hand and left-hand thread:</vt:lpstr>
      <vt:lpstr>9. PROCEDURE:</vt:lpstr>
      <vt:lpstr>10. PRECAUTIONS:</vt:lpstr>
      <vt:lpstr>Experiment no. 5 DRILLING, REAMING AND TAPPING</vt:lpstr>
      <vt:lpstr>4. MEASURING INSTRUMENTS REQUIRED:</vt:lpstr>
      <vt:lpstr>PowerPoint Presentation</vt:lpstr>
      <vt:lpstr>6.1. Marking:</vt:lpstr>
      <vt:lpstr>6.4. Drilling:</vt:lpstr>
      <vt:lpstr>6.6.Tapping:</vt:lpstr>
      <vt:lpstr>Taper tap (rougher):</vt:lpstr>
      <vt:lpstr>7. PROCEDURE:</vt:lpstr>
      <vt:lpstr>PowerPoint Presentation</vt:lpstr>
      <vt:lpstr>Experiment no. 6</vt:lpstr>
      <vt:lpstr>3. MATERIAL REQUIRED:</vt:lpstr>
      <vt:lpstr>6. SEQUENCE OF OPERATIONS CHART:</vt:lpstr>
      <vt:lpstr>6.2 Punching:</vt:lpstr>
      <vt:lpstr>6.5 Reaming:</vt:lpstr>
      <vt:lpstr>6.6 Boring:</vt:lpstr>
      <vt:lpstr>PowerPoint Presentation</vt:lpstr>
      <vt:lpstr>6.8 Counter sinking:</vt:lpstr>
      <vt:lpstr>7. PROCEDURE:</vt:lpstr>
      <vt:lpstr>PowerPoint Presentation</vt:lpstr>
      <vt:lpstr>Experiment no. 7 DOVETAIL CUTTING AND GROOVES BY SHAPER AND GRINDING OF MACHINE SURFACES BY SURFACE GRINDER</vt:lpstr>
      <vt:lpstr>5. MEASURING INSTRUMENTS REQUIRED:</vt:lpstr>
      <vt:lpstr>6.1. Machining Horizontal</vt:lpstr>
      <vt:lpstr>6.2 Machining Vertical Surface:</vt:lpstr>
      <vt:lpstr>down feed screw by hand. - The feed is about 25 mm given at the end of each return stroke. Both roughing and finishing cuts are performed to complete the job is as shown in figure no.7.2.</vt:lpstr>
      <vt:lpstr> For cutting slots, a square nose tool similar to a parting tool is selected. The width of the cutting-edge ranges from 3 to 12 mm. As the tool penetrates deep into the work, clearance is provided all around the tool cutting edge to prevent it from rubbing against the work surface. As the tool is purely end cutting it has no side rake; slight back rake may be provided on the tool to promote easy flow of the chips. The speed is reduced while cutting a slot. The clapper block is locked in the clapper box to prevent the tool from lifting during return stroke. Lubrication is necessary on the work to prevent the cutting edge of the tool from wear due to dragging.</vt:lpstr>
      <vt:lpstr>6.5 Finish Grinding:</vt:lpstr>
      <vt:lpstr>7. PROCEDURE:</vt:lpstr>
      <vt:lpstr>PowerPoint Presentation</vt:lpstr>
      <vt:lpstr>8.PRECAUTIONS:</vt:lpstr>
      <vt:lpstr>Experiment no. 8 SUPER GEAR MILLING</vt:lpstr>
      <vt:lpstr>5. GEAR CUTTING BY FORMED DISC CUTTER:</vt:lpstr>
      <vt:lpstr>Table. No (1)</vt:lpstr>
      <vt:lpstr>5.1.Spur gear proportions :</vt:lpstr>
      <vt:lpstr>Table No.(2)</vt:lpstr>
      <vt:lpstr>6 PROCEDURES:</vt:lpstr>
      <vt:lpstr>normal and depth of cut is equal to tooth depth.</vt:lpstr>
      <vt:lpstr>and the micrometer dial of the vertical feed screw is set to zero.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MANUAL FOR</dc:title>
  <cp:lastModifiedBy>cloudconvert_12</cp:lastModifiedBy>
  <cp:revision>6</cp:revision>
  <dcterms:created xsi:type="dcterms:W3CDTF">2025-01-15T22:09:05Z</dcterms:created>
  <dcterms:modified xsi:type="dcterms:W3CDTF">2025-01-23T14:11:19Z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2025-01-15T00:00:00Z</vt:filetime>
  </property>
  <property fmtid="{D5CDD505-2E9C-101B-9397-08002B2CF9AE}" pid="3" name="Creator">
    <vt:lpwstr>Microsoft® Word 2021</vt:lpwstr>
  </property>
  <property fmtid="{D5CDD505-2E9C-101B-9397-08002B2CF9AE}" pid="4" name="LastSaved">
    <vt:filetime>2025-01-15T00:00:00Z</vt:filetime>
  </property>
  <property fmtid="{D5CDD505-2E9C-101B-9397-08002B2CF9AE}" pid="5" name="Producer">
    <vt:lpwstr>Microsoft® Word 2021</vt:lpwstr>
  </property>
</Properties>
</file>