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0058400" cy="7772400"/>
  <p:notesSz cx="10058400" cy="7772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661" y="6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a:lstStyle>
            <a:lvl1pPr>
              <a:defRPr/>
            </a:lvl1pPr>
          </a:lstStyle>
          <a:p>
            <a:endParaRPr/>
          </a:p>
        </p:txBody>
      </p:sp>
      <p:sp>
        <p:nvSpPr>
          <p:cNvPr id="4" name="Holder 4">
            <a:extLst>
              <a:ext uri="{FF2B5EF4-FFF2-40B4-BE49-F238E27FC236}">
                <a16:creationId xmlns:a16="http://schemas.microsoft.com/office/drawing/2014/main" id="{CB4075F1-104D-404B-9655-F907B0D25C8E}"/>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Holder 5">
            <a:extLst>
              <a:ext uri="{FF2B5EF4-FFF2-40B4-BE49-F238E27FC236}">
                <a16:creationId xmlns:a16="http://schemas.microsoft.com/office/drawing/2014/main" id="{5BBB65B2-ED68-4B59-9D1F-86D94958E039}"/>
              </a:ext>
            </a:extLst>
          </p:cNvPr>
          <p:cNvSpPr>
            <a:spLocks noGrp="1" noChangeArrowheads="1"/>
          </p:cNvSpPr>
          <p:nvPr>
            <p:ph type="dt" sz="half" idx="11"/>
          </p:nvPr>
        </p:nvSpPr>
        <p:spPr>
          <a:ln/>
        </p:spPr>
        <p:txBody>
          <a:bodyPr/>
          <a:lstStyle>
            <a:lvl1pPr>
              <a:defRPr/>
            </a:lvl1pPr>
          </a:lstStyle>
          <a:p>
            <a:pPr>
              <a:defRPr/>
            </a:pPr>
            <a:fld id="{AD6BB3F8-371E-45DB-880E-DEFCFA548494}" type="datetimeFigureOut">
              <a:rPr lang="en-US" altLang="en-US"/>
              <a:pPr>
                <a:defRPr/>
              </a:pPr>
              <a:t>1/23/2025</a:t>
            </a:fld>
            <a:endParaRPr lang="en-US" altLang="en-US"/>
          </a:p>
        </p:txBody>
      </p:sp>
      <p:sp>
        <p:nvSpPr>
          <p:cNvPr id="6" name="Holder 6">
            <a:extLst>
              <a:ext uri="{FF2B5EF4-FFF2-40B4-BE49-F238E27FC236}">
                <a16:creationId xmlns:a16="http://schemas.microsoft.com/office/drawing/2014/main" id="{B396BD7B-06AC-4EEB-AB7B-F6F857960B10}"/>
              </a:ext>
            </a:extLst>
          </p:cNvPr>
          <p:cNvSpPr>
            <a:spLocks noGrp="1" noChangeArrowheads="1"/>
          </p:cNvSpPr>
          <p:nvPr>
            <p:ph type="sldNum" sz="quarter" idx="12"/>
          </p:nvPr>
        </p:nvSpPr>
        <p:spPr>
          <a:ln/>
        </p:spPr>
        <p:txBody>
          <a:bodyPr/>
          <a:lstStyle>
            <a:lvl1pPr>
              <a:defRPr/>
            </a:lvl1pPr>
          </a:lstStyle>
          <a:p>
            <a:pPr>
              <a:defRPr/>
            </a:pPr>
            <a:fld id="{6F978752-E214-4725-A480-1B0E38BB965E}" type="slidenum">
              <a:rPr lang="en-US" altLang="en-US"/>
              <a:pPr>
                <a:defRPr/>
              </a:pPr>
              <a:t>‹#›</a:t>
            </a:fld>
            <a:endParaRPr lang="en-US" altLang="en-US"/>
          </a:p>
        </p:txBody>
      </p:sp>
    </p:spTree>
    <p:extLst>
      <p:ext uri="{BB962C8B-B14F-4D97-AF65-F5344CB8AC3E}">
        <p14:creationId xmlns:p14="http://schemas.microsoft.com/office/powerpoint/2010/main" val="4245447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2800" b="1" i="0">
                <a:solidFill>
                  <a:schemeClr val="tx1"/>
                </a:solidFill>
                <a:latin typeface="Calibri"/>
                <a:cs typeface="Calibri"/>
              </a:defRPr>
            </a:lvl1pPr>
          </a:lstStyle>
          <a:p>
            <a:endParaRPr/>
          </a:p>
        </p:txBody>
      </p:sp>
      <p:sp>
        <p:nvSpPr>
          <p:cNvPr id="3" name="Holder 3"/>
          <p:cNvSpPr>
            <a:spLocks noGrp="1"/>
          </p:cNvSpPr>
          <p:nvPr>
            <p:ph type="body" idx="1"/>
          </p:nvPr>
        </p:nvSpPr>
        <p:spPr/>
        <p:txBody>
          <a:bodyPr/>
          <a:lstStyle>
            <a:lvl1pPr>
              <a:defRPr sz="2800" b="1" i="0">
                <a:solidFill>
                  <a:schemeClr val="tx1"/>
                </a:solidFill>
                <a:latin typeface="Calibri"/>
                <a:cs typeface="Calibri"/>
              </a:defRPr>
            </a:lvl1pPr>
          </a:lstStyle>
          <a:p>
            <a:endParaRPr/>
          </a:p>
        </p:txBody>
      </p:sp>
      <p:sp>
        <p:nvSpPr>
          <p:cNvPr id="4" name="Holder 4">
            <a:extLst>
              <a:ext uri="{FF2B5EF4-FFF2-40B4-BE49-F238E27FC236}">
                <a16:creationId xmlns:a16="http://schemas.microsoft.com/office/drawing/2014/main" id="{884762CD-F524-49F5-90E9-71D5829DB824}"/>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Holder 5">
            <a:extLst>
              <a:ext uri="{FF2B5EF4-FFF2-40B4-BE49-F238E27FC236}">
                <a16:creationId xmlns:a16="http://schemas.microsoft.com/office/drawing/2014/main" id="{881C1B2D-9DCD-4B11-BAFD-9783CFB4461F}"/>
              </a:ext>
            </a:extLst>
          </p:cNvPr>
          <p:cNvSpPr>
            <a:spLocks noGrp="1" noChangeArrowheads="1"/>
          </p:cNvSpPr>
          <p:nvPr>
            <p:ph type="dt" sz="half" idx="11"/>
          </p:nvPr>
        </p:nvSpPr>
        <p:spPr>
          <a:ln/>
        </p:spPr>
        <p:txBody>
          <a:bodyPr/>
          <a:lstStyle>
            <a:lvl1pPr>
              <a:defRPr/>
            </a:lvl1pPr>
          </a:lstStyle>
          <a:p>
            <a:pPr>
              <a:defRPr/>
            </a:pPr>
            <a:fld id="{14534009-B5C1-4C9A-83E6-3652C8B6DCF3}" type="datetimeFigureOut">
              <a:rPr lang="en-US" altLang="en-US"/>
              <a:pPr>
                <a:defRPr/>
              </a:pPr>
              <a:t>1/23/2025</a:t>
            </a:fld>
            <a:endParaRPr lang="en-US" altLang="en-US"/>
          </a:p>
        </p:txBody>
      </p:sp>
      <p:sp>
        <p:nvSpPr>
          <p:cNvPr id="6" name="Holder 6">
            <a:extLst>
              <a:ext uri="{FF2B5EF4-FFF2-40B4-BE49-F238E27FC236}">
                <a16:creationId xmlns:a16="http://schemas.microsoft.com/office/drawing/2014/main" id="{B33D5DF6-111E-4130-823B-8F6802D5E1BE}"/>
              </a:ext>
            </a:extLst>
          </p:cNvPr>
          <p:cNvSpPr>
            <a:spLocks noGrp="1" noChangeArrowheads="1"/>
          </p:cNvSpPr>
          <p:nvPr>
            <p:ph type="sldNum" sz="quarter" idx="12"/>
          </p:nvPr>
        </p:nvSpPr>
        <p:spPr>
          <a:ln/>
        </p:spPr>
        <p:txBody>
          <a:bodyPr/>
          <a:lstStyle>
            <a:lvl1pPr>
              <a:defRPr/>
            </a:lvl1pPr>
          </a:lstStyle>
          <a:p>
            <a:pPr>
              <a:defRPr/>
            </a:pPr>
            <a:fld id="{CD54776D-A191-4BA1-9DB0-E72DC9195D59}" type="slidenum">
              <a:rPr lang="en-US" altLang="en-US"/>
              <a:pPr>
                <a:defRPr/>
              </a:pPr>
              <a:t>‹#›</a:t>
            </a:fld>
            <a:endParaRPr lang="en-US" altLang="en-US"/>
          </a:p>
        </p:txBody>
      </p:sp>
    </p:spTree>
    <p:extLst>
      <p:ext uri="{BB962C8B-B14F-4D97-AF65-F5344CB8AC3E}">
        <p14:creationId xmlns:p14="http://schemas.microsoft.com/office/powerpoint/2010/main" val="2150027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2800" b="1" i="0">
                <a:solidFill>
                  <a:schemeClr val="tx1"/>
                </a:solidFill>
                <a:latin typeface="Calibri"/>
                <a:cs typeface="Calibri"/>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a:lstStyle>
            <a:lvl1pPr>
              <a:defRPr/>
            </a:lvl1pPr>
          </a:lstStyle>
          <a:p>
            <a:endParaRPr/>
          </a:p>
        </p:txBody>
      </p:sp>
      <p:sp>
        <p:nvSpPr>
          <p:cNvPr id="5" name="Holder 4">
            <a:extLst>
              <a:ext uri="{FF2B5EF4-FFF2-40B4-BE49-F238E27FC236}">
                <a16:creationId xmlns:a16="http://schemas.microsoft.com/office/drawing/2014/main" id="{A71610E4-4966-4CE9-955F-0FC3C5A86E74}"/>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Holder 5">
            <a:extLst>
              <a:ext uri="{FF2B5EF4-FFF2-40B4-BE49-F238E27FC236}">
                <a16:creationId xmlns:a16="http://schemas.microsoft.com/office/drawing/2014/main" id="{E5A29C03-2C1A-4802-9503-B8BA009F575A}"/>
              </a:ext>
            </a:extLst>
          </p:cNvPr>
          <p:cNvSpPr>
            <a:spLocks noGrp="1" noChangeArrowheads="1"/>
          </p:cNvSpPr>
          <p:nvPr>
            <p:ph type="dt" sz="half" idx="11"/>
          </p:nvPr>
        </p:nvSpPr>
        <p:spPr>
          <a:ln/>
        </p:spPr>
        <p:txBody>
          <a:bodyPr/>
          <a:lstStyle>
            <a:lvl1pPr>
              <a:defRPr/>
            </a:lvl1pPr>
          </a:lstStyle>
          <a:p>
            <a:pPr>
              <a:defRPr/>
            </a:pPr>
            <a:fld id="{A5E18514-3C9E-45A3-9C10-996469D0137B}" type="datetimeFigureOut">
              <a:rPr lang="en-US" altLang="en-US"/>
              <a:pPr>
                <a:defRPr/>
              </a:pPr>
              <a:t>1/23/2025</a:t>
            </a:fld>
            <a:endParaRPr lang="en-US" altLang="en-US"/>
          </a:p>
        </p:txBody>
      </p:sp>
      <p:sp>
        <p:nvSpPr>
          <p:cNvPr id="7" name="Holder 6">
            <a:extLst>
              <a:ext uri="{FF2B5EF4-FFF2-40B4-BE49-F238E27FC236}">
                <a16:creationId xmlns:a16="http://schemas.microsoft.com/office/drawing/2014/main" id="{88A1197C-0B4F-43BD-98A9-6F4260352DAA}"/>
              </a:ext>
            </a:extLst>
          </p:cNvPr>
          <p:cNvSpPr>
            <a:spLocks noGrp="1" noChangeArrowheads="1"/>
          </p:cNvSpPr>
          <p:nvPr>
            <p:ph type="sldNum" sz="quarter" idx="12"/>
          </p:nvPr>
        </p:nvSpPr>
        <p:spPr>
          <a:ln/>
        </p:spPr>
        <p:txBody>
          <a:bodyPr/>
          <a:lstStyle>
            <a:lvl1pPr>
              <a:defRPr/>
            </a:lvl1pPr>
          </a:lstStyle>
          <a:p>
            <a:pPr>
              <a:defRPr/>
            </a:pPr>
            <a:fld id="{31EC9D67-725D-4885-B859-EA3BD37C9A70}" type="slidenum">
              <a:rPr lang="en-US" altLang="en-US"/>
              <a:pPr>
                <a:defRPr/>
              </a:pPr>
              <a:t>‹#›</a:t>
            </a:fld>
            <a:endParaRPr lang="en-US" altLang="en-US"/>
          </a:p>
        </p:txBody>
      </p:sp>
    </p:spTree>
    <p:extLst>
      <p:ext uri="{BB962C8B-B14F-4D97-AF65-F5344CB8AC3E}">
        <p14:creationId xmlns:p14="http://schemas.microsoft.com/office/powerpoint/2010/main" val="16778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2800" b="1" i="0">
                <a:solidFill>
                  <a:schemeClr val="tx1"/>
                </a:solidFill>
                <a:latin typeface="Calibri"/>
                <a:cs typeface="Calibri"/>
              </a:defRPr>
            </a:lvl1pPr>
          </a:lstStyle>
          <a:p>
            <a:endParaRPr/>
          </a:p>
        </p:txBody>
      </p:sp>
      <p:sp>
        <p:nvSpPr>
          <p:cNvPr id="3" name="Holder 4">
            <a:extLst>
              <a:ext uri="{FF2B5EF4-FFF2-40B4-BE49-F238E27FC236}">
                <a16:creationId xmlns:a16="http://schemas.microsoft.com/office/drawing/2014/main" id="{0B228158-CD0C-4B39-B77F-A341F93998B6}"/>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4" name="Holder 5">
            <a:extLst>
              <a:ext uri="{FF2B5EF4-FFF2-40B4-BE49-F238E27FC236}">
                <a16:creationId xmlns:a16="http://schemas.microsoft.com/office/drawing/2014/main" id="{B871A705-F09B-4DE4-8727-D24AD635F454}"/>
              </a:ext>
            </a:extLst>
          </p:cNvPr>
          <p:cNvSpPr>
            <a:spLocks noGrp="1" noChangeArrowheads="1"/>
          </p:cNvSpPr>
          <p:nvPr>
            <p:ph type="dt" sz="half" idx="11"/>
          </p:nvPr>
        </p:nvSpPr>
        <p:spPr>
          <a:ln/>
        </p:spPr>
        <p:txBody>
          <a:bodyPr/>
          <a:lstStyle>
            <a:lvl1pPr>
              <a:defRPr/>
            </a:lvl1pPr>
          </a:lstStyle>
          <a:p>
            <a:pPr>
              <a:defRPr/>
            </a:pPr>
            <a:fld id="{54D22DC4-E477-4625-945F-FF12E1FE373F}" type="datetimeFigureOut">
              <a:rPr lang="en-US" altLang="en-US"/>
              <a:pPr>
                <a:defRPr/>
              </a:pPr>
              <a:t>1/23/2025</a:t>
            </a:fld>
            <a:endParaRPr lang="en-US" altLang="en-US"/>
          </a:p>
        </p:txBody>
      </p:sp>
      <p:sp>
        <p:nvSpPr>
          <p:cNvPr id="5" name="Holder 6">
            <a:extLst>
              <a:ext uri="{FF2B5EF4-FFF2-40B4-BE49-F238E27FC236}">
                <a16:creationId xmlns:a16="http://schemas.microsoft.com/office/drawing/2014/main" id="{9F817499-ECAB-4344-BA47-87700D797C63}"/>
              </a:ext>
            </a:extLst>
          </p:cNvPr>
          <p:cNvSpPr>
            <a:spLocks noGrp="1" noChangeArrowheads="1"/>
          </p:cNvSpPr>
          <p:nvPr>
            <p:ph type="sldNum" sz="quarter" idx="12"/>
          </p:nvPr>
        </p:nvSpPr>
        <p:spPr>
          <a:ln/>
        </p:spPr>
        <p:txBody>
          <a:bodyPr/>
          <a:lstStyle>
            <a:lvl1pPr>
              <a:defRPr/>
            </a:lvl1pPr>
          </a:lstStyle>
          <a:p>
            <a:pPr>
              <a:defRPr/>
            </a:pPr>
            <a:fld id="{74F91CF6-8764-4429-AE61-184CE8773B62}" type="slidenum">
              <a:rPr lang="en-US" altLang="en-US"/>
              <a:pPr>
                <a:defRPr/>
              </a:pPr>
              <a:t>‹#›</a:t>
            </a:fld>
            <a:endParaRPr lang="en-US" altLang="en-US"/>
          </a:p>
        </p:txBody>
      </p:sp>
    </p:spTree>
    <p:extLst>
      <p:ext uri="{BB962C8B-B14F-4D97-AF65-F5344CB8AC3E}">
        <p14:creationId xmlns:p14="http://schemas.microsoft.com/office/powerpoint/2010/main" val="2356459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a:extLst>
              <a:ext uri="{FF2B5EF4-FFF2-40B4-BE49-F238E27FC236}">
                <a16:creationId xmlns:a16="http://schemas.microsoft.com/office/drawing/2014/main" id="{54B80D3D-6992-4C22-941E-C632D5C2EB7F}"/>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3" name="Holder 5">
            <a:extLst>
              <a:ext uri="{FF2B5EF4-FFF2-40B4-BE49-F238E27FC236}">
                <a16:creationId xmlns:a16="http://schemas.microsoft.com/office/drawing/2014/main" id="{629795F8-194B-462E-BC8C-7436FA32BF35}"/>
              </a:ext>
            </a:extLst>
          </p:cNvPr>
          <p:cNvSpPr>
            <a:spLocks noGrp="1" noChangeArrowheads="1"/>
          </p:cNvSpPr>
          <p:nvPr>
            <p:ph type="dt" sz="half" idx="11"/>
          </p:nvPr>
        </p:nvSpPr>
        <p:spPr>
          <a:ln/>
        </p:spPr>
        <p:txBody>
          <a:bodyPr/>
          <a:lstStyle>
            <a:lvl1pPr>
              <a:defRPr/>
            </a:lvl1pPr>
          </a:lstStyle>
          <a:p>
            <a:pPr>
              <a:defRPr/>
            </a:pPr>
            <a:fld id="{A7D0A95E-D685-4104-AF9A-741BC2000B4A}" type="datetimeFigureOut">
              <a:rPr lang="en-US" altLang="en-US"/>
              <a:pPr>
                <a:defRPr/>
              </a:pPr>
              <a:t>1/23/2025</a:t>
            </a:fld>
            <a:endParaRPr lang="en-US" altLang="en-US"/>
          </a:p>
        </p:txBody>
      </p:sp>
      <p:sp>
        <p:nvSpPr>
          <p:cNvPr id="4" name="Holder 6">
            <a:extLst>
              <a:ext uri="{FF2B5EF4-FFF2-40B4-BE49-F238E27FC236}">
                <a16:creationId xmlns:a16="http://schemas.microsoft.com/office/drawing/2014/main" id="{9C206471-D59A-4297-9C24-0DE78671DFD1}"/>
              </a:ext>
            </a:extLst>
          </p:cNvPr>
          <p:cNvSpPr>
            <a:spLocks noGrp="1" noChangeArrowheads="1"/>
          </p:cNvSpPr>
          <p:nvPr>
            <p:ph type="sldNum" sz="quarter" idx="12"/>
          </p:nvPr>
        </p:nvSpPr>
        <p:spPr>
          <a:ln/>
        </p:spPr>
        <p:txBody>
          <a:bodyPr/>
          <a:lstStyle>
            <a:lvl1pPr>
              <a:defRPr/>
            </a:lvl1pPr>
          </a:lstStyle>
          <a:p>
            <a:pPr>
              <a:defRPr/>
            </a:pPr>
            <a:fld id="{BCF48FE4-827C-41AC-9FB7-61F98B23D0B9}" type="slidenum">
              <a:rPr lang="en-US" altLang="en-US"/>
              <a:pPr>
                <a:defRPr/>
              </a:pPr>
              <a:t>‹#›</a:t>
            </a:fld>
            <a:endParaRPr lang="en-US" altLang="en-US"/>
          </a:p>
        </p:txBody>
      </p:sp>
    </p:spTree>
    <p:extLst>
      <p:ext uri="{BB962C8B-B14F-4D97-AF65-F5344CB8AC3E}">
        <p14:creationId xmlns:p14="http://schemas.microsoft.com/office/powerpoint/2010/main" val="5660481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Holder 2">
            <a:extLst>
              <a:ext uri="{FF2B5EF4-FFF2-40B4-BE49-F238E27FC236}">
                <a16:creationId xmlns:a16="http://schemas.microsoft.com/office/drawing/2014/main" id="{B4BD730D-D803-49C8-B0BA-2F0C6655292B}"/>
              </a:ext>
            </a:extLst>
          </p:cNvPr>
          <p:cNvSpPr>
            <a:spLocks noGrp="1" noChangeArrowheads="1"/>
          </p:cNvSpPr>
          <p:nvPr>
            <p:ph type="title"/>
          </p:nvPr>
        </p:nvSpPr>
        <p:spPr bwMode="auto">
          <a:xfrm>
            <a:off x="901700" y="885825"/>
            <a:ext cx="82550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a:p>
        </p:txBody>
      </p:sp>
      <p:sp>
        <p:nvSpPr>
          <p:cNvPr id="1027" name="Holder 3">
            <a:extLst>
              <a:ext uri="{FF2B5EF4-FFF2-40B4-BE49-F238E27FC236}">
                <a16:creationId xmlns:a16="http://schemas.microsoft.com/office/drawing/2014/main" id="{FAA7D8A1-E761-4240-AE45-7CE9DEE2B840}"/>
              </a:ext>
            </a:extLst>
          </p:cNvPr>
          <p:cNvSpPr>
            <a:spLocks noGrp="1" noChangeArrowheads="1"/>
          </p:cNvSpPr>
          <p:nvPr>
            <p:ph type="body" idx="1"/>
          </p:nvPr>
        </p:nvSpPr>
        <p:spPr bwMode="auto">
          <a:xfrm>
            <a:off x="901700" y="3414713"/>
            <a:ext cx="8258175" cy="405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a:p>
        </p:txBody>
      </p:sp>
      <p:sp>
        <p:nvSpPr>
          <p:cNvPr id="1028" name="Holder 4">
            <a:extLst>
              <a:ext uri="{FF2B5EF4-FFF2-40B4-BE49-F238E27FC236}">
                <a16:creationId xmlns:a16="http://schemas.microsoft.com/office/drawing/2014/main" id="{A912A536-B676-47C6-B75F-6A4D2DF5986D}"/>
              </a:ext>
            </a:extLst>
          </p:cNvPr>
          <p:cNvSpPr>
            <a:spLocks noGrp="1" noChangeArrowheads="1"/>
          </p:cNvSpPr>
          <p:nvPr>
            <p:ph type="ftr" sz="quarter" idx="5"/>
          </p:nvPr>
        </p:nvSpPr>
        <p:spPr bwMode="auto">
          <a:xfrm>
            <a:off x="3419475" y="7227888"/>
            <a:ext cx="3219450" cy="388937"/>
          </a:xfrm>
          <a:prstGeom prst="rect">
            <a:avLst/>
          </a:prstGeom>
          <a:noFill/>
          <a:ln>
            <a:noFill/>
          </a:ln>
        </p:spPr>
        <p:txBody>
          <a:bodyPr vert="horz" wrap="square" lIns="0" tIns="0" rIns="0" bIns="0" numCol="1" anchor="t" anchorCtr="0" compatLnSpc="1">
            <a:prstTxWarp prst="textNoShape">
              <a:avLst/>
            </a:prstTxWarp>
            <a:spAutoFit/>
          </a:bodyPr>
          <a:lstStyle>
            <a:lvl1pPr algn="ctr" eaLnBrk="1" hangingPunct="1">
              <a:defRPr>
                <a:solidFill>
                  <a:srgbClr val="898989"/>
                </a:solidFill>
              </a:defRPr>
            </a:lvl1pPr>
          </a:lstStyle>
          <a:p>
            <a:pPr>
              <a:defRPr/>
            </a:pPr>
            <a:endParaRPr lang="en-US" altLang="en-US"/>
          </a:p>
        </p:txBody>
      </p:sp>
      <p:sp>
        <p:nvSpPr>
          <p:cNvPr id="1029" name="Holder 5">
            <a:extLst>
              <a:ext uri="{FF2B5EF4-FFF2-40B4-BE49-F238E27FC236}">
                <a16:creationId xmlns:a16="http://schemas.microsoft.com/office/drawing/2014/main" id="{814A0F13-DB5A-49B0-9A99-667A1FF52980}"/>
              </a:ext>
            </a:extLst>
          </p:cNvPr>
          <p:cNvSpPr>
            <a:spLocks noGrp="1" noChangeArrowheads="1"/>
          </p:cNvSpPr>
          <p:nvPr>
            <p:ph type="dt" sz="half" idx="6"/>
          </p:nvPr>
        </p:nvSpPr>
        <p:spPr bwMode="auto">
          <a:xfrm>
            <a:off x="503238" y="7227888"/>
            <a:ext cx="2312987" cy="388937"/>
          </a:xfrm>
          <a:prstGeom prst="rect">
            <a:avLst/>
          </a:prstGeom>
          <a:noFill/>
          <a:ln>
            <a:noFill/>
          </a:ln>
        </p:spPr>
        <p:txBody>
          <a:bodyPr vert="horz" wrap="square" lIns="0" tIns="0" rIns="0" bIns="0" numCol="1" anchor="t" anchorCtr="0" compatLnSpc="1">
            <a:prstTxWarp prst="textNoShape">
              <a:avLst/>
            </a:prstTxWarp>
            <a:spAutoFit/>
          </a:bodyPr>
          <a:lstStyle>
            <a:lvl1pPr eaLnBrk="1" hangingPunct="1">
              <a:defRPr>
                <a:solidFill>
                  <a:srgbClr val="898989"/>
                </a:solidFill>
              </a:defRPr>
            </a:lvl1pPr>
          </a:lstStyle>
          <a:p>
            <a:pPr>
              <a:defRPr/>
            </a:pPr>
            <a:fld id="{DC3BD5B8-A2D2-4CF5-9C55-AC32700D2CEA}" type="datetimeFigureOut">
              <a:rPr lang="en-US" altLang="en-US"/>
              <a:pPr>
                <a:defRPr/>
              </a:pPr>
              <a:t>1/23/2025</a:t>
            </a:fld>
            <a:endParaRPr lang="en-US" altLang="en-US"/>
          </a:p>
        </p:txBody>
      </p:sp>
      <p:sp>
        <p:nvSpPr>
          <p:cNvPr id="1030" name="Holder 6">
            <a:extLst>
              <a:ext uri="{FF2B5EF4-FFF2-40B4-BE49-F238E27FC236}">
                <a16:creationId xmlns:a16="http://schemas.microsoft.com/office/drawing/2014/main" id="{761C8018-2B6A-409F-AD55-B08F48C2936A}"/>
              </a:ext>
            </a:extLst>
          </p:cNvPr>
          <p:cNvSpPr>
            <a:spLocks noGrp="1" noChangeArrowheads="1"/>
          </p:cNvSpPr>
          <p:nvPr>
            <p:ph type="sldNum" sz="quarter" idx="7"/>
          </p:nvPr>
        </p:nvSpPr>
        <p:spPr bwMode="auto">
          <a:xfrm>
            <a:off x="7242175" y="7227888"/>
            <a:ext cx="2312988" cy="388937"/>
          </a:xfrm>
          <a:prstGeom prst="rect">
            <a:avLst/>
          </a:prstGeom>
          <a:noFill/>
          <a:ln>
            <a:noFill/>
          </a:ln>
        </p:spPr>
        <p:txBody>
          <a:bodyPr vert="horz" wrap="square" lIns="0" tIns="0" rIns="0" bIns="0" numCol="1" anchor="t" anchorCtr="0" compatLnSpc="1">
            <a:prstTxWarp prst="textNoShape">
              <a:avLst/>
            </a:prstTxWarp>
            <a:spAutoFit/>
          </a:bodyPr>
          <a:lstStyle>
            <a:lvl1pPr algn="r" eaLnBrk="1" hangingPunct="1">
              <a:defRPr>
                <a:solidFill>
                  <a:srgbClr val="898989"/>
                </a:solidFill>
              </a:defRPr>
            </a:lvl1pPr>
          </a:lstStyle>
          <a:p>
            <a:pPr>
              <a:defRPr/>
            </a:pPr>
            <a:fld id="{EE1AE11C-387A-4BF7-B2E6-3A9FAFCFF64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57200" algn="l" rtl="0" eaLnBrk="0" fontAlgn="base" hangingPunct="0">
        <a:spcBef>
          <a:spcPct val="20000"/>
        </a:spcBef>
        <a:spcAft>
          <a:spcPct val="0"/>
        </a:spcAft>
        <a:defRPr>
          <a:solidFill>
            <a:schemeClr val="tx1"/>
          </a:solidFill>
          <a:latin typeface="+mn-lt"/>
          <a:ea typeface="+mn-ea"/>
          <a:cs typeface="+mn-cs"/>
        </a:defRPr>
      </a:lvl2pPr>
      <a:lvl3pPr marL="914400" algn="l" rtl="0" eaLnBrk="0" fontAlgn="base" hangingPunct="0">
        <a:spcBef>
          <a:spcPct val="20000"/>
        </a:spcBef>
        <a:spcAft>
          <a:spcPct val="0"/>
        </a:spcAft>
        <a:defRPr>
          <a:solidFill>
            <a:schemeClr val="tx1"/>
          </a:solidFill>
          <a:latin typeface="+mn-lt"/>
          <a:ea typeface="+mn-ea"/>
          <a:cs typeface="+mn-cs"/>
        </a:defRPr>
      </a:lvl3pPr>
      <a:lvl4pPr marL="1371600" algn="l" rtl="0" eaLnBrk="0" fontAlgn="base" hangingPunct="0">
        <a:spcBef>
          <a:spcPct val="20000"/>
        </a:spcBef>
        <a:spcAft>
          <a:spcPct val="0"/>
        </a:spcAft>
        <a:defRPr>
          <a:solidFill>
            <a:schemeClr val="tx1"/>
          </a:solidFill>
          <a:latin typeface="+mn-lt"/>
          <a:ea typeface="+mn-ea"/>
          <a:cs typeface="+mn-cs"/>
        </a:defRPr>
      </a:lvl4pPr>
      <a:lvl5pPr marL="1828800" algn="l" rtl="0" eaLnBrk="0" fontAlgn="base" hangingPunct="0">
        <a:spcBef>
          <a:spcPct val="20000"/>
        </a:spcBef>
        <a:spcAft>
          <a:spcPct val="0"/>
        </a:spcAft>
        <a:defRPr>
          <a:solidFill>
            <a:schemeClr val="tx1"/>
          </a:solidFill>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5.xml"/><Relationship Id="rId4" Type="http://schemas.openxmlformats.org/officeDocument/2006/relationships/image" Target="../media/image2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5" descr="Close-up of several gears&#10;&#10;Description automatically generated">
            <a:extLst>
              <a:ext uri="{FF2B5EF4-FFF2-40B4-BE49-F238E27FC236}">
                <a16:creationId xmlns:a16="http://schemas.microsoft.com/office/drawing/2014/main" id="{3F5DD156-3FB0-4DF6-946C-10D852F249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76200"/>
            <a:ext cx="5229225" cy="787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Image 2">
            <a:extLst>
              <a:ext uri="{FF2B5EF4-FFF2-40B4-BE49-F238E27FC236}">
                <a16:creationId xmlns:a16="http://schemas.microsoft.com/office/drawing/2014/main" id="{0836FC76-2D5E-4E33-93B6-0BCD38AAD9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3000" y="228600"/>
            <a:ext cx="965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7D984CA6-723D-40B7-9256-3E84E678FB80}"/>
              </a:ext>
            </a:extLst>
          </p:cNvPr>
          <p:cNvSpPr/>
          <p:nvPr/>
        </p:nvSpPr>
        <p:spPr>
          <a:xfrm>
            <a:off x="1714500" y="1676400"/>
            <a:ext cx="6934200" cy="5105400"/>
          </a:xfrm>
          <a:prstGeom prst="rect">
            <a:avLst/>
          </a:prstGeom>
          <a:solidFill>
            <a:schemeClr val="tx1">
              <a:lumMod val="95000"/>
              <a:lumOff val="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bject 2">
            <a:extLst>
              <a:ext uri="{FF2B5EF4-FFF2-40B4-BE49-F238E27FC236}">
                <a16:creationId xmlns:a16="http://schemas.microsoft.com/office/drawing/2014/main" id="{81C9CF22-5CB0-42A6-B157-3E8C0913D37B}"/>
              </a:ext>
            </a:extLst>
          </p:cNvPr>
          <p:cNvSpPr txBox="1">
            <a:spLocks/>
          </p:cNvSpPr>
          <p:nvPr/>
        </p:nvSpPr>
        <p:spPr bwMode="auto">
          <a:xfrm>
            <a:off x="3967163" y="1882775"/>
            <a:ext cx="2328862" cy="392113"/>
          </a:xfrm>
          <a:prstGeom prst="rect">
            <a:avLst/>
          </a:prstGeom>
          <a:noFill/>
          <a:ln>
            <a:noFill/>
          </a:ln>
        </p:spPr>
        <p:txBody>
          <a:bodyPr lIns="0" tIns="12700" rIns="0" bIns="0">
            <a:spAutoFit/>
          </a:bodyPr>
          <a:lstStyle>
            <a:lvl1pPr algn="ctr" rtl="0" eaLnBrk="0" fontAlgn="base" hangingPunct="0">
              <a:spcBef>
                <a:spcPct val="0"/>
              </a:spcBef>
              <a:spcAft>
                <a:spcPct val="0"/>
              </a:spcAft>
              <a:defRPr sz="2800" b="1" i="0">
                <a:solidFill>
                  <a:schemeClr val="tx1"/>
                </a:solidFill>
                <a:latin typeface="Calibri"/>
                <a:ea typeface="+mj-ea"/>
                <a:cs typeface="Calibri"/>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a:lstStyle>
          <a:p>
            <a:pPr marL="12700" eaLnBrk="1" fontAlgn="auto" hangingPunct="1">
              <a:spcBef>
                <a:spcPts val="100"/>
              </a:spcBef>
              <a:spcAft>
                <a:spcPts val="0"/>
              </a:spcAft>
              <a:defRPr/>
            </a:pPr>
            <a:r>
              <a:rPr lang="en-US" sz="2400" kern="0" dirty="0">
                <a:solidFill>
                  <a:schemeClr val="bg2"/>
                </a:solidFill>
              </a:rPr>
              <a:t>LAB</a:t>
            </a:r>
            <a:r>
              <a:rPr lang="en-US" sz="2400" kern="0" spc="-15" dirty="0">
                <a:solidFill>
                  <a:schemeClr val="bg2"/>
                </a:solidFill>
              </a:rPr>
              <a:t> </a:t>
            </a:r>
            <a:r>
              <a:rPr lang="en-US" sz="2400" kern="0" dirty="0">
                <a:solidFill>
                  <a:schemeClr val="bg2"/>
                </a:solidFill>
              </a:rPr>
              <a:t>MANUAL</a:t>
            </a:r>
            <a:r>
              <a:rPr lang="en-US" sz="2400" kern="0" spc="-15" dirty="0">
                <a:solidFill>
                  <a:schemeClr val="bg2"/>
                </a:solidFill>
              </a:rPr>
              <a:t> </a:t>
            </a:r>
            <a:r>
              <a:rPr lang="en-US" sz="2400" kern="0" spc="-25" dirty="0">
                <a:solidFill>
                  <a:schemeClr val="bg2"/>
                </a:solidFill>
              </a:rPr>
              <a:t>FOR</a:t>
            </a:r>
          </a:p>
        </p:txBody>
      </p:sp>
      <p:graphicFrame>
        <p:nvGraphicFramePr>
          <p:cNvPr id="10" name="object 3">
            <a:extLst>
              <a:ext uri="{FF2B5EF4-FFF2-40B4-BE49-F238E27FC236}">
                <a16:creationId xmlns:a16="http://schemas.microsoft.com/office/drawing/2014/main" id="{CE8BD037-7F8A-4BFA-95B1-CED8A1CB3B45}"/>
              </a:ext>
            </a:extLst>
          </p:cNvPr>
          <p:cNvGraphicFramePr>
            <a:graphicFrameLocks noGrp="1"/>
          </p:cNvGraphicFramePr>
          <p:nvPr/>
        </p:nvGraphicFramePr>
        <p:xfrm>
          <a:off x="2095500" y="4016375"/>
          <a:ext cx="6059488" cy="2460625"/>
        </p:xfrm>
        <a:graphic>
          <a:graphicData uri="http://schemas.openxmlformats.org/drawingml/2006/table">
            <a:tbl>
              <a:tblPr>
                <a:tableStyleId>{BC89EF96-8CEA-46FF-86C4-4CE0E7609802}</a:tableStyleId>
              </a:tblPr>
              <a:tblGrid>
                <a:gridCol w="2133600">
                  <a:extLst>
                    <a:ext uri="{9D8B030D-6E8A-4147-A177-3AD203B41FA5}">
                      <a16:colId xmlns:a16="http://schemas.microsoft.com/office/drawing/2014/main" val="20000"/>
                    </a:ext>
                  </a:extLst>
                </a:gridCol>
                <a:gridCol w="3925888">
                  <a:extLst>
                    <a:ext uri="{9D8B030D-6E8A-4147-A177-3AD203B41FA5}">
                      <a16:colId xmlns:a16="http://schemas.microsoft.com/office/drawing/2014/main" val="20001"/>
                    </a:ext>
                  </a:extLst>
                </a:gridCol>
              </a:tblGrid>
              <a:tr h="785813">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2000"/>
                        </a:lnSpc>
                        <a:spcBef>
                          <a:spcPts val="263"/>
                        </a:spcBef>
                        <a:spcAft>
                          <a:spcPct val="0"/>
                        </a:spcAft>
                        <a:buClrTx/>
                        <a:buSzTx/>
                        <a:buFontTx/>
                        <a:buNone/>
                        <a:tabLst/>
                      </a:pPr>
                      <a:r>
                        <a:rPr kumimoji="0" lang="en-US" altLang="en-US" sz="2200" b="1" u="none" strike="noStrike" cap="none" normalizeH="0" baseline="0">
                          <a:ln>
                            <a:noFill/>
                          </a:ln>
                          <a:solidFill>
                            <a:schemeClr val="bg1"/>
                          </a:solidFill>
                          <a:effectLst/>
                        </a:rPr>
                        <a:t>COURSE NAME</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3020"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2000"/>
                        </a:lnSpc>
                        <a:spcBef>
                          <a:spcPts val="263"/>
                        </a:spcBef>
                        <a:spcAft>
                          <a:spcPct val="0"/>
                        </a:spcAft>
                        <a:buClrTx/>
                        <a:buSzTx/>
                        <a:buFontTx/>
                        <a:buNone/>
                        <a:tabLst/>
                      </a:pPr>
                      <a:r>
                        <a:rPr kumimoji="0" lang="en-US" altLang="en-US" sz="2200" b="1" u="none" strike="noStrike" cap="none" normalizeH="0" baseline="0" dirty="0">
                          <a:ln>
                            <a:noFill/>
                          </a:ln>
                          <a:solidFill>
                            <a:schemeClr val="bg1"/>
                          </a:solidFill>
                          <a:effectLst/>
                        </a:rPr>
                        <a:t>Mechanics of Machinery</a:t>
                      </a:r>
                    </a:p>
                  </a:txBody>
                  <a:tcPr marL="0" marR="0" marT="33020" marB="0" horzOverflow="overflow"/>
                </a:tc>
                <a:extLst>
                  <a:ext uri="{0D108BD9-81ED-4DB2-BD59-A6C34878D82A}">
                    <a16:rowId xmlns:a16="http://schemas.microsoft.com/office/drawing/2014/main" val="10000"/>
                  </a:ext>
                </a:extLst>
              </a:tr>
              <a:tr h="785813">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2000"/>
                        </a:lnSpc>
                        <a:spcBef>
                          <a:spcPts val="263"/>
                        </a:spcBef>
                        <a:spcAft>
                          <a:spcPct val="0"/>
                        </a:spcAft>
                        <a:buClrTx/>
                        <a:buSzTx/>
                        <a:buFontTx/>
                        <a:buNone/>
                        <a:tabLst/>
                      </a:pPr>
                      <a:r>
                        <a:rPr kumimoji="0" lang="en-US" altLang="en-US" sz="2200" b="1" u="none" strike="noStrike" cap="none" normalizeH="0" baseline="0">
                          <a:ln>
                            <a:noFill/>
                          </a:ln>
                          <a:solidFill>
                            <a:schemeClr val="bg1"/>
                          </a:solidFill>
                          <a:effectLst/>
                        </a:rPr>
                        <a:t>COURSE CODE</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3020"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0000"/>
                        </a:lnSpc>
                        <a:spcBef>
                          <a:spcPts val="325"/>
                        </a:spcBef>
                        <a:spcAft>
                          <a:spcPct val="0"/>
                        </a:spcAft>
                        <a:buClrTx/>
                        <a:buSzTx/>
                        <a:buFontTx/>
                        <a:buNone/>
                        <a:tabLst/>
                      </a:pPr>
                      <a:r>
                        <a:rPr kumimoji="0" lang="en-US" altLang="en-US" sz="22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ME 346</a:t>
                      </a:r>
                      <a:endParaRPr kumimoji="0" lang="en-US" altLang="en-US" sz="2200" b="0"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extLst>
                  <a:ext uri="{0D108BD9-81ED-4DB2-BD59-A6C34878D82A}">
                    <a16:rowId xmlns:a16="http://schemas.microsoft.com/office/drawing/2014/main" val="10001"/>
                  </a:ext>
                </a:extLst>
              </a:tr>
              <a:tr h="444500">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a:ln>
                            <a:noFill/>
                          </a:ln>
                          <a:solidFill>
                            <a:schemeClr val="bg1"/>
                          </a:solidFill>
                          <a:effectLst/>
                        </a:rPr>
                        <a:t>CREDIT</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a:ln>
                            <a:noFill/>
                          </a:ln>
                          <a:solidFill>
                            <a:schemeClr val="bg1"/>
                          </a:solidFill>
                          <a:effectLst/>
                        </a:rPr>
                        <a:t>1</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extLst>
                  <a:ext uri="{0D108BD9-81ED-4DB2-BD59-A6C34878D82A}">
                    <a16:rowId xmlns:a16="http://schemas.microsoft.com/office/drawing/2014/main" val="10002"/>
                  </a:ext>
                </a:extLst>
              </a:tr>
              <a:tr h="444500">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a:ln>
                            <a:noFill/>
                          </a:ln>
                          <a:solidFill>
                            <a:schemeClr val="bg1"/>
                          </a:solidFill>
                          <a:effectLst/>
                        </a:rPr>
                        <a:t>ASSESMENT</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dirty="0">
                          <a:ln>
                            <a:noFill/>
                          </a:ln>
                          <a:solidFill>
                            <a:schemeClr val="bg1"/>
                          </a:solidFill>
                          <a:effectLst/>
                        </a:rPr>
                        <a:t>50</a:t>
                      </a:r>
                      <a:endParaRPr kumimoji="0" lang="en-US" altLang="en-US" sz="2200" b="0"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extLst>
                  <a:ext uri="{0D108BD9-81ED-4DB2-BD59-A6C34878D82A}">
                    <a16:rowId xmlns:a16="http://schemas.microsoft.com/office/drawing/2014/main" val="10003"/>
                  </a:ext>
                </a:extLst>
              </a:tr>
            </a:tbl>
          </a:graphicData>
        </a:graphic>
      </p:graphicFrame>
      <p:sp>
        <p:nvSpPr>
          <p:cNvPr id="11" name="object 4">
            <a:extLst>
              <a:ext uri="{FF2B5EF4-FFF2-40B4-BE49-F238E27FC236}">
                <a16:creationId xmlns:a16="http://schemas.microsoft.com/office/drawing/2014/main" id="{44B08B20-4083-45D2-BA5C-F185F148BBE3}"/>
              </a:ext>
            </a:extLst>
          </p:cNvPr>
          <p:cNvSpPr txBox="1"/>
          <p:nvPr/>
        </p:nvSpPr>
        <p:spPr>
          <a:xfrm>
            <a:off x="2168525" y="2259013"/>
            <a:ext cx="5924550" cy="1639887"/>
          </a:xfrm>
          <a:prstGeom prst="rect">
            <a:avLst/>
          </a:prstGeom>
        </p:spPr>
        <p:txBody>
          <a:bodyPr lIns="0" tIns="12065" rIns="0" bIns="0">
            <a:spAutoFit/>
          </a:bodyPr>
          <a:lstStyle/>
          <a:p>
            <a:pPr algn="ctr" eaLnBrk="1" fontAlgn="auto" hangingPunct="1">
              <a:spcBef>
                <a:spcPts val="95"/>
              </a:spcBef>
              <a:spcAft>
                <a:spcPts val="0"/>
              </a:spcAft>
              <a:defRPr/>
            </a:pPr>
            <a:r>
              <a:rPr lang="en-US" sz="2200" b="1" kern="0" spc="-10" dirty="0">
                <a:solidFill>
                  <a:schemeClr val="bg2"/>
                </a:solidFill>
                <a:latin typeface="Calibri"/>
                <a:cs typeface="Calibri"/>
              </a:rPr>
              <a:t>Mechanics of Machinery</a:t>
            </a:r>
          </a:p>
          <a:p>
            <a:pPr algn="ctr" eaLnBrk="1" fontAlgn="auto" hangingPunct="1">
              <a:spcBef>
                <a:spcPts val="30"/>
              </a:spcBef>
              <a:spcAft>
                <a:spcPts val="0"/>
              </a:spcAft>
              <a:defRPr/>
            </a:pPr>
            <a:r>
              <a:rPr sz="2400" b="1" kern="0" dirty="0">
                <a:solidFill>
                  <a:schemeClr val="bg2"/>
                </a:solidFill>
                <a:latin typeface="Calibri"/>
                <a:cs typeface="Calibri"/>
              </a:rPr>
              <a:t>DEPARTMENT</a:t>
            </a:r>
            <a:r>
              <a:rPr sz="2400" b="1" kern="0" spc="-40" dirty="0">
                <a:solidFill>
                  <a:schemeClr val="bg2"/>
                </a:solidFill>
                <a:latin typeface="Calibri"/>
                <a:cs typeface="Calibri"/>
              </a:rPr>
              <a:t> </a:t>
            </a:r>
            <a:r>
              <a:rPr sz="2400" b="1" kern="0" dirty="0">
                <a:solidFill>
                  <a:schemeClr val="bg2"/>
                </a:solidFill>
                <a:latin typeface="Calibri"/>
                <a:cs typeface="Calibri"/>
              </a:rPr>
              <a:t>OF</a:t>
            </a:r>
            <a:r>
              <a:rPr sz="2400" b="1" kern="0" spc="-35" dirty="0">
                <a:solidFill>
                  <a:schemeClr val="bg2"/>
                </a:solidFill>
                <a:latin typeface="Calibri"/>
                <a:cs typeface="Calibri"/>
              </a:rPr>
              <a:t> </a:t>
            </a:r>
            <a:r>
              <a:rPr sz="2400" b="1" kern="0" dirty="0">
                <a:solidFill>
                  <a:schemeClr val="bg2"/>
                </a:solidFill>
                <a:latin typeface="Calibri"/>
                <a:cs typeface="Calibri"/>
              </a:rPr>
              <a:t>MECHANICAL</a:t>
            </a:r>
            <a:r>
              <a:rPr sz="2400" b="1" kern="0" spc="-35" dirty="0">
                <a:solidFill>
                  <a:schemeClr val="bg2"/>
                </a:solidFill>
                <a:latin typeface="Calibri"/>
                <a:cs typeface="Calibri"/>
              </a:rPr>
              <a:t> </a:t>
            </a:r>
            <a:r>
              <a:rPr sz="2400" b="1" kern="0" spc="-10" dirty="0">
                <a:solidFill>
                  <a:schemeClr val="bg2"/>
                </a:solidFill>
                <a:latin typeface="Calibri"/>
                <a:cs typeface="Calibri"/>
              </a:rPr>
              <a:t>ENGINEERING</a:t>
            </a:r>
            <a:endParaRPr sz="2400" kern="0" dirty="0">
              <a:solidFill>
                <a:schemeClr val="bg2"/>
              </a:solidFill>
              <a:latin typeface="Calibri"/>
              <a:cs typeface="Calibri"/>
            </a:endParaRPr>
          </a:p>
          <a:p>
            <a:pPr eaLnBrk="1" fontAlgn="auto" hangingPunct="1">
              <a:spcBef>
                <a:spcPts val="30"/>
              </a:spcBef>
              <a:spcAft>
                <a:spcPts val="0"/>
              </a:spcAft>
              <a:defRPr/>
            </a:pPr>
            <a:endParaRPr sz="2700" kern="0" dirty="0">
              <a:solidFill>
                <a:schemeClr val="bg2"/>
              </a:solidFill>
              <a:latin typeface="Calibri"/>
              <a:cs typeface="Calibri"/>
            </a:endParaRPr>
          </a:p>
          <a:p>
            <a:pPr algn="ctr" eaLnBrk="1" fontAlgn="auto" hangingPunct="1">
              <a:spcBef>
                <a:spcPts val="0"/>
              </a:spcBef>
              <a:spcAft>
                <a:spcPts val="0"/>
              </a:spcAft>
              <a:defRPr/>
            </a:pPr>
            <a:r>
              <a:rPr sz="3200" b="1" kern="0" dirty="0">
                <a:solidFill>
                  <a:schemeClr val="bg2"/>
                </a:solidFill>
                <a:latin typeface="Arial"/>
                <a:cs typeface="Arial"/>
              </a:rPr>
              <a:t>COURSE</a:t>
            </a:r>
            <a:r>
              <a:rPr sz="3200" b="1" kern="0" spc="-25" dirty="0">
                <a:solidFill>
                  <a:schemeClr val="bg2"/>
                </a:solidFill>
                <a:latin typeface="Arial"/>
                <a:cs typeface="Arial"/>
              </a:rPr>
              <a:t> </a:t>
            </a:r>
            <a:r>
              <a:rPr sz="3200" b="1" kern="0" spc="-10" dirty="0">
                <a:solidFill>
                  <a:schemeClr val="bg2"/>
                </a:solidFill>
                <a:latin typeface="Arial"/>
                <a:cs typeface="Arial"/>
              </a:rPr>
              <a:t>INFORMATION</a:t>
            </a:r>
            <a:endParaRPr sz="3200" kern="0" dirty="0">
              <a:solidFill>
                <a:schemeClr val="bg2"/>
              </a:solidFill>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6CD52F02-5A46-4555-B2FA-4510AC077E1F}"/>
              </a:ext>
            </a:extLst>
          </p:cNvPr>
          <p:cNvSpPr txBox="1">
            <a:spLocks noGrp="1"/>
          </p:cNvSpPr>
          <p:nvPr>
            <p:ph type="title"/>
          </p:nvPr>
        </p:nvSpPr>
        <p:spPr/>
        <p:txBody>
          <a:bodyPr tIns="12065" rtlCol="0"/>
          <a:lstStyle/>
          <a:p>
            <a:pPr marL="2742565" eaLnBrk="1" fontAlgn="auto" hangingPunct="1">
              <a:spcBef>
                <a:spcPts val="95"/>
              </a:spcBef>
              <a:spcAft>
                <a:spcPts val="0"/>
              </a:spcAft>
              <a:defRPr/>
            </a:pPr>
            <a:r>
              <a:rPr spc="-10" dirty="0"/>
              <a:t>EXPERIMENT</a:t>
            </a:r>
            <a:r>
              <a:rPr spc="-75" dirty="0"/>
              <a:t> </a:t>
            </a:r>
            <a:r>
              <a:rPr dirty="0"/>
              <a:t>No:</a:t>
            </a:r>
            <a:r>
              <a:rPr spc="-65" dirty="0"/>
              <a:t> </a:t>
            </a:r>
            <a:r>
              <a:rPr spc="-50" dirty="0"/>
              <a:t>2</a:t>
            </a:r>
          </a:p>
        </p:txBody>
      </p:sp>
      <p:sp>
        <p:nvSpPr>
          <p:cNvPr id="11267" name="object 3">
            <a:extLst>
              <a:ext uri="{FF2B5EF4-FFF2-40B4-BE49-F238E27FC236}">
                <a16:creationId xmlns:a16="http://schemas.microsoft.com/office/drawing/2014/main" id="{BC8CE4FA-2EC5-4E88-977D-5848F417DE13}"/>
              </a:ext>
            </a:extLst>
          </p:cNvPr>
          <p:cNvSpPr txBox="1">
            <a:spLocks noChangeArrowheads="1"/>
          </p:cNvSpPr>
          <p:nvPr/>
        </p:nvSpPr>
        <p:spPr bwMode="auto">
          <a:xfrm>
            <a:off x="901700" y="1441450"/>
            <a:ext cx="8428038" cy="507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905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463"/>
              </a:spcBef>
            </a:pPr>
            <a:r>
              <a:rPr lang="en-US" altLang="en-US" sz="2800" b="1">
                <a:solidFill>
                  <a:srgbClr val="000000"/>
                </a:solidFill>
                <a:latin typeface="Calibri" panose="020F0502020204030204" pitchFamily="34" charset="0"/>
                <a:cs typeface="Calibri" panose="020F0502020204030204" pitchFamily="34" charset="0"/>
              </a:rPr>
              <a:t>AIM:</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288"/>
              </a:spcBef>
            </a:pPr>
            <a:r>
              <a:rPr lang="en-US" altLang="en-US" sz="2200">
                <a:solidFill>
                  <a:srgbClr val="000000"/>
                </a:solidFill>
                <a:latin typeface="Calibri" panose="020F0502020204030204" pitchFamily="34" charset="0"/>
                <a:cs typeface="Calibri" panose="020F0502020204030204" pitchFamily="34" charset="0"/>
              </a:rPr>
              <a:t>To study various types of gears.</a:t>
            </a:r>
          </a:p>
          <a:p>
            <a:pPr eaLnBrk="1" hangingPunct="1">
              <a:spcBef>
                <a:spcPts val="13"/>
              </a:spcBef>
            </a:pPr>
            <a:endParaRPr lang="en-US" altLang="en-US" sz="2200">
              <a:solidFill>
                <a:srgbClr val="000000"/>
              </a:solidFill>
              <a:latin typeface="Calibri" panose="020F0502020204030204" pitchFamily="34" charset="0"/>
              <a:cs typeface="Calibri" panose="020F0502020204030204" pitchFamily="34" charset="0"/>
            </a:endParaRPr>
          </a:p>
          <a:p>
            <a:pPr eaLnBrk="1" hangingPunct="1"/>
            <a:r>
              <a:rPr lang="en-US" altLang="en-US" sz="2800" b="1">
                <a:solidFill>
                  <a:srgbClr val="000000"/>
                </a:solidFill>
                <a:latin typeface="Calibri" panose="020F0502020204030204" pitchFamily="34" charset="0"/>
                <a:cs typeface="Calibri" panose="020F0502020204030204" pitchFamily="34" charset="0"/>
              </a:rPr>
              <a:t>APPARATUS USED:</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Arrangement of gear system</a:t>
            </a:r>
            <a:r>
              <a:rPr lang="en-US" altLang="en-US" sz="1100">
                <a:solidFill>
                  <a:srgbClr val="000000"/>
                </a:solidFill>
                <a:latin typeface="Calibri" panose="020F0502020204030204" pitchFamily="34" charset="0"/>
                <a:cs typeface="Calibri" panose="020F0502020204030204" pitchFamily="34" charset="0"/>
              </a:rPr>
              <a:t>.</a:t>
            </a:r>
          </a:p>
          <a:p>
            <a:pPr eaLnBrk="1" hangingPunct="1">
              <a:spcBef>
                <a:spcPts val="1350"/>
              </a:spcBef>
            </a:pPr>
            <a:r>
              <a:rPr lang="en-US" altLang="en-US" sz="2800" b="1">
                <a:solidFill>
                  <a:srgbClr val="000000"/>
                </a:solidFill>
                <a:latin typeface="Calibri" panose="020F0502020204030204" pitchFamily="34" charset="0"/>
                <a:cs typeface="Calibri" panose="020F0502020204030204" pitchFamily="34" charset="0"/>
              </a:rPr>
              <a:t>THEORY:</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ct val="101000"/>
              </a:lnSpc>
              <a:spcBef>
                <a:spcPts val="63"/>
              </a:spcBef>
            </a:pPr>
            <a:r>
              <a:rPr lang="en-US" altLang="en-US" sz="2200">
                <a:solidFill>
                  <a:srgbClr val="000000"/>
                </a:solidFill>
                <a:latin typeface="Calibri" panose="020F0502020204030204" pitchFamily="34" charset="0"/>
                <a:cs typeface="Calibri" panose="020F0502020204030204" pitchFamily="34" charset="0"/>
              </a:rPr>
              <a:t>Definition of gear, Classification of gear, Diagram of different type of gear, Working and construction of different type of gear and Example of gear.</a:t>
            </a:r>
          </a:p>
          <a:p>
            <a:pPr eaLnBrk="1" hangingPunct="1">
              <a:spcBef>
                <a:spcPts val="25"/>
              </a:spcBef>
            </a:pPr>
            <a:endParaRPr lang="en-US" altLang="en-US" sz="2200">
              <a:solidFill>
                <a:srgbClr val="000000"/>
              </a:solidFill>
              <a:latin typeface="Calibri" panose="020F0502020204030204" pitchFamily="34" charset="0"/>
              <a:cs typeface="Calibri" panose="020F0502020204030204" pitchFamily="34" charset="0"/>
            </a:endParaRPr>
          </a:p>
          <a:p>
            <a:pPr eaLnBrk="1" hangingPunct="1"/>
            <a:r>
              <a:rPr lang="en-US" altLang="en-US" sz="2800" b="1">
                <a:solidFill>
                  <a:srgbClr val="000000"/>
                </a:solidFill>
                <a:latin typeface="Calibri" panose="020F0502020204030204" pitchFamily="34" charset="0"/>
                <a:cs typeface="Calibri" panose="020F0502020204030204" pitchFamily="34" charset="0"/>
              </a:rPr>
              <a:t>GEAR:</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38"/>
              </a:spcBef>
            </a:pPr>
            <a:r>
              <a:rPr lang="en-US" altLang="en-US" sz="2200">
                <a:solidFill>
                  <a:srgbClr val="000000"/>
                </a:solidFill>
                <a:latin typeface="Calibri" panose="020F0502020204030204" pitchFamily="34" charset="0"/>
                <a:cs typeface="Calibri" panose="020F0502020204030204" pitchFamily="34" charset="0"/>
              </a:rPr>
              <a:t>Gears are used to transmit motion from one shaft to another shaft or between a shaft or slide. This is accomplished by successively engaging teeth.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7FF7D632-E49C-41E1-B411-ED83C67F1700}"/>
              </a:ext>
            </a:extLst>
          </p:cNvPr>
          <p:cNvSpPr txBox="1">
            <a:spLocks noGrp="1"/>
          </p:cNvSpPr>
          <p:nvPr>
            <p:ph type="title"/>
          </p:nvPr>
        </p:nvSpPr>
        <p:spPr>
          <a:xfrm>
            <a:off x="901700" y="885825"/>
            <a:ext cx="3884613" cy="450850"/>
          </a:xfrm>
        </p:spPr>
        <p:txBody>
          <a:bodyPr tIns="12065" rtlCol="0"/>
          <a:lstStyle/>
          <a:p>
            <a:pPr marL="12700" eaLnBrk="1" fontAlgn="auto" hangingPunct="1">
              <a:spcBef>
                <a:spcPts val="95"/>
              </a:spcBef>
              <a:spcAft>
                <a:spcPts val="0"/>
              </a:spcAft>
              <a:defRPr/>
            </a:pPr>
            <a:r>
              <a:rPr spc="-10" dirty="0"/>
              <a:t>CLASSIFICATION</a:t>
            </a:r>
            <a:r>
              <a:rPr spc="-75" dirty="0"/>
              <a:t> </a:t>
            </a:r>
            <a:r>
              <a:rPr dirty="0"/>
              <a:t>OF</a:t>
            </a:r>
            <a:r>
              <a:rPr spc="-80" dirty="0"/>
              <a:t> </a:t>
            </a:r>
            <a:r>
              <a:rPr spc="-20" dirty="0"/>
              <a:t>GEAR:</a:t>
            </a:r>
          </a:p>
        </p:txBody>
      </p:sp>
      <p:sp>
        <p:nvSpPr>
          <p:cNvPr id="12291" name="object 3">
            <a:extLst>
              <a:ext uri="{FF2B5EF4-FFF2-40B4-BE49-F238E27FC236}">
                <a16:creationId xmlns:a16="http://schemas.microsoft.com/office/drawing/2014/main" id="{4C4A6099-CACF-4170-BF33-401E52B239E0}"/>
              </a:ext>
            </a:extLst>
          </p:cNvPr>
          <p:cNvSpPr txBox="1">
            <a:spLocks noChangeArrowheads="1"/>
          </p:cNvSpPr>
          <p:nvPr/>
        </p:nvSpPr>
        <p:spPr bwMode="auto">
          <a:xfrm>
            <a:off x="901700" y="1323975"/>
            <a:ext cx="8399463" cy="496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762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1000"/>
              </a:lnSpc>
              <a:spcBef>
                <a:spcPts val="63"/>
              </a:spcBef>
            </a:pPr>
            <a:r>
              <a:rPr lang="en-US" altLang="en-US" sz="2200">
                <a:solidFill>
                  <a:srgbClr val="000000"/>
                </a:solidFill>
                <a:latin typeface="Calibri" panose="020F0502020204030204" pitchFamily="34" charset="0"/>
                <a:cs typeface="Calibri" panose="020F0502020204030204" pitchFamily="34" charset="0"/>
              </a:rPr>
              <a:t>Gears can be classified according to the relative position of their shaft axis are follows:</a:t>
            </a:r>
          </a:p>
          <a:p>
            <a:pPr eaLnBrk="1" hangingPunct="1">
              <a:spcBef>
                <a:spcPts val="1375"/>
              </a:spcBef>
            </a:pPr>
            <a:r>
              <a:rPr lang="en-US" altLang="en-US" sz="2800" b="1">
                <a:solidFill>
                  <a:srgbClr val="000000"/>
                </a:solidFill>
                <a:latin typeface="Calibri" panose="020F0502020204030204" pitchFamily="34" charset="0"/>
                <a:cs typeface="Calibri" panose="020F0502020204030204" pitchFamily="34" charset="0"/>
              </a:rPr>
              <a:t>A: PARALLEL SHAFT</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88"/>
              </a:spcBef>
            </a:pPr>
            <a:r>
              <a:rPr lang="en-US" altLang="en-US" sz="1100">
                <a:solidFill>
                  <a:srgbClr val="000000"/>
                </a:solidFill>
                <a:latin typeface="Calibri" panose="020F0502020204030204" pitchFamily="34" charset="0"/>
                <a:cs typeface="Calibri" panose="020F0502020204030204" pitchFamily="34" charset="0"/>
              </a:rPr>
              <a:t>I.	</a:t>
            </a:r>
            <a:r>
              <a:rPr lang="en-US" altLang="en-US" sz="2200">
                <a:solidFill>
                  <a:srgbClr val="000000"/>
                </a:solidFill>
                <a:latin typeface="Calibri" panose="020F0502020204030204" pitchFamily="34" charset="0"/>
                <a:cs typeface="Calibri" panose="020F0502020204030204" pitchFamily="34" charset="0"/>
              </a:rPr>
              <a:t>Spur gear.</a:t>
            </a:r>
          </a:p>
          <a:p>
            <a:pPr eaLnBrk="1" hangingPunct="1">
              <a:spcBef>
                <a:spcPts val="50"/>
              </a:spcBef>
            </a:pPr>
            <a:r>
              <a:rPr lang="en-US" altLang="en-US" sz="1100">
                <a:solidFill>
                  <a:srgbClr val="000000"/>
                </a:solidFill>
                <a:latin typeface="Calibri" panose="020F0502020204030204" pitchFamily="34" charset="0"/>
                <a:cs typeface="Calibri" panose="020F0502020204030204" pitchFamily="34" charset="0"/>
              </a:rPr>
              <a:t>II.	</a:t>
            </a:r>
            <a:r>
              <a:rPr lang="en-US" altLang="en-US" sz="2200">
                <a:solidFill>
                  <a:srgbClr val="000000"/>
                </a:solidFill>
                <a:latin typeface="Calibri" panose="020F0502020204030204" pitchFamily="34" charset="0"/>
                <a:cs typeface="Calibri" panose="020F0502020204030204" pitchFamily="34" charset="0"/>
              </a:rPr>
              <a:t>Spur rack and pinion</a:t>
            </a:r>
          </a:p>
          <a:p>
            <a:pPr eaLnBrk="1" hangingPunct="1">
              <a:spcBef>
                <a:spcPts val="50"/>
              </a:spcBef>
            </a:pPr>
            <a:r>
              <a:rPr lang="en-US" altLang="en-US" sz="1100">
                <a:solidFill>
                  <a:srgbClr val="000000"/>
                </a:solidFill>
                <a:latin typeface="Calibri" panose="020F0502020204030204" pitchFamily="34" charset="0"/>
                <a:cs typeface="Calibri" panose="020F0502020204030204" pitchFamily="34" charset="0"/>
              </a:rPr>
              <a:t>III.  </a:t>
            </a:r>
            <a:r>
              <a:rPr lang="en-US" altLang="en-US" sz="2200">
                <a:solidFill>
                  <a:srgbClr val="000000"/>
                </a:solidFill>
                <a:latin typeface="Calibri" panose="020F0502020204030204" pitchFamily="34" charset="0"/>
                <a:cs typeface="Calibri" panose="020F0502020204030204" pitchFamily="34" charset="0"/>
              </a:rPr>
              <a:t>Helical gears or Helical spur gears</a:t>
            </a:r>
          </a:p>
          <a:p>
            <a:pPr eaLnBrk="1" hangingPunct="1">
              <a:spcBef>
                <a:spcPts val="50"/>
              </a:spcBef>
            </a:pPr>
            <a:r>
              <a:rPr lang="en-US" altLang="en-US" sz="1100">
                <a:solidFill>
                  <a:srgbClr val="000000"/>
                </a:solidFill>
                <a:latin typeface="Calibri" panose="020F0502020204030204" pitchFamily="34" charset="0"/>
                <a:cs typeface="Calibri" panose="020F0502020204030204" pitchFamily="34" charset="0"/>
              </a:rPr>
              <a:t>IV. </a:t>
            </a:r>
            <a:r>
              <a:rPr lang="en-US" altLang="en-US" sz="2200">
                <a:solidFill>
                  <a:srgbClr val="000000"/>
                </a:solidFill>
                <a:latin typeface="Calibri" panose="020F0502020204030204" pitchFamily="34" charset="0"/>
                <a:cs typeface="Calibri" panose="020F0502020204030204" pitchFamily="34" charset="0"/>
              </a:rPr>
              <a:t>Double- helical and Herringbone gear</a:t>
            </a:r>
          </a:p>
          <a:p>
            <a:pPr eaLnBrk="1" hangingPunct="1">
              <a:spcBef>
                <a:spcPts val="13"/>
              </a:spcBef>
            </a:pPr>
            <a:r>
              <a:rPr lang="en-US" altLang="en-US" sz="2800" b="1">
                <a:solidFill>
                  <a:srgbClr val="000000"/>
                </a:solidFill>
                <a:latin typeface="Calibri" panose="020F0502020204030204" pitchFamily="34" charset="0"/>
                <a:cs typeface="Calibri" panose="020F0502020204030204" pitchFamily="34" charset="0"/>
              </a:rPr>
              <a:t>B: INTER SECTING SHAFT</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100"/>
              </a:spcBef>
            </a:pPr>
            <a:r>
              <a:rPr lang="en-US" altLang="en-US" sz="1100">
                <a:solidFill>
                  <a:srgbClr val="000000"/>
                </a:solidFill>
                <a:latin typeface="Calibri" panose="020F0502020204030204" pitchFamily="34" charset="0"/>
                <a:cs typeface="Calibri" panose="020F0502020204030204" pitchFamily="34" charset="0"/>
              </a:rPr>
              <a:t>I.	</a:t>
            </a:r>
            <a:r>
              <a:rPr lang="en-US" altLang="en-US" sz="2200">
                <a:solidFill>
                  <a:srgbClr val="000000"/>
                </a:solidFill>
                <a:latin typeface="Calibri" panose="020F0502020204030204" pitchFamily="34" charset="0"/>
                <a:cs typeface="Calibri" panose="020F0502020204030204" pitchFamily="34" charset="0"/>
              </a:rPr>
              <a:t>Straight bevel gear</a:t>
            </a:r>
          </a:p>
          <a:p>
            <a:pPr eaLnBrk="1" hangingPunct="1">
              <a:spcBef>
                <a:spcPts val="50"/>
              </a:spcBef>
            </a:pPr>
            <a:r>
              <a:rPr lang="en-US" altLang="en-US" sz="1100">
                <a:solidFill>
                  <a:srgbClr val="000000"/>
                </a:solidFill>
                <a:latin typeface="Calibri" panose="020F0502020204030204" pitchFamily="34" charset="0"/>
                <a:cs typeface="Calibri" panose="020F0502020204030204" pitchFamily="34" charset="0"/>
              </a:rPr>
              <a:t>II.	</a:t>
            </a:r>
            <a:r>
              <a:rPr lang="en-US" altLang="en-US" sz="2200">
                <a:solidFill>
                  <a:srgbClr val="000000"/>
                </a:solidFill>
                <a:latin typeface="Calibri" panose="020F0502020204030204" pitchFamily="34" charset="0"/>
                <a:cs typeface="Calibri" panose="020F0502020204030204" pitchFamily="34" charset="0"/>
              </a:rPr>
              <a:t>Spiral bevel gear</a:t>
            </a:r>
          </a:p>
          <a:p>
            <a:pPr eaLnBrk="1" hangingPunct="1">
              <a:spcBef>
                <a:spcPts val="13"/>
              </a:spcBef>
            </a:pPr>
            <a:r>
              <a:rPr lang="en-US" altLang="en-US" sz="2800" b="1">
                <a:solidFill>
                  <a:srgbClr val="000000"/>
                </a:solidFill>
                <a:latin typeface="Calibri" panose="020F0502020204030204" pitchFamily="34" charset="0"/>
                <a:cs typeface="Calibri" panose="020F0502020204030204" pitchFamily="34" charset="0"/>
              </a:rPr>
              <a:t>C: SKEW SHAFT</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100"/>
              </a:spcBef>
            </a:pPr>
            <a:r>
              <a:rPr lang="en-US" altLang="en-US" sz="1100">
                <a:solidFill>
                  <a:srgbClr val="000000"/>
                </a:solidFill>
                <a:latin typeface="Calibri" panose="020F0502020204030204" pitchFamily="34" charset="0"/>
                <a:cs typeface="Calibri" panose="020F0502020204030204" pitchFamily="34" charset="0"/>
              </a:rPr>
              <a:t>I.	</a:t>
            </a:r>
            <a:r>
              <a:rPr lang="en-US" altLang="en-US" sz="2200">
                <a:solidFill>
                  <a:srgbClr val="000000"/>
                </a:solidFill>
                <a:latin typeface="Calibri" panose="020F0502020204030204" pitchFamily="34" charset="0"/>
                <a:cs typeface="Calibri" panose="020F0502020204030204" pitchFamily="34" charset="0"/>
              </a:rPr>
              <a:t>Crossed- helical gear</a:t>
            </a:r>
          </a:p>
          <a:p>
            <a:pPr eaLnBrk="1" hangingPunct="1">
              <a:spcBef>
                <a:spcPts val="38"/>
              </a:spcBef>
            </a:pPr>
            <a:r>
              <a:rPr lang="en-US" altLang="en-US" sz="1100">
                <a:solidFill>
                  <a:srgbClr val="000000"/>
                </a:solidFill>
                <a:latin typeface="Calibri" panose="020F0502020204030204" pitchFamily="34" charset="0"/>
                <a:cs typeface="Calibri" panose="020F0502020204030204" pitchFamily="34" charset="0"/>
              </a:rPr>
              <a:t>II.	</a:t>
            </a:r>
            <a:r>
              <a:rPr lang="en-US" altLang="en-US" sz="2200">
                <a:solidFill>
                  <a:srgbClr val="000000"/>
                </a:solidFill>
                <a:latin typeface="Calibri" panose="020F0502020204030204" pitchFamily="34" charset="0"/>
                <a:cs typeface="Calibri" panose="020F0502020204030204" pitchFamily="34" charset="0"/>
              </a:rPr>
              <a:t>Worm gears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314" name="object 2">
            <a:extLst>
              <a:ext uri="{FF2B5EF4-FFF2-40B4-BE49-F238E27FC236}">
                <a16:creationId xmlns:a16="http://schemas.microsoft.com/office/drawing/2014/main" id="{5350218F-E57B-41A4-BAD0-DEC2A31C3E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4600" y="1720850"/>
            <a:ext cx="1514475"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object 3">
            <a:extLst>
              <a:ext uri="{FF2B5EF4-FFF2-40B4-BE49-F238E27FC236}">
                <a16:creationId xmlns:a16="http://schemas.microsoft.com/office/drawing/2014/main" id="{CA302666-6A3E-45F7-A0BA-85A564D3A1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5013" y="1920875"/>
            <a:ext cx="1038225"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object 4">
            <a:extLst>
              <a:ext uri="{FF2B5EF4-FFF2-40B4-BE49-F238E27FC236}">
                <a16:creationId xmlns:a16="http://schemas.microsoft.com/office/drawing/2014/main" id="{02DC5E6F-223A-411F-8924-C8161336C59A}"/>
              </a:ext>
            </a:extLst>
          </p:cNvPr>
          <p:cNvSpPr>
            <a:spLocks noGrp="1" noChangeArrowheads="1"/>
          </p:cNvSpPr>
          <p:nvPr>
            <p:ph type="title"/>
          </p:nvPr>
        </p:nvSpPr>
        <p:spPr>
          <a:xfrm>
            <a:off x="901700" y="533400"/>
            <a:ext cx="8391525" cy="1138238"/>
          </a:xfrm>
        </p:spPr>
        <p:txBody>
          <a:bodyPr tIns="12065"/>
          <a:lstStyle/>
          <a:p>
            <a:pPr marL="12700" algn="l" eaLnBrk="1" hangingPunct="1">
              <a:lnSpc>
                <a:spcPct val="101000"/>
              </a:lnSpc>
              <a:spcBef>
                <a:spcPts val="63"/>
              </a:spcBef>
            </a:pPr>
            <a:r>
              <a:rPr lang="en-US" altLang="en-US">
                <a:latin typeface="Calibri" panose="020F0502020204030204" pitchFamily="34" charset="0"/>
                <a:cs typeface="Calibri" panose="020F0502020204030204" pitchFamily="34" charset="0"/>
              </a:rPr>
              <a:t>Spur gear:</a:t>
            </a:r>
            <a:br>
              <a:rPr lang="en-US" altLang="en-US">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They have straight teeth parallel to the axes and thus are not subjected to axial thrust due to teeth load.</a:t>
            </a:r>
            <a:endParaRPr lang="en-US" altLang="en-US" sz="2200">
              <a:latin typeface="Calibri" panose="020F0502020204030204" pitchFamily="34" charset="0"/>
              <a:cs typeface="Calibri" panose="020F0502020204030204" pitchFamily="34" charset="0"/>
            </a:endParaRPr>
          </a:p>
        </p:txBody>
      </p:sp>
      <p:sp>
        <p:nvSpPr>
          <p:cNvPr id="13317" name="object 5">
            <a:extLst>
              <a:ext uri="{FF2B5EF4-FFF2-40B4-BE49-F238E27FC236}">
                <a16:creationId xmlns:a16="http://schemas.microsoft.com/office/drawing/2014/main" id="{32620B1C-3F29-47B9-913E-F2BE6571F03A}"/>
              </a:ext>
            </a:extLst>
          </p:cNvPr>
          <p:cNvSpPr txBox="1">
            <a:spLocks noChangeArrowheads="1"/>
          </p:cNvSpPr>
          <p:nvPr/>
        </p:nvSpPr>
        <p:spPr bwMode="auto">
          <a:xfrm>
            <a:off x="228600" y="3373438"/>
            <a:ext cx="8261350" cy="4235450"/>
          </a:xfrm>
          <a:prstGeom prst="rect">
            <a:avLst/>
          </a:prstGeom>
          <a:noFill/>
          <a:ln>
            <a:noFill/>
          </a:ln>
        </p:spPr>
        <p:txBody>
          <a:bodyPr lIns="0" tIns="12065" rIns="0" bIns="0">
            <a:spAutoFit/>
          </a:bodyPr>
          <a:lstStyle>
            <a:lvl1pPr marL="644525">
              <a:tabLst>
                <a:tab pos="3527425" algn="l"/>
              </a:tabLst>
              <a:defRPr>
                <a:solidFill>
                  <a:schemeClr val="tx1"/>
                </a:solidFill>
                <a:latin typeface="Arial" panose="020B0604020202020204" pitchFamily="34" charset="0"/>
              </a:defRPr>
            </a:lvl1pPr>
            <a:lvl2pPr marL="742950" indent="-285750">
              <a:tabLst>
                <a:tab pos="3527425" algn="l"/>
              </a:tabLst>
              <a:defRPr>
                <a:solidFill>
                  <a:schemeClr val="tx1"/>
                </a:solidFill>
                <a:latin typeface="Arial" panose="020B0604020202020204" pitchFamily="34" charset="0"/>
              </a:defRPr>
            </a:lvl2pPr>
            <a:lvl3pPr marL="1143000" indent="-228600">
              <a:tabLst>
                <a:tab pos="3527425" algn="l"/>
              </a:tabLst>
              <a:defRPr>
                <a:solidFill>
                  <a:schemeClr val="tx1"/>
                </a:solidFill>
                <a:latin typeface="Arial" panose="020B0604020202020204" pitchFamily="34" charset="0"/>
              </a:defRPr>
            </a:lvl3pPr>
            <a:lvl4pPr marL="1600200" indent="-228600">
              <a:tabLst>
                <a:tab pos="3527425" algn="l"/>
              </a:tabLst>
              <a:defRPr>
                <a:solidFill>
                  <a:schemeClr val="tx1"/>
                </a:solidFill>
                <a:latin typeface="Arial" panose="020B0604020202020204" pitchFamily="34" charset="0"/>
              </a:defRPr>
            </a:lvl4pPr>
            <a:lvl5pPr marL="2057400" indent="-228600">
              <a:tabLst>
                <a:tab pos="3527425"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3527425"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3527425"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3527425"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3527425" algn="l"/>
              </a:tabLst>
              <a:defRPr>
                <a:solidFill>
                  <a:schemeClr val="tx1"/>
                </a:solidFill>
                <a:latin typeface="Arial" panose="020B0604020202020204" pitchFamily="34" charset="0"/>
              </a:defRPr>
            </a:lvl9pPr>
          </a:lstStyle>
          <a:p>
            <a:pPr eaLnBrk="1" hangingPunct="1">
              <a:spcBef>
                <a:spcPts val="100"/>
              </a:spcBef>
              <a:defRPr/>
            </a:pPr>
            <a:r>
              <a:rPr lang="en-US" altLang="en-US" sz="2200" dirty="0">
                <a:solidFill>
                  <a:srgbClr val="000000"/>
                </a:solidFill>
                <a:latin typeface="Calibri" panose="020F0502020204030204" pitchFamily="34" charset="0"/>
                <a:cs typeface="Calibri" panose="020F0502020204030204" pitchFamily="34" charset="0"/>
              </a:rPr>
              <a:t>       Spur Gear	          Helical Gear</a:t>
            </a:r>
          </a:p>
          <a:p>
            <a:pPr eaLnBrk="1" hangingPunct="1">
              <a:spcBef>
                <a:spcPts val="13"/>
              </a:spcBef>
              <a:defRPr/>
            </a:pPr>
            <a:r>
              <a:rPr lang="en-US" altLang="en-US" sz="2800" b="1" dirty="0">
                <a:solidFill>
                  <a:srgbClr val="000000"/>
                </a:solidFill>
                <a:latin typeface="Calibri" panose="020F0502020204030204" pitchFamily="34" charset="0"/>
                <a:cs typeface="Calibri" panose="020F0502020204030204" pitchFamily="34" charset="0"/>
              </a:rPr>
              <a:t>Helical gears:</a:t>
            </a:r>
            <a:endParaRPr lang="en-US" altLang="en-US" sz="2800" dirty="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50"/>
              </a:spcBef>
              <a:defRPr/>
            </a:pPr>
            <a:r>
              <a:rPr lang="en-US" altLang="en-US" sz="2200" dirty="0">
                <a:solidFill>
                  <a:srgbClr val="000000"/>
                </a:solidFill>
                <a:latin typeface="Calibri" panose="020F0502020204030204" pitchFamily="34" charset="0"/>
                <a:cs typeface="Calibri" panose="020F0502020204030204" pitchFamily="34" charset="0"/>
              </a:rPr>
              <a:t>In helical gears, the teeth are curved, each being helical in shape. Two mating gears have the same helix angle but have teeth of opposite hands. At the beginning of engagement, contact occurs only at the point of leading edge of the curved teeth. As the gears rotate, the contact extends  along  a  diagonal  line  across  the  teeth.  Thus,  the  load application is gradual which result in low impact stresses and reduction in noise. Therefore, the helical gears can be used at higher velocities </a:t>
            </a:r>
            <a:r>
              <a:rPr lang="en-US" sz="2200" dirty="0"/>
              <a:t>than</a:t>
            </a:r>
            <a:r>
              <a:rPr lang="en-US" sz="2200" spc="-55" dirty="0"/>
              <a:t> </a:t>
            </a:r>
            <a:r>
              <a:rPr lang="en-US" sz="2200" dirty="0"/>
              <a:t>the</a:t>
            </a:r>
            <a:r>
              <a:rPr lang="en-US" sz="2200" spc="-35" dirty="0"/>
              <a:t> </a:t>
            </a:r>
            <a:r>
              <a:rPr lang="en-US" sz="2200" dirty="0"/>
              <a:t>spur</a:t>
            </a:r>
            <a:r>
              <a:rPr lang="en-US" sz="2200" spc="-45" dirty="0"/>
              <a:t> </a:t>
            </a:r>
            <a:r>
              <a:rPr lang="en-US" sz="2200" dirty="0"/>
              <a:t>gears</a:t>
            </a:r>
            <a:r>
              <a:rPr lang="en-US" sz="2200" spc="-40" dirty="0"/>
              <a:t> </a:t>
            </a:r>
            <a:r>
              <a:rPr lang="en-US" sz="2200" dirty="0"/>
              <a:t>and</a:t>
            </a:r>
            <a:r>
              <a:rPr lang="en-US" sz="2200" spc="-40" dirty="0"/>
              <a:t> </a:t>
            </a:r>
            <a:r>
              <a:rPr lang="en-US" sz="2200" dirty="0"/>
              <a:t>have</a:t>
            </a:r>
            <a:r>
              <a:rPr lang="en-US" sz="2200" spc="-50" dirty="0"/>
              <a:t> </a:t>
            </a:r>
            <a:r>
              <a:rPr lang="en-US" sz="2200" dirty="0"/>
              <a:t>greater</a:t>
            </a:r>
            <a:r>
              <a:rPr lang="en-US" sz="2200" spc="-45" dirty="0"/>
              <a:t> </a:t>
            </a:r>
            <a:r>
              <a:rPr lang="en-US" sz="2200" dirty="0"/>
              <a:t>load</a:t>
            </a:r>
            <a:r>
              <a:rPr lang="en-US" sz="2200" spc="-50" dirty="0"/>
              <a:t> </a:t>
            </a:r>
            <a:r>
              <a:rPr lang="en-US" sz="2200" dirty="0"/>
              <a:t>carrying</a:t>
            </a:r>
            <a:r>
              <a:rPr lang="en-US" sz="2200" spc="-45" dirty="0"/>
              <a:t> </a:t>
            </a:r>
            <a:r>
              <a:rPr lang="en-US" sz="2200" spc="-10" dirty="0"/>
              <a:t>capacity.</a:t>
            </a:r>
            <a:br>
              <a:rPr lang="en-US" sz="2200" dirty="0"/>
            </a:br>
            <a:endParaRPr lang="en-US" altLang="en-US" sz="2200" dirty="0">
              <a:solidFill>
                <a:srgbClr val="000000"/>
              </a:solidFill>
              <a:latin typeface="Calibri" panose="020F0502020204030204" pitchFamily="34" charset="0"/>
              <a:cs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4338" name="object 2">
            <a:extLst>
              <a:ext uri="{FF2B5EF4-FFF2-40B4-BE49-F238E27FC236}">
                <a16:creationId xmlns:a16="http://schemas.microsoft.com/office/drawing/2014/main" id="{6DB30783-DB4E-4AEC-8CDB-BE524A570E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300" y="2541588"/>
            <a:ext cx="2271713"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object 3">
            <a:extLst>
              <a:ext uri="{FF2B5EF4-FFF2-40B4-BE49-F238E27FC236}">
                <a16:creationId xmlns:a16="http://schemas.microsoft.com/office/drawing/2014/main" id="{F70267A7-9EB9-4F55-9E77-487B85623A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0463" y="2511425"/>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object 4">
            <a:extLst>
              <a:ext uri="{FF2B5EF4-FFF2-40B4-BE49-F238E27FC236}">
                <a16:creationId xmlns:a16="http://schemas.microsoft.com/office/drawing/2014/main" id="{87FC539B-6337-45AD-9EF2-4018931E0CE8}"/>
              </a:ext>
            </a:extLst>
          </p:cNvPr>
          <p:cNvSpPr txBox="1">
            <a:spLocks noGrp="1"/>
          </p:cNvSpPr>
          <p:nvPr>
            <p:ph type="title"/>
          </p:nvPr>
        </p:nvSpPr>
        <p:spPr>
          <a:xfrm>
            <a:off x="901700" y="889000"/>
            <a:ext cx="6823075" cy="442913"/>
          </a:xfrm>
        </p:spPr>
        <p:txBody>
          <a:bodyPr tIns="12065" rtlCol="0"/>
          <a:lstStyle/>
          <a:p>
            <a:pPr marL="12700" eaLnBrk="1" fontAlgn="auto" hangingPunct="1">
              <a:spcBef>
                <a:spcPts val="95"/>
              </a:spcBef>
              <a:spcAft>
                <a:spcPts val="0"/>
              </a:spcAft>
              <a:defRPr/>
            </a:pPr>
            <a:r>
              <a:rPr dirty="0"/>
              <a:t>Double</a:t>
            </a:r>
            <a:r>
              <a:rPr spc="-95" dirty="0"/>
              <a:t> </a:t>
            </a:r>
            <a:r>
              <a:rPr dirty="0"/>
              <a:t>Helical</a:t>
            </a:r>
            <a:r>
              <a:rPr spc="-95" dirty="0"/>
              <a:t> </a:t>
            </a:r>
            <a:r>
              <a:rPr dirty="0"/>
              <a:t>and</a:t>
            </a:r>
            <a:r>
              <a:rPr spc="-90" dirty="0"/>
              <a:t> </a:t>
            </a:r>
            <a:r>
              <a:rPr dirty="0"/>
              <a:t>Herring</a:t>
            </a:r>
            <a:r>
              <a:rPr spc="-95" dirty="0"/>
              <a:t> </a:t>
            </a:r>
            <a:r>
              <a:rPr dirty="0"/>
              <a:t>Bone</a:t>
            </a:r>
            <a:r>
              <a:rPr spc="-95" dirty="0"/>
              <a:t> </a:t>
            </a:r>
            <a:r>
              <a:rPr spc="-10" dirty="0"/>
              <a:t>Gears:</a:t>
            </a:r>
          </a:p>
        </p:txBody>
      </p:sp>
      <p:sp>
        <p:nvSpPr>
          <p:cNvPr id="14341" name="object 5">
            <a:extLst>
              <a:ext uri="{FF2B5EF4-FFF2-40B4-BE49-F238E27FC236}">
                <a16:creationId xmlns:a16="http://schemas.microsoft.com/office/drawing/2014/main" id="{D672C400-5918-48F8-A193-6F9534C4A768}"/>
              </a:ext>
            </a:extLst>
          </p:cNvPr>
          <p:cNvSpPr txBox="1">
            <a:spLocks noChangeArrowheads="1"/>
          </p:cNvSpPr>
          <p:nvPr/>
        </p:nvSpPr>
        <p:spPr bwMode="auto">
          <a:xfrm>
            <a:off x="901700" y="1689100"/>
            <a:ext cx="82534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762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1000"/>
              </a:lnSpc>
              <a:spcBef>
                <a:spcPts val="63"/>
              </a:spcBef>
            </a:pPr>
            <a:r>
              <a:rPr lang="en-US" altLang="en-US" sz="2200">
                <a:solidFill>
                  <a:srgbClr val="000000"/>
                </a:solidFill>
                <a:latin typeface="Calibri" panose="020F0502020204030204" pitchFamily="34" charset="0"/>
                <a:cs typeface="Calibri" panose="020F0502020204030204" pitchFamily="34" charset="0"/>
              </a:rPr>
              <a:t>A double helical gear is equivalent to a pair of helical gears secured together, one having a right – hand helix and the other a left-hand helix.</a:t>
            </a:r>
          </a:p>
        </p:txBody>
      </p:sp>
      <p:sp>
        <p:nvSpPr>
          <p:cNvPr id="14342" name="object 6">
            <a:extLst>
              <a:ext uri="{FF2B5EF4-FFF2-40B4-BE49-F238E27FC236}">
                <a16:creationId xmlns:a16="http://schemas.microsoft.com/office/drawing/2014/main" id="{DB4F3E7C-390E-46BB-87E9-D38584A24A68}"/>
              </a:ext>
            </a:extLst>
          </p:cNvPr>
          <p:cNvSpPr txBox="1">
            <a:spLocks noChangeArrowheads="1"/>
          </p:cNvSpPr>
          <p:nvPr/>
        </p:nvSpPr>
        <p:spPr bwMode="auto">
          <a:xfrm>
            <a:off x="381000" y="4397375"/>
            <a:ext cx="826135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519113">
              <a:tabLst>
                <a:tab pos="3905250" algn="l"/>
              </a:tabLst>
              <a:defRPr>
                <a:solidFill>
                  <a:schemeClr val="tx1"/>
                </a:solidFill>
                <a:latin typeface="Arial" panose="020B0604020202020204" pitchFamily="34" charset="0"/>
              </a:defRPr>
            </a:lvl1pPr>
            <a:lvl2pPr marL="742950" indent="-285750">
              <a:tabLst>
                <a:tab pos="3905250" algn="l"/>
              </a:tabLst>
              <a:defRPr>
                <a:solidFill>
                  <a:schemeClr val="tx1"/>
                </a:solidFill>
                <a:latin typeface="Arial" panose="020B0604020202020204" pitchFamily="34" charset="0"/>
              </a:defRPr>
            </a:lvl2pPr>
            <a:lvl3pPr marL="1143000" indent="-228600">
              <a:tabLst>
                <a:tab pos="3905250" algn="l"/>
              </a:tabLst>
              <a:defRPr>
                <a:solidFill>
                  <a:schemeClr val="tx1"/>
                </a:solidFill>
                <a:latin typeface="Arial" panose="020B0604020202020204" pitchFamily="34" charset="0"/>
              </a:defRPr>
            </a:lvl3pPr>
            <a:lvl4pPr marL="1600200" indent="-228600">
              <a:tabLst>
                <a:tab pos="3905250" algn="l"/>
              </a:tabLst>
              <a:defRPr>
                <a:solidFill>
                  <a:schemeClr val="tx1"/>
                </a:solidFill>
                <a:latin typeface="Arial" panose="020B0604020202020204" pitchFamily="34" charset="0"/>
              </a:defRPr>
            </a:lvl4pPr>
            <a:lvl5pPr marL="2057400" indent="-228600">
              <a:tabLst>
                <a:tab pos="390525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390525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390525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390525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3905250" algn="l"/>
              </a:tabLst>
              <a:defRPr>
                <a:solidFill>
                  <a:schemeClr val="tx1"/>
                </a:solidFill>
                <a:latin typeface="Arial" panose="020B0604020202020204" pitchFamily="34" charset="0"/>
              </a:defRPr>
            </a:lvl9pPr>
          </a:lstStyle>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        Herringbone Gear	      Double Helical Gear</a:t>
            </a:r>
          </a:p>
          <a:p>
            <a:pPr eaLnBrk="1" hangingPunct="1">
              <a:lnSpc>
                <a:spcPct val="102000"/>
              </a:lnSpc>
            </a:pPr>
            <a:r>
              <a:rPr lang="en-US" altLang="en-US" sz="2200">
                <a:solidFill>
                  <a:srgbClr val="000000"/>
                </a:solidFill>
                <a:latin typeface="Calibri" panose="020F0502020204030204" pitchFamily="34" charset="0"/>
                <a:cs typeface="Calibri" panose="020F0502020204030204" pitchFamily="34" charset="0"/>
              </a:rPr>
              <a:t>The tooth of two row is separated by a grooved used for tool run out. If the left and the right inclinations of a double – helical gear meet at a</a:t>
            </a:r>
          </a:p>
          <a:p>
            <a:pPr eaLnBrk="1" hangingPunct="1">
              <a:lnSpc>
                <a:spcPct val="101000"/>
              </a:lnSpc>
              <a:spcBef>
                <a:spcPts val="13"/>
              </a:spcBef>
            </a:pPr>
            <a:r>
              <a:rPr lang="en-US" altLang="en-US" sz="2200">
                <a:solidFill>
                  <a:srgbClr val="000000"/>
                </a:solidFill>
                <a:latin typeface="Calibri" panose="020F0502020204030204" pitchFamily="34" charset="0"/>
                <a:cs typeface="Calibri" panose="020F0502020204030204" pitchFamily="34" charset="0"/>
              </a:rPr>
              <a:t>common apex and there is no groove in between, the gear is known as herring bone gear.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362" name="object 2">
            <a:extLst>
              <a:ext uri="{FF2B5EF4-FFF2-40B4-BE49-F238E27FC236}">
                <a16:creationId xmlns:a16="http://schemas.microsoft.com/office/drawing/2014/main" id="{CBF9BC6A-EB50-42F0-8938-863E0E5F96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86288" y="4819650"/>
            <a:ext cx="1666875" cy="179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object 3">
            <a:extLst>
              <a:ext uri="{FF2B5EF4-FFF2-40B4-BE49-F238E27FC236}">
                <a16:creationId xmlns:a16="http://schemas.microsoft.com/office/drawing/2014/main" id="{EAF2AF2D-3EAC-4FCD-8CB8-9A2D69EAC69E}"/>
              </a:ext>
            </a:extLst>
          </p:cNvPr>
          <p:cNvSpPr>
            <a:spLocks noGrp="1" noChangeArrowheads="1"/>
          </p:cNvSpPr>
          <p:nvPr>
            <p:ph type="title"/>
          </p:nvPr>
        </p:nvSpPr>
        <p:spPr>
          <a:xfrm>
            <a:off x="901700" y="885825"/>
            <a:ext cx="7367588" cy="1479550"/>
          </a:xfrm>
        </p:spPr>
        <p:txBody>
          <a:bodyPr tIns="12065"/>
          <a:lstStyle/>
          <a:p>
            <a:pPr marL="12700" algn="l" eaLnBrk="1" hangingPunct="1">
              <a:lnSpc>
                <a:spcPct val="102000"/>
              </a:lnSpc>
              <a:spcBef>
                <a:spcPts val="50"/>
              </a:spcBef>
            </a:pPr>
            <a:r>
              <a:rPr lang="en-US" altLang="en-US">
                <a:latin typeface="Calibri" panose="020F0502020204030204" pitchFamily="34" charset="0"/>
                <a:cs typeface="Calibri" panose="020F0502020204030204" pitchFamily="34" charset="0"/>
              </a:rPr>
              <a:t>Crossed – Helical Gear:</a:t>
            </a:r>
            <a:br>
              <a:rPr lang="en-US" altLang="en-US">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The used of crossed helical gear or spiral gears is limited to light loads. By a suitable choice of helix angle for the mating gears, the two shaft can be set at any angle.</a:t>
            </a:r>
            <a:endParaRPr lang="en-US" altLang="en-US" sz="2200">
              <a:latin typeface="Calibri" panose="020F0502020204030204" pitchFamily="34" charset="0"/>
              <a:cs typeface="Calibri" panose="020F0502020204030204" pitchFamily="34" charset="0"/>
            </a:endParaRPr>
          </a:p>
        </p:txBody>
      </p:sp>
      <p:sp>
        <p:nvSpPr>
          <p:cNvPr id="15364" name="object 4">
            <a:extLst>
              <a:ext uri="{FF2B5EF4-FFF2-40B4-BE49-F238E27FC236}">
                <a16:creationId xmlns:a16="http://schemas.microsoft.com/office/drawing/2014/main" id="{84E4E8CA-DEFD-414F-9BB5-4BC925F5FECB}"/>
              </a:ext>
            </a:extLst>
          </p:cNvPr>
          <p:cNvSpPr txBox="1">
            <a:spLocks noChangeArrowheads="1"/>
          </p:cNvSpPr>
          <p:nvPr/>
        </p:nvSpPr>
        <p:spPr bwMode="auto">
          <a:xfrm>
            <a:off x="901700" y="2655888"/>
            <a:ext cx="6896100" cy="216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100"/>
              </a:spcBef>
            </a:pPr>
            <a:r>
              <a:rPr lang="en-US" altLang="en-US" sz="2800" b="1">
                <a:solidFill>
                  <a:srgbClr val="000000"/>
                </a:solidFill>
                <a:latin typeface="Calibri" panose="020F0502020204030204" pitchFamily="34" charset="0"/>
                <a:cs typeface="Calibri" panose="020F0502020204030204" pitchFamily="34" charset="0"/>
              </a:rPr>
              <a:t>Worm Gear:</a:t>
            </a:r>
            <a:endParaRPr lang="en-US" altLang="en-US" sz="2800">
              <a:solidFill>
                <a:srgbClr val="000000"/>
              </a:solidFill>
              <a:latin typeface="Calibri" panose="020F0502020204030204" pitchFamily="34" charset="0"/>
              <a:cs typeface="Calibri" panose="020F0502020204030204" pitchFamily="34" charset="0"/>
            </a:endParaRPr>
          </a:p>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Worm gear is a special case of spiral gear in which the larger wheel, usually, has a hollow or concave shape such that a portion of the pitch diameter is the other gear is enveloped on it. The smaller of two wheels is called the worm which also has larger spiral angle.</a:t>
            </a:r>
          </a:p>
        </p:txBody>
      </p:sp>
      <p:pic>
        <p:nvPicPr>
          <p:cNvPr id="15365" name="object 5">
            <a:extLst>
              <a:ext uri="{FF2B5EF4-FFF2-40B4-BE49-F238E27FC236}">
                <a16:creationId xmlns:a16="http://schemas.microsoft.com/office/drawing/2014/main" id="{E93D02A5-D270-4598-BC3C-D21BBB72FF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1143000"/>
            <a:ext cx="938213"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object 2">
            <a:extLst>
              <a:ext uri="{FF2B5EF4-FFF2-40B4-BE49-F238E27FC236}">
                <a16:creationId xmlns:a16="http://schemas.microsoft.com/office/drawing/2014/main" id="{54C484B2-1466-4393-81C1-CFB7D21A36E8}"/>
              </a:ext>
            </a:extLst>
          </p:cNvPr>
          <p:cNvSpPr>
            <a:spLocks noGrp="1" noChangeArrowheads="1"/>
          </p:cNvSpPr>
          <p:nvPr>
            <p:ph type="title"/>
          </p:nvPr>
        </p:nvSpPr>
        <p:spPr>
          <a:xfrm>
            <a:off x="901700" y="838200"/>
            <a:ext cx="6338888" cy="2576513"/>
          </a:xfrm>
        </p:spPr>
        <p:txBody>
          <a:bodyPr tIns="59055"/>
          <a:lstStyle/>
          <a:p>
            <a:pPr marL="12700" algn="l" eaLnBrk="1" hangingPunct="1">
              <a:lnSpc>
                <a:spcPct val="102000"/>
              </a:lnSpc>
              <a:spcBef>
                <a:spcPts val="250"/>
              </a:spcBef>
            </a:pPr>
            <a:r>
              <a:rPr lang="en-US" altLang="en-US">
                <a:latin typeface="Calibri" panose="020F0502020204030204" pitchFamily="34" charset="0"/>
                <a:cs typeface="Calibri" panose="020F0502020204030204" pitchFamily="34" charset="0"/>
              </a:rPr>
              <a:t>Bevel Gear:</a:t>
            </a:r>
            <a:br>
              <a:rPr lang="en-US" altLang="en-US">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Kinematically,  the  motion  between  two  intersecting shafts  is  equivalent  to  the  rolling  of  two  cones, assuming no slipping. The gears, in general, are known as bevel gear. When teeth formed on the cones are straight, the gear is known as straight bevel and when inclined, they are known as spiral or helical bevel.</a:t>
            </a:r>
            <a:endParaRPr lang="en-US" altLang="en-US" sz="2200">
              <a:latin typeface="Calibri" panose="020F0502020204030204" pitchFamily="34" charset="0"/>
              <a:cs typeface="Calibri" panose="020F0502020204030204" pitchFamily="34" charset="0"/>
            </a:endParaRPr>
          </a:p>
        </p:txBody>
      </p:sp>
      <p:sp>
        <p:nvSpPr>
          <p:cNvPr id="3" name="object 3">
            <a:extLst>
              <a:ext uri="{FF2B5EF4-FFF2-40B4-BE49-F238E27FC236}">
                <a16:creationId xmlns:a16="http://schemas.microsoft.com/office/drawing/2014/main" id="{8EF3688D-988E-407B-BB9A-BEEE97D7A7A3}"/>
              </a:ext>
            </a:extLst>
          </p:cNvPr>
          <p:cNvSpPr txBox="1">
            <a:spLocks noGrp="1"/>
          </p:cNvSpPr>
          <p:nvPr>
            <p:ph type="body" idx="1"/>
          </p:nvPr>
        </p:nvSpPr>
        <p:spPr/>
        <p:txBody>
          <a:bodyPr tIns="305635" rtlCol="0"/>
          <a:lstStyle/>
          <a:p>
            <a:pPr marL="12700" eaLnBrk="1" fontAlgn="auto" hangingPunct="1">
              <a:spcBef>
                <a:spcPts val="95"/>
              </a:spcBef>
              <a:spcAft>
                <a:spcPts val="0"/>
              </a:spcAft>
              <a:defRPr/>
            </a:pPr>
            <a:r>
              <a:rPr spc="-10" dirty="0"/>
              <a:t>APPLICATION:</a:t>
            </a:r>
          </a:p>
          <a:p>
            <a:pPr marL="12700" eaLnBrk="1" fontAlgn="auto" hangingPunct="1">
              <a:spcBef>
                <a:spcPts val="95"/>
              </a:spcBef>
              <a:spcAft>
                <a:spcPts val="0"/>
              </a:spcAft>
              <a:defRPr/>
            </a:pPr>
            <a:r>
              <a:rPr sz="1100" b="0" dirty="0"/>
              <a:t>1.</a:t>
            </a:r>
            <a:r>
              <a:rPr sz="1100" b="0" spc="80" dirty="0"/>
              <a:t> </a:t>
            </a:r>
            <a:r>
              <a:rPr sz="2200" b="0" dirty="0"/>
              <a:t>Bevel</a:t>
            </a:r>
            <a:r>
              <a:rPr sz="2200" b="0" spc="-60" dirty="0"/>
              <a:t> </a:t>
            </a:r>
            <a:r>
              <a:rPr sz="2200" b="0" dirty="0"/>
              <a:t>gears</a:t>
            </a:r>
            <a:r>
              <a:rPr sz="2200" b="0" spc="-55" dirty="0"/>
              <a:t> </a:t>
            </a:r>
            <a:r>
              <a:rPr sz="2200" b="0" dirty="0"/>
              <a:t>are</a:t>
            </a:r>
            <a:r>
              <a:rPr sz="2200" b="0" spc="-55" dirty="0"/>
              <a:t> </a:t>
            </a:r>
            <a:r>
              <a:rPr sz="2200" b="0" dirty="0"/>
              <a:t>used</a:t>
            </a:r>
            <a:r>
              <a:rPr sz="2200" b="0" spc="-55" dirty="0"/>
              <a:t> </a:t>
            </a:r>
            <a:r>
              <a:rPr sz="2200" b="0" dirty="0"/>
              <a:t>for</a:t>
            </a:r>
            <a:r>
              <a:rPr sz="2200" b="0" spc="-65" dirty="0"/>
              <a:t> </a:t>
            </a:r>
            <a:r>
              <a:rPr sz="2200" b="0" dirty="0"/>
              <a:t>the</a:t>
            </a:r>
            <a:r>
              <a:rPr sz="2200" b="0" spc="-60" dirty="0"/>
              <a:t> </a:t>
            </a:r>
            <a:r>
              <a:rPr sz="2200" b="0" dirty="0"/>
              <a:t>drive</a:t>
            </a:r>
            <a:r>
              <a:rPr sz="2200" b="0" spc="-45" dirty="0"/>
              <a:t> </a:t>
            </a:r>
            <a:r>
              <a:rPr sz="2200" b="0" dirty="0"/>
              <a:t>to</a:t>
            </a:r>
            <a:r>
              <a:rPr sz="2200" b="0" spc="-40" dirty="0"/>
              <a:t> </a:t>
            </a:r>
            <a:r>
              <a:rPr sz="2200" b="0" dirty="0"/>
              <a:t>the</a:t>
            </a:r>
            <a:r>
              <a:rPr sz="2200" b="0" spc="-55" dirty="0"/>
              <a:t> </a:t>
            </a:r>
            <a:r>
              <a:rPr sz="2200" b="0" spc="-10" dirty="0"/>
              <a:t>differential</a:t>
            </a:r>
            <a:r>
              <a:rPr sz="2200" b="0" spc="-65" dirty="0"/>
              <a:t> </a:t>
            </a:r>
            <a:r>
              <a:rPr sz="2200" b="0" dirty="0"/>
              <a:t>of</a:t>
            </a:r>
            <a:r>
              <a:rPr sz="2200" b="0" spc="-60" dirty="0"/>
              <a:t> </a:t>
            </a:r>
            <a:r>
              <a:rPr sz="2200" b="0" spc="-10" dirty="0"/>
              <a:t>automobiles.</a:t>
            </a:r>
            <a:endParaRPr sz="2200" dirty="0"/>
          </a:p>
          <a:p>
            <a:pPr marL="12700" eaLnBrk="1" fontAlgn="auto" hangingPunct="1">
              <a:spcBef>
                <a:spcPts val="50"/>
              </a:spcBef>
              <a:spcAft>
                <a:spcPts val="0"/>
              </a:spcAft>
              <a:defRPr/>
            </a:pPr>
            <a:r>
              <a:rPr sz="1100" b="0" dirty="0"/>
              <a:t>2.</a:t>
            </a:r>
            <a:r>
              <a:rPr sz="1100" b="0" spc="80" dirty="0"/>
              <a:t> </a:t>
            </a:r>
            <a:r>
              <a:rPr sz="2200" b="0" dirty="0"/>
              <a:t>Spur</a:t>
            </a:r>
            <a:r>
              <a:rPr sz="2200" b="0" spc="-65" dirty="0"/>
              <a:t> </a:t>
            </a:r>
            <a:r>
              <a:rPr sz="2200" b="0" dirty="0"/>
              <a:t>rack</a:t>
            </a:r>
            <a:r>
              <a:rPr sz="2200" b="0" spc="-70" dirty="0"/>
              <a:t> </a:t>
            </a:r>
            <a:r>
              <a:rPr sz="2200" b="0" dirty="0"/>
              <a:t>and</a:t>
            </a:r>
            <a:r>
              <a:rPr sz="2200" b="0" spc="-50" dirty="0"/>
              <a:t> </a:t>
            </a:r>
            <a:r>
              <a:rPr sz="2200" b="0" dirty="0"/>
              <a:t>pinion</a:t>
            </a:r>
            <a:r>
              <a:rPr sz="2200" b="0" spc="-60" dirty="0"/>
              <a:t> </a:t>
            </a:r>
            <a:r>
              <a:rPr sz="2200" b="0" dirty="0"/>
              <a:t>are</a:t>
            </a:r>
            <a:r>
              <a:rPr sz="2200" b="0" spc="-70" dirty="0"/>
              <a:t> </a:t>
            </a:r>
            <a:r>
              <a:rPr sz="2200" b="0" dirty="0"/>
              <a:t>used</a:t>
            </a:r>
            <a:r>
              <a:rPr sz="2200" b="0" spc="-65" dirty="0"/>
              <a:t> </a:t>
            </a:r>
            <a:r>
              <a:rPr sz="2200" b="0" dirty="0"/>
              <a:t>in</a:t>
            </a:r>
            <a:r>
              <a:rPr sz="2200" b="0" spc="-65" dirty="0"/>
              <a:t> </a:t>
            </a:r>
            <a:r>
              <a:rPr sz="2200" b="0" dirty="0"/>
              <a:t>a</a:t>
            </a:r>
            <a:r>
              <a:rPr sz="2200" b="0" spc="-50" dirty="0"/>
              <a:t> </a:t>
            </a:r>
            <a:r>
              <a:rPr sz="2200" b="0" spc="-10" dirty="0"/>
              <a:t>lathe.</a:t>
            </a:r>
            <a:endParaRPr sz="2200" dirty="0"/>
          </a:p>
          <a:p>
            <a:pPr marL="12700" eaLnBrk="1" fontAlgn="auto" hangingPunct="1">
              <a:spcBef>
                <a:spcPts val="45"/>
              </a:spcBef>
              <a:spcAft>
                <a:spcPts val="0"/>
              </a:spcAft>
              <a:defRPr/>
            </a:pPr>
            <a:r>
              <a:rPr sz="1100" b="0" dirty="0"/>
              <a:t>3.</a:t>
            </a:r>
            <a:r>
              <a:rPr sz="1100" b="0" spc="70" dirty="0"/>
              <a:t> </a:t>
            </a:r>
            <a:r>
              <a:rPr sz="2200" b="0" dirty="0"/>
              <a:t>Helical</a:t>
            </a:r>
            <a:r>
              <a:rPr sz="2200" b="0" spc="-75" dirty="0"/>
              <a:t> </a:t>
            </a:r>
            <a:r>
              <a:rPr sz="2200" b="0" dirty="0"/>
              <a:t>gears</a:t>
            </a:r>
            <a:r>
              <a:rPr sz="2200" b="0" spc="-60" dirty="0"/>
              <a:t> </a:t>
            </a:r>
            <a:r>
              <a:rPr sz="2200" b="0" dirty="0"/>
              <a:t>are</a:t>
            </a:r>
            <a:r>
              <a:rPr sz="2200" b="0" spc="-70" dirty="0"/>
              <a:t> </a:t>
            </a:r>
            <a:r>
              <a:rPr sz="2200" b="0" dirty="0"/>
              <a:t>used</a:t>
            </a:r>
            <a:r>
              <a:rPr sz="2200" b="0" spc="-75" dirty="0"/>
              <a:t> </a:t>
            </a:r>
            <a:r>
              <a:rPr sz="2200" b="0" dirty="0"/>
              <a:t>for</a:t>
            </a:r>
            <a:r>
              <a:rPr sz="2200" b="0" spc="-70" dirty="0"/>
              <a:t> </a:t>
            </a:r>
            <a:r>
              <a:rPr sz="2200" b="0" dirty="0"/>
              <a:t>greater</a:t>
            </a:r>
            <a:r>
              <a:rPr sz="2200" b="0" spc="-85" dirty="0"/>
              <a:t> </a:t>
            </a:r>
            <a:r>
              <a:rPr sz="2200" b="0" dirty="0"/>
              <a:t>load</a:t>
            </a:r>
            <a:r>
              <a:rPr sz="2200" b="0" spc="-85" dirty="0"/>
              <a:t> </a:t>
            </a:r>
            <a:r>
              <a:rPr sz="2200" b="0" dirty="0"/>
              <a:t>at</a:t>
            </a:r>
            <a:r>
              <a:rPr sz="2200" b="0" spc="-70" dirty="0"/>
              <a:t> </a:t>
            </a:r>
            <a:r>
              <a:rPr sz="2200" b="0" dirty="0"/>
              <a:t>higher</a:t>
            </a:r>
            <a:r>
              <a:rPr sz="2200" b="0" spc="-75" dirty="0"/>
              <a:t> </a:t>
            </a:r>
            <a:r>
              <a:rPr sz="2200" b="0" spc="-10" dirty="0"/>
              <a:t>velocities.</a:t>
            </a:r>
            <a:endParaRPr sz="2200" dirty="0"/>
          </a:p>
          <a:p>
            <a:pPr marL="12700" eaLnBrk="1" fontAlgn="auto" hangingPunct="1">
              <a:spcBef>
                <a:spcPts val="50"/>
              </a:spcBef>
              <a:spcAft>
                <a:spcPts val="0"/>
              </a:spcAft>
              <a:defRPr/>
            </a:pPr>
            <a:r>
              <a:rPr sz="1100" b="0" spc="-70" dirty="0"/>
              <a:t>4.</a:t>
            </a:r>
            <a:r>
              <a:rPr sz="1100" b="0" spc="-140" dirty="0"/>
              <a:t> </a:t>
            </a:r>
            <a:r>
              <a:rPr sz="2200" b="0" dirty="0"/>
              <a:t>Gears</a:t>
            </a:r>
            <a:r>
              <a:rPr sz="2200" b="0" spc="-90" dirty="0"/>
              <a:t> </a:t>
            </a:r>
            <a:r>
              <a:rPr sz="2200" b="0" dirty="0"/>
              <a:t>are</a:t>
            </a:r>
            <a:r>
              <a:rPr sz="2200" b="0" spc="-60" dirty="0"/>
              <a:t> </a:t>
            </a:r>
            <a:r>
              <a:rPr sz="2200" b="0" dirty="0"/>
              <a:t>used</a:t>
            </a:r>
            <a:r>
              <a:rPr sz="2200" b="0" spc="-60" dirty="0"/>
              <a:t> </a:t>
            </a:r>
            <a:r>
              <a:rPr sz="2200" b="0" dirty="0"/>
              <a:t>in</a:t>
            </a:r>
            <a:r>
              <a:rPr sz="2200" b="0" spc="-65" dirty="0"/>
              <a:t> </a:t>
            </a:r>
            <a:r>
              <a:rPr sz="2200" b="0" dirty="0"/>
              <a:t>different</a:t>
            </a:r>
            <a:r>
              <a:rPr sz="2200" b="0" spc="-35" dirty="0"/>
              <a:t> </a:t>
            </a:r>
            <a:r>
              <a:rPr sz="2200" b="0" spc="-10" dirty="0"/>
              <a:t>machinery.</a:t>
            </a:r>
            <a:endParaRPr sz="2200" dirty="0"/>
          </a:p>
          <a:p>
            <a:pPr marL="12700" eaLnBrk="1" fontAlgn="auto" hangingPunct="1">
              <a:spcBef>
                <a:spcPts val="1360"/>
              </a:spcBef>
              <a:spcAft>
                <a:spcPts val="0"/>
              </a:spcAft>
              <a:defRPr/>
            </a:pPr>
            <a:r>
              <a:rPr spc="-10" dirty="0"/>
              <a:t>CONCLUSION:</a:t>
            </a:r>
          </a:p>
          <a:p>
            <a:pPr marL="12700" eaLnBrk="1" fontAlgn="auto" hangingPunct="1">
              <a:spcBef>
                <a:spcPts val="95"/>
              </a:spcBef>
              <a:spcAft>
                <a:spcPts val="0"/>
              </a:spcAft>
              <a:defRPr/>
            </a:pPr>
            <a:r>
              <a:rPr sz="2200" b="0" dirty="0"/>
              <a:t>Various</a:t>
            </a:r>
            <a:r>
              <a:rPr sz="2200" b="0" spc="-80" dirty="0"/>
              <a:t> </a:t>
            </a:r>
            <a:r>
              <a:rPr sz="2200" b="0" dirty="0"/>
              <a:t>gears</a:t>
            </a:r>
            <a:r>
              <a:rPr sz="2200" b="0" spc="-75" dirty="0"/>
              <a:t> </a:t>
            </a:r>
            <a:r>
              <a:rPr sz="2200" b="0" dirty="0"/>
              <a:t>were</a:t>
            </a:r>
            <a:r>
              <a:rPr sz="2200" b="0" spc="-75" dirty="0"/>
              <a:t> </a:t>
            </a:r>
            <a:r>
              <a:rPr sz="2200" b="0" spc="-10" dirty="0"/>
              <a:t>studied.</a:t>
            </a:r>
            <a:endParaRPr sz="2200" dirty="0"/>
          </a:p>
        </p:txBody>
      </p:sp>
      <p:pic>
        <p:nvPicPr>
          <p:cNvPr id="16388" name="object 4">
            <a:extLst>
              <a:ext uri="{FF2B5EF4-FFF2-40B4-BE49-F238E27FC236}">
                <a16:creationId xmlns:a16="http://schemas.microsoft.com/office/drawing/2014/main" id="{B48EBB0C-5809-4013-B3CD-4DED1D4CF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1447800"/>
            <a:ext cx="1936750" cy="166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13513184-547F-4B7C-B9D7-552FAA38D8B8}"/>
              </a:ext>
            </a:extLst>
          </p:cNvPr>
          <p:cNvSpPr txBox="1">
            <a:spLocks noGrp="1"/>
          </p:cNvSpPr>
          <p:nvPr>
            <p:ph type="title"/>
          </p:nvPr>
        </p:nvSpPr>
        <p:spPr>
          <a:xfrm>
            <a:off x="3327400" y="885825"/>
            <a:ext cx="2803525" cy="450850"/>
          </a:xfrm>
        </p:spPr>
        <p:txBody>
          <a:bodyPr tIns="12065" rtlCol="0"/>
          <a:lstStyle/>
          <a:p>
            <a:pPr marL="12700" eaLnBrk="1" fontAlgn="auto" hangingPunct="1">
              <a:spcBef>
                <a:spcPts val="95"/>
              </a:spcBef>
              <a:spcAft>
                <a:spcPts val="0"/>
              </a:spcAft>
              <a:defRPr/>
            </a:pPr>
            <a:r>
              <a:rPr spc="-10" dirty="0"/>
              <a:t>EXPERIMENT</a:t>
            </a:r>
            <a:r>
              <a:rPr spc="-75" dirty="0"/>
              <a:t> </a:t>
            </a:r>
            <a:r>
              <a:rPr dirty="0"/>
              <a:t>No:</a:t>
            </a:r>
            <a:r>
              <a:rPr spc="-65" dirty="0"/>
              <a:t> </a:t>
            </a:r>
            <a:r>
              <a:rPr spc="-50" dirty="0"/>
              <a:t>3</a:t>
            </a:r>
          </a:p>
        </p:txBody>
      </p:sp>
      <p:sp>
        <p:nvSpPr>
          <p:cNvPr id="17411" name="object 3">
            <a:extLst>
              <a:ext uri="{FF2B5EF4-FFF2-40B4-BE49-F238E27FC236}">
                <a16:creationId xmlns:a16="http://schemas.microsoft.com/office/drawing/2014/main" id="{3006C87F-5820-430B-B71B-94B69F03D971}"/>
              </a:ext>
            </a:extLst>
          </p:cNvPr>
          <p:cNvSpPr txBox="1">
            <a:spLocks noChangeArrowheads="1"/>
          </p:cNvSpPr>
          <p:nvPr/>
        </p:nvSpPr>
        <p:spPr bwMode="auto">
          <a:xfrm>
            <a:off x="901700" y="1271588"/>
            <a:ext cx="8321675"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905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463"/>
              </a:spcBef>
            </a:pPr>
            <a:r>
              <a:rPr lang="en-US" altLang="en-US" sz="2800" b="1">
                <a:solidFill>
                  <a:srgbClr val="000000"/>
                </a:solidFill>
                <a:latin typeface="Calibri" panose="020F0502020204030204" pitchFamily="34" charset="0"/>
                <a:cs typeface="Calibri" panose="020F0502020204030204" pitchFamily="34" charset="0"/>
              </a:rPr>
              <a:t>AIM:</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288"/>
              </a:spcBef>
            </a:pPr>
            <a:r>
              <a:rPr lang="en-US" altLang="en-US" sz="2200">
                <a:solidFill>
                  <a:srgbClr val="000000"/>
                </a:solidFill>
                <a:latin typeface="Calibri" panose="020F0502020204030204" pitchFamily="34" charset="0"/>
                <a:cs typeface="Calibri" panose="020F0502020204030204" pitchFamily="34" charset="0"/>
              </a:rPr>
              <a:t>To study various types of gear trains.</a:t>
            </a:r>
          </a:p>
          <a:p>
            <a:pPr eaLnBrk="1" hangingPunct="1">
              <a:spcBef>
                <a:spcPts val="1363"/>
              </a:spcBef>
            </a:pPr>
            <a:r>
              <a:rPr lang="en-US" altLang="en-US" sz="2800" b="1">
                <a:solidFill>
                  <a:srgbClr val="000000"/>
                </a:solidFill>
                <a:latin typeface="Calibri" panose="020F0502020204030204" pitchFamily="34" charset="0"/>
                <a:cs typeface="Calibri" panose="020F0502020204030204" pitchFamily="34" charset="0"/>
              </a:rPr>
              <a:t>APPARATUS	USED:</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Arrangement of Gear train system.</a:t>
            </a:r>
          </a:p>
          <a:p>
            <a:pPr eaLnBrk="1" hangingPunct="1">
              <a:spcBef>
                <a:spcPts val="1350"/>
              </a:spcBef>
            </a:pPr>
            <a:r>
              <a:rPr lang="en-US" altLang="en-US" sz="2800" b="1">
                <a:solidFill>
                  <a:srgbClr val="000000"/>
                </a:solidFill>
                <a:latin typeface="Calibri" panose="020F0502020204030204" pitchFamily="34" charset="0"/>
                <a:cs typeface="Calibri" panose="020F0502020204030204" pitchFamily="34" charset="0"/>
              </a:rPr>
              <a:t>THEORY:</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Definition of Gear train, Classification of Gear train, Diagrams of different types of Gear train, Working &amp; Construction of different types of Gear train.</a:t>
            </a:r>
          </a:p>
          <a:p>
            <a:pPr eaLnBrk="1" hangingPunct="1">
              <a:spcBef>
                <a:spcPts val="1350"/>
              </a:spcBef>
            </a:pPr>
            <a:r>
              <a:rPr lang="en-US" altLang="en-US" sz="2800" b="1">
                <a:solidFill>
                  <a:srgbClr val="000000"/>
                </a:solidFill>
                <a:latin typeface="Calibri" panose="020F0502020204030204" pitchFamily="34" charset="0"/>
                <a:cs typeface="Calibri" panose="020F0502020204030204" pitchFamily="34" charset="0"/>
              </a:rPr>
              <a:t>GEAR TRAIN:</a:t>
            </a:r>
            <a:endParaRPr lang="en-US" altLang="en-US" sz="2800">
              <a:solidFill>
                <a:srgbClr val="000000"/>
              </a:solidFill>
              <a:latin typeface="Calibri" panose="020F0502020204030204" pitchFamily="34" charset="0"/>
              <a:cs typeface="Calibri" panose="020F0502020204030204" pitchFamily="34" charset="0"/>
            </a:endParaRPr>
          </a:p>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A gear train is a combination of gears used to transmit motion from one shaft to another. It becomes necessary when it is required to obtain large speed reduction within a small space. The following are the main types of gear trains:</a:t>
            </a:r>
          </a:p>
          <a:p>
            <a:pPr algn="just" eaLnBrk="1" hangingPunct="1">
              <a:spcBef>
                <a:spcPts val="50"/>
              </a:spcBef>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Simple gear train</a:t>
            </a:r>
          </a:p>
          <a:p>
            <a:pPr algn="just" eaLnBrk="1" hangingPunct="1">
              <a:spcBef>
                <a:spcPts val="50"/>
              </a:spcBef>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Compound gear train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8434" name="object 2">
            <a:extLst>
              <a:ext uri="{FF2B5EF4-FFF2-40B4-BE49-F238E27FC236}">
                <a16:creationId xmlns:a16="http://schemas.microsoft.com/office/drawing/2014/main" id="{5FCAF011-9E43-4396-92E2-6752706DF4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4388" y="1673225"/>
            <a:ext cx="4832350"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bject 3">
            <a:extLst>
              <a:ext uri="{FF2B5EF4-FFF2-40B4-BE49-F238E27FC236}">
                <a16:creationId xmlns:a16="http://schemas.microsoft.com/office/drawing/2014/main" id="{F36ED8F4-1BA4-4A9C-9327-53C0B93CE556}"/>
              </a:ext>
            </a:extLst>
          </p:cNvPr>
          <p:cNvSpPr txBox="1"/>
          <p:nvPr/>
        </p:nvSpPr>
        <p:spPr>
          <a:xfrm>
            <a:off x="901700" y="312738"/>
            <a:ext cx="3641725" cy="2486025"/>
          </a:xfrm>
          <a:prstGeom prst="rect">
            <a:avLst/>
          </a:prstGeom>
        </p:spPr>
        <p:txBody>
          <a:bodyPr lIns="0" tIns="12065" rIns="0" bIns="0">
            <a:spAutoFit/>
          </a:bodyPr>
          <a:lstStyle/>
          <a:p>
            <a:pPr marL="468630" indent="-227329" eaLnBrk="1" fontAlgn="auto" hangingPunct="1">
              <a:spcBef>
                <a:spcPts val="95"/>
              </a:spcBef>
              <a:spcAft>
                <a:spcPts val="0"/>
              </a:spcAft>
              <a:buSzPct val="50000"/>
              <a:buFont typeface="Symbol"/>
              <a:buChar char=""/>
              <a:tabLst>
                <a:tab pos="467995" algn="l"/>
                <a:tab pos="468630" algn="l"/>
              </a:tabLst>
              <a:defRPr/>
            </a:pPr>
            <a:r>
              <a:rPr sz="2200" kern="0" dirty="0">
                <a:solidFill>
                  <a:sysClr val="windowText" lastClr="000000"/>
                </a:solidFill>
                <a:latin typeface="Calibri"/>
                <a:cs typeface="Calibri"/>
              </a:rPr>
              <a:t>Reverted</a:t>
            </a:r>
            <a:r>
              <a:rPr sz="2200" kern="0" spc="-75" dirty="0">
                <a:solidFill>
                  <a:sysClr val="windowText" lastClr="000000"/>
                </a:solidFill>
                <a:latin typeface="Calibri"/>
                <a:cs typeface="Calibri"/>
              </a:rPr>
              <a:t> </a:t>
            </a:r>
            <a:r>
              <a:rPr sz="2200" kern="0" dirty="0">
                <a:solidFill>
                  <a:sysClr val="windowText" lastClr="000000"/>
                </a:solidFill>
                <a:latin typeface="Calibri"/>
                <a:cs typeface="Calibri"/>
              </a:rPr>
              <a:t>gear</a:t>
            </a:r>
            <a:r>
              <a:rPr sz="2200" kern="0" spc="-70" dirty="0">
                <a:solidFill>
                  <a:sysClr val="windowText" lastClr="000000"/>
                </a:solidFill>
                <a:latin typeface="Calibri"/>
                <a:cs typeface="Calibri"/>
              </a:rPr>
              <a:t> </a:t>
            </a:r>
            <a:r>
              <a:rPr sz="2200" kern="0" spc="-20" dirty="0">
                <a:solidFill>
                  <a:sysClr val="windowText" lastClr="000000"/>
                </a:solidFill>
                <a:latin typeface="Calibri"/>
                <a:cs typeface="Calibri"/>
              </a:rPr>
              <a:t>train</a:t>
            </a:r>
            <a:endParaRPr sz="2200" kern="0" dirty="0">
              <a:solidFill>
                <a:sysClr val="windowText" lastClr="000000"/>
              </a:solidFill>
              <a:latin typeface="Calibri"/>
              <a:cs typeface="Calibri"/>
            </a:endParaRPr>
          </a:p>
          <a:p>
            <a:pPr marL="468630" indent="-227329" eaLnBrk="1" fontAlgn="auto" hangingPunct="1">
              <a:spcBef>
                <a:spcPts val="45"/>
              </a:spcBef>
              <a:spcAft>
                <a:spcPts val="0"/>
              </a:spcAft>
              <a:buSzPct val="50000"/>
              <a:buFont typeface="Symbol"/>
              <a:buChar char=""/>
              <a:tabLst>
                <a:tab pos="467995" algn="l"/>
                <a:tab pos="468630" algn="l"/>
              </a:tabLst>
              <a:defRPr/>
            </a:pPr>
            <a:r>
              <a:rPr sz="2200" kern="0" spc="-10" dirty="0">
                <a:solidFill>
                  <a:sysClr val="windowText" lastClr="000000"/>
                </a:solidFill>
                <a:latin typeface="Calibri"/>
                <a:cs typeface="Calibri"/>
              </a:rPr>
              <a:t>Planetary</a:t>
            </a:r>
            <a:r>
              <a:rPr sz="2200" kern="0" spc="-50" dirty="0">
                <a:solidFill>
                  <a:sysClr val="windowText" lastClr="000000"/>
                </a:solidFill>
                <a:latin typeface="Calibri"/>
                <a:cs typeface="Calibri"/>
              </a:rPr>
              <a:t> </a:t>
            </a:r>
            <a:r>
              <a:rPr sz="2200" kern="0" dirty="0">
                <a:solidFill>
                  <a:sysClr val="windowText" lastClr="000000"/>
                </a:solidFill>
                <a:latin typeface="Calibri"/>
                <a:cs typeface="Calibri"/>
              </a:rPr>
              <a:t>gear</a:t>
            </a:r>
            <a:r>
              <a:rPr sz="2200" kern="0" spc="-50" dirty="0">
                <a:solidFill>
                  <a:sysClr val="windowText" lastClr="000000"/>
                </a:solidFill>
                <a:latin typeface="Calibri"/>
                <a:cs typeface="Calibri"/>
              </a:rPr>
              <a:t> </a:t>
            </a:r>
            <a:r>
              <a:rPr sz="2200" kern="0" spc="-20" dirty="0">
                <a:solidFill>
                  <a:sysClr val="windowText" lastClr="000000"/>
                </a:solidFill>
                <a:latin typeface="Calibri"/>
                <a:cs typeface="Calibri"/>
              </a:rPr>
              <a:t>train</a:t>
            </a:r>
            <a:endParaRPr sz="2200" kern="0" dirty="0">
              <a:solidFill>
                <a:sysClr val="windowText" lastClr="000000"/>
              </a:solidFill>
              <a:latin typeface="Calibri"/>
              <a:cs typeface="Calibri"/>
            </a:endParaRPr>
          </a:p>
          <a:p>
            <a:pPr marL="468630" indent="-227329" eaLnBrk="1" fontAlgn="auto" hangingPunct="1">
              <a:spcBef>
                <a:spcPts val="40"/>
              </a:spcBef>
              <a:spcAft>
                <a:spcPts val="0"/>
              </a:spcAft>
              <a:buSzPct val="50000"/>
              <a:buFont typeface="Symbol"/>
              <a:buChar char=""/>
              <a:tabLst>
                <a:tab pos="467995" algn="l"/>
                <a:tab pos="468630" algn="l"/>
              </a:tabLst>
              <a:defRPr/>
            </a:pPr>
            <a:r>
              <a:rPr sz="2200" kern="0" spc="-10" dirty="0">
                <a:solidFill>
                  <a:sysClr val="windowText" lastClr="000000"/>
                </a:solidFill>
                <a:latin typeface="Calibri"/>
                <a:cs typeface="Calibri"/>
              </a:rPr>
              <a:t>Differential</a:t>
            </a:r>
            <a:r>
              <a:rPr sz="2200" kern="0" spc="-55" dirty="0">
                <a:solidFill>
                  <a:sysClr val="windowText" lastClr="000000"/>
                </a:solidFill>
                <a:latin typeface="Calibri"/>
                <a:cs typeface="Calibri"/>
              </a:rPr>
              <a:t> </a:t>
            </a:r>
            <a:r>
              <a:rPr sz="2200" kern="0" dirty="0">
                <a:solidFill>
                  <a:sysClr val="windowText" lastClr="000000"/>
                </a:solidFill>
                <a:latin typeface="Calibri"/>
                <a:cs typeface="Calibri"/>
              </a:rPr>
              <a:t>gear</a:t>
            </a:r>
            <a:r>
              <a:rPr sz="2200" kern="0" spc="-45" dirty="0">
                <a:solidFill>
                  <a:sysClr val="windowText" lastClr="000000"/>
                </a:solidFill>
                <a:latin typeface="Calibri"/>
                <a:cs typeface="Calibri"/>
              </a:rPr>
              <a:t> </a:t>
            </a:r>
            <a:r>
              <a:rPr sz="2200" kern="0" spc="-20" dirty="0">
                <a:solidFill>
                  <a:sysClr val="windowText" lastClr="000000"/>
                </a:solidFill>
                <a:latin typeface="Calibri"/>
                <a:cs typeface="Calibri"/>
              </a:rPr>
              <a:t>train</a:t>
            </a:r>
            <a:endParaRPr lang="en-US" sz="2200" kern="0" spc="-20" dirty="0">
              <a:solidFill>
                <a:sysClr val="windowText" lastClr="000000"/>
              </a:solidFill>
              <a:latin typeface="Calibri"/>
              <a:cs typeface="Calibri"/>
            </a:endParaRPr>
          </a:p>
          <a:p>
            <a:pPr marL="468630" indent="-227329" eaLnBrk="1" fontAlgn="auto" hangingPunct="1">
              <a:spcBef>
                <a:spcPts val="40"/>
              </a:spcBef>
              <a:spcAft>
                <a:spcPts val="0"/>
              </a:spcAft>
              <a:buSzPct val="50000"/>
              <a:buFont typeface="Symbol"/>
              <a:buChar char=""/>
              <a:tabLst>
                <a:tab pos="467995" algn="l"/>
                <a:tab pos="468630" algn="l"/>
              </a:tabLst>
              <a:defRPr/>
            </a:pPr>
            <a:endParaRPr lang="en-US" sz="2200" kern="0" spc="-20" dirty="0">
              <a:solidFill>
                <a:sysClr val="windowText" lastClr="000000"/>
              </a:solidFill>
              <a:latin typeface="Calibri"/>
              <a:cs typeface="Calibri"/>
            </a:endParaRPr>
          </a:p>
          <a:p>
            <a:pPr marL="468630" indent="-227329" eaLnBrk="1" fontAlgn="auto" hangingPunct="1">
              <a:spcBef>
                <a:spcPts val="40"/>
              </a:spcBef>
              <a:spcAft>
                <a:spcPts val="0"/>
              </a:spcAft>
              <a:buSzPct val="50000"/>
              <a:buFont typeface="Symbol"/>
              <a:buChar char=""/>
              <a:tabLst>
                <a:tab pos="467995" algn="l"/>
                <a:tab pos="468630" algn="l"/>
              </a:tabLst>
              <a:defRPr/>
            </a:pPr>
            <a:endParaRPr sz="2200" kern="0" dirty="0">
              <a:solidFill>
                <a:sysClr val="windowText" lastClr="000000"/>
              </a:solidFill>
              <a:latin typeface="Calibri"/>
              <a:cs typeface="Calibri"/>
            </a:endParaRPr>
          </a:p>
          <a:p>
            <a:pPr marL="12700" eaLnBrk="1" fontAlgn="auto" hangingPunct="1">
              <a:spcBef>
                <a:spcPts val="10"/>
              </a:spcBef>
              <a:spcAft>
                <a:spcPts val="0"/>
              </a:spcAft>
              <a:defRPr/>
            </a:pPr>
            <a:r>
              <a:rPr sz="2800" b="1" kern="0" dirty="0">
                <a:solidFill>
                  <a:sysClr val="windowText" lastClr="000000"/>
                </a:solidFill>
                <a:latin typeface="Calibri"/>
                <a:cs typeface="Calibri"/>
              </a:rPr>
              <a:t>SIMPLE</a:t>
            </a:r>
            <a:r>
              <a:rPr sz="2800" b="1" kern="0" spc="-95" dirty="0">
                <a:solidFill>
                  <a:sysClr val="windowText" lastClr="000000"/>
                </a:solidFill>
                <a:latin typeface="Calibri"/>
                <a:cs typeface="Calibri"/>
              </a:rPr>
              <a:t> </a:t>
            </a:r>
            <a:r>
              <a:rPr sz="2800" b="1" kern="0" dirty="0">
                <a:solidFill>
                  <a:sysClr val="windowText" lastClr="000000"/>
                </a:solidFill>
                <a:latin typeface="Calibri"/>
                <a:cs typeface="Calibri"/>
              </a:rPr>
              <a:t>GEAR</a:t>
            </a:r>
            <a:r>
              <a:rPr sz="2800" b="1" kern="0" spc="-95" dirty="0">
                <a:solidFill>
                  <a:sysClr val="windowText" lastClr="000000"/>
                </a:solidFill>
                <a:latin typeface="Calibri"/>
                <a:cs typeface="Calibri"/>
              </a:rPr>
              <a:t> </a:t>
            </a:r>
            <a:r>
              <a:rPr sz="2800" b="1" kern="0" spc="-10" dirty="0">
                <a:solidFill>
                  <a:sysClr val="windowText" lastClr="000000"/>
                </a:solidFill>
                <a:latin typeface="Calibri"/>
                <a:cs typeface="Calibri"/>
              </a:rPr>
              <a:t>TRAIN:</a:t>
            </a:r>
            <a:endParaRPr sz="2800" kern="0" dirty="0">
              <a:solidFill>
                <a:sysClr val="windowText" lastClr="000000"/>
              </a:solidFill>
              <a:latin typeface="Calibri"/>
              <a:cs typeface="Calibri"/>
            </a:endParaRPr>
          </a:p>
          <a:p>
            <a:pPr marL="12700" eaLnBrk="1" fontAlgn="auto" hangingPunct="1">
              <a:spcBef>
                <a:spcPts val="100"/>
              </a:spcBef>
              <a:spcAft>
                <a:spcPts val="0"/>
              </a:spcAft>
              <a:tabLst>
                <a:tab pos="327660" algn="l"/>
                <a:tab pos="1139190" algn="l"/>
                <a:tab pos="1525905" algn="l"/>
                <a:tab pos="2360295" algn="l"/>
                <a:tab pos="3396615" algn="l"/>
              </a:tabLst>
              <a:defRPr/>
            </a:pPr>
            <a:r>
              <a:rPr sz="2200" kern="0" spc="-50" dirty="0">
                <a:solidFill>
                  <a:sysClr val="windowText" lastClr="000000"/>
                </a:solidFill>
                <a:latin typeface="Calibri"/>
                <a:cs typeface="Calibri"/>
              </a:rPr>
              <a:t>A</a:t>
            </a:r>
            <a:r>
              <a:rPr sz="2200" kern="0" dirty="0">
                <a:solidFill>
                  <a:sysClr val="windowText" lastClr="000000"/>
                </a:solidFill>
                <a:latin typeface="Calibri"/>
                <a:cs typeface="Calibri"/>
              </a:rPr>
              <a:t>	</a:t>
            </a:r>
            <a:r>
              <a:rPr sz="2200" kern="0" spc="-10" dirty="0">
                <a:solidFill>
                  <a:sysClr val="windowText" lastClr="000000"/>
                </a:solidFill>
                <a:latin typeface="Calibri"/>
                <a:cs typeface="Calibri"/>
              </a:rPr>
              <a:t>series</a:t>
            </a:r>
            <a:r>
              <a:rPr sz="2200" kern="0" dirty="0">
                <a:solidFill>
                  <a:sysClr val="windowText" lastClr="000000"/>
                </a:solidFill>
                <a:latin typeface="Calibri"/>
                <a:cs typeface="Calibri"/>
              </a:rPr>
              <a:t>	</a:t>
            </a:r>
            <a:r>
              <a:rPr sz="2200" kern="0" spc="-25" dirty="0">
                <a:solidFill>
                  <a:sysClr val="windowText" lastClr="000000"/>
                </a:solidFill>
                <a:latin typeface="Calibri"/>
                <a:cs typeface="Calibri"/>
              </a:rPr>
              <a:t>of</a:t>
            </a:r>
            <a:r>
              <a:rPr sz="2200" kern="0" dirty="0">
                <a:solidFill>
                  <a:sysClr val="windowText" lastClr="000000"/>
                </a:solidFill>
                <a:latin typeface="Calibri"/>
                <a:cs typeface="Calibri"/>
              </a:rPr>
              <a:t>	</a:t>
            </a:r>
            <a:r>
              <a:rPr sz="2200" kern="0" spc="-10" dirty="0">
                <a:solidFill>
                  <a:sysClr val="windowText" lastClr="000000"/>
                </a:solidFill>
                <a:latin typeface="Calibri"/>
                <a:cs typeface="Calibri"/>
              </a:rPr>
              <a:t>gears,</a:t>
            </a:r>
            <a:r>
              <a:rPr sz="2200" kern="0" dirty="0">
                <a:solidFill>
                  <a:sysClr val="windowText" lastClr="000000"/>
                </a:solidFill>
                <a:latin typeface="Calibri"/>
                <a:cs typeface="Calibri"/>
              </a:rPr>
              <a:t>	</a:t>
            </a:r>
            <a:r>
              <a:rPr sz="2200" kern="0" spc="-10" dirty="0">
                <a:solidFill>
                  <a:sysClr val="windowText" lastClr="000000"/>
                </a:solidFill>
                <a:latin typeface="Calibri"/>
                <a:cs typeface="Calibri"/>
              </a:rPr>
              <a:t>capable</a:t>
            </a:r>
            <a:r>
              <a:rPr sz="2200" kern="0" dirty="0">
                <a:solidFill>
                  <a:sysClr val="windowText" lastClr="000000"/>
                </a:solidFill>
                <a:latin typeface="Calibri"/>
                <a:cs typeface="Calibri"/>
              </a:rPr>
              <a:t>	</a:t>
            </a:r>
            <a:r>
              <a:rPr sz="2200" kern="0" spc="-25" dirty="0">
                <a:solidFill>
                  <a:sysClr val="windowText" lastClr="000000"/>
                </a:solidFill>
                <a:latin typeface="Calibri"/>
                <a:cs typeface="Calibri"/>
              </a:rPr>
              <a:t>of</a:t>
            </a:r>
            <a:endParaRPr sz="2200" kern="0" dirty="0">
              <a:solidFill>
                <a:sysClr val="windowText" lastClr="000000"/>
              </a:solidFill>
              <a:latin typeface="Calibri"/>
              <a:cs typeface="Calibri"/>
            </a:endParaRPr>
          </a:p>
        </p:txBody>
      </p:sp>
      <p:sp>
        <p:nvSpPr>
          <p:cNvPr id="18436" name="object 4">
            <a:extLst>
              <a:ext uri="{FF2B5EF4-FFF2-40B4-BE49-F238E27FC236}">
                <a16:creationId xmlns:a16="http://schemas.microsoft.com/office/drawing/2014/main" id="{E96D5480-5018-413D-817D-7407E14DD2CD}"/>
              </a:ext>
            </a:extLst>
          </p:cNvPr>
          <p:cNvSpPr txBox="1">
            <a:spLocks noChangeArrowheads="1"/>
          </p:cNvSpPr>
          <p:nvPr/>
        </p:nvSpPr>
        <p:spPr bwMode="auto">
          <a:xfrm>
            <a:off x="893763" y="2835275"/>
            <a:ext cx="10509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71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receiving motion</a:t>
            </a:r>
          </a:p>
        </p:txBody>
      </p:sp>
      <p:sp>
        <p:nvSpPr>
          <p:cNvPr id="18437" name="object 5">
            <a:extLst>
              <a:ext uri="{FF2B5EF4-FFF2-40B4-BE49-F238E27FC236}">
                <a16:creationId xmlns:a16="http://schemas.microsoft.com/office/drawing/2014/main" id="{795C7521-4A92-46E5-912A-66887F30CD3B}"/>
              </a:ext>
            </a:extLst>
          </p:cNvPr>
          <p:cNvSpPr txBox="1">
            <a:spLocks noChangeArrowheads="1"/>
          </p:cNvSpPr>
          <p:nvPr/>
        </p:nvSpPr>
        <p:spPr bwMode="auto">
          <a:xfrm>
            <a:off x="1831975" y="2851150"/>
            <a:ext cx="255428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715" rIns="0" bIns="0">
            <a:spAutoFit/>
          </a:bodyPr>
          <a:lstStyle>
            <a:lvl1pPr marL="12700" indent="319088">
              <a:tabLst>
                <a:tab pos="831850" algn="l"/>
                <a:tab pos="1143000" algn="l"/>
                <a:tab pos="1530350" algn="l"/>
                <a:tab pos="2300288" algn="l"/>
              </a:tabLst>
              <a:defRPr>
                <a:solidFill>
                  <a:schemeClr val="tx1"/>
                </a:solidFill>
                <a:latin typeface="Arial" panose="020B0604020202020204" pitchFamily="34" charset="0"/>
              </a:defRPr>
            </a:lvl1pPr>
            <a:lvl2pPr marL="742950" indent="-285750">
              <a:tabLst>
                <a:tab pos="831850" algn="l"/>
                <a:tab pos="1143000" algn="l"/>
                <a:tab pos="1530350" algn="l"/>
                <a:tab pos="2300288" algn="l"/>
              </a:tabLst>
              <a:defRPr>
                <a:solidFill>
                  <a:schemeClr val="tx1"/>
                </a:solidFill>
                <a:latin typeface="Arial" panose="020B0604020202020204" pitchFamily="34" charset="0"/>
              </a:defRPr>
            </a:lvl2pPr>
            <a:lvl3pPr marL="1143000" indent="-228600">
              <a:tabLst>
                <a:tab pos="831850" algn="l"/>
                <a:tab pos="1143000" algn="l"/>
                <a:tab pos="1530350" algn="l"/>
                <a:tab pos="2300288" algn="l"/>
              </a:tabLst>
              <a:defRPr>
                <a:solidFill>
                  <a:schemeClr val="tx1"/>
                </a:solidFill>
                <a:latin typeface="Arial" panose="020B0604020202020204" pitchFamily="34" charset="0"/>
              </a:defRPr>
            </a:lvl3pPr>
            <a:lvl4pPr marL="1600200" indent="-228600">
              <a:tabLst>
                <a:tab pos="831850" algn="l"/>
                <a:tab pos="1143000" algn="l"/>
                <a:tab pos="1530350" algn="l"/>
                <a:tab pos="2300288" algn="l"/>
              </a:tabLst>
              <a:defRPr>
                <a:solidFill>
                  <a:schemeClr val="tx1"/>
                </a:solidFill>
                <a:latin typeface="Arial" panose="020B0604020202020204" pitchFamily="34" charset="0"/>
              </a:defRPr>
            </a:lvl4pPr>
            <a:lvl5pPr marL="2057400" indent="-228600">
              <a:tabLst>
                <a:tab pos="831850" algn="l"/>
                <a:tab pos="1143000" algn="l"/>
                <a:tab pos="1530350" algn="l"/>
                <a:tab pos="2300288"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831850" algn="l"/>
                <a:tab pos="1143000" algn="l"/>
                <a:tab pos="1530350" algn="l"/>
                <a:tab pos="2300288"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831850" algn="l"/>
                <a:tab pos="1143000" algn="l"/>
                <a:tab pos="1530350" algn="l"/>
                <a:tab pos="2300288"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831850" algn="l"/>
                <a:tab pos="1143000" algn="l"/>
                <a:tab pos="1530350" algn="l"/>
                <a:tab pos="2300288"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831850" algn="l"/>
                <a:tab pos="1143000" algn="l"/>
                <a:tab pos="1530350" algn="l"/>
                <a:tab pos="2300288" algn="l"/>
              </a:tabLst>
              <a:defRPr>
                <a:solidFill>
                  <a:schemeClr val="tx1"/>
                </a:solidFill>
                <a:latin typeface="Arial" panose="020B0604020202020204" pitchFamily="34" charset="0"/>
              </a:defRPr>
            </a:lvl9pPr>
          </a:lstStyle>
          <a:p>
            <a:pPr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and		transmitting from	one	gear	to</a:t>
            </a:r>
          </a:p>
        </p:txBody>
      </p:sp>
      <p:sp>
        <p:nvSpPr>
          <p:cNvPr id="18438" name="object 6">
            <a:extLst>
              <a:ext uri="{FF2B5EF4-FFF2-40B4-BE49-F238E27FC236}">
                <a16:creationId xmlns:a16="http://schemas.microsoft.com/office/drawing/2014/main" id="{B8B26C50-A5CA-4C3F-988F-185478DEACCD}"/>
              </a:ext>
            </a:extLst>
          </p:cNvPr>
          <p:cNvSpPr txBox="1">
            <a:spLocks noChangeArrowheads="1"/>
          </p:cNvSpPr>
          <p:nvPr/>
        </p:nvSpPr>
        <p:spPr bwMode="auto">
          <a:xfrm>
            <a:off x="893763" y="3536950"/>
            <a:ext cx="8486775" cy="246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35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another is called a simple gear train.  In  it,  all  the  gear  axes remain  fixed  relative  to  the frame  and  each  gear  is  on  a separate shaft.</a:t>
            </a:r>
          </a:p>
          <a:p>
            <a:pPr algn="just" eaLnBrk="1" hangingPunct="1">
              <a:lnSpc>
                <a:spcPct val="102000"/>
              </a:lnSpc>
              <a:spcBef>
                <a:spcPts val="475"/>
              </a:spcBef>
            </a:pPr>
            <a:r>
              <a:rPr lang="en-US" altLang="en-US" sz="2200">
                <a:solidFill>
                  <a:srgbClr val="000000"/>
                </a:solidFill>
                <a:latin typeface="Calibri" panose="020F0502020204030204" pitchFamily="34" charset="0"/>
                <a:cs typeface="Calibri" panose="020F0502020204030204" pitchFamily="34" charset="0"/>
              </a:rPr>
              <a:t>Train Value = (Number of teeth on driving gear) /( Number of teeth on driven gear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9458" name="object 2">
            <a:extLst>
              <a:ext uri="{FF2B5EF4-FFF2-40B4-BE49-F238E27FC236}">
                <a16:creationId xmlns:a16="http://schemas.microsoft.com/office/drawing/2014/main" id="{4BE46B7F-837B-4E61-A19D-0A424ADD81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111250"/>
            <a:ext cx="2205038" cy="219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object 3">
            <a:extLst>
              <a:ext uri="{FF2B5EF4-FFF2-40B4-BE49-F238E27FC236}">
                <a16:creationId xmlns:a16="http://schemas.microsoft.com/office/drawing/2014/main" id="{6FD2A3EC-FF1D-4292-AE64-BDDC69747F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00" y="4019550"/>
            <a:ext cx="2016125" cy="267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object 4">
            <a:extLst>
              <a:ext uri="{FF2B5EF4-FFF2-40B4-BE49-F238E27FC236}">
                <a16:creationId xmlns:a16="http://schemas.microsoft.com/office/drawing/2014/main" id="{D44992BA-F3E9-4488-B1A3-CBAC90472341}"/>
              </a:ext>
            </a:extLst>
          </p:cNvPr>
          <p:cNvSpPr txBox="1">
            <a:spLocks noGrp="1"/>
          </p:cNvSpPr>
          <p:nvPr>
            <p:ph type="title"/>
          </p:nvPr>
        </p:nvSpPr>
        <p:spPr>
          <a:xfrm>
            <a:off x="901700" y="885825"/>
            <a:ext cx="3870325" cy="450850"/>
          </a:xfrm>
        </p:spPr>
        <p:txBody>
          <a:bodyPr tIns="12065" rtlCol="0"/>
          <a:lstStyle/>
          <a:p>
            <a:pPr marL="12700" eaLnBrk="1" fontAlgn="auto" hangingPunct="1">
              <a:spcBef>
                <a:spcPts val="95"/>
              </a:spcBef>
              <a:spcAft>
                <a:spcPts val="0"/>
              </a:spcAft>
              <a:defRPr/>
            </a:pPr>
            <a:r>
              <a:rPr spc="-10" dirty="0"/>
              <a:t>COMPOUND</a:t>
            </a:r>
            <a:r>
              <a:rPr spc="-80" dirty="0"/>
              <a:t> </a:t>
            </a:r>
            <a:r>
              <a:rPr dirty="0"/>
              <a:t>GEAR</a:t>
            </a:r>
            <a:r>
              <a:rPr spc="-80" dirty="0"/>
              <a:t> </a:t>
            </a:r>
            <a:r>
              <a:rPr spc="-10" dirty="0"/>
              <a:t>TRAIN:</a:t>
            </a:r>
          </a:p>
        </p:txBody>
      </p:sp>
      <p:sp>
        <p:nvSpPr>
          <p:cNvPr id="19461" name="object 5">
            <a:extLst>
              <a:ext uri="{FF2B5EF4-FFF2-40B4-BE49-F238E27FC236}">
                <a16:creationId xmlns:a16="http://schemas.microsoft.com/office/drawing/2014/main" id="{AA6FB623-5FF9-4FAB-B615-2C53B5891C3B}"/>
              </a:ext>
            </a:extLst>
          </p:cNvPr>
          <p:cNvSpPr txBox="1">
            <a:spLocks noChangeArrowheads="1"/>
          </p:cNvSpPr>
          <p:nvPr/>
        </p:nvSpPr>
        <p:spPr bwMode="auto">
          <a:xfrm>
            <a:off x="901700" y="1323975"/>
            <a:ext cx="6246813" cy="519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35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When a series of gears are connected in such a way that two or more gears rotate about an axis with the same  angular  velocity,  it  is  known  as  compound gear train.</a:t>
            </a:r>
          </a:p>
          <a:p>
            <a:pPr algn="just" eaLnBrk="1" hangingPunct="1">
              <a:lnSpc>
                <a:spcPct val="102000"/>
              </a:lnSpc>
              <a:spcBef>
                <a:spcPts val="300"/>
              </a:spcBef>
            </a:pPr>
            <a:r>
              <a:rPr lang="en-US" altLang="en-US" sz="2200">
                <a:solidFill>
                  <a:srgbClr val="000000"/>
                </a:solidFill>
                <a:latin typeface="Calibri" panose="020F0502020204030204" pitchFamily="34" charset="0"/>
                <a:cs typeface="Calibri" panose="020F0502020204030204" pitchFamily="34" charset="0"/>
              </a:rPr>
              <a:t>Train Value = (Product of Number of teeth on driving gear /Product of Number of teeth on driven gear)</a:t>
            </a:r>
          </a:p>
          <a:p>
            <a:pPr algn="just" eaLnBrk="1" hangingPunct="1">
              <a:spcBef>
                <a:spcPts val="13"/>
              </a:spcBef>
            </a:pPr>
            <a:r>
              <a:rPr lang="en-US" altLang="en-US" sz="2800" b="1">
                <a:solidFill>
                  <a:srgbClr val="000000"/>
                </a:solidFill>
                <a:latin typeface="Calibri" panose="020F0502020204030204" pitchFamily="34" charset="0"/>
                <a:cs typeface="Calibri" panose="020F0502020204030204" pitchFamily="34" charset="0"/>
              </a:rPr>
              <a:t>REVERTED GEAR TRAIN:</a:t>
            </a:r>
            <a:endParaRPr lang="en-US" altLang="en-US" sz="2800">
              <a:solidFill>
                <a:srgbClr val="000000"/>
              </a:solidFill>
              <a:latin typeface="Calibri" panose="020F0502020204030204" pitchFamily="34" charset="0"/>
              <a:cs typeface="Calibri" panose="020F0502020204030204" pitchFamily="34" charset="0"/>
            </a:endParaRPr>
          </a:p>
          <a:p>
            <a:pPr algn="just" eaLnBrk="1" hangingPunct="1">
              <a:lnSpc>
                <a:spcPct val="102000"/>
              </a:lnSpc>
              <a:spcBef>
                <a:spcPts val="250"/>
              </a:spcBef>
            </a:pPr>
            <a:r>
              <a:rPr lang="en-US" altLang="en-US" sz="2200">
                <a:solidFill>
                  <a:srgbClr val="000000"/>
                </a:solidFill>
                <a:latin typeface="Calibri" panose="020F0502020204030204" pitchFamily="34" charset="0"/>
                <a:cs typeface="Calibri" panose="020F0502020204030204" pitchFamily="34" charset="0"/>
              </a:rPr>
              <a:t>If the axes of the first and last wheels of a compound gear coincide; it is called a reverted gear train. Such an arrangement is used in clocks and in simple lathes where ‘back gear’ is used to give a slow speed to the chuck.</a:t>
            </a:r>
          </a:p>
          <a:p>
            <a:pPr algn="just" eaLnBrk="1" hangingPunct="1">
              <a:lnSpc>
                <a:spcPct val="102000"/>
              </a:lnSpc>
              <a:spcBef>
                <a:spcPts val="1900"/>
              </a:spcBef>
            </a:pPr>
            <a:r>
              <a:rPr lang="en-US" altLang="en-US" sz="2200">
                <a:solidFill>
                  <a:srgbClr val="000000"/>
                </a:solidFill>
                <a:latin typeface="Calibri" panose="020F0502020204030204" pitchFamily="34" charset="0"/>
                <a:cs typeface="Calibri" panose="020F0502020204030204" pitchFamily="34" charset="0"/>
              </a:rPr>
              <a:t>Train Value = (Product of Number of teeth on driving gear/Product of Number of teeth on driven gear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4E558B97-8A1D-47AD-9289-856559E689D0}"/>
              </a:ext>
            </a:extLst>
          </p:cNvPr>
          <p:cNvSpPr txBox="1">
            <a:spLocks noGrp="1"/>
          </p:cNvSpPr>
          <p:nvPr>
            <p:ph type="title"/>
          </p:nvPr>
        </p:nvSpPr>
        <p:spPr>
          <a:xfrm>
            <a:off x="901700" y="885825"/>
            <a:ext cx="5876925" cy="450850"/>
          </a:xfrm>
        </p:spPr>
        <p:txBody>
          <a:bodyPr tIns="12065" rtlCol="0"/>
          <a:lstStyle/>
          <a:p>
            <a:pPr marL="12700" eaLnBrk="1" fontAlgn="auto" hangingPunct="1">
              <a:spcBef>
                <a:spcPts val="95"/>
              </a:spcBef>
              <a:spcAft>
                <a:spcPts val="0"/>
              </a:spcAft>
              <a:defRPr/>
            </a:pPr>
            <a:r>
              <a:rPr spc="-10" dirty="0"/>
              <a:t>PLANETARY</a:t>
            </a:r>
            <a:r>
              <a:rPr spc="-70" dirty="0"/>
              <a:t> </a:t>
            </a:r>
            <a:r>
              <a:rPr dirty="0"/>
              <a:t>OR</a:t>
            </a:r>
            <a:r>
              <a:rPr spc="-85" dirty="0"/>
              <a:t> </a:t>
            </a:r>
            <a:r>
              <a:rPr spc="-10" dirty="0"/>
              <a:t>EPICYCLIC</a:t>
            </a:r>
            <a:r>
              <a:rPr spc="-95" dirty="0"/>
              <a:t> </a:t>
            </a:r>
            <a:r>
              <a:rPr dirty="0"/>
              <a:t>GEAR</a:t>
            </a:r>
            <a:r>
              <a:rPr spc="-80" dirty="0"/>
              <a:t> </a:t>
            </a:r>
            <a:r>
              <a:rPr dirty="0"/>
              <a:t>TRAIN</a:t>
            </a:r>
            <a:r>
              <a:rPr spc="-45" dirty="0"/>
              <a:t> </a:t>
            </a:r>
            <a:r>
              <a:rPr b="0" spc="-50" dirty="0"/>
              <a:t>:</a:t>
            </a:r>
          </a:p>
        </p:txBody>
      </p:sp>
      <p:sp>
        <p:nvSpPr>
          <p:cNvPr id="20483" name="object 3">
            <a:extLst>
              <a:ext uri="{FF2B5EF4-FFF2-40B4-BE49-F238E27FC236}">
                <a16:creationId xmlns:a16="http://schemas.microsoft.com/office/drawing/2014/main" id="{179A24E6-91D7-4239-B480-13CCC54E46C8}"/>
              </a:ext>
            </a:extLst>
          </p:cNvPr>
          <p:cNvSpPr txBox="1">
            <a:spLocks noChangeArrowheads="1"/>
          </p:cNvSpPr>
          <p:nvPr/>
        </p:nvSpPr>
        <p:spPr bwMode="auto">
          <a:xfrm>
            <a:off x="901700" y="1323975"/>
            <a:ext cx="8255000" cy="274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35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When there exist a relative motion of axis in gear train, it is called a planetary or an epicyclic gear train (or simply epicyclic gear or train). Thus in an epicyclic train, the axis of at least one of the gears also moves relative to the frame.</a:t>
            </a:r>
          </a:p>
          <a:p>
            <a:pPr algn="just" eaLnBrk="1" hangingPunct="1">
              <a:lnSpc>
                <a:spcPct val="102000"/>
              </a:lnSpc>
            </a:pPr>
            <a:r>
              <a:rPr lang="en-US" altLang="en-US" sz="2200">
                <a:solidFill>
                  <a:srgbClr val="000000"/>
                </a:solidFill>
                <a:latin typeface="Calibri" panose="020F0502020204030204" pitchFamily="34" charset="0"/>
                <a:cs typeface="Calibri" panose="020F0502020204030204" pitchFamily="34" charset="0"/>
              </a:rPr>
              <a:t>Consider two gear wheels, the axis of which are connected by an arm . if the arm is fixed, the wheels constitute a simple train. However, if the wheel s is fixed so that the arm can rotate about the axis of S, the wheel P would also move around S. therefore, it is an epicyclic train.</a:t>
            </a:r>
          </a:p>
        </p:txBody>
      </p:sp>
      <p:pic>
        <p:nvPicPr>
          <p:cNvPr id="20484" name="object 4">
            <a:extLst>
              <a:ext uri="{FF2B5EF4-FFF2-40B4-BE49-F238E27FC236}">
                <a16:creationId xmlns:a16="http://schemas.microsoft.com/office/drawing/2014/main" id="{C8D1E141-D19C-4249-AA38-2731B8E1B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3225" y="4078288"/>
            <a:ext cx="4433888" cy="284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object 2">
            <a:extLst>
              <a:ext uri="{FF2B5EF4-FFF2-40B4-BE49-F238E27FC236}">
                <a16:creationId xmlns:a16="http://schemas.microsoft.com/office/drawing/2014/main" id="{C61B0F51-035F-4653-9861-AB89CA20E119}"/>
              </a:ext>
            </a:extLst>
          </p:cNvPr>
          <p:cNvSpPr>
            <a:spLocks noGrp="1" noChangeArrowheads="1"/>
          </p:cNvSpPr>
          <p:nvPr>
            <p:ph type="title"/>
          </p:nvPr>
        </p:nvSpPr>
        <p:spPr>
          <a:xfrm>
            <a:off x="901700" y="885825"/>
            <a:ext cx="8366125" cy="1108075"/>
          </a:xfrm>
        </p:spPr>
        <p:txBody>
          <a:bodyPr tIns="12700"/>
          <a:lstStyle/>
          <a:p>
            <a:pPr marL="12700" eaLnBrk="1" hangingPunct="1">
              <a:lnSpc>
                <a:spcPct val="102000"/>
              </a:lnSpc>
              <a:spcBef>
                <a:spcPts val="25"/>
              </a:spcBef>
            </a:pPr>
            <a:r>
              <a:rPr lang="en-US" altLang="en-US" sz="2600">
                <a:latin typeface="Calibri" panose="020F0502020204030204" pitchFamily="34" charset="0"/>
                <a:cs typeface="Calibri" panose="020F0502020204030204" pitchFamily="34" charset="0"/>
              </a:rPr>
              <a:t>Course Learning Outcomes (CLOs)</a:t>
            </a:r>
            <a:br>
              <a:rPr lang="en-US" altLang="en-US" sz="2600">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The learning outcomes that are expected to be attained by the student at the end of the course are.</a:t>
            </a:r>
            <a:endParaRPr lang="en-US" altLang="en-US" sz="2200">
              <a:latin typeface="Calibri" panose="020F0502020204030204" pitchFamily="34" charset="0"/>
              <a:cs typeface="Calibri" panose="020F0502020204030204" pitchFamily="34" charset="0"/>
            </a:endParaRPr>
          </a:p>
        </p:txBody>
      </p:sp>
      <p:graphicFrame>
        <p:nvGraphicFramePr>
          <p:cNvPr id="3" name="object 3">
            <a:extLst>
              <a:ext uri="{FF2B5EF4-FFF2-40B4-BE49-F238E27FC236}">
                <a16:creationId xmlns:a16="http://schemas.microsoft.com/office/drawing/2014/main" id="{94C367F1-558F-4094-BEDC-81CA9253AC1E}"/>
              </a:ext>
            </a:extLst>
          </p:cNvPr>
          <p:cNvGraphicFramePr>
            <a:graphicFrameLocks noGrp="1"/>
          </p:cNvGraphicFramePr>
          <p:nvPr/>
        </p:nvGraphicFramePr>
        <p:xfrm>
          <a:off x="842963" y="1997075"/>
          <a:ext cx="9139237" cy="4705350"/>
        </p:xfrm>
        <a:graphic>
          <a:graphicData uri="http://schemas.openxmlformats.org/drawingml/2006/table">
            <a:tbl>
              <a:tblPr/>
              <a:tblGrid>
                <a:gridCol w="966787">
                  <a:extLst>
                    <a:ext uri="{9D8B030D-6E8A-4147-A177-3AD203B41FA5}">
                      <a16:colId xmlns:a16="http://schemas.microsoft.com/office/drawing/2014/main" val="20000"/>
                    </a:ext>
                  </a:extLst>
                </a:gridCol>
                <a:gridCol w="5184775">
                  <a:extLst>
                    <a:ext uri="{9D8B030D-6E8A-4147-A177-3AD203B41FA5}">
                      <a16:colId xmlns:a16="http://schemas.microsoft.com/office/drawing/2014/main" val="20001"/>
                    </a:ext>
                  </a:extLst>
                </a:gridCol>
                <a:gridCol w="2112963">
                  <a:extLst>
                    <a:ext uri="{9D8B030D-6E8A-4147-A177-3AD203B41FA5}">
                      <a16:colId xmlns:a16="http://schemas.microsoft.com/office/drawing/2014/main" val="20002"/>
                    </a:ext>
                  </a:extLst>
                </a:gridCol>
                <a:gridCol w="874712">
                  <a:extLst>
                    <a:ext uri="{9D8B030D-6E8A-4147-A177-3AD203B41FA5}">
                      <a16:colId xmlns:a16="http://schemas.microsoft.com/office/drawing/2014/main" val="20003"/>
                    </a:ext>
                  </a:extLst>
                </a:gridCol>
              </a:tblGrid>
              <a:tr h="987425">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88"/>
                        </a:lnSpc>
                        <a:spcBef>
                          <a:spcPct val="0"/>
                        </a:spcBef>
                        <a:spcAft>
                          <a:spcPct val="0"/>
                        </a:spcAft>
                        <a:buClrTx/>
                        <a:buSzTx/>
                        <a:buFontTx/>
                        <a:buNone/>
                        <a:tabLst/>
                      </a:pPr>
                      <a:r>
                        <a:rPr kumimoji="0" lang="en-US" altLang="en-US" sz="2200" b="1" i="0" u="none" strike="noStrike" cap="none" normalizeH="0" baseline="0">
                          <a:ln>
                            <a:noFill/>
                          </a:ln>
                          <a:solidFill>
                            <a:srgbClr val="FFFFFF"/>
                          </a:solidFill>
                          <a:effectLst/>
                          <a:latin typeface="Calibri" panose="020F0502020204030204" pitchFamily="34" charset="0"/>
                          <a:cs typeface="Calibri" panose="020F0502020204030204" pitchFamily="34" charset="0"/>
                        </a:rPr>
                        <a:t>Sl. No.</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0" marB="0" horzOverflow="overflow">
                    <a:lnL>
                      <a:noFill/>
                    </a:lnL>
                    <a:lnR>
                      <a:noFill/>
                    </a:lnR>
                    <a:lnT>
                      <a:noFill/>
                    </a:lnT>
                    <a:lnB>
                      <a:noFill/>
                    </a:lnB>
                    <a:lnTlToBr>
                      <a:noFill/>
                    </a:lnTlToBr>
                    <a:lnBlToTr>
                      <a:noFill/>
                    </a:lnBlToTr>
                    <a:solidFill>
                      <a:srgbClr val="C0504D"/>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88"/>
                        </a:lnSpc>
                        <a:spcBef>
                          <a:spcPct val="0"/>
                        </a:spcBef>
                        <a:spcAft>
                          <a:spcPct val="0"/>
                        </a:spcAft>
                        <a:buClrTx/>
                        <a:buSzTx/>
                        <a:buFontTx/>
                        <a:buNone/>
                        <a:tabLst/>
                      </a:pPr>
                      <a:r>
                        <a:rPr kumimoji="0" lang="en-US" altLang="en-US" sz="2200" b="1" i="0" u="none" strike="noStrike" cap="none" normalizeH="0" baseline="0">
                          <a:ln>
                            <a:noFill/>
                          </a:ln>
                          <a:solidFill>
                            <a:srgbClr val="FFFFFF"/>
                          </a:solidFill>
                          <a:effectLst/>
                          <a:latin typeface="Calibri" panose="020F0502020204030204" pitchFamily="34" charset="0"/>
                          <a:cs typeface="Calibri" panose="020F0502020204030204" pitchFamily="34" charset="0"/>
                        </a:rPr>
                        <a:t>CLOs</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0" marB="0" horzOverflow="overflow">
                    <a:lnL>
                      <a:noFill/>
                    </a:lnL>
                    <a:lnR>
                      <a:noFill/>
                    </a:lnR>
                    <a:lnT>
                      <a:noFill/>
                    </a:lnT>
                    <a:lnB>
                      <a:noFill/>
                    </a:lnB>
                    <a:lnTlToBr>
                      <a:noFill/>
                    </a:lnTlToBr>
                    <a:lnBlToTr>
                      <a:noFill/>
                    </a:lnBlToTr>
                    <a:solidFill>
                      <a:srgbClr val="C0504D"/>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88"/>
                        </a:lnSpc>
                        <a:spcBef>
                          <a:spcPct val="0"/>
                        </a:spcBef>
                        <a:spcAft>
                          <a:spcPct val="0"/>
                        </a:spcAft>
                        <a:buClrTx/>
                        <a:buSzTx/>
                        <a:buFontTx/>
                        <a:buNone/>
                        <a:tabLst/>
                      </a:pPr>
                      <a:r>
                        <a:rPr kumimoji="0" lang="en-US" altLang="en-US" sz="2200" b="1" i="0" u="none" strike="noStrike" cap="none" normalizeH="0" baseline="0">
                          <a:ln>
                            <a:noFill/>
                          </a:ln>
                          <a:solidFill>
                            <a:srgbClr val="FFFFFF"/>
                          </a:solidFill>
                          <a:effectLst/>
                          <a:latin typeface="Calibri" panose="020F0502020204030204" pitchFamily="34" charset="0"/>
                          <a:cs typeface="Calibri" panose="020F0502020204030204" pitchFamily="34" charset="0"/>
                        </a:rPr>
                        <a:t>Domain of</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p>
                      <a:pPr marL="68263" marR="0" lvl="0" indent="0" algn="l" defTabSz="914400" rtl="0" eaLnBrk="1" fontAlgn="base" latinLnBrk="0" hangingPunct="1">
                        <a:lnSpc>
                          <a:spcPct val="100000"/>
                        </a:lnSpc>
                        <a:spcBef>
                          <a:spcPts val="50"/>
                        </a:spcBef>
                        <a:spcAft>
                          <a:spcPct val="0"/>
                        </a:spcAft>
                        <a:buClrTx/>
                        <a:buSzTx/>
                        <a:buFontTx/>
                        <a:buNone/>
                        <a:tabLst/>
                      </a:pPr>
                      <a:r>
                        <a:rPr kumimoji="0" lang="en-US" altLang="en-US" sz="2200" b="1" i="0" u="none" strike="noStrike" cap="none" normalizeH="0" baseline="0">
                          <a:ln>
                            <a:noFill/>
                          </a:ln>
                          <a:solidFill>
                            <a:srgbClr val="FFFFFF"/>
                          </a:solidFill>
                          <a:effectLst/>
                          <a:latin typeface="Calibri" panose="020F0502020204030204" pitchFamily="34" charset="0"/>
                          <a:cs typeface="Calibri" panose="020F0502020204030204" pitchFamily="34" charset="0"/>
                        </a:rPr>
                        <a:t>learning</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0" marB="0" horzOverflow="overflow">
                    <a:lnL>
                      <a:noFill/>
                    </a:lnL>
                    <a:lnR>
                      <a:noFill/>
                    </a:lnR>
                    <a:lnT>
                      <a:noFill/>
                    </a:lnT>
                    <a:lnB>
                      <a:noFill/>
                    </a:lnB>
                    <a:lnTlToBr>
                      <a:noFill/>
                    </a:lnTlToBr>
                    <a:lnBlToTr>
                      <a:noFill/>
                    </a:lnBlToTr>
                    <a:solidFill>
                      <a:srgbClr val="C0504D"/>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88"/>
                        </a:lnSpc>
                        <a:spcBef>
                          <a:spcPct val="0"/>
                        </a:spcBef>
                        <a:spcAft>
                          <a:spcPct val="0"/>
                        </a:spcAft>
                        <a:buClrTx/>
                        <a:buSzTx/>
                        <a:buFontTx/>
                        <a:buNone/>
                        <a:tabLst/>
                      </a:pPr>
                      <a:r>
                        <a:rPr kumimoji="0" lang="en-US" altLang="en-US" sz="2200" b="1" i="0" u="none" strike="noStrike" cap="none" normalizeH="0" baseline="0">
                          <a:ln>
                            <a:noFill/>
                          </a:ln>
                          <a:solidFill>
                            <a:srgbClr val="FFFFFF"/>
                          </a:solidFill>
                          <a:effectLst/>
                          <a:latin typeface="Calibri" panose="020F0502020204030204" pitchFamily="34" charset="0"/>
                          <a:cs typeface="Calibri" panose="020F0502020204030204" pitchFamily="34" charset="0"/>
                        </a:rPr>
                        <a:t>PLOs</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0" marB="0" horzOverflow="overflow">
                    <a:lnL>
                      <a:noFill/>
                    </a:lnL>
                    <a:lnR>
                      <a:noFill/>
                    </a:lnR>
                    <a:lnT>
                      <a:noFill/>
                    </a:lnT>
                    <a:lnB>
                      <a:noFill/>
                    </a:lnB>
                    <a:lnTlToBr>
                      <a:noFill/>
                    </a:lnTlToBr>
                    <a:lnBlToTr>
                      <a:noFill/>
                    </a:lnBlToTr>
                    <a:solidFill>
                      <a:srgbClr val="C0504D"/>
                    </a:solidFill>
                  </a:tcPr>
                </a:tc>
                <a:extLst>
                  <a:ext uri="{0D108BD9-81ED-4DB2-BD59-A6C34878D82A}">
                    <a16:rowId xmlns:a16="http://schemas.microsoft.com/office/drawing/2014/main" val="10000"/>
                  </a:ext>
                </a:extLst>
              </a:tr>
              <a:tr h="1708150">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38"/>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1</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a:noFill/>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38"/>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DISPLAY basic proficiency in operation of</a:t>
                      </a:r>
                    </a:p>
                    <a:p>
                      <a:pPr marL="68263" marR="0" lvl="0" indent="0" algn="l" defTabSz="914400" rtl="0" eaLnBrk="1" fontAlgn="base" latinLnBrk="0" hangingPunct="1">
                        <a:lnSpc>
                          <a:spcPct val="102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the apparatus and PERFORM the experiment to determine the solution of the engineering problems related to the subject.</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a:noFill/>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38"/>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Psychomotor</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a:noFill/>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38"/>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1,2,3</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a:noFill/>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extLst>
                  <a:ext uri="{0D108BD9-81ED-4DB2-BD59-A6C34878D82A}">
                    <a16:rowId xmlns:a16="http://schemas.microsoft.com/office/drawing/2014/main" val="10001"/>
                  </a:ext>
                </a:extLst>
              </a:tr>
              <a:tr h="1030288">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63"/>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2</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no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63"/>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Communicate the learned concepts using</a:t>
                      </a:r>
                    </a:p>
                    <a:p>
                      <a:pPr marL="68263" marR="0" lvl="0" indent="0" algn="l" defTabSz="914400" rtl="0" eaLnBrk="1" fontAlgn="base" latinLnBrk="0" hangingPunct="1">
                        <a:lnSpc>
                          <a:spcPct val="102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different media i.e., verbal and written. As well as perform teamwork.</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no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63"/>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Affective</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no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63"/>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5,6</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79488">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5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3</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5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Manifest the professional responsibilities</a:t>
                      </a:r>
                    </a:p>
                    <a:p>
                      <a:pPr marL="68263" marR="0" lvl="0" indent="0" algn="l" defTabSz="914400" rtl="0" eaLnBrk="1" fontAlgn="base" latinLnBrk="0" hangingPunct="1">
                        <a:lnSpc>
                          <a:spcPct val="100000"/>
                        </a:lnSpc>
                        <a:spcBef>
                          <a:spcPts val="5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and norms of engineering practice.</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5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Psychomotor,</a:t>
                      </a:r>
                    </a:p>
                    <a:p>
                      <a:pPr marL="68263" marR="0" lvl="0" indent="0" algn="l" defTabSz="914400" rtl="0" eaLnBrk="1" fontAlgn="base" latinLnBrk="0" hangingPunct="1">
                        <a:lnSpc>
                          <a:spcPct val="100000"/>
                        </a:lnSpc>
                        <a:spcBef>
                          <a:spcPts val="5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Affective</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tc>
                  <a:txBody>
                    <a:bodyPr/>
                    <a:lstStyle>
                      <a:lvl1pPr marL="682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68263" marR="0" lvl="0" indent="0" algn="l" defTabSz="914400" rtl="0" eaLnBrk="1" fontAlgn="base" latinLnBrk="0" hangingPunct="1">
                        <a:lnSpc>
                          <a:spcPts val="255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7,10</a:t>
                      </a:r>
                    </a:p>
                  </a:txBody>
                  <a:tcPr marL="0" marR="0" marT="0" marB="0" horzOverflow="overflow">
                    <a:lnL w="6350" cap="flat" cmpd="sng" algn="ctr">
                      <a:solidFill>
                        <a:srgbClr val="D99493"/>
                      </a:solidFill>
                      <a:prstDash val="solid"/>
                      <a:round/>
                      <a:headEnd type="none" w="med" len="med"/>
                      <a:tailEnd type="none" w="med" len="med"/>
                    </a:lnL>
                    <a:lnR w="6350" cap="flat" cmpd="sng" algn="ctr">
                      <a:solidFill>
                        <a:srgbClr val="D99493"/>
                      </a:solidFill>
                      <a:prstDash val="solid"/>
                      <a:round/>
                      <a:headEnd type="none" w="med" len="med"/>
                      <a:tailEnd type="none" w="med" len="med"/>
                    </a:lnR>
                    <a:lnT w="6350" cap="flat" cmpd="sng" algn="ctr">
                      <a:solidFill>
                        <a:srgbClr val="D99493"/>
                      </a:solidFill>
                      <a:prstDash val="solid"/>
                      <a:round/>
                      <a:headEnd type="none" w="med" len="med"/>
                      <a:tailEnd type="none" w="med" len="med"/>
                    </a:lnT>
                    <a:lnB w="6350" cap="flat" cmpd="sng" algn="ctr">
                      <a:solidFill>
                        <a:srgbClr val="D99493"/>
                      </a:solidFill>
                      <a:prstDash val="solid"/>
                      <a:round/>
                      <a:headEnd type="none" w="med" len="med"/>
                      <a:tailEnd type="none" w="med" len="med"/>
                    </a:lnB>
                    <a:lnTlToBr>
                      <a:noFill/>
                    </a:lnTlToBr>
                    <a:lnBlToTr>
                      <a:noFill/>
                    </a:lnBlToTr>
                    <a:solidFill>
                      <a:srgbClr val="F1DBDB"/>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1506" name="object 2">
            <a:extLst>
              <a:ext uri="{FF2B5EF4-FFF2-40B4-BE49-F238E27FC236}">
                <a16:creationId xmlns:a16="http://schemas.microsoft.com/office/drawing/2014/main" id="{F74F3259-8D3D-488C-B979-CDDD3149E1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1376363"/>
            <a:ext cx="2287588" cy="208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bject 3">
            <a:extLst>
              <a:ext uri="{FF2B5EF4-FFF2-40B4-BE49-F238E27FC236}">
                <a16:creationId xmlns:a16="http://schemas.microsoft.com/office/drawing/2014/main" id="{932E2837-F07B-4A7B-BE81-6AFF9B845A18}"/>
              </a:ext>
            </a:extLst>
          </p:cNvPr>
          <p:cNvSpPr txBox="1">
            <a:spLocks noGrp="1"/>
          </p:cNvSpPr>
          <p:nvPr>
            <p:ph type="title"/>
          </p:nvPr>
        </p:nvSpPr>
        <p:spPr/>
        <p:txBody>
          <a:bodyPr tIns="12065" rtlCol="0"/>
          <a:lstStyle/>
          <a:p>
            <a:pPr marL="12700" eaLnBrk="1" fontAlgn="auto" hangingPunct="1">
              <a:spcBef>
                <a:spcPts val="95"/>
              </a:spcBef>
              <a:spcAft>
                <a:spcPts val="0"/>
              </a:spcAft>
              <a:defRPr/>
            </a:pPr>
            <a:r>
              <a:rPr spc="-10" dirty="0"/>
              <a:t>DIFFERENTIAL</a:t>
            </a:r>
            <a:r>
              <a:rPr spc="-95" dirty="0"/>
              <a:t> </a:t>
            </a:r>
            <a:r>
              <a:rPr spc="-20" dirty="0"/>
              <a:t>GEAR:</a:t>
            </a:r>
          </a:p>
        </p:txBody>
      </p:sp>
      <p:sp>
        <p:nvSpPr>
          <p:cNvPr id="21508" name="object 4">
            <a:extLst>
              <a:ext uri="{FF2B5EF4-FFF2-40B4-BE49-F238E27FC236}">
                <a16:creationId xmlns:a16="http://schemas.microsoft.com/office/drawing/2014/main" id="{D459F7AD-13A9-4B4D-8EBF-AFC85721B435}"/>
              </a:ext>
            </a:extLst>
          </p:cNvPr>
          <p:cNvSpPr txBox="1">
            <a:spLocks noChangeArrowheads="1"/>
          </p:cNvSpPr>
          <p:nvPr/>
        </p:nvSpPr>
        <p:spPr bwMode="auto">
          <a:xfrm>
            <a:off x="901700" y="1376363"/>
            <a:ext cx="5956300" cy="206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71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When a vehicle takes a turn, the outer wheels must travel farther than the inner wheels. In automobiles, the front wheels can rotate freely on their axis and thus can adapt themselves to the conditions. Both rear wheels are driven by the engine through gearing. Therefore, some sort of automatic device is</a:t>
            </a:r>
          </a:p>
        </p:txBody>
      </p:sp>
      <p:sp>
        <p:nvSpPr>
          <p:cNvPr id="21509" name="TextBox 1">
            <a:extLst>
              <a:ext uri="{FF2B5EF4-FFF2-40B4-BE49-F238E27FC236}">
                <a16:creationId xmlns:a16="http://schemas.microsoft.com/office/drawing/2014/main" id="{E72F2A6C-720B-400B-99D8-402939477F8E}"/>
              </a:ext>
            </a:extLst>
          </p:cNvPr>
          <p:cNvSpPr txBox="1">
            <a:spLocks noChangeArrowheads="1"/>
          </p:cNvSpPr>
          <p:nvPr/>
        </p:nvSpPr>
        <p:spPr bwMode="auto">
          <a:xfrm>
            <a:off x="792163" y="3406775"/>
            <a:ext cx="8474075" cy="370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necessary so  that  the  two  rear  wheels are  driven at slightly different speeds. This is accomplished by fitting a differential gear on the rear axle.</a:t>
            </a:r>
          </a:p>
          <a:p>
            <a:pPr eaLnBrk="1" hangingPunct="1">
              <a:lnSpc>
                <a:spcPts val="3275"/>
              </a:lnSpc>
            </a:pPr>
            <a:r>
              <a:rPr lang="en-US" altLang="en-US" sz="2000" b="1">
                <a:solidFill>
                  <a:srgbClr val="000000"/>
                </a:solidFill>
                <a:latin typeface="Calibri" panose="020F0502020204030204" pitchFamily="34" charset="0"/>
                <a:cs typeface="Calibri" panose="020F0502020204030204" pitchFamily="34" charset="0"/>
              </a:rPr>
              <a:t>APPLICATIONS</a:t>
            </a:r>
            <a:r>
              <a:rPr lang="en-US" altLang="en-US" sz="2000">
                <a:solidFill>
                  <a:srgbClr val="000000"/>
                </a:solidFill>
                <a:latin typeface="Calibri" panose="020F0502020204030204" pitchFamily="34" charset="0"/>
                <a:cs typeface="Calibri" panose="020F0502020204030204" pitchFamily="34" charset="0"/>
              </a:rPr>
              <a:t>:</a:t>
            </a:r>
          </a:p>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Gear trains are used in automobiles.</a:t>
            </a:r>
          </a:p>
          <a:p>
            <a:pPr eaLnBrk="1" hangingPunct="1">
              <a:lnSpc>
                <a:spcPct val="102000"/>
              </a:lnSpc>
              <a:spcBef>
                <a:spcPts val="13"/>
              </a:spcBef>
            </a:pPr>
            <a:r>
              <a:rPr lang="en-US" altLang="en-US" sz="2200">
                <a:solidFill>
                  <a:srgbClr val="000000"/>
                </a:solidFill>
                <a:latin typeface="Calibri" panose="020F0502020204030204" pitchFamily="34" charset="0"/>
                <a:cs typeface="Calibri" panose="020F0502020204030204" pitchFamily="34" charset="0"/>
              </a:rPr>
              <a:t>Reverted gear train are used in clock and simple lathe. Epicyclic gear are used in transmission, computing devices. Gears are used in different machinery.</a:t>
            </a:r>
          </a:p>
          <a:p>
            <a:pPr eaLnBrk="1" hangingPunct="1">
              <a:spcBef>
                <a:spcPts val="1350"/>
              </a:spcBef>
            </a:pPr>
            <a:r>
              <a:rPr lang="en-US" altLang="en-US" sz="2000" b="1">
                <a:solidFill>
                  <a:srgbClr val="000000"/>
                </a:solidFill>
                <a:latin typeface="Calibri" panose="020F0502020204030204" pitchFamily="34" charset="0"/>
                <a:cs typeface="Calibri" panose="020F0502020204030204" pitchFamily="34" charset="0"/>
              </a:rPr>
              <a:t>CONCLUSION</a:t>
            </a:r>
            <a:r>
              <a:rPr lang="en-US" altLang="en-US" sz="2000">
                <a:solidFill>
                  <a:srgbClr val="000000"/>
                </a:solidFill>
                <a:latin typeface="Calibri" panose="020F0502020204030204" pitchFamily="34" charset="0"/>
                <a:cs typeface="Calibri" panose="020F0502020204030204" pitchFamily="34" charset="0"/>
              </a:rPr>
              <a:t>:</a:t>
            </a:r>
          </a:p>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Simple, compound reverted, epicyclic and differential gears were studied</a:t>
            </a:r>
          </a:p>
          <a:p>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680E2D19-EEBB-48EA-BBCD-87DF5D840E7E}"/>
              </a:ext>
            </a:extLst>
          </p:cNvPr>
          <p:cNvSpPr txBox="1">
            <a:spLocks noGrp="1"/>
          </p:cNvSpPr>
          <p:nvPr>
            <p:ph type="title"/>
          </p:nvPr>
        </p:nvSpPr>
        <p:spPr/>
        <p:txBody>
          <a:bodyPr tIns="12065" rtlCol="0"/>
          <a:lstStyle/>
          <a:p>
            <a:pPr marL="2742565" eaLnBrk="1" fontAlgn="auto" hangingPunct="1">
              <a:spcBef>
                <a:spcPts val="95"/>
              </a:spcBef>
              <a:spcAft>
                <a:spcPts val="0"/>
              </a:spcAft>
              <a:defRPr/>
            </a:pPr>
            <a:r>
              <a:rPr spc="-10" dirty="0"/>
              <a:t>EXPERIMENT</a:t>
            </a:r>
            <a:r>
              <a:rPr spc="-75" dirty="0"/>
              <a:t> </a:t>
            </a:r>
            <a:r>
              <a:rPr dirty="0"/>
              <a:t>No:</a:t>
            </a:r>
            <a:r>
              <a:rPr spc="-65" dirty="0"/>
              <a:t> </a:t>
            </a:r>
            <a:r>
              <a:rPr spc="-50" dirty="0"/>
              <a:t>4</a:t>
            </a:r>
          </a:p>
        </p:txBody>
      </p:sp>
      <p:sp>
        <p:nvSpPr>
          <p:cNvPr id="22531" name="object 3">
            <a:extLst>
              <a:ext uri="{FF2B5EF4-FFF2-40B4-BE49-F238E27FC236}">
                <a16:creationId xmlns:a16="http://schemas.microsoft.com/office/drawing/2014/main" id="{3EB6DEB6-2E7E-4B4F-8640-C7ED26AC7974}"/>
              </a:ext>
            </a:extLst>
          </p:cNvPr>
          <p:cNvSpPr txBox="1">
            <a:spLocks noChangeArrowheads="1"/>
          </p:cNvSpPr>
          <p:nvPr/>
        </p:nvSpPr>
        <p:spPr bwMode="auto">
          <a:xfrm>
            <a:off x="901700" y="1514475"/>
            <a:ext cx="8359775" cy="528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pPr>
            <a:r>
              <a:rPr lang="en-US" altLang="en-US" sz="2800" b="1">
                <a:solidFill>
                  <a:srgbClr val="000000"/>
                </a:solidFill>
                <a:latin typeface="Calibri" panose="020F0502020204030204" pitchFamily="34" charset="0"/>
                <a:cs typeface="Calibri" panose="020F0502020204030204" pitchFamily="34" charset="0"/>
              </a:rPr>
              <a:t>AIM:</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To draw velocity diagram of slider crank mechanism.</a:t>
            </a:r>
          </a:p>
          <a:p>
            <a:pPr eaLnBrk="1" hangingPunct="1">
              <a:spcBef>
                <a:spcPts val="1350"/>
              </a:spcBef>
            </a:pPr>
            <a:r>
              <a:rPr lang="en-US" altLang="en-US" sz="2800" b="1">
                <a:solidFill>
                  <a:srgbClr val="000000"/>
                </a:solidFill>
                <a:latin typeface="Calibri" panose="020F0502020204030204" pitchFamily="34" charset="0"/>
                <a:cs typeface="Calibri" panose="020F0502020204030204" pitchFamily="34" charset="0"/>
              </a:rPr>
              <a:t>PROBLEM:</a:t>
            </a:r>
            <a:endParaRPr lang="en-US" altLang="en-US" sz="2800">
              <a:solidFill>
                <a:srgbClr val="000000"/>
              </a:solidFill>
              <a:latin typeface="Calibri" panose="020F0502020204030204" pitchFamily="34" charset="0"/>
              <a:cs typeface="Calibri" panose="020F0502020204030204" pitchFamily="34" charset="0"/>
            </a:endParaRPr>
          </a:p>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The crank of a slider crank mechanism rotates clockwise at a constant speed of 300 r.p.m. The crank is 150 mm, and the connecting rod is 600 mm long. Determine : 1. Linear velocity and of the midpoint of the connecting rod, and 2. angular velocity of the connecting rod, at a crank angle of 45° from inner dead center position.</a:t>
            </a:r>
          </a:p>
          <a:p>
            <a:pPr eaLnBrk="1" hangingPunct="1">
              <a:spcBef>
                <a:spcPts val="13"/>
              </a:spcBef>
            </a:pPr>
            <a:r>
              <a:rPr lang="en-US" altLang="en-US" sz="2800" b="1">
                <a:solidFill>
                  <a:srgbClr val="000000"/>
                </a:solidFill>
                <a:latin typeface="Calibri" panose="020F0502020204030204" pitchFamily="34" charset="0"/>
                <a:cs typeface="Calibri" panose="020F0502020204030204" pitchFamily="34" charset="0"/>
              </a:rPr>
              <a:t>SOLUTION:</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ct val="106000"/>
              </a:lnSpc>
              <a:spcBef>
                <a:spcPts val="50"/>
              </a:spcBef>
            </a:pPr>
            <a:r>
              <a:rPr lang="en-US" altLang="en-US" sz="3300" baseline="3000">
                <a:solidFill>
                  <a:srgbClr val="000000"/>
                </a:solidFill>
                <a:latin typeface="Calibri" panose="020F0502020204030204" pitchFamily="34" charset="0"/>
                <a:cs typeface="Calibri" panose="020F0502020204030204" pitchFamily="34" charset="0"/>
              </a:rPr>
              <a:t>Given : N</a:t>
            </a:r>
            <a:r>
              <a:rPr lang="en-US" altLang="en-US" sz="2200">
                <a:solidFill>
                  <a:srgbClr val="000000"/>
                </a:solidFill>
                <a:latin typeface="Calibri" panose="020F0502020204030204" pitchFamily="34" charset="0"/>
                <a:cs typeface="Calibri" panose="020F0502020204030204" pitchFamily="34" charset="0"/>
              </a:rPr>
              <a:t>BO </a:t>
            </a:r>
            <a:r>
              <a:rPr lang="en-US" altLang="en-US" sz="3300" baseline="3000">
                <a:solidFill>
                  <a:srgbClr val="000000"/>
                </a:solidFill>
                <a:latin typeface="Calibri" panose="020F0502020204030204" pitchFamily="34" charset="0"/>
                <a:cs typeface="Calibri" panose="020F0502020204030204" pitchFamily="34" charset="0"/>
              </a:rPr>
              <a:t>= 300 r.p.m. or ω</a:t>
            </a:r>
            <a:r>
              <a:rPr lang="en-US" altLang="en-US" sz="2200">
                <a:solidFill>
                  <a:srgbClr val="000000"/>
                </a:solidFill>
                <a:latin typeface="Calibri" panose="020F0502020204030204" pitchFamily="34" charset="0"/>
                <a:cs typeface="Calibri" panose="020F0502020204030204" pitchFamily="34" charset="0"/>
              </a:rPr>
              <a:t>BO </a:t>
            </a:r>
            <a:r>
              <a:rPr lang="en-US" altLang="en-US" sz="3300" baseline="3000">
                <a:solidFill>
                  <a:srgbClr val="000000"/>
                </a:solidFill>
                <a:latin typeface="Calibri" panose="020F0502020204030204" pitchFamily="34" charset="0"/>
                <a:cs typeface="Calibri" panose="020F0502020204030204" pitchFamily="34" charset="0"/>
              </a:rPr>
              <a:t>= 2 π × 300/60 = 31.42 rad/s; OB = 150 mm =0.15 m ; BA = 600 mm = </a:t>
            </a:r>
            <a:r>
              <a:rPr lang="en-US" altLang="en-US" sz="2200">
                <a:solidFill>
                  <a:srgbClr val="000000"/>
                </a:solidFill>
                <a:latin typeface="Calibri" panose="020F0502020204030204" pitchFamily="34" charset="0"/>
                <a:cs typeface="Calibri" panose="020F0502020204030204" pitchFamily="34" charset="0"/>
              </a:rPr>
              <a:t>0.6m.</a:t>
            </a:r>
          </a:p>
          <a:p>
            <a:pPr eaLnBrk="1" hangingPunct="1">
              <a:spcBef>
                <a:spcPts val="50"/>
              </a:spcBef>
            </a:pPr>
            <a:r>
              <a:rPr lang="en-US" altLang="en-US" sz="2200">
                <a:solidFill>
                  <a:srgbClr val="000000"/>
                </a:solidFill>
                <a:latin typeface="Calibri" panose="020F0502020204030204" pitchFamily="34" charset="0"/>
                <a:cs typeface="Calibri" panose="020F0502020204030204" pitchFamily="34" charset="0"/>
              </a:rPr>
              <a:t>We know that linear velocity of B with respect to O or</a:t>
            </a:r>
          </a:p>
          <a:p>
            <a:pPr eaLnBrk="1" hangingPunct="1">
              <a:lnSpc>
                <a:spcPct val="102000"/>
              </a:lnSpc>
              <a:spcBef>
                <a:spcPts val="100"/>
              </a:spcBef>
            </a:pPr>
            <a:r>
              <a:rPr lang="en-US" altLang="en-US" sz="2200">
                <a:solidFill>
                  <a:srgbClr val="000000"/>
                </a:solidFill>
                <a:latin typeface="Calibri" panose="020F0502020204030204" pitchFamily="34" charset="0"/>
                <a:cs typeface="Calibri" panose="020F0502020204030204" pitchFamily="34" charset="0"/>
              </a:rPr>
              <a:t>velocity of B, </a:t>
            </a:r>
            <a:r>
              <a:rPr lang="en-US" altLang="en-US" sz="3300" baseline="3000">
                <a:solidFill>
                  <a:srgbClr val="000000"/>
                </a:solidFill>
                <a:latin typeface="Calibri" panose="020F0502020204030204" pitchFamily="34" charset="0"/>
                <a:cs typeface="Calibri" panose="020F0502020204030204" pitchFamily="34" charset="0"/>
              </a:rPr>
              <a:t>v</a:t>
            </a:r>
            <a:r>
              <a:rPr lang="en-US" altLang="en-US" sz="2200">
                <a:solidFill>
                  <a:srgbClr val="000000"/>
                </a:solidFill>
                <a:latin typeface="Calibri" panose="020F0502020204030204" pitchFamily="34" charset="0"/>
                <a:cs typeface="Calibri" panose="020F0502020204030204" pitchFamily="34" charset="0"/>
              </a:rPr>
              <a:t>BO </a:t>
            </a:r>
            <a:r>
              <a:rPr lang="en-US" altLang="en-US" sz="3300" baseline="3000">
                <a:solidFill>
                  <a:srgbClr val="000000"/>
                </a:solidFill>
                <a:latin typeface="Calibri" panose="020F0502020204030204" pitchFamily="34" charset="0"/>
                <a:cs typeface="Calibri" panose="020F0502020204030204" pitchFamily="34" charset="0"/>
              </a:rPr>
              <a:t>= v</a:t>
            </a:r>
            <a:r>
              <a:rPr lang="en-US" altLang="en-US" sz="2200">
                <a:solidFill>
                  <a:srgbClr val="000000"/>
                </a:solidFill>
                <a:latin typeface="Calibri" panose="020F0502020204030204" pitchFamily="34" charset="0"/>
                <a:cs typeface="Calibri" panose="020F0502020204030204" pitchFamily="34" charset="0"/>
              </a:rPr>
              <a:t>B </a:t>
            </a:r>
            <a:r>
              <a:rPr lang="en-US" altLang="en-US" sz="3300" baseline="3000">
                <a:solidFill>
                  <a:srgbClr val="000000"/>
                </a:solidFill>
                <a:latin typeface="Calibri" panose="020F0502020204030204" pitchFamily="34" charset="0"/>
                <a:cs typeface="Calibri" panose="020F0502020204030204" pitchFamily="34" charset="0"/>
              </a:rPr>
              <a:t>= ω</a:t>
            </a:r>
            <a:r>
              <a:rPr lang="en-US" altLang="en-US" sz="2200">
                <a:solidFill>
                  <a:srgbClr val="000000"/>
                </a:solidFill>
                <a:latin typeface="Calibri" panose="020F0502020204030204" pitchFamily="34" charset="0"/>
                <a:cs typeface="Calibri" panose="020F0502020204030204" pitchFamily="34" charset="0"/>
              </a:rPr>
              <a:t>BO </a:t>
            </a:r>
            <a:r>
              <a:rPr lang="en-US" altLang="en-US" sz="3300" baseline="3000">
                <a:solidFill>
                  <a:srgbClr val="000000"/>
                </a:solidFill>
                <a:latin typeface="Calibri" panose="020F0502020204030204" pitchFamily="34" charset="0"/>
                <a:cs typeface="Calibri" panose="020F0502020204030204" pitchFamily="34" charset="0"/>
              </a:rPr>
              <a:t>× OB = 31.42 × 0.15 = </a:t>
            </a:r>
            <a:r>
              <a:rPr lang="en-US" altLang="en-US" sz="2200">
                <a:solidFill>
                  <a:srgbClr val="000000"/>
                </a:solidFill>
                <a:latin typeface="Calibri" panose="020F0502020204030204" pitchFamily="34" charset="0"/>
                <a:cs typeface="Calibri" panose="020F0502020204030204" pitchFamily="34" charset="0"/>
              </a:rPr>
              <a:t>4.713 m/s...(Perpendicular to BO)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3554" name="object 2">
            <a:extLst>
              <a:ext uri="{FF2B5EF4-FFF2-40B4-BE49-F238E27FC236}">
                <a16:creationId xmlns:a16="http://schemas.microsoft.com/office/drawing/2014/main" id="{388C754A-2880-494F-AF91-4A771C3994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7638" y="1576388"/>
            <a:ext cx="2706687" cy="161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object 3">
            <a:extLst>
              <a:ext uri="{FF2B5EF4-FFF2-40B4-BE49-F238E27FC236}">
                <a16:creationId xmlns:a16="http://schemas.microsoft.com/office/drawing/2014/main" id="{3952581F-ACFA-4D16-9A35-CF8F226621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9188" y="1455738"/>
            <a:ext cx="1565275" cy="172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object 4">
            <a:extLst>
              <a:ext uri="{FF2B5EF4-FFF2-40B4-BE49-F238E27FC236}">
                <a16:creationId xmlns:a16="http://schemas.microsoft.com/office/drawing/2014/main" id="{5A643AC6-B0F0-4865-9B25-140E44CE67C6}"/>
              </a:ext>
            </a:extLst>
          </p:cNvPr>
          <p:cNvSpPr txBox="1">
            <a:spLocks noGrp="1"/>
          </p:cNvSpPr>
          <p:nvPr>
            <p:ph type="title"/>
          </p:nvPr>
        </p:nvSpPr>
        <p:spPr/>
        <p:txBody>
          <a:bodyPr tIns="12065" rtlCol="0"/>
          <a:lstStyle/>
          <a:p>
            <a:pPr marL="12700" eaLnBrk="1" fontAlgn="auto" hangingPunct="1">
              <a:spcBef>
                <a:spcPts val="95"/>
              </a:spcBef>
              <a:spcAft>
                <a:spcPts val="0"/>
              </a:spcAft>
              <a:defRPr/>
            </a:pPr>
            <a:r>
              <a:rPr sz="2200" b="0" dirty="0"/>
              <a:t>Velocities</a:t>
            </a:r>
            <a:r>
              <a:rPr sz="2200" b="0" spc="-70" dirty="0"/>
              <a:t> </a:t>
            </a:r>
            <a:r>
              <a:rPr sz="2200" b="0" dirty="0"/>
              <a:t>in</a:t>
            </a:r>
            <a:r>
              <a:rPr sz="2200" b="0" spc="-90" dirty="0"/>
              <a:t> </a:t>
            </a:r>
            <a:r>
              <a:rPr sz="2200" b="0" dirty="0"/>
              <a:t>Slider</a:t>
            </a:r>
            <a:r>
              <a:rPr sz="2200" b="0" spc="-85" dirty="0"/>
              <a:t> </a:t>
            </a:r>
            <a:r>
              <a:rPr sz="2200" b="0" dirty="0"/>
              <a:t>Crank</a:t>
            </a:r>
            <a:r>
              <a:rPr sz="2200" b="0" spc="-70" dirty="0"/>
              <a:t> </a:t>
            </a:r>
            <a:r>
              <a:rPr sz="2200" b="0" spc="-10" dirty="0"/>
              <a:t>Mechanism</a:t>
            </a:r>
            <a:endParaRPr sz="2200"/>
          </a:p>
        </p:txBody>
      </p:sp>
      <p:sp>
        <p:nvSpPr>
          <p:cNvPr id="23557" name="object 5">
            <a:extLst>
              <a:ext uri="{FF2B5EF4-FFF2-40B4-BE49-F238E27FC236}">
                <a16:creationId xmlns:a16="http://schemas.microsoft.com/office/drawing/2014/main" id="{EF53585D-D3A2-4E6E-AE25-419D2AF45597}"/>
              </a:ext>
            </a:extLst>
          </p:cNvPr>
          <p:cNvSpPr txBox="1">
            <a:spLocks noChangeArrowheads="1"/>
          </p:cNvSpPr>
          <p:nvPr/>
        </p:nvSpPr>
        <p:spPr bwMode="auto">
          <a:xfrm>
            <a:off x="901700" y="3448050"/>
            <a:ext cx="8258175" cy="295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71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First of all, draw the space diagram, to some suitable scale; as shown in Fig. Now the velocity diagram, as is drawn as discussed below:</a:t>
            </a:r>
          </a:p>
          <a:p>
            <a:pPr algn="just" eaLnBrk="1" hangingPunct="1">
              <a:lnSpc>
                <a:spcPct val="106000"/>
              </a:lnSpc>
              <a:spcBef>
                <a:spcPts val="1238"/>
              </a:spcBef>
              <a:buFontTx/>
              <a:buAutoNum type="arabicPeriod"/>
            </a:pPr>
            <a:r>
              <a:rPr lang="en-US" altLang="en-US" sz="2200">
                <a:solidFill>
                  <a:srgbClr val="000000"/>
                </a:solidFill>
                <a:latin typeface="Calibri" panose="020F0502020204030204" pitchFamily="34" charset="0"/>
                <a:cs typeface="Calibri" panose="020F0502020204030204" pitchFamily="34" charset="0"/>
              </a:rPr>
              <a:t>Draw vector ob perpendicular to BO, to some suitable scale, to represent the velocity of B with </a:t>
            </a:r>
            <a:r>
              <a:rPr lang="en-US" altLang="en-US" sz="3300" baseline="3000">
                <a:solidFill>
                  <a:srgbClr val="000000"/>
                </a:solidFill>
                <a:latin typeface="Calibri" panose="020F0502020204030204" pitchFamily="34" charset="0"/>
                <a:cs typeface="Calibri" panose="020F0502020204030204" pitchFamily="34" charset="0"/>
              </a:rPr>
              <a:t>respect to O or simply velocity of B i.e. v</a:t>
            </a:r>
            <a:r>
              <a:rPr lang="en-US" altLang="en-US" sz="2200">
                <a:solidFill>
                  <a:srgbClr val="000000"/>
                </a:solidFill>
                <a:latin typeface="Calibri" panose="020F0502020204030204" pitchFamily="34" charset="0"/>
                <a:cs typeface="Calibri" panose="020F0502020204030204" pitchFamily="34" charset="0"/>
              </a:rPr>
              <a:t>BO </a:t>
            </a:r>
            <a:r>
              <a:rPr lang="en-US" altLang="en-US" sz="3300" baseline="3000">
                <a:solidFill>
                  <a:srgbClr val="000000"/>
                </a:solidFill>
                <a:latin typeface="Calibri" panose="020F0502020204030204" pitchFamily="34" charset="0"/>
                <a:cs typeface="Calibri" panose="020F0502020204030204" pitchFamily="34" charset="0"/>
              </a:rPr>
              <a:t>or v</a:t>
            </a:r>
            <a:r>
              <a:rPr lang="en-US" altLang="en-US" sz="2200">
                <a:solidFill>
                  <a:srgbClr val="000000"/>
                </a:solidFill>
                <a:latin typeface="Calibri" panose="020F0502020204030204" pitchFamily="34" charset="0"/>
                <a:cs typeface="Calibri" panose="020F0502020204030204" pitchFamily="34" charset="0"/>
              </a:rPr>
              <a:t>B</a:t>
            </a:r>
            <a:r>
              <a:rPr lang="en-US" altLang="en-US" sz="3300" baseline="3000">
                <a:solidFill>
                  <a:srgbClr val="000000"/>
                </a:solidFill>
                <a:latin typeface="Calibri" panose="020F0502020204030204" pitchFamily="34" charset="0"/>
                <a:cs typeface="Calibri" panose="020F0502020204030204" pitchFamily="34" charset="0"/>
              </a:rPr>
              <a:t>, such that vector ob = v</a:t>
            </a:r>
            <a:r>
              <a:rPr lang="en-US" altLang="en-US" sz="2200">
                <a:solidFill>
                  <a:srgbClr val="000000"/>
                </a:solidFill>
                <a:latin typeface="Calibri" panose="020F0502020204030204" pitchFamily="34" charset="0"/>
                <a:cs typeface="Calibri" panose="020F0502020204030204" pitchFamily="34" charset="0"/>
              </a:rPr>
              <a:t>BO </a:t>
            </a:r>
            <a:r>
              <a:rPr lang="en-US" altLang="en-US" sz="3300" baseline="3000">
                <a:solidFill>
                  <a:srgbClr val="000000"/>
                </a:solidFill>
                <a:latin typeface="Calibri" panose="020F0502020204030204" pitchFamily="34" charset="0"/>
                <a:cs typeface="Calibri" panose="020F0502020204030204" pitchFamily="34" charset="0"/>
              </a:rPr>
              <a:t>= v</a:t>
            </a:r>
            <a:r>
              <a:rPr lang="en-US" altLang="en-US" sz="2200">
                <a:solidFill>
                  <a:srgbClr val="000000"/>
                </a:solidFill>
                <a:latin typeface="Calibri" panose="020F0502020204030204" pitchFamily="34" charset="0"/>
                <a:cs typeface="Calibri" panose="020F0502020204030204" pitchFamily="34" charset="0"/>
              </a:rPr>
              <a:t>B </a:t>
            </a:r>
            <a:r>
              <a:rPr lang="en-US" altLang="en-US" sz="3300" baseline="3000">
                <a:solidFill>
                  <a:srgbClr val="000000"/>
                </a:solidFill>
                <a:latin typeface="Calibri" panose="020F0502020204030204" pitchFamily="34" charset="0"/>
                <a:cs typeface="Calibri" panose="020F0502020204030204" pitchFamily="34" charset="0"/>
              </a:rPr>
              <a:t>= 4.713 m/s.</a:t>
            </a:r>
          </a:p>
          <a:p>
            <a:pPr algn="just" eaLnBrk="1" hangingPunct="1">
              <a:spcBef>
                <a:spcPts val="50"/>
              </a:spcBef>
              <a:buFontTx/>
              <a:buAutoNum type="arabicPeriod"/>
            </a:pPr>
            <a:r>
              <a:rPr lang="en-US" altLang="en-US" sz="2200">
                <a:solidFill>
                  <a:srgbClr val="000000"/>
                </a:solidFill>
                <a:latin typeface="Calibri" panose="020F0502020204030204" pitchFamily="34" charset="0"/>
                <a:cs typeface="Calibri" panose="020F0502020204030204" pitchFamily="34" charset="0"/>
              </a:rPr>
              <a:t>From point b, draw vector ba perpendicular to BA to represent the</a:t>
            </a:r>
          </a:p>
          <a:p>
            <a:pPr algn="just" eaLnBrk="1" hangingPunct="1">
              <a:lnSpc>
                <a:spcPct val="102000"/>
              </a:lnSpc>
              <a:spcBef>
                <a:spcPts val="100"/>
              </a:spcBef>
            </a:pPr>
            <a:r>
              <a:rPr lang="en-US" altLang="en-US" sz="2200">
                <a:solidFill>
                  <a:srgbClr val="000000"/>
                </a:solidFill>
                <a:latin typeface="Calibri" panose="020F0502020204030204" pitchFamily="34" charset="0"/>
                <a:cs typeface="Calibri" panose="020F0502020204030204" pitchFamily="34" charset="0"/>
              </a:rPr>
              <a:t>velocity of A with respect to B i.e. </a:t>
            </a:r>
            <a:r>
              <a:rPr lang="en-US" altLang="en-US" sz="3300" baseline="3000">
                <a:solidFill>
                  <a:srgbClr val="000000"/>
                </a:solidFill>
                <a:latin typeface="Calibri" panose="020F0502020204030204" pitchFamily="34" charset="0"/>
                <a:cs typeface="Calibri" panose="020F0502020204030204" pitchFamily="34" charset="0"/>
              </a:rPr>
              <a:t>v</a:t>
            </a:r>
            <a:r>
              <a:rPr lang="en-US" altLang="en-US" sz="2200">
                <a:solidFill>
                  <a:srgbClr val="000000"/>
                </a:solidFill>
                <a:latin typeface="Calibri" panose="020F0502020204030204" pitchFamily="34" charset="0"/>
                <a:cs typeface="Calibri" panose="020F0502020204030204" pitchFamily="34" charset="0"/>
              </a:rPr>
              <a:t>AB </a:t>
            </a:r>
            <a:r>
              <a:rPr lang="en-US" altLang="en-US" sz="3300" baseline="3000">
                <a:solidFill>
                  <a:srgbClr val="000000"/>
                </a:solidFill>
                <a:latin typeface="Calibri" panose="020F0502020204030204" pitchFamily="34" charset="0"/>
                <a:cs typeface="Calibri" panose="020F0502020204030204" pitchFamily="34" charset="0"/>
              </a:rPr>
              <a:t>, and from point o draw vector </a:t>
            </a:r>
            <a:r>
              <a:rPr lang="en-US" altLang="en-US" sz="2200">
                <a:solidFill>
                  <a:srgbClr val="000000"/>
                </a:solidFill>
                <a:latin typeface="Calibri" panose="020F0502020204030204" pitchFamily="34" charset="0"/>
                <a:cs typeface="Calibri" panose="020F0502020204030204" pitchFamily="34" charset="0"/>
              </a:rPr>
              <a:t>oa parallel to the motion of A (which is along AO) to represent the</a:t>
            </a:r>
          </a:p>
        </p:txBody>
      </p:sp>
      <p:sp>
        <p:nvSpPr>
          <p:cNvPr id="6" name="object 6">
            <a:extLst>
              <a:ext uri="{FF2B5EF4-FFF2-40B4-BE49-F238E27FC236}">
                <a16:creationId xmlns:a16="http://schemas.microsoft.com/office/drawing/2014/main" id="{8C95EE8B-79F0-4034-90C3-8F5F46457092}"/>
              </a:ext>
            </a:extLst>
          </p:cNvPr>
          <p:cNvSpPr txBox="1"/>
          <p:nvPr/>
        </p:nvSpPr>
        <p:spPr>
          <a:xfrm>
            <a:off x="8243888" y="6384925"/>
            <a:ext cx="914400" cy="360363"/>
          </a:xfrm>
          <a:prstGeom prst="rect">
            <a:avLst/>
          </a:prstGeom>
        </p:spPr>
        <p:txBody>
          <a:bodyPr lIns="0" tIns="12065" rIns="0" bIns="0">
            <a:spAutoFit/>
          </a:bodyPr>
          <a:lstStyle/>
          <a:p>
            <a:pPr marL="12700" eaLnBrk="1" fontAlgn="auto" hangingPunct="1">
              <a:spcBef>
                <a:spcPts val="95"/>
              </a:spcBef>
              <a:spcAft>
                <a:spcPts val="0"/>
              </a:spcAft>
              <a:tabLst>
                <a:tab pos="417195" algn="l"/>
              </a:tabLst>
              <a:defRPr/>
            </a:pPr>
            <a:r>
              <a:rPr sz="2200" kern="0" spc="-25" dirty="0">
                <a:solidFill>
                  <a:sysClr val="windowText" lastClr="000000"/>
                </a:solidFill>
                <a:latin typeface="Calibri"/>
                <a:cs typeface="Calibri"/>
              </a:rPr>
              <a:t>at</a:t>
            </a:r>
            <a:r>
              <a:rPr sz="2200" kern="0" dirty="0">
                <a:solidFill>
                  <a:sysClr val="windowText" lastClr="000000"/>
                </a:solidFill>
                <a:latin typeface="Calibri"/>
                <a:cs typeface="Calibri"/>
              </a:rPr>
              <a:t>	</a:t>
            </a:r>
            <a:r>
              <a:rPr sz="2200" kern="0" spc="-20" dirty="0">
                <a:solidFill>
                  <a:sysClr val="windowText" lastClr="000000"/>
                </a:solidFill>
                <a:latin typeface="Calibri"/>
                <a:cs typeface="Calibri"/>
              </a:rPr>
              <a:t>a.By</a:t>
            </a:r>
            <a:endParaRPr sz="2200" kern="0">
              <a:solidFill>
                <a:sysClr val="windowText" lastClr="000000"/>
              </a:solidFill>
              <a:latin typeface="Calibri"/>
              <a:cs typeface="Calibri"/>
            </a:endParaRPr>
          </a:p>
        </p:txBody>
      </p:sp>
      <p:sp>
        <p:nvSpPr>
          <p:cNvPr id="23559" name="object 7">
            <a:extLst>
              <a:ext uri="{FF2B5EF4-FFF2-40B4-BE49-F238E27FC236}">
                <a16:creationId xmlns:a16="http://schemas.microsoft.com/office/drawing/2014/main" id="{28961824-21E7-46CA-9E7B-82773303CA64}"/>
              </a:ext>
            </a:extLst>
          </p:cNvPr>
          <p:cNvSpPr txBox="1">
            <a:spLocks noChangeArrowheads="1"/>
          </p:cNvSpPr>
          <p:nvPr/>
        </p:nvSpPr>
        <p:spPr bwMode="auto">
          <a:xfrm>
            <a:off x="1081088" y="6378575"/>
            <a:ext cx="7011987" cy="108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700" rIns="0" bIns="0">
            <a:spAutoFit/>
          </a:bodyPr>
          <a:lstStyle>
            <a:lvl1pPr marL="12700">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1pPr>
            <a:lvl2pPr marL="742950" indent="-285750">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2pPr>
            <a:lvl3pPr marL="1143000" indent="-228600">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3pPr>
            <a:lvl4pPr marL="1600200" indent="-228600">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4pPr>
            <a:lvl5pPr marL="2057400" indent="-228600">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066800" algn="l"/>
                <a:tab pos="1476375" algn="l"/>
                <a:tab pos="1814513" algn="l"/>
                <a:tab pos="2335213" algn="l"/>
                <a:tab pos="2871788" algn="l"/>
                <a:tab pos="3470275" algn="l"/>
                <a:tab pos="4478338" algn="l"/>
                <a:tab pos="4935538" algn="l"/>
                <a:tab pos="5538788" algn="l"/>
                <a:tab pos="5997575" algn="l"/>
              </a:tabLst>
              <a:defRPr>
                <a:solidFill>
                  <a:schemeClr val="tx1"/>
                </a:solidFill>
                <a:latin typeface="Arial" panose="020B0604020202020204" pitchFamily="34" charset="0"/>
              </a:defRPr>
            </a:lvl9pPr>
          </a:lstStyle>
          <a:p>
            <a:pPr eaLnBrk="1" hangingPunct="1">
              <a:lnSpc>
                <a:spcPct val="106000"/>
              </a:lnSpc>
              <a:spcBef>
                <a:spcPts val="100"/>
              </a:spcBef>
            </a:pPr>
            <a:r>
              <a:rPr lang="en-US" altLang="en-US" sz="3300" baseline="3000">
                <a:solidFill>
                  <a:srgbClr val="000000"/>
                </a:solidFill>
                <a:latin typeface="Calibri" panose="020F0502020204030204" pitchFamily="34" charset="0"/>
                <a:cs typeface="Calibri" panose="020F0502020204030204" pitchFamily="34" charset="0"/>
              </a:rPr>
              <a:t>velocity	of	A	i.e.	v</a:t>
            </a:r>
            <a:r>
              <a:rPr lang="en-US" altLang="en-US" sz="2200">
                <a:solidFill>
                  <a:srgbClr val="000000"/>
                </a:solidFill>
                <a:latin typeface="Calibri" panose="020F0502020204030204" pitchFamily="34" charset="0"/>
                <a:cs typeface="Calibri" panose="020F0502020204030204" pitchFamily="34" charset="0"/>
              </a:rPr>
              <a:t>A</a:t>
            </a:r>
            <a:r>
              <a:rPr lang="en-US" altLang="en-US" sz="3300" baseline="3000">
                <a:solidFill>
                  <a:srgbClr val="000000"/>
                </a:solidFill>
                <a:latin typeface="Calibri" panose="020F0502020204030204" pitchFamily="34" charset="0"/>
                <a:cs typeface="Calibri" panose="020F0502020204030204" pitchFamily="34" charset="0"/>
              </a:rPr>
              <a:t>.	The	vectors	ba	and	oa	intersect measurement, we find that velocity of A </a:t>
            </a:r>
            <a:r>
              <a:rPr lang="en-US" altLang="en-US" sz="2200">
                <a:solidFill>
                  <a:srgbClr val="000000"/>
                </a:solidFill>
                <a:latin typeface="Calibri" panose="020F0502020204030204" pitchFamily="34" charset="0"/>
                <a:cs typeface="Calibri" panose="020F0502020204030204" pitchFamily="34" charset="0"/>
              </a:rPr>
              <a:t>with respect to B,</a:t>
            </a:r>
          </a:p>
          <a:p>
            <a:pPr eaLnBrk="1" hangingPunct="1">
              <a:spcBef>
                <a:spcPts val="150"/>
              </a:spcBef>
            </a:pPr>
            <a:r>
              <a:rPr lang="en-US" altLang="en-US" sz="3300" baseline="3000">
                <a:solidFill>
                  <a:srgbClr val="000000"/>
                </a:solidFill>
                <a:latin typeface="Calibri" panose="020F0502020204030204" pitchFamily="34" charset="0"/>
                <a:cs typeface="Calibri" panose="020F0502020204030204" pitchFamily="34" charset="0"/>
              </a:rPr>
              <a:t>v</a:t>
            </a:r>
            <a:r>
              <a:rPr lang="en-US" altLang="en-US" sz="2200">
                <a:solidFill>
                  <a:srgbClr val="000000"/>
                </a:solidFill>
                <a:latin typeface="Calibri" panose="020F0502020204030204" pitchFamily="34" charset="0"/>
                <a:cs typeface="Calibri" panose="020F0502020204030204" pitchFamily="34" charset="0"/>
              </a:rPr>
              <a:t>AB</a:t>
            </a:r>
            <a:r>
              <a:rPr lang="en-US" altLang="en-US" sz="3300" baseline="3000">
                <a:solidFill>
                  <a:srgbClr val="000000"/>
                </a:solidFill>
                <a:latin typeface="Calibri" panose="020F0502020204030204" pitchFamily="34" charset="0"/>
                <a:cs typeface="Calibri" panose="020F0502020204030204" pitchFamily="34" charset="0"/>
              </a:rPr>
              <a:t>=vector ba= 3.4 m / 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175A3CB2-EF67-4AED-9BD3-5330E2DEA21F}"/>
              </a:ext>
            </a:extLst>
          </p:cNvPr>
          <p:cNvSpPr txBox="1">
            <a:spLocks noGrp="1"/>
          </p:cNvSpPr>
          <p:nvPr>
            <p:ph type="title"/>
          </p:nvPr>
        </p:nvSpPr>
        <p:spPr>
          <a:xfrm>
            <a:off x="1358900" y="901700"/>
            <a:ext cx="4664075" cy="360363"/>
          </a:xfrm>
        </p:spPr>
        <p:txBody>
          <a:bodyPr tIns="12065" rtlCol="0"/>
          <a:lstStyle/>
          <a:p>
            <a:pPr marL="12700" eaLnBrk="1" fontAlgn="auto" hangingPunct="1">
              <a:spcBef>
                <a:spcPts val="95"/>
              </a:spcBef>
              <a:spcAft>
                <a:spcPts val="0"/>
              </a:spcAft>
              <a:defRPr/>
            </a:pPr>
            <a:r>
              <a:rPr sz="3300" b="0" baseline="2525" dirty="0"/>
              <a:t>and</a:t>
            </a:r>
            <a:r>
              <a:rPr sz="3300" b="0" spc="-75" baseline="2525" dirty="0"/>
              <a:t> </a:t>
            </a:r>
            <a:r>
              <a:rPr sz="3300" b="0" baseline="2525" dirty="0"/>
              <a:t>Velocity</a:t>
            </a:r>
            <a:r>
              <a:rPr sz="3300" b="0" spc="-52" baseline="2525" dirty="0"/>
              <a:t> </a:t>
            </a:r>
            <a:r>
              <a:rPr sz="3300" b="0" baseline="2525" dirty="0"/>
              <a:t>of</a:t>
            </a:r>
            <a:r>
              <a:rPr sz="3300" b="0" spc="-52" baseline="2525" dirty="0"/>
              <a:t> </a:t>
            </a:r>
            <a:r>
              <a:rPr sz="3300" b="0" baseline="2525" dirty="0"/>
              <a:t>A</a:t>
            </a:r>
            <a:r>
              <a:rPr sz="3300" b="0" spc="-75" baseline="2525" dirty="0"/>
              <a:t> </a:t>
            </a:r>
            <a:r>
              <a:rPr sz="3300" b="0" baseline="2525" dirty="0"/>
              <a:t>,v</a:t>
            </a:r>
            <a:r>
              <a:rPr sz="2200" b="0" dirty="0"/>
              <a:t>A</a:t>
            </a:r>
            <a:r>
              <a:rPr sz="3300" b="0" baseline="2525" dirty="0"/>
              <a:t>=</a:t>
            </a:r>
            <a:r>
              <a:rPr sz="3300" b="0" spc="-75" baseline="2525" dirty="0"/>
              <a:t> </a:t>
            </a:r>
            <a:r>
              <a:rPr sz="3300" b="0" baseline="2525" dirty="0"/>
              <a:t>vector</a:t>
            </a:r>
            <a:r>
              <a:rPr sz="3300" b="0" spc="-52" baseline="2525" dirty="0"/>
              <a:t> </a:t>
            </a:r>
            <a:r>
              <a:rPr sz="3300" b="0" baseline="2525" dirty="0"/>
              <a:t>oa=</a:t>
            </a:r>
            <a:r>
              <a:rPr sz="3300" b="0" spc="-82" baseline="2525" dirty="0"/>
              <a:t> </a:t>
            </a:r>
            <a:r>
              <a:rPr sz="3300" b="0" baseline="2525" dirty="0"/>
              <a:t>4</a:t>
            </a:r>
            <a:r>
              <a:rPr sz="3300" b="0" spc="-67" baseline="2525" dirty="0"/>
              <a:t> </a:t>
            </a:r>
            <a:r>
              <a:rPr sz="3300" b="0" baseline="2525" dirty="0"/>
              <a:t>m</a:t>
            </a:r>
            <a:r>
              <a:rPr sz="3300" b="0" spc="-75" baseline="2525" dirty="0"/>
              <a:t> </a:t>
            </a:r>
            <a:r>
              <a:rPr sz="3300" b="0" baseline="2525" dirty="0"/>
              <a:t>/</a:t>
            </a:r>
            <a:r>
              <a:rPr sz="3300" b="0" spc="-52" baseline="2525" dirty="0"/>
              <a:t> </a:t>
            </a:r>
            <a:r>
              <a:rPr sz="3300" b="0" spc="-37" baseline="2525" dirty="0"/>
              <a:t>s.</a:t>
            </a:r>
            <a:endParaRPr sz="3300" baseline="2525"/>
          </a:p>
        </p:txBody>
      </p:sp>
      <p:sp>
        <p:nvSpPr>
          <p:cNvPr id="3" name="object 3">
            <a:extLst>
              <a:ext uri="{FF2B5EF4-FFF2-40B4-BE49-F238E27FC236}">
                <a16:creationId xmlns:a16="http://schemas.microsoft.com/office/drawing/2014/main" id="{A562E42D-4377-4C55-AA76-21FBCF949A7D}"/>
              </a:ext>
            </a:extLst>
          </p:cNvPr>
          <p:cNvSpPr txBox="1"/>
          <p:nvPr/>
        </p:nvSpPr>
        <p:spPr>
          <a:xfrm>
            <a:off x="901700" y="1243013"/>
            <a:ext cx="8248650" cy="360362"/>
          </a:xfrm>
          <a:prstGeom prst="rect">
            <a:avLst/>
          </a:prstGeom>
        </p:spPr>
        <p:txBody>
          <a:bodyPr lIns="0" tIns="12065" rIns="0" bIns="0">
            <a:spAutoFit/>
          </a:bodyPr>
          <a:lstStyle/>
          <a:p>
            <a:pPr marL="12700" eaLnBrk="1" fontAlgn="auto" hangingPunct="1">
              <a:spcBef>
                <a:spcPts val="95"/>
              </a:spcBef>
              <a:spcAft>
                <a:spcPts val="0"/>
              </a:spcAft>
              <a:tabLst>
                <a:tab pos="469900" algn="l"/>
              </a:tabLst>
              <a:defRPr/>
            </a:pPr>
            <a:r>
              <a:rPr sz="2200" kern="0" spc="-25" dirty="0">
                <a:solidFill>
                  <a:sysClr val="windowText" lastClr="000000"/>
                </a:solidFill>
                <a:latin typeface="Calibri"/>
                <a:cs typeface="Calibri"/>
              </a:rPr>
              <a:t>3.</a:t>
            </a:r>
            <a:r>
              <a:rPr sz="2200" kern="0" dirty="0">
                <a:solidFill>
                  <a:sysClr val="windowText" lastClr="000000"/>
                </a:solidFill>
                <a:latin typeface="Calibri"/>
                <a:cs typeface="Calibri"/>
              </a:rPr>
              <a:t>	In</a:t>
            </a:r>
            <a:r>
              <a:rPr sz="2200" kern="0" spc="5" dirty="0">
                <a:solidFill>
                  <a:sysClr val="windowText" lastClr="000000"/>
                </a:solidFill>
                <a:latin typeface="Calibri"/>
                <a:cs typeface="Calibri"/>
              </a:rPr>
              <a:t> </a:t>
            </a:r>
            <a:r>
              <a:rPr sz="2200" kern="0" dirty="0">
                <a:solidFill>
                  <a:sysClr val="windowText" lastClr="000000"/>
                </a:solidFill>
                <a:latin typeface="Calibri"/>
                <a:cs typeface="Calibri"/>
              </a:rPr>
              <a:t>order</a:t>
            </a:r>
            <a:r>
              <a:rPr sz="2200" kern="0" spc="10" dirty="0">
                <a:solidFill>
                  <a:sysClr val="windowText" lastClr="000000"/>
                </a:solidFill>
                <a:latin typeface="Calibri"/>
                <a:cs typeface="Calibri"/>
              </a:rPr>
              <a:t> </a:t>
            </a:r>
            <a:r>
              <a:rPr sz="2200" kern="0" dirty="0">
                <a:solidFill>
                  <a:sysClr val="windowText" lastClr="000000"/>
                </a:solidFill>
                <a:latin typeface="Calibri"/>
                <a:cs typeface="Calibri"/>
              </a:rPr>
              <a:t>to</a:t>
            </a:r>
            <a:r>
              <a:rPr sz="2200" kern="0" spc="15" dirty="0">
                <a:solidFill>
                  <a:sysClr val="windowText" lastClr="000000"/>
                </a:solidFill>
                <a:latin typeface="Calibri"/>
                <a:cs typeface="Calibri"/>
              </a:rPr>
              <a:t> </a:t>
            </a:r>
            <a:r>
              <a:rPr sz="2200" kern="0" dirty="0">
                <a:solidFill>
                  <a:sysClr val="windowText" lastClr="000000"/>
                </a:solidFill>
                <a:latin typeface="Calibri"/>
                <a:cs typeface="Calibri"/>
              </a:rPr>
              <a:t>find</a:t>
            </a:r>
            <a:r>
              <a:rPr sz="2200" kern="0" spc="5" dirty="0">
                <a:solidFill>
                  <a:sysClr val="windowText" lastClr="000000"/>
                </a:solidFill>
                <a:latin typeface="Calibri"/>
                <a:cs typeface="Calibri"/>
              </a:rPr>
              <a:t> </a:t>
            </a:r>
            <a:r>
              <a:rPr sz="2200" kern="0" dirty="0">
                <a:solidFill>
                  <a:sysClr val="windowText" lastClr="000000"/>
                </a:solidFill>
                <a:latin typeface="Calibri"/>
                <a:cs typeface="Calibri"/>
              </a:rPr>
              <a:t>the</a:t>
            </a:r>
            <a:r>
              <a:rPr sz="2200" kern="0" spc="5" dirty="0">
                <a:solidFill>
                  <a:sysClr val="windowText" lastClr="000000"/>
                </a:solidFill>
                <a:latin typeface="Calibri"/>
                <a:cs typeface="Calibri"/>
              </a:rPr>
              <a:t> </a:t>
            </a:r>
            <a:r>
              <a:rPr sz="2200" kern="0" dirty="0">
                <a:solidFill>
                  <a:sysClr val="windowText" lastClr="000000"/>
                </a:solidFill>
                <a:latin typeface="Calibri"/>
                <a:cs typeface="Calibri"/>
              </a:rPr>
              <a:t>velocity</a:t>
            </a:r>
            <a:r>
              <a:rPr sz="2200" kern="0" spc="15"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10" dirty="0">
                <a:solidFill>
                  <a:sysClr val="windowText" lastClr="000000"/>
                </a:solidFill>
                <a:latin typeface="Calibri"/>
                <a:cs typeface="Calibri"/>
              </a:rPr>
              <a:t> </a:t>
            </a:r>
            <a:r>
              <a:rPr sz="2200" kern="0" dirty="0">
                <a:solidFill>
                  <a:sysClr val="windowText" lastClr="000000"/>
                </a:solidFill>
                <a:latin typeface="Calibri"/>
                <a:cs typeface="Calibri"/>
              </a:rPr>
              <a:t>the</a:t>
            </a:r>
            <a:r>
              <a:rPr sz="2200" kern="0" spc="15" dirty="0">
                <a:solidFill>
                  <a:sysClr val="windowText" lastClr="000000"/>
                </a:solidFill>
                <a:latin typeface="Calibri"/>
                <a:cs typeface="Calibri"/>
              </a:rPr>
              <a:t> </a:t>
            </a:r>
            <a:r>
              <a:rPr sz="2200" kern="0" dirty="0">
                <a:solidFill>
                  <a:sysClr val="windowText" lastClr="000000"/>
                </a:solidFill>
                <a:latin typeface="Calibri"/>
                <a:cs typeface="Calibri"/>
              </a:rPr>
              <a:t>midpoint</a:t>
            </a:r>
            <a:r>
              <a:rPr sz="2200" kern="0" spc="5" dirty="0">
                <a:solidFill>
                  <a:sysClr val="windowText" lastClr="000000"/>
                </a:solidFill>
                <a:latin typeface="Calibri"/>
                <a:cs typeface="Calibri"/>
              </a:rPr>
              <a:t> </a:t>
            </a:r>
            <a:r>
              <a:rPr sz="2200" kern="0" dirty="0">
                <a:solidFill>
                  <a:sysClr val="windowText" lastClr="000000"/>
                </a:solidFill>
                <a:latin typeface="Calibri"/>
                <a:cs typeface="Calibri"/>
              </a:rPr>
              <a:t>D</a:t>
            </a:r>
            <a:r>
              <a:rPr sz="2200" kern="0" spc="15"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10" dirty="0">
                <a:solidFill>
                  <a:sysClr val="windowText" lastClr="000000"/>
                </a:solidFill>
                <a:latin typeface="Calibri"/>
                <a:cs typeface="Calibri"/>
              </a:rPr>
              <a:t> </a:t>
            </a:r>
            <a:r>
              <a:rPr sz="2200" kern="0" dirty="0">
                <a:solidFill>
                  <a:sysClr val="windowText" lastClr="000000"/>
                </a:solidFill>
                <a:latin typeface="Calibri"/>
                <a:cs typeface="Calibri"/>
              </a:rPr>
              <a:t>the</a:t>
            </a:r>
            <a:r>
              <a:rPr sz="2200" kern="0" spc="10" dirty="0">
                <a:solidFill>
                  <a:sysClr val="windowText" lastClr="000000"/>
                </a:solidFill>
                <a:latin typeface="Calibri"/>
                <a:cs typeface="Calibri"/>
              </a:rPr>
              <a:t> </a:t>
            </a:r>
            <a:r>
              <a:rPr sz="2200" kern="0" dirty="0">
                <a:solidFill>
                  <a:sysClr val="windowText" lastClr="000000"/>
                </a:solidFill>
                <a:latin typeface="Calibri"/>
                <a:cs typeface="Calibri"/>
              </a:rPr>
              <a:t>connecting</a:t>
            </a:r>
            <a:r>
              <a:rPr sz="2200" kern="0" spc="15" dirty="0">
                <a:solidFill>
                  <a:sysClr val="windowText" lastClr="000000"/>
                </a:solidFill>
                <a:latin typeface="Calibri"/>
                <a:cs typeface="Calibri"/>
              </a:rPr>
              <a:t> </a:t>
            </a:r>
            <a:r>
              <a:rPr sz="2200" kern="0" spc="-25" dirty="0">
                <a:solidFill>
                  <a:sysClr val="windowText" lastClr="000000"/>
                </a:solidFill>
                <a:latin typeface="Calibri"/>
                <a:cs typeface="Calibri"/>
              </a:rPr>
              <a:t>rod</a:t>
            </a:r>
            <a:endParaRPr sz="2200" kern="0">
              <a:solidFill>
                <a:sysClr val="windowText" lastClr="000000"/>
              </a:solidFill>
              <a:latin typeface="Calibri"/>
              <a:cs typeface="Calibri"/>
            </a:endParaRPr>
          </a:p>
        </p:txBody>
      </p:sp>
      <p:sp>
        <p:nvSpPr>
          <p:cNvPr id="24580" name="object 4">
            <a:extLst>
              <a:ext uri="{FF2B5EF4-FFF2-40B4-BE49-F238E27FC236}">
                <a16:creationId xmlns:a16="http://schemas.microsoft.com/office/drawing/2014/main" id="{B23D3265-AA3D-4D20-B33F-E6D2CF45E002}"/>
              </a:ext>
            </a:extLst>
          </p:cNvPr>
          <p:cNvSpPr txBox="1">
            <a:spLocks noChangeArrowheads="1"/>
          </p:cNvSpPr>
          <p:nvPr/>
        </p:nvSpPr>
        <p:spPr bwMode="auto">
          <a:xfrm>
            <a:off x="1081088" y="1584325"/>
            <a:ext cx="80676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71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A B, divide the vector ba at d in the same ratio as D divides A B, in the space diagram. In other words,</a:t>
            </a:r>
          </a:p>
        </p:txBody>
      </p:sp>
      <p:sp>
        <p:nvSpPr>
          <p:cNvPr id="5" name="object 5">
            <a:extLst>
              <a:ext uri="{FF2B5EF4-FFF2-40B4-BE49-F238E27FC236}">
                <a16:creationId xmlns:a16="http://schemas.microsoft.com/office/drawing/2014/main" id="{8C76792E-131F-4EEA-85E8-9A9813E09363}"/>
              </a:ext>
            </a:extLst>
          </p:cNvPr>
          <p:cNvSpPr txBox="1"/>
          <p:nvPr/>
        </p:nvSpPr>
        <p:spPr>
          <a:xfrm>
            <a:off x="1358900" y="2136775"/>
            <a:ext cx="8027988" cy="360363"/>
          </a:xfrm>
          <a:prstGeom prst="rect">
            <a:avLst/>
          </a:prstGeom>
        </p:spPr>
        <p:txBody>
          <a:bodyPr lIns="0" tIns="12065" rIns="0" bIns="0">
            <a:spAutoFit/>
          </a:bodyPr>
          <a:lstStyle/>
          <a:p>
            <a:pPr marL="12700" eaLnBrk="1" fontAlgn="auto" hangingPunct="1">
              <a:spcBef>
                <a:spcPts val="95"/>
              </a:spcBef>
              <a:spcAft>
                <a:spcPts val="0"/>
              </a:spcAft>
              <a:tabLst>
                <a:tab pos="2185670" algn="l"/>
              </a:tabLst>
              <a:defRPr/>
            </a:pPr>
            <a:r>
              <a:rPr sz="2200" kern="0" dirty="0">
                <a:solidFill>
                  <a:sysClr val="windowText" lastClr="000000"/>
                </a:solidFill>
                <a:latin typeface="Calibri"/>
                <a:cs typeface="Calibri"/>
              </a:rPr>
              <a:t>bd</a:t>
            </a:r>
            <a:r>
              <a:rPr sz="2200" kern="0" spc="185" dirty="0">
                <a:solidFill>
                  <a:sysClr val="windowText" lastClr="000000"/>
                </a:solidFill>
                <a:latin typeface="Calibri"/>
                <a:cs typeface="Calibri"/>
              </a:rPr>
              <a:t> </a:t>
            </a:r>
            <a:r>
              <a:rPr sz="2200" kern="0" dirty="0">
                <a:solidFill>
                  <a:sysClr val="windowText" lastClr="000000"/>
                </a:solidFill>
                <a:latin typeface="Calibri"/>
                <a:cs typeface="Calibri"/>
              </a:rPr>
              <a:t>/</a:t>
            </a:r>
            <a:r>
              <a:rPr sz="2200" kern="0" spc="215" dirty="0">
                <a:solidFill>
                  <a:sysClr val="windowText" lastClr="000000"/>
                </a:solidFill>
                <a:latin typeface="Calibri"/>
                <a:cs typeface="Calibri"/>
              </a:rPr>
              <a:t> </a:t>
            </a:r>
            <a:r>
              <a:rPr sz="2200" kern="0" dirty="0">
                <a:solidFill>
                  <a:sysClr val="windowText" lastClr="000000"/>
                </a:solidFill>
                <a:latin typeface="Calibri"/>
                <a:cs typeface="Calibri"/>
              </a:rPr>
              <a:t>ba</a:t>
            </a:r>
            <a:r>
              <a:rPr sz="2200" kern="0" spc="204" dirty="0">
                <a:solidFill>
                  <a:sysClr val="windowText" lastClr="000000"/>
                </a:solidFill>
                <a:latin typeface="Calibri"/>
                <a:cs typeface="Calibri"/>
              </a:rPr>
              <a:t> </a:t>
            </a:r>
            <a:r>
              <a:rPr sz="2200" kern="0" dirty="0">
                <a:solidFill>
                  <a:sysClr val="windowText" lastClr="000000"/>
                </a:solidFill>
                <a:latin typeface="Calibri"/>
                <a:cs typeface="Calibri"/>
              </a:rPr>
              <a:t>=</a:t>
            </a:r>
            <a:r>
              <a:rPr sz="2200" kern="0" spc="190" dirty="0">
                <a:solidFill>
                  <a:sysClr val="windowText" lastClr="000000"/>
                </a:solidFill>
                <a:latin typeface="Calibri"/>
                <a:cs typeface="Calibri"/>
              </a:rPr>
              <a:t> </a:t>
            </a:r>
            <a:r>
              <a:rPr sz="2200" kern="0" spc="-20" dirty="0">
                <a:solidFill>
                  <a:sysClr val="windowText" lastClr="000000"/>
                </a:solidFill>
                <a:latin typeface="Calibri"/>
                <a:cs typeface="Calibri"/>
              </a:rPr>
              <a:t>BD/BA</a:t>
            </a:r>
            <a:r>
              <a:rPr sz="2200" kern="0" dirty="0">
                <a:solidFill>
                  <a:sysClr val="windowText" lastClr="000000"/>
                </a:solidFill>
                <a:latin typeface="Calibri"/>
                <a:cs typeface="Calibri"/>
              </a:rPr>
              <a:t>	Since</a:t>
            </a:r>
            <a:r>
              <a:rPr sz="2200" kern="0" spc="180" dirty="0">
                <a:solidFill>
                  <a:sysClr val="windowText" lastClr="000000"/>
                </a:solidFill>
                <a:latin typeface="Calibri"/>
                <a:cs typeface="Calibri"/>
              </a:rPr>
              <a:t> </a:t>
            </a:r>
            <a:r>
              <a:rPr sz="2200" kern="0" dirty="0">
                <a:solidFill>
                  <a:sysClr val="windowText" lastClr="000000"/>
                </a:solidFill>
                <a:latin typeface="Calibri"/>
                <a:cs typeface="Calibri"/>
              </a:rPr>
              <a:t>D</a:t>
            </a:r>
            <a:r>
              <a:rPr sz="2200" kern="0" spc="195" dirty="0">
                <a:solidFill>
                  <a:sysClr val="windowText" lastClr="000000"/>
                </a:solidFill>
                <a:latin typeface="Calibri"/>
                <a:cs typeface="Calibri"/>
              </a:rPr>
              <a:t> </a:t>
            </a:r>
            <a:r>
              <a:rPr sz="2200" kern="0" dirty="0">
                <a:solidFill>
                  <a:sysClr val="windowText" lastClr="000000"/>
                </a:solidFill>
                <a:latin typeface="Calibri"/>
                <a:cs typeface="Calibri"/>
              </a:rPr>
              <a:t>is</a:t>
            </a:r>
            <a:r>
              <a:rPr sz="2200" kern="0" spc="195" dirty="0">
                <a:solidFill>
                  <a:sysClr val="windowText" lastClr="000000"/>
                </a:solidFill>
                <a:latin typeface="Calibri"/>
                <a:cs typeface="Calibri"/>
              </a:rPr>
              <a:t> </a:t>
            </a:r>
            <a:r>
              <a:rPr sz="2200" kern="0" dirty="0">
                <a:solidFill>
                  <a:sysClr val="windowText" lastClr="000000"/>
                </a:solidFill>
                <a:latin typeface="Calibri"/>
                <a:cs typeface="Calibri"/>
              </a:rPr>
              <a:t>the</a:t>
            </a:r>
            <a:r>
              <a:rPr sz="2200" kern="0" spc="180" dirty="0">
                <a:solidFill>
                  <a:sysClr val="windowText" lastClr="000000"/>
                </a:solidFill>
                <a:latin typeface="Calibri"/>
                <a:cs typeface="Calibri"/>
              </a:rPr>
              <a:t> </a:t>
            </a:r>
            <a:r>
              <a:rPr sz="2200" kern="0" dirty="0">
                <a:solidFill>
                  <a:sysClr val="windowText" lastClr="000000"/>
                </a:solidFill>
                <a:latin typeface="Calibri"/>
                <a:cs typeface="Calibri"/>
              </a:rPr>
              <a:t>midpoint</a:t>
            </a:r>
            <a:r>
              <a:rPr sz="2200" kern="0" spc="185"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180" dirty="0">
                <a:solidFill>
                  <a:sysClr val="windowText" lastClr="000000"/>
                </a:solidFill>
                <a:latin typeface="Calibri"/>
                <a:cs typeface="Calibri"/>
              </a:rPr>
              <a:t> </a:t>
            </a:r>
            <a:r>
              <a:rPr sz="2200" kern="0" dirty="0">
                <a:solidFill>
                  <a:sysClr val="windowText" lastClr="000000"/>
                </a:solidFill>
                <a:latin typeface="Calibri"/>
                <a:cs typeface="Calibri"/>
              </a:rPr>
              <a:t>A</a:t>
            </a:r>
            <a:r>
              <a:rPr sz="2200" kern="0" spc="180" dirty="0">
                <a:solidFill>
                  <a:sysClr val="windowText" lastClr="000000"/>
                </a:solidFill>
                <a:latin typeface="Calibri"/>
                <a:cs typeface="Calibri"/>
              </a:rPr>
              <a:t> </a:t>
            </a:r>
            <a:r>
              <a:rPr sz="2200" kern="0" dirty="0">
                <a:solidFill>
                  <a:sysClr val="windowText" lastClr="000000"/>
                </a:solidFill>
                <a:latin typeface="Calibri"/>
                <a:cs typeface="Calibri"/>
              </a:rPr>
              <a:t>B,</a:t>
            </a:r>
            <a:r>
              <a:rPr sz="2200" kern="0" spc="190" dirty="0">
                <a:solidFill>
                  <a:sysClr val="windowText" lastClr="000000"/>
                </a:solidFill>
                <a:latin typeface="Calibri"/>
                <a:cs typeface="Calibri"/>
              </a:rPr>
              <a:t> </a:t>
            </a:r>
            <a:r>
              <a:rPr sz="2200" kern="0" dirty="0">
                <a:solidFill>
                  <a:sysClr val="windowText" lastClr="000000"/>
                </a:solidFill>
                <a:latin typeface="Calibri"/>
                <a:cs typeface="Calibri"/>
              </a:rPr>
              <a:t>therefore</a:t>
            </a:r>
            <a:r>
              <a:rPr sz="2200" kern="0" spc="185" dirty="0">
                <a:solidFill>
                  <a:sysClr val="windowText" lastClr="000000"/>
                </a:solidFill>
                <a:latin typeface="Calibri"/>
                <a:cs typeface="Calibri"/>
              </a:rPr>
              <a:t> </a:t>
            </a:r>
            <a:r>
              <a:rPr sz="2200" kern="0" dirty="0">
                <a:solidFill>
                  <a:sysClr val="windowText" lastClr="000000"/>
                </a:solidFill>
                <a:latin typeface="Calibri"/>
                <a:cs typeface="Calibri"/>
              </a:rPr>
              <a:t>d</a:t>
            </a:r>
            <a:r>
              <a:rPr sz="2200" kern="0" spc="190" dirty="0">
                <a:solidFill>
                  <a:sysClr val="windowText" lastClr="000000"/>
                </a:solidFill>
                <a:latin typeface="Calibri"/>
                <a:cs typeface="Calibri"/>
              </a:rPr>
              <a:t> </a:t>
            </a:r>
            <a:r>
              <a:rPr sz="2200" kern="0" dirty="0">
                <a:solidFill>
                  <a:sysClr val="windowText" lastClr="000000"/>
                </a:solidFill>
                <a:latin typeface="Calibri"/>
                <a:cs typeface="Calibri"/>
              </a:rPr>
              <a:t>is</a:t>
            </a:r>
            <a:r>
              <a:rPr sz="2200" kern="0" spc="195" dirty="0">
                <a:solidFill>
                  <a:sysClr val="windowText" lastClr="000000"/>
                </a:solidFill>
                <a:latin typeface="Calibri"/>
                <a:cs typeface="Calibri"/>
              </a:rPr>
              <a:t> </a:t>
            </a:r>
            <a:r>
              <a:rPr sz="2200" kern="0" spc="-20" dirty="0">
                <a:solidFill>
                  <a:sysClr val="windowText" lastClr="000000"/>
                </a:solidFill>
                <a:latin typeface="Calibri"/>
                <a:cs typeface="Calibri"/>
              </a:rPr>
              <a:t>also</a:t>
            </a:r>
            <a:endParaRPr sz="2200" kern="0">
              <a:solidFill>
                <a:sysClr val="windowText" lastClr="000000"/>
              </a:solidFill>
              <a:latin typeface="Calibri"/>
              <a:cs typeface="Calibri"/>
            </a:endParaRPr>
          </a:p>
        </p:txBody>
      </p:sp>
      <p:sp>
        <p:nvSpPr>
          <p:cNvPr id="6" name="object 6">
            <a:extLst>
              <a:ext uri="{FF2B5EF4-FFF2-40B4-BE49-F238E27FC236}">
                <a16:creationId xmlns:a16="http://schemas.microsoft.com/office/drawing/2014/main" id="{43ECD613-34AB-4CB8-A1AF-F2FC20F014EC}"/>
              </a:ext>
            </a:extLst>
          </p:cNvPr>
          <p:cNvSpPr txBox="1"/>
          <p:nvPr/>
        </p:nvSpPr>
        <p:spPr>
          <a:xfrm>
            <a:off x="1358900" y="2306638"/>
            <a:ext cx="2541588" cy="360362"/>
          </a:xfrm>
          <a:prstGeom prst="rect">
            <a:avLst/>
          </a:prstGeom>
        </p:spPr>
        <p:txBody>
          <a:bodyPr lIns="0" tIns="12065" rIns="0" bIns="0">
            <a:spAutoFit/>
          </a:bodyPr>
          <a:lstStyle/>
          <a:p>
            <a:pPr marL="12700" eaLnBrk="1" fontAlgn="auto" hangingPunct="1">
              <a:spcBef>
                <a:spcPts val="95"/>
              </a:spcBef>
              <a:spcAft>
                <a:spcPts val="0"/>
              </a:spcAft>
              <a:defRPr/>
            </a:pPr>
            <a:r>
              <a:rPr sz="2200" kern="0" dirty="0">
                <a:solidFill>
                  <a:sysClr val="windowText" lastClr="000000"/>
                </a:solidFill>
                <a:latin typeface="Calibri"/>
                <a:cs typeface="Calibri"/>
              </a:rPr>
              <a:t>midpoint</a:t>
            </a:r>
            <a:r>
              <a:rPr sz="2200" kern="0" spc="-60"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90" dirty="0">
                <a:solidFill>
                  <a:sysClr val="windowText" lastClr="000000"/>
                </a:solidFill>
                <a:latin typeface="Calibri"/>
                <a:cs typeface="Calibri"/>
              </a:rPr>
              <a:t> </a:t>
            </a:r>
            <a:r>
              <a:rPr sz="2200" kern="0" dirty="0">
                <a:solidFill>
                  <a:sysClr val="windowText" lastClr="000000"/>
                </a:solidFill>
                <a:latin typeface="Calibri"/>
                <a:cs typeface="Calibri"/>
              </a:rPr>
              <a:t>vector</a:t>
            </a:r>
            <a:r>
              <a:rPr sz="2200" kern="0" spc="-50" dirty="0">
                <a:solidFill>
                  <a:sysClr val="windowText" lastClr="000000"/>
                </a:solidFill>
                <a:latin typeface="Calibri"/>
                <a:cs typeface="Calibri"/>
              </a:rPr>
              <a:t> </a:t>
            </a:r>
            <a:r>
              <a:rPr sz="2200" kern="0" spc="-25" dirty="0">
                <a:solidFill>
                  <a:sysClr val="windowText" lastClr="000000"/>
                </a:solidFill>
                <a:latin typeface="Calibri"/>
                <a:cs typeface="Calibri"/>
              </a:rPr>
              <a:t>ba.</a:t>
            </a:r>
            <a:endParaRPr sz="2200" kern="0">
              <a:solidFill>
                <a:sysClr val="windowText" lastClr="000000"/>
              </a:solidFill>
              <a:latin typeface="Calibri"/>
              <a:cs typeface="Calibri"/>
            </a:endParaRPr>
          </a:p>
        </p:txBody>
      </p:sp>
      <p:sp>
        <p:nvSpPr>
          <p:cNvPr id="24583" name="object 7">
            <a:extLst>
              <a:ext uri="{FF2B5EF4-FFF2-40B4-BE49-F238E27FC236}">
                <a16:creationId xmlns:a16="http://schemas.microsoft.com/office/drawing/2014/main" id="{D666AB7E-663C-42CB-8AAB-905393075DDF}"/>
              </a:ext>
            </a:extLst>
          </p:cNvPr>
          <p:cNvSpPr txBox="1">
            <a:spLocks noChangeArrowheads="1"/>
          </p:cNvSpPr>
          <p:nvPr/>
        </p:nvSpPr>
        <p:spPr bwMode="auto">
          <a:xfrm>
            <a:off x="901700" y="2586038"/>
            <a:ext cx="7956550" cy="264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9050" rIns="0" bIns="0">
            <a:spAutoFit/>
          </a:bodyPr>
          <a:lstStyle>
            <a:lvl1pPr marL="4699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4000"/>
              </a:lnSpc>
              <a:spcBef>
                <a:spcPts val="150"/>
              </a:spcBef>
            </a:pPr>
            <a:r>
              <a:rPr lang="en-US" altLang="en-US" sz="2200">
                <a:solidFill>
                  <a:srgbClr val="000000"/>
                </a:solidFill>
                <a:latin typeface="Calibri" panose="020F0502020204030204" pitchFamily="34" charset="0"/>
                <a:cs typeface="Calibri" panose="020F0502020204030204" pitchFamily="34" charset="0"/>
              </a:rPr>
              <a:t>4.  Join  od.  Now  the  vector  od  represents  the  velocity  of  the </a:t>
            </a:r>
            <a:r>
              <a:rPr lang="en-US" altLang="en-US" sz="3300" baseline="3000">
                <a:solidFill>
                  <a:srgbClr val="000000"/>
                </a:solidFill>
                <a:latin typeface="Calibri" panose="020F0502020204030204" pitchFamily="34" charset="0"/>
                <a:cs typeface="Calibri" panose="020F0502020204030204" pitchFamily="34" charset="0"/>
              </a:rPr>
              <a:t>midpoint D of the connecting rod i.e. v</a:t>
            </a:r>
            <a:r>
              <a:rPr lang="en-US" altLang="en-US" sz="2200">
                <a:solidFill>
                  <a:srgbClr val="000000"/>
                </a:solidFill>
                <a:latin typeface="Calibri" panose="020F0502020204030204" pitchFamily="34" charset="0"/>
                <a:cs typeface="Calibri" panose="020F0502020204030204" pitchFamily="34" charset="0"/>
              </a:rPr>
              <a:t>D By measurement, we find that</a:t>
            </a:r>
          </a:p>
          <a:p>
            <a:pPr algn="just" eaLnBrk="1" hangingPunct="1">
              <a:spcBef>
                <a:spcPts val="138"/>
              </a:spcBef>
            </a:pPr>
            <a:r>
              <a:rPr lang="en-US" altLang="en-US" sz="3300" baseline="3000">
                <a:solidFill>
                  <a:srgbClr val="000000"/>
                </a:solidFill>
                <a:latin typeface="Calibri" panose="020F0502020204030204" pitchFamily="34" charset="0"/>
                <a:cs typeface="Calibri" panose="020F0502020204030204" pitchFamily="34" charset="0"/>
              </a:rPr>
              <a:t>v</a:t>
            </a:r>
            <a:r>
              <a:rPr lang="en-US" altLang="en-US" sz="2200">
                <a:solidFill>
                  <a:srgbClr val="000000"/>
                </a:solidFill>
                <a:latin typeface="Calibri" panose="020F0502020204030204" pitchFamily="34" charset="0"/>
                <a:cs typeface="Calibri" panose="020F0502020204030204" pitchFamily="34" charset="0"/>
              </a:rPr>
              <a:t>D </a:t>
            </a:r>
            <a:r>
              <a:rPr lang="en-US" altLang="en-US" sz="3300" baseline="3000">
                <a:solidFill>
                  <a:srgbClr val="000000"/>
                </a:solidFill>
                <a:latin typeface="Calibri" panose="020F0502020204030204" pitchFamily="34" charset="0"/>
                <a:cs typeface="Calibri" panose="020F0502020204030204" pitchFamily="34" charset="0"/>
              </a:rPr>
              <a:t>= vector od = 4.1 m/s Ans.</a:t>
            </a:r>
          </a:p>
          <a:p>
            <a:pPr eaLnBrk="1" hangingPunct="1">
              <a:spcBef>
                <a:spcPts val="25"/>
              </a:spcBef>
            </a:pPr>
            <a:endParaRPr lang="en-US" altLang="en-US" sz="2800">
              <a:solidFill>
                <a:srgbClr val="000000"/>
              </a:solidFill>
              <a:latin typeface="Calibri" panose="020F0502020204030204" pitchFamily="34" charset="0"/>
              <a:cs typeface="Calibri" panose="020F0502020204030204" pitchFamily="34" charset="0"/>
            </a:endParaRPr>
          </a:p>
          <a:p>
            <a:pPr eaLnBrk="1" hangingPunct="1"/>
            <a:r>
              <a:rPr lang="en-US" altLang="en-US" sz="2800" b="1">
                <a:solidFill>
                  <a:srgbClr val="000000"/>
                </a:solidFill>
                <a:latin typeface="Calibri" panose="020F0502020204030204" pitchFamily="34" charset="0"/>
                <a:cs typeface="Calibri" panose="020F0502020204030204" pitchFamily="34" charset="0"/>
              </a:rPr>
              <a:t>CONCLUSION:</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The velocity diagram of slider crank was drawn and analyzed.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5419247-3EBB-4C8B-9AE3-D76568994FE7}"/>
              </a:ext>
            </a:extLst>
          </p:cNvPr>
          <p:cNvSpPr txBox="1">
            <a:spLocks noGrp="1"/>
          </p:cNvSpPr>
          <p:nvPr>
            <p:ph type="title"/>
          </p:nvPr>
        </p:nvSpPr>
        <p:spPr>
          <a:xfrm>
            <a:off x="3632200" y="885825"/>
            <a:ext cx="2803525" cy="450850"/>
          </a:xfrm>
        </p:spPr>
        <p:txBody>
          <a:bodyPr tIns="12065" rtlCol="0"/>
          <a:lstStyle/>
          <a:p>
            <a:pPr marL="12700" eaLnBrk="1" fontAlgn="auto" hangingPunct="1">
              <a:spcBef>
                <a:spcPts val="95"/>
              </a:spcBef>
              <a:spcAft>
                <a:spcPts val="0"/>
              </a:spcAft>
              <a:defRPr/>
            </a:pPr>
            <a:r>
              <a:rPr spc="-10" dirty="0"/>
              <a:t>EXPERIMENT</a:t>
            </a:r>
            <a:r>
              <a:rPr spc="-75" dirty="0"/>
              <a:t> </a:t>
            </a:r>
            <a:r>
              <a:rPr dirty="0"/>
              <a:t>No:</a:t>
            </a:r>
            <a:r>
              <a:rPr spc="-65" dirty="0"/>
              <a:t> </a:t>
            </a:r>
            <a:r>
              <a:rPr spc="-50" dirty="0"/>
              <a:t>5</a:t>
            </a:r>
          </a:p>
        </p:txBody>
      </p:sp>
      <p:sp>
        <p:nvSpPr>
          <p:cNvPr id="25603" name="object 3">
            <a:extLst>
              <a:ext uri="{FF2B5EF4-FFF2-40B4-BE49-F238E27FC236}">
                <a16:creationId xmlns:a16="http://schemas.microsoft.com/office/drawing/2014/main" id="{BF1837CF-35A7-401D-9EBF-54B09E39D521}"/>
              </a:ext>
            </a:extLst>
          </p:cNvPr>
          <p:cNvSpPr txBox="1">
            <a:spLocks noChangeArrowheads="1"/>
          </p:cNvSpPr>
          <p:nvPr/>
        </p:nvSpPr>
        <p:spPr bwMode="auto">
          <a:xfrm>
            <a:off x="876300" y="1287463"/>
            <a:ext cx="8534400" cy="507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1594" rIns="0" bIns="0">
            <a:spAutoFit/>
          </a:bodyPr>
          <a:lstStyle>
            <a:lvl1pPr marL="38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488"/>
              </a:spcBef>
            </a:pPr>
            <a:r>
              <a:rPr lang="en-US" altLang="en-US" sz="2800" b="1">
                <a:solidFill>
                  <a:srgbClr val="000000"/>
                </a:solidFill>
                <a:latin typeface="Calibri" panose="020F0502020204030204" pitchFamily="34" charset="0"/>
                <a:cs typeface="Calibri" panose="020F0502020204030204" pitchFamily="34" charset="0"/>
              </a:rPr>
              <a:t>AIM:</a:t>
            </a:r>
            <a:endParaRPr lang="en-US" altLang="en-US" sz="2800">
              <a:solidFill>
                <a:srgbClr val="000000"/>
              </a:solidFill>
              <a:latin typeface="Calibri" panose="020F0502020204030204" pitchFamily="34" charset="0"/>
              <a:cs typeface="Calibri" panose="020F0502020204030204" pitchFamily="34" charset="0"/>
            </a:endParaRPr>
          </a:p>
          <a:p>
            <a:pPr algn="just" eaLnBrk="1" hangingPunct="1">
              <a:spcBef>
                <a:spcPts val="300"/>
              </a:spcBef>
            </a:pPr>
            <a:r>
              <a:rPr lang="en-US" altLang="en-US" sz="2200">
                <a:solidFill>
                  <a:srgbClr val="000000"/>
                </a:solidFill>
                <a:latin typeface="Calibri" panose="020F0502020204030204" pitchFamily="34" charset="0"/>
                <a:cs typeface="Calibri" panose="020F0502020204030204" pitchFamily="34" charset="0"/>
              </a:rPr>
              <a:t>To draw acceleration diagram of four bar mechanism.</a:t>
            </a:r>
          </a:p>
          <a:p>
            <a:pPr eaLnBrk="1" hangingPunct="1">
              <a:spcBef>
                <a:spcPts val="13"/>
              </a:spcBef>
            </a:pPr>
            <a:r>
              <a:rPr lang="en-US" altLang="en-US" sz="2800" b="1">
                <a:solidFill>
                  <a:srgbClr val="000000"/>
                </a:solidFill>
                <a:latin typeface="Calibri" panose="020F0502020204030204" pitchFamily="34" charset="0"/>
                <a:cs typeface="Calibri" panose="020F0502020204030204" pitchFamily="34" charset="0"/>
              </a:rPr>
              <a:t>PROBLEM:</a:t>
            </a:r>
            <a:endParaRPr lang="en-US" altLang="en-US" sz="2800">
              <a:solidFill>
                <a:srgbClr val="000000"/>
              </a:solidFill>
              <a:latin typeface="Calibri" panose="020F0502020204030204" pitchFamily="34" charset="0"/>
              <a:cs typeface="Calibri" panose="020F0502020204030204" pitchFamily="34" charset="0"/>
            </a:endParaRPr>
          </a:p>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The dimensions and configuration of the four bar mechanism, shown in Figure, are as follows:</a:t>
            </a:r>
          </a:p>
          <a:p>
            <a:pPr algn="just" eaLnBrk="1" hangingPunct="1">
              <a:spcBef>
                <a:spcPts val="150"/>
              </a:spcBef>
            </a:pPr>
            <a:r>
              <a:rPr lang="en-US" altLang="en-US" sz="3300"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1</a:t>
            </a:r>
            <a:r>
              <a:rPr lang="en-US" altLang="en-US" sz="3300" baseline="3000">
                <a:solidFill>
                  <a:srgbClr val="000000"/>
                </a:solidFill>
                <a:latin typeface="Calibri" panose="020F0502020204030204" pitchFamily="34" charset="0"/>
                <a:cs typeface="Calibri" panose="020F0502020204030204" pitchFamily="34" charset="0"/>
              </a:rPr>
              <a:t>A = 300 mm; 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B = 360 mm; AB = 360mm, and P</a:t>
            </a:r>
            <a:r>
              <a:rPr lang="en-US" altLang="en-US" sz="2200">
                <a:solidFill>
                  <a:srgbClr val="000000"/>
                </a:solidFill>
                <a:latin typeface="Calibri" panose="020F0502020204030204" pitchFamily="34" charset="0"/>
                <a:cs typeface="Calibri" panose="020F0502020204030204" pitchFamily="34" charset="0"/>
              </a:rPr>
              <a:t>1</a:t>
            </a:r>
            <a:r>
              <a:rPr lang="en-US" altLang="en-US" sz="3300"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 </a:t>
            </a:r>
            <a:r>
              <a:rPr lang="en-US" altLang="en-US" sz="3300" baseline="3000">
                <a:solidFill>
                  <a:srgbClr val="000000"/>
                </a:solidFill>
                <a:latin typeface="Calibri" panose="020F0502020204030204" pitchFamily="34" charset="0"/>
                <a:cs typeface="Calibri" panose="020F0502020204030204" pitchFamily="34" charset="0"/>
              </a:rPr>
              <a:t>= 600 mm. The</a:t>
            </a:r>
          </a:p>
          <a:p>
            <a:pPr algn="just" eaLnBrk="1" hangingPunct="1">
              <a:lnSpc>
                <a:spcPct val="104000"/>
              </a:lnSpc>
              <a:spcBef>
                <a:spcPts val="50"/>
              </a:spcBef>
            </a:pPr>
            <a:r>
              <a:rPr lang="en-US" altLang="en-US" sz="3300" baseline="3000">
                <a:solidFill>
                  <a:srgbClr val="000000"/>
                </a:solidFill>
                <a:latin typeface="Calibri" panose="020F0502020204030204" pitchFamily="34" charset="0"/>
                <a:cs typeface="Calibri" panose="020F0502020204030204" pitchFamily="34" charset="0"/>
              </a:rPr>
              <a:t>angle AP</a:t>
            </a:r>
            <a:r>
              <a:rPr lang="en-US" altLang="en-US" sz="2200">
                <a:solidFill>
                  <a:srgbClr val="000000"/>
                </a:solidFill>
                <a:latin typeface="Calibri" panose="020F0502020204030204" pitchFamily="34" charset="0"/>
                <a:cs typeface="Calibri" panose="020F0502020204030204" pitchFamily="34" charset="0"/>
              </a:rPr>
              <a:t>1</a:t>
            </a:r>
            <a:r>
              <a:rPr lang="en-US" altLang="en-US" sz="3300"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 60°. The crank P</a:t>
            </a:r>
            <a:r>
              <a:rPr lang="en-US" altLang="en-US" sz="2200">
                <a:solidFill>
                  <a:srgbClr val="000000"/>
                </a:solidFill>
                <a:latin typeface="Calibri" panose="020F0502020204030204" pitchFamily="34" charset="0"/>
                <a:cs typeface="Calibri" panose="020F0502020204030204" pitchFamily="34" charset="0"/>
              </a:rPr>
              <a:t>1</a:t>
            </a:r>
            <a:r>
              <a:rPr lang="en-US" altLang="en-US" sz="3300" baseline="3000">
                <a:solidFill>
                  <a:srgbClr val="000000"/>
                </a:solidFill>
                <a:latin typeface="Calibri" panose="020F0502020204030204" pitchFamily="34" charset="0"/>
                <a:cs typeface="Calibri" panose="020F0502020204030204" pitchFamily="34" charset="0"/>
              </a:rPr>
              <a:t>A has </a:t>
            </a:r>
            <a:r>
              <a:rPr lang="en-US" altLang="en-US" sz="2200">
                <a:solidFill>
                  <a:srgbClr val="000000"/>
                </a:solidFill>
                <a:latin typeface="Calibri" panose="020F0502020204030204" pitchFamily="34" charset="0"/>
                <a:cs typeface="Calibri" panose="020F0502020204030204" pitchFamily="34" charset="0"/>
              </a:rPr>
              <a:t>an angular velocity of 10 rad/s and an angular acceleration of 30 rad/s</a:t>
            </a:r>
            <a:r>
              <a:rPr lang="en-US" altLang="en-US" sz="2100" baseline="27000">
                <a:solidFill>
                  <a:srgbClr val="000000"/>
                </a:solidFill>
                <a:latin typeface="Calibri" panose="020F0502020204030204" pitchFamily="34" charset="0"/>
                <a:cs typeface="Calibri" panose="020F0502020204030204" pitchFamily="34" charset="0"/>
              </a:rPr>
              <a:t>2</a:t>
            </a:r>
            <a:r>
              <a:rPr lang="en-US" altLang="en-US" sz="2200">
                <a:solidFill>
                  <a:srgbClr val="000000"/>
                </a:solidFill>
                <a:latin typeface="Calibri" panose="020F0502020204030204" pitchFamily="34" charset="0"/>
                <a:cs typeface="Calibri" panose="020F0502020204030204" pitchFamily="34" charset="0"/>
              </a:rPr>
              <a:t>, both clockwise. Determine the </a:t>
            </a:r>
            <a:r>
              <a:rPr lang="en-US" altLang="en-US" sz="3300" baseline="3000">
                <a:solidFill>
                  <a:srgbClr val="000000"/>
                </a:solidFill>
                <a:latin typeface="Calibri" panose="020F0502020204030204" pitchFamily="34" charset="0"/>
                <a:cs typeface="Calibri" panose="020F0502020204030204" pitchFamily="34" charset="0"/>
              </a:rPr>
              <a:t>angular acceleration of 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B, and AB and the velocity of the joint B.</a:t>
            </a:r>
          </a:p>
          <a:p>
            <a:pPr eaLnBrk="1" hangingPunct="1">
              <a:lnSpc>
                <a:spcPts val="2925"/>
              </a:lnSpc>
            </a:pPr>
            <a:r>
              <a:rPr lang="en-US" altLang="en-US" sz="2800" b="1">
                <a:solidFill>
                  <a:srgbClr val="000000"/>
                </a:solidFill>
                <a:latin typeface="Calibri" panose="020F0502020204030204" pitchFamily="34" charset="0"/>
                <a:cs typeface="Calibri" panose="020F0502020204030204" pitchFamily="34" charset="0"/>
              </a:rPr>
              <a:t>SOLUTION:</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ts val="2375"/>
              </a:lnSpc>
            </a:pPr>
            <a:r>
              <a:rPr lang="en-US" altLang="en-US" sz="3300" baseline="3000">
                <a:solidFill>
                  <a:srgbClr val="000000"/>
                </a:solidFill>
                <a:latin typeface="Calibri" panose="020F0502020204030204" pitchFamily="34" charset="0"/>
                <a:cs typeface="Calibri" panose="020F0502020204030204" pitchFamily="34" charset="0"/>
              </a:rPr>
              <a:t>Given : ω</a:t>
            </a:r>
            <a:r>
              <a:rPr lang="en-US" altLang="en-US" sz="2200">
                <a:solidFill>
                  <a:srgbClr val="000000"/>
                </a:solidFill>
                <a:latin typeface="Calibri" panose="020F0502020204030204" pitchFamily="34" charset="0"/>
                <a:cs typeface="Calibri" panose="020F0502020204030204" pitchFamily="34" charset="0"/>
              </a:rPr>
              <a:t>AP1 </a:t>
            </a:r>
            <a:r>
              <a:rPr lang="en-US" altLang="en-US" sz="3300" baseline="3000">
                <a:solidFill>
                  <a:srgbClr val="000000"/>
                </a:solidFill>
                <a:latin typeface="Calibri" panose="020F0502020204030204" pitchFamily="34" charset="0"/>
                <a:cs typeface="Calibri" panose="020F0502020204030204" pitchFamily="34" charset="0"/>
              </a:rPr>
              <a:t>= 10 rad/s ; α</a:t>
            </a:r>
            <a:r>
              <a:rPr lang="en-US" altLang="en-US" sz="2200">
                <a:solidFill>
                  <a:srgbClr val="000000"/>
                </a:solidFill>
                <a:latin typeface="Calibri" panose="020F0502020204030204" pitchFamily="34" charset="0"/>
                <a:cs typeface="Calibri" panose="020F0502020204030204" pitchFamily="34" charset="0"/>
              </a:rPr>
              <a:t>AP1 </a:t>
            </a:r>
            <a:r>
              <a:rPr lang="en-US" altLang="en-US" sz="3300" baseline="3000">
                <a:solidFill>
                  <a:srgbClr val="000000"/>
                </a:solidFill>
                <a:latin typeface="Calibri" panose="020F0502020204030204" pitchFamily="34" charset="0"/>
                <a:cs typeface="Calibri" panose="020F0502020204030204" pitchFamily="34" charset="0"/>
              </a:rPr>
              <a:t>= 30 rad/s</a:t>
            </a:r>
            <a:r>
              <a:rPr lang="en-US" altLang="en-US" sz="2100" baseline="310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1</a:t>
            </a:r>
            <a:r>
              <a:rPr lang="en-US" altLang="en-US" sz="3300" i="1" baseline="3000">
                <a:solidFill>
                  <a:srgbClr val="000000"/>
                </a:solidFill>
                <a:latin typeface="Calibri" panose="020F0502020204030204" pitchFamily="34" charset="0"/>
                <a:cs typeface="Calibri" panose="020F0502020204030204" pitchFamily="34" charset="0"/>
              </a:rPr>
              <a:t>A </a:t>
            </a:r>
            <a:r>
              <a:rPr lang="en-US" altLang="en-US" sz="3300" baseline="3000">
                <a:solidFill>
                  <a:srgbClr val="000000"/>
                </a:solidFill>
                <a:latin typeface="Calibri" panose="020F0502020204030204" pitchFamily="34" charset="0"/>
                <a:cs typeface="Calibri" panose="020F0502020204030204" pitchFamily="34" charset="0"/>
              </a:rPr>
              <a:t>= 300 mm = 0.3 m ;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i="1" baseline="3000">
                <a:solidFill>
                  <a:srgbClr val="000000"/>
                </a:solidFill>
                <a:latin typeface="Calibri" panose="020F0502020204030204" pitchFamily="34" charset="0"/>
                <a:cs typeface="Calibri" panose="020F0502020204030204" pitchFamily="34" charset="0"/>
              </a:rPr>
              <a:t>B</a:t>
            </a:r>
            <a:endParaRPr lang="en-US" altLang="en-US" sz="3300" baseline="3000">
              <a:solidFill>
                <a:srgbClr val="000000"/>
              </a:solidFill>
              <a:latin typeface="Calibri" panose="020F0502020204030204" pitchFamily="34" charset="0"/>
              <a:cs typeface="Calibri" panose="020F0502020204030204" pitchFamily="34" charset="0"/>
            </a:endParaRPr>
          </a:p>
          <a:p>
            <a:pPr eaLnBrk="1" hangingPunct="1">
              <a:lnSpc>
                <a:spcPts val="2550"/>
              </a:lnSpc>
            </a:pPr>
            <a:r>
              <a:rPr lang="en-US" altLang="en-US" sz="2200">
                <a:solidFill>
                  <a:srgbClr val="000000"/>
                </a:solidFill>
                <a:latin typeface="Calibri" panose="020F0502020204030204" pitchFamily="34" charset="0"/>
                <a:cs typeface="Calibri" panose="020F0502020204030204" pitchFamily="34" charset="0"/>
              </a:rPr>
              <a:t>= </a:t>
            </a:r>
            <a:r>
              <a:rPr lang="en-US" altLang="en-US" sz="2200" i="1">
                <a:solidFill>
                  <a:srgbClr val="000000"/>
                </a:solidFill>
                <a:latin typeface="Calibri" panose="020F0502020204030204" pitchFamily="34" charset="0"/>
                <a:cs typeface="Calibri" panose="020F0502020204030204" pitchFamily="34" charset="0"/>
              </a:rPr>
              <a:t>AB </a:t>
            </a:r>
            <a:r>
              <a:rPr lang="en-US" altLang="en-US" sz="2200">
                <a:solidFill>
                  <a:srgbClr val="000000"/>
                </a:solidFill>
                <a:latin typeface="Calibri" panose="020F0502020204030204" pitchFamily="34" charset="0"/>
                <a:cs typeface="Calibri" panose="020F0502020204030204" pitchFamily="34" charset="0"/>
              </a:rPr>
              <a:t>=360 mm = 0.36 m. We know that the velocity of </a:t>
            </a:r>
            <a:r>
              <a:rPr lang="en-US" altLang="en-US" sz="2200" i="1">
                <a:solidFill>
                  <a:srgbClr val="000000"/>
                </a:solidFill>
                <a:latin typeface="Calibri" panose="020F0502020204030204" pitchFamily="34" charset="0"/>
                <a:cs typeface="Calibri" panose="020F0502020204030204" pitchFamily="34" charset="0"/>
              </a:rPr>
              <a:t>A </a:t>
            </a:r>
            <a:r>
              <a:rPr lang="en-US" altLang="en-US" sz="2200">
                <a:solidFill>
                  <a:srgbClr val="000000"/>
                </a:solidFill>
                <a:latin typeface="Calibri" panose="020F0502020204030204" pitchFamily="34" charset="0"/>
                <a:cs typeface="Calibri" panose="020F0502020204030204" pitchFamily="34" charset="0"/>
              </a:rPr>
              <a:t>with respect to</a:t>
            </a:r>
          </a:p>
          <a:p>
            <a:pPr eaLnBrk="1" hangingPunct="1">
              <a:lnSpc>
                <a:spcPts val="2613"/>
              </a:lnSpc>
            </a:pP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1 </a:t>
            </a:r>
            <a:r>
              <a:rPr lang="en-US" altLang="en-US" sz="3300" baseline="3000">
                <a:solidFill>
                  <a:srgbClr val="000000"/>
                </a:solidFill>
                <a:latin typeface="Calibri" panose="020F0502020204030204" pitchFamily="34" charset="0"/>
                <a:cs typeface="Calibri" panose="020F0502020204030204" pitchFamily="34" charset="0"/>
              </a:rPr>
              <a:t>or velocity of </a:t>
            </a:r>
            <a:r>
              <a:rPr lang="en-US" altLang="en-US" sz="3300" i="1" baseline="3000">
                <a:solidFill>
                  <a:srgbClr val="000000"/>
                </a:solidFill>
                <a:latin typeface="Calibri" panose="020F0502020204030204" pitchFamily="34" charset="0"/>
                <a:cs typeface="Calibri" panose="020F0502020204030204" pitchFamily="34" charset="0"/>
              </a:rPr>
              <a:t>A,</a:t>
            </a:r>
            <a:endParaRPr lang="en-US" altLang="en-US" sz="3300" baseline="3000">
              <a:solidFill>
                <a:srgbClr val="000000"/>
              </a:solidFill>
              <a:latin typeface="Calibri" panose="020F0502020204030204" pitchFamily="34" charset="0"/>
              <a:cs typeface="Calibri" panose="020F0502020204030204" pitchFamily="34" charset="0"/>
            </a:endParaRPr>
          </a:p>
          <a:p>
            <a:pPr algn="just" eaLnBrk="1" hangingPunct="1">
              <a:spcBef>
                <a:spcPts val="138"/>
              </a:spcBef>
            </a:pPr>
            <a:r>
              <a:rPr lang="en-US" altLang="en-US" sz="3300" baseline="3000">
                <a:solidFill>
                  <a:srgbClr val="000000"/>
                </a:solidFill>
                <a:latin typeface="Calibri" panose="020F0502020204030204" pitchFamily="34" charset="0"/>
                <a:cs typeface="Calibri" panose="020F0502020204030204" pitchFamily="34" charset="0"/>
              </a:rPr>
              <a:t>V</a:t>
            </a:r>
            <a:r>
              <a:rPr lang="en-US" altLang="en-US" sz="2200">
                <a:solidFill>
                  <a:srgbClr val="000000"/>
                </a:solidFill>
                <a:latin typeface="Calibri" panose="020F0502020204030204" pitchFamily="34" charset="0"/>
                <a:cs typeface="Calibri" panose="020F0502020204030204" pitchFamily="34" charset="0"/>
              </a:rPr>
              <a:t>AP1 </a:t>
            </a:r>
            <a:r>
              <a:rPr lang="en-US" altLang="en-US" sz="3300" baseline="3000">
                <a:solidFill>
                  <a:srgbClr val="000000"/>
                </a:solidFill>
                <a:latin typeface="Calibri" panose="020F0502020204030204" pitchFamily="34" charset="0"/>
                <a:cs typeface="Calibri" panose="020F0502020204030204" pitchFamily="34" charset="0"/>
              </a:rPr>
              <a:t>= </a:t>
            </a:r>
            <a:r>
              <a:rPr lang="en-US" altLang="en-US" sz="3300" i="1" baseline="3000">
                <a:solidFill>
                  <a:srgbClr val="000000"/>
                </a:solidFill>
                <a:latin typeface="Calibri" panose="020F0502020204030204" pitchFamily="34" charset="0"/>
                <a:cs typeface="Calibri" panose="020F0502020204030204" pitchFamily="34" charset="0"/>
              </a:rPr>
              <a:t>V</a:t>
            </a:r>
            <a:r>
              <a:rPr lang="en-US" altLang="en-US" sz="2200" i="1">
                <a:solidFill>
                  <a:srgbClr val="000000"/>
                </a:solidFill>
                <a:latin typeface="Calibri" panose="020F0502020204030204" pitchFamily="34" charset="0"/>
                <a:cs typeface="Calibri" panose="020F0502020204030204" pitchFamily="34" charset="0"/>
              </a:rPr>
              <a:t>A </a:t>
            </a:r>
            <a:r>
              <a:rPr lang="en-US" altLang="en-US" sz="3300" baseline="3000">
                <a:solidFill>
                  <a:srgbClr val="000000"/>
                </a:solidFill>
                <a:latin typeface="Calibri" panose="020F0502020204030204" pitchFamily="34" charset="0"/>
                <a:cs typeface="Calibri" panose="020F0502020204030204" pitchFamily="34" charset="0"/>
              </a:rPr>
              <a:t>= ω</a:t>
            </a:r>
            <a:r>
              <a:rPr lang="en-US" altLang="en-US" sz="2200">
                <a:solidFill>
                  <a:srgbClr val="000000"/>
                </a:solidFill>
                <a:latin typeface="Calibri" panose="020F0502020204030204" pitchFamily="34" charset="0"/>
                <a:cs typeface="Calibri" panose="020F0502020204030204" pitchFamily="34" charset="0"/>
              </a:rPr>
              <a:t>AP1 </a:t>
            </a:r>
            <a:r>
              <a:rPr lang="en-US" altLang="en-US" sz="3300" baseline="3000">
                <a:solidFill>
                  <a:srgbClr val="000000"/>
                </a:solidFill>
                <a:latin typeface="Calibri" panose="020F0502020204030204" pitchFamily="34" charset="0"/>
                <a:cs typeface="Calibri" panose="020F0502020204030204" pitchFamily="34" charset="0"/>
              </a:rPr>
              <a:t>×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1</a:t>
            </a:r>
            <a:r>
              <a:rPr lang="en-US" altLang="en-US" sz="3300" i="1" baseline="3000">
                <a:solidFill>
                  <a:srgbClr val="000000"/>
                </a:solidFill>
                <a:latin typeface="Calibri" panose="020F0502020204030204" pitchFamily="34" charset="0"/>
                <a:cs typeface="Calibri" panose="020F0502020204030204" pitchFamily="34" charset="0"/>
              </a:rPr>
              <a:t>A </a:t>
            </a:r>
            <a:r>
              <a:rPr lang="en-US" altLang="en-US" sz="3300" baseline="3000">
                <a:solidFill>
                  <a:srgbClr val="000000"/>
                </a:solidFill>
                <a:latin typeface="Calibri" panose="020F0502020204030204" pitchFamily="34" charset="0"/>
                <a:cs typeface="Calibri" panose="020F0502020204030204" pitchFamily="34" charset="0"/>
              </a:rPr>
              <a:t>= 10 × 0.3 = 3 m/s.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626" name="object 2">
            <a:extLst>
              <a:ext uri="{FF2B5EF4-FFF2-40B4-BE49-F238E27FC236}">
                <a16:creationId xmlns:a16="http://schemas.microsoft.com/office/drawing/2014/main" id="{AAC7BCD2-150C-43CE-BFF7-2DC2678139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9675" y="1123950"/>
            <a:ext cx="5565775" cy="167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bject 3">
            <a:extLst>
              <a:ext uri="{FF2B5EF4-FFF2-40B4-BE49-F238E27FC236}">
                <a16:creationId xmlns:a16="http://schemas.microsoft.com/office/drawing/2014/main" id="{D90D8658-8799-449F-92EA-ED19629101CE}"/>
              </a:ext>
            </a:extLst>
          </p:cNvPr>
          <p:cNvSpPr txBox="1">
            <a:spLocks noGrp="1"/>
          </p:cNvSpPr>
          <p:nvPr>
            <p:ph type="title"/>
          </p:nvPr>
        </p:nvSpPr>
        <p:spPr>
          <a:xfrm>
            <a:off x="901700" y="3138488"/>
            <a:ext cx="3095625" cy="452437"/>
          </a:xfrm>
        </p:spPr>
        <p:txBody>
          <a:bodyPr tIns="12065" rtlCol="0"/>
          <a:lstStyle/>
          <a:p>
            <a:pPr marL="12700" eaLnBrk="1" fontAlgn="auto" hangingPunct="1">
              <a:spcBef>
                <a:spcPts val="95"/>
              </a:spcBef>
              <a:spcAft>
                <a:spcPts val="0"/>
              </a:spcAft>
              <a:defRPr/>
            </a:pPr>
            <a:r>
              <a:rPr spc="-10" dirty="0"/>
              <a:t>VELOCITY</a:t>
            </a:r>
            <a:r>
              <a:rPr spc="-85" dirty="0"/>
              <a:t> </a:t>
            </a:r>
            <a:r>
              <a:rPr spc="-10" dirty="0"/>
              <a:t>DIAGRAM:</a:t>
            </a:r>
          </a:p>
        </p:txBody>
      </p:sp>
      <p:sp>
        <p:nvSpPr>
          <p:cNvPr id="26628" name="object 4">
            <a:extLst>
              <a:ext uri="{FF2B5EF4-FFF2-40B4-BE49-F238E27FC236}">
                <a16:creationId xmlns:a16="http://schemas.microsoft.com/office/drawing/2014/main" id="{62A9617D-BA77-413E-8458-CBE2DB4AE803}"/>
              </a:ext>
            </a:extLst>
          </p:cNvPr>
          <p:cNvSpPr txBox="1">
            <a:spLocks noChangeArrowheads="1"/>
          </p:cNvSpPr>
          <p:nvPr/>
        </p:nvSpPr>
        <p:spPr bwMode="auto">
          <a:xfrm>
            <a:off x="1358900" y="3759200"/>
            <a:ext cx="7310438" cy="3652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238125" indent="-227013">
              <a:tabLst>
                <a:tab pos="239713" algn="l"/>
              </a:tabLst>
              <a:defRPr>
                <a:solidFill>
                  <a:schemeClr val="tx1"/>
                </a:solidFill>
                <a:latin typeface="Arial" panose="020B0604020202020204" pitchFamily="34" charset="0"/>
              </a:defRPr>
            </a:lvl1pPr>
            <a:lvl2pPr marL="742950" indent="-285750">
              <a:tabLst>
                <a:tab pos="239713" algn="l"/>
              </a:tabLst>
              <a:defRPr>
                <a:solidFill>
                  <a:schemeClr val="tx1"/>
                </a:solidFill>
                <a:latin typeface="Arial" panose="020B0604020202020204" pitchFamily="34" charset="0"/>
              </a:defRPr>
            </a:lvl2pPr>
            <a:lvl3pPr marL="1143000" indent="-228600">
              <a:tabLst>
                <a:tab pos="239713" algn="l"/>
              </a:tabLst>
              <a:defRPr>
                <a:solidFill>
                  <a:schemeClr val="tx1"/>
                </a:solidFill>
                <a:latin typeface="Arial" panose="020B0604020202020204" pitchFamily="34" charset="0"/>
              </a:defRPr>
            </a:lvl3pPr>
            <a:lvl4pPr marL="1600200" indent="-228600">
              <a:tabLst>
                <a:tab pos="239713" algn="l"/>
              </a:tabLst>
              <a:defRPr>
                <a:solidFill>
                  <a:schemeClr val="tx1"/>
                </a:solidFill>
                <a:latin typeface="Arial" panose="020B0604020202020204" pitchFamily="34" charset="0"/>
              </a:defRPr>
            </a:lvl4pPr>
            <a:lvl5pPr marL="2057400" indent="-228600">
              <a:tabLst>
                <a:tab pos="239713"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239713"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239713"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239713"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239713" algn="l"/>
              </a:tabLst>
              <a:defRPr>
                <a:solidFill>
                  <a:schemeClr val="tx1"/>
                </a:solidFill>
                <a:latin typeface="Arial" panose="020B0604020202020204" pitchFamily="34" charset="0"/>
              </a:defRPr>
            </a:lvl9pPr>
          </a:lstStyle>
          <a:p>
            <a:pPr eaLnBrk="1" hangingPunct="1">
              <a:spcBef>
                <a:spcPts val="100"/>
              </a:spcBef>
              <a:buFontTx/>
              <a:buAutoNum type="arabicPeriod"/>
            </a:pPr>
            <a:r>
              <a:rPr lang="en-US" altLang="en-US" sz="3300" baseline="3000">
                <a:solidFill>
                  <a:srgbClr val="000000"/>
                </a:solidFill>
                <a:latin typeface="Calibri" panose="020F0502020204030204" pitchFamily="34" charset="0"/>
                <a:cs typeface="Calibri" panose="020F0502020204030204" pitchFamily="34" charset="0"/>
              </a:rPr>
              <a:t>Choosing appropriate scale; draw vector ap (V</a:t>
            </a:r>
            <a:r>
              <a:rPr lang="en-US" altLang="en-US" sz="2200">
                <a:solidFill>
                  <a:srgbClr val="000000"/>
                </a:solidFill>
                <a:latin typeface="Calibri" panose="020F0502020204030204" pitchFamily="34" charset="0"/>
                <a:cs typeface="Calibri" panose="020F0502020204030204" pitchFamily="34" charset="0"/>
              </a:rPr>
              <a:t>AP1</a:t>
            </a:r>
            <a:r>
              <a:rPr lang="en-US" altLang="en-US" sz="3300" baseline="3000">
                <a:solidFill>
                  <a:srgbClr val="000000"/>
                </a:solidFill>
                <a:latin typeface="Calibri" panose="020F0502020204030204" pitchFamily="34" charset="0"/>
                <a:cs typeface="Calibri" panose="020F0502020204030204" pitchFamily="34" charset="0"/>
              </a:rPr>
              <a:t>=3 m/s).</a:t>
            </a:r>
          </a:p>
          <a:p>
            <a:pPr eaLnBrk="1" hangingPunct="1">
              <a:spcBef>
                <a:spcPts val="25"/>
              </a:spcBef>
              <a:buFont typeface="Calibri" panose="020F0502020204030204" pitchFamily="34" charset="0"/>
              <a:buAutoNum type="arabicPeriod"/>
            </a:pPr>
            <a:endParaRPr lang="en-US" altLang="en-US" sz="2300">
              <a:solidFill>
                <a:srgbClr val="000000"/>
              </a:solidFill>
              <a:latin typeface="Calibri" panose="020F0502020204030204" pitchFamily="34" charset="0"/>
              <a:cs typeface="Calibri" panose="020F0502020204030204" pitchFamily="34" charset="0"/>
            </a:endParaRPr>
          </a:p>
          <a:p>
            <a:pPr eaLnBrk="1" hangingPunct="1">
              <a:buFontTx/>
              <a:buAutoNum type="arabicPeriod"/>
            </a:pPr>
            <a:r>
              <a:rPr lang="en-US" altLang="en-US" sz="3300" baseline="3000">
                <a:solidFill>
                  <a:srgbClr val="000000"/>
                </a:solidFill>
                <a:latin typeface="Calibri" panose="020F0502020204030204" pitchFamily="34" charset="0"/>
                <a:cs typeface="Calibri" panose="020F0502020204030204" pitchFamily="34" charset="0"/>
              </a:rPr>
              <a:t>Draw fixed point P</a:t>
            </a:r>
            <a:r>
              <a:rPr lang="en-US" altLang="en-US" sz="2200">
                <a:solidFill>
                  <a:srgbClr val="000000"/>
                </a:solidFill>
                <a:latin typeface="Calibri" panose="020F0502020204030204" pitchFamily="34" charset="0"/>
                <a:cs typeface="Calibri" panose="020F0502020204030204" pitchFamily="34" charset="0"/>
              </a:rPr>
              <a:t>1</a:t>
            </a:r>
            <a:r>
              <a:rPr lang="en-US" altLang="en-US" sz="3300" baseline="3000">
                <a:solidFill>
                  <a:srgbClr val="000000"/>
                </a:solidFill>
                <a:latin typeface="Calibri" panose="020F0502020204030204" pitchFamily="34" charset="0"/>
                <a:cs typeface="Calibri" panose="020F0502020204030204" pitchFamily="34" charset="0"/>
              </a:rPr>
              <a:t>&amp; P</a:t>
            </a:r>
            <a:r>
              <a:rPr lang="en-US" altLang="en-US" sz="2200">
                <a:solidFill>
                  <a:srgbClr val="000000"/>
                </a:solidFill>
                <a:latin typeface="Calibri" panose="020F0502020204030204" pitchFamily="34" charset="0"/>
                <a:cs typeface="Calibri" panose="020F0502020204030204" pitchFamily="34" charset="0"/>
              </a:rPr>
              <a:t>2 </a:t>
            </a:r>
            <a:r>
              <a:rPr lang="en-US" altLang="en-US" sz="3300" baseline="3000">
                <a:solidFill>
                  <a:srgbClr val="000000"/>
                </a:solidFill>
                <a:latin typeface="Calibri" panose="020F0502020204030204" pitchFamily="34" charset="0"/>
                <a:cs typeface="Calibri" panose="020F0502020204030204" pitchFamily="34" charset="0"/>
              </a:rPr>
              <a:t>by single point in velocity diagram.</a:t>
            </a:r>
          </a:p>
          <a:p>
            <a:pPr eaLnBrk="1" hangingPunct="1">
              <a:spcBef>
                <a:spcPts val="25"/>
              </a:spcBef>
              <a:buFont typeface="Calibri" panose="020F0502020204030204" pitchFamily="34" charset="0"/>
              <a:buAutoNum type="arabicPeriod"/>
            </a:pPr>
            <a:endParaRPr lang="en-US" altLang="en-US" sz="2200">
              <a:solidFill>
                <a:srgbClr val="000000"/>
              </a:solidFill>
              <a:latin typeface="Calibri" panose="020F0502020204030204" pitchFamily="34" charset="0"/>
              <a:cs typeface="Calibri" panose="020F0502020204030204" pitchFamily="34" charset="0"/>
            </a:endParaRPr>
          </a:p>
          <a:p>
            <a:pPr eaLnBrk="1" hangingPunct="1">
              <a:lnSpc>
                <a:spcPct val="101000"/>
              </a:lnSpc>
              <a:buFontTx/>
              <a:buAutoNum type="arabicPeriod"/>
            </a:pPr>
            <a:r>
              <a:rPr lang="en-US" altLang="en-US" sz="2200">
                <a:solidFill>
                  <a:srgbClr val="000000"/>
                </a:solidFill>
                <a:latin typeface="Calibri" panose="020F0502020204030204" pitchFamily="34" charset="0"/>
                <a:cs typeface="Calibri" panose="020F0502020204030204" pitchFamily="34" charset="0"/>
              </a:rPr>
              <a:t>From point a, draw vector ab perpendicular to AB to represent velocity of B with respect to A.</a:t>
            </a:r>
          </a:p>
          <a:p>
            <a:pPr eaLnBrk="1" hangingPunct="1">
              <a:lnSpc>
                <a:spcPct val="105000"/>
              </a:lnSpc>
              <a:spcBef>
                <a:spcPts val="1325"/>
              </a:spcBef>
              <a:buFontTx/>
              <a:buAutoNum type="arabicPeriod"/>
            </a:pPr>
            <a:r>
              <a:rPr lang="en-US" altLang="en-US" sz="3300" baseline="3000">
                <a:solidFill>
                  <a:srgbClr val="000000"/>
                </a:solidFill>
                <a:latin typeface="Calibri" panose="020F0502020204030204" pitchFamily="34" charset="0"/>
                <a:cs typeface="Calibri" panose="020F0502020204030204" pitchFamily="34" charset="0"/>
              </a:rPr>
              <a:t>From point P</a:t>
            </a:r>
            <a:r>
              <a:rPr lang="en-US" altLang="en-US" sz="2200">
                <a:solidFill>
                  <a:srgbClr val="000000"/>
                </a:solidFill>
                <a:latin typeface="Calibri" panose="020F0502020204030204" pitchFamily="34" charset="0"/>
                <a:cs typeface="Calibri" panose="020F0502020204030204" pitchFamily="34" charset="0"/>
              </a:rPr>
              <a:t>2 </a:t>
            </a:r>
            <a:r>
              <a:rPr lang="en-US" altLang="en-US" sz="3300" baseline="3000">
                <a:solidFill>
                  <a:srgbClr val="000000"/>
                </a:solidFill>
                <a:latin typeface="Calibri" panose="020F0502020204030204" pitchFamily="34" charset="0"/>
                <a:cs typeface="Calibri" panose="020F0502020204030204" pitchFamily="34" charset="0"/>
              </a:rPr>
              <a:t>draw vector 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b perpendicular to 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B to represent the velocity of B with respect to P</a:t>
            </a:r>
            <a:r>
              <a:rPr lang="en-US" altLang="en-US" sz="2200">
                <a:solidFill>
                  <a:srgbClr val="000000"/>
                </a:solidFill>
                <a:latin typeface="Calibri" panose="020F0502020204030204" pitchFamily="34" charset="0"/>
                <a:cs typeface="Calibri" panose="020F0502020204030204" pitchFamily="34" charset="0"/>
              </a:rPr>
              <a:t>2 </a:t>
            </a:r>
            <a:r>
              <a:rPr lang="en-US" altLang="en-US" sz="3300" baseline="3000">
                <a:solidFill>
                  <a:srgbClr val="000000"/>
                </a:solidFill>
                <a:latin typeface="Calibri" panose="020F0502020204030204" pitchFamily="34" charset="0"/>
                <a:cs typeface="Calibri" panose="020F0502020204030204" pitchFamily="34" charset="0"/>
              </a:rPr>
              <a:t>or velocity of B.</a:t>
            </a:r>
          </a:p>
          <a:p>
            <a:pPr eaLnBrk="1" hangingPunct="1">
              <a:spcBef>
                <a:spcPts val="38"/>
              </a:spcBef>
              <a:buFont typeface="Calibri" panose="020F0502020204030204" pitchFamily="34" charset="0"/>
              <a:buAutoNum type="arabicPeriod"/>
            </a:pPr>
            <a:endParaRPr lang="en-US" altLang="en-US" sz="2300">
              <a:solidFill>
                <a:srgbClr val="000000"/>
              </a:solidFill>
              <a:latin typeface="Calibri" panose="020F0502020204030204" pitchFamily="34" charset="0"/>
              <a:cs typeface="Calibri" panose="020F0502020204030204" pitchFamily="34" charset="0"/>
            </a:endParaRPr>
          </a:p>
          <a:p>
            <a:pPr eaLnBrk="1" hangingPunct="1">
              <a:buFontTx/>
              <a:buAutoNum type="arabicPeriod"/>
            </a:pPr>
            <a:r>
              <a:rPr lang="en-US" altLang="en-US" sz="3300" baseline="3000">
                <a:solidFill>
                  <a:srgbClr val="000000"/>
                </a:solidFill>
                <a:latin typeface="Calibri" panose="020F0502020204030204" pitchFamily="34" charset="0"/>
                <a:cs typeface="Calibri" panose="020F0502020204030204" pitchFamily="34" charset="0"/>
              </a:rPr>
              <a:t>The vectors ab and 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b intersect at b.</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3DB34DA7-5A05-4972-AD59-C4E4EF3B8E8A}"/>
              </a:ext>
            </a:extLst>
          </p:cNvPr>
          <p:cNvSpPr txBox="1"/>
          <p:nvPr/>
        </p:nvSpPr>
        <p:spPr>
          <a:xfrm>
            <a:off x="1358900" y="1231900"/>
            <a:ext cx="207963" cy="360363"/>
          </a:xfrm>
          <a:prstGeom prst="rect">
            <a:avLst/>
          </a:prstGeom>
        </p:spPr>
        <p:txBody>
          <a:bodyPr lIns="0" tIns="12065" rIns="0" bIns="0">
            <a:spAutoFit/>
          </a:bodyPr>
          <a:lstStyle/>
          <a:p>
            <a:pPr marL="12700" eaLnBrk="1" fontAlgn="auto" hangingPunct="1">
              <a:spcBef>
                <a:spcPts val="95"/>
              </a:spcBef>
              <a:spcAft>
                <a:spcPts val="0"/>
              </a:spcAft>
              <a:defRPr/>
            </a:pPr>
            <a:r>
              <a:rPr sz="2200" kern="0" spc="-100" dirty="0">
                <a:solidFill>
                  <a:sysClr val="windowText" lastClr="000000"/>
                </a:solidFill>
                <a:latin typeface="Calibri"/>
                <a:cs typeface="Calibri"/>
              </a:rPr>
              <a:t>6.</a:t>
            </a:r>
            <a:endParaRPr sz="2200" kern="0">
              <a:solidFill>
                <a:sysClr val="windowText" lastClr="000000"/>
              </a:solidFill>
              <a:latin typeface="Calibri"/>
              <a:cs typeface="Calibri"/>
            </a:endParaRPr>
          </a:p>
        </p:txBody>
      </p:sp>
      <p:sp>
        <p:nvSpPr>
          <p:cNvPr id="3" name="object 3">
            <a:extLst>
              <a:ext uri="{FF2B5EF4-FFF2-40B4-BE49-F238E27FC236}">
                <a16:creationId xmlns:a16="http://schemas.microsoft.com/office/drawing/2014/main" id="{349ACC96-F60F-4087-A94C-385802D84A26}"/>
              </a:ext>
            </a:extLst>
          </p:cNvPr>
          <p:cNvSpPr txBox="1">
            <a:spLocks noGrp="1"/>
          </p:cNvSpPr>
          <p:nvPr>
            <p:ph type="title"/>
          </p:nvPr>
        </p:nvSpPr>
        <p:spPr>
          <a:xfrm>
            <a:off x="1816100" y="1243013"/>
            <a:ext cx="5065713" cy="360362"/>
          </a:xfrm>
        </p:spPr>
        <p:txBody>
          <a:bodyPr tIns="12065" rtlCol="0"/>
          <a:lstStyle/>
          <a:p>
            <a:pPr marL="12700" eaLnBrk="1" fontAlgn="auto" hangingPunct="1">
              <a:spcBef>
                <a:spcPts val="95"/>
              </a:spcBef>
              <a:spcAft>
                <a:spcPts val="0"/>
              </a:spcAft>
              <a:defRPr/>
            </a:pPr>
            <a:r>
              <a:rPr sz="3300" b="0" baseline="2525" dirty="0"/>
              <a:t>By</a:t>
            </a:r>
            <a:r>
              <a:rPr sz="3300" b="0" spc="-82" baseline="2525" dirty="0"/>
              <a:t> </a:t>
            </a:r>
            <a:r>
              <a:rPr sz="3300" b="0" spc="-15" baseline="2525" dirty="0"/>
              <a:t>measurement,</a:t>
            </a:r>
            <a:r>
              <a:rPr sz="3300" b="0" spc="-67" baseline="2525" dirty="0"/>
              <a:t> </a:t>
            </a:r>
            <a:r>
              <a:rPr sz="3300" b="0" baseline="2525" dirty="0"/>
              <a:t>we</a:t>
            </a:r>
            <a:r>
              <a:rPr sz="3300" b="0" spc="-60" baseline="2525" dirty="0"/>
              <a:t> </a:t>
            </a:r>
            <a:r>
              <a:rPr sz="3300" b="0" baseline="2525" dirty="0"/>
              <a:t>find</a:t>
            </a:r>
            <a:r>
              <a:rPr sz="3300" b="0" spc="-67" baseline="2525" dirty="0"/>
              <a:t> </a:t>
            </a:r>
            <a:r>
              <a:rPr sz="3300" b="0" baseline="2525" dirty="0"/>
              <a:t>that</a:t>
            </a:r>
            <a:r>
              <a:rPr sz="3300" b="0" spc="-52" baseline="2525" dirty="0"/>
              <a:t> </a:t>
            </a:r>
            <a:r>
              <a:rPr sz="3300" b="0" baseline="2525" dirty="0"/>
              <a:t>p</a:t>
            </a:r>
            <a:r>
              <a:rPr sz="2200" b="0" dirty="0"/>
              <a:t>2</a:t>
            </a:r>
            <a:r>
              <a:rPr sz="3300" b="0" baseline="2525" dirty="0"/>
              <a:t>b</a:t>
            </a:r>
            <a:r>
              <a:rPr sz="3300" b="0" spc="-52" baseline="2525" dirty="0"/>
              <a:t> </a:t>
            </a:r>
            <a:r>
              <a:rPr sz="3300" b="0" baseline="2525" dirty="0"/>
              <a:t>=</a:t>
            </a:r>
            <a:r>
              <a:rPr sz="3300" b="0" spc="-67" baseline="2525" dirty="0"/>
              <a:t> </a:t>
            </a:r>
            <a:r>
              <a:rPr sz="3300" b="0" baseline="2525" dirty="0"/>
              <a:t>2.2</a:t>
            </a:r>
            <a:r>
              <a:rPr sz="3300" b="0" spc="-37" baseline="2525" dirty="0"/>
              <a:t> m/s</a:t>
            </a:r>
            <a:endParaRPr sz="3300" baseline="2525"/>
          </a:p>
        </p:txBody>
      </p:sp>
      <p:sp>
        <p:nvSpPr>
          <p:cNvPr id="4" name="object 4">
            <a:extLst>
              <a:ext uri="{FF2B5EF4-FFF2-40B4-BE49-F238E27FC236}">
                <a16:creationId xmlns:a16="http://schemas.microsoft.com/office/drawing/2014/main" id="{F88FA09E-3312-44F1-80C7-7B0C89E7939F}"/>
              </a:ext>
            </a:extLst>
          </p:cNvPr>
          <p:cNvSpPr txBox="1"/>
          <p:nvPr/>
        </p:nvSpPr>
        <p:spPr>
          <a:xfrm>
            <a:off x="1358900" y="1755775"/>
            <a:ext cx="207963" cy="360363"/>
          </a:xfrm>
          <a:prstGeom prst="rect">
            <a:avLst/>
          </a:prstGeom>
        </p:spPr>
        <p:txBody>
          <a:bodyPr lIns="0" tIns="12065" rIns="0" bIns="0">
            <a:spAutoFit/>
          </a:bodyPr>
          <a:lstStyle/>
          <a:p>
            <a:pPr marL="12700" eaLnBrk="1" fontAlgn="auto" hangingPunct="1">
              <a:spcBef>
                <a:spcPts val="95"/>
              </a:spcBef>
              <a:spcAft>
                <a:spcPts val="0"/>
              </a:spcAft>
              <a:defRPr/>
            </a:pPr>
            <a:r>
              <a:rPr sz="2200" kern="0" spc="-100" dirty="0">
                <a:solidFill>
                  <a:sysClr val="windowText" lastClr="000000"/>
                </a:solidFill>
                <a:latin typeface="Calibri"/>
                <a:cs typeface="Calibri"/>
              </a:rPr>
              <a:t>7.</a:t>
            </a:r>
            <a:endParaRPr sz="2200" kern="0">
              <a:solidFill>
                <a:sysClr val="windowText" lastClr="000000"/>
              </a:solidFill>
              <a:latin typeface="Calibri"/>
              <a:cs typeface="Calibri"/>
            </a:endParaRPr>
          </a:p>
        </p:txBody>
      </p:sp>
      <p:sp>
        <p:nvSpPr>
          <p:cNvPr id="5" name="object 5">
            <a:extLst>
              <a:ext uri="{FF2B5EF4-FFF2-40B4-BE49-F238E27FC236}">
                <a16:creationId xmlns:a16="http://schemas.microsoft.com/office/drawing/2014/main" id="{6ABB444C-A2E5-4780-85BE-EF262FA9D8BC}"/>
              </a:ext>
            </a:extLst>
          </p:cNvPr>
          <p:cNvSpPr txBox="1"/>
          <p:nvPr/>
        </p:nvSpPr>
        <p:spPr>
          <a:xfrm>
            <a:off x="1816100" y="1766888"/>
            <a:ext cx="7358063" cy="361950"/>
          </a:xfrm>
          <a:prstGeom prst="rect">
            <a:avLst/>
          </a:prstGeom>
        </p:spPr>
        <p:txBody>
          <a:bodyPr lIns="0" tIns="12065" rIns="0" bIns="0">
            <a:spAutoFit/>
          </a:bodyPr>
          <a:lstStyle/>
          <a:p>
            <a:pPr marL="12700" eaLnBrk="1" fontAlgn="auto" hangingPunct="1">
              <a:spcBef>
                <a:spcPts val="95"/>
              </a:spcBef>
              <a:spcAft>
                <a:spcPts val="0"/>
              </a:spcAft>
              <a:defRPr/>
            </a:pPr>
            <a:r>
              <a:rPr sz="3300" kern="0" baseline="2525" dirty="0">
                <a:solidFill>
                  <a:sysClr val="windowText" lastClr="000000"/>
                </a:solidFill>
                <a:latin typeface="Calibri"/>
                <a:cs typeface="Calibri"/>
              </a:rPr>
              <a:t>We</a:t>
            </a:r>
            <a:r>
              <a:rPr sz="3300" kern="0" spc="-120"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know</a:t>
            </a:r>
            <a:r>
              <a:rPr sz="3300" kern="0" spc="-104"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that</a:t>
            </a:r>
            <a:r>
              <a:rPr sz="3300" kern="0" spc="-89"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angular</a:t>
            </a:r>
            <a:r>
              <a:rPr sz="3300" kern="0" spc="-112"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velocity</a:t>
            </a:r>
            <a:r>
              <a:rPr sz="3300" kern="0" spc="-97"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of</a:t>
            </a:r>
            <a:r>
              <a:rPr sz="3300" kern="0" spc="-112"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P</a:t>
            </a:r>
            <a:r>
              <a:rPr sz="2200" kern="0" dirty="0">
                <a:solidFill>
                  <a:sysClr val="windowText" lastClr="000000"/>
                </a:solidFill>
                <a:latin typeface="Calibri"/>
                <a:cs typeface="Calibri"/>
              </a:rPr>
              <a:t>2</a:t>
            </a:r>
            <a:r>
              <a:rPr sz="3300" kern="0" baseline="2525" dirty="0">
                <a:solidFill>
                  <a:sysClr val="windowText" lastClr="000000"/>
                </a:solidFill>
                <a:latin typeface="Calibri"/>
                <a:cs typeface="Calibri"/>
              </a:rPr>
              <a:t>B,and</a:t>
            </a:r>
            <a:r>
              <a:rPr sz="3300" kern="0" spc="-104"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angular</a:t>
            </a:r>
            <a:r>
              <a:rPr sz="3300" kern="0" spc="-89"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velocity</a:t>
            </a:r>
            <a:r>
              <a:rPr sz="3300" kern="0" spc="-104" baseline="2525" dirty="0">
                <a:solidFill>
                  <a:sysClr val="windowText" lastClr="000000"/>
                </a:solidFill>
                <a:latin typeface="Calibri"/>
                <a:cs typeface="Calibri"/>
              </a:rPr>
              <a:t> </a:t>
            </a:r>
            <a:r>
              <a:rPr sz="3300" kern="0" baseline="2525" dirty="0">
                <a:solidFill>
                  <a:sysClr val="windowText" lastClr="000000"/>
                </a:solidFill>
                <a:latin typeface="Calibri"/>
                <a:cs typeface="Calibri"/>
              </a:rPr>
              <a:t>of</a:t>
            </a:r>
            <a:r>
              <a:rPr sz="3300" kern="0" spc="-82" baseline="2525" dirty="0">
                <a:solidFill>
                  <a:sysClr val="windowText" lastClr="000000"/>
                </a:solidFill>
                <a:latin typeface="Calibri"/>
                <a:cs typeface="Calibri"/>
              </a:rPr>
              <a:t> </a:t>
            </a:r>
            <a:r>
              <a:rPr sz="3300" kern="0" spc="-37" baseline="2525" dirty="0">
                <a:solidFill>
                  <a:sysClr val="windowText" lastClr="000000"/>
                </a:solidFill>
                <a:latin typeface="Calibri"/>
                <a:cs typeface="Calibri"/>
              </a:rPr>
              <a:t>AB:</a:t>
            </a:r>
            <a:endParaRPr sz="3300" kern="0" baseline="2525">
              <a:solidFill>
                <a:sysClr val="windowText" lastClr="000000"/>
              </a:solidFill>
              <a:latin typeface="Calibri"/>
              <a:cs typeface="Calibri"/>
            </a:endParaRPr>
          </a:p>
        </p:txBody>
      </p:sp>
      <p:sp>
        <p:nvSpPr>
          <p:cNvPr id="27654" name="object 6">
            <a:extLst>
              <a:ext uri="{FF2B5EF4-FFF2-40B4-BE49-F238E27FC236}">
                <a16:creationId xmlns:a16="http://schemas.microsoft.com/office/drawing/2014/main" id="{19567057-5A7C-4528-8E40-B26C915371BD}"/>
              </a:ext>
            </a:extLst>
          </p:cNvPr>
          <p:cNvSpPr>
            <a:spLocks noGrp="1" noChangeArrowheads="1"/>
          </p:cNvSpPr>
          <p:nvPr>
            <p:ph type="body" idx="1"/>
          </p:nvPr>
        </p:nvSpPr>
        <p:spPr/>
        <p:txBody>
          <a:bodyPr tIns="74930"/>
          <a:lstStyle/>
          <a:p>
            <a:pPr marL="12700" eaLnBrk="1" hangingPunct="1">
              <a:spcBef>
                <a:spcPts val="588"/>
              </a:spcBef>
            </a:pPr>
            <a:r>
              <a:rPr lang="en-US" altLang="en-US">
                <a:latin typeface="Calibri" panose="020F0502020204030204" pitchFamily="34" charset="0"/>
                <a:cs typeface="Calibri" panose="020F0502020204030204" pitchFamily="34" charset="0"/>
              </a:rPr>
              <a:t>ACCELERATION DIAGRAM</a:t>
            </a:r>
            <a:r>
              <a:rPr lang="en-US" altLang="en-US" b="0">
                <a:latin typeface="Calibri" panose="020F0502020204030204" pitchFamily="34" charset="0"/>
                <a:cs typeface="Calibri" panose="020F0502020204030204" pitchFamily="34" charset="0"/>
              </a:rPr>
              <a:t>:</a:t>
            </a:r>
          </a:p>
          <a:p>
            <a:pPr marL="12700" algn="just" eaLnBrk="1" hangingPunct="1">
              <a:lnSpc>
                <a:spcPct val="106000"/>
              </a:lnSpc>
              <a:spcBef>
                <a:spcPts val="250"/>
              </a:spcBef>
              <a:buFontTx/>
              <a:buAutoNum type="arabicPeriod"/>
            </a:pPr>
            <a:r>
              <a:rPr lang="en-US" altLang="en-US" sz="3300" b="0" baseline="3000">
                <a:latin typeface="Calibri" panose="020F0502020204030204" pitchFamily="34" charset="0"/>
                <a:cs typeface="Calibri" panose="020F0502020204030204" pitchFamily="34" charset="0"/>
              </a:rPr>
              <a:t>Since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 </a:t>
            </a:r>
            <a:r>
              <a:rPr lang="en-US" altLang="en-US" sz="3300" b="0" baseline="3000">
                <a:latin typeface="Calibri" panose="020F0502020204030204" pitchFamily="34" charset="0"/>
                <a:cs typeface="Calibri" panose="020F0502020204030204" pitchFamily="34" charset="0"/>
              </a:rPr>
              <a:t>and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2 </a:t>
            </a:r>
            <a:r>
              <a:rPr lang="en-US" altLang="en-US" sz="3300" b="0" baseline="3000">
                <a:latin typeface="Calibri" panose="020F0502020204030204" pitchFamily="34" charset="0"/>
                <a:cs typeface="Calibri" panose="020F0502020204030204" pitchFamily="34" charset="0"/>
              </a:rPr>
              <a:t>are fixed points, therefore these points will lie at one place, in the acceleration diagram. Draw vector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a:t>
            </a:r>
            <a:r>
              <a:rPr lang="en-US" altLang="en-US" sz="3300" b="0" i="1" baseline="3000">
                <a:latin typeface="Calibri" panose="020F0502020204030204" pitchFamily="34" charset="0"/>
                <a:cs typeface="Calibri" panose="020F0502020204030204" pitchFamily="34" charset="0"/>
              </a:rPr>
              <a:t>' x </a:t>
            </a:r>
            <a:r>
              <a:rPr lang="en-US" altLang="en-US" sz="3300" b="0" baseline="3000">
                <a:latin typeface="Calibri" panose="020F0502020204030204" pitchFamily="34" charset="0"/>
                <a:cs typeface="Calibri" panose="020F0502020204030204" pitchFamily="34" charset="0"/>
              </a:rPr>
              <a:t>parallel to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a:t>
            </a:r>
            <a:r>
              <a:rPr lang="en-US" altLang="en-US" sz="3300" b="0" i="1" baseline="3000">
                <a:latin typeface="Calibri" panose="020F0502020204030204" pitchFamily="34" charset="0"/>
                <a:cs typeface="Calibri" panose="020F0502020204030204" pitchFamily="34" charset="0"/>
              </a:rPr>
              <a:t>A</a:t>
            </a:r>
            <a:r>
              <a:rPr lang="en-US" altLang="en-US" sz="3300" b="0" baseline="3000">
                <a:latin typeface="Calibri" panose="020F0502020204030204" pitchFamily="34" charset="0"/>
                <a:cs typeface="Calibri" panose="020F0502020204030204" pitchFamily="34" charset="0"/>
              </a:rPr>
              <a:t>, to some suitable scale, to represent the radial component of the acceleration of </a:t>
            </a:r>
            <a:r>
              <a:rPr lang="en-US" altLang="en-US" sz="3300" b="0" i="1" baseline="3000">
                <a:latin typeface="Calibri" panose="020F0502020204030204" pitchFamily="34" charset="0"/>
                <a:cs typeface="Calibri" panose="020F0502020204030204" pitchFamily="34" charset="0"/>
              </a:rPr>
              <a:t>A </a:t>
            </a:r>
            <a:r>
              <a:rPr lang="en-US" altLang="en-US" sz="3300" b="0" baseline="3000">
                <a:latin typeface="Calibri" panose="020F0502020204030204" pitchFamily="34" charset="0"/>
                <a:cs typeface="Calibri" panose="020F0502020204030204" pitchFamily="34" charset="0"/>
              </a:rPr>
              <a:t>with respect to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a:t>
            </a:r>
            <a:r>
              <a:rPr lang="en-US" altLang="en-US" sz="3300" b="0" baseline="3000">
                <a:latin typeface="Calibri" panose="020F0502020204030204" pitchFamily="34" charset="0"/>
                <a:cs typeface="Calibri" panose="020F0502020204030204" pitchFamily="34" charset="0"/>
              </a:rPr>
              <a:t>.</a:t>
            </a:r>
            <a:endParaRPr lang="en-US" altLang="en-US" sz="3300" baseline="3000">
              <a:latin typeface="Calibri" panose="020F0502020204030204" pitchFamily="34" charset="0"/>
              <a:cs typeface="Calibri" panose="020F0502020204030204" pitchFamily="34" charset="0"/>
            </a:endParaRPr>
          </a:p>
          <a:p>
            <a:pPr marL="12700" algn="just" eaLnBrk="1" hangingPunct="1">
              <a:lnSpc>
                <a:spcPct val="105000"/>
              </a:lnSpc>
              <a:spcBef>
                <a:spcPct val="0"/>
              </a:spcBef>
              <a:buFontTx/>
              <a:buAutoNum type="arabicPeriod"/>
            </a:pPr>
            <a:r>
              <a:rPr lang="en-US" altLang="en-US" sz="3300" b="0" baseline="3000">
                <a:latin typeface="Calibri" panose="020F0502020204030204" pitchFamily="34" charset="0"/>
                <a:cs typeface="Calibri" panose="020F0502020204030204" pitchFamily="34" charset="0"/>
              </a:rPr>
              <a:t>From point </a:t>
            </a:r>
            <a:r>
              <a:rPr lang="en-US" altLang="en-US" sz="3300" b="0" i="1" baseline="3000">
                <a:latin typeface="Calibri" panose="020F0502020204030204" pitchFamily="34" charset="0"/>
                <a:cs typeface="Calibri" panose="020F0502020204030204" pitchFamily="34" charset="0"/>
              </a:rPr>
              <a:t>x</a:t>
            </a:r>
            <a:r>
              <a:rPr lang="en-US" altLang="en-US" sz="3300" b="0" baseline="3000">
                <a:latin typeface="Calibri" panose="020F0502020204030204" pitchFamily="34" charset="0"/>
                <a:cs typeface="Calibri" panose="020F0502020204030204" pitchFamily="34" charset="0"/>
              </a:rPr>
              <a:t>, draw vector </a:t>
            </a:r>
            <a:r>
              <a:rPr lang="en-US" altLang="en-US" sz="3300" b="0" i="1" baseline="3000">
                <a:latin typeface="Calibri" panose="020F0502020204030204" pitchFamily="34" charset="0"/>
                <a:cs typeface="Calibri" panose="020F0502020204030204" pitchFamily="34" charset="0"/>
              </a:rPr>
              <a:t>xa' </a:t>
            </a:r>
            <a:r>
              <a:rPr lang="en-US" altLang="en-US" sz="3300" b="0" baseline="3000">
                <a:latin typeface="Calibri" panose="020F0502020204030204" pitchFamily="34" charset="0"/>
                <a:cs typeface="Calibri" panose="020F0502020204030204" pitchFamily="34" charset="0"/>
              </a:rPr>
              <a:t>perpendicular to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a:t>
            </a:r>
            <a:r>
              <a:rPr lang="en-US" altLang="en-US" sz="3300" b="0" i="1" baseline="3000">
                <a:latin typeface="Calibri" panose="020F0502020204030204" pitchFamily="34" charset="0"/>
                <a:cs typeface="Calibri" panose="020F0502020204030204" pitchFamily="34" charset="0"/>
              </a:rPr>
              <a:t>A </a:t>
            </a:r>
            <a:r>
              <a:rPr lang="en-US" altLang="en-US" sz="3300" b="0" baseline="3000">
                <a:latin typeface="Calibri" panose="020F0502020204030204" pitchFamily="34" charset="0"/>
                <a:cs typeface="Calibri" panose="020F0502020204030204" pitchFamily="34" charset="0"/>
              </a:rPr>
              <a:t>to represent the tangential component of the acceleration of </a:t>
            </a:r>
            <a:r>
              <a:rPr lang="en-US" altLang="en-US" sz="3300" b="0" i="1" baseline="3000">
                <a:latin typeface="Calibri" panose="020F0502020204030204" pitchFamily="34" charset="0"/>
                <a:cs typeface="Calibri" panose="020F0502020204030204" pitchFamily="34" charset="0"/>
              </a:rPr>
              <a:t>A </a:t>
            </a:r>
            <a:r>
              <a:rPr lang="en-US" altLang="en-US" sz="3300" b="0" baseline="3000">
                <a:latin typeface="Calibri" panose="020F0502020204030204" pitchFamily="34" charset="0"/>
                <a:cs typeface="Calibri" panose="020F0502020204030204" pitchFamily="34" charset="0"/>
              </a:rPr>
              <a:t>with respect to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a:t>
            </a:r>
            <a:r>
              <a:rPr lang="en-US" altLang="en-US" sz="3300" b="0" baseline="3000">
                <a:latin typeface="Calibri" panose="020F0502020204030204" pitchFamily="34" charset="0"/>
                <a:cs typeface="Calibri" panose="020F0502020204030204" pitchFamily="34" charset="0"/>
              </a:rPr>
              <a:t>.</a:t>
            </a:r>
            <a:endParaRPr lang="en-US" altLang="en-US" sz="3300" baseline="3000">
              <a:latin typeface="Calibri" panose="020F0502020204030204" pitchFamily="34" charset="0"/>
              <a:cs typeface="Calibri" panose="020F0502020204030204" pitchFamily="34" charset="0"/>
            </a:endParaRPr>
          </a:p>
          <a:p>
            <a:pPr marL="12700" eaLnBrk="1" hangingPunct="1">
              <a:lnSpc>
                <a:spcPct val="105000"/>
              </a:lnSpc>
              <a:spcBef>
                <a:spcPct val="0"/>
              </a:spcBef>
              <a:buFontTx/>
              <a:buAutoNum type="arabicPeriod"/>
            </a:pPr>
            <a:r>
              <a:rPr lang="en-US" altLang="en-US" sz="3300" b="0" baseline="3000">
                <a:latin typeface="Calibri" panose="020F0502020204030204" pitchFamily="34" charset="0"/>
                <a:cs typeface="Calibri" panose="020F0502020204030204" pitchFamily="34" charset="0"/>
              </a:rPr>
              <a:t>Join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a:t>
            </a:r>
            <a:r>
              <a:rPr lang="en-US" altLang="en-US" sz="3300" b="0" i="1" baseline="3000">
                <a:latin typeface="Calibri" panose="020F0502020204030204" pitchFamily="34" charset="0"/>
                <a:cs typeface="Calibri" panose="020F0502020204030204" pitchFamily="34" charset="0"/>
              </a:rPr>
              <a:t>' a'</a:t>
            </a:r>
            <a:r>
              <a:rPr lang="en-US" altLang="en-US" sz="3300" b="0" baseline="3000">
                <a:latin typeface="Calibri" panose="020F0502020204030204" pitchFamily="34" charset="0"/>
                <a:cs typeface="Calibri" panose="020F0502020204030204" pitchFamily="34" charset="0"/>
              </a:rPr>
              <a:t>. The vector </a:t>
            </a:r>
            <a:r>
              <a:rPr lang="en-US" altLang="en-US" sz="3300" b="0" i="1" baseline="3000">
                <a:latin typeface="Calibri" panose="020F0502020204030204" pitchFamily="34" charset="0"/>
                <a:cs typeface="Calibri" panose="020F0502020204030204" pitchFamily="34" charset="0"/>
              </a:rPr>
              <a:t>p</a:t>
            </a:r>
            <a:r>
              <a:rPr lang="en-US" altLang="en-US" sz="2200" b="0">
                <a:latin typeface="Calibri" panose="020F0502020204030204" pitchFamily="34" charset="0"/>
                <a:cs typeface="Calibri" panose="020F0502020204030204" pitchFamily="34" charset="0"/>
              </a:rPr>
              <a:t>1</a:t>
            </a:r>
            <a:r>
              <a:rPr lang="en-US" altLang="en-US" sz="3300" b="0" i="1" baseline="3000">
                <a:latin typeface="Calibri" panose="020F0502020204030204" pitchFamily="34" charset="0"/>
                <a:cs typeface="Calibri" panose="020F0502020204030204" pitchFamily="34" charset="0"/>
              </a:rPr>
              <a:t>' a' </a:t>
            </a:r>
            <a:r>
              <a:rPr lang="en-US" altLang="en-US" sz="3300" b="0" baseline="3000">
                <a:latin typeface="Calibri" panose="020F0502020204030204" pitchFamily="34" charset="0"/>
                <a:cs typeface="Calibri" panose="020F0502020204030204" pitchFamily="34" charset="0"/>
              </a:rPr>
              <a:t>represents the acceleration of </a:t>
            </a:r>
            <a:r>
              <a:rPr lang="en-US" altLang="en-US" sz="3300" b="0" i="1" baseline="3000">
                <a:latin typeface="Calibri" panose="020F0502020204030204" pitchFamily="34" charset="0"/>
                <a:cs typeface="Calibri" panose="020F0502020204030204" pitchFamily="34" charset="0"/>
              </a:rPr>
              <a:t>A</a:t>
            </a:r>
            <a:r>
              <a:rPr lang="en-US" altLang="en-US" sz="3300" b="0" baseline="3000">
                <a:latin typeface="Calibri" panose="020F0502020204030204" pitchFamily="34" charset="0"/>
                <a:cs typeface="Calibri" panose="020F0502020204030204" pitchFamily="34" charset="0"/>
              </a:rPr>
              <a:t>. By measurement, we find that the </a:t>
            </a:r>
            <a:r>
              <a:rPr lang="en-US" altLang="en-US" sz="2200" b="0">
                <a:latin typeface="Calibri" panose="020F0502020204030204" pitchFamily="34" charset="0"/>
                <a:cs typeface="Calibri" panose="020F0502020204030204" pitchFamily="34" charset="0"/>
              </a:rPr>
              <a:t>acceleration of </a:t>
            </a:r>
            <a:r>
              <a:rPr lang="en-US" altLang="en-US" sz="2200" b="0" i="1">
                <a:latin typeface="Calibri" panose="020F0502020204030204" pitchFamily="34" charset="0"/>
                <a:cs typeface="Calibri" panose="020F0502020204030204" pitchFamily="34" charset="0"/>
              </a:rPr>
              <a:t>A</a:t>
            </a:r>
            <a:r>
              <a:rPr lang="en-US" altLang="en-US" sz="2200" b="0">
                <a:latin typeface="Calibri" panose="020F0502020204030204" pitchFamily="34" charset="0"/>
                <a:cs typeface="Calibri" panose="020F0502020204030204" pitchFamily="34" charset="0"/>
              </a:rPr>
              <a:t>.</a:t>
            </a:r>
            <a:endParaRPr lang="en-US" altLang="en-US" sz="2200">
              <a:latin typeface="Calibri" panose="020F0502020204030204" pitchFamily="34" charset="0"/>
              <a:cs typeface="Calibri" panose="020F0502020204030204" pitchFamily="34" charset="0"/>
            </a:endParaRPr>
          </a:p>
          <a:p>
            <a:pPr marL="12700" eaLnBrk="1" hangingPunct="1">
              <a:lnSpc>
                <a:spcPts val="2688"/>
              </a:lnSpc>
              <a:spcBef>
                <a:spcPts val="100"/>
              </a:spcBef>
              <a:buFontTx/>
              <a:buAutoNum type="arabicPeriod"/>
            </a:pPr>
            <a:r>
              <a:rPr lang="en-US" altLang="en-US" sz="2200" b="0">
                <a:latin typeface="Calibri" panose="020F0502020204030204" pitchFamily="34" charset="0"/>
                <a:cs typeface="Calibri" panose="020F0502020204030204" pitchFamily="34" charset="0"/>
              </a:rPr>
              <a:t>From point </a:t>
            </a:r>
            <a:r>
              <a:rPr lang="en-US" altLang="en-US" sz="2200" b="0" i="1">
                <a:latin typeface="Calibri" panose="020F0502020204030204" pitchFamily="34" charset="0"/>
                <a:cs typeface="Calibri" panose="020F0502020204030204" pitchFamily="34" charset="0"/>
              </a:rPr>
              <a:t>a'</a:t>
            </a:r>
            <a:r>
              <a:rPr lang="en-US" altLang="en-US" sz="2200" b="0">
                <a:latin typeface="Calibri" panose="020F0502020204030204" pitchFamily="34" charset="0"/>
                <a:cs typeface="Calibri" panose="020F0502020204030204" pitchFamily="34" charset="0"/>
              </a:rPr>
              <a:t>, draw vector </a:t>
            </a:r>
            <a:r>
              <a:rPr lang="en-US" altLang="en-US" sz="2200" b="0" i="1">
                <a:latin typeface="Calibri" panose="020F0502020204030204" pitchFamily="34" charset="0"/>
                <a:cs typeface="Calibri" panose="020F0502020204030204" pitchFamily="34" charset="0"/>
              </a:rPr>
              <a:t>a' y </a:t>
            </a:r>
            <a:r>
              <a:rPr lang="en-US" altLang="en-US" sz="2200" b="0">
                <a:latin typeface="Calibri" panose="020F0502020204030204" pitchFamily="34" charset="0"/>
                <a:cs typeface="Calibri" panose="020F0502020204030204" pitchFamily="34" charset="0"/>
              </a:rPr>
              <a:t>parallel to </a:t>
            </a:r>
            <a:r>
              <a:rPr lang="en-US" altLang="en-US" sz="2200" b="0" i="1">
                <a:latin typeface="Calibri" panose="020F0502020204030204" pitchFamily="34" charset="0"/>
                <a:cs typeface="Calibri" panose="020F0502020204030204" pitchFamily="34" charset="0"/>
              </a:rPr>
              <a:t>AB </a:t>
            </a:r>
            <a:r>
              <a:rPr lang="en-US" altLang="en-US" sz="2200" b="0">
                <a:latin typeface="Calibri" panose="020F0502020204030204" pitchFamily="34" charset="0"/>
                <a:cs typeface="Calibri" panose="020F0502020204030204" pitchFamily="34" charset="0"/>
              </a:rPr>
              <a:t>to represent the radial component of the acceleration of </a:t>
            </a:r>
            <a:r>
              <a:rPr lang="en-US" altLang="en-US" sz="2200" b="0" i="1">
                <a:latin typeface="Calibri" panose="020F0502020204030204" pitchFamily="34" charset="0"/>
                <a:cs typeface="Calibri" panose="020F0502020204030204" pitchFamily="34" charset="0"/>
              </a:rPr>
              <a:t>B </a:t>
            </a:r>
            <a:r>
              <a:rPr lang="en-US" altLang="en-US" sz="2200" b="0">
                <a:latin typeface="Calibri" panose="020F0502020204030204" pitchFamily="34" charset="0"/>
                <a:cs typeface="Calibri" panose="020F0502020204030204" pitchFamily="34" charset="0"/>
              </a:rPr>
              <a:t>with respect to </a:t>
            </a:r>
            <a:r>
              <a:rPr lang="en-US" altLang="en-US" sz="2200" b="0" i="1">
                <a:latin typeface="Calibri" panose="020F0502020204030204" pitchFamily="34" charset="0"/>
                <a:cs typeface="Calibri" panose="020F0502020204030204" pitchFamily="34" charset="0"/>
              </a:rPr>
              <a:t>A</a:t>
            </a:r>
            <a:endParaRPr lang="en-US" altLang="en-US" sz="2200">
              <a:latin typeface="Calibri" panose="020F0502020204030204" pitchFamily="34" charset="0"/>
              <a:cs typeface="Calibri" panose="020F0502020204030204" pitchFamily="34" charset="0"/>
            </a:endParaRPr>
          </a:p>
        </p:txBody>
      </p:sp>
      <p:pic>
        <p:nvPicPr>
          <p:cNvPr id="27655" name="object 7">
            <a:extLst>
              <a:ext uri="{FF2B5EF4-FFF2-40B4-BE49-F238E27FC236}">
                <a16:creationId xmlns:a16="http://schemas.microsoft.com/office/drawing/2014/main" id="{3DE83031-3285-43E2-84B5-108CBBC2F5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550" y="2133600"/>
            <a:ext cx="410527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8674" name="object 2">
            <a:extLst>
              <a:ext uri="{FF2B5EF4-FFF2-40B4-BE49-F238E27FC236}">
                <a16:creationId xmlns:a16="http://schemas.microsoft.com/office/drawing/2014/main" id="{F7A797E1-98C3-4E91-BD53-D3EF981883B0}"/>
              </a:ext>
            </a:extLst>
          </p:cNvPr>
          <p:cNvGrpSpPr>
            <a:grpSpLocks/>
          </p:cNvGrpSpPr>
          <p:nvPr/>
        </p:nvGrpSpPr>
        <p:grpSpPr bwMode="auto">
          <a:xfrm>
            <a:off x="1177925" y="4060825"/>
            <a:ext cx="3381375" cy="3213100"/>
            <a:chOff x="1178560" y="4060825"/>
            <a:chExt cx="3381375" cy="3212465"/>
          </a:xfrm>
        </p:grpSpPr>
        <p:pic>
          <p:nvPicPr>
            <p:cNvPr id="28677" name="object 3">
              <a:extLst>
                <a:ext uri="{FF2B5EF4-FFF2-40B4-BE49-F238E27FC236}">
                  <a16:creationId xmlns:a16="http://schemas.microsoft.com/office/drawing/2014/main" id="{69D00B77-0012-4AE5-855C-580C2395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8560" y="4060825"/>
              <a:ext cx="3380866" cy="969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object 4">
              <a:extLst>
                <a:ext uri="{FF2B5EF4-FFF2-40B4-BE49-F238E27FC236}">
                  <a16:creationId xmlns:a16="http://schemas.microsoft.com/office/drawing/2014/main" id="{676B5D16-581F-44E4-A6DA-ECAD235CF4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725" y="5038725"/>
              <a:ext cx="2500629" cy="2234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8675" name="object 5">
            <a:extLst>
              <a:ext uri="{FF2B5EF4-FFF2-40B4-BE49-F238E27FC236}">
                <a16:creationId xmlns:a16="http://schemas.microsoft.com/office/drawing/2014/main" id="{5B8DBBE3-EAF6-429C-8781-A65E35726F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5450" y="4638675"/>
            <a:ext cx="1866900" cy="252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object 6">
            <a:extLst>
              <a:ext uri="{FF2B5EF4-FFF2-40B4-BE49-F238E27FC236}">
                <a16:creationId xmlns:a16="http://schemas.microsoft.com/office/drawing/2014/main" id="{00A6417D-73A5-4A21-8F3D-0FBFF373084A}"/>
              </a:ext>
            </a:extLst>
          </p:cNvPr>
          <p:cNvSpPr txBox="1">
            <a:spLocks noChangeArrowheads="1"/>
          </p:cNvSpPr>
          <p:nvPr/>
        </p:nvSpPr>
        <p:spPr bwMode="auto">
          <a:xfrm>
            <a:off x="901700" y="889000"/>
            <a:ext cx="8213725" cy="315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5715" rIns="0" bIns="0">
            <a:spAutoFit/>
          </a:bodyPr>
          <a:lstStyle>
            <a:lvl1pPr marL="192088" indent="-179388">
              <a:tabLst>
                <a:tab pos="469900" algn="l"/>
              </a:tabLst>
              <a:defRPr>
                <a:solidFill>
                  <a:schemeClr val="tx1"/>
                </a:solidFill>
                <a:latin typeface="Arial" panose="020B0604020202020204" pitchFamily="34" charset="0"/>
              </a:defRPr>
            </a:lvl1pPr>
            <a:lvl2pPr marL="742950" indent="-285750">
              <a:tabLst>
                <a:tab pos="469900" algn="l"/>
              </a:tabLst>
              <a:defRPr>
                <a:solidFill>
                  <a:schemeClr val="tx1"/>
                </a:solidFill>
                <a:latin typeface="Arial" panose="020B0604020202020204" pitchFamily="34" charset="0"/>
              </a:defRPr>
            </a:lvl2pPr>
            <a:lvl3pPr marL="1143000" indent="-228600">
              <a:tabLst>
                <a:tab pos="469900" algn="l"/>
              </a:tabLst>
              <a:defRPr>
                <a:solidFill>
                  <a:schemeClr val="tx1"/>
                </a:solidFill>
                <a:latin typeface="Arial" panose="020B0604020202020204" pitchFamily="34" charset="0"/>
              </a:defRPr>
            </a:lvl3pPr>
            <a:lvl4pPr marL="1600200" indent="-228600">
              <a:tabLst>
                <a:tab pos="469900" algn="l"/>
              </a:tabLst>
              <a:defRPr>
                <a:solidFill>
                  <a:schemeClr val="tx1"/>
                </a:solidFill>
                <a:latin typeface="Arial" panose="020B0604020202020204" pitchFamily="34" charset="0"/>
              </a:defRPr>
            </a:lvl4pPr>
            <a:lvl5pPr marL="2057400" indent="-228600">
              <a:tabLst>
                <a:tab pos="4699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699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699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699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69900" algn="l"/>
              </a:tabLst>
              <a:defRPr>
                <a:solidFill>
                  <a:schemeClr val="tx1"/>
                </a:solidFill>
                <a:latin typeface="Arial" panose="020B0604020202020204" pitchFamily="34" charset="0"/>
              </a:defRPr>
            </a:lvl9pPr>
          </a:lstStyle>
          <a:p>
            <a:pPr eaLnBrk="1" hangingPunct="1">
              <a:lnSpc>
                <a:spcPct val="102000"/>
              </a:lnSpc>
              <a:spcBef>
                <a:spcPts val="50"/>
              </a:spcBef>
              <a:buFontTx/>
              <a:buAutoNum type="arabicPeriod" startAt="5"/>
            </a:pPr>
            <a:r>
              <a:rPr lang="en-US" altLang="en-US" sz="2200">
                <a:solidFill>
                  <a:srgbClr val="000000"/>
                </a:solidFill>
                <a:latin typeface="Calibri" panose="020F0502020204030204" pitchFamily="34" charset="0"/>
                <a:cs typeface="Calibri" panose="020F0502020204030204" pitchFamily="34" charset="0"/>
              </a:rPr>
              <a:t>From point </a:t>
            </a:r>
            <a:r>
              <a:rPr lang="en-US" altLang="en-US" sz="2200" i="1">
                <a:solidFill>
                  <a:srgbClr val="000000"/>
                </a:solidFill>
                <a:latin typeface="Calibri" panose="020F0502020204030204" pitchFamily="34" charset="0"/>
                <a:cs typeface="Calibri" panose="020F0502020204030204" pitchFamily="34" charset="0"/>
              </a:rPr>
              <a:t>y</a:t>
            </a:r>
            <a:r>
              <a:rPr lang="en-US" altLang="en-US" sz="2200">
                <a:solidFill>
                  <a:srgbClr val="000000"/>
                </a:solidFill>
                <a:latin typeface="Calibri" panose="020F0502020204030204" pitchFamily="34" charset="0"/>
                <a:cs typeface="Calibri" panose="020F0502020204030204" pitchFamily="34" charset="0"/>
              </a:rPr>
              <a:t>, draw vector </a:t>
            </a:r>
            <a:r>
              <a:rPr lang="en-US" altLang="en-US" sz="2200" i="1">
                <a:solidFill>
                  <a:srgbClr val="000000"/>
                </a:solidFill>
                <a:latin typeface="Calibri" panose="020F0502020204030204" pitchFamily="34" charset="0"/>
                <a:cs typeface="Calibri" panose="020F0502020204030204" pitchFamily="34" charset="0"/>
              </a:rPr>
              <a:t>yb' </a:t>
            </a:r>
            <a:r>
              <a:rPr lang="en-US" altLang="en-US" sz="2200">
                <a:solidFill>
                  <a:srgbClr val="000000"/>
                </a:solidFill>
                <a:latin typeface="Calibri" panose="020F0502020204030204" pitchFamily="34" charset="0"/>
                <a:cs typeface="Calibri" panose="020F0502020204030204" pitchFamily="34" charset="0"/>
              </a:rPr>
              <a:t>perpendicular to </a:t>
            </a:r>
            <a:r>
              <a:rPr lang="en-US" altLang="en-US" sz="2200" i="1">
                <a:solidFill>
                  <a:srgbClr val="000000"/>
                </a:solidFill>
                <a:latin typeface="Calibri" panose="020F0502020204030204" pitchFamily="34" charset="0"/>
                <a:cs typeface="Calibri" panose="020F0502020204030204" pitchFamily="34" charset="0"/>
              </a:rPr>
              <a:t>AB </a:t>
            </a:r>
            <a:r>
              <a:rPr lang="en-US" altLang="en-US" sz="2200">
                <a:solidFill>
                  <a:srgbClr val="000000"/>
                </a:solidFill>
                <a:latin typeface="Calibri" panose="020F0502020204030204" pitchFamily="34" charset="0"/>
                <a:cs typeface="Calibri" panose="020F0502020204030204" pitchFamily="34" charset="0"/>
              </a:rPr>
              <a:t>to represent the tangential component of the acceleration of </a:t>
            </a:r>
            <a:r>
              <a:rPr lang="en-US" altLang="en-US" sz="2200" i="1">
                <a:solidFill>
                  <a:srgbClr val="000000"/>
                </a:solidFill>
                <a:latin typeface="Calibri" panose="020F0502020204030204" pitchFamily="34" charset="0"/>
                <a:cs typeface="Calibri" panose="020F0502020204030204" pitchFamily="34" charset="0"/>
              </a:rPr>
              <a:t>B </a:t>
            </a:r>
            <a:r>
              <a:rPr lang="en-US" altLang="en-US" sz="2200">
                <a:solidFill>
                  <a:srgbClr val="000000"/>
                </a:solidFill>
                <a:latin typeface="Calibri" panose="020F0502020204030204" pitchFamily="34" charset="0"/>
                <a:cs typeface="Calibri" panose="020F0502020204030204" pitchFamily="34" charset="0"/>
              </a:rPr>
              <a:t>with respect to </a:t>
            </a:r>
            <a:r>
              <a:rPr lang="en-US" altLang="en-US" sz="2200" i="1">
                <a:solidFill>
                  <a:srgbClr val="000000"/>
                </a:solidFill>
                <a:latin typeface="Calibri" panose="020F0502020204030204" pitchFamily="34" charset="0"/>
                <a:cs typeface="Calibri" panose="020F0502020204030204" pitchFamily="34" charset="0"/>
              </a:rPr>
              <a:t>A</a:t>
            </a:r>
            <a:endParaRPr lang="en-US" altLang="en-US" sz="2200">
              <a:solidFill>
                <a:srgbClr val="000000"/>
              </a:solidFill>
              <a:latin typeface="Calibri" panose="020F0502020204030204" pitchFamily="34" charset="0"/>
              <a:cs typeface="Calibri" panose="020F0502020204030204" pitchFamily="34" charset="0"/>
            </a:endParaRPr>
          </a:p>
          <a:p>
            <a:pPr eaLnBrk="1" hangingPunct="1">
              <a:lnSpc>
                <a:spcPts val="2775"/>
              </a:lnSpc>
              <a:spcBef>
                <a:spcPts val="125"/>
              </a:spcBef>
              <a:buFontTx/>
              <a:buAutoNum type="arabicPeriod" startAt="5"/>
            </a:pPr>
            <a:r>
              <a:rPr lang="en-US" altLang="en-US" sz="3300" baseline="3000">
                <a:solidFill>
                  <a:srgbClr val="000000"/>
                </a:solidFill>
                <a:latin typeface="Calibri" panose="020F0502020204030204" pitchFamily="34" charset="0"/>
                <a:cs typeface="Calibri" panose="020F0502020204030204" pitchFamily="34" charset="0"/>
              </a:rPr>
              <a:t>Now from point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 </a:t>
            </a:r>
            <a:r>
              <a:rPr lang="en-US" altLang="en-US" sz="3300" baseline="3000">
                <a:solidFill>
                  <a:srgbClr val="000000"/>
                </a:solidFill>
                <a:latin typeface="Calibri" panose="020F0502020204030204" pitchFamily="34" charset="0"/>
                <a:cs typeface="Calibri" panose="020F0502020204030204" pitchFamily="34" charset="0"/>
              </a:rPr>
              <a:t>,draw vector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i="1" baseline="3000">
                <a:solidFill>
                  <a:srgbClr val="000000"/>
                </a:solidFill>
                <a:latin typeface="Calibri" panose="020F0502020204030204" pitchFamily="34" charset="0"/>
                <a:cs typeface="Calibri" panose="020F0502020204030204" pitchFamily="34" charset="0"/>
              </a:rPr>
              <a:t>z </a:t>
            </a:r>
            <a:r>
              <a:rPr lang="en-US" altLang="en-US" sz="3300" baseline="3000">
                <a:solidFill>
                  <a:srgbClr val="000000"/>
                </a:solidFill>
                <a:latin typeface="Calibri" panose="020F0502020204030204" pitchFamily="34" charset="0"/>
                <a:cs typeface="Calibri" panose="020F0502020204030204" pitchFamily="34" charset="0"/>
              </a:rPr>
              <a:t>parallel to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i="1" baseline="3000">
                <a:solidFill>
                  <a:srgbClr val="000000"/>
                </a:solidFill>
                <a:latin typeface="Calibri" panose="020F0502020204030204" pitchFamily="34" charset="0"/>
                <a:cs typeface="Calibri" panose="020F0502020204030204" pitchFamily="34" charset="0"/>
              </a:rPr>
              <a:t>B </a:t>
            </a:r>
            <a:r>
              <a:rPr lang="en-US" altLang="en-US" sz="3300" baseline="3000">
                <a:solidFill>
                  <a:srgbClr val="000000"/>
                </a:solidFill>
                <a:latin typeface="Calibri" panose="020F0502020204030204" pitchFamily="34" charset="0"/>
                <a:cs typeface="Calibri" panose="020F0502020204030204" pitchFamily="34" charset="0"/>
              </a:rPr>
              <a:t>to represent the radial component of the acceleration </a:t>
            </a:r>
            <a:r>
              <a:rPr lang="en-US" altLang="en-US" sz="3300" i="1" baseline="3000">
                <a:solidFill>
                  <a:srgbClr val="000000"/>
                </a:solidFill>
                <a:latin typeface="Calibri" panose="020F0502020204030204" pitchFamily="34" charset="0"/>
                <a:cs typeface="Calibri" panose="020F0502020204030204" pitchFamily="34" charset="0"/>
              </a:rPr>
              <a:t>B </a:t>
            </a:r>
            <a:r>
              <a:rPr lang="en-US" altLang="en-US" sz="3300" baseline="3000">
                <a:solidFill>
                  <a:srgbClr val="000000"/>
                </a:solidFill>
                <a:latin typeface="Calibri" panose="020F0502020204030204" pitchFamily="34" charset="0"/>
                <a:cs typeface="Calibri" panose="020F0502020204030204" pitchFamily="34" charset="0"/>
              </a:rPr>
              <a:t>with respect to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a:t>
            </a:r>
          </a:p>
          <a:p>
            <a:pPr eaLnBrk="1" hangingPunct="1">
              <a:lnSpc>
                <a:spcPts val="2763"/>
              </a:lnSpc>
              <a:buFontTx/>
              <a:buAutoNum type="arabicPeriod" startAt="5"/>
            </a:pPr>
            <a:r>
              <a:rPr lang="en-US" altLang="en-US" sz="3300" baseline="3000">
                <a:solidFill>
                  <a:srgbClr val="000000"/>
                </a:solidFill>
                <a:latin typeface="Calibri" panose="020F0502020204030204" pitchFamily="34" charset="0"/>
                <a:cs typeface="Calibri" panose="020F0502020204030204" pitchFamily="34" charset="0"/>
              </a:rPr>
              <a:t>From point </a:t>
            </a:r>
            <a:r>
              <a:rPr lang="en-US" altLang="en-US" sz="3300" i="1" baseline="3000">
                <a:solidFill>
                  <a:srgbClr val="000000"/>
                </a:solidFill>
                <a:latin typeface="Calibri" panose="020F0502020204030204" pitchFamily="34" charset="0"/>
                <a:cs typeface="Calibri" panose="020F0502020204030204" pitchFamily="34" charset="0"/>
              </a:rPr>
              <a:t>z</a:t>
            </a:r>
            <a:r>
              <a:rPr lang="en-US" altLang="en-US" sz="3300" baseline="3000">
                <a:solidFill>
                  <a:srgbClr val="000000"/>
                </a:solidFill>
                <a:latin typeface="Calibri" panose="020F0502020204030204" pitchFamily="34" charset="0"/>
                <a:cs typeface="Calibri" panose="020F0502020204030204" pitchFamily="34" charset="0"/>
              </a:rPr>
              <a:t>, draw vector </a:t>
            </a:r>
            <a:r>
              <a:rPr lang="en-US" altLang="en-US" sz="3300" i="1" baseline="3000">
                <a:solidFill>
                  <a:srgbClr val="000000"/>
                </a:solidFill>
                <a:latin typeface="Calibri" panose="020F0502020204030204" pitchFamily="34" charset="0"/>
                <a:cs typeface="Calibri" panose="020F0502020204030204" pitchFamily="34" charset="0"/>
              </a:rPr>
              <a:t>zb' </a:t>
            </a:r>
            <a:r>
              <a:rPr lang="en-US" altLang="en-US" sz="3300" baseline="3000">
                <a:solidFill>
                  <a:srgbClr val="000000"/>
                </a:solidFill>
                <a:latin typeface="Calibri" panose="020F0502020204030204" pitchFamily="34" charset="0"/>
                <a:cs typeface="Calibri" panose="020F0502020204030204" pitchFamily="34" charset="0"/>
              </a:rPr>
              <a:t>perpendicular to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i="1" baseline="3000">
                <a:solidFill>
                  <a:srgbClr val="000000"/>
                </a:solidFill>
                <a:latin typeface="Calibri" panose="020F0502020204030204" pitchFamily="34" charset="0"/>
                <a:cs typeface="Calibri" panose="020F0502020204030204" pitchFamily="34" charset="0"/>
              </a:rPr>
              <a:t>B </a:t>
            </a:r>
            <a:r>
              <a:rPr lang="en-US" altLang="en-US" sz="3300" baseline="3000">
                <a:solidFill>
                  <a:srgbClr val="000000"/>
                </a:solidFill>
                <a:latin typeface="Calibri" panose="020F0502020204030204" pitchFamily="34" charset="0"/>
                <a:cs typeface="Calibri" panose="020F0502020204030204" pitchFamily="34" charset="0"/>
              </a:rPr>
              <a:t>to represent the tangential component of the acceleration of </a:t>
            </a:r>
            <a:r>
              <a:rPr lang="en-US" altLang="en-US" sz="3300" i="1" baseline="3000">
                <a:solidFill>
                  <a:srgbClr val="000000"/>
                </a:solidFill>
                <a:latin typeface="Calibri" panose="020F0502020204030204" pitchFamily="34" charset="0"/>
                <a:cs typeface="Calibri" panose="020F0502020204030204" pitchFamily="34" charset="0"/>
              </a:rPr>
              <a:t>B </a:t>
            </a:r>
            <a:r>
              <a:rPr lang="en-US" altLang="en-US" sz="3300" baseline="3000">
                <a:solidFill>
                  <a:srgbClr val="000000"/>
                </a:solidFill>
                <a:latin typeface="Calibri" panose="020F0502020204030204" pitchFamily="34" charset="0"/>
                <a:cs typeface="Calibri" panose="020F0502020204030204" pitchFamily="34" charset="0"/>
              </a:rPr>
              <a:t>with respect to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baseline="3000">
                <a:solidFill>
                  <a:srgbClr val="000000"/>
                </a:solidFill>
                <a:latin typeface="Calibri" panose="020F0502020204030204" pitchFamily="34" charset="0"/>
                <a:cs typeface="Calibri" panose="020F0502020204030204" pitchFamily="34" charset="0"/>
              </a:rPr>
              <a:t>.</a:t>
            </a:r>
          </a:p>
          <a:p>
            <a:pPr eaLnBrk="1" hangingPunct="1">
              <a:spcBef>
                <a:spcPts val="25"/>
              </a:spcBef>
            </a:pPr>
            <a:r>
              <a:rPr lang="en-US" altLang="en-US" sz="1600" baseline="5000">
                <a:solidFill>
                  <a:srgbClr val="000000"/>
                </a:solidFill>
                <a:latin typeface="Calibri" panose="020F0502020204030204" pitchFamily="34" charset="0"/>
                <a:cs typeface="Calibri" panose="020F0502020204030204" pitchFamily="34" charset="0"/>
              </a:rPr>
              <a:t>8. </a:t>
            </a:r>
            <a:r>
              <a:rPr lang="en-US" altLang="en-US" sz="3300" baseline="3000">
                <a:solidFill>
                  <a:srgbClr val="000000"/>
                </a:solidFill>
                <a:latin typeface="Calibri" panose="020F0502020204030204" pitchFamily="34" charset="0"/>
                <a:cs typeface="Calibri" panose="020F0502020204030204" pitchFamily="34" charset="0"/>
              </a:rPr>
              <a:t>The vectors </a:t>
            </a:r>
            <a:r>
              <a:rPr lang="en-US" altLang="en-US" sz="3300" i="1" baseline="3000">
                <a:solidFill>
                  <a:srgbClr val="000000"/>
                </a:solidFill>
                <a:latin typeface="Calibri" panose="020F0502020204030204" pitchFamily="34" charset="0"/>
                <a:cs typeface="Calibri" panose="020F0502020204030204" pitchFamily="34" charset="0"/>
              </a:rPr>
              <a:t>yb' </a:t>
            </a:r>
            <a:r>
              <a:rPr lang="en-US" altLang="en-US" sz="3300" baseline="3000">
                <a:solidFill>
                  <a:srgbClr val="000000"/>
                </a:solidFill>
                <a:latin typeface="Calibri" panose="020F0502020204030204" pitchFamily="34" charset="0"/>
                <a:cs typeface="Calibri" panose="020F0502020204030204" pitchFamily="34" charset="0"/>
              </a:rPr>
              <a:t>and </a:t>
            </a:r>
            <a:r>
              <a:rPr lang="en-US" altLang="en-US" sz="3300" i="1" baseline="3000">
                <a:solidFill>
                  <a:srgbClr val="000000"/>
                </a:solidFill>
                <a:latin typeface="Calibri" panose="020F0502020204030204" pitchFamily="34" charset="0"/>
                <a:cs typeface="Calibri" panose="020F0502020204030204" pitchFamily="34" charset="0"/>
              </a:rPr>
              <a:t>zb' </a:t>
            </a:r>
            <a:r>
              <a:rPr lang="en-US" altLang="en-US" sz="3300" baseline="3000">
                <a:solidFill>
                  <a:srgbClr val="000000"/>
                </a:solidFill>
                <a:latin typeface="Calibri" panose="020F0502020204030204" pitchFamily="34" charset="0"/>
                <a:cs typeface="Calibri" panose="020F0502020204030204" pitchFamily="34" charset="0"/>
              </a:rPr>
              <a:t>intersect at </a:t>
            </a:r>
            <a:r>
              <a:rPr lang="en-US" altLang="en-US" sz="3300" i="1" baseline="3000">
                <a:solidFill>
                  <a:srgbClr val="000000"/>
                </a:solidFill>
                <a:latin typeface="Calibri" panose="020F0502020204030204" pitchFamily="34" charset="0"/>
                <a:cs typeface="Calibri" panose="020F0502020204030204" pitchFamily="34" charset="0"/>
              </a:rPr>
              <a:t>b'</a:t>
            </a:r>
            <a:r>
              <a:rPr lang="en-US" altLang="en-US" sz="3300" baseline="3000">
                <a:solidFill>
                  <a:srgbClr val="000000"/>
                </a:solidFill>
                <a:latin typeface="Calibri" panose="020F0502020204030204" pitchFamily="34" charset="0"/>
                <a:cs typeface="Calibri" panose="020F0502020204030204" pitchFamily="34" charset="0"/>
              </a:rPr>
              <a:t>. Now the vector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a:t>
            </a:r>
            <a:r>
              <a:rPr lang="en-US" altLang="en-US" sz="3300" i="1" baseline="3000">
                <a:solidFill>
                  <a:srgbClr val="000000"/>
                </a:solidFill>
                <a:latin typeface="Calibri" panose="020F0502020204030204" pitchFamily="34" charset="0"/>
                <a:cs typeface="Calibri" panose="020F0502020204030204" pitchFamily="34" charset="0"/>
              </a:rPr>
              <a:t>' b'</a:t>
            </a:r>
            <a:endParaRPr lang="en-US" altLang="en-US" sz="3300" baseline="300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100"/>
              </a:spcBef>
            </a:pPr>
            <a:r>
              <a:rPr lang="en-US" altLang="en-US" sz="3300" baseline="3000">
                <a:solidFill>
                  <a:srgbClr val="000000"/>
                </a:solidFill>
                <a:latin typeface="Calibri" panose="020F0502020204030204" pitchFamily="34" charset="0"/>
                <a:cs typeface="Calibri" panose="020F0502020204030204" pitchFamily="34" charset="0"/>
              </a:rPr>
              <a:t>represents the acceleration of </a:t>
            </a:r>
            <a:r>
              <a:rPr lang="en-US" altLang="en-US" sz="3300" i="1" baseline="3000">
                <a:solidFill>
                  <a:srgbClr val="000000"/>
                </a:solidFill>
                <a:latin typeface="Calibri" panose="020F0502020204030204" pitchFamily="34" charset="0"/>
                <a:cs typeface="Calibri" panose="020F0502020204030204" pitchFamily="34" charset="0"/>
              </a:rPr>
              <a:t>B </a:t>
            </a:r>
            <a:r>
              <a:rPr lang="en-US" altLang="en-US" sz="3300" baseline="3000">
                <a:solidFill>
                  <a:srgbClr val="000000"/>
                </a:solidFill>
                <a:latin typeface="Calibri" panose="020F0502020204030204" pitchFamily="34" charset="0"/>
                <a:cs typeface="Calibri" panose="020F0502020204030204" pitchFamily="34" charset="0"/>
              </a:rPr>
              <a:t>with respect to </a:t>
            </a:r>
            <a:r>
              <a:rPr lang="en-US" altLang="en-US" sz="3300" i="1" baseline="3000">
                <a:solidFill>
                  <a:srgbClr val="000000"/>
                </a:solidFill>
                <a:latin typeface="Calibri" panose="020F0502020204030204" pitchFamily="34" charset="0"/>
                <a:cs typeface="Calibri" panose="020F0502020204030204" pitchFamily="34" charset="0"/>
              </a:rPr>
              <a:t>P</a:t>
            </a:r>
            <a:r>
              <a:rPr lang="en-US" altLang="en-US" sz="2200">
                <a:solidFill>
                  <a:srgbClr val="000000"/>
                </a:solidFill>
                <a:latin typeface="Calibri" panose="020F0502020204030204" pitchFamily="34" charset="0"/>
                <a:cs typeface="Calibri" panose="020F0502020204030204" pitchFamily="34" charset="0"/>
              </a:rPr>
              <a:t>2 </a:t>
            </a:r>
            <a:r>
              <a:rPr lang="en-US" altLang="en-US" sz="3300" baseline="3000">
                <a:solidFill>
                  <a:srgbClr val="000000"/>
                </a:solidFill>
                <a:latin typeface="Calibri" panose="020F0502020204030204" pitchFamily="34" charset="0"/>
                <a:cs typeface="Calibri" panose="020F0502020204030204" pitchFamily="34" charset="0"/>
              </a:rPr>
              <a:t>or the </a:t>
            </a:r>
            <a:r>
              <a:rPr lang="en-US" altLang="en-US" sz="2200">
                <a:solidFill>
                  <a:srgbClr val="000000"/>
                </a:solidFill>
                <a:latin typeface="Calibri" panose="020F0502020204030204" pitchFamily="34" charset="0"/>
                <a:cs typeface="Calibri" panose="020F0502020204030204" pitchFamily="34" charset="0"/>
              </a:rPr>
              <a:t>acceleration of </a:t>
            </a:r>
            <a:r>
              <a:rPr lang="en-US" altLang="en-US" sz="2200" i="1">
                <a:solidFill>
                  <a:srgbClr val="000000"/>
                </a:solidFill>
                <a:latin typeface="Calibri" panose="020F0502020204030204" pitchFamily="34" charset="0"/>
                <a:cs typeface="Calibri" panose="020F0502020204030204" pitchFamily="34" charset="0"/>
              </a:rPr>
              <a:t>B</a:t>
            </a:r>
            <a:r>
              <a:rPr lang="en-US" altLang="en-US" sz="1100" i="1">
                <a:solidFill>
                  <a:srgbClr val="000000"/>
                </a:solidFill>
                <a:latin typeface="Calibri" panose="020F0502020204030204" pitchFamily="34" charset="0"/>
                <a:cs typeface="Calibri" panose="020F0502020204030204" pitchFamily="34" charset="0"/>
              </a:rPr>
              <a:t>.</a:t>
            </a:r>
            <a:endParaRPr lang="en-US" altLang="en-US" sz="1100">
              <a:solidFill>
                <a:srgbClr val="000000"/>
              </a:solidFill>
              <a:latin typeface="Calibri" panose="020F0502020204030204" pitchFamily="34" charset="0"/>
              <a:cs typeface="Calibri" panose="020F050202020403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75B5A352-E756-411B-9B98-0C47345CCD99}"/>
              </a:ext>
            </a:extLst>
          </p:cNvPr>
          <p:cNvSpPr txBox="1">
            <a:spLocks noGrp="1"/>
          </p:cNvSpPr>
          <p:nvPr>
            <p:ph type="title"/>
          </p:nvPr>
        </p:nvSpPr>
        <p:spPr/>
        <p:txBody>
          <a:bodyPr tIns="12065" rtlCol="0"/>
          <a:lstStyle/>
          <a:p>
            <a:pPr marL="2742565" eaLnBrk="1" fontAlgn="auto" hangingPunct="1">
              <a:spcBef>
                <a:spcPts val="95"/>
              </a:spcBef>
              <a:spcAft>
                <a:spcPts val="0"/>
              </a:spcAft>
              <a:defRPr/>
            </a:pPr>
            <a:r>
              <a:rPr spc="-10" dirty="0"/>
              <a:t>EXPERIMENT</a:t>
            </a:r>
            <a:r>
              <a:rPr spc="-75" dirty="0"/>
              <a:t> </a:t>
            </a:r>
            <a:r>
              <a:rPr dirty="0"/>
              <a:t>No:</a:t>
            </a:r>
            <a:r>
              <a:rPr spc="-65" dirty="0"/>
              <a:t> </a:t>
            </a:r>
            <a:r>
              <a:rPr spc="-50" dirty="0"/>
              <a:t>6</a:t>
            </a:r>
          </a:p>
        </p:txBody>
      </p:sp>
      <p:sp>
        <p:nvSpPr>
          <p:cNvPr id="29699" name="object 3">
            <a:extLst>
              <a:ext uri="{FF2B5EF4-FFF2-40B4-BE49-F238E27FC236}">
                <a16:creationId xmlns:a16="http://schemas.microsoft.com/office/drawing/2014/main" id="{5B774F1C-97DF-41D6-A501-C16C97FF24B5}"/>
              </a:ext>
            </a:extLst>
          </p:cNvPr>
          <p:cNvSpPr txBox="1">
            <a:spLocks noChangeArrowheads="1"/>
          </p:cNvSpPr>
          <p:nvPr/>
        </p:nvSpPr>
        <p:spPr bwMode="auto">
          <a:xfrm>
            <a:off x="901700" y="1514475"/>
            <a:ext cx="8223250" cy="379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pPr>
            <a:r>
              <a:rPr lang="en-US" altLang="en-US" sz="2800" b="1">
                <a:solidFill>
                  <a:srgbClr val="000000"/>
                </a:solidFill>
                <a:latin typeface="Calibri" panose="020F0502020204030204" pitchFamily="34" charset="0"/>
                <a:cs typeface="Calibri" panose="020F0502020204030204" pitchFamily="34" charset="0"/>
              </a:rPr>
              <a:t>AIM:</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To draw displacement diagram, velocity diagram &amp; acceleration diagram of cam follower.</a:t>
            </a:r>
          </a:p>
          <a:p>
            <a:pPr eaLnBrk="1" hangingPunct="1">
              <a:spcBef>
                <a:spcPts val="1350"/>
              </a:spcBef>
            </a:pPr>
            <a:r>
              <a:rPr lang="en-US" altLang="en-US" sz="2800" b="1">
                <a:solidFill>
                  <a:srgbClr val="000000"/>
                </a:solidFill>
                <a:latin typeface="Calibri" panose="020F0502020204030204" pitchFamily="34" charset="0"/>
                <a:cs typeface="Calibri" panose="020F0502020204030204" pitchFamily="34" charset="0"/>
              </a:rPr>
              <a:t>THEORY:</a:t>
            </a:r>
            <a:endParaRPr lang="en-US" altLang="en-US" sz="2800">
              <a:solidFill>
                <a:srgbClr val="000000"/>
              </a:solidFill>
              <a:latin typeface="Calibri" panose="020F0502020204030204" pitchFamily="34" charset="0"/>
              <a:cs typeface="Calibri" panose="020F0502020204030204" pitchFamily="34" charset="0"/>
            </a:endParaRPr>
          </a:p>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Types of Follower motion:</a:t>
            </a:r>
          </a:p>
          <a:p>
            <a:pPr eaLnBrk="1" hangingPunct="1">
              <a:spcBef>
                <a:spcPts val="38"/>
              </a:spcBef>
            </a:pPr>
            <a:endParaRPr lang="en-US" altLang="en-US" sz="2200">
              <a:solidFill>
                <a:srgbClr val="000000"/>
              </a:solidFill>
              <a:latin typeface="Calibri" panose="020F0502020204030204" pitchFamily="34" charset="0"/>
              <a:cs typeface="Calibri" panose="020F0502020204030204" pitchFamily="34" charset="0"/>
            </a:endParaRPr>
          </a:p>
          <a:p>
            <a:pPr eaLnBrk="1" hangingPunct="1">
              <a:buSzPct val="45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Simple Harmonic Motion</a:t>
            </a:r>
          </a:p>
          <a:p>
            <a:pPr eaLnBrk="1" hangingPunct="1">
              <a:spcBef>
                <a:spcPts val="50"/>
              </a:spcBef>
              <a:buSzPct val="45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Uniform Velocity</a:t>
            </a:r>
          </a:p>
          <a:p>
            <a:pPr eaLnBrk="1" hangingPunct="1">
              <a:spcBef>
                <a:spcPts val="50"/>
              </a:spcBef>
              <a:buSzPct val="45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Uniform Acceleration and Retardation</a:t>
            </a:r>
          </a:p>
          <a:p>
            <a:pPr eaLnBrk="1" hangingPunct="1">
              <a:spcBef>
                <a:spcPts val="50"/>
              </a:spcBef>
              <a:buSzPct val="45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Cycloidal Motion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22" name="object 2">
            <a:extLst>
              <a:ext uri="{FF2B5EF4-FFF2-40B4-BE49-F238E27FC236}">
                <a16:creationId xmlns:a16="http://schemas.microsoft.com/office/drawing/2014/main" id="{E9758A9F-A2FD-4144-9BF1-F505D65807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8450" y="2981325"/>
            <a:ext cx="3151188" cy="440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object 3">
            <a:extLst>
              <a:ext uri="{FF2B5EF4-FFF2-40B4-BE49-F238E27FC236}">
                <a16:creationId xmlns:a16="http://schemas.microsoft.com/office/drawing/2014/main" id="{565F10B3-513B-4909-8C10-3384A1F1D2FC}"/>
              </a:ext>
            </a:extLst>
          </p:cNvPr>
          <p:cNvSpPr>
            <a:spLocks noGrp="1" noChangeArrowheads="1"/>
          </p:cNvSpPr>
          <p:nvPr>
            <p:ph type="title"/>
          </p:nvPr>
        </p:nvSpPr>
        <p:spPr>
          <a:xfrm>
            <a:off x="901700" y="885825"/>
            <a:ext cx="7442200" cy="1914525"/>
          </a:xfrm>
        </p:spPr>
        <p:txBody>
          <a:bodyPr tIns="4445"/>
          <a:lstStyle/>
          <a:p>
            <a:pPr marL="12700" eaLnBrk="1" hangingPunct="1">
              <a:lnSpc>
                <a:spcPct val="102000"/>
              </a:lnSpc>
              <a:spcBef>
                <a:spcPts val="38"/>
              </a:spcBef>
            </a:pPr>
            <a:r>
              <a:rPr lang="en-US" altLang="en-US">
                <a:latin typeface="Calibri" panose="020F0502020204030204" pitchFamily="34" charset="0"/>
                <a:cs typeface="Calibri" panose="020F0502020204030204" pitchFamily="34" charset="0"/>
              </a:rPr>
              <a:t>Displacement, Velocity and Acceleration Diagrams when the Follower Moves with Uniform Velocity</a:t>
            </a:r>
            <a:r>
              <a:rPr lang="en-US" altLang="en-US" b="0">
                <a:latin typeface="Calibri" panose="020F0502020204030204" pitchFamily="34" charset="0"/>
                <a:cs typeface="Calibri" panose="020F0502020204030204" pitchFamily="34" charset="0"/>
              </a:rPr>
              <a:t>:</a:t>
            </a:r>
            <a:br>
              <a:rPr lang="en-US" altLang="en-US" b="0">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The displacement, velocity, and acceleration diagrams when a knife-edged follower moves with uniform velocity are shown in Fig.1</a:t>
            </a:r>
            <a:endParaRPr lang="en-US" altLang="en-US" sz="2200">
              <a:latin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E0360F2-2E32-4374-8D27-882283FE87B9}"/>
              </a:ext>
            </a:extLst>
          </p:cNvPr>
          <p:cNvSpPr txBox="1">
            <a:spLocks noGrp="1"/>
          </p:cNvSpPr>
          <p:nvPr>
            <p:ph type="title"/>
          </p:nvPr>
        </p:nvSpPr>
        <p:spPr>
          <a:xfrm>
            <a:off x="762000" y="1008063"/>
            <a:ext cx="6032500" cy="450850"/>
          </a:xfrm>
        </p:spPr>
        <p:txBody>
          <a:bodyPr tIns="12700" rtlCol="0"/>
          <a:lstStyle/>
          <a:p>
            <a:pPr marL="2788285" eaLnBrk="1" fontAlgn="auto" hangingPunct="1">
              <a:spcBef>
                <a:spcPts val="100"/>
              </a:spcBef>
              <a:spcAft>
                <a:spcPts val="0"/>
              </a:spcAft>
              <a:defRPr/>
            </a:pPr>
            <a:r>
              <a:rPr sz="2600" u="sng" dirty="0">
                <a:uFill>
                  <a:solidFill>
                    <a:srgbClr val="000000"/>
                  </a:solidFill>
                </a:uFill>
              </a:rPr>
              <a:t>List</a:t>
            </a:r>
            <a:r>
              <a:rPr sz="2600" u="sng" spc="-30" dirty="0">
                <a:uFill>
                  <a:solidFill>
                    <a:srgbClr val="000000"/>
                  </a:solidFill>
                </a:uFill>
              </a:rPr>
              <a:t> </a:t>
            </a:r>
            <a:r>
              <a:rPr sz="2600" u="sng" dirty="0">
                <a:uFill>
                  <a:solidFill>
                    <a:srgbClr val="000000"/>
                  </a:solidFill>
                </a:uFill>
              </a:rPr>
              <a:t>of</a:t>
            </a:r>
            <a:r>
              <a:rPr sz="2600" u="sng" spc="-5" dirty="0">
                <a:uFill>
                  <a:solidFill>
                    <a:srgbClr val="000000"/>
                  </a:solidFill>
                </a:uFill>
              </a:rPr>
              <a:t> </a:t>
            </a:r>
            <a:r>
              <a:rPr sz="2600" u="sng" spc="-10" dirty="0">
                <a:uFill>
                  <a:solidFill>
                    <a:srgbClr val="000000"/>
                  </a:solidFill>
                </a:uFill>
              </a:rPr>
              <a:t>Experiments:</a:t>
            </a:r>
            <a:endParaRPr sz="2600" dirty="0"/>
          </a:p>
        </p:txBody>
      </p:sp>
      <p:sp>
        <p:nvSpPr>
          <p:cNvPr id="3" name="object 3">
            <a:extLst>
              <a:ext uri="{FF2B5EF4-FFF2-40B4-BE49-F238E27FC236}">
                <a16:creationId xmlns:a16="http://schemas.microsoft.com/office/drawing/2014/main" id="{6D2A3949-BCC4-435A-BE44-54D4D228C3F3}"/>
              </a:ext>
            </a:extLst>
          </p:cNvPr>
          <p:cNvSpPr txBox="1"/>
          <p:nvPr/>
        </p:nvSpPr>
        <p:spPr>
          <a:xfrm>
            <a:off x="901700" y="1543050"/>
            <a:ext cx="6421438" cy="1730375"/>
          </a:xfrm>
          <a:prstGeom prst="rect">
            <a:avLst/>
          </a:prstGeom>
        </p:spPr>
        <p:txBody>
          <a:bodyPr lIns="0" tIns="102235" rIns="0" bIns="0">
            <a:spAutoFit/>
          </a:bodyPr>
          <a:lstStyle/>
          <a:p>
            <a:pPr marL="240665" indent="-228600" eaLnBrk="1" fontAlgn="auto" hangingPunct="1">
              <a:spcBef>
                <a:spcPts val="805"/>
              </a:spcBef>
              <a:spcAft>
                <a:spcPts val="0"/>
              </a:spcAft>
              <a:buSzPct val="50000"/>
              <a:buFont typeface="Symbol"/>
              <a:buChar char=""/>
              <a:tabLst>
                <a:tab pos="240665" algn="l"/>
                <a:tab pos="241300" algn="l"/>
              </a:tabLst>
              <a:defRPr/>
            </a:pPr>
            <a:r>
              <a:rPr sz="2200" kern="0" dirty="0">
                <a:solidFill>
                  <a:sysClr val="windowText" lastClr="000000"/>
                </a:solidFill>
                <a:latin typeface="Calibri"/>
                <a:cs typeface="Calibri"/>
              </a:rPr>
              <a:t>Study</a:t>
            </a:r>
            <a:r>
              <a:rPr sz="2200" kern="0" spc="-55"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80" dirty="0">
                <a:solidFill>
                  <a:sysClr val="windowText" lastClr="000000"/>
                </a:solidFill>
                <a:latin typeface="Calibri"/>
                <a:cs typeface="Calibri"/>
              </a:rPr>
              <a:t> </a:t>
            </a:r>
            <a:r>
              <a:rPr sz="2200" kern="0" spc="-10" dirty="0">
                <a:solidFill>
                  <a:sysClr val="windowText" lastClr="000000"/>
                </a:solidFill>
                <a:latin typeface="Calibri"/>
                <a:cs typeface="Calibri"/>
              </a:rPr>
              <a:t>Ackerman’s</a:t>
            </a:r>
            <a:r>
              <a:rPr sz="2200" kern="0" spc="-70" dirty="0">
                <a:solidFill>
                  <a:sysClr val="windowText" lastClr="000000"/>
                </a:solidFill>
                <a:latin typeface="Calibri"/>
                <a:cs typeface="Calibri"/>
              </a:rPr>
              <a:t> </a:t>
            </a:r>
            <a:r>
              <a:rPr sz="2200" kern="0" dirty="0">
                <a:solidFill>
                  <a:sysClr val="windowText" lastClr="000000"/>
                </a:solidFill>
                <a:latin typeface="Calibri"/>
                <a:cs typeface="Calibri"/>
              </a:rPr>
              <a:t>Steering</a:t>
            </a:r>
            <a:r>
              <a:rPr sz="2200" kern="0" spc="-55" dirty="0">
                <a:solidFill>
                  <a:sysClr val="windowText" lastClr="000000"/>
                </a:solidFill>
                <a:latin typeface="Calibri"/>
                <a:cs typeface="Calibri"/>
              </a:rPr>
              <a:t> </a:t>
            </a:r>
            <a:r>
              <a:rPr sz="2200" kern="0" dirty="0">
                <a:solidFill>
                  <a:sysClr val="windowText" lastClr="000000"/>
                </a:solidFill>
                <a:latin typeface="Calibri"/>
                <a:cs typeface="Calibri"/>
              </a:rPr>
              <a:t>Gear</a:t>
            </a:r>
            <a:r>
              <a:rPr sz="2200" kern="0" spc="-65" dirty="0">
                <a:solidFill>
                  <a:sysClr val="windowText" lastClr="000000"/>
                </a:solidFill>
                <a:latin typeface="Calibri"/>
                <a:cs typeface="Calibri"/>
              </a:rPr>
              <a:t> </a:t>
            </a:r>
            <a:r>
              <a:rPr sz="2200" kern="0" spc="-10" dirty="0">
                <a:solidFill>
                  <a:sysClr val="windowText" lastClr="000000"/>
                </a:solidFill>
                <a:latin typeface="Calibri"/>
                <a:cs typeface="Calibri"/>
              </a:rPr>
              <a:t>Mechanism</a:t>
            </a:r>
            <a:endParaRPr sz="2200" kern="0" dirty="0">
              <a:solidFill>
                <a:sysClr val="windowText" lastClr="000000"/>
              </a:solidFill>
              <a:latin typeface="Calibri"/>
              <a:cs typeface="Calibri"/>
            </a:endParaRPr>
          </a:p>
          <a:p>
            <a:pPr marL="240665" indent="-228600" eaLnBrk="1" fontAlgn="auto" hangingPunct="1">
              <a:spcBef>
                <a:spcPts val="710"/>
              </a:spcBef>
              <a:spcAft>
                <a:spcPts val="0"/>
              </a:spcAft>
              <a:buSzPct val="50000"/>
              <a:buFont typeface="Symbol"/>
              <a:buChar char=""/>
              <a:tabLst>
                <a:tab pos="240665" algn="l"/>
                <a:tab pos="241300" algn="l"/>
              </a:tabLst>
              <a:defRPr/>
            </a:pPr>
            <a:r>
              <a:rPr sz="2200" kern="0" dirty="0">
                <a:solidFill>
                  <a:sysClr val="windowText" lastClr="000000"/>
                </a:solidFill>
                <a:latin typeface="Calibri"/>
                <a:cs typeface="Calibri"/>
              </a:rPr>
              <a:t>To</a:t>
            </a:r>
            <a:r>
              <a:rPr sz="2200" kern="0" spc="-60" dirty="0">
                <a:solidFill>
                  <a:sysClr val="windowText" lastClr="000000"/>
                </a:solidFill>
                <a:latin typeface="Calibri"/>
                <a:cs typeface="Calibri"/>
              </a:rPr>
              <a:t> </a:t>
            </a:r>
            <a:r>
              <a:rPr sz="2200" kern="0" dirty="0">
                <a:solidFill>
                  <a:sysClr val="windowText" lastClr="000000"/>
                </a:solidFill>
                <a:latin typeface="Calibri"/>
                <a:cs typeface="Calibri"/>
              </a:rPr>
              <a:t>study</a:t>
            </a:r>
            <a:r>
              <a:rPr sz="2200" kern="0" spc="-60" dirty="0">
                <a:solidFill>
                  <a:sysClr val="windowText" lastClr="000000"/>
                </a:solidFill>
                <a:latin typeface="Calibri"/>
                <a:cs typeface="Calibri"/>
              </a:rPr>
              <a:t> </a:t>
            </a:r>
            <a:r>
              <a:rPr sz="2200" kern="0" dirty="0">
                <a:solidFill>
                  <a:sysClr val="windowText" lastClr="000000"/>
                </a:solidFill>
                <a:latin typeface="Calibri"/>
                <a:cs typeface="Calibri"/>
              </a:rPr>
              <a:t>various</a:t>
            </a:r>
            <a:r>
              <a:rPr sz="2200" kern="0" spc="-65" dirty="0">
                <a:solidFill>
                  <a:sysClr val="windowText" lastClr="000000"/>
                </a:solidFill>
                <a:latin typeface="Calibri"/>
                <a:cs typeface="Calibri"/>
              </a:rPr>
              <a:t> </a:t>
            </a:r>
            <a:r>
              <a:rPr sz="2200" kern="0" dirty="0">
                <a:solidFill>
                  <a:sysClr val="windowText" lastClr="000000"/>
                </a:solidFill>
                <a:latin typeface="Calibri"/>
                <a:cs typeface="Calibri"/>
              </a:rPr>
              <a:t>types</a:t>
            </a:r>
            <a:r>
              <a:rPr sz="2200" kern="0" spc="-60"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50" dirty="0">
                <a:solidFill>
                  <a:sysClr val="windowText" lastClr="000000"/>
                </a:solidFill>
                <a:latin typeface="Calibri"/>
                <a:cs typeface="Calibri"/>
              </a:rPr>
              <a:t> </a:t>
            </a:r>
            <a:r>
              <a:rPr sz="2200" kern="0" spc="-10" dirty="0">
                <a:solidFill>
                  <a:sysClr val="windowText" lastClr="000000"/>
                </a:solidFill>
                <a:latin typeface="Calibri"/>
                <a:cs typeface="Calibri"/>
              </a:rPr>
              <a:t>gears.</a:t>
            </a:r>
            <a:endParaRPr sz="2200" kern="0" dirty="0">
              <a:solidFill>
                <a:sysClr val="windowText" lastClr="000000"/>
              </a:solidFill>
              <a:latin typeface="Calibri"/>
              <a:cs typeface="Calibri"/>
            </a:endParaRPr>
          </a:p>
          <a:p>
            <a:pPr marL="240665" indent="-228600" eaLnBrk="1" fontAlgn="auto" hangingPunct="1">
              <a:spcBef>
                <a:spcPts val="725"/>
              </a:spcBef>
              <a:spcAft>
                <a:spcPts val="0"/>
              </a:spcAft>
              <a:buSzPct val="50000"/>
              <a:buFont typeface="Symbol"/>
              <a:buChar char=""/>
              <a:tabLst>
                <a:tab pos="240665" algn="l"/>
                <a:tab pos="241300" algn="l"/>
              </a:tabLst>
              <a:defRPr/>
            </a:pPr>
            <a:r>
              <a:rPr sz="2200" kern="0" dirty="0">
                <a:solidFill>
                  <a:sysClr val="windowText" lastClr="000000"/>
                </a:solidFill>
                <a:latin typeface="Calibri"/>
                <a:cs typeface="Calibri"/>
              </a:rPr>
              <a:t>To</a:t>
            </a:r>
            <a:r>
              <a:rPr sz="2200" kern="0" spc="-60" dirty="0">
                <a:solidFill>
                  <a:sysClr val="windowText" lastClr="000000"/>
                </a:solidFill>
                <a:latin typeface="Calibri"/>
                <a:cs typeface="Calibri"/>
              </a:rPr>
              <a:t> </a:t>
            </a:r>
            <a:r>
              <a:rPr sz="2200" kern="0" dirty="0">
                <a:solidFill>
                  <a:sysClr val="windowText" lastClr="000000"/>
                </a:solidFill>
                <a:latin typeface="Calibri"/>
                <a:cs typeface="Calibri"/>
              </a:rPr>
              <a:t>study</a:t>
            </a:r>
            <a:r>
              <a:rPr sz="2200" kern="0" spc="-60" dirty="0">
                <a:solidFill>
                  <a:sysClr val="windowText" lastClr="000000"/>
                </a:solidFill>
                <a:latin typeface="Calibri"/>
                <a:cs typeface="Calibri"/>
              </a:rPr>
              <a:t> </a:t>
            </a:r>
            <a:r>
              <a:rPr sz="2200" kern="0" dirty="0">
                <a:solidFill>
                  <a:sysClr val="windowText" lastClr="000000"/>
                </a:solidFill>
                <a:latin typeface="Calibri"/>
                <a:cs typeface="Calibri"/>
              </a:rPr>
              <a:t>various</a:t>
            </a:r>
            <a:r>
              <a:rPr sz="2200" kern="0" spc="-65" dirty="0">
                <a:solidFill>
                  <a:sysClr val="windowText" lastClr="000000"/>
                </a:solidFill>
                <a:latin typeface="Calibri"/>
                <a:cs typeface="Calibri"/>
              </a:rPr>
              <a:t> </a:t>
            </a:r>
            <a:r>
              <a:rPr sz="2200" kern="0" dirty="0">
                <a:solidFill>
                  <a:sysClr val="windowText" lastClr="000000"/>
                </a:solidFill>
                <a:latin typeface="Calibri"/>
                <a:cs typeface="Calibri"/>
              </a:rPr>
              <a:t>types</a:t>
            </a:r>
            <a:r>
              <a:rPr sz="2200" kern="0" spc="-70"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50" dirty="0">
                <a:solidFill>
                  <a:sysClr val="windowText" lastClr="000000"/>
                </a:solidFill>
                <a:latin typeface="Calibri"/>
                <a:cs typeface="Calibri"/>
              </a:rPr>
              <a:t> </a:t>
            </a:r>
            <a:r>
              <a:rPr sz="2200" kern="0" dirty="0">
                <a:solidFill>
                  <a:sysClr val="windowText" lastClr="000000"/>
                </a:solidFill>
                <a:latin typeface="Calibri"/>
                <a:cs typeface="Calibri"/>
              </a:rPr>
              <a:t>gear</a:t>
            </a:r>
            <a:r>
              <a:rPr sz="2200" kern="0" spc="-60" dirty="0">
                <a:solidFill>
                  <a:sysClr val="windowText" lastClr="000000"/>
                </a:solidFill>
                <a:latin typeface="Calibri"/>
                <a:cs typeface="Calibri"/>
              </a:rPr>
              <a:t> </a:t>
            </a:r>
            <a:r>
              <a:rPr sz="2200" kern="0" spc="-10" dirty="0">
                <a:solidFill>
                  <a:sysClr val="windowText" lastClr="000000"/>
                </a:solidFill>
                <a:latin typeface="Calibri"/>
                <a:cs typeface="Calibri"/>
              </a:rPr>
              <a:t>trains</a:t>
            </a:r>
            <a:endParaRPr sz="2200" kern="0" dirty="0">
              <a:solidFill>
                <a:sysClr val="windowText" lastClr="000000"/>
              </a:solidFill>
              <a:latin typeface="Calibri"/>
              <a:cs typeface="Calibri"/>
            </a:endParaRPr>
          </a:p>
          <a:p>
            <a:pPr marL="240665" indent="-228600" eaLnBrk="1" fontAlgn="auto" hangingPunct="1">
              <a:spcBef>
                <a:spcPts val="720"/>
              </a:spcBef>
              <a:spcAft>
                <a:spcPts val="0"/>
              </a:spcAft>
              <a:buSzPct val="50000"/>
              <a:buFont typeface="Symbol"/>
              <a:buChar char=""/>
              <a:tabLst>
                <a:tab pos="240665" algn="l"/>
                <a:tab pos="241300" algn="l"/>
              </a:tabLst>
              <a:defRPr/>
            </a:pPr>
            <a:r>
              <a:rPr sz="2200" kern="0" dirty="0">
                <a:solidFill>
                  <a:sysClr val="windowText" lastClr="000000"/>
                </a:solidFill>
                <a:latin typeface="Calibri"/>
                <a:cs typeface="Calibri"/>
              </a:rPr>
              <a:t>To</a:t>
            </a:r>
            <a:r>
              <a:rPr sz="2200" kern="0" spc="-70" dirty="0">
                <a:solidFill>
                  <a:sysClr val="windowText" lastClr="000000"/>
                </a:solidFill>
                <a:latin typeface="Calibri"/>
                <a:cs typeface="Calibri"/>
              </a:rPr>
              <a:t> </a:t>
            </a:r>
            <a:r>
              <a:rPr sz="2200" kern="0" dirty="0">
                <a:solidFill>
                  <a:sysClr val="windowText" lastClr="000000"/>
                </a:solidFill>
                <a:latin typeface="Calibri"/>
                <a:cs typeface="Calibri"/>
              </a:rPr>
              <a:t>draw</a:t>
            </a:r>
            <a:r>
              <a:rPr sz="2200" kern="0" spc="-70" dirty="0">
                <a:solidFill>
                  <a:sysClr val="windowText" lastClr="000000"/>
                </a:solidFill>
                <a:latin typeface="Calibri"/>
                <a:cs typeface="Calibri"/>
              </a:rPr>
              <a:t> </a:t>
            </a:r>
            <a:r>
              <a:rPr sz="2200" kern="0" dirty="0">
                <a:solidFill>
                  <a:sysClr val="windowText" lastClr="000000"/>
                </a:solidFill>
                <a:latin typeface="Calibri"/>
                <a:cs typeface="Calibri"/>
              </a:rPr>
              <a:t>velocity</a:t>
            </a:r>
            <a:r>
              <a:rPr sz="2200" kern="0" spc="-50" dirty="0">
                <a:solidFill>
                  <a:sysClr val="windowText" lastClr="000000"/>
                </a:solidFill>
                <a:latin typeface="Calibri"/>
                <a:cs typeface="Calibri"/>
              </a:rPr>
              <a:t> </a:t>
            </a:r>
            <a:r>
              <a:rPr sz="2200" kern="0" dirty="0">
                <a:solidFill>
                  <a:sysClr val="windowText" lastClr="000000"/>
                </a:solidFill>
                <a:latin typeface="Calibri"/>
                <a:cs typeface="Calibri"/>
              </a:rPr>
              <a:t>diagram</a:t>
            </a:r>
            <a:r>
              <a:rPr sz="2200" kern="0" spc="-65"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70" dirty="0">
                <a:solidFill>
                  <a:sysClr val="windowText" lastClr="000000"/>
                </a:solidFill>
                <a:latin typeface="Calibri"/>
                <a:cs typeface="Calibri"/>
              </a:rPr>
              <a:t> </a:t>
            </a:r>
            <a:r>
              <a:rPr sz="2200" kern="0" dirty="0">
                <a:solidFill>
                  <a:sysClr val="windowText" lastClr="000000"/>
                </a:solidFill>
                <a:latin typeface="Calibri"/>
                <a:cs typeface="Calibri"/>
              </a:rPr>
              <a:t>slider</a:t>
            </a:r>
            <a:r>
              <a:rPr sz="2200" kern="0" spc="-65" dirty="0">
                <a:solidFill>
                  <a:sysClr val="windowText" lastClr="000000"/>
                </a:solidFill>
                <a:latin typeface="Calibri"/>
                <a:cs typeface="Calibri"/>
              </a:rPr>
              <a:t> </a:t>
            </a:r>
            <a:r>
              <a:rPr sz="2200" kern="0" dirty="0">
                <a:solidFill>
                  <a:sysClr val="windowText" lastClr="000000"/>
                </a:solidFill>
                <a:latin typeface="Calibri"/>
                <a:cs typeface="Calibri"/>
              </a:rPr>
              <a:t>crank</a:t>
            </a:r>
            <a:r>
              <a:rPr sz="2200" kern="0" spc="-80" dirty="0">
                <a:solidFill>
                  <a:sysClr val="windowText" lastClr="000000"/>
                </a:solidFill>
                <a:latin typeface="Calibri"/>
                <a:cs typeface="Calibri"/>
              </a:rPr>
              <a:t> </a:t>
            </a:r>
            <a:r>
              <a:rPr sz="2200" kern="0" spc="-10" dirty="0">
                <a:solidFill>
                  <a:sysClr val="windowText" lastClr="000000"/>
                </a:solidFill>
                <a:latin typeface="Calibri"/>
                <a:cs typeface="Calibri"/>
              </a:rPr>
              <a:t>mechanism.</a:t>
            </a:r>
            <a:endParaRPr sz="2200" kern="0" dirty="0">
              <a:solidFill>
                <a:sysClr val="windowText" lastClr="000000"/>
              </a:solidFill>
              <a:latin typeface="Calibri"/>
              <a:cs typeface="Calibri"/>
            </a:endParaRPr>
          </a:p>
        </p:txBody>
      </p:sp>
      <p:sp>
        <p:nvSpPr>
          <p:cNvPr id="4" name="object 4">
            <a:extLst>
              <a:ext uri="{FF2B5EF4-FFF2-40B4-BE49-F238E27FC236}">
                <a16:creationId xmlns:a16="http://schemas.microsoft.com/office/drawing/2014/main" id="{CBDD8E74-7FF9-42D0-9CFC-18F3CED62D68}"/>
              </a:ext>
            </a:extLst>
          </p:cNvPr>
          <p:cNvSpPr txBox="1"/>
          <p:nvPr/>
        </p:nvSpPr>
        <p:spPr>
          <a:xfrm>
            <a:off x="7761288" y="1543050"/>
            <a:ext cx="1916112" cy="3011488"/>
          </a:xfrm>
          <a:prstGeom prst="rect">
            <a:avLst/>
          </a:prstGeom>
        </p:spPr>
        <p:txBody>
          <a:bodyPr lIns="0" tIns="102235" rIns="0" bIns="0">
            <a:spAutoFit/>
          </a:bodyPr>
          <a:lstStyle/>
          <a:p>
            <a:pPr marL="12700" eaLnBrk="1" fontAlgn="auto" hangingPunct="1">
              <a:spcBef>
                <a:spcPts val="805"/>
              </a:spcBef>
              <a:spcAft>
                <a:spcPts val="0"/>
              </a:spcAft>
              <a:defRPr/>
            </a:pPr>
            <a:r>
              <a:rPr sz="2200" kern="0" spc="-10" dirty="0">
                <a:solidFill>
                  <a:sysClr val="windowText" lastClr="000000"/>
                </a:solidFill>
                <a:latin typeface="Calibri"/>
                <a:cs typeface="Calibri"/>
              </a:rPr>
              <a:t>(1,2,3</a:t>
            </a:r>
            <a:r>
              <a:rPr sz="2200" kern="0" spc="-75" dirty="0">
                <a:solidFill>
                  <a:sysClr val="windowText" lastClr="000000"/>
                </a:solidFill>
                <a:latin typeface="Calibri"/>
                <a:cs typeface="Calibri"/>
              </a:rPr>
              <a:t> </a:t>
            </a:r>
            <a:r>
              <a:rPr sz="2200" kern="0" spc="-20" dirty="0">
                <a:solidFill>
                  <a:sysClr val="windowText" lastClr="000000"/>
                </a:solidFill>
                <a:latin typeface="Calibri"/>
                <a:cs typeface="Calibri"/>
              </a:rPr>
              <a:t>week)</a:t>
            </a:r>
            <a:endParaRPr sz="2200" kern="0" dirty="0">
              <a:solidFill>
                <a:sysClr val="windowText" lastClr="000000"/>
              </a:solidFill>
              <a:latin typeface="Calibri"/>
              <a:cs typeface="Calibri"/>
            </a:endParaRPr>
          </a:p>
          <a:p>
            <a:pPr marL="12700" eaLnBrk="1" fontAlgn="auto" hangingPunct="1">
              <a:spcBef>
                <a:spcPts val="710"/>
              </a:spcBef>
              <a:spcAft>
                <a:spcPts val="0"/>
              </a:spcAft>
              <a:defRPr/>
            </a:pPr>
            <a:r>
              <a:rPr sz="2200" kern="0" dirty="0">
                <a:solidFill>
                  <a:sysClr val="windowText" lastClr="000000"/>
                </a:solidFill>
                <a:latin typeface="Calibri"/>
                <a:cs typeface="Calibri"/>
              </a:rPr>
              <a:t>(4,5</a:t>
            </a:r>
            <a:r>
              <a:rPr sz="2200" kern="0" spc="-95" dirty="0">
                <a:solidFill>
                  <a:sysClr val="windowText" lastClr="000000"/>
                </a:solidFill>
                <a:latin typeface="Calibri"/>
                <a:cs typeface="Calibri"/>
              </a:rPr>
              <a:t> </a:t>
            </a:r>
            <a:r>
              <a:rPr sz="2200" kern="0" spc="-20" dirty="0">
                <a:solidFill>
                  <a:sysClr val="windowText" lastClr="000000"/>
                </a:solidFill>
                <a:latin typeface="Calibri"/>
                <a:cs typeface="Calibri"/>
              </a:rPr>
              <a:t>week)</a:t>
            </a:r>
            <a:endParaRPr sz="2200" kern="0" dirty="0">
              <a:solidFill>
                <a:sysClr val="windowText" lastClr="000000"/>
              </a:solidFill>
              <a:latin typeface="Calibri"/>
              <a:cs typeface="Calibri"/>
            </a:endParaRPr>
          </a:p>
          <a:p>
            <a:pPr marL="12700" eaLnBrk="1" fontAlgn="auto" hangingPunct="1">
              <a:spcBef>
                <a:spcPts val="725"/>
              </a:spcBef>
              <a:spcAft>
                <a:spcPts val="0"/>
              </a:spcAft>
              <a:defRPr/>
            </a:pPr>
            <a:r>
              <a:rPr sz="2200" kern="0" spc="-10" dirty="0">
                <a:solidFill>
                  <a:sysClr val="windowText" lastClr="000000"/>
                </a:solidFill>
                <a:latin typeface="Calibri"/>
                <a:cs typeface="Calibri"/>
              </a:rPr>
              <a:t>(6,7,8</a:t>
            </a:r>
            <a:r>
              <a:rPr sz="2200" kern="0" spc="-75" dirty="0">
                <a:solidFill>
                  <a:sysClr val="windowText" lastClr="000000"/>
                </a:solidFill>
                <a:latin typeface="Calibri"/>
                <a:cs typeface="Calibri"/>
              </a:rPr>
              <a:t> </a:t>
            </a:r>
            <a:r>
              <a:rPr sz="2200" kern="0" spc="-20" dirty="0">
                <a:solidFill>
                  <a:sysClr val="windowText" lastClr="000000"/>
                </a:solidFill>
                <a:latin typeface="Calibri"/>
                <a:cs typeface="Calibri"/>
              </a:rPr>
              <a:t>week)</a:t>
            </a:r>
            <a:endParaRPr sz="2200" kern="0" dirty="0">
              <a:solidFill>
                <a:sysClr val="windowText" lastClr="000000"/>
              </a:solidFill>
              <a:latin typeface="Calibri"/>
              <a:cs typeface="Calibri"/>
            </a:endParaRPr>
          </a:p>
          <a:p>
            <a:pPr marL="12700" eaLnBrk="1" fontAlgn="auto" hangingPunct="1">
              <a:spcBef>
                <a:spcPts val="720"/>
              </a:spcBef>
              <a:spcAft>
                <a:spcPts val="0"/>
              </a:spcAft>
              <a:defRPr/>
            </a:pPr>
            <a:r>
              <a:rPr sz="2200" kern="0" dirty="0">
                <a:solidFill>
                  <a:sysClr val="windowText" lastClr="000000"/>
                </a:solidFill>
                <a:latin typeface="Calibri"/>
                <a:cs typeface="Calibri"/>
              </a:rPr>
              <a:t>(9,10</a:t>
            </a:r>
            <a:r>
              <a:rPr sz="2200" kern="0" spc="-120" dirty="0">
                <a:solidFill>
                  <a:sysClr val="windowText" lastClr="000000"/>
                </a:solidFill>
                <a:latin typeface="Calibri"/>
                <a:cs typeface="Calibri"/>
              </a:rPr>
              <a:t> </a:t>
            </a:r>
            <a:r>
              <a:rPr sz="2200" kern="0" spc="-10" dirty="0">
                <a:solidFill>
                  <a:sysClr val="windowText" lastClr="000000"/>
                </a:solidFill>
                <a:latin typeface="Calibri"/>
                <a:cs typeface="Calibri"/>
              </a:rPr>
              <a:t>week)</a:t>
            </a:r>
            <a:endParaRPr lang="en-US" sz="2200" kern="0" spc="-10" dirty="0">
              <a:solidFill>
                <a:sysClr val="windowText" lastClr="000000"/>
              </a:solidFill>
              <a:latin typeface="Calibri"/>
              <a:cs typeface="Calibri"/>
            </a:endParaRPr>
          </a:p>
          <a:p>
            <a:pPr marL="12700" eaLnBrk="1" fontAlgn="auto" hangingPunct="1">
              <a:spcBef>
                <a:spcPts val="720"/>
              </a:spcBef>
              <a:spcAft>
                <a:spcPts val="0"/>
              </a:spcAft>
              <a:defRPr/>
            </a:pPr>
            <a:r>
              <a:rPr lang="en-US" altLang="en-US" sz="2200" dirty="0">
                <a:solidFill>
                  <a:srgbClr val="000000"/>
                </a:solidFill>
                <a:latin typeface="Calibri" panose="020F0502020204030204" pitchFamily="34" charset="0"/>
                <a:cs typeface="Calibri" panose="020F0502020204030204" pitchFamily="34" charset="0"/>
              </a:rPr>
              <a:t>(11,12,13 week)</a:t>
            </a:r>
          </a:p>
          <a:p>
            <a:pPr marL="12700" eaLnBrk="1" fontAlgn="auto" hangingPunct="1">
              <a:spcBef>
                <a:spcPts val="720"/>
              </a:spcBef>
              <a:spcAft>
                <a:spcPts val="0"/>
              </a:spcAft>
              <a:defRPr/>
            </a:pPr>
            <a:endParaRPr lang="en-US" sz="2200" kern="0" dirty="0">
              <a:solidFill>
                <a:sysClr val="windowText" lastClr="000000"/>
              </a:solidFill>
              <a:latin typeface="Calibri"/>
              <a:cs typeface="Calibri"/>
            </a:endParaRPr>
          </a:p>
          <a:p>
            <a:pPr marL="12700" eaLnBrk="1" fontAlgn="auto" hangingPunct="1">
              <a:spcBef>
                <a:spcPts val="720"/>
              </a:spcBef>
              <a:spcAft>
                <a:spcPts val="0"/>
              </a:spcAft>
              <a:defRPr/>
            </a:pPr>
            <a:r>
              <a:rPr lang="en-US" altLang="en-US" sz="2200" dirty="0">
                <a:solidFill>
                  <a:srgbClr val="000000"/>
                </a:solidFill>
                <a:latin typeface="Calibri" panose="020F0502020204030204" pitchFamily="34" charset="0"/>
                <a:cs typeface="Calibri" panose="020F0502020204030204" pitchFamily="34" charset="0"/>
              </a:rPr>
              <a:t>(14,15,16 week)</a:t>
            </a:r>
            <a:endParaRPr sz="2200" kern="0" dirty="0">
              <a:solidFill>
                <a:sysClr val="windowText" lastClr="000000"/>
              </a:solidFill>
              <a:latin typeface="Calibri"/>
              <a:cs typeface="Calibri"/>
            </a:endParaRPr>
          </a:p>
        </p:txBody>
      </p:sp>
      <p:sp>
        <p:nvSpPr>
          <p:cNvPr id="4101" name="object 5">
            <a:extLst>
              <a:ext uri="{FF2B5EF4-FFF2-40B4-BE49-F238E27FC236}">
                <a16:creationId xmlns:a16="http://schemas.microsoft.com/office/drawing/2014/main" id="{94A669EC-D2ED-41EA-9C83-9E2A52C60A98}"/>
              </a:ext>
            </a:extLst>
          </p:cNvPr>
          <p:cNvSpPr txBox="1">
            <a:spLocks noChangeArrowheads="1"/>
          </p:cNvSpPr>
          <p:nvPr/>
        </p:nvSpPr>
        <p:spPr bwMode="auto">
          <a:xfrm>
            <a:off x="901700" y="3246438"/>
            <a:ext cx="8358188"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04139" rIns="0" bIns="0">
            <a:spAutoFit/>
          </a:bodyPr>
          <a:lstStyle>
            <a:lvl1pPr marL="239713" indent="-228600">
              <a:tabLst>
                <a:tab pos="239713" algn="l"/>
                <a:tab pos="241300" algn="l"/>
              </a:tabLst>
              <a:defRPr>
                <a:solidFill>
                  <a:schemeClr val="tx1"/>
                </a:solidFill>
                <a:latin typeface="Arial" panose="020B0604020202020204" pitchFamily="34" charset="0"/>
              </a:defRPr>
            </a:lvl1pPr>
            <a:lvl2pPr marL="742950" indent="-285750">
              <a:tabLst>
                <a:tab pos="239713" algn="l"/>
                <a:tab pos="241300" algn="l"/>
              </a:tabLst>
              <a:defRPr>
                <a:solidFill>
                  <a:schemeClr val="tx1"/>
                </a:solidFill>
                <a:latin typeface="Arial" panose="020B0604020202020204" pitchFamily="34" charset="0"/>
              </a:defRPr>
            </a:lvl2pPr>
            <a:lvl3pPr marL="1143000" indent="-228600">
              <a:tabLst>
                <a:tab pos="239713" algn="l"/>
                <a:tab pos="241300" algn="l"/>
              </a:tabLst>
              <a:defRPr>
                <a:solidFill>
                  <a:schemeClr val="tx1"/>
                </a:solidFill>
                <a:latin typeface="Arial" panose="020B0604020202020204" pitchFamily="34" charset="0"/>
              </a:defRPr>
            </a:lvl3pPr>
            <a:lvl4pPr marL="1600200" indent="-228600">
              <a:tabLst>
                <a:tab pos="239713" algn="l"/>
                <a:tab pos="241300" algn="l"/>
              </a:tabLst>
              <a:defRPr>
                <a:solidFill>
                  <a:schemeClr val="tx1"/>
                </a:solidFill>
                <a:latin typeface="Arial" panose="020B0604020202020204" pitchFamily="34" charset="0"/>
              </a:defRPr>
            </a:lvl4pPr>
            <a:lvl5pPr marL="2057400" indent="-228600">
              <a:tabLst>
                <a:tab pos="239713" algn="l"/>
                <a:tab pos="2413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239713" algn="l"/>
                <a:tab pos="2413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239713" algn="l"/>
                <a:tab pos="2413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239713" algn="l"/>
                <a:tab pos="2413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239713" algn="l"/>
                <a:tab pos="241300" algn="l"/>
              </a:tabLst>
              <a:defRPr>
                <a:solidFill>
                  <a:schemeClr val="tx1"/>
                </a:solidFill>
                <a:latin typeface="Arial" panose="020B0604020202020204" pitchFamily="34" charset="0"/>
              </a:defRPr>
            </a:lvl9pPr>
          </a:lstStyle>
          <a:p>
            <a:pPr eaLnBrk="1" hangingPunct="1">
              <a:spcBef>
                <a:spcPts val="825"/>
              </a:spcBef>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To draw acceleration diagram of four bar mechanism.</a:t>
            </a:r>
          </a:p>
          <a:p>
            <a:pPr eaLnBrk="1" hangingPunct="1">
              <a:spcBef>
                <a:spcPts val="825"/>
              </a:spcBef>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To draw displacement diagram, velocity diagram &amp; acceleration diagram of cam follower.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1746" name="object 2">
            <a:extLst>
              <a:ext uri="{FF2B5EF4-FFF2-40B4-BE49-F238E27FC236}">
                <a16:creationId xmlns:a16="http://schemas.microsoft.com/office/drawing/2014/main" id="{64E859FF-57B7-45E1-938C-699B9913A8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9350" y="3190875"/>
            <a:ext cx="4722813" cy="396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object 3">
            <a:extLst>
              <a:ext uri="{FF2B5EF4-FFF2-40B4-BE49-F238E27FC236}">
                <a16:creationId xmlns:a16="http://schemas.microsoft.com/office/drawing/2014/main" id="{40CC7D8B-1C4B-4E4C-97F0-ACE310C25667}"/>
              </a:ext>
            </a:extLst>
          </p:cNvPr>
          <p:cNvSpPr>
            <a:spLocks noGrp="1" noChangeArrowheads="1"/>
          </p:cNvSpPr>
          <p:nvPr>
            <p:ph type="title"/>
          </p:nvPr>
        </p:nvSpPr>
        <p:spPr>
          <a:xfrm>
            <a:off x="762000" y="1038225"/>
            <a:ext cx="7442200" cy="1320800"/>
          </a:xfrm>
        </p:spPr>
        <p:txBody>
          <a:bodyPr tIns="4445"/>
          <a:lstStyle/>
          <a:p>
            <a:pPr marL="12700" eaLnBrk="1" hangingPunct="1">
              <a:lnSpc>
                <a:spcPct val="102000"/>
              </a:lnSpc>
              <a:spcBef>
                <a:spcPts val="38"/>
              </a:spcBef>
            </a:pPr>
            <a:r>
              <a:rPr lang="en-US" altLang="en-US">
                <a:latin typeface="Calibri" panose="020F0502020204030204" pitchFamily="34" charset="0"/>
                <a:cs typeface="Calibri" panose="020F0502020204030204" pitchFamily="34" charset="0"/>
              </a:rPr>
              <a:t>Displacement, Velocity and Acceleration Diagrams when the Follower Moves with Simple Harmonic Motion:</a:t>
            </a:r>
          </a:p>
        </p:txBody>
      </p:sp>
      <p:sp>
        <p:nvSpPr>
          <p:cNvPr id="31748" name="object 4">
            <a:extLst>
              <a:ext uri="{FF2B5EF4-FFF2-40B4-BE49-F238E27FC236}">
                <a16:creationId xmlns:a16="http://schemas.microsoft.com/office/drawing/2014/main" id="{34C725E8-5A7F-4B97-A8A9-E55BD22198B6}"/>
              </a:ext>
            </a:extLst>
          </p:cNvPr>
          <p:cNvSpPr txBox="1">
            <a:spLocks noChangeArrowheads="1"/>
          </p:cNvSpPr>
          <p:nvPr/>
        </p:nvSpPr>
        <p:spPr bwMode="auto">
          <a:xfrm>
            <a:off x="901700" y="2287588"/>
            <a:ext cx="8239125"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70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17000"/>
              </a:lnSpc>
              <a:spcBef>
                <a:spcPts val="100"/>
              </a:spcBef>
            </a:pPr>
            <a:r>
              <a:rPr lang="en-US" altLang="en-US" sz="2200">
                <a:solidFill>
                  <a:srgbClr val="000000"/>
                </a:solidFill>
                <a:latin typeface="Calibri" panose="020F0502020204030204" pitchFamily="34" charset="0"/>
                <a:cs typeface="Calibri" panose="020F0502020204030204" pitchFamily="34" charset="0"/>
              </a:rPr>
              <a:t>The displacement, velocity and acceleration diagrams when the follower moves with simple harmonic motion are shown in above Fig.2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2770" name="object 2">
            <a:extLst>
              <a:ext uri="{FF2B5EF4-FFF2-40B4-BE49-F238E27FC236}">
                <a16:creationId xmlns:a16="http://schemas.microsoft.com/office/drawing/2014/main" id="{2DEACD62-1679-44E9-B9CC-C91DB2B39C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7950" y="3095625"/>
            <a:ext cx="3357563" cy="383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1" name="object 3">
            <a:extLst>
              <a:ext uri="{FF2B5EF4-FFF2-40B4-BE49-F238E27FC236}">
                <a16:creationId xmlns:a16="http://schemas.microsoft.com/office/drawing/2014/main" id="{DF2E2EEF-29F2-4347-AD37-742E7CA8736F}"/>
              </a:ext>
            </a:extLst>
          </p:cNvPr>
          <p:cNvSpPr>
            <a:spLocks noGrp="1" noChangeArrowheads="1"/>
          </p:cNvSpPr>
          <p:nvPr>
            <p:ph type="title"/>
          </p:nvPr>
        </p:nvSpPr>
        <p:spPr>
          <a:xfrm>
            <a:off x="762000" y="908050"/>
            <a:ext cx="8361363" cy="2009775"/>
          </a:xfrm>
        </p:spPr>
        <p:txBody>
          <a:bodyPr tIns="4445"/>
          <a:lstStyle/>
          <a:p>
            <a:pPr marL="12700" eaLnBrk="1" hangingPunct="1">
              <a:lnSpc>
                <a:spcPct val="102000"/>
              </a:lnSpc>
              <a:spcBef>
                <a:spcPts val="50"/>
              </a:spcBef>
            </a:pPr>
            <a:r>
              <a:rPr lang="en-US" altLang="en-US">
                <a:latin typeface="Calibri" panose="020F0502020204030204" pitchFamily="34" charset="0"/>
                <a:cs typeface="Calibri" panose="020F0502020204030204" pitchFamily="34" charset="0"/>
              </a:rPr>
              <a:t>Displacement, Velocity and Acceleration Diagrams when the Follower Moves with Uniform Acceleration and Retardation</a:t>
            </a:r>
            <a:r>
              <a:rPr lang="en-US" altLang="en-US" b="0">
                <a:latin typeface="Calibri" panose="020F0502020204030204" pitchFamily="34" charset="0"/>
                <a:cs typeface="Calibri" panose="020F0502020204030204" pitchFamily="34" charset="0"/>
              </a:rPr>
              <a:t>:</a:t>
            </a:r>
            <a:br>
              <a:rPr lang="en-US" altLang="en-US" b="0">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The displacement, velocity and acceleration diagrams when the follower moves with uniform acceleration and retardation are shown in Fig.3</a:t>
            </a:r>
            <a:endParaRPr lang="en-US" altLang="en-US" sz="2200">
              <a:latin typeface="Calibri" panose="020F0502020204030204" pitchFamily="34" charset="0"/>
              <a:cs typeface="Calibri" panose="020F050202020403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3794" name="object 2">
            <a:extLst>
              <a:ext uri="{FF2B5EF4-FFF2-40B4-BE49-F238E27FC236}">
                <a16:creationId xmlns:a16="http://schemas.microsoft.com/office/drawing/2014/main" id="{84142458-5BAD-4C6F-957B-E0A54F5F1B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4050" y="739775"/>
            <a:ext cx="3636963" cy="425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object 3">
            <a:extLst>
              <a:ext uri="{FF2B5EF4-FFF2-40B4-BE49-F238E27FC236}">
                <a16:creationId xmlns:a16="http://schemas.microsoft.com/office/drawing/2014/main" id="{AD080696-F51D-48DF-8F59-4F4D54F4958D}"/>
              </a:ext>
            </a:extLst>
          </p:cNvPr>
          <p:cNvSpPr>
            <a:spLocks noGrp="1" noChangeArrowheads="1"/>
          </p:cNvSpPr>
          <p:nvPr>
            <p:ph type="title"/>
          </p:nvPr>
        </p:nvSpPr>
        <p:spPr>
          <a:xfrm>
            <a:off x="901700" y="909638"/>
            <a:ext cx="4813300" cy="3125787"/>
          </a:xfrm>
        </p:spPr>
        <p:txBody>
          <a:bodyPr tIns="4445"/>
          <a:lstStyle/>
          <a:p>
            <a:pPr marL="12700" algn="l" eaLnBrk="1" hangingPunct="1">
              <a:lnSpc>
                <a:spcPct val="102000"/>
              </a:lnSpc>
              <a:spcBef>
                <a:spcPts val="38"/>
              </a:spcBef>
            </a:pPr>
            <a:r>
              <a:rPr lang="en-US" altLang="en-US">
                <a:latin typeface="Calibri" panose="020F0502020204030204" pitchFamily="34" charset="0"/>
                <a:cs typeface="Calibri" panose="020F0502020204030204" pitchFamily="34" charset="0"/>
              </a:rPr>
              <a:t>Displacement, Velocity and Acceleration Diagrams when the Follower Moves with Cycloidal Motion:</a:t>
            </a:r>
            <a:br>
              <a:rPr lang="en-US" altLang="en-US">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The displacement, velocity and acceleration diagrams when the follower moves with cycloidal motion are shown in Fig.4</a:t>
            </a:r>
            <a:endParaRPr lang="en-US" altLang="en-US" sz="2200">
              <a:latin typeface="Calibri" panose="020F0502020204030204" pitchFamily="34" charset="0"/>
              <a:cs typeface="Calibri" panose="020F0502020204030204" pitchFamily="34" charset="0"/>
            </a:endParaRPr>
          </a:p>
        </p:txBody>
      </p:sp>
      <p:sp>
        <p:nvSpPr>
          <p:cNvPr id="33796" name="object 4">
            <a:extLst>
              <a:ext uri="{FF2B5EF4-FFF2-40B4-BE49-F238E27FC236}">
                <a16:creationId xmlns:a16="http://schemas.microsoft.com/office/drawing/2014/main" id="{DC2E5A56-E9B1-4727-BECB-D3D55CB287FD}"/>
              </a:ext>
            </a:extLst>
          </p:cNvPr>
          <p:cNvSpPr txBox="1">
            <a:spLocks noChangeArrowheads="1"/>
          </p:cNvSpPr>
          <p:nvPr/>
        </p:nvSpPr>
        <p:spPr bwMode="auto">
          <a:xfrm>
            <a:off x="901700" y="5246688"/>
            <a:ext cx="8099425"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1594"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488"/>
              </a:spcBef>
            </a:pPr>
            <a:r>
              <a:rPr lang="en-US" altLang="en-US" sz="2800" b="1">
                <a:solidFill>
                  <a:srgbClr val="000000"/>
                </a:solidFill>
                <a:latin typeface="Calibri" panose="020F0502020204030204" pitchFamily="34" charset="0"/>
                <a:cs typeface="Calibri" panose="020F0502020204030204" pitchFamily="34" charset="0"/>
              </a:rPr>
              <a:t>CONCLUSION:</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250"/>
              </a:spcBef>
            </a:pPr>
            <a:r>
              <a:rPr lang="en-US" altLang="en-US" sz="2200">
                <a:solidFill>
                  <a:srgbClr val="000000"/>
                </a:solidFill>
                <a:latin typeface="Calibri" panose="020F0502020204030204" pitchFamily="34" charset="0"/>
                <a:cs typeface="Calibri" panose="020F0502020204030204" pitchFamily="34" charset="0"/>
              </a:rPr>
              <a:t>Various plot of follower displacement vs cam rotation for Cam Follower systems were studied.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17B37787-6DBE-4DF1-B58A-AB39D1C0ACE7}"/>
              </a:ext>
            </a:extLst>
          </p:cNvPr>
          <p:cNvSpPr txBox="1">
            <a:spLocks noGrp="1"/>
          </p:cNvSpPr>
          <p:nvPr>
            <p:ph type="title"/>
          </p:nvPr>
        </p:nvSpPr>
        <p:spPr>
          <a:xfrm>
            <a:off x="-304800" y="533400"/>
            <a:ext cx="8255000" cy="450850"/>
          </a:xfrm>
        </p:spPr>
        <p:txBody>
          <a:bodyPr tIns="12065" rtlCol="0"/>
          <a:lstStyle/>
          <a:p>
            <a:pPr marL="2742565" eaLnBrk="1" fontAlgn="auto" hangingPunct="1">
              <a:spcBef>
                <a:spcPts val="95"/>
              </a:spcBef>
              <a:spcAft>
                <a:spcPts val="0"/>
              </a:spcAft>
              <a:defRPr/>
            </a:pPr>
            <a:r>
              <a:rPr spc="-10" dirty="0"/>
              <a:t>EXPERIMENT</a:t>
            </a:r>
            <a:r>
              <a:rPr spc="-75" dirty="0"/>
              <a:t> </a:t>
            </a:r>
            <a:r>
              <a:rPr dirty="0"/>
              <a:t>No:</a:t>
            </a:r>
            <a:r>
              <a:rPr spc="-65" dirty="0"/>
              <a:t> </a:t>
            </a:r>
            <a:r>
              <a:rPr spc="-50" dirty="0"/>
              <a:t>1</a:t>
            </a:r>
          </a:p>
        </p:txBody>
      </p:sp>
      <p:sp>
        <p:nvSpPr>
          <p:cNvPr id="5123" name="object 3">
            <a:extLst>
              <a:ext uri="{FF2B5EF4-FFF2-40B4-BE49-F238E27FC236}">
                <a16:creationId xmlns:a16="http://schemas.microsoft.com/office/drawing/2014/main" id="{0699D395-A354-4279-9550-AB5B91BC39F5}"/>
              </a:ext>
            </a:extLst>
          </p:cNvPr>
          <p:cNvSpPr txBox="1">
            <a:spLocks noChangeArrowheads="1"/>
          </p:cNvSpPr>
          <p:nvPr/>
        </p:nvSpPr>
        <p:spPr bwMode="auto">
          <a:xfrm>
            <a:off x="900113" y="1014413"/>
            <a:ext cx="8258175" cy="6262687"/>
          </a:xfrm>
          <a:prstGeom prst="rect">
            <a:avLst/>
          </a:prstGeom>
          <a:noFill/>
          <a:ln>
            <a:noFill/>
          </a:ln>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defRPr/>
            </a:pPr>
            <a:r>
              <a:rPr lang="en-US" altLang="en-US" sz="2800" b="1" dirty="0">
                <a:solidFill>
                  <a:srgbClr val="000000"/>
                </a:solidFill>
                <a:latin typeface="Calibri" panose="020F0502020204030204" pitchFamily="34" charset="0"/>
                <a:cs typeface="Calibri" panose="020F0502020204030204" pitchFamily="34" charset="0"/>
              </a:rPr>
              <a:t>AIM</a:t>
            </a:r>
            <a:r>
              <a:rPr lang="en-US" altLang="en-US" sz="2800" dirty="0">
                <a:solidFill>
                  <a:srgbClr val="000000"/>
                </a:solidFill>
                <a:latin typeface="Calibri" panose="020F0502020204030204" pitchFamily="34" charset="0"/>
                <a:cs typeface="Calibri" panose="020F0502020204030204" pitchFamily="34" charset="0"/>
              </a:rPr>
              <a:t>:</a:t>
            </a:r>
          </a:p>
          <a:p>
            <a:pPr eaLnBrk="1" hangingPunct="1">
              <a:spcBef>
                <a:spcPts val="100"/>
              </a:spcBef>
              <a:defRPr/>
            </a:pPr>
            <a:r>
              <a:rPr lang="en-US" altLang="en-US" sz="2200" dirty="0">
                <a:solidFill>
                  <a:srgbClr val="000000"/>
                </a:solidFill>
                <a:latin typeface="Calibri" panose="020F0502020204030204" pitchFamily="34" charset="0"/>
                <a:cs typeface="Calibri" panose="020F0502020204030204" pitchFamily="34" charset="0"/>
              </a:rPr>
              <a:t>Study of Ackerman’s Steering Gear Mechanism.</a:t>
            </a:r>
          </a:p>
          <a:p>
            <a:pPr eaLnBrk="1" hangingPunct="1">
              <a:spcBef>
                <a:spcPts val="13"/>
              </a:spcBef>
              <a:defRPr/>
            </a:pPr>
            <a:r>
              <a:rPr lang="en-US" altLang="en-US" sz="2800" b="1" dirty="0">
                <a:solidFill>
                  <a:srgbClr val="000000"/>
                </a:solidFill>
                <a:latin typeface="Calibri" panose="020F0502020204030204" pitchFamily="34" charset="0"/>
                <a:cs typeface="Calibri" panose="020F0502020204030204" pitchFamily="34" charset="0"/>
              </a:rPr>
              <a:t>APPARATUS USED</a:t>
            </a:r>
            <a:r>
              <a:rPr lang="en-US" altLang="en-US" sz="2800" dirty="0">
                <a:solidFill>
                  <a:srgbClr val="000000"/>
                </a:solidFill>
                <a:latin typeface="Calibri" panose="020F0502020204030204" pitchFamily="34" charset="0"/>
                <a:cs typeface="Calibri" panose="020F0502020204030204" pitchFamily="34" charset="0"/>
              </a:rPr>
              <a:t>:</a:t>
            </a:r>
          </a:p>
          <a:p>
            <a:pPr eaLnBrk="1" hangingPunct="1">
              <a:spcBef>
                <a:spcPts val="100"/>
              </a:spcBef>
              <a:defRPr/>
            </a:pPr>
            <a:r>
              <a:rPr lang="en-US" altLang="en-US" sz="2200" dirty="0">
                <a:solidFill>
                  <a:srgbClr val="000000"/>
                </a:solidFill>
                <a:latin typeface="Calibri" panose="020F0502020204030204" pitchFamily="34" charset="0"/>
                <a:cs typeface="Calibri" panose="020F0502020204030204" pitchFamily="34" charset="0"/>
              </a:rPr>
              <a:t>Steering Mechanism Apparatus.</a:t>
            </a:r>
          </a:p>
          <a:p>
            <a:pPr eaLnBrk="1" hangingPunct="1">
              <a:spcBef>
                <a:spcPts val="1350"/>
              </a:spcBef>
              <a:defRPr/>
            </a:pPr>
            <a:r>
              <a:rPr lang="en-US" altLang="en-US" sz="2800" b="1" dirty="0">
                <a:solidFill>
                  <a:srgbClr val="000000"/>
                </a:solidFill>
                <a:latin typeface="Calibri" panose="020F0502020204030204" pitchFamily="34" charset="0"/>
                <a:cs typeface="Calibri" panose="020F0502020204030204" pitchFamily="34" charset="0"/>
              </a:rPr>
              <a:t>THEORY:</a:t>
            </a:r>
            <a:endParaRPr lang="en-US" altLang="en-US" sz="2800" dirty="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50"/>
              </a:spcBef>
              <a:defRPr/>
            </a:pPr>
            <a:r>
              <a:rPr lang="en-US" altLang="en-US" sz="2200" dirty="0">
                <a:solidFill>
                  <a:srgbClr val="000000"/>
                </a:solidFill>
                <a:latin typeface="Calibri" panose="020F0502020204030204" pitchFamily="34" charset="0"/>
                <a:cs typeface="Calibri" panose="020F0502020204030204" pitchFamily="34" charset="0"/>
              </a:rPr>
              <a:t>Definition of Steering mechanisms, Classification of steering mechanisms, Diagrams of steering mechanisms, Working &amp; Construction.</a:t>
            </a:r>
          </a:p>
          <a:p>
            <a:pPr eaLnBrk="1" hangingPunct="1">
              <a:spcBef>
                <a:spcPts val="1350"/>
              </a:spcBef>
              <a:defRPr/>
            </a:pPr>
            <a:r>
              <a:rPr lang="en-US" altLang="en-US" sz="2800" b="1" dirty="0">
                <a:solidFill>
                  <a:srgbClr val="000000"/>
                </a:solidFill>
                <a:latin typeface="Calibri" panose="020F0502020204030204" pitchFamily="34" charset="0"/>
                <a:cs typeface="Calibri" panose="020F0502020204030204" pitchFamily="34" charset="0"/>
              </a:rPr>
              <a:t>STEERING GEAR:</a:t>
            </a:r>
            <a:endParaRPr lang="en-US" altLang="en-US" sz="2800" dirty="0">
              <a:solidFill>
                <a:srgbClr val="000000"/>
              </a:solidFill>
              <a:latin typeface="Calibri" panose="020F0502020204030204" pitchFamily="34" charset="0"/>
              <a:cs typeface="Calibri" panose="020F0502020204030204" pitchFamily="34" charset="0"/>
            </a:endParaRPr>
          </a:p>
          <a:p>
            <a:pPr algn="just" eaLnBrk="1" hangingPunct="1">
              <a:lnSpc>
                <a:spcPct val="102000"/>
              </a:lnSpc>
              <a:spcBef>
                <a:spcPts val="50"/>
              </a:spcBef>
              <a:defRPr/>
            </a:pPr>
            <a:r>
              <a:rPr lang="en-US" altLang="en-US" sz="2200" dirty="0">
                <a:solidFill>
                  <a:srgbClr val="000000"/>
                </a:solidFill>
                <a:latin typeface="Calibri" panose="020F0502020204030204" pitchFamily="34" charset="0"/>
                <a:cs typeface="Calibri" panose="020F0502020204030204" pitchFamily="34" charset="0"/>
              </a:rPr>
              <a:t>When an automobile takes turn on a road all the wheels should make concentric circle to ensure that they roll on the road smoothly and there is line contact between the tires and the surface of the path, preventing the excess wear of the tire. This is achieved by mounting the two front wheels on two short axles, known as stub axles. The stub axles are pin jointed with the main front axle which is rigidly attached to the rear </a:t>
            </a:r>
            <a:r>
              <a:rPr lang="en-US" sz="2200" dirty="0"/>
              <a:t>axle.</a:t>
            </a:r>
            <a:r>
              <a:rPr lang="en-US" sz="2200" spc="-50" dirty="0"/>
              <a:t> </a:t>
            </a:r>
            <a:r>
              <a:rPr lang="en-US" sz="2200" dirty="0"/>
              <a:t>Thus,</a:t>
            </a:r>
            <a:r>
              <a:rPr lang="en-US" sz="2200" spc="-35" dirty="0"/>
              <a:t> </a:t>
            </a:r>
            <a:r>
              <a:rPr lang="en-US" sz="2200" dirty="0"/>
              <a:t>the</a:t>
            </a:r>
            <a:r>
              <a:rPr lang="en-US" sz="2200" spc="-45" dirty="0"/>
              <a:t> </a:t>
            </a:r>
            <a:r>
              <a:rPr lang="en-US" sz="2200" dirty="0"/>
              <a:t>steering</a:t>
            </a:r>
            <a:r>
              <a:rPr lang="en-US" sz="2200" spc="-55" dirty="0"/>
              <a:t> </a:t>
            </a:r>
            <a:r>
              <a:rPr lang="en-US" sz="2200" dirty="0"/>
              <a:t>is</a:t>
            </a:r>
            <a:r>
              <a:rPr lang="en-US" sz="2200" spc="-40" dirty="0"/>
              <a:t> </a:t>
            </a:r>
            <a:r>
              <a:rPr lang="en-US" sz="2200" dirty="0"/>
              <a:t>affected</a:t>
            </a:r>
            <a:r>
              <a:rPr lang="en-US" sz="2200" spc="-50" dirty="0"/>
              <a:t> </a:t>
            </a:r>
            <a:r>
              <a:rPr lang="en-US" sz="2200" dirty="0"/>
              <a:t>by</a:t>
            </a:r>
            <a:r>
              <a:rPr lang="en-US" sz="2200" spc="-40" dirty="0"/>
              <a:t> </a:t>
            </a:r>
            <a:r>
              <a:rPr lang="en-US" sz="2200" dirty="0"/>
              <a:t>the</a:t>
            </a:r>
            <a:r>
              <a:rPr lang="en-US" sz="2200" spc="-45" dirty="0"/>
              <a:t> </a:t>
            </a:r>
            <a:r>
              <a:rPr lang="en-US" sz="2200" dirty="0"/>
              <a:t>use</a:t>
            </a:r>
            <a:r>
              <a:rPr lang="en-US" sz="2200" spc="-50" dirty="0"/>
              <a:t> </a:t>
            </a:r>
            <a:r>
              <a:rPr lang="en-US" sz="2200" dirty="0"/>
              <a:t>of</a:t>
            </a:r>
            <a:r>
              <a:rPr lang="en-US" sz="2200" spc="-45" dirty="0"/>
              <a:t> </a:t>
            </a:r>
            <a:r>
              <a:rPr lang="en-US" sz="2200" dirty="0"/>
              <a:t>front</a:t>
            </a:r>
            <a:r>
              <a:rPr lang="en-US" sz="2200" spc="-45" dirty="0"/>
              <a:t> </a:t>
            </a:r>
            <a:r>
              <a:rPr lang="en-US" sz="2200" dirty="0"/>
              <a:t>wheels</a:t>
            </a:r>
            <a:r>
              <a:rPr lang="en-US" sz="2200" spc="-35" dirty="0"/>
              <a:t> </a:t>
            </a:r>
            <a:r>
              <a:rPr lang="en-US" sz="2200" spc="-10" dirty="0"/>
              <a:t>only.</a:t>
            </a:r>
            <a:endParaRPr lang="en-US" altLang="en-US" sz="2200" dirty="0">
              <a:solidFill>
                <a:srgbClr val="000000"/>
              </a:solidFill>
              <a:latin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CE6E0DE5-282C-4EA7-904B-0EB06139BC04}"/>
              </a:ext>
            </a:extLst>
          </p:cNvPr>
          <p:cNvSpPr txBox="1"/>
          <p:nvPr/>
        </p:nvSpPr>
        <p:spPr>
          <a:xfrm>
            <a:off x="901700" y="1660525"/>
            <a:ext cx="4937125" cy="1511300"/>
          </a:xfrm>
          <a:prstGeom prst="rect">
            <a:avLst/>
          </a:prstGeom>
        </p:spPr>
        <p:txBody>
          <a:bodyPr lIns="0" tIns="12065" rIns="0" bIns="0">
            <a:spAutoFit/>
          </a:bodyPr>
          <a:lstStyle/>
          <a:p>
            <a:pPr marL="12700" eaLnBrk="1" fontAlgn="auto" hangingPunct="1">
              <a:spcBef>
                <a:spcPts val="95"/>
              </a:spcBef>
              <a:spcAft>
                <a:spcPts val="0"/>
              </a:spcAft>
              <a:defRPr/>
            </a:pPr>
            <a:r>
              <a:rPr sz="2800" b="1" kern="0" dirty="0">
                <a:solidFill>
                  <a:sysClr val="windowText" lastClr="000000"/>
                </a:solidFill>
                <a:latin typeface="Calibri"/>
                <a:cs typeface="Calibri"/>
              </a:rPr>
              <a:t>TYPES</a:t>
            </a:r>
            <a:r>
              <a:rPr sz="2800" b="1" kern="0" spc="-85" dirty="0">
                <a:solidFill>
                  <a:sysClr val="windowText" lastClr="000000"/>
                </a:solidFill>
                <a:latin typeface="Calibri"/>
                <a:cs typeface="Calibri"/>
              </a:rPr>
              <a:t> </a:t>
            </a:r>
            <a:r>
              <a:rPr sz="2800" b="1" kern="0" dirty="0">
                <a:solidFill>
                  <a:sysClr val="windowText" lastClr="000000"/>
                </a:solidFill>
                <a:latin typeface="Calibri"/>
                <a:cs typeface="Calibri"/>
              </a:rPr>
              <a:t>OF</a:t>
            </a:r>
            <a:r>
              <a:rPr sz="2800" b="1" kern="0" spc="-80" dirty="0">
                <a:solidFill>
                  <a:sysClr val="windowText" lastClr="000000"/>
                </a:solidFill>
                <a:latin typeface="Calibri"/>
                <a:cs typeface="Calibri"/>
              </a:rPr>
              <a:t> </a:t>
            </a:r>
            <a:r>
              <a:rPr sz="2800" b="1" kern="0" dirty="0">
                <a:solidFill>
                  <a:sysClr val="windowText" lastClr="000000"/>
                </a:solidFill>
                <a:latin typeface="Calibri"/>
                <a:cs typeface="Calibri"/>
              </a:rPr>
              <a:t>STERING</a:t>
            </a:r>
            <a:r>
              <a:rPr sz="2800" b="1" kern="0" spc="-75" dirty="0">
                <a:solidFill>
                  <a:sysClr val="windowText" lastClr="000000"/>
                </a:solidFill>
                <a:latin typeface="Calibri"/>
                <a:cs typeface="Calibri"/>
              </a:rPr>
              <a:t> </a:t>
            </a:r>
            <a:r>
              <a:rPr sz="2800" b="1" kern="0" spc="-10" dirty="0">
                <a:solidFill>
                  <a:sysClr val="windowText" lastClr="000000"/>
                </a:solidFill>
                <a:latin typeface="Calibri"/>
                <a:cs typeface="Calibri"/>
              </a:rPr>
              <a:t>GEARS:</a:t>
            </a:r>
            <a:endParaRPr sz="2800" kern="0">
              <a:solidFill>
                <a:sysClr val="windowText" lastClr="000000"/>
              </a:solidFill>
              <a:latin typeface="Calibri"/>
              <a:cs typeface="Calibri"/>
            </a:endParaRPr>
          </a:p>
          <a:p>
            <a:pPr marL="12700" eaLnBrk="1" fontAlgn="auto" hangingPunct="1">
              <a:spcBef>
                <a:spcPts val="95"/>
              </a:spcBef>
              <a:spcAft>
                <a:spcPts val="0"/>
              </a:spcAft>
              <a:defRPr/>
            </a:pPr>
            <a:r>
              <a:rPr sz="2200" kern="0" dirty="0">
                <a:solidFill>
                  <a:sysClr val="windowText" lastClr="000000"/>
                </a:solidFill>
                <a:latin typeface="Calibri"/>
                <a:cs typeface="Calibri"/>
              </a:rPr>
              <a:t>There</a:t>
            </a:r>
            <a:r>
              <a:rPr sz="2200" kern="0" spc="-70" dirty="0">
                <a:solidFill>
                  <a:sysClr val="windowText" lastClr="000000"/>
                </a:solidFill>
                <a:latin typeface="Calibri"/>
                <a:cs typeface="Calibri"/>
              </a:rPr>
              <a:t> </a:t>
            </a:r>
            <a:r>
              <a:rPr sz="2200" kern="0" dirty="0">
                <a:solidFill>
                  <a:sysClr val="windowText" lastClr="000000"/>
                </a:solidFill>
                <a:latin typeface="Calibri"/>
                <a:cs typeface="Calibri"/>
              </a:rPr>
              <a:t>are</a:t>
            </a:r>
            <a:r>
              <a:rPr sz="2200" kern="0" spc="-65" dirty="0">
                <a:solidFill>
                  <a:sysClr val="windowText" lastClr="000000"/>
                </a:solidFill>
                <a:latin typeface="Calibri"/>
                <a:cs typeface="Calibri"/>
              </a:rPr>
              <a:t> </a:t>
            </a:r>
            <a:r>
              <a:rPr sz="2200" kern="0" dirty="0">
                <a:solidFill>
                  <a:sysClr val="windowText" lastClr="000000"/>
                </a:solidFill>
                <a:latin typeface="Calibri"/>
                <a:cs typeface="Calibri"/>
              </a:rPr>
              <a:t>two</a:t>
            </a:r>
            <a:r>
              <a:rPr sz="2200" kern="0" spc="-60" dirty="0">
                <a:solidFill>
                  <a:sysClr val="windowText" lastClr="000000"/>
                </a:solidFill>
                <a:latin typeface="Calibri"/>
                <a:cs typeface="Calibri"/>
              </a:rPr>
              <a:t> </a:t>
            </a:r>
            <a:r>
              <a:rPr sz="2200" kern="0" dirty="0">
                <a:solidFill>
                  <a:sysClr val="windowText" lastClr="000000"/>
                </a:solidFill>
                <a:latin typeface="Calibri"/>
                <a:cs typeface="Calibri"/>
              </a:rPr>
              <a:t>main</a:t>
            </a:r>
            <a:r>
              <a:rPr sz="2200" kern="0" spc="-75" dirty="0">
                <a:solidFill>
                  <a:sysClr val="windowText" lastClr="000000"/>
                </a:solidFill>
                <a:latin typeface="Calibri"/>
                <a:cs typeface="Calibri"/>
              </a:rPr>
              <a:t> </a:t>
            </a:r>
            <a:r>
              <a:rPr sz="2200" kern="0" dirty="0">
                <a:solidFill>
                  <a:sysClr val="windowText" lastClr="000000"/>
                </a:solidFill>
                <a:latin typeface="Calibri"/>
                <a:cs typeface="Calibri"/>
              </a:rPr>
              <a:t>types</a:t>
            </a:r>
            <a:r>
              <a:rPr sz="2200" kern="0" spc="-55" dirty="0">
                <a:solidFill>
                  <a:sysClr val="windowText" lastClr="000000"/>
                </a:solidFill>
                <a:latin typeface="Calibri"/>
                <a:cs typeface="Calibri"/>
              </a:rPr>
              <a:t> </a:t>
            </a:r>
            <a:r>
              <a:rPr sz="2200" kern="0" dirty="0">
                <a:solidFill>
                  <a:sysClr val="windowText" lastClr="000000"/>
                </a:solidFill>
                <a:latin typeface="Calibri"/>
                <a:cs typeface="Calibri"/>
              </a:rPr>
              <a:t>of</a:t>
            </a:r>
            <a:r>
              <a:rPr sz="2200" kern="0" spc="-70" dirty="0">
                <a:solidFill>
                  <a:sysClr val="windowText" lastClr="000000"/>
                </a:solidFill>
                <a:latin typeface="Calibri"/>
                <a:cs typeface="Calibri"/>
              </a:rPr>
              <a:t> </a:t>
            </a:r>
            <a:r>
              <a:rPr sz="2200" kern="0" dirty="0">
                <a:solidFill>
                  <a:sysClr val="windowText" lastClr="000000"/>
                </a:solidFill>
                <a:latin typeface="Calibri"/>
                <a:cs typeface="Calibri"/>
              </a:rPr>
              <a:t>steering</a:t>
            </a:r>
            <a:r>
              <a:rPr sz="2200" kern="0" spc="-65" dirty="0">
                <a:solidFill>
                  <a:sysClr val="windowText" lastClr="000000"/>
                </a:solidFill>
                <a:latin typeface="Calibri"/>
                <a:cs typeface="Calibri"/>
              </a:rPr>
              <a:t> </a:t>
            </a:r>
            <a:r>
              <a:rPr sz="2200" kern="0" spc="-10" dirty="0">
                <a:solidFill>
                  <a:sysClr val="windowText" lastClr="000000"/>
                </a:solidFill>
                <a:latin typeface="Calibri"/>
                <a:cs typeface="Calibri"/>
              </a:rPr>
              <a:t>gears:</a:t>
            </a:r>
            <a:endParaRPr sz="2200" kern="0">
              <a:solidFill>
                <a:sysClr val="windowText" lastClr="000000"/>
              </a:solidFill>
              <a:latin typeface="Calibri"/>
              <a:cs typeface="Calibri"/>
            </a:endParaRPr>
          </a:p>
          <a:p>
            <a:pPr marL="927100" indent="-229235" eaLnBrk="1" fontAlgn="auto" hangingPunct="1">
              <a:spcBef>
                <a:spcPts val="170"/>
              </a:spcBef>
              <a:spcAft>
                <a:spcPts val="0"/>
              </a:spcAft>
              <a:buFont typeface="Symbol"/>
              <a:buChar char=""/>
              <a:tabLst>
                <a:tab pos="927735" algn="l"/>
              </a:tabLst>
              <a:defRPr/>
            </a:pPr>
            <a:r>
              <a:rPr sz="2200" kern="0" dirty="0">
                <a:solidFill>
                  <a:sysClr val="windowText" lastClr="000000"/>
                </a:solidFill>
                <a:latin typeface="Calibri"/>
                <a:cs typeface="Calibri"/>
              </a:rPr>
              <a:t>The</a:t>
            </a:r>
            <a:r>
              <a:rPr sz="2200" kern="0" spc="-85" dirty="0">
                <a:solidFill>
                  <a:sysClr val="windowText" lastClr="000000"/>
                </a:solidFill>
                <a:latin typeface="Calibri"/>
                <a:cs typeface="Calibri"/>
              </a:rPr>
              <a:t> </a:t>
            </a:r>
            <a:r>
              <a:rPr sz="2200" kern="0" dirty="0">
                <a:solidFill>
                  <a:sysClr val="windowText" lastClr="000000"/>
                </a:solidFill>
                <a:latin typeface="Calibri"/>
                <a:cs typeface="Calibri"/>
              </a:rPr>
              <a:t>Davis</a:t>
            </a:r>
            <a:r>
              <a:rPr sz="2200" kern="0" spc="-75" dirty="0">
                <a:solidFill>
                  <a:sysClr val="windowText" lastClr="000000"/>
                </a:solidFill>
                <a:latin typeface="Calibri"/>
                <a:cs typeface="Calibri"/>
              </a:rPr>
              <a:t> </a:t>
            </a:r>
            <a:r>
              <a:rPr sz="2200" kern="0" dirty="0">
                <a:solidFill>
                  <a:sysClr val="windowText" lastClr="000000"/>
                </a:solidFill>
                <a:latin typeface="Calibri"/>
                <a:cs typeface="Calibri"/>
              </a:rPr>
              <a:t>steering</a:t>
            </a:r>
            <a:r>
              <a:rPr sz="2200" kern="0" spc="-65" dirty="0">
                <a:solidFill>
                  <a:sysClr val="windowText" lastClr="000000"/>
                </a:solidFill>
                <a:latin typeface="Calibri"/>
                <a:cs typeface="Calibri"/>
              </a:rPr>
              <a:t> </a:t>
            </a:r>
            <a:r>
              <a:rPr sz="2200" kern="0" spc="-20" dirty="0">
                <a:solidFill>
                  <a:sysClr val="windowText" lastClr="000000"/>
                </a:solidFill>
                <a:latin typeface="Calibri"/>
                <a:cs typeface="Calibri"/>
              </a:rPr>
              <a:t>Gear</a:t>
            </a:r>
            <a:endParaRPr sz="2200" kern="0">
              <a:solidFill>
                <a:sysClr val="windowText" lastClr="000000"/>
              </a:solidFill>
              <a:latin typeface="Calibri"/>
              <a:cs typeface="Calibri"/>
            </a:endParaRPr>
          </a:p>
          <a:p>
            <a:pPr marL="927100" indent="-229235" eaLnBrk="1" fontAlgn="auto" hangingPunct="1">
              <a:spcBef>
                <a:spcPts val="160"/>
              </a:spcBef>
              <a:spcAft>
                <a:spcPts val="0"/>
              </a:spcAft>
              <a:buFont typeface="Symbol"/>
              <a:buChar char=""/>
              <a:tabLst>
                <a:tab pos="927735" algn="l"/>
              </a:tabLst>
              <a:defRPr/>
            </a:pPr>
            <a:r>
              <a:rPr sz="2200" kern="0" dirty="0">
                <a:solidFill>
                  <a:sysClr val="windowText" lastClr="000000"/>
                </a:solidFill>
                <a:latin typeface="Calibri"/>
                <a:cs typeface="Calibri"/>
              </a:rPr>
              <a:t>The</a:t>
            </a:r>
            <a:r>
              <a:rPr sz="2200" kern="0" spc="-85" dirty="0">
                <a:solidFill>
                  <a:sysClr val="windowText" lastClr="000000"/>
                </a:solidFill>
                <a:latin typeface="Calibri"/>
                <a:cs typeface="Calibri"/>
              </a:rPr>
              <a:t> </a:t>
            </a:r>
            <a:r>
              <a:rPr sz="2200" kern="0" dirty="0">
                <a:solidFill>
                  <a:sysClr val="windowText" lastClr="000000"/>
                </a:solidFill>
                <a:latin typeface="Calibri"/>
                <a:cs typeface="Calibri"/>
              </a:rPr>
              <a:t>Ackermann</a:t>
            </a:r>
            <a:r>
              <a:rPr sz="2200" kern="0" spc="-80" dirty="0">
                <a:solidFill>
                  <a:sysClr val="windowText" lastClr="000000"/>
                </a:solidFill>
                <a:latin typeface="Calibri"/>
                <a:cs typeface="Calibri"/>
              </a:rPr>
              <a:t> </a:t>
            </a:r>
            <a:r>
              <a:rPr sz="2200" kern="0" spc="-10" dirty="0">
                <a:solidFill>
                  <a:sysClr val="windowText" lastClr="000000"/>
                </a:solidFill>
                <a:latin typeface="Calibri"/>
                <a:cs typeface="Calibri"/>
              </a:rPr>
              <a:t>steering</a:t>
            </a:r>
            <a:r>
              <a:rPr sz="2200" kern="0" spc="-80" dirty="0">
                <a:solidFill>
                  <a:sysClr val="windowText" lastClr="000000"/>
                </a:solidFill>
                <a:latin typeface="Calibri"/>
                <a:cs typeface="Calibri"/>
              </a:rPr>
              <a:t> </a:t>
            </a:r>
            <a:r>
              <a:rPr sz="2200" kern="0" spc="-20" dirty="0">
                <a:solidFill>
                  <a:sysClr val="windowText" lastClr="000000"/>
                </a:solidFill>
                <a:latin typeface="Calibri"/>
                <a:cs typeface="Calibri"/>
              </a:rPr>
              <a:t>gear</a:t>
            </a:r>
            <a:endParaRPr sz="2200" kern="0">
              <a:solidFill>
                <a:sysClr val="windowText" lastClr="000000"/>
              </a:solidFill>
              <a:latin typeface="Calibri"/>
              <a:cs typeface="Calibri"/>
            </a:endParaRPr>
          </a:p>
        </p:txBody>
      </p:sp>
      <p:sp>
        <p:nvSpPr>
          <p:cNvPr id="6147" name="object 4">
            <a:extLst>
              <a:ext uri="{FF2B5EF4-FFF2-40B4-BE49-F238E27FC236}">
                <a16:creationId xmlns:a16="http://schemas.microsoft.com/office/drawing/2014/main" id="{A3565081-DBEE-49D4-BEB2-7C39544B9EA7}"/>
              </a:ext>
            </a:extLst>
          </p:cNvPr>
          <p:cNvSpPr txBox="1">
            <a:spLocks noChangeArrowheads="1"/>
          </p:cNvSpPr>
          <p:nvPr/>
        </p:nvSpPr>
        <p:spPr bwMode="auto">
          <a:xfrm>
            <a:off x="901700" y="3489325"/>
            <a:ext cx="4991100" cy="287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pPr>
            <a:r>
              <a:rPr lang="en-US" altLang="en-US" sz="2800" b="1">
                <a:solidFill>
                  <a:srgbClr val="000000"/>
                </a:solidFill>
                <a:latin typeface="Calibri" panose="020F0502020204030204" pitchFamily="34" charset="0"/>
                <a:cs typeface="Calibri" panose="020F0502020204030204" pitchFamily="34" charset="0"/>
              </a:rPr>
              <a:t>DAVIS STEERING GEAR :</a:t>
            </a:r>
            <a:endParaRPr lang="en-US" altLang="en-US" sz="2800">
              <a:solidFill>
                <a:srgbClr val="000000"/>
              </a:solidFill>
              <a:latin typeface="Calibri" panose="020F0502020204030204" pitchFamily="34" charset="0"/>
              <a:cs typeface="Calibri" panose="020F0502020204030204" pitchFamily="34" charset="0"/>
            </a:endParaRPr>
          </a:p>
          <a:p>
            <a:pPr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A Davis	steering gear has sliding pairs which means more friction and easy wearing. The gear fulfils the fundamental equation  of  gearing  in  all  the  positions. However, due to easy wearing it becomes inaccurate after some time.</a:t>
            </a:r>
          </a:p>
          <a:p>
            <a:pPr eaLnBrk="1" hangingPunct="1">
              <a:lnSpc>
                <a:spcPct val="102000"/>
              </a:lnSpc>
              <a:spcBef>
                <a:spcPts val="50"/>
              </a:spcBef>
            </a:pPr>
            <a:endParaRPr lang="en-US" altLang="en-US" sz="2200">
              <a:solidFill>
                <a:srgbClr val="000000"/>
              </a:solidFill>
              <a:latin typeface="Calibri" panose="020F0502020204030204" pitchFamily="34" charset="0"/>
              <a:cs typeface="Calibri" panose="020F0502020204030204" pitchFamily="34" charset="0"/>
            </a:endParaRPr>
          </a:p>
        </p:txBody>
      </p:sp>
      <p:pic>
        <p:nvPicPr>
          <p:cNvPr id="6148" name="object 7">
            <a:extLst>
              <a:ext uri="{FF2B5EF4-FFF2-40B4-BE49-F238E27FC236}">
                <a16:creationId xmlns:a16="http://schemas.microsoft.com/office/drawing/2014/main" id="{C6B6DA20-EE59-4D07-B091-A72AD91C05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7575" y="4016375"/>
            <a:ext cx="3206750"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2088E47-16C1-4E23-81A6-9BCD95518D82}"/>
              </a:ext>
            </a:extLst>
          </p:cNvPr>
          <p:cNvSpPr txBox="1">
            <a:spLocks noGrp="1"/>
          </p:cNvSpPr>
          <p:nvPr>
            <p:ph type="title"/>
          </p:nvPr>
        </p:nvSpPr>
        <p:spPr>
          <a:xfrm>
            <a:off x="901700" y="885825"/>
            <a:ext cx="4498975" cy="450850"/>
          </a:xfrm>
        </p:spPr>
        <p:txBody>
          <a:bodyPr tIns="12065" rtlCol="0"/>
          <a:lstStyle/>
          <a:p>
            <a:pPr marL="12700" eaLnBrk="1" fontAlgn="auto" hangingPunct="1">
              <a:spcBef>
                <a:spcPts val="95"/>
              </a:spcBef>
              <a:spcAft>
                <a:spcPts val="0"/>
              </a:spcAft>
              <a:defRPr/>
            </a:pPr>
            <a:r>
              <a:rPr spc="-10" dirty="0"/>
              <a:t>ACKERMANN</a:t>
            </a:r>
            <a:r>
              <a:rPr spc="-110" dirty="0"/>
              <a:t> </a:t>
            </a:r>
            <a:r>
              <a:rPr dirty="0"/>
              <a:t>STEERING</a:t>
            </a:r>
            <a:r>
              <a:rPr spc="-110" dirty="0"/>
              <a:t> </a:t>
            </a:r>
            <a:r>
              <a:rPr spc="-10" dirty="0"/>
              <a:t>GEAR:</a:t>
            </a:r>
          </a:p>
        </p:txBody>
      </p:sp>
      <p:sp>
        <p:nvSpPr>
          <p:cNvPr id="7171" name="object 3">
            <a:extLst>
              <a:ext uri="{FF2B5EF4-FFF2-40B4-BE49-F238E27FC236}">
                <a16:creationId xmlns:a16="http://schemas.microsoft.com/office/drawing/2014/main" id="{14667F3C-B4BE-4BE5-AE90-BB3B02DFAE7F}"/>
              </a:ext>
            </a:extLst>
          </p:cNvPr>
          <p:cNvSpPr txBox="1">
            <a:spLocks noChangeArrowheads="1"/>
          </p:cNvSpPr>
          <p:nvPr/>
        </p:nvSpPr>
        <p:spPr bwMode="auto">
          <a:xfrm>
            <a:off x="901700" y="1323975"/>
            <a:ext cx="8261350" cy="427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35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An Ackermann steering gear has only turned pairs and thus is preferred. Its drawback is that it fulfils the fundamental equation of correct gearing at the middle and the two extreme position and not in all positions. This steering  gear  consists  of  a  four-link  mechanism  having  four-turning pairs. Three positions of the correct gearing are-</a:t>
            </a:r>
          </a:p>
          <a:p>
            <a:pPr eaLnBrk="1" hangingPunct="1">
              <a:spcBef>
                <a:spcPts val="50"/>
              </a:spcBef>
              <a:buSzPct val="45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when the vehicle moves straight.</a:t>
            </a:r>
          </a:p>
          <a:p>
            <a:pPr eaLnBrk="1" hangingPunct="1">
              <a:spcBef>
                <a:spcPts val="38"/>
              </a:spcBef>
              <a:buSzPct val="45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when the vehicle moves at a correct angle to the right, and</a:t>
            </a:r>
          </a:p>
          <a:p>
            <a:pPr eaLnBrk="1" hangingPunct="1">
              <a:spcBef>
                <a:spcPts val="50"/>
              </a:spcBef>
              <a:buSzPct val="45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when the vehicle moves at a correct angle to the left.</a:t>
            </a:r>
          </a:p>
          <a:p>
            <a:pPr algn="just" eaLnBrk="1" hangingPunct="1">
              <a:lnSpc>
                <a:spcPct val="102000"/>
              </a:lnSpc>
              <a:spcBef>
                <a:spcPts val="1325"/>
              </a:spcBef>
            </a:pPr>
            <a:r>
              <a:rPr lang="en-US" altLang="en-US" sz="2200">
                <a:solidFill>
                  <a:srgbClr val="000000"/>
                </a:solidFill>
                <a:latin typeface="Calibri" panose="020F0502020204030204" pitchFamily="34" charset="0"/>
                <a:cs typeface="Calibri" panose="020F0502020204030204" pitchFamily="34" charset="0"/>
              </a:rPr>
              <a:t>In the Ackerman  steering gear,  the  mechanism  ABCD  is a  four- bar crank chain, as shown in figure below. The shorter links BC and AD are of equal length and are connected by hinge joint with front wheel axles. The longer links AB and CD are of unequal length.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object 2">
            <a:extLst>
              <a:ext uri="{FF2B5EF4-FFF2-40B4-BE49-F238E27FC236}">
                <a16:creationId xmlns:a16="http://schemas.microsoft.com/office/drawing/2014/main" id="{E5F46717-F510-4B95-8D85-4DD7FEAA2267}"/>
              </a:ext>
            </a:extLst>
          </p:cNvPr>
          <p:cNvSpPr txBox="1">
            <a:spLocks noChangeArrowheads="1"/>
          </p:cNvSpPr>
          <p:nvPr/>
        </p:nvSpPr>
        <p:spPr bwMode="auto">
          <a:xfrm>
            <a:off x="304800" y="3886200"/>
            <a:ext cx="9037638"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7588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pPr>
            <a:r>
              <a:rPr lang="en-US" altLang="en-US" sz="2200">
                <a:solidFill>
                  <a:srgbClr val="000000"/>
                </a:solidFill>
                <a:latin typeface="Calibri" panose="020F0502020204030204" pitchFamily="34" charset="0"/>
                <a:cs typeface="Calibri" panose="020F0502020204030204" pitchFamily="34" charset="0"/>
              </a:rPr>
              <a:t>The following are the only three positions for correct steering.</a:t>
            </a:r>
          </a:p>
          <a:p>
            <a:pPr eaLnBrk="1" hangingPunct="1">
              <a:spcBef>
                <a:spcPts val="100"/>
              </a:spcBef>
            </a:pPr>
            <a:endParaRPr lang="en-US" altLang="en-US" sz="2200">
              <a:solidFill>
                <a:srgbClr val="000000"/>
              </a:solidFill>
              <a:latin typeface="Calibri" panose="020F0502020204030204" pitchFamily="34" charset="0"/>
              <a:cs typeface="Calibri" panose="020F0502020204030204" pitchFamily="34" charset="0"/>
            </a:endParaRPr>
          </a:p>
          <a:p>
            <a:pPr algn="just" eaLnBrk="1" hangingPunct="1">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 When the vehicle moves along a straight path, the longer links AB and CD are parallel and the shorter links BC and AD are equally inclined to the longitudinal axis of the vehicle, as shown by firm lines in the figure.</a:t>
            </a:r>
          </a:p>
          <a:p>
            <a:pPr eaLnBrk="1" hangingPunct="1">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 When the vehicle is steering to the left, the position of the gear is  shown by dotted lines in the figure. In this position, the lines of the front wheel axle intersect on the back wheel axle at I, for correct steering</a:t>
            </a:r>
          </a:p>
          <a:p>
            <a:pPr eaLnBrk="1" hangingPunct="1">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 When the vehicle is steering to the right,	a similar position may be obtained again.</a:t>
            </a:r>
          </a:p>
        </p:txBody>
      </p:sp>
      <p:pic>
        <p:nvPicPr>
          <p:cNvPr id="8195" name="object 3">
            <a:extLst>
              <a:ext uri="{FF2B5EF4-FFF2-40B4-BE49-F238E27FC236}">
                <a16:creationId xmlns:a16="http://schemas.microsoft.com/office/drawing/2014/main" id="{4A1E41FF-96FC-411F-B51F-AA172E0F11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7100" y="827088"/>
            <a:ext cx="5253038" cy="282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object 2">
            <a:extLst>
              <a:ext uri="{FF2B5EF4-FFF2-40B4-BE49-F238E27FC236}">
                <a16:creationId xmlns:a16="http://schemas.microsoft.com/office/drawing/2014/main" id="{7B737DA6-4A0F-4F66-B9A8-5007E5E7C08F}"/>
              </a:ext>
            </a:extLst>
          </p:cNvPr>
          <p:cNvSpPr txBox="1">
            <a:spLocks noChangeArrowheads="1"/>
          </p:cNvSpPr>
          <p:nvPr/>
        </p:nvSpPr>
        <p:spPr bwMode="auto">
          <a:xfrm>
            <a:off x="750888" y="889000"/>
            <a:ext cx="8408987" cy="667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350" rIns="0" bIns="0">
            <a:spAutoFit/>
          </a:bodyPr>
          <a:lstStyle>
            <a:lvl1pPr marL="1619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2000"/>
              </a:lnSpc>
              <a:spcBef>
                <a:spcPts val="50"/>
              </a:spcBef>
            </a:pPr>
            <a:r>
              <a:rPr lang="en-US" altLang="en-US" sz="2200">
                <a:solidFill>
                  <a:srgbClr val="000000"/>
                </a:solidFill>
                <a:latin typeface="Calibri" panose="020F0502020204030204" pitchFamily="34" charset="0"/>
                <a:cs typeface="Calibri" panose="020F0502020204030204" pitchFamily="34" charset="0"/>
              </a:rPr>
              <a:t>Sometimes incorrect steering condition with a combination of high speeds and bad road conditions can lead to over and under steer. These are the two major drawback of incorrect steering.</a:t>
            </a:r>
          </a:p>
          <a:p>
            <a:pPr algn="just" eaLnBrk="1" hangingPunct="1">
              <a:lnSpc>
                <a:spcPct val="102000"/>
              </a:lnSpc>
              <a:spcBef>
                <a:spcPts val="1338"/>
              </a:spcBef>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 Under steer occurs during a turn of a corner, when you try to turn the vehicle, but it continues in a straight line, heading off the road. This occurs because the front tyres have reached their adhesion limit and cannot  grip  the  road  adequately  enough  to  turn.  The  best  way  to correct under steer is to brake, release break, steer in the opposite desired direction and quickly change back to turning in the correct direction. However, you should not brake into a corner as this will cause further under steer, rather try and brake on the straightest line possible. This will ensure the cars slow down enough to regain enough grip to turn.</a:t>
            </a:r>
          </a:p>
          <a:p>
            <a:pPr algn="just" eaLnBrk="1" hangingPunct="1">
              <a:lnSpc>
                <a:spcPct val="102000"/>
              </a:lnSpc>
              <a:spcBef>
                <a:spcPts val="13"/>
              </a:spcBef>
              <a:buSzPct val="50000"/>
              <a:buFont typeface="Symbol" panose="05050102010706020507" pitchFamily="18" charset="2"/>
              <a:buChar char=""/>
            </a:pPr>
            <a:r>
              <a:rPr lang="en-US" altLang="en-US" sz="2200">
                <a:solidFill>
                  <a:srgbClr val="000000"/>
                </a:solidFill>
                <a:latin typeface="Calibri" panose="020F0502020204030204" pitchFamily="34" charset="0"/>
                <a:cs typeface="Calibri" panose="020F0502020204030204" pitchFamily="34" charset="0"/>
              </a:rPr>
              <a:t> Over steer occurs when turning a corner and the vehicles back slides out as the rear wheels do not have enough grip to complete the turn. To counter such an even do not accelerate further through the corner, but rather very carefully break gently in the straightest manner possible. Full force braking can become more dangerous than helpful. However, braking gently can correct your steering in situations such as over steer.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object 2">
            <a:extLst>
              <a:ext uri="{FF2B5EF4-FFF2-40B4-BE49-F238E27FC236}">
                <a16:creationId xmlns:a16="http://schemas.microsoft.com/office/drawing/2014/main" id="{BD2B39E1-F9F7-42BB-B41F-4EBA38E4B10D}"/>
              </a:ext>
            </a:extLst>
          </p:cNvPr>
          <p:cNvSpPr>
            <a:spLocks noGrp="1" noChangeArrowheads="1"/>
          </p:cNvSpPr>
          <p:nvPr>
            <p:ph type="title"/>
          </p:nvPr>
        </p:nvSpPr>
        <p:spPr>
          <a:xfrm>
            <a:off x="901700" y="884238"/>
            <a:ext cx="7913688" cy="1481137"/>
          </a:xfrm>
        </p:spPr>
        <p:txBody>
          <a:bodyPr tIns="12065"/>
          <a:lstStyle/>
          <a:p>
            <a:pPr marL="12700" algn="just" eaLnBrk="1" hangingPunct="1">
              <a:lnSpc>
                <a:spcPct val="102000"/>
              </a:lnSpc>
              <a:spcBef>
                <a:spcPts val="63"/>
              </a:spcBef>
            </a:pPr>
            <a:r>
              <a:rPr lang="en-US" altLang="en-US">
                <a:latin typeface="Calibri" panose="020F0502020204030204" pitchFamily="34" charset="0"/>
                <a:cs typeface="Calibri" panose="020F0502020204030204" pitchFamily="34" charset="0"/>
              </a:rPr>
              <a:t>OBSERVATION &amp; CONCLUSION:</a:t>
            </a:r>
            <a:br>
              <a:rPr lang="en-US" altLang="en-US">
                <a:latin typeface="Calibri" panose="020F0502020204030204" pitchFamily="34" charset="0"/>
                <a:cs typeface="Calibri" panose="020F0502020204030204" pitchFamily="34" charset="0"/>
              </a:rPr>
            </a:br>
            <a:r>
              <a:rPr lang="en-US" altLang="en-US" sz="2200" b="0">
                <a:latin typeface="Calibri" panose="020F0502020204030204" pitchFamily="34" charset="0"/>
                <a:cs typeface="Calibri" panose="020F0502020204030204" pitchFamily="34" charset="0"/>
              </a:rPr>
              <a:t>Ackerman steering gear mechanism was studied and is preferred one. The Ackerman steering gear mechanism is much simpler than Davis steering gear and hence quite popular.</a:t>
            </a:r>
            <a:endParaRPr lang="en-US" altLang="en-US" sz="2200">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3405</Words>
  <Application>Microsoft Office PowerPoint</Application>
  <PresentationFormat>Custom</PresentationFormat>
  <Paragraphs>241</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Aptos</vt:lpstr>
      <vt:lpstr>Symbol</vt:lpstr>
      <vt:lpstr>Office Theme</vt:lpstr>
      <vt:lpstr>PowerPoint Presentation</vt:lpstr>
      <vt:lpstr>Course Learning Outcomes (CLOs) The learning outcomes that are expected to be attained by the student at the end of the course are.</vt:lpstr>
      <vt:lpstr>List of Experiments:</vt:lpstr>
      <vt:lpstr>EXPERIMENT No: 1</vt:lpstr>
      <vt:lpstr>PowerPoint Presentation</vt:lpstr>
      <vt:lpstr>ACKERMANN STEERING GEAR:</vt:lpstr>
      <vt:lpstr>PowerPoint Presentation</vt:lpstr>
      <vt:lpstr>PowerPoint Presentation</vt:lpstr>
      <vt:lpstr>OBSERVATION &amp; CONCLUSION: Ackerman steering gear mechanism was studied and is preferred one. The Ackerman steering gear mechanism is much simpler than Davis steering gear and hence quite popular.</vt:lpstr>
      <vt:lpstr>EXPERIMENT No: 2</vt:lpstr>
      <vt:lpstr>CLASSIFICATION OF GEAR:</vt:lpstr>
      <vt:lpstr>Spur gear: They have straight teeth parallel to the axes and thus are not subjected to axial thrust due to teeth load.</vt:lpstr>
      <vt:lpstr>Double Helical and Herring Bone Gears:</vt:lpstr>
      <vt:lpstr>Crossed – Helical Gear: The used of crossed helical gear or spiral gears is limited to light loads. By a suitable choice of helix angle for the mating gears, the two shaft can be set at any angle.</vt:lpstr>
      <vt:lpstr>Bevel Gear: Kinematically,  the  motion  between  two  intersecting shafts  is  equivalent  to  the  rolling  of  two  cones, assuming no slipping. The gears, in general, are known as bevel gear. When teeth formed on the cones are straight, the gear is known as straight bevel and when inclined, they are known as spiral or helical bevel.</vt:lpstr>
      <vt:lpstr>EXPERIMENT No: 3</vt:lpstr>
      <vt:lpstr>PowerPoint Presentation</vt:lpstr>
      <vt:lpstr>COMPOUND GEAR TRAIN:</vt:lpstr>
      <vt:lpstr>PLANETARY OR EPICYCLIC GEAR TRAIN :</vt:lpstr>
      <vt:lpstr>DIFFERENTIAL GEAR:</vt:lpstr>
      <vt:lpstr>EXPERIMENT No: 4</vt:lpstr>
      <vt:lpstr>Velocities in Slider Crank Mechanism</vt:lpstr>
      <vt:lpstr>and Velocity of A ,vA= vector oa= 4 m / s.</vt:lpstr>
      <vt:lpstr>EXPERIMENT No: 5</vt:lpstr>
      <vt:lpstr>VELOCITY DIAGRAM:</vt:lpstr>
      <vt:lpstr>By measurement, we find that p2b = 2.2 m/s</vt:lpstr>
      <vt:lpstr>PowerPoint Presentation</vt:lpstr>
      <vt:lpstr>EXPERIMENT No: 6</vt:lpstr>
      <vt:lpstr>Displacement, Velocity and Acceleration Diagrams when the Follower Moves with Uniform Velocity: The displacement, velocity, and acceleration diagrams when a knife-edged follower moves with uniform velocity are shown in Fig.1</vt:lpstr>
      <vt:lpstr>Displacement, Velocity and Acceleration Diagrams when the Follower Moves with Simple Harmonic Motion:</vt:lpstr>
      <vt:lpstr>Displacement, Velocity and Acceleration Diagrams when the Follower Moves with Uniform Acceleration and Retardation: The displacement, velocity and acceleration diagrams when the follower moves with uniform acceleration and retardation are shown in Fig.3</vt:lpstr>
      <vt:lpstr>Displacement, Velocity and Acceleration Diagrams when the Follower Moves with Cycloidal Motion: The displacement, velocity and acceleration diagrams when the follower moves with cycloidal motion are shown in Fig.4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MANUAL FOR</dc:title>
  <cp:lastModifiedBy>cloudconvert_12</cp:lastModifiedBy>
  <cp:revision>7</cp:revision>
  <dcterms:created xsi:type="dcterms:W3CDTF">2025-01-15T23:33:41Z</dcterms:created>
  <dcterms:modified xsi:type="dcterms:W3CDTF">2025-01-23T14:12:03Z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2025-01-15T00:00:00Z</vt:filetime>
  </property>
  <property fmtid="{D5CDD505-2E9C-101B-9397-08002B2CF9AE}" pid="3" name="Creator">
    <vt:lpwstr>Microsoft® Word 2021</vt:lpwstr>
  </property>
  <property fmtid="{D5CDD505-2E9C-101B-9397-08002B2CF9AE}" pid="4" name="LastSaved">
    <vt:filetime>2025-01-15T00:00:00Z</vt:filetime>
  </property>
  <property fmtid="{D5CDD505-2E9C-101B-9397-08002B2CF9AE}" pid="5" name="Producer">
    <vt:lpwstr>Microsoft® Word 2021</vt:lpwstr>
  </property>
</Properties>
</file>