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6" r:id="rId31"/>
    <p:sldId id="287" r:id="rId32"/>
    <p:sldId id="288" r:id="rId33"/>
    <p:sldId id="289" r:id="rId34"/>
    <p:sldId id="291" r:id="rId35"/>
    <p:sldId id="292" r:id="rId36"/>
    <p:sldId id="293" r:id="rId37"/>
    <p:sldId id="294" r:id="rId38"/>
    <p:sldId id="309" r:id="rId39"/>
    <p:sldId id="296" r:id="rId40"/>
    <p:sldId id="297" r:id="rId41"/>
    <p:sldId id="298" r:id="rId42"/>
    <p:sldId id="299" r:id="rId43"/>
    <p:sldId id="300" r:id="rId44"/>
    <p:sldId id="301" r:id="rId45"/>
    <p:sldId id="310" r:id="rId46"/>
    <p:sldId id="303" r:id="rId47"/>
    <p:sldId id="304" r:id="rId48"/>
    <p:sldId id="305" r:id="rId49"/>
    <p:sldId id="307" r:id="rId50"/>
    <p:sldId id="308" r:id="rId51"/>
  </p:sldIdLst>
  <p:sldSz cx="10058400" cy="7772400"/>
  <p:notesSz cx="10058400" cy="7772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661" y="6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a:lstStyle>
            <a:lvl1pPr>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a:lstStyle>
            <a:lvl1pPr>
              <a:defRPr/>
            </a:lvl1pPr>
          </a:lstStyle>
          <a:p>
            <a:endParaRPr/>
          </a:p>
        </p:txBody>
      </p:sp>
      <p:sp>
        <p:nvSpPr>
          <p:cNvPr id="4" name="Holder 4">
            <a:extLst>
              <a:ext uri="{FF2B5EF4-FFF2-40B4-BE49-F238E27FC236}">
                <a16:creationId xmlns:a16="http://schemas.microsoft.com/office/drawing/2014/main" id="{893A0705-BFB1-49A4-97B5-27F01C9F2479}"/>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Holder 5">
            <a:extLst>
              <a:ext uri="{FF2B5EF4-FFF2-40B4-BE49-F238E27FC236}">
                <a16:creationId xmlns:a16="http://schemas.microsoft.com/office/drawing/2014/main" id="{AB79A85E-E82C-4E2F-835E-4C6D0045B635}"/>
              </a:ext>
            </a:extLst>
          </p:cNvPr>
          <p:cNvSpPr>
            <a:spLocks noGrp="1" noChangeArrowheads="1"/>
          </p:cNvSpPr>
          <p:nvPr>
            <p:ph type="dt" sz="half" idx="11"/>
          </p:nvPr>
        </p:nvSpPr>
        <p:spPr>
          <a:ln/>
        </p:spPr>
        <p:txBody>
          <a:bodyPr/>
          <a:lstStyle>
            <a:lvl1pPr>
              <a:defRPr/>
            </a:lvl1pPr>
          </a:lstStyle>
          <a:p>
            <a:pPr>
              <a:defRPr/>
            </a:pPr>
            <a:fld id="{34722B3D-C32F-434A-A44A-E9636D09BEFA}" type="datetimeFigureOut">
              <a:rPr lang="en-US" altLang="en-US"/>
              <a:pPr>
                <a:defRPr/>
              </a:pPr>
              <a:t>1/23/2025</a:t>
            </a:fld>
            <a:endParaRPr lang="en-US" altLang="en-US"/>
          </a:p>
        </p:txBody>
      </p:sp>
      <p:sp>
        <p:nvSpPr>
          <p:cNvPr id="6" name="Holder 6">
            <a:extLst>
              <a:ext uri="{FF2B5EF4-FFF2-40B4-BE49-F238E27FC236}">
                <a16:creationId xmlns:a16="http://schemas.microsoft.com/office/drawing/2014/main" id="{CFA4A1E3-270B-4FB3-9F98-3202189B8032}"/>
              </a:ext>
            </a:extLst>
          </p:cNvPr>
          <p:cNvSpPr>
            <a:spLocks noGrp="1" noChangeArrowheads="1"/>
          </p:cNvSpPr>
          <p:nvPr>
            <p:ph type="sldNum" sz="quarter" idx="12"/>
          </p:nvPr>
        </p:nvSpPr>
        <p:spPr>
          <a:ln/>
        </p:spPr>
        <p:txBody>
          <a:bodyPr/>
          <a:lstStyle>
            <a:lvl1pPr>
              <a:defRPr/>
            </a:lvl1pPr>
          </a:lstStyle>
          <a:p>
            <a:pPr>
              <a:defRPr/>
            </a:pPr>
            <a:fld id="{332CC919-5E53-45D9-9B13-5A07D7E33286}" type="slidenum">
              <a:rPr lang="en-US" altLang="en-US"/>
              <a:pPr>
                <a:defRPr/>
              </a:pPr>
              <a:t>‹#›</a:t>
            </a:fld>
            <a:endParaRPr lang="en-US" altLang="en-US"/>
          </a:p>
        </p:txBody>
      </p:sp>
    </p:spTree>
    <p:extLst>
      <p:ext uri="{BB962C8B-B14F-4D97-AF65-F5344CB8AC3E}">
        <p14:creationId xmlns:p14="http://schemas.microsoft.com/office/powerpoint/2010/main" val="309500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400" b="1" i="0" u="sng">
                <a:solidFill>
                  <a:schemeClr val="tx1"/>
                </a:solidFill>
                <a:latin typeface="Times New Roman"/>
                <a:cs typeface="Times New Roman"/>
              </a:defRPr>
            </a:lvl1pPr>
          </a:lstStyle>
          <a:p>
            <a:endParaRPr/>
          </a:p>
        </p:txBody>
      </p:sp>
      <p:sp>
        <p:nvSpPr>
          <p:cNvPr id="3" name="Holder 3"/>
          <p:cNvSpPr>
            <a:spLocks noGrp="1"/>
          </p:cNvSpPr>
          <p:nvPr>
            <p:ph type="body" idx="1"/>
          </p:nvPr>
        </p:nvSpPr>
        <p:spPr/>
        <p:txBody>
          <a:bodyPr/>
          <a:lstStyle>
            <a:lvl1pPr>
              <a:defRPr b="0" i="0">
                <a:solidFill>
                  <a:schemeClr val="tx1"/>
                </a:solidFill>
              </a:defRPr>
            </a:lvl1pPr>
          </a:lstStyle>
          <a:p>
            <a:endParaRPr/>
          </a:p>
        </p:txBody>
      </p:sp>
      <p:sp>
        <p:nvSpPr>
          <p:cNvPr id="4" name="Holder 4">
            <a:extLst>
              <a:ext uri="{FF2B5EF4-FFF2-40B4-BE49-F238E27FC236}">
                <a16:creationId xmlns:a16="http://schemas.microsoft.com/office/drawing/2014/main" id="{AA051E80-7596-4B6F-A035-A8FEDC3DC7BB}"/>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Holder 5">
            <a:extLst>
              <a:ext uri="{FF2B5EF4-FFF2-40B4-BE49-F238E27FC236}">
                <a16:creationId xmlns:a16="http://schemas.microsoft.com/office/drawing/2014/main" id="{57E42157-F486-4933-8D95-C6CDD3D15DAB}"/>
              </a:ext>
            </a:extLst>
          </p:cNvPr>
          <p:cNvSpPr>
            <a:spLocks noGrp="1" noChangeArrowheads="1"/>
          </p:cNvSpPr>
          <p:nvPr>
            <p:ph type="dt" sz="half" idx="11"/>
          </p:nvPr>
        </p:nvSpPr>
        <p:spPr>
          <a:ln/>
        </p:spPr>
        <p:txBody>
          <a:bodyPr/>
          <a:lstStyle>
            <a:lvl1pPr>
              <a:defRPr/>
            </a:lvl1pPr>
          </a:lstStyle>
          <a:p>
            <a:pPr>
              <a:defRPr/>
            </a:pPr>
            <a:fld id="{9FEC4D77-2D1C-4045-8B92-64CF5C627ADE}" type="datetimeFigureOut">
              <a:rPr lang="en-US" altLang="en-US"/>
              <a:pPr>
                <a:defRPr/>
              </a:pPr>
              <a:t>1/23/2025</a:t>
            </a:fld>
            <a:endParaRPr lang="en-US" altLang="en-US"/>
          </a:p>
        </p:txBody>
      </p:sp>
      <p:sp>
        <p:nvSpPr>
          <p:cNvPr id="6" name="Holder 6">
            <a:extLst>
              <a:ext uri="{FF2B5EF4-FFF2-40B4-BE49-F238E27FC236}">
                <a16:creationId xmlns:a16="http://schemas.microsoft.com/office/drawing/2014/main" id="{0CD43498-4402-4CD6-AE6A-2D6C0EB813D8}"/>
              </a:ext>
            </a:extLst>
          </p:cNvPr>
          <p:cNvSpPr>
            <a:spLocks noGrp="1" noChangeArrowheads="1"/>
          </p:cNvSpPr>
          <p:nvPr>
            <p:ph type="sldNum" sz="quarter" idx="12"/>
          </p:nvPr>
        </p:nvSpPr>
        <p:spPr>
          <a:ln/>
        </p:spPr>
        <p:txBody>
          <a:bodyPr/>
          <a:lstStyle>
            <a:lvl1pPr>
              <a:defRPr/>
            </a:lvl1pPr>
          </a:lstStyle>
          <a:p>
            <a:pPr>
              <a:defRPr/>
            </a:pPr>
            <a:fld id="{1C9952A8-23EC-46D6-9060-130A8368DCF1}" type="slidenum">
              <a:rPr lang="en-US" altLang="en-US"/>
              <a:pPr>
                <a:defRPr/>
              </a:pPr>
              <a:t>‹#›</a:t>
            </a:fld>
            <a:endParaRPr lang="en-US" altLang="en-US"/>
          </a:p>
        </p:txBody>
      </p:sp>
    </p:spTree>
    <p:extLst>
      <p:ext uri="{BB962C8B-B14F-4D97-AF65-F5344CB8AC3E}">
        <p14:creationId xmlns:p14="http://schemas.microsoft.com/office/powerpoint/2010/main" val="3944877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400" b="1" i="0" u="sng">
                <a:solidFill>
                  <a:schemeClr val="tx1"/>
                </a:solidFill>
                <a:latin typeface="Times New Roman"/>
                <a:cs typeface="Times New Roman"/>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a:lstStyle>
            <a:lvl1pPr>
              <a:defRPr/>
            </a:lvl1pPr>
          </a:lstStyle>
          <a:p>
            <a:endParaRPr/>
          </a:p>
        </p:txBody>
      </p:sp>
      <p:sp>
        <p:nvSpPr>
          <p:cNvPr id="5" name="Holder 4">
            <a:extLst>
              <a:ext uri="{FF2B5EF4-FFF2-40B4-BE49-F238E27FC236}">
                <a16:creationId xmlns:a16="http://schemas.microsoft.com/office/drawing/2014/main" id="{D4DA7F84-453B-45E6-B94B-F11CAAA71424}"/>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Holder 5">
            <a:extLst>
              <a:ext uri="{FF2B5EF4-FFF2-40B4-BE49-F238E27FC236}">
                <a16:creationId xmlns:a16="http://schemas.microsoft.com/office/drawing/2014/main" id="{516C63E9-D36F-4058-8F07-2CF8760BCE78}"/>
              </a:ext>
            </a:extLst>
          </p:cNvPr>
          <p:cNvSpPr>
            <a:spLocks noGrp="1" noChangeArrowheads="1"/>
          </p:cNvSpPr>
          <p:nvPr>
            <p:ph type="dt" sz="half" idx="11"/>
          </p:nvPr>
        </p:nvSpPr>
        <p:spPr>
          <a:ln/>
        </p:spPr>
        <p:txBody>
          <a:bodyPr/>
          <a:lstStyle>
            <a:lvl1pPr>
              <a:defRPr/>
            </a:lvl1pPr>
          </a:lstStyle>
          <a:p>
            <a:pPr>
              <a:defRPr/>
            </a:pPr>
            <a:fld id="{345F79F6-9E90-45AC-8223-2650D47779C7}" type="datetimeFigureOut">
              <a:rPr lang="en-US" altLang="en-US"/>
              <a:pPr>
                <a:defRPr/>
              </a:pPr>
              <a:t>1/23/2025</a:t>
            </a:fld>
            <a:endParaRPr lang="en-US" altLang="en-US"/>
          </a:p>
        </p:txBody>
      </p:sp>
      <p:sp>
        <p:nvSpPr>
          <p:cNvPr id="7" name="Holder 6">
            <a:extLst>
              <a:ext uri="{FF2B5EF4-FFF2-40B4-BE49-F238E27FC236}">
                <a16:creationId xmlns:a16="http://schemas.microsoft.com/office/drawing/2014/main" id="{A6A5F260-94F4-4F03-9F41-A3932DAD37B3}"/>
              </a:ext>
            </a:extLst>
          </p:cNvPr>
          <p:cNvSpPr>
            <a:spLocks noGrp="1" noChangeArrowheads="1"/>
          </p:cNvSpPr>
          <p:nvPr>
            <p:ph type="sldNum" sz="quarter" idx="12"/>
          </p:nvPr>
        </p:nvSpPr>
        <p:spPr>
          <a:ln/>
        </p:spPr>
        <p:txBody>
          <a:bodyPr/>
          <a:lstStyle>
            <a:lvl1pPr>
              <a:defRPr/>
            </a:lvl1pPr>
          </a:lstStyle>
          <a:p>
            <a:pPr>
              <a:defRPr/>
            </a:pPr>
            <a:fld id="{9EC478AA-C80A-44A6-A372-216AFA9BDDC6}" type="slidenum">
              <a:rPr lang="en-US" altLang="en-US"/>
              <a:pPr>
                <a:defRPr/>
              </a:pPr>
              <a:t>‹#›</a:t>
            </a:fld>
            <a:endParaRPr lang="en-US" altLang="en-US"/>
          </a:p>
        </p:txBody>
      </p:sp>
    </p:spTree>
    <p:extLst>
      <p:ext uri="{BB962C8B-B14F-4D97-AF65-F5344CB8AC3E}">
        <p14:creationId xmlns:p14="http://schemas.microsoft.com/office/powerpoint/2010/main" val="2881649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lvl1pPr>
              <a:defRPr sz="2400" b="1" i="0" u="sng">
                <a:solidFill>
                  <a:schemeClr val="tx1"/>
                </a:solidFill>
                <a:latin typeface="Times New Roman"/>
                <a:cs typeface="Times New Roman"/>
              </a:defRPr>
            </a:lvl1pPr>
          </a:lstStyle>
          <a:p>
            <a:endParaRPr/>
          </a:p>
        </p:txBody>
      </p:sp>
      <p:sp>
        <p:nvSpPr>
          <p:cNvPr id="3" name="Holder 4">
            <a:extLst>
              <a:ext uri="{FF2B5EF4-FFF2-40B4-BE49-F238E27FC236}">
                <a16:creationId xmlns:a16="http://schemas.microsoft.com/office/drawing/2014/main" id="{4D2EAEC0-8A94-4020-8F2C-1B73FBBE8DF1}"/>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4" name="Holder 5">
            <a:extLst>
              <a:ext uri="{FF2B5EF4-FFF2-40B4-BE49-F238E27FC236}">
                <a16:creationId xmlns:a16="http://schemas.microsoft.com/office/drawing/2014/main" id="{96039594-CE1F-4FF5-940B-2F80AB21C4F0}"/>
              </a:ext>
            </a:extLst>
          </p:cNvPr>
          <p:cNvSpPr>
            <a:spLocks noGrp="1" noChangeArrowheads="1"/>
          </p:cNvSpPr>
          <p:nvPr>
            <p:ph type="dt" sz="half" idx="11"/>
          </p:nvPr>
        </p:nvSpPr>
        <p:spPr>
          <a:ln/>
        </p:spPr>
        <p:txBody>
          <a:bodyPr/>
          <a:lstStyle>
            <a:lvl1pPr>
              <a:defRPr/>
            </a:lvl1pPr>
          </a:lstStyle>
          <a:p>
            <a:pPr>
              <a:defRPr/>
            </a:pPr>
            <a:fld id="{C8E37F26-4AFD-4732-97F9-A96BC3A1744B}" type="datetimeFigureOut">
              <a:rPr lang="en-US" altLang="en-US"/>
              <a:pPr>
                <a:defRPr/>
              </a:pPr>
              <a:t>1/23/2025</a:t>
            </a:fld>
            <a:endParaRPr lang="en-US" altLang="en-US"/>
          </a:p>
        </p:txBody>
      </p:sp>
      <p:sp>
        <p:nvSpPr>
          <p:cNvPr id="5" name="Holder 6">
            <a:extLst>
              <a:ext uri="{FF2B5EF4-FFF2-40B4-BE49-F238E27FC236}">
                <a16:creationId xmlns:a16="http://schemas.microsoft.com/office/drawing/2014/main" id="{80BE0616-7133-4F2F-9CC1-0E1BB059B64C}"/>
              </a:ext>
            </a:extLst>
          </p:cNvPr>
          <p:cNvSpPr>
            <a:spLocks noGrp="1" noChangeArrowheads="1"/>
          </p:cNvSpPr>
          <p:nvPr>
            <p:ph type="sldNum" sz="quarter" idx="12"/>
          </p:nvPr>
        </p:nvSpPr>
        <p:spPr>
          <a:ln/>
        </p:spPr>
        <p:txBody>
          <a:bodyPr/>
          <a:lstStyle>
            <a:lvl1pPr>
              <a:defRPr/>
            </a:lvl1pPr>
          </a:lstStyle>
          <a:p>
            <a:pPr>
              <a:defRPr/>
            </a:pPr>
            <a:fld id="{24B5A204-CBA8-47DF-A809-1CA0992B855F}" type="slidenum">
              <a:rPr lang="en-US" altLang="en-US"/>
              <a:pPr>
                <a:defRPr/>
              </a:pPr>
              <a:t>‹#›</a:t>
            </a:fld>
            <a:endParaRPr lang="en-US" altLang="en-US"/>
          </a:p>
        </p:txBody>
      </p:sp>
    </p:spTree>
    <p:extLst>
      <p:ext uri="{BB962C8B-B14F-4D97-AF65-F5344CB8AC3E}">
        <p14:creationId xmlns:p14="http://schemas.microsoft.com/office/powerpoint/2010/main" val="355861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a:extLst>
              <a:ext uri="{FF2B5EF4-FFF2-40B4-BE49-F238E27FC236}">
                <a16:creationId xmlns:a16="http://schemas.microsoft.com/office/drawing/2014/main" id="{C28BDB54-B71B-4497-856B-254D6E374B64}"/>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3" name="Holder 5">
            <a:extLst>
              <a:ext uri="{FF2B5EF4-FFF2-40B4-BE49-F238E27FC236}">
                <a16:creationId xmlns:a16="http://schemas.microsoft.com/office/drawing/2014/main" id="{E2ADF5C0-74AC-4F51-983C-2C57F1028D20}"/>
              </a:ext>
            </a:extLst>
          </p:cNvPr>
          <p:cNvSpPr>
            <a:spLocks noGrp="1" noChangeArrowheads="1"/>
          </p:cNvSpPr>
          <p:nvPr>
            <p:ph type="dt" sz="half" idx="11"/>
          </p:nvPr>
        </p:nvSpPr>
        <p:spPr>
          <a:ln/>
        </p:spPr>
        <p:txBody>
          <a:bodyPr/>
          <a:lstStyle>
            <a:lvl1pPr>
              <a:defRPr/>
            </a:lvl1pPr>
          </a:lstStyle>
          <a:p>
            <a:pPr>
              <a:defRPr/>
            </a:pPr>
            <a:fld id="{BD8C40DC-0070-4D6E-AF23-5C77A550117D}" type="datetimeFigureOut">
              <a:rPr lang="en-US" altLang="en-US"/>
              <a:pPr>
                <a:defRPr/>
              </a:pPr>
              <a:t>1/23/2025</a:t>
            </a:fld>
            <a:endParaRPr lang="en-US" altLang="en-US"/>
          </a:p>
        </p:txBody>
      </p:sp>
      <p:sp>
        <p:nvSpPr>
          <p:cNvPr id="4" name="Holder 6">
            <a:extLst>
              <a:ext uri="{FF2B5EF4-FFF2-40B4-BE49-F238E27FC236}">
                <a16:creationId xmlns:a16="http://schemas.microsoft.com/office/drawing/2014/main" id="{16C63608-764D-4568-BDC0-7C7AFF92F88E}"/>
              </a:ext>
            </a:extLst>
          </p:cNvPr>
          <p:cNvSpPr>
            <a:spLocks noGrp="1" noChangeArrowheads="1"/>
          </p:cNvSpPr>
          <p:nvPr>
            <p:ph type="sldNum" sz="quarter" idx="12"/>
          </p:nvPr>
        </p:nvSpPr>
        <p:spPr>
          <a:ln/>
        </p:spPr>
        <p:txBody>
          <a:bodyPr/>
          <a:lstStyle>
            <a:lvl1pPr>
              <a:defRPr/>
            </a:lvl1pPr>
          </a:lstStyle>
          <a:p>
            <a:pPr>
              <a:defRPr/>
            </a:pPr>
            <a:fld id="{392511A8-0FFB-4061-81D4-C323DE78C685}" type="slidenum">
              <a:rPr lang="en-US" altLang="en-US"/>
              <a:pPr>
                <a:defRPr/>
              </a:pPr>
              <a:t>‹#›</a:t>
            </a:fld>
            <a:endParaRPr lang="en-US" altLang="en-US"/>
          </a:p>
        </p:txBody>
      </p:sp>
    </p:spTree>
    <p:extLst>
      <p:ext uri="{BB962C8B-B14F-4D97-AF65-F5344CB8AC3E}">
        <p14:creationId xmlns:p14="http://schemas.microsoft.com/office/powerpoint/2010/main" val="34912860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Holder 2">
            <a:extLst>
              <a:ext uri="{FF2B5EF4-FFF2-40B4-BE49-F238E27FC236}">
                <a16:creationId xmlns:a16="http://schemas.microsoft.com/office/drawing/2014/main" id="{3DE3C7D8-E40C-4D46-9E75-524DF49D9A94}"/>
              </a:ext>
            </a:extLst>
          </p:cNvPr>
          <p:cNvSpPr>
            <a:spLocks noGrp="1" noChangeArrowheads="1"/>
          </p:cNvSpPr>
          <p:nvPr>
            <p:ph type="title"/>
          </p:nvPr>
        </p:nvSpPr>
        <p:spPr bwMode="auto">
          <a:xfrm>
            <a:off x="663575" y="422275"/>
            <a:ext cx="8731250"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1027" name="Holder 3">
            <a:extLst>
              <a:ext uri="{FF2B5EF4-FFF2-40B4-BE49-F238E27FC236}">
                <a16:creationId xmlns:a16="http://schemas.microsoft.com/office/drawing/2014/main" id="{6EA0FAA5-61C1-432F-88FF-81E82DE97996}"/>
              </a:ext>
            </a:extLst>
          </p:cNvPr>
          <p:cNvSpPr>
            <a:spLocks noGrp="1" noChangeArrowheads="1"/>
          </p:cNvSpPr>
          <p:nvPr>
            <p:ph type="body" idx="1"/>
          </p:nvPr>
        </p:nvSpPr>
        <p:spPr bwMode="auto">
          <a:xfrm>
            <a:off x="1993900" y="2562225"/>
            <a:ext cx="60706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lvl="0"/>
            <a:endParaRPr lang="en-US" altLang="en-US"/>
          </a:p>
        </p:txBody>
      </p:sp>
      <p:sp>
        <p:nvSpPr>
          <p:cNvPr id="1028" name="Holder 4">
            <a:extLst>
              <a:ext uri="{FF2B5EF4-FFF2-40B4-BE49-F238E27FC236}">
                <a16:creationId xmlns:a16="http://schemas.microsoft.com/office/drawing/2014/main" id="{0CFB5B3B-965D-43E1-982C-BC363B1154FF}"/>
              </a:ext>
            </a:extLst>
          </p:cNvPr>
          <p:cNvSpPr>
            <a:spLocks noGrp="1" noChangeArrowheads="1"/>
          </p:cNvSpPr>
          <p:nvPr>
            <p:ph type="ftr" sz="quarter" idx="5"/>
          </p:nvPr>
        </p:nvSpPr>
        <p:spPr bwMode="auto">
          <a:xfrm>
            <a:off x="3419475" y="7227888"/>
            <a:ext cx="3219450" cy="388937"/>
          </a:xfrm>
          <a:prstGeom prst="rect">
            <a:avLst/>
          </a:prstGeom>
          <a:noFill/>
          <a:ln>
            <a:noFill/>
          </a:ln>
        </p:spPr>
        <p:txBody>
          <a:bodyPr vert="horz" wrap="square" lIns="0" tIns="0" rIns="0" bIns="0" numCol="1" anchor="t" anchorCtr="0" compatLnSpc="1">
            <a:prstTxWarp prst="textNoShape">
              <a:avLst/>
            </a:prstTxWarp>
            <a:spAutoFit/>
          </a:bodyPr>
          <a:lstStyle>
            <a:lvl1pPr algn="ctr" eaLnBrk="1" hangingPunct="1">
              <a:defRPr>
                <a:solidFill>
                  <a:srgbClr val="898989"/>
                </a:solidFill>
              </a:defRPr>
            </a:lvl1pPr>
          </a:lstStyle>
          <a:p>
            <a:pPr>
              <a:defRPr/>
            </a:pPr>
            <a:endParaRPr lang="en-US" altLang="en-US"/>
          </a:p>
        </p:txBody>
      </p:sp>
      <p:sp>
        <p:nvSpPr>
          <p:cNvPr id="1029" name="Holder 5">
            <a:extLst>
              <a:ext uri="{FF2B5EF4-FFF2-40B4-BE49-F238E27FC236}">
                <a16:creationId xmlns:a16="http://schemas.microsoft.com/office/drawing/2014/main" id="{37BDA767-CDCE-41C6-89F6-E48CCBA4A36E}"/>
              </a:ext>
            </a:extLst>
          </p:cNvPr>
          <p:cNvSpPr>
            <a:spLocks noGrp="1" noChangeArrowheads="1"/>
          </p:cNvSpPr>
          <p:nvPr>
            <p:ph type="dt" sz="half" idx="6"/>
          </p:nvPr>
        </p:nvSpPr>
        <p:spPr bwMode="auto">
          <a:xfrm>
            <a:off x="503238" y="7227888"/>
            <a:ext cx="2312987" cy="388937"/>
          </a:xfrm>
          <a:prstGeom prst="rect">
            <a:avLst/>
          </a:prstGeom>
          <a:noFill/>
          <a:ln>
            <a:noFill/>
          </a:ln>
        </p:spPr>
        <p:txBody>
          <a:bodyPr vert="horz" wrap="square" lIns="0" tIns="0" rIns="0" bIns="0" numCol="1" anchor="t" anchorCtr="0" compatLnSpc="1">
            <a:prstTxWarp prst="textNoShape">
              <a:avLst/>
            </a:prstTxWarp>
            <a:spAutoFit/>
          </a:bodyPr>
          <a:lstStyle>
            <a:lvl1pPr eaLnBrk="1" hangingPunct="1">
              <a:defRPr>
                <a:solidFill>
                  <a:srgbClr val="898989"/>
                </a:solidFill>
              </a:defRPr>
            </a:lvl1pPr>
          </a:lstStyle>
          <a:p>
            <a:pPr>
              <a:defRPr/>
            </a:pPr>
            <a:fld id="{69969642-5EAC-4C5F-89E6-4975C79388A0}" type="datetimeFigureOut">
              <a:rPr lang="en-US" altLang="en-US"/>
              <a:pPr>
                <a:defRPr/>
              </a:pPr>
              <a:t>1/23/2025</a:t>
            </a:fld>
            <a:endParaRPr lang="en-US" altLang="en-US"/>
          </a:p>
        </p:txBody>
      </p:sp>
      <p:sp>
        <p:nvSpPr>
          <p:cNvPr id="1030" name="Holder 6">
            <a:extLst>
              <a:ext uri="{FF2B5EF4-FFF2-40B4-BE49-F238E27FC236}">
                <a16:creationId xmlns:a16="http://schemas.microsoft.com/office/drawing/2014/main" id="{8421E8AC-BDA4-4C5B-92FB-21D1D86291E9}"/>
              </a:ext>
            </a:extLst>
          </p:cNvPr>
          <p:cNvSpPr>
            <a:spLocks noGrp="1" noChangeArrowheads="1"/>
          </p:cNvSpPr>
          <p:nvPr>
            <p:ph type="sldNum" sz="quarter" idx="7"/>
          </p:nvPr>
        </p:nvSpPr>
        <p:spPr bwMode="auto">
          <a:xfrm>
            <a:off x="7242175" y="7227888"/>
            <a:ext cx="2312988" cy="388937"/>
          </a:xfrm>
          <a:prstGeom prst="rect">
            <a:avLst/>
          </a:prstGeom>
          <a:noFill/>
          <a:ln>
            <a:noFill/>
          </a:ln>
        </p:spPr>
        <p:txBody>
          <a:bodyPr vert="horz" wrap="square" lIns="0" tIns="0" rIns="0" bIns="0" numCol="1" anchor="t" anchorCtr="0" compatLnSpc="1">
            <a:prstTxWarp prst="textNoShape">
              <a:avLst/>
            </a:prstTxWarp>
            <a:spAutoFit/>
          </a:bodyPr>
          <a:lstStyle>
            <a:lvl1pPr algn="r" eaLnBrk="1" hangingPunct="1">
              <a:defRPr>
                <a:solidFill>
                  <a:srgbClr val="898989"/>
                </a:solidFill>
              </a:defRPr>
            </a:lvl1pPr>
          </a:lstStyle>
          <a:p>
            <a:pPr>
              <a:defRPr/>
            </a:pPr>
            <a:fld id="{497BA43C-388B-4D1C-81CB-AC09861199B0}"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p:titleStyle>
    <p:bodyStyle>
      <a:lvl1pPr algn="l" rtl="0" eaLnBrk="0" fontAlgn="base" hangingPunct="0">
        <a:spcBef>
          <a:spcPct val="20000"/>
        </a:spcBef>
        <a:spcAft>
          <a:spcPct val="0"/>
        </a:spcAft>
        <a:defRPr>
          <a:solidFill>
            <a:schemeClr val="tx1"/>
          </a:solidFill>
          <a:latin typeface="+mn-lt"/>
          <a:ea typeface="+mn-ea"/>
          <a:cs typeface="+mn-cs"/>
        </a:defRPr>
      </a:lvl1pPr>
      <a:lvl2pPr marL="457200" algn="l" rtl="0" eaLnBrk="0" fontAlgn="base" hangingPunct="0">
        <a:spcBef>
          <a:spcPct val="20000"/>
        </a:spcBef>
        <a:spcAft>
          <a:spcPct val="0"/>
        </a:spcAft>
        <a:defRPr>
          <a:solidFill>
            <a:schemeClr val="tx1"/>
          </a:solidFill>
          <a:latin typeface="+mn-lt"/>
          <a:ea typeface="+mn-ea"/>
          <a:cs typeface="+mn-cs"/>
        </a:defRPr>
      </a:lvl2pPr>
      <a:lvl3pPr marL="914400" algn="l" rtl="0" eaLnBrk="0" fontAlgn="base" hangingPunct="0">
        <a:spcBef>
          <a:spcPct val="20000"/>
        </a:spcBef>
        <a:spcAft>
          <a:spcPct val="0"/>
        </a:spcAft>
        <a:defRPr>
          <a:solidFill>
            <a:schemeClr val="tx1"/>
          </a:solidFill>
          <a:latin typeface="+mn-lt"/>
          <a:ea typeface="+mn-ea"/>
          <a:cs typeface="+mn-cs"/>
        </a:defRPr>
      </a:lvl3pPr>
      <a:lvl4pPr marL="1371600" algn="l" rtl="0" eaLnBrk="0" fontAlgn="base" hangingPunct="0">
        <a:spcBef>
          <a:spcPct val="20000"/>
        </a:spcBef>
        <a:spcAft>
          <a:spcPct val="0"/>
        </a:spcAft>
        <a:defRPr>
          <a:solidFill>
            <a:schemeClr val="tx1"/>
          </a:solidFill>
          <a:latin typeface="+mn-lt"/>
          <a:ea typeface="+mn-ea"/>
          <a:cs typeface="+mn-cs"/>
        </a:defRPr>
      </a:lvl4pPr>
      <a:lvl5pPr marL="1828800" algn="l" rtl="0" eaLnBrk="0" fontAlgn="base" hangingPunct="0">
        <a:spcBef>
          <a:spcPct val="20000"/>
        </a:spcBef>
        <a:spcAft>
          <a:spcPct val="0"/>
        </a:spcAft>
        <a:defRPr>
          <a:solidFill>
            <a:schemeClr val="tx1"/>
          </a:solidFill>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5" descr="A person measuring a bolt with a caliper&#10;&#10;Description automatically generated">
            <a:extLst>
              <a:ext uri="{FF2B5EF4-FFF2-40B4-BE49-F238E27FC236}">
                <a16:creationId xmlns:a16="http://schemas.microsoft.com/office/drawing/2014/main" id="{727545E6-9C91-460C-B4B1-C81A299BB8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987" r="58209"/>
          <a:stretch>
            <a:fillRect/>
          </a:stretch>
        </p:blipFill>
        <p:spPr bwMode="auto">
          <a:xfrm>
            <a:off x="0" y="-36513"/>
            <a:ext cx="5181600" cy="780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71A56A21-B323-4806-A0CD-639CA913521F}"/>
              </a:ext>
            </a:extLst>
          </p:cNvPr>
          <p:cNvSpPr/>
          <p:nvPr/>
        </p:nvSpPr>
        <p:spPr>
          <a:xfrm>
            <a:off x="1600200" y="1752600"/>
            <a:ext cx="6934200" cy="5105400"/>
          </a:xfrm>
          <a:prstGeom prst="rect">
            <a:avLst/>
          </a:prstGeom>
          <a:solidFill>
            <a:schemeClr val="tx1">
              <a:lumMod val="95000"/>
              <a:lumOff val="5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object 2">
            <a:extLst>
              <a:ext uri="{FF2B5EF4-FFF2-40B4-BE49-F238E27FC236}">
                <a16:creationId xmlns:a16="http://schemas.microsoft.com/office/drawing/2014/main" id="{D2ACB8B6-7910-4179-A4A9-E3DCACDB08D1}"/>
              </a:ext>
            </a:extLst>
          </p:cNvPr>
          <p:cNvSpPr txBox="1">
            <a:spLocks noGrp="1"/>
          </p:cNvSpPr>
          <p:nvPr>
            <p:ph type="title"/>
          </p:nvPr>
        </p:nvSpPr>
        <p:spPr>
          <a:xfrm>
            <a:off x="3852863" y="1958975"/>
            <a:ext cx="2328862" cy="392113"/>
          </a:xfrm>
        </p:spPr>
        <p:txBody>
          <a:bodyPr tIns="12700" rtlCol="0"/>
          <a:lstStyle/>
          <a:p>
            <a:pPr marL="12700" eaLnBrk="1" fontAlgn="auto" hangingPunct="1">
              <a:spcBef>
                <a:spcPts val="100"/>
              </a:spcBef>
              <a:spcAft>
                <a:spcPts val="0"/>
              </a:spcAft>
              <a:defRPr/>
            </a:pPr>
            <a:r>
              <a:rPr u="none" dirty="0">
                <a:solidFill>
                  <a:schemeClr val="bg2"/>
                </a:solidFill>
                <a:latin typeface="Calibri"/>
                <a:cs typeface="Calibri"/>
              </a:rPr>
              <a:t>LAB</a:t>
            </a:r>
            <a:r>
              <a:rPr u="none" spc="-15" dirty="0">
                <a:solidFill>
                  <a:schemeClr val="bg2"/>
                </a:solidFill>
                <a:latin typeface="Calibri"/>
                <a:cs typeface="Calibri"/>
              </a:rPr>
              <a:t> </a:t>
            </a:r>
            <a:r>
              <a:rPr u="none" dirty="0">
                <a:solidFill>
                  <a:schemeClr val="bg2"/>
                </a:solidFill>
                <a:latin typeface="Calibri"/>
                <a:cs typeface="Calibri"/>
              </a:rPr>
              <a:t>MANUAL</a:t>
            </a:r>
            <a:r>
              <a:rPr u="none" spc="-15" dirty="0">
                <a:solidFill>
                  <a:schemeClr val="bg2"/>
                </a:solidFill>
                <a:latin typeface="Calibri"/>
                <a:cs typeface="Calibri"/>
              </a:rPr>
              <a:t> </a:t>
            </a:r>
            <a:r>
              <a:rPr u="none" spc="-25" dirty="0">
                <a:solidFill>
                  <a:schemeClr val="bg2"/>
                </a:solidFill>
                <a:latin typeface="Calibri"/>
                <a:cs typeface="Calibri"/>
              </a:rPr>
              <a:t>FOR</a:t>
            </a:r>
          </a:p>
        </p:txBody>
      </p:sp>
      <p:graphicFrame>
        <p:nvGraphicFramePr>
          <p:cNvPr id="3" name="object 3">
            <a:extLst>
              <a:ext uri="{FF2B5EF4-FFF2-40B4-BE49-F238E27FC236}">
                <a16:creationId xmlns:a16="http://schemas.microsoft.com/office/drawing/2014/main" id="{3AE280C0-49A9-42E3-8BB9-D24A8BC6013F}"/>
              </a:ext>
            </a:extLst>
          </p:cNvPr>
          <p:cNvGraphicFramePr>
            <a:graphicFrameLocks noGrp="1"/>
          </p:cNvGraphicFramePr>
          <p:nvPr/>
        </p:nvGraphicFramePr>
        <p:xfrm>
          <a:off x="1981200" y="4092575"/>
          <a:ext cx="6059488" cy="2460625"/>
        </p:xfrm>
        <a:graphic>
          <a:graphicData uri="http://schemas.openxmlformats.org/drawingml/2006/table">
            <a:tbl>
              <a:tblPr>
                <a:tableStyleId>{BC89EF96-8CEA-46FF-86C4-4CE0E7609802}</a:tableStyleId>
              </a:tblPr>
              <a:tblGrid>
                <a:gridCol w="2133600">
                  <a:extLst>
                    <a:ext uri="{9D8B030D-6E8A-4147-A177-3AD203B41FA5}">
                      <a16:colId xmlns:a16="http://schemas.microsoft.com/office/drawing/2014/main" val="20000"/>
                    </a:ext>
                  </a:extLst>
                </a:gridCol>
                <a:gridCol w="3925888">
                  <a:extLst>
                    <a:ext uri="{9D8B030D-6E8A-4147-A177-3AD203B41FA5}">
                      <a16:colId xmlns:a16="http://schemas.microsoft.com/office/drawing/2014/main" val="20001"/>
                    </a:ext>
                  </a:extLst>
                </a:gridCol>
              </a:tblGrid>
              <a:tr h="785813">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a:ln>
                            <a:noFill/>
                          </a:ln>
                          <a:solidFill>
                            <a:schemeClr val="bg1"/>
                          </a:solidFill>
                          <a:effectLst/>
                        </a:rPr>
                        <a:t>COURSE NAME</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3020"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dirty="0">
                          <a:ln>
                            <a:noFill/>
                          </a:ln>
                          <a:solidFill>
                            <a:schemeClr val="bg1"/>
                          </a:solidFill>
                          <a:effectLst/>
                        </a:rPr>
                        <a:t>Mechanical measurement and Instrumentation lab</a:t>
                      </a:r>
                      <a:endParaRPr kumimoji="0" lang="en-US" altLang="en-US" sz="22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L="0" marR="0" marT="33020" marB="0" horzOverflow="overflow"/>
                </a:tc>
                <a:extLst>
                  <a:ext uri="{0D108BD9-81ED-4DB2-BD59-A6C34878D82A}">
                    <a16:rowId xmlns:a16="http://schemas.microsoft.com/office/drawing/2014/main" val="10000"/>
                  </a:ext>
                </a:extLst>
              </a:tr>
              <a:tr h="785813">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2000"/>
                        </a:lnSpc>
                        <a:spcBef>
                          <a:spcPts val="263"/>
                        </a:spcBef>
                        <a:spcAft>
                          <a:spcPct val="0"/>
                        </a:spcAft>
                        <a:buClrTx/>
                        <a:buSzTx/>
                        <a:buFontTx/>
                        <a:buNone/>
                        <a:tabLst/>
                      </a:pPr>
                      <a:r>
                        <a:rPr kumimoji="0" lang="en-US" altLang="en-US" sz="2200" b="1" u="none" strike="noStrike" cap="none" normalizeH="0" baseline="0">
                          <a:ln>
                            <a:noFill/>
                          </a:ln>
                          <a:solidFill>
                            <a:schemeClr val="bg1"/>
                          </a:solidFill>
                          <a:effectLst/>
                        </a:rPr>
                        <a:t>COURSE CODE</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3020"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dirty="0">
                          <a:ln>
                            <a:noFill/>
                          </a:ln>
                          <a:solidFill>
                            <a:schemeClr val="bg1"/>
                          </a:solidFill>
                          <a:effectLst/>
                        </a:rPr>
                        <a:t>ME 362</a:t>
                      </a:r>
                      <a:endParaRPr kumimoji="0" lang="en-US" altLang="en-US" sz="22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1"/>
                  </a:ext>
                </a:extLst>
              </a:tr>
              <a:tr h="444500">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CREDIT</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1</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2"/>
                  </a:ext>
                </a:extLst>
              </a:tr>
              <a:tr h="444500">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a:ln>
                            <a:noFill/>
                          </a:ln>
                          <a:solidFill>
                            <a:schemeClr val="bg1"/>
                          </a:solidFill>
                          <a:effectLst/>
                        </a:rPr>
                        <a:t>ASSESMENT</a:t>
                      </a:r>
                      <a:endParaRPr kumimoji="0" lang="en-US" altLang="en-US" sz="2200" b="0" i="0" u="none" strike="noStrike" cap="none" normalizeH="0" baseline="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tc>
                  <a:txBody>
                    <a:bodyPr/>
                    <a:lstStyle>
                      <a:lvl1pPr marL="920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2075" marR="0" lvl="0" indent="0" algn="ctr" defTabSz="914400" rtl="0" eaLnBrk="1" fontAlgn="base" latinLnBrk="0" hangingPunct="1">
                        <a:lnSpc>
                          <a:spcPct val="100000"/>
                        </a:lnSpc>
                        <a:spcBef>
                          <a:spcPts val="300"/>
                        </a:spcBef>
                        <a:spcAft>
                          <a:spcPct val="0"/>
                        </a:spcAft>
                        <a:buClrTx/>
                        <a:buSzTx/>
                        <a:buFontTx/>
                        <a:buNone/>
                        <a:tabLst/>
                      </a:pPr>
                      <a:r>
                        <a:rPr kumimoji="0" lang="en-US" altLang="en-US" sz="2200" b="1" u="none" strike="noStrike" cap="none" normalizeH="0" baseline="0" dirty="0">
                          <a:ln>
                            <a:noFill/>
                          </a:ln>
                          <a:solidFill>
                            <a:schemeClr val="bg1"/>
                          </a:solidFill>
                          <a:effectLst/>
                        </a:rPr>
                        <a:t>50</a:t>
                      </a:r>
                      <a:endParaRPr kumimoji="0" lang="en-US" altLang="en-US" sz="2200" b="0"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L="0" marR="0" marT="38735" marB="0" horzOverflow="overflow"/>
                </a:tc>
                <a:extLst>
                  <a:ext uri="{0D108BD9-81ED-4DB2-BD59-A6C34878D82A}">
                    <a16:rowId xmlns:a16="http://schemas.microsoft.com/office/drawing/2014/main" val="10003"/>
                  </a:ext>
                </a:extLst>
              </a:tr>
            </a:tbl>
          </a:graphicData>
        </a:graphic>
      </p:graphicFrame>
      <p:sp>
        <p:nvSpPr>
          <p:cNvPr id="4" name="object 4">
            <a:extLst>
              <a:ext uri="{FF2B5EF4-FFF2-40B4-BE49-F238E27FC236}">
                <a16:creationId xmlns:a16="http://schemas.microsoft.com/office/drawing/2014/main" id="{B77E6B76-ED1A-47E4-A57D-B375DBC510F2}"/>
              </a:ext>
            </a:extLst>
          </p:cNvPr>
          <p:cNvSpPr txBox="1"/>
          <p:nvPr/>
        </p:nvSpPr>
        <p:spPr>
          <a:xfrm>
            <a:off x="2054225" y="2335213"/>
            <a:ext cx="5924550" cy="1639887"/>
          </a:xfrm>
          <a:prstGeom prst="rect">
            <a:avLst/>
          </a:prstGeom>
        </p:spPr>
        <p:txBody>
          <a:bodyPr lIns="0" tIns="12065" rIns="0" bIns="0">
            <a:spAutoFit/>
          </a:bodyPr>
          <a:lstStyle/>
          <a:p>
            <a:pPr algn="ctr" eaLnBrk="1" fontAlgn="auto" hangingPunct="1">
              <a:spcBef>
                <a:spcPts val="95"/>
              </a:spcBef>
              <a:spcAft>
                <a:spcPts val="0"/>
              </a:spcAft>
              <a:defRPr/>
            </a:pPr>
            <a:r>
              <a:rPr sz="2200" b="1" kern="0" spc="-10" dirty="0">
                <a:solidFill>
                  <a:schemeClr val="bg2"/>
                </a:solidFill>
                <a:latin typeface="Calibri"/>
                <a:cs typeface="Calibri"/>
              </a:rPr>
              <a:t>Mechanical</a:t>
            </a:r>
            <a:r>
              <a:rPr sz="2200" b="1" kern="0" spc="-25" dirty="0">
                <a:solidFill>
                  <a:schemeClr val="bg2"/>
                </a:solidFill>
                <a:latin typeface="Calibri"/>
                <a:cs typeface="Calibri"/>
              </a:rPr>
              <a:t> </a:t>
            </a:r>
            <a:r>
              <a:rPr sz="2200" b="1" kern="0" spc="-10" dirty="0">
                <a:solidFill>
                  <a:schemeClr val="bg2"/>
                </a:solidFill>
                <a:latin typeface="Calibri"/>
                <a:cs typeface="Calibri"/>
              </a:rPr>
              <a:t>measurement</a:t>
            </a:r>
            <a:r>
              <a:rPr sz="2200" b="1" kern="0" spc="-25" dirty="0">
                <a:solidFill>
                  <a:schemeClr val="bg2"/>
                </a:solidFill>
                <a:latin typeface="Calibri"/>
                <a:cs typeface="Calibri"/>
              </a:rPr>
              <a:t> </a:t>
            </a:r>
            <a:r>
              <a:rPr sz="2200" b="1" kern="0" dirty="0">
                <a:solidFill>
                  <a:schemeClr val="bg2"/>
                </a:solidFill>
                <a:latin typeface="Calibri"/>
                <a:cs typeface="Calibri"/>
              </a:rPr>
              <a:t>and</a:t>
            </a:r>
            <a:r>
              <a:rPr sz="2200" b="1" kern="0" spc="-25" dirty="0">
                <a:solidFill>
                  <a:schemeClr val="bg2"/>
                </a:solidFill>
                <a:latin typeface="Calibri"/>
                <a:cs typeface="Calibri"/>
              </a:rPr>
              <a:t> </a:t>
            </a:r>
            <a:r>
              <a:rPr sz="2200" b="1" kern="0" spc="-10" dirty="0">
                <a:solidFill>
                  <a:schemeClr val="bg2"/>
                </a:solidFill>
                <a:latin typeface="Calibri"/>
                <a:cs typeface="Calibri"/>
              </a:rPr>
              <a:t>Instrumentation</a:t>
            </a:r>
            <a:r>
              <a:rPr sz="2200" b="1" kern="0" spc="-25" dirty="0">
                <a:solidFill>
                  <a:schemeClr val="bg2"/>
                </a:solidFill>
                <a:latin typeface="Calibri"/>
                <a:cs typeface="Calibri"/>
              </a:rPr>
              <a:t> lab</a:t>
            </a:r>
            <a:endParaRPr sz="2200" kern="0" dirty="0">
              <a:solidFill>
                <a:schemeClr val="bg2"/>
              </a:solidFill>
              <a:latin typeface="Calibri"/>
              <a:cs typeface="Calibri"/>
            </a:endParaRPr>
          </a:p>
          <a:p>
            <a:pPr algn="ctr" eaLnBrk="1" fontAlgn="auto" hangingPunct="1">
              <a:spcBef>
                <a:spcPts val="30"/>
              </a:spcBef>
              <a:spcAft>
                <a:spcPts val="0"/>
              </a:spcAft>
              <a:defRPr/>
            </a:pPr>
            <a:r>
              <a:rPr sz="2400" b="1" kern="0" dirty="0">
                <a:solidFill>
                  <a:schemeClr val="bg2"/>
                </a:solidFill>
                <a:latin typeface="Calibri"/>
                <a:cs typeface="Calibri"/>
              </a:rPr>
              <a:t>DEPARTMENT</a:t>
            </a:r>
            <a:r>
              <a:rPr sz="2400" b="1" kern="0" spc="-40" dirty="0">
                <a:solidFill>
                  <a:schemeClr val="bg2"/>
                </a:solidFill>
                <a:latin typeface="Calibri"/>
                <a:cs typeface="Calibri"/>
              </a:rPr>
              <a:t> </a:t>
            </a:r>
            <a:r>
              <a:rPr sz="2400" b="1" kern="0" dirty="0">
                <a:solidFill>
                  <a:schemeClr val="bg2"/>
                </a:solidFill>
                <a:latin typeface="Calibri"/>
                <a:cs typeface="Calibri"/>
              </a:rPr>
              <a:t>OF</a:t>
            </a:r>
            <a:r>
              <a:rPr sz="2400" b="1" kern="0" spc="-35" dirty="0">
                <a:solidFill>
                  <a:schemeClr val="bg2"/>
                </a:solidFill>
                <a:latin typeface="Calibri"/>
                <a:cs typeface="Calibri"/>
              </a:rPr>
              <a:t> </a:t>
            </a:r>
            <a:r>
              <a:rPr sz="2400" b="1" kern="0" dirty="0">
                <a:solidFill>
                  <a:schemeClr val="bg2"/>
                </a:solidFill>
                <a:latin typeface="Calibri"/>
                <a:cs typeface="Calibri"/>
              </a:rPr>
              <a:t>MECHANICAL</a:t>
            </a:r>
            <a:r>
              <a:rPr sz="2400" b="1" kern="0" spc="-35" dirty="0">
                <a:solidFill>
                  <a:schemeClr val="bg2"/>
                </a:solidFill>
                <a:latin typeface="Calibri"/>
                <a:cs typeface="Calibri"/>
              </a:rPr>
              <a:t> </a:t>
            </a:r>
            <a:r>
              <a:rPr sz="2400" b="1" kern="0" spc="-10" dirty="0">
                <a:solidFill>
                  <a:schemeClr val="bg2"/>
                </a:solidFill>
                <a:latin typeface="Calibri"/>
                <a:cs typeface="Calibri"/>
              </a:rPr>
              <a:t>ENGINEERING</a:t>
            </a:r>
            <a:endParaRPr sz="2400" kern="0" dirty="0">
              <a:solidFill>
                <a:schemeClr val="bg2"/>
              </a:solidFill>
              <a:latin typeface="Calibri"/>
              <a:cs typeface="Calibri"/>
            </a:endParaRPr>
          </a:p>
          <a:p>
            <a:pPr eaLnBrk="1" fontAlgn="auto" hangingPunct="1">
              <a:spcBef>
                <a:spcPts val="30"/>
              </a:spcBef>
              <a:spcAft>
                <a:spcPts val="0"/>
              </a:spcAft>
              <a:defRPr/>
            </a:pPr>
            <a:endParaRPr sz="2700" kern="0" dirty="0">
              <a:solidFill>
                <a:schemeClr val="bg2"/>
              </a:solidFill>
              <a:latin typeface="Calibri"/>
              <a:cs typeface="Calibri"/>
            </a:endParaRPr>
          </a:p>
          <a:p>
            <a:pPr algn="ctr" eaLnBrk="1" fontAlgn="auto" hangingPunct="1">
              <a:spcBef>
                <a:spcPts val="0"/>
              </a:spcBef>
              <a:spcAft>
                <a:spcPts val="0"/>
              </a:spcAft>
              <a:defRPr/>
            </a:pPr>
            <a:r>
              <a:rPr sz="3200" b="1" kern="0" dirty="0">
                <a:solidFill>
                  <a:schemeClr val="bg2"/>
                </a:solidFill>
                <a:latin typeface="Arial"/>
                <a:cs typeface="Arial"/>
              </a:rPr>
              <a:t>COURSE</a:t>
            </a:r>
            <a:r>
              <a:rPr sz="3200" b="1" kern="0" spc="-25" dirty="0">
                <a:solidFill>
                  <a:schemeClr val="bg2"/>
                </a:solidFill>
                <a:latin typeface="Arial"/>
                <a:cs typeface="Arial"/>
              </a:rPr>
              <a:t> </a:t>
            </a:r>
            <a:r>
              <a:rPr sz="3200" b="1" kern="0" spc="-10" dirty="0">
                <a:solidFill>
                  <a:schemeClr val="bg2"/>
                </a:solidFill>
                <a:latin typeface="Arial"/>
                <a:cs typeface="Arial"/>
              </a:rPr>
              <a:t>INFORMATION</a:t>
            </a:r>
            <a:endParaRPr sz="3200" kern="0" dirty="0">
              <a:solidFill>
                <a:schemeClr val="bg2"/>
              </a:solidFill>
              <a:latin typeface="Arial"/>
              <a:cs typeface="Arial"/>
            </a:endParaRPr>
          </a:p>
        </p:txBody>
      </p:sp>
      <p:pic>
        <p:nvPicPr>
          <p:cNvPr id="2071" name="Image 2">
            <a:extLst>
              <a:ext uri="{FF2B5EF4-FFF2-40B4-BE49-F238E27FC236}">
                <a16:creationId xmlns:a16="http://schemas.microsoft.com/office/drawing/2014/main" id="{37D5AA4D-61F4-4416-B725-6C1C953096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15400" y="228600"/>
            <a:ext cx="965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86D4D44-6212-48B4-BD2D-2E7091722E05}"/>
              </a:ext>
            </a:extLst>
          </p:cNvPr>
          <p:cNvSpPr txBox="1">
            <a:spLocks noGrp="1"/>
          </p:cNvSpPr>
          <p:nvPr>
            <p:ph type="title"/>
          </p:nvPr>
        </p:nvSpPr>
        <p:spPr>
          <a:xfrm>
            <a:off x="663575" y="523875"/>
            <a:ext cx="4572000" cy="422275"/>
          </a:xfrm>
        </p:spPr>
        <p:txBody>
          <a:bodyPr tIns="12700" rtlCol="0"/>
          <a:lstStyle/>
          <a:p>
            <a:pPr marL="12700" eaLnBrk="1" fontAlgn="auto" hangingPunct="1">
              <a:spcBef>
                <a:spcPts val="100"/>
              </a:spcBef>
              <a:spcAft>
                <a:spcPts val="0"/>
              </a:spcAft>
              <a:tabLst>
                <a:tab pos="671195" algn="l"/>
              </a:tabLst>
              <a:defRPr/>
            </a:pPr>
            <a:r>
              <a:rPr sz="2600" u="none" spc="-25" dirty="0"/>
              <a:t>2.</a:t>
            </a:r>
            <a:r>
              <a:rPr sz="2600" u="none" dirty="0"/>
              <a:t>	</a:t>
            </a:r>
            <a:r>
              <a:rPr sz="2600" dirty="0"/>
              <a:t>CALIBRATION</a:t>
            </a:r>
            <a:r>
              <a:rPr sz="2600" spc="-65" dirty="0"/>
              <a:t> </a:t>
            </a:r>
            <a:r>
              <a:rPr sz="2600" dirty="0"/>
              <a:t>OF</a:t>
            </a:r>
            <a:r>
              <a:rPr sz="2600" spc="-75" dirty="0"/>
              <a:t> </a:t>
            </a:r>
            <a:r>
              <a:rPr sz="2600" spc="-20" dirty="0"/>
              <a:t>LVDT</a:t>
            </a:r>
            <a:endParaRPr sz="2600" dirty="0"/>
          </a:p>
        </p:txBody>
      </p:sp>
      <p:sp>
        <p:nvSpPr>
          <p:cNvPr id="11267" name="object 3">
            <a:extLst>
              <a:ext uri="{FF2B5EF4-FFF2-40B4-BE49-F238E27FC236}">
                <a16:creationId xmlns:a16="http://schemas.microsoft.com/office/drawing/2014/main" id="{043F0898-6200-4806-A80A-D436AE2F9096}"/>
              </a:ext>
            </a:extLst>
          </p:cNvPr>
          <p:cNvSpPr txBox="1">
            <a:spLocks noChangeArrowheads="1"/>
          </p:cNvSpPr>
          <p:nvPr/>
        </p:nvSpPr>
        <p:spPr bwMode="auto">
          <a:xfrm>
            <a:off x="663575" y="1196975"/>
            <a:ext cx="8837613" cy="605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7653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388"/>
              </a:spcBef>
            </a:pPr>
            <a:r>
              <a:rPr lang="en-US" altLang="en-US" sz="2600" b="1" u="sng">
                <a:solidFill>
                  <a:srgbClr val="000000"/>
                </a:solidFill>
                <a:latin typeface="Times New Roman" panose="02020603050405020304" pitchFamily="18" charset="0"/>
                <a:cs typeface="Times New Roman" panose="02020603050405020304" pitchFamily="18" charset="0"/>
              </a:rPr>
              <a:t>AIM:</a:t>
            </a:r>
            <a:endParaRPr lang="en-US" altLang="en-US" sz="2600">
              <a:solidFill>
                <a:srgbClr val="000000"/>
              </a:solidFill>
              <a:latin typeface="Times New Roman" panose="02020603050405020304" pitchFamily="18" charset="0"/>
              <a:cs typeface="Times New Roman" panose="02020603050405020304" pitchFamily="18" charset="0"/>
            </a:endParaRPr>
          </a:p>
          <a:p>
            <a:pPr eaLnBrk="1" hangingPunct="1">
              <a:lnSpc>
                <a:spcPts val="2538"/>
              </a:lnSpc>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Calibrate </a:t>
            </a:r>
            <a:r>
              <a:rPr lang="en-US" altLang="en-US" sz="2200" b="1">
                <a:solidFill>
                  <a:srgbClr val="000000"/>
                </a:solidFill>
                <a:latin typeface="Times New Roman" panose="02020603050405020304" pitchFamily="18" charset="0"/>
                <a:cs typeface="Times New Roman" panose="02020603050405020304" pitchFamily="18" charset="0"/>
              </a:rPr>
              <a:t>Linear Variable Differential Transformer (LVDT) </a:t>
            </a:r>
            <a:r>
              <a:rPr lang="en-US" altLang="en-US" sz="2200">
                <a:solidFill>
                  <a:srgbClr val="000000"/>
                </a:solidFill>
                <a:latin typeface="Times New Roman" panose="02020603050405020304" pitchFamily="18" charset="0"/>
                <a:cs typeface="Times New Roman" panose="02020603050405020304" pitchFamily="18" charset="0"/>
              </a:rPr>
              <a:t>for the performance using Micrometer.</a:t>
            </a:r>
          </a:p>
          <a:p>
            <a:pPr eaLnBrk="1" hangingPunct="1">
              <a:spcBef>
                <a:spcPts val="1038"/>
              </a:spcBef>
            </a:pPr>
            <a:r>
              <a:rPr lang="en-US" altLang="en-US" sz="2600" b="1" u="sng">
                <a:solidFill>
                  <a:srgbClr val="000000"/>
                </a:solidFill>
                <a:latin typeface="Times New Roman" panose="02020603050405020304" pitchFamily="18" charset="0"/>
                <a:cs typeface="Times New Roman" panose="02020603050405020304" pitchFamily="18" charset="0"/>
              </a:rPr>
              <a:t>APPARATUS REQUIRED:</a:t>
            </a:r>
            <a:endParaRPr lang="en-US" altLang="en-US" sz="26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LVDT</a:t>
            </a:r>
          </a:p>
          <a:p>
            <a:pPr eaLnBrk="1" hangingPunct="1">
              <a:spcBef>
                <a:spcPts val="1138"/>
              </a:spcBef>
            </a:pPr>
            <a:r>
              <a:rPr lang="en-US" altLang="en-US" sz="2200">
                <a:solidFill>
                  <a:srgbClr val="000000"/>
                </a:solidFill>
                <a:latin typeface="Times New Roman" panose="02020603050405020304" pitchFamily="18" charset="0"/>
                <a:cs typeface="Times New Roman" panose="02020603050405020304" pitchFamily="18" charset="0"/>
              </a:rPr>
              <a:t>Digital LVDT indicator</a:t>
            </a:r>
          </a:p>
          <a:p>
            <a:pPr eaLnBrk="1" hangingPunct="1">
              <a:spcBef>
                <a:spcPts val="1938"/>
              </a:spcBef>
            </a:pPr>
            <a:r>
              <a:rPr lang="en-US" altLang="en-US" sz="2200">
                <a:solidFill>
                  <a:srgbClr val="000000"/>
                </a:solidFill>
                <a:latin typeface="Times New Roman" panose="02020603050405020304" pitchFamily="18" charset="0"/>
                <a:cs typeface="Times New Roman" panose="02020603050405020304" pitchFamily="18" charset="0"/>
              </a:rPr>
              <a:t>MICROMETER</a:t>
            </a:r>
          </a:p>
          <a:p>
            <a:pPr eaLnBrk="1" hangingPunct="1">
              <a:spcBef>
                <a:spcPts val="1938"/>
              </a:spcBef>
            </a:pPr>
            <a:r>
              <a:rPr lang="en-US" altLang="en-US" sz="2600" b="1" u="sng">
                <a:solidFill>
                  <a:srgbClr val="000000"/>
                </a:solidFill>
                <a:latin typeface="Times New Roman" panose="02020603050405020304" pitchFamily="18" charset="0"/>
                <a:cs typeface="Times New Roman" panose="02020603050405020304" pitchFamily="18" charset="0"/>
              </a:rPr>
              <a:t>THEORY BEHIND:</a:t>
            </a:r>
            <a:endParaRPr lang="en-US" altLang="en-US" sz="26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LVDT is an inductive transducer used to translate the linear motion into electrical signal LVDT consists of a single primary winding ‘P’ and two secondary windings (S1 &amp; S2) wounds on a cylindrical armature. An AC source is connected to the primary winding. A movable soft iron core attached with an arm placed inside the armature.</a:t>
            </a:r>
          </a:p>
        </p:txBody>
      </p:sp>
      <p:sp>
        <p:nvSpPr>
          <p:cNvPr id="11268" name="object 4">
            <a:extLst>
              <a:ext uri="{FF2B5EF4-FFF2-40B4-BE49-F238E27FC236}">
                <a16:creationId xmlns:a16="http://schemas.microsoft.com/office/drawing/2014/main" id="{803EF505-74F4-4837-97A9-5060A7E93D44}"/>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object 2">
            <a:extLst>
              <a:ext uri="{FF2B5EF4-FFF2-40B4-BE49-F238E27FC236}">
                <a16:creationId xmlns:a16="http://schemas.microsoft.com/office/drawing/2014/main" id="{CA754250-FDC8-42D9-8A6F-85F6791C52CC}"/>
              </a:ext>
            </a:extLst>
          </p:cNvPr>
          <p:cNvSpPr txBox="1">
            <a:spLocks noChangeArrowheads="1"/>
          </p:cNvSpPr>
          <p:nvPr/>
        </p:nvSpPr>
        <p:spPr bwMode="auto">
          <a:xfrm>
            <a:off x="663575" y="392113"/>
            <a:ext cx="8842375" cy="669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The  primary  winding  produces  an  alternating  magnetic  field  which induces  alternating  voltage  in  the  secondary  windings.  Single  voltage  is obtained by connecting the two secondary windings in series. Thus, the output voltage of the transducer is the difference of the two voltages.</a:t>
            </a:r>
          </a:p>
          <a:p>
            <a:pPr algn="just" eaLnBrk="1" hangingPunct="1">
              <a:lnSpc>
                <a:spcPct val="111000"/>
              </a:lnSpc>
              <a:spcBef>
                <a:spcPts val="963"/>
              </a:spcBef>
            </a:pPr>
            <a:r>
              <a:rPr lang="en-US" altLang="en-US" sz="2200">
                <a:solidFill>
                  <a:srgbClr val="000000"/>
                </a:solidFill>
                <a:latin typeface="Times New Roman" panose="02020603050405020304" pitchFamily="18" charset="0"/>
                <a:cs typeface="Times New Roman" panose="02020603050405020304" pitchFamily="18" charset="0"/>
              </a:rPr>
              <a:t>When the core is at null position, the flux linking with both the secondary windings is equal. Since both the secondary winding have equal number of turns, M the induced emf is same in them. The output voltage is the difference of the two emf say E1 &amp; E2. When they are equal, the voltage is zero at null position.</a:t>
            </a:r>
          </a:p>
          <a:p>
            <a:pPr algn="just" eaLnBrk="1" hangingPunct="1">
              <a:lnSpc>
                <a:spcPct val="110000"/>
              </a:lnSpc>
              <a:spcBef>
                <a:spcPts val="975"/>
              </a:spcBef>
            </a:pPr>
            <a:r>
              <a:rPr lang="en-US" altLang="en-US" sz="2200">
                <a:solidFill>
                  <a:srgbClr val="000000"/>
                </a:solidFill>
                <a:latin typeface="Times New Roman" panose="02020603050405020304" pitchFamily="18" charset="0"/>
                <a:cs typeface="Times New Roman" panose="02020603050405020304" pitchFamily="18" charset="0"/>
              </a:rPr>
              <a:t>When the core is moved to the left side from null position more flux links with S1. The output voltage is V=E2-E1, is greater, the V value is negative (– ve). Means the voltage is read in terms of mm length on the display board indicates the negative value. When the core is moved to the right side of the null position, more flux links with S2 induces voltages which is +ve. The display board indicates the +ve value in mm of length.</a:t>
            </a:r>
          </a:p>
          <a:p>
            <a:pPr algn="just" eaLnBrk="1" hangingPunct="1">
              <a:lnSpc>
                <a:spcPct val="110000"/>
              </a:lnSpc>
              <a:spcBef>
                <a:spcPts val="1000"/>
              </a:spcBef>
            </a:pPr>
            <a:r>
              <a:rPr lang="en-US" altLang="en-US" sz="2200">
                <a:solidFill>
                  <a:srgbClr val="000000"/>
                </a:solidFill>
                <a:latin typeface="Times New Roman" panose="02020603050405020304" pitchFamily="18" charset="0"/>
                <a:cs typeface="Times New Roman" panose="02020603050405020304" pitchFamily="18" charset="0"/>
              </a:rPr>
              <a:t>The voltage output is linear and is depending on the position of the core. Hence LVDT can be conveniently used to measure the thickness ranging from</a:t>
            </a:r>
          </a:p>
        </p:txBody>
      </p:sp>
      <p:sp>
        <p:nvSpPr>
          <p:cNvPr id="12291" name="object 3">
            <a:extLst>
              <a:ext uri="{FF2B5EF4-FFF2-40B4-BE49-F238E27FC236}">
                <a16:creationId xmlns:a16="http://schemas.microsoft.com/office/drawing/2014/main" id="{D16E1A3F-41FA-4EC8-ACA5-2B23A2C560A5}"/>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object 2">
            <a:extLst>
              <a:ext uri="{FF2B5EF4-FFF2-40B4-BE49-F238E27FC236}">
                <a16:creationId xmlns:a16="http://schemas.microsoft.com/office/drawing/2014/main" id="{05D3FAA0-D30F-4B7F-BEF9-B70018E2046A}"/>
              </a:ext>
            </a:extLst>
          </p:cNvPr>
          <p:cNvSpPr>
            <a:spLocks noGrp="1" noChangeArrowheads="1"/>
          </p:cNvSpPr>
          <p:nvPr>
            <p:ph type="title"/>
          </p:nvPr>
        </p:nvSpPr>
        <p:spPr>
          <a:xfrm>
            <a:off x="663575" y="392113"/>
            <a:ext cx="8836025" cy="763587"/>
          </a:xfrm>
        </p:spPr>
        <p:txBody>
          <a:bodyPr tIns="12700"/>
          <a:lstStyle/>
          <a:p>
            <a:pPr marL="12700" eaLnBrk="1" hangingPunct="1">
              <a:lnSpc>
                <a:spcPct val="110000"/>
              </a:lnSpc>
              <a:spcBef>
                <a:spcPts val="100"/>
              </a:spcBef>
            </a:pPr>
            <a:r>
              <a:rPr lang="en-US" altLang="en-US" sz="2200" b="0" u="none">
                <a:latin typeface="Times New Roman" panose="02020603050405020304" pitchFamily="18" charset="0"/>
                <a:cs typeface="Times New Roman" panose="02020603050405020304" pitchFamily="18" charset="0"/>
              </a:rPr>
              <a:t>fraction of mm to a few cms. Normally LVDT can give better result up to 5mm.</a:t>
            </a:r>
            <a:endParaRPr lang="en-US" altLang="en-US" sz="2200">
              <a:latin typeface="Times New Roman" panose="02020603050405020304" pitchFamily="18" charset="0"/>
              <a:cs typeface="Times New Roman" panose="02020603050405020304" pitchFamily="18" charset="0"/>
            </a:endParaRPr>
          </a:p>
        </p:txBody>
      </p:sp>
      <p:sp>
        <p:nvSpPr>
          <p:cNvPr id="13315" name="object 3">
            <a:extLst>
              <a:ext uri="{FF2B5EF4-FFF2-40B4-BE49-F238E27FC236}">
                <a16:creationId xmlns:a16="http://schemas.microsoft.com/office/drawing/2014/main" id="{38BB71CE-013F-4D01-A826-DE68B0EDA9CB}"/>
              </a:ext>
            </a:extLst>
          </p:cNvPr>
          <p:cNvSpPr txBox="1">
            <a:spLocks noChangeArrowheads="1"/>
          </p:cNvSpPr>
          <p:nvPr/>
        </p:nvSpPr>
        <p:spPr bwMode="auto">
          <a:xfrm>
            <a:off x="663575" y="1241425"/>
            <a:ext cx="8775700" cy="576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60960" rIns="0" bIns="0">
            <a:spAutoFit/>
          </a:bodyPr>
          <a:lstStyle>
            <a:lvl1pPr marL="35877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475"/>
              </a:spcBef>
            </a:pPr>
            <a:r>
              <a:rPr lang="en-US" altLang="en-US" sz="2600" b="1" u="sng">
                <a:solidFill>
                  <a:srgbClr val="000000"/>
                </a:solidFill>
                <a:latin typeface="Times New Roman" panose="02020603050405020304" pitchFamily="18" charset="0"/>
                <a:cs typeface="Times New Roman" panose="02020603050405020304" pitchFamily="18" charset="0"/>
              </a:rPr>
              <a:t>PANEL DETIALS:</a:t>
            </a:r>
            <a:endParaRPr lang="en-US" altLang="en-US" sz="2600">
              <a:solidFill>
                <a:srgbClr val="000000"/>
              </a:solidFill>
              <a:latin typeface="Times New Roman" panose="02020603050405020304" pitchFamily="18" charset="0"/>
              <a:cs typeface="Times New Roman" panose="02020603050405020304" pitchFamily="18" charset="0"/>
            </a:endParaRPr>
          </a:p>
          <a:p>
            <a:pPr eaLnBrk="1" hangingPunct="1">
              <a:spcBef>
                <a:spcPts val="313"/>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13"/>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LVDT INDICATOR: </a:t>
            </a:r>
            <a:r>
              <a:rPr lang="en-US" altLang="en-US" sz="2200">
                <a:solidFill>
                  <a:srgbClr val="000000"/>
                </a:solidFill>
                <a:latin typeface="Times New Roman" panose="02020603050405020304" pitchFamily="18" charset="0"/>
                <a:cs typeface="Times New Roman" panose="02020603050405020304" pitchFamily="18" charset="0"/>
              </a:rPr>
              <a:t>To indicate the Distance moved.</a:t>
            </a:r>
          </a:p>
          <a:p>
            <a:pPr eaLnBrk="1" hangingPunct="1">
              <a:spcBef>
                <a:spcPts val="1138"/>
              </a:spcBef>
            </a:pPr>
            <a:r>
              <a:rPr lang="en-US" altLang="en-US" sz="2200" b="1">
                <a:solidFill>
                  <a:srgbClr val="000000"/>
                </a:solidFill>
                <a:latin typeface="Times New Roman" panose="02020603050405020304" pitchFamily="18" charset="0"/>
                <a:cs typeface="Times New Roman" panose="02020603050405020304" pitchFamily="18" charset="0"/>
              </a:rPr>
              <a:t>SOFTWARE: </a:t>
            </a: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spcBef>
                <a:spcPts val="13"/>
              </a:spcBef>
            </a:pPr>
            <a:endParaRPr lang="en-US" altLang="en-US" sz="33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6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600">
              <a:solidFill>
                <a:srgbClr val="000000"/>
              </a:solidFill>
              <a:latin typeface="Times New Roman" panose="02020603050405020304" pitchFamily="18" charset="0"/>
              <a:cs typeface="Times New Roman" panose="02020603050405020304" pitchFamily="18" charset="0"/>
            </a:endParaRPr>
          </a:p>
          <a:p>
            <a:pPr eaLnBrk="1" hangingPunct="1">
              <a:lnSpc>
                <a:spcPts val="2538"/>
              </a:lnSpc>
              <a:spcBef>
                <a:spcPts val="12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Make the Micrometer to Read 10mm on the scale. (ZERO POSITION of LVDT)</a:t>
            </a:r>
          </a:p>
          <a:p>
            <a:pPr eaLnBrk="1" hangingPunct="1">
              <a:lnSpc>
                <a:spcPts val="2538"/>
              </a:lnSpc>
              <a:spcBef>
                <a:spcPts val="12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25"/>
              </a:spcBef>
            </a:pPr>
            <a:r>
              <a:rPr lang="en-US" altLang="en-US" sz="2600" b="1" u="sng">
                <a:solidFill>
                  <a:srgbClr val="000000"/>
                </a:solidFill>
                <a:latin typeface="Times New Roman" panose="02020603050405020304" pitchFamily="18" charset="0"/>
                <a:cs typeface="Times New Roman" panose="02020603050405020304" pitchFamily="18" charset="0"/>
              </a:rPr>
              <a:t>LIMITATIONS</a:t>
            </a:r>
            <a:endParaRPr lang="en-US" altLang="en-US" sz="26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pPr>
            <a:r>
              <a:rPr lang="en-US" altLang="en-US" sz="2200">
                <a:solidFill>
                  <a:srgbClr val="000000"/>
                </a:solidFill>
                <a:latin typeface="Times New Roman" panose="02020603050405020304" pitchFamily="18" charset="0"/>
                <a:cs typeface="Times New Roman" panose="02020603050405020304" pitchFamily="18" charset="0"/>
              </a:rPr>
              <a:t>Range of Pressure LVDT: -10mm to +10mm</a:t>
            </a:r>
          </a:p>
        </p:txBody>
      </p:sp>
      <p:sp>
        <p:nvSpPr>
          <p:cNvPr id="13316" name="object 4">
            <a:extLst>
              <a:ext uri="{FF2B5EF4-FFF2-40B4-BE49-F238E27FC236}">
                <a16:creationId xmlns:a16="http://schemas.microsoft.com/office/drawing/2014/main" id="{3F620598-07D4-4345-A2F3-3C90D67913E6}"/>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417A927-099A-45D1-86B1-276A24D42798}"/>
              </a:ext>
            </a:extLst>
          </p:cNvPr>
          <p:cNvSpPr txBox="1">
            <a:spLocks noGrp="1"/>
          </p:cNvSpPr>
          <p:nvPr>
            <p:ph type="title"/>
          </p:nvPr>
        </p:nvSpPr>
        <p:spPr/>
        <p:txBody>
          <a:bodyPr tIns="12700" rtlCol="0"/>
          <a:lstStyle/>
          <a:p>
            <a:pPr marL="12700" eaLnBrk="1" fontAlgn="auto" hangingPunct="1">
              <a:spcBef>
                <a:spcPts val="100"/>
              </a:spcBef>
              <a:spcAft>
                <a:spcPts val="0"/>
              </a:spcAft>
              <a:defRPr/>
            </a:pPr>
            <a:r>
              <a:rPr sz="2600" spc="-10" dirty="0"/>
              <a:t>PROCEDURE:</a:t>
            </a:r>
            <a:endParaRPr sz="2600"/>
          </a:p>
        </p:txBody>
      </p:sp>
      <p:sp>
        <p:nvSpPr>
          <p:cNvPr id="14339" name="object 3">
            <a:extLst>
              <a:ext uri="{FF2B5EF4-FFF2-40B4-BE49-F238E27FC236}">
                <a16:creationId xmlns:a16="http://schemas.microsoft.com/office/drawing/2014/main" id="{6B8CBF22-1511-4C96-B800-9D23EED5B253}"/>
              </a:ext>
            </a:extLst>
          </p:cNvPr>
          <p:cNvSpPr txBox="1">
            <a:spLocks noChangeArrowheads="1"/>
          </p:cNvSpPr>
          <p:nvPr/>
        </p:nvSpPr>
        <p:spPr bwMode="auto">
          <a:xfrm>
            <a:off x="663575" y="920750"/>
            <a:ext cx="8413750" cy="349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469900" indent="-228600">
              <a:tabLst>
                <a:tab pos="469900" algn="l"/>
              </a:tabLst>
              <a:defRPr>
                <a:solidFill>
                  <a:schemeClr val="tx1"/>
                </a:solidFill>
                <a:latin typeface="Arial" panose="020B0604020202020204" pitchFamily="34" charset="0"/>
              </a:defRPr>
            </a:lvl1pPr>
            <a:lvl2pPr marL="742950" indent="-285750">
              <a:tabLst>
                <a:tab pos="469900" algn="l"/>
              </a:tabLst>
              <a:defRPr>
                <a:solidFill>
                  <a:schemeClr val="tx1"/>
                </a:solidFill>
                <a:latin typeface="Arial" panose="020B0604020202020204" pitchFamily="34" charset="0"/>
              </a:defRPr>
            </a:lvl2pPr>
            <a:lvl3pPr marL="1143000" indent="-228600">
              <a:tabLst>
                <a:tab pos="469900" algn="l"/>
              </a:tabLst>
              <a:defRPr>
                <a:solidFill>
                  <a:schemeClr val="tx1"/>
                </a:solidFill>
                <a:latin typeface="Arial" panose="020B0604020202020204" pitchFamily="34" charset="0"/>
              </a:defRPr>
            </a:lvl3pPr>
            <a:lvl4pPr marL="1600200" indent="-228600">
              <a:tabLst>
                <a:tab pos="469900" algn="l"/>
              </a:tabLst>
              <a:defRPr>
                <a:solidFill>
                  <a:schemeClr val="tx1"/>
                </a:solidFill>
                <a:latin typeface="Arial" panose="020B0604020202020204" pitchFamily="34" charset="0"/>
              </a:defRPr>
            </a:lvl4pPr>
            <a:lvl5pPr marL="2057400" indent="-228600">
              <a:tabLst>
                <a:tab pos="4699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699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699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699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69900" algn="l"/>
              </a:tabLst>
              <a:defRPr>
                <a:solidFill>
                  <a:schemeClr val="tx1"/>
                </a:solidFill>
                <a:latin typeface="Arial" panose="020B0604020202020204" pitchFamily="34" charset="0"/>
              </a:defRPr>
            </a:lvl9pPr>
          </a:lstStyle>
          <a:p>
            <a:pPr eaLnBrk="1" hangingPunct="1">
              <a:lnSpc>
                <a:spcPct val="111000"/>
              </a:lnSpc>
              <a:spcBef>
                <a:spcPts val="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Slowly rotate the screw head of the micrometer either clockwise or anticlockwise to measure 1mm on it.</a:t>
            </a:r>
          </a:p>
          <a:p>
            <a:pPr eaLnBrk="1" hangingPunct="1">
              <a:spcBef>
                <a:spcPts val="126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the Reading on the LVDT indicator.</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step 1 and step 2 until 10mm on either side.</a:t>
            </a:r>
          </a:p>
          <a:p>
            <a:pPr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down the readings of Micrometer, simultaneously in every step.</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a:p>
            <a:pPr eaLnBrk="1" hangingPunct="1">
              <a:lnSpc>
                <a:spcPts val="2525"/>
              </a:lnSpc>
              <a:spcBef>
                <a:spcPts val="1288"/>
              </a:spcBef>
            </a:pPr>
            <a:r>
              <a:rPr lang="en-US" altLang="en-US" sz="2200">
                <a:solidFill>
                  <a:srgbClr val="000000"/>
                </a:solidFill>
                <a:latin typeface="Times New Roman" panose="02020603050405020304" pitchFamily="18" charset="0"/>
                <a:cs typeface="Times New Roman" panose="02020603050405020304" pitchFamily="18" charset="0"/>
              </a:rPr>
              <a:t>Note: Clockwise will give readings in –ve direction and Anticlockwise will give in +ve direction.</a:t>
            </a:r>
          </a:p>
        </p:txBody>
      </p:sp>
      <p:sp>
        <p:nvSpPr>
          <p:cNvPr id="14340" name="object 4">
            <a:extLst>
              <a:ext uri="{FF2B5EF4-FFF2-40B4-BE49-F238E27FC236}">
                <a16:creationId xmlns:a16="http://schemas.microsoft.com/office/drawing/2014/main" id="{76D6F3D6-D2D4-4DBD-80E2-5151A9E0424A}"/>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CA99D18-8349-4BDC-8F20-083EC4E0501A}"/>
              </a:ext>
            </a:extLst>
          </p:cNvPr>
          <p:cNvSpPr txBox="1">
            <a:spLocks noGrp="1"/>
          </p:cNvSpPr>
          <p:nvPr>
            <p:ph type="title"/>
          </p:nvPr>
        </p:nvSpPr>
        <p:spPr>
          <a:xfrm>
            <a:off x="663575" y="477838"/>
            <a:ext cx="2527300" cy="422275"/>
          </a:xfrm>
        </p:spPr>
        <p:txBody>
          <a:bodyPr tIns="12700" rtlCol="0"/>
          <a:lstStyle/>
          <a:p>
            <a:pPr marL="12700" eaLnBrk="1" fontAlgn="auto" hangingPunct="1">
              <a:spcBef>
                <a:spcPts val="100"/>
              </a:spcBef>
              <a:spcAft>
                <a:spcPts val="0"/>
              </a:spcAft>
              <a:defRPr/>
            </a:pPr>
            <a:r>
              <a:rPr sz="2600" spc="-10" dirty="0"/>
              <a:t>TABULATIONS:</a:t>
            </a:r>
            <a:endParaRPr sz="2600"/>
          </a:p>
        </p:txBody>
      </p:sp>
      <p:graphicFrame>
        <p:nvGraphicFramePr>
          <p:cNvPr id="3" name="object 3">
            <a:extLst>
              <a:ext uri="{FF2B5EF4-FFF2-40B4-BE49-F238E27FC236}">
                <a16:creationId xmlns:a16="http://schemas.microsoft.com/office/drawing/2014/main" id="{BF19F00D-2EE5-45C4-9377-91931743EC69}"/>
              </a:ext>
            </a:extLst>
          </p:cNvPr>
          <p:cNvGraphicFramePr>
            <a:graphicFrameLocks noGrp="1"/>
          </p:cNvGraphicFramePr>
          <p:nvPr/>
        </p:nvGraphicFramePr>
        <p:xfrm>
          <a:off x="454025" y="1050925"/>
          <a:ext cx="9015413" cy="2576513"/>
        </p:xfrm>
        <a:graphic>
          <a:graphicData uri="http://schemas.openxmlformats.org/drawingml/2006/table">
            <a:tbl>
              <a:tblPr/>
              <a:tblGrid>
                <a:gridCol w="936625">
                  <a:extLst>
                    <a:ext uri="{9D8B030D-6E8A-4147-A177-3AD203B41FA5}">
                      <a16:colId xmlns:a16="http://schemas.microsoft.com/office/drawing/2014/main" val="20000"/>
                    </a:ext>
                  </a:extLst>
                </a:gridCol>
                <a:gridCol w="2289175">
                  <a:extLst>
                    <a:ext uri="{9D8B030D-6E8A-4147-A177-3AD203B41FA5}">
                      <a16:colId xmlns:a16="http://schemas.microsoft.com/office/drawing/2014/main" val="20001"/>
                    </a:ext>
                  </a:extLst>
                </a:gridCol>
                <a:gridCol w="2222500">
                  <a:extLst>
                    <a:ext uri="{9D8B030D-6E8A-4147-A177-3AD203B41FA5}">
                      <a16:colId xmlns:a16="http://schemas.microsoft.com/office/drawing/2014/main" val="20002"/>
                    </a:ext>
                  </a:extLst>
                </a:gridCol>
                <a:gridCol w="1784350">
                  <a:extLst>
                    <a:ext uri="{9D8B030D-6E8A-4147-A177-3AD203B41FA5}">
                      <a16:colId xmlns:a16="http://schemas.microsoft.com/office/drawing/2014/main" val="20003"/>
                    </a:ext>
                  </a:extLst>
                </a:gridCol>
                <a:gridCol w="1782763">
                  <a:extLst>
                    <a:ext uri="{9D8B030D-6E8A-4147-A177-3AD203B41FA5}">
                      <a16:colId xmlns:a16="http://schemas.microsoft.com/office/drawing/2014/main" val="20004"/>
                    </a:ext>
                  </a:extLst>
                </a:gridCol>
              </a:tblGrid>
              <a:tr h="1114425">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841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841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Actual Reading,</a:t>
                      </a:r>
                    </a:p>
                    <a:p>
                      <a:pPr marL="184150" marR="0" lvl="0" indent="0" algn="l" defTabSz="914400" rtl="0" eaLnBrk="1" fontAlgn="base" latinLnBrk="0" hangingPunct="1">
                        <a:lnSpc>
                          <a:spcPct val="100000"/>
                        </a:lnSpc>
                        <a:spcBef>
                          <a:spcPts val="338"/>
                        </a:spcBef>
                        <a:spcAft>
                          <a:spcPct val="0"/>
                        </a:spcAft>
                        <a:buClrTx/>
                        <a:buSzTx/>
                        <a:buFontTx/>
                        <a:buNone/>
                        <a:tabLst/>
                      </a:pP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 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746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746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Measured</a:t>
                      </a:r>
                    </a:p>
                    <a:p>
                      <a:pPr marL="374650" marR="0" lvl="0" indent="0" algn="l" defTabSz="914400" rtl="0" eaLnBrk="1" fontAlgn="base" latinLnBrk="0" hangingPunct="1">
                        <a:lnSpc>
                          <a:spcPct val="100000"/>
                        </a:lnSpc>
                        <a:spcBef>
                          <a:spcPts val="88"/>
                        </a:spcBef>
                        <a:spcAft>
                          <a:spcPct val="0"/>
                        </a:spcAft>
                        <a:buClrTx/>
                        <a:buSzTx/>
                        <a:buFontTx/>
                        <a:buNone/>
                        <a:tabLst/>
                      </a:pP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Reading, ‘R</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587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5875"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Error</a:t>
                      </a:r>
                    </a:p>
                    <a:p>
                      <a:pPr marL="15875" marR="0" lvl="0" indent="0" algn="ctr" defTabSz="914400" rtl="0" eaLnBrk="1" fontAlgn="base" latinLnBrk="0" hangingPunct="1">
                        <a:lnSpc>
                          <a:spcPct val="100000"/>
                        </a:lnSpc>
                        <a:spcBef>
                          <a:spcPts val="913"/>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0162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01625"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Error</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51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51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671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51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4" name="object 4">
            <a:extLst>
              <a:ext uri="{FF2B5EF4-FFF2-40B4-BE49-F238E27FC236}">
                <a16:creationId xmlns:a16="http://schemas.microsoft.com/office/drawing/2014/main" id="{94844694-FC5A-40FB-AB5D-88C0DA09D597}"/>
              </a:ext>
            </a:extLst>
          </p:cNvPr>
          <p:cNvSpPr txBox="1"/>
          <p:nvPr/>
        </p:nvSpPr>
        <p:spPr>
          <a:xfrm>
            <a:off x="663575" y="4079875"/>
            <a:ext cx="4275138" cy="2827338"/>
          </a:xfrm>
          <a:prstGeom prst="rect">
            <a:avLst/>
          </a:prstGeom>
        </p:spPr>
        <p:txBody>
          <a:bodyPr lIns="0" tIns="13335" rIns="0" bIns="0">
            <a:spAutoFit/>
          </a:bodyPr>
          <a:lstStyle/>
          <a:p>
            <a:pPr marL="12700" eaLnBrk="1" fontAlgn="auto" hangingPunct="1">
              <a:spcBef>
                <a:spcPts val="105"/>
              </a:spcBef>
              <a:spcAft>
                <a:spcPts val="0"/>
              </a:spcAft>
              <a:defRPr/>
            </a:pPr>
            <a:r>
              <a:rPr sz="2600" b="1" u="sng" kern="0" spc="-20" dirty="0">
                <a:solidFill>
                  <a:sysClr val="windowText" lastClr="000000"/>
                </a:solidFill>
                <a:uFill>
                  <a:solidFill>
                    <a:srgbClr val="000000"/>
                  </a:solidFill>
                </a:uFill>
                <a:latin typeface="Times New Roman"/>
                <a:cs typeface="Times New Roman"/>
              </a:rPr>
              <a:t>RESULT</a:t>
            </a:r>
            <a:r>
              <a:rPr sz="2600" b="1" kern="0" spc="-20" dirty="0">
                <a:solidFill>
                  <a:sysClr val="windowText" lastClr="000000"/>
                </a:solidFill>
                <a:latin typeface="Times New Roman"/>
                <a:cs typeface="Times New Roman"/>
              </a:rPr>
              <a:t>:</a:t>
            </a:r>
            <a:r>
              <a:rPr sz="2600" b="1" kern="0" spc="-40" dirty="0">
                <a:solidFill>
                  <a:sysClr val="windowText" lastClr="000000"/>
                </a:solidFill>
                <a:latin typeface="Times New Roman"/>
                <a:cs typeface="Times New Roman"/>
              </a:rPr>
              <a:t> </a:t>
            </a:r>
            <a:r>
              <a:rPr sz="1300" b="1" kern="0" spc="-35" dirty="0">
                <a:solidFill>
                  <a:sysClr val="windowText" lastClr="000000"/>
                </a:solidFill>
                <a:latin typeface="Times New Roman"/>
                <a:cs typeface="Times New Roman"/>
              </a:rPr>
              <a:t>-</a:t>
            </a:r>
            <a:r>
              <a:rPr sz="1300" b="1" kern="0" spc="-25" dirty="0">
                <a:solidFill>
                  <a:sysClr val="windowText" lastClr="000000"/>
                </a:solidFill>
                <a:latin typeface="Times New Roman"/>
                <a:cs typeface="Times New Roman"/>
              </a:rPr>
              <a:t>-----</a:t>
            </a:r>
            <a:r>
              <a:rPr sz="1300" b="1" kern="0" spc="-10" dirty="0">
                <a:solidFill>
                  <a:sysClr val="windowText" lastClr="000000"/>
                </a:solidFill>
                <a:latin typeface="Times New Roman"/>
                <a:cs typeface="Times New Roman"/>
              </a:rPr>
              <a:t>-</a:t>
            </a:r>
            <a:r>
              <a:rPr sz="1300" b="1" kern="0" spc="-25" dirty="0">
                <a:solidFill>
                  <a:sysClr val="windowText" lastClr="000000"/>
                </a:solidFill>
                <a:latin typeface="Times New Roman"/>
                <a:cs typeface="Times New Roman"/>
              </a:rPr>
              <a:t>---</a:t>
            </a:r>
            <a:r>
              <a:rPr sz="1300" b="1" kern="0" spc="-10" dirty="0">
                <a:solidFill>
                  <a:sysClr val="windowText" lastClr="000000"/>
                </a:solidFill>
                <a:latin typeface="Times New Roman"/>
                <a:cs typeface="Times New Roman"/>
              </a:rPr>
              <a:t>-</a:t>
            </a:r>
            <a:r>
              <a:rPr sz="1300" b="1" kern="0" spc="-25" dirty="0">
                <a:solidFill>
                  <a:sysClr val="windowText" lastClr="000000"/>
                </a:solidFill>
                <a:latin typeface="Times New Roman"/>
                <a:cs typeface="Times New Roman"/>
              </a:rPr>
              <a:t>---</a:t>
            </a:r>
            <a:r>
              <a:rPr sz="1300" b="1" kern="0" spc="-10" dirty="0">
                <a:solidFill>
                  <a:sysClr val="windowText" lastClr="000000"/>
                </a:solidFill>
                <a:latin typeface="Times New Roman"/>
                <a:cs typeface="Times New Roman"/>
              </a:rPr>
              <a:t>-</a:t>
            </a:r>
            <a:r>
              <a:rPr sz="1300" b="1" kern="0" spc="-25" dirty="0">
                <a:solidFill>
                  <a:sysClr val="windowText" lastClr="000000"/>
                </a:solidFill>
                <a:latin typeface="Times New Roman"/>
                <a:cs typeface="Times New Roman"/>
              </a:rPr>
              <a:t>---</a:t>
            </a:r>
            <a:r>
              <a:rPr sz="1300" b="1" kern="0" spc="-10" dirty="0">
                <a:solidFill>
                  <a:sysClr val="windowText" lastClr="000000"/>
                </a:solidFill>
                <a:latin typeface="Times New Roman"/>
                <a:cs typeface="Times New Roman"/>
              </a:rPr>
              <a:t>-</a:t>
            </a:r>
            <a:r>
              <a:rPr sz="1300" b="1" kern="0" spc="-25" dirty="0">
                <a:solidFill>
                  <a:sysClr val="windowText" lastClr="000000"/>
                </a:solidFill>
                <a:latin typeface="Times New Roman"/>
                <a:cs typeface="Times New Roman"/>
              </a:rPr>
              <a:t>--</a:t>
            </a:r>
            <a:r>
              <a:rPr sz="1300" b="1" kern="0" spc="-20" dirty="0">
                <a:solidFill>
                  <a:sysClr val="windowText" lastClr="000000"/>
                </a:solidFill>
                <a:latin typeface="Times New Roman"/>
                <a:cs typeface="Times New Roman"/>
              </a:rPr>
              <a:t>-</a:t>
            </a:r>
            <a:r>
              <a:rPr sz="1300" b="1" kern="0" spc="-50" dirty="0">
                <a:solidFill>
                  <a:sysClr val="windowText" lastClr="000000"/>
                </a:solidFill>
                <a:latin typeface="Times New Roman"/>
                <a:cs typeface="Times New Roman"/>
              </a:rPr>
              <a:t>-</a:t>
            </a:r>
            <a:endParaRPr sz="1300" kern="0">
              <a:solidFill>
                <a:sysClr val="windowText" lastClr="000000"/>
              </a:solidFill>
              <a:latin typeface="Times New Roman"/>
              <a:cs typeface="Times New Roman"/>
            </a:endParaRPr>
          </a:p>
          <a:p>
            <a:pPr eaLnBrk="1" fontAlgn="auto" hangingPunct="1">
              <a:spcBef>
                <a:spcPts val="10"/>
              </a:spcBef>
              <a:spcAft>
                <a:spcPts val="0"/>
              </a:spcAft>
              <a:defRPr/>
            </a:pPr>
            <a:endParaRPr sz="3300" kern="0">
              <a:solidFill>
                <a:sysClr val="windowText" lastClr="000000"/>
              </a:solidFill>
              <a:latin typeface="Times New Roman"/>
              <a:cs typeface="Times New Roman"/>
            </a:endParaRPr>
          </a:p>
          <a:p>
            <a:pPr marL="12700" eaLnBrk="1" fontAlgn="auto" hangingPunct="1">
              <a:spcBef>
                <a:spcPts val="0"/>
              </a:spcBef>
              <a:spcAft>
                <a:spcPts val="0"/>
              </a:spcAft>
              <a:defRPr/>
            </a:pPr>
            <a:r>
              <a:rPr sz="2200" kern="0" dirty="0">
                <a:solidFill>
                  <a:sysClr val="windowText" lastClr="000000"/>
                </a:solidFill>
                <a:latin typeface="Times New Roman"/>
                <a:cs typeface="Times New Roman"/>
              </a:rPr>
              <a:t>Note:</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Plot</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graph</a:t>
            </a:r>
            <a:r>
              <a:rPr sz="2200" kern="0" spc="-4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between</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Ra</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Vs</a:t>
            </a:r>
            <a:r>
              <a:rPr sz="2200" kern="0" spc="-55" dirty="0">
                <a:solidFill>
                  <a:sysClr val="windowText" lastClr="000000"/>
                </a:solidFill>
                <a:latin typeface="Times New Roman"/>
                <a:cs typeface="Times New Roman"/>
              </a:rPr>
              <a:t> </a:t>
            </a:r>
            <a:r>
              <a:rPr sz="2200" kern="0" spc="-25" dirty="0">
                <a:solidFill>
                  <a:sysClr val="windowText" lastClr="000000"/>
                </a:solidFill>
                <a:latin typeface="Times New Roman"/>
                <a:cs typeface="Times New Roman"/>
              </a:rPr>
              <a:t>Rm</a:t>
            </a:r>
            <a:endParaRPr sz="2200" kern="0">
              <a:solidFill>
                <a:sysClr val="windowText" lastClr="000000"/>
              </a:solidFill>
              <a:latin typeface="Times New Roman"/>
              <a:cs typeface="Times New Roman"/>
            </a:endParaRPr>
          </a:p>
          <a:p>
            <a:pPr marL="12700" eaLnBrk="1" fontAlgn="auto" hangingPunct="1">
              <a:spcBef>
                <a:spcPts val="1115"/>
              </a:spcBef>
              <a:spcAft>
                <a:spcPts val="0"/>
              </a:spcAft>
              <a:defRPr/>
            </a:pPr>
            <a:r>
              <a:rPr sz="2600" b="1" u="sng" kern="0" spc="-10" dirty="0">
                <a:solidFill>
                  <a:sysClr val="windowText" lastClr="000000"/>
                </a:solidFill>
                <a:uFill>
                  <a:solidFill>
                    <a:srgbClr val="000000"/>
                  </a:solidFill>
                </a:uFill>
                <a:latin typeface="Times New Roman"/>
                <a:cs typeface="Times New Roman"/>
              </a:rPr>
              <a:t>APPLICATIONS:</a:t>
            </a:r>
            <a:endParaRPr sz="2600" kern="0">
              <a:solidFill>
                <a:sysClr val="windowText" lastClr="000000"/>
              </a:solidFill>
              <a:latin typeface="Times New Roman"/>
              <a:cs typeface="Times New Roman"/>
            </a:endParaRPr>
          </a:p>
          <a:p>
            <a:pPr marL="12700" eaLnBrk="1" fontAlgn="auto" hangingPunct="1">
              <a:spcBef>
                <a:spcPts val="100"/>
              </a:spcBef>
              <a:spcAft>
                <a:spcPts val="0"/>
              </a:spcAft>
              <a:defRPr/>
            </a:pPr>
            <a:r>
              <a:rPr sz="1200" kern="0" spc="-20" dirty="0">
                <a:solidFill>
                  <a:sysClr val="windowText" lastClr="000000"/>
                </a:solidFill>
                <a:latin typeface="Times New Roman"/>
                <a:cs typeface="Times New Roman"/>
              </a:rPr>
              <a:t>1.</a:t>
            </a:r>
            <a:r>
              <a:rPr sz="1200" kern="0" spc="-1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In</a:t>
            </a:r>
            <a:r>
              <a:rPr sz="2200" kern="0" spc="-9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pressure</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cells</a:t>
            </a:r>
            <a:endParaRPr sz="2200" kern="0">
              <a:solidFill>
                <a:sysClr val="windowText" lastClr="000000"/>
              </a:solidFill>
              <a:latin typeface="Times New Roman"/>
              <a:cs typeface="Times New Roman"/>
            </a:endParaRPr>
          </a:p>
          <a:p>
            <a:pPr marL="12700" eaLnBrk="1" fontAlgn="auto" hangingPunct="1">
              <a:spcBef>
                <a:spcPts val="135"/>
              </a:spcBef>
              <a:spcAft>
                <a:spcPts val="0"/>
              </a:spcAft>
              <a:defRPr/>
            </a:pPr>
            <a:r>
              <a:rPr sz="1200" kern="0" spc="-20" dirty="0">
                <a:solidFill>
                  <a:sysClr val="windowText" lastClr="000000"/>
                </a:solidFill>
                <a:latin typeface="Times New Roman"/>
                <a:cs typeface="Times New Roman"/>
              </a:rPr>
              <a:t>2.</a:t>
            </a:r>
            <a:r>
              <a:rPr sz="1200" kern="0" spc="-1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In</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force</a:t>
            </a:r>
            <a:r>
              <a:rPr sz="2200" kern="0" spc="-5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cells</a:t>
            </a:r>
            <a:endParaRPr sz="2200" kern="0">
              <a:solidFill>
                <a:sysClr val="windowText" lastClr="000000"/>
              </a:solidFill>
              <a:latin typeface="Times New Roman"/>
              <a:cs typeface="Times New Roman"/>
            </a:endParaRPr>
          </a:p>
          <a:p>
            <a:pPr marL="12700" eaLnBrk="1" fontAlgn="auto" hangingPunct="1">
              <a:spcBef>
                <a:spcPts val="95"/>
              </a:spcBef>
              <a:spcAft>
                <a:spcPts val="0"/>
              </a:spcAft>
              <a:defRPr/>
            </a:pPr>
            <a:r>
              <a:rPr sz="1200" kern="0" spc="-20" dirty="0">
                <a:solidFill>
                  <a:sysClr val="windowText" lastClr="000000"/>
                </a:solidFill>
                <a:latin typeface="Times New Roman"/>
                <a:cs typeface="Times New Roman"/>
              </a:rPr>
              <a:t>3.</a:t>
            </a:r>
            <a:r>
              <a:rPr sz="1200" kern="0" spc="-1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In</a:t>
            </a:r>
            <a:r>
              <a:rPr sz="2200" kern="0" spc="-7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accelerometers</a:t>
            </a:r>
            <a:endParaRPr sz="2200" kern="0">
              <a:solidFill>
                <a:sysClr val="windowText" lastClr="000000"/>
              </a:solidFill>
              <a:latin typeface="Times New Roman"/>
              <a:cs typeface="Times New Roman"/>
            </a:endParaRPr>
          </a:p>
        </p:txBody>
      </p:sp>
      <p:sp>
        <p:nvSpPr>
          <p:cNvPr id="15402" name="object 5">
            <a:extLst>
              <a:ext uri="{FF2B5EF4-FFF2-40B4-BE49-F238E27FC236}">
                <a16:creationId xmlns:a16="http://schemas.microsoft.com/office/drawing/2014/main" id="{C0413F67-9B2B-444B-AB0B-B35ED6FFD4DF}"/>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648E040-209D-4BBB-878C-14BD3C5A8829}"/>
              </a:ext>
            </a:extLst>
          </p:cNvPr>
          <p:cNvSpPr txBox="1">
            <a:spLocks noGrp="1"/>
          </p:cNvSpPr>
          <p:nvPr>
            <p:ph type="title"/>
          </p:nvPr>
        </p:nvSpPr>
        <p:spPr>
          <a:xfrm>
            <a:off x="2355850" y="800100"/>
            <a:ext cx="5686425" cy="390525"/>
          </a:xfrm>
        </p:spPr>
        <p:txBody>
          <a:bodyPr tIns="12700" rtlCol="0"/>
          <a:lstStyle/>
          <a:p>
            <a:pPr marL="12700" eaLnBrk="1" fontAlgn="auto" hangingPunct="1">
              <a:spcBef>
                <a:spcPts val="100"/>
              </a:spcBef>
              <a:spcAft>
                <a:spcPts val="0"/>
              </a:spcAft>
              <a:tabLst>
                <a:tab pos="589915" algn="l"/>
              </a:tabLst>
              <a:defRPr/>
            </a:pPr>
            <a:r>
              <a:rPr u="none" spc="-25" dirty="0"/>
              <a:t>3.</a:t>
            </a:r>
            <a:r>
              <a:rPr u="none" dirty="0"/>
              <a:t>	</a:t>
            </a:r>
            <a:r>
              <a:rPr spc="-10" dirty="0"/>
              <a:t>CALIBRATION</a:t>
            </a:r>
            <a:r>
              <a:rPr spc="-95" dirty="0"/>
              <a:t> </a:t>
            </a:r>
            <a:r>
              <a:rPr dirty="0"/>
              <a:t>OF</a:t>
            </a:r>
            <a:r>
              <a:rPr spc="-75" dirty="0"/>
              <a:t> </a:t>
            </a:r>
            <a:r>
              <a:rPr spc="-10" dirty="0"/>
              <a:t>STRAIN</a:t>
            </a:r>
            <a:r>
              <a:rPr spc="-90" dirty="0"/>
              <a:t> </a:t>
            </a:r>
            <a:r>
              <a:rPr spc="-10" dirty="0"/>
              <a:t>GAUGE</a:t>
            </a:r>
          </a:p>
        </p:txBody>
      </p:sp>
      <p:sp>
        <p:nvSpPr>
          <p:cNvPr id="16387" name="object 3">
            <a:extLst>
              <a:ext uri="{FF2B5EF4-FFF2-40B4-BE49-F238E27FC236}">
                <a16:creationId xmlns:a16="http://schemas.microsoft.com/office/drawing/2014/main" id="{F64232B5-2173-4DB4-BFF6-B6BDD6A33781}"/>
              </a:ext>
            </a:extLst>
          </p:cNvPr>
          <p:cNvSpPr txBox="1">
            <a:spLocks noChangeArrowheads="1"/>
          </p:cNvSpPr>
          <p:nvPr/>
        </p:nvSpPr>
        <p:spPr bwMode="auto">
          <a:xfrm>
            <a:off x="663575" y="1163638"/>
            <a:ext cx="8863013" cy="590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0655" rIns="0" bIns="0">
            <a:spAutoFit/>
          </a:bodyPr>
          <a:lstStyle>
            <a:lvl1pPr marL="249238">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63"/>
              </a:spcBef>
            </a:pPr>
            <a:r>
              <a:rPr lang="en-US" altLang="en-US" sz="2400" b="1" u="sng">
                <a:solidFill>
                  <a:srgbClr val="000000"/>
                </a:solidFill>
                <a:latin typeface="Times New Roman" panose="02020603050405020304" pitchFamily="18" charset="0"/>
                <a:cs typeface="Times New Roman" panose="02020603050405020304" pitchFamily="18" charset="0"/>
              </a:rPr>
              <a:t>AIM:</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spcBef>
                <a:spcPts val="1063"/>
              </a:spcBef>
            </a:pPr>
            <a:r>
              <a:rPr lang="en-US" altLang="en-US" sz="2200">
                <a:solidFill>
                  <a:srgbClr val="000000"/>
                </a:solidFill>
                <a:latin typeface="Times New Roman" panose="02020603050405020304" pitchFamily="18" charset="0"/>
                <a:cs typeface="Times New Roman" panose="02020603050405020304" pitchFamily="18" charset="0"/>
              </a:rPr>
              <a:t>To determine the elastic constant (modulus of elasticity) of a </a:t>
            </a:r>
            <a:r>
              <a:rPr lang="en-US" altLang="en-US" sz="2200" b="1">
                <a:solidFill>
                  <a:srgbClr val="000000"/>
                </a:solidFill>
                <a:latin typeface="Times New Roman" panose="02020603050405020304" pitchFamily="18" charset="0"/>
                <a:cs typeface="Times New Roman" panose="02020603050405020304" pitchFamily="18" charset="0"/>
              </a:rPr>
              <a:t>Cantilever beam </a:t>
            </a:r>
            <a:r>
              <a:rPr lang="en-US" altLang="en-US" sz="2200">
                <a:solidFill>
                  <a:srgbClr val="000000"/>
                </a:solidFill>
                <a:latin typeface="Times New Roman" panose="02020603050405020304" pitchFamily="18" charset="0"/>
                <a:cs typeface="Times New Roman" panose="02020603050405020304" pitchFamily="18" charset="0"/>
              </a:rPr>
              <a:t>subjected to concentrated end load by using </a:t>
            </a:r>
            <a:r>
              <a:rPr lang="en-US" altLang="en-US" sz="2200" b="1">
                <a:solidFill>
                  <a:srgbClr val="000000"/>
                </a:solidFill>
                <a:latin typeface="Times New Roman" panose="02020603050405020304" pitchFamily="18" charset="0"/>
                <a:cs typeface="Times New Roman" panose="02020603050405020304" pitchFamily="18" charset="0"/>
              </a:rPr>
              <a:t>STRAIN GUAGES</a:t>
            </a:r>
            <a:r>
              <a:rPr lang="en-US" altLang="en-US" sz="2200">
                <a:solidFill>
                  <a:srgbClr val="000000"/>
                </a:solidFill>
                <a:latin typeface="Times New Roman" panose="02020603050405020304" pitchFamily="18" charset="0"/>
                <a:cs typeface="Times New Roman" panose="02020603050405020304" pitchFamily="18" charset="0"/>
              </a:rPr>
              <a:t>.</a:t>
            </a:r>
          </a:p>
          <a:p>
            <a:pPr eaLnBrk="1" hangingPunct="1">
              <a:spcBef>
                <a:spcPts val="1263"/>
              </a:spcBef>
            </a:pPr>
            <a:r>
              <a:rPr lang="en-US" altLang="en-US" sz="2400" b="1" u="sng">
                <a:solidFill>
                  <a:srgbClr val="000000"/>
                </a:solidFill>
                <a:latin typeface="Times New Roman" panose="02020603050405020304" pitchFamily="18" charset="0"/>
                <a:cs typeface="Times New Roman" panose="02020603050405020304" pitchFamily="18" charset="0"/>
              </a:rPr>
              <a:t>APPARATUS REQUIRED :</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13"/>
              </a:spcBef>
            </a:pPr>
            <a:r>
              <a:rPr lang="en-US" altLang="en-US" sz="2200">
                <a:solidFill>
                  <a:srgbClr val="000000"/>
                </a:solidFill>
                <a:latin typeface="Times New Roman" panose="02020603050405020304" pitchFamily="18" charset="0"/>
                <a:cs typeface="Times New Roman" panose="02020603050405020304" pitchFamily="18" charset="0"/>
              </a:rPr>
              <a:t>Load Cell with Strain Gauge Digital</a:t>
            </a:r>
          </a:p>
          <a:p>
            <a:pPr eaLnBrk="1" hangingPunct="1">
              <a:spcBef>
                <a:spcPts val="1938"/>
              </a:spcBef>
            </a:pPr>
            <a:r>
              <a:rPr lang="en-US" altLang="en-US" sz="2200">
                <a:solidFill>
                  <a:srgbClr val="000000"/>
                </a:solidFill>
                <a:latin typeface="Times New Roman" panose="02020603050405020304" pitchFamily="18" charset="0"/>
                <a:cs typeface="Times New Roman" panose="02020603050405020304" pitchFamily="18" charset="0"/>
              </a:rPr>
              <a:t>Strain indicator Weights</a:t>
            </a:r>
          </a:p>
          <a:p>
            <a:pPr eaLnBrk="1" hangingPunct="1">
              <a:spcBef>
                <a:spcPts val="1975"/>
              </a:spcBef>
            </a:pPr>
            <a:r>
              <a:rPr lang="en-US" altLang="en-US" sz="2400" b="1" u="sng">
                <a:solidFill>
                  <a:srgbClr val="000000"/>
                </a:solidFill>
                <a:latin typeface="Times New Roman" panose="02020603050405020304" pitchFamily="18" charset="0"/>
                <a:cs typeface="Times New Roman" panose="02020603050405020304" pitchFamily="18" charset="0"/>
              </a:rPr>
              <a:t>THEORY BEHIND:</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13"/>
              </a:spcBef>
            </a:pPr>
            <a:r>
              <a:rPr lang="en-US" altLang="en-US" sz="2200">
                <a:solidFill>
                  <a:srgbClr val="000000"/>
                </a:solidFill>
                <a:latin typeface="Times New Roman" panose="02020603050405020304" pitchFamily="18" charset="0"/>
                <a:cs typeface="Times New Roman" panose="02020603050405020304" pitchFamily="18" charset="0"/>
              </a:rPr>
              <a:t>A body subjected to external forces is in a condition of both stress and strain. Stress can be directly measured but its effect i.e., change of shape of the body can be measured. If there is a relationship between stress and strain, stresses occurring  in  a  body  can  be  computed  if  sufficient  strain  information  is available. The constant connecting the stress and strain in elastic material under the direct stresses is the modulus of elasticity,</a:t>
            </a:r>
          </a:p>
        </p:txBody>
      </p:sp>
      <p:sp>
        <p:nvSpPr>
          <p:cNvPr id="16388" name="object 4">
            <a:extLst>
              <a:ext uri="{FF2B5EF4-FFF2-40B4-BE49-F238E27FC236}">
                <a16:creationId xmlns:a16="http://schemas.microsoft.com/office/drawing/2014/main" id="{4E17A635-0D14-427A-97F7-98DBEF43999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object 2">
            <a:extLst>
              <a:ext uri="{FF2B5EF4-FFF2-40B4-BE49-F238E27FC236}">
                <a16:creationId xmlns:a16="http://schemas.microsoft.com/office/drawing/2014/main" id="{EB064B0C-5470-4E89-9BC3-8453CFB2C31C}"/>
              </a:ext>
            </a:extLst>
          </p:cNvPr>
          <p:cNvSpPr txBox="1">
            <a:spLocks noChangeArrowheads="1"/>
          </p:cNvSpPr>
          <p:nvPr/>
        </p:nvSpPr>
        <p:spPr bwMode="auto">
          <a:xfrm>
            <a:off x="663575" y="280988"/>
            <a:ext cx="8843963" cy="695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621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1225"/>
              </a:spcBef>
            </a:pPr>
            <a:r>
              <a:rPr lang="en-US" altLang="en-US" sz="2200">
                <a:solidFill>
                  <a:srgbClr val="000000"/>
                </a:solidFill>
                <a:latin typeface="Times New Roman" panose="02020603050405020304" pitchFamily="18" charset="0"/>
                <a:cs typeface="Times New Roman" panose="02020603050405020304" pitchFamily="18" charset="0"/>
              </a:rPr>
              <a:t>i.e., E=σ / є</a:t>
            </a:r>
          </a:p>
          <a:p>
            <a:pPr algn="just" eaLnBrk="1" hangingPunct="1">
              <a:lnSpc>
                <a:spcPct val="110000"/>
              </a:lnSpc>
              <a:spcBef>
                <a:spcPts val="850"/>
              </a:spcBef>
            </a:pPr>
            <a:r>
              <a:rPr lang="en-US" altLang="en-US" sz="2200">
                <a:solidFill>
                  <a:srgbClr val="000000"/>
                </a:solidFill>
                <a:latin typeface="Times New Roman" panose="02020603050405020304" pitchFamily="18" charset="0"/>
                <a:cs typeface="Times New Roman" panose="02020603050405020304" pitchFamily="18" charset="0"/>
              </a:rPr>
              <a:t>the principle of the electrical resistance strain gauge was discovered by Lord Kelvin,  when  he  observed  that  a  stress  applied  to  a  metal  wire,  besides changing resistance strain gauges are made into two basic forms, bonded wire and bonded foil. Wire gauges are sandwiched between two sheets thin paper and foil gauges are sandwiched between two thin sheets of epoxy.</a:t>
            </a:r>
          </a:p>
          <a:p>
            <a:pPr algn="just" eaLnBrk="1" hangingPunct="1">
              <a:lnSpc>
                <a:spcPct val="117000"/>
              </a:lnSpc>
              <a:spcBef>
                <a:spcPts val="988"/>
              </a:spcBef>
            </a:pPr>
            <a:r>
              <a:rPr lang="en-US" altLang="en-US" sz="2200">
                <a:solidFill>
                  <a:srgbClr val="000000"/>
                </a:solidFill>
                <a:latin typeface="Times New Roman" panose="02020603050405020304" pitchFamily="18" charset="0"/>
                <a:cs typeface="Times New Roman" panose="02020603050405020304" pitchFamily="18" charset="0"/>
              </a:rPr>
              <a:t>The resistance factor ‘R’ of a metal depends on its electrical resistively,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 its area, a and the length l, according to the equation R =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l / a.</a:t>
            </a:r>
          </a:p>
          <a:p>
            <a:pPr algn="just" eaLnBrk="1" hangingPunct="1">
              <a:lnSpc>
                <a:spcPct val="110000"/>
              </a:lnSpc>
              <a:spcBef>
                <a:spcPts val="1038"/>
              </a:spcBef>
            </a:pPr>
            <a:r>
              <a:rPr lang="en-US" altLang="en-US" sz="2200">
                <a:solidFill>
                  <a:srgbClr val="000000"/>
                </a:solidFill>
                <a:latin typeface="Times New Roman" panose="02020603050405020304" pitchFamily="18" charset="0"/>
                <a:cs typeface="Times New Roman" panose="02020603050405020304" pitchFamily="18" charset="0"/>
              </a:rPr>
              <a:t>Thus, to obtain a high resistance gauge occupying a small area, the metal chosen has a high resistively, a large number of grid loops and a very small cross-sectional area. The most common material for strain gauge is a copper - - nickel alloy known as Advance. The strain gauge is connected to the material in which it is required to measure the  strain,  with  a  thin  coat  of adhesive.  Most  common  adhesive  used  is Eastman, Deco Cement, etc. as the test specimens extends or contracts under stress in the direction of windings, the length and cross-sectional area of the conductor alter, resulting in a corresponding increase or decrease in electrical resistance.</a:t>
            </a:r>
          </a:p>
        </p:txBody>
      </p:sp>
      <p:sp>
        <p:nvSpPr>
          <p:cNvPr id="17411" name="object 3">
            <a:extLst>
              <a:ext uri="{FF2B5EF4-FFF2-40B4-BE49-F238E27FC236}">
                <a16:creationId xmlns:a16="http://schemas.microsoft.com/office/drawing/2014/main" id="{89C2CD12-0AB2-47D3-A6DC-CCEC4746A5C2}"/>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object 3">
            <a:extLst>
              <a:ext uri="{FF2B5EF4-FFF2-40B4-BE49-F238E27FC236}">
                <a16:creationId xmlns:a16="http://schemas.microsoft.com/office/drawing/2014/main" id="{655C9927-A4A0-482F-8218-D5448C244A26}"/>
              </a:ext>
            </a:extLst>
          </p:cNvPr>
          <p:cNvSpPr txBox="1">
            <a:spLocks noChangeArrowheads="1"/>
          </p:cNvSpPr>
          <p:nvPr/>
        </p:nvSpPr>
        <p:spPr bwMode="auto">
          <a:xfrm>
            <a:off x="392113" y="304800"/>
            <a:ext cx="8869362" cy="625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5735" rIns="0" bIns="0">
            <a:spAutoFit/>
          </a:bodyPr>
          <a:lstStyle>
            <a:lvl1pPr marL="261938">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300"/>
              </a:spcBef>
            </a:pPr>
            <a:r>
              <a:rPr lang="en-US" altLang="en-US" sz="2400" b="1" u="sng">
                <a:solidFill>
                  <a:srgbClr val="000000"/>
                </a:solidFill>
                <a:latin typeface="Times New Roman" panose="02020603050405020304" pitchFamily="18" charset="0"/>
                <a:cs typeface="Times New Roman" panose="02020603050405020304" pitchFamily="18" charset="0"/>
              </a:rPr>
              <a:t>GAUGE FACTOR:</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3000"/>
              </a:lnSpc>
              <a:spcBef>
                <a:spcPts val="750"/>
              </a:spcBef>
            </a:pPr>
            <a:r>
              <a:rPr lang="en-US" altLang="en-US" sz="2200">
                <a:solidFill>
                  <a:srgbClr val="000000"/>
                </a:solidFill>
                <a:latin typeface="Times New Roman" panose="02020603050405020304" pitchFamily="18" charset="0"/>
                <a:cs typeface="Times New Roman" panose="02020603050405020304" pitchFamily="18" charset="0"/>
              </a:rPr>
              <a:t>The dimension less relationship between the change in gauge resistance and change in length is called Gauge factor of the strain, which is expressed mathematically,</a:t>
            </a:r>
          </a:p>
          <a:p>
            <a:pPr algn="just" eaLnBrk="1" hangingPunct="1">
              <a:spcBef>
                <a:spcPts val="1400"/>
              </a:spcBef>
            </a:pPr>
            <a:r>
              <a:rPr lang="en-US" altLang="en-US" sz="2200">
                <a:solidFill>
                  <a:srgbClr val="000000"/>
                </a:solidFill>
                <a:latin typeface="Times New Roman" panose="02020603050405020304" pitchFamily="18" charset="0"/>
                <a:cs typeface="Times New Roman" panose="02020603050405020304" pitchFamily="18" charset="0"/>
              </a:rPr>
              <a:t>Gauge Factor,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g =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R/R) /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l/l)</a:t>
            </a:r>
          </a:p>
          <a:p>
            <a:pPr algn="just" eaLnBrk="1" hangingPunct="1">
              <a:lnSpc>
                <a:spcPct val="112000"/>
              </a:lnSpc>
              <a:spcBef>
                <a:spcPts val="875"/>
              </a:spcBef>
            </a:pPr>
            <a:r>
              <a:rPr lang="en-US" altLang="en-US" sz="2200">
                <a:solidFill>
                  <a:srgbClr val="000000"/>
                </a:solidFill>
                <a:latin typeface="Times New Roman" panose="02020603050405020304" pitchFamily="18" charset="0"/>
                <a:cs typeface="Times New Roman" panose="02020603050405020304" pitchFamily="18" charset="0"/>
              </a:rPr>
              <a:t>In this relationship R and I represent, respectively the initial resistance and initial length of the strain gauge filament, while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R &amp; </a:t>
            </a:r>
            <a:r>
              <a:rPr lang="en-US" altLang="en-US" sz="2200">
                <a:solidFill>
                  <a:srgbClr val="000000"/>
                </a:solidFill>
                <a:latin typeface="Symbol" panose="05050102010706020507" pitchFamily="18" charset="2"/>
                <a:ea typeface="Symbol" panose="05050102010706020507" pitchFamily="18" charset="2"/>
                <a:cs typeface="Symbol" panose="05050102010706020507" pitchFamily="18" charset="2"/>
              </a:rPr>
              <a:t></a:t>
            </a:r>
            <a:r>
              <a:rPr lang="en-US" altLang="en-US" sz="2200">
                <a:solidFill>
                  <a:srgbClr val="000000"/>
                </a:solidFill>
                <a:latin typeface="Times New Roman" panose="02020603050405020304" pitchFamily="18" charset="0"/>
                <a:cs typeface="Times New Roman" panose="02020603050405020304" pitchFamily="18" charset="0"/>
              </a:rPr>
              <a:t>l represents the small change in resistance and length, which occurs as the gauge is strained along with the surface to which it is bonded. This gauge factor of a gauge is a measure of the amount of resistance change for a given strain. The higher the gauge factor greater the electrical output for indication or recording purpose. The gauge factor is supplied by the manufacturer and may range from 1.7 to 4.</a:t>
            </a:r>
          </a:p>
          <a:p>
            <a:pPr algn="just" eaLnBrk="1" hangingPunct="1">
              <a:lnSpc>
                <a:spcPct val="110000"/>
              </a:lnSpc>
              <a:spcBef>
                <a:spcPts val="988"/>
              </a:spcBef>
            </a:pPr>
            <a:r>
              <a:rPr lang="en-US" altLang="en-US" sz="2200">
                <a:solidFill>
                  <a:srgbClr val="000000"/>
                </a:solidFill>
                <a:latin typeface="Times New Roman" panose="02020603050405020304" pitchFamily="18" charset="0"/>
                <a:cs typeface="Times New Roman" panose="02020603050405020304" pitchFamily="18" charset="0"/>
              </a:rPr>
              <a:t>The usual method of measuring the change of resistance in a gauge element is by  means  of  Wheatstone  bridge  as  shown  in  figure.  It  consists  of Galvanometer, 4 resistor &amp; a battery. Resistance R</a:t>
            </a:r>
            <a:r>
              <a:rPr lang="en-US" altLang="en-US" sz="2100" baseline="-6000">
                <a:solidFill>
                  <a:srgbClr val="000000"/>
                </a:solidFill>
                <a:latin typeface="Times New Roman" panose="02020603050405020304" pitchFamily="18" charset="0"/>
                <a:cs typeface="Times New Roman" panose="02020603050405020304" pitchFamily="18" charset="0"/>
              </a:rPr>
              <a:t>1 </a:t>
            </a:r>
            <a:r>
              <a:rPr lang="en-US" altLang="en-US" sz="2200">
                <a:solidFill>
                  <a:srgbClr val="000000"/>
                </a:solidFill>
                <a:latin typeface="Times New Roman" panose="02020603050405020304" pitchFamily="18" charset="0"/>
                <a:cs typeface="Times New Roman" panose="02020603050405020304" pitchFamily="18" charset="0"/>
              </a:rPr>
              <a:t>is the strain gauge is used</a:t>
            </a:r>
          </a:p>
        </p:txBody>
      </p:sp>
      <p:sp>
        <p:nvSpPr>
          <p:cNvPr id="18435" name="object 4">
            <a:extLst>
              <a:ext uri="{FF2B5EF4-FFF2-40B4-BE49-F238E27FC236}">
                <a16:creationId xmlns:a16="http://schemas.microsoft.com/office/drawing/2014/main" id="{617EC1F1-1BC5-4107-83CD-843551008077}"/>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object 2">
            <a:extLst>
              <a:ext uri="{FF2B5EF4-FFF2-40B4-BE49-F238E27FC236}">
                <a16:creationId xmlns:a16="http://schemas.microsoft.com/office/drawing/2014/main" id="{0F963E0B-7122-49E0-B5F8-159341BC8104}"/>
              </a:ext>
            </a:extLst>
          </p:cNvPr>
          <p:cNvSpPr txBox="1">
            <a:spLocks noChangeArrowheads="1"/>
          </p:cNvSpPr>
          <p:nvPr/>
        </p:nvSpPr>
        <p:spPr bwMode="auto">
          <a:xfrm>
            <a:off x="638175" y="392113"/>
            <a:ext cx="88788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38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0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for strain measurement, which is mounted on the specimen. The three resisters R</a:t>
            </a:r>
            <a:r>
              <a:rPr lang="en-US" altLang="en-US" sz="2100" baseline="-6000">
                <a:solidFill>
                  <a:srgbClr val="000000"/>
                </a:solidFill>
                <a:latin typeface="Times New Roman" panose="02020603050405020304" pitchFamily="18" charset="0"/>
                <a:cs typeface="Times New Roman" panose="02020603050405020304" pitchFamily="18" charset="0"/>
              </a:rPr>
              <a:t>2, </a:t>
            </a:r>
            <a:r>
              <a:rPr lang="en-US" altLang="en-US" sz="2200">
                <a:solidFill>
                  <a:srgbClr val="000000"/>
                </a:solidFill>
                <a:latin typeface="Times New Roman" panose="02020603050405020304" pitchFamily="18" charset="0"/>
                <a:cs typeface="Times New Roman" panose="02020603050405020304" pitchFamily="18" charset="0"/>
              </a:rPr>
              <a:t>R</a:t>
            </a:r>
            <a:r>
              <a:rPr lang="en-US" altLang="en-US" sz="2100" baseline="-6000">
                <a:solidFill>
                  <a:srgbClr val="000000"/>
                </a:solidFill>
                <a:latin typeface="Times New Roman" panose="02020603050405020304" pitchFamily="18" charset="0"/>
                <a:cs typeface="Times New Roman" panose="02020603050405020304" pitchFamily="18" charset="0"/>
              </a:rPr>
              <a:t>3 </a:t>
            </a:r>
            <a:r>
              <a:rPr lang="en-US" altLang="en-US" sz="2200">
                <a:solidFill>
                  <a:srgbClr val="000000"/>
                </a:solidFill>
                <a:latin typeface="Times New Roman" panose="02020603050405020304" pitchFamily="18" charset="0"/>
                <a:cs typeface="Times New Roman" panose="02020603050405020304" pitchFamily="18" charset="0"/>
              </a:rPr>
              <a:t>and R</a:t>
            </a:r>
            <a:r>
              <a:rPr lang="en-US" altLang="en-US" sz="2100" baseline="-6000">
                <a:solidFill>
                  <a:srgbClr val="000000"/>
                </a:solidFill>
                <a:latin typeface="Times New Roman" panose="02020603050405020304" pitchFamily="18" charset="0"/>
                <a:cs typeface="Times New Roman" panose="02020603050405020304" pitchFamily="18" charset="0"/>
              </a:rPr>
              <a:t>4 </a:t>
            </a:r>
            <a:r>
              <a:rPr lang="en-US" altLang="en-US" sz="2200">
                <a:solidFill>
                  <a:srgbClr val="000000"/>
                </a:solidFill>
                <a:latin typeface="Times New Roman" panose="02020603050405020304" pitchFamily="18" charset="0"/>
                <a:cs typeface="Times New Roman" panose="02020603050405020304" pitchFamily="18" charset="0"/>
              </a:rPr>
              <a:t>are internal to the device.</a:t>
            </a:r>
          </a:p>
          <a:p>
            <a:pPr eaLnBrk="1" hangingPunct="1">
              <a:lnSpc>
                <a:spcPts val="2525"/>
              </a:lnSpc>
              <a:spcBef>
                <a:spcPts val="1475"/>
              </a:spcBef>
            </a:pPr>
            <a:r>
              <a:rPr lang="en-US" altLang="en-US" sz="2200">
                <a:solidFill>
                  <a:srgbClr val="000000"/>
                </a:solidFill>
                <a:latin typeface="Times New Roman" panose="02020603050405020304" pitchFamily="18" charset="0"/>
                <a:cs typeface="Times New Roman" panose="02020603050405020304" pitchFamily="18" charset="0"/>
              </a:rPr>
              <a:t>Let us assume that the resistance has been adjusted so that the bridge is balanced</a:t>
            </a:r>
            <a:r>
              <a:rPr lang="en-US" altLang="en-US" sz="1400">
                <a:solidFill>
                  <a:srgbClr val="000000"/>
                </a:solidFill>
                <a:latin typeface="Times New Roman" panose="02020603050405020304" pitchFamily="18" charset="0"/>
                <a:cs typeface="Times New Roman" panose="02020603050405020304" pitchFamily="18" charset="0"/>
              </a:rPr>
              <a:t>.</a:t>
            </a:r>
          </a:p>
          <a:p>
            <a:pPr eaLnBrk="1" hangingPunct="1">
              <a:lnSpc>
                <a:spcPct val="96000"/>
              </a:lnSpc>
              <a:spcBef>
                <a:spcPts val="938"/>
              </a:spcBef>
            </a:pPr>
            <a:r>
              <a:rPr lang="en-US" altLang="en-US" sz="2200">
                <a:solidFill>
                  <a:srgbClr val="000000"/>
                </a:solidFill>
                <a:latin typeface="Times New Roman" panose="02020603050405020304" pitchFamily="18" charset="0"/>
                <a:cs typeface="Times New Roman" panose="02020603050405020304" pitchFamily="18" charset="0"/>
              </a:rPr>
              <a:t>The most common bridge arrangements are single arm, two arm and four arm mode.</a:t>
            </a:r>
          </a:p>
        </p:txBody>
      </p:sp>
      <p:sp>
        <p:nvSpPr>
          <p:cNvPr id="3" name="object 3">
            <a:extLst>
              <a:ext uri="{FF2B5EF4-FFF2-40B4-BE49-F238E27FC236}">
                <a16:creationId xmlns:a16="http://schemas.microsoft.com/office/drawing/2014/main" id="{227ECF64-642A-4665-8C25-FA1EE16B04E1}"/>
              </a:ext>
            </a:extLst>
          </p:cNvPr>
          <p:cNvSpPr txBox="1"/>
          <p:nvPr/>
        </p:nvSpPr>
        <p:spPr>
          <a:xfrm>
            <a:off x="6389688" y="5962650"/>
            <a:ext cx="2381250" cy="360363"/>
          </a:xfrm>
          <a:prstGeom prst="rect">
            <a:avLst/>
          </a:prstGeom>
        </p:spPr>
        <p:txBody>
          <a:bodyPr lIns="0" tIns="12065" rIns="0" bIns="0">
            <a:spAutoFit/>
          </a:bodyPr>
          <a:lstStyle/>
          <a:p>
            <a:pPr marL="12700" eaLnBrk="1" fontAlgn="auto" hangingPunct="1">
              <a:spcBef>
                <a:spcPts val="95"/>
              </a:spcBef>
              <a:spcAft>
                <a:spcPts val="0"/>
              </a:spcAft>
              <a:defRPr/>
            </a:pPr>
            <a:r>
              <a:rPr sz="3300" kern="0" baseline="2525" dirty="0">
                <a:solidFill>
                  <a:sysClr val="windowText" lastClr="000000"/>
                </a:solidFill>
                <a:latin typeface="Times New Roman"/>
                <a:cs typeface="Times New Roman"/>
              </a:rPr>
              <a:t>i.e.</a:t>
            </a:r>
            <a:r>
              <a:rPr sz="3300" kern="0" spc="-104" baseline="2525" dirty="0">
                <a:solidFill>
                  <a:sysClr val="windowText" lastClr="000000"/>
                </a:solidFill>
                <a:latin typeface="Times New Roman"/>
                <a:cs typeface="Times New Roman"/>
              </a:rPr>
              <a:t> </a:t>
            </a:r>
            <a:r>
              <a:rPr sz="3300" kern="0" baseline="2525" dirty="0">
                <a:solidFill>
                  <a:sysClr val="windowText" lastClr="000000"/>
                </a:solidFill>
                <a:latin typeface="Times New Roman"/>
                <a:cs typeface="Times New Roman"/>
              </a:rPr>
              <a:t>Voltage</a:t>
            </a:r>
            <a:r>
              <a:rPr sz="3300" kern="0" spc="-67" baseline="2525" dirty="0">
                <a:solidFill>
                  <a:sysClr val="windowText" lastClr="000000"/>
                </a:solidFill>
                <a:latin typeface="Times New Roman"/>
                <a:cs typeface="Times New Roman"/>
              </a:rPr>
              <a:t> </a:t>
            </a:r>
            <a:r>
              <a:rPr sz="3300" b="1" kern="0" baseline="2525" dirty="0">
                <a:solidFill>
                  <a:sysClr val="windowText" lastClr="000000"/>
                </a:solidFill>
                <a:latin typeface="Times New Roman"/>
                <a:cs typeface="Times New Roman"/>
              </a:rPr>
              <a:t>E</a:t>
            </a:r>
            <a:r>
              <a:rPr sz="2200" b="1" kern="0" dirty="0">
                <a:solidFill>
                  <a:sysClr val="windowText" lastClr="000000"/>
                </a:solidFill>
                <a:latin typeface="Times New Roman"/>
                <a:cs typeface="Times New Roman"/>
              </a:rPr>
              <a:t>bd</a:t>
            </a:r>
            <a:r>
              <a:rPr sz="2200" b="1" kern="0" spc="-50" dirty="0">
                <a:solidFill>
                  <a:sysClr val="windowText" lastClr="000000"/>
                </a:solidFill>
                <a:latin typeface="Times New Roman"/>
                <a:cs typeface="Times New Roman"/>
              </a:rPr>
              <a:t> </a:t>
            </a:r>
            <a:r>
              <a:rPr sz="3300" b="1" kern="0" baseline="2525" dirty="0">
                <a:solidFill>
                  <a:sysClr val="windowText" lastClr="000000"/>
                </a:solidFill>
                <a:latin typeface="Times New Roman"/>
                <a:cs typeface="Times New Roman"/>
              </a:rPr>
              <a:t>=</a:t>
            </a:r>
            <a:r>
              <a:rPr sz="3300" b="1" kern="0" spc="-97" baseline="2525" dirty="0">
                <a:solidFill>
                  <a:sysClr val="windowText" lastClr="000000"/>
                </a:solidFill>
                <a:latin typeface="Times New Roman"/>
                <a:cs typeface="Times New Roman"/>
              </a:rPr>
              <a:t> </a:t>
            </a:r>
            <a:r>
              <a:rPr sz="3300" b="1" kern="0" spc="-37" baseline="2525" dirty="0">
                <a:solidFill>
                  <a:sysClr val="windowText" lastClr="000000"/>
                </a:solidFill>
                <a:latin typeface="Times New Roman"/>
                <a:cs typeface="Times New Roman"/>
              </a:rPr>
              <a:t>0.</a:t>
            </a:r>
            <a:endParaRPr sz="3300" kern="0" baseline="2525">
              <a:solidFill>
                <a:sysClr val="windowText" lastClr="000000"/>
              </a:solidFill>
              <a:latin typeface="Times New Roman"/>
              <a:cs typeface="Times New Roman"/>
            </a:endParaRPr>
          </a:p>
        </p:txBody>
      </p:sp>
      <p:pic>
        <p:nvPicPr>
          <p:cNvPr id="19460" name="object 4">
            <a:extLst>
              <a:ext uri="{FF2B5EF4-FFF2-40B4-BE49-F238E27FC236}">
                <a16:creationId xmlns:a16="http://schemas.microsoft.com/office/drawing/2014/main" id="{D1AD9C86-9002-4BF8-B0E0-8D899EF046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2075" y="1992313"/>
            <a:ext cx="4173538" cy="379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object 5">
            <a:extLst>
              <a:ext uri="{FF2B5EF4-FFF2-40B4-BE49-F238E27FC236}">
                <a16:creationId xmlns:a16="http://schemas.microsoft.com/office/drawing/2014/main" id="{94E9FAB6-CA8B-4A4F-AFDC-876722525067}"/>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1285CD2-215E-4A47-AD88-31B8E5EB5544}"/>
              </a:ext>
            </a:extLst>
          </p:cNvPr>
          <p:cNvSpPr txBox="1">
            <a:spLocks noGrp="1"/>
          </p:cNvSpPr>
          <p:nvPr>
            <p:ph type="title"/>
          </p:nvPr>
        </p:nvSpPr>
        <p:spPr/>
        <p:txBody>
          <a:bodyPr tIns="69341" rtlCol="0"/>
          <a:lstStyle/>
          <a:p>
            <a:pPr marL="12700" eaLnBrk="1" fontAlgn="auto" hangingPunct="1">
              <a:spcBef>
                <a:spcPts val="100"/>
              </a:spcBef>
              <a:spcAft>
                <a:spcPts val="0"/>
              </a:spcAft>
              <a:defRPr/>
            </a:pPr>
            <a:r>
              <a:rPr u="none" dirty="0"/>
              <a:t>Single</a:t>
            </a:r>
            <a:r>
              <a:rPr u="none" spc="-85" dirty="0"/>
              <a:t> </a:t>
            </a:r>
            <a:r>
              <a:rPr u="none" dirty="0"/>
              <a:t>Arm</a:t>
            </a:r>
            <a:r>
              <a:rPr u="none" spc="-90" dirty="0"/>
              <a:t> </a:t>
            </a:r>
            <a:r>
              <a:rPr u="none" dirty="0"/>
              <a:t>Mode</a:t>
            </a:r>
            <a:r>
              <a:rPr u="none" spc="-70" dirty="0"/>
              <a:t> </a:t>
            </a:r>
            <a:r>
              <a:rPr u="none" dirty="0"/>
              <a:t>(Quarter</a:t>
            </a:r>
            <a:r>
              <a:rPr u="none" spc="-65" dirty="0"/>
              <a:t> </a:t>
            </a:r>
            <a:r>
              <a:rPr u="none" spc="-10" dirty="0"/>
              <a:t>bridge).</a:t>
            </a:r>
          </a:p>
        </p:txBody>
      </p:sp>
      <p:sp>
        <p:nvSpPr>
          <p:cNvPr id="20483" name="object 3">
            <a:extLst>
              <a:ext uri="{FF2B5EF4-FFF2-40B4-BE49-F238E27FC236}">
                <a16:creationId xmlns:a16="http://schemas.microsoft.com/office/drawing/2014/main" id="{C9C26A45-3D69-4FDD-A0A8-766EC670F430}"/>
              </a:ext>
            </a:extLst>
          </p:cNvPr>
          <p:cNvSpPr txBox="1">
            <a:spLocks noChangeArrowheads="1"/>
          </p:cNvSpPr>
          <p:nvPr/>
        </p:nvSpPr>
        <p:spPr bwMode="auto">
          <a:xfrm>
            <a:off x="650875" y="957263"/>
            <a:ext cx="8869363" cy="5348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3335" rIns="0" bIns="0">
            <a:spAutoFit/>
          </a:bodyPr>
          <a:lstStyle>
            <a:lvl1pPr marL="254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09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This bridge arrangement consists of a single active gauge in position, say R</a:t>
            </a:r>
            <a:r>
              <a:rPr lang="en-US" altLang="en-US" sz="2100" baseline="-6000">
                <a:solidFill>
                  <a:srgbClr val="000000"/>
                </a:solidFill>
                <a:latin typeface="Times New Roman" panose="02020603050405020304" pitchFamily="18" charset="0"/>
                <a:cs typeface="Times New Roman" panose="02020603050405020304" pitchFamily="18" charset="0"/>
              </a:rPr>
              <a:t>1 </a:t>
            </a:r>
            <a:r>
              <a:rPr lang="en-US" altLang="en-US" sz="2200">
                <a:solidFill>
                  <a:srgbClr val="000000"/>
                </a:solidFill>
                <a:latin typeface="Times New Roman" panose="02020603050405020304" pitchFamily="18" charset="0"/>
                <a:cs typeface="Times New Roman" panose="02020603050405020304" pitchFamily="18" charset="0"/>
              </a:rPr>
              <a:t>and three resistor are internal to the device. Temperature compensation is possible only if a self temperature compensating strain gauge is used.</a:t>
            </a:r>
          </a:p>
          <a:p>
            <a:pPr algn="just" eaLnBrk="1" hangingPunct="1">
              <a:spcBef>
                <a:spcPts val="1275"/>
              </a:spcBef>
            </a:pPr>
            <a:r>
              <a:rPr lang="en-US" altLang="en-US" sz="2400" b="1">
                <a:solidFill>
                  <a:srgbClr val="000000"/>
                </a:solidFill>
                <a:latin typeface="Times New Roman" panose="02020603050405020304" pitchFamily="18" charset="0"/>
                <a:cs typeface="Times New Roman" panose="02020603050405020304" pitchFamily="18" charset="0"/>
              </a:rPr>
              <a:t>Two Arm Mode (Half bridge).</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1000"/>
              </a:lnSpc>
              <a:spcBef>
                <a:spcPts val="838"/>
              </a:spcBef>
            </a:pPr>
            <a:r>
              <a:rPr lang="en-US" altLang="en-US" sz="2200">
                <a:solidFill>
                  <a:srgbClr val="000000"/>
                </a:solidFill>
                <a:latin typeface="Times New Roman" panose="02020603050405020304" pitchFamily="18" charset="0"/>
                <a:cs typeface="Times New Roman" panose="02020603050405020304" pitchFamily="18" charset="0"/>
              </a:rPr>
              <a:t>In this mode, two resistors are internal to the device and the remaining two are strain gauges. One arm of this bridge is commonly labeled as active arm and the other as compensating arm. The bridge is temperature compensated.</a:t>
            </a:r>
          </a:p>
          <a:p>
            <a:pPr algn="just" eaLnBrk="1" hangingPunct="1">
              <a:spcBef>
                <a:spcPts val="1250"/>
              </a:spcBef>
            </a:pPr>
            <a:r>
              <a:rPr lang="en-US" altLang="en-US" sz="2400" b="1">
                <a:solidFill>
                  <a:srgbClr val="000000"/>
                </a:solidFill>
                <a:latin typeface="Times New Roman" panose="02020603050405020304" pitchFamily="18" charset="0"/>
                <a:cs typeface="Times New Roman" panose="02020603050405020304" pitchFamily="18" charset="0"/>
              </a:rPr>
              <a:t>Four Arm Mode (Full Bridge).</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In this bridge arrangement, four active gauges are placed in the bridge with one gauge in each of the four arms. If the gauges are placed on a beam in bending as shown in fig of the elastic constant by bending test experiment, the single from each of the four gauges will add. This bridge arrangement is temperature compensated.</a:t>
            </a:r>
          </a:p>
        </p:txBody>
      </p:sp>
      <p:sp>
        <p:nvSpPr>
          <p:cNvPr id="20484" name="object 4">
            <a:extLst>
              <a:ext uri="{FF2B5EF4-FFF2-40B4-BE49-F238E27FC236}">
                <a16:creationId xmlns:a16="http://schemas.microsoft.com/office/drawing/2014/main" id="{8DA73107-46CE-43A5-A73B-1E4CA1962D6F}"/>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87966A79-E4E2-4345-9C64-7A5BBECD802A}"/>
              </a:ext>
            </a:extLst>
          </p:cNvPr>
          <p:cNvGraphicFramePr>
            <a:graphicFrameLocks noGrp="1"/>
          </p:cNvGraphicFramePr>
          <p:nvPr/>
        </p:nvGraphicFramePr>
        <p:xfrm>
          <a:off x="373063" y="393700"/>
          <a:ext cx="9283700" cy="6980238"/>
        </p:xfrm>
        <a:graphic>
          <a:graphicData uri="http://schemas.openxmlformats.org/drawingml/2006/table">
            <a:tbl>
              <a:tblPr/>
              <a:tblGrid>
                <a:gridCol w="954087">
                  <a:extLst>
                    <a:ext uri="{9D8B030D-6E8A-4147-A177-3AD203B41FA5}">
                      <a16:colId xmlns:a16="http://schemas.microsoft.com/office/drawing/2014/main" val="20000"/>
                    </a:ext>
                  </a:extLst>
                </a:gridCol>
                <a:gridCol w="5186363">
                  <a:extLst>
                    <a:ext uri="{9D8B030D-6E8A-4147-A177-3AD203B41FA5}">
                      <a16:colId xmlns:a16="http://schemas.microsoft.com/office/drawing/2014/main" val="20001"/>
                    </a:ext>
                  </a:extLst>
                </a:gridCol>
                <a:gridCol w="2112962">
                  <a:extLst>
                    <a:ext uri="{9D8B030D-6E8A-4147-A177-3AD203B41FA5}">
                      <a16:colId xmlns:a16="http://schemas.microsoft.com/office/drawing/2014/main" val="20002"/>
                    </a:ext>
                  </a:extLst>
                </a:gridCol>
                <a:gridCol w="876300">
                  <a:extLst>
                    <a:ext uri="{9D8B030D-6E8A-4147-A177-3AD203B41FA5}">
                      <a16:colId xmlns:a16="http://schemas.microsoft.com/office/drawing/2014/main" val="20003"/>
                    </a:ext>
                  </a:extLst>
                </a:gridCol>
                <a:gridCol w="153988">
                  <a:extLst>
                    <a:ext uri="{9D8B030D-6E8A-4147-A177-3AD203B41FA5}">
                      <a16:colId xmlns:a16="http://schemas.microsoft.com/office/drawing/2014/main" val="20004"/>
                    </a:ext>
                  </a:extLst>
                </a:gridCol>
              </a:tblGrid>
              <a:tr h="1463675">
                <a:tc gridSpan="5">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ts val="25"/>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26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Course Learning Outcomes (CLOs)</a:t>
                      </a:r>
                      <a:endParaRPr kumimoji="0" lang="en-US" altLang="en-US" sz="26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p>
                      <a:pPr marL="0" marR="0" lvl="0" indent="0" algn="l" defTabSz="914400" rtl="0" eaLnBrk="1" fontAlgn="base" latinLnBrk="0" hangingPunct="1">
                        <a:lnSpc>
                          <a:spcPct val="102000"/>
                        </a:lnSpc>
                        <a:spcBef>
                          <a:spcPts val="38"/>
                        </a:spcBef>
                        <a:spcAft>
                          <a:spcPct val="0"/>
                        </a:spcAft>
                        <a:buClrTx/>
                        <a:buSzTx/>
                        <a:buFontTx/>
                        <a:buNone/>
                        <a:tabLst/>
                      </a:pPr>
                      <a:r>
                        <a:rPr kumimoji="0" lang="en-US" altLang="en-US" sz="2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The learning outcomes that are expected to be attained by the student at the end of the course are.</a:t>
                      </a:r>
                    </a:p>
                  </a:txBody>
                  <a:tcPr marL="0" marR="0" marT="381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85850">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1" i="0" u="none" strike="noStrike" cap="none" normalizeH="0" baseline="0">
                          <a:ln>
                            <a:noFill/>
                          </a:ln>
                          <a:solidFill>
                            <a:schemeClr val="tx1"/>
                          </a:solidFill>
                          <a:effectLst/>
                          <a:latin typeface="Calibri" panose="020F0502020204030204" pitchFamily="34" charset="0"/>
                          <a:cs typeface="Calibri" panose="020F0502020204030204" pitchFamily="34" charset="0"/>
                        </a:rPr>
                        <a:t>Sl. No.</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a:noFill/>
                    </a:lnT>
                    <a:lnB w="28575"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1" i="0" u="none" strike="noStrike" cap="none" normalizeH="0" baseline="0">
                          <a:ln>
                            <a:noFill/>
                          </a:ln>
                          <a:solidFill>
                            <a:schemeClr val="tx1"/>
                          </a:solidFill>
                          <a:effectLst/>
                          <a:latin typeface="Calibri" panose="020F0502020204030204" pitchFamily="34" charset="0"/>
                          <a:cs typeface="Calibri" panose="020F0502020204030204" pitchFamily="34" charset="0"/>
                        </a:rPr>
                        <a:t>CLOs</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28575"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1000"/>
                        </a:lnSpc>
                        <a:spcBef>
                          <a:spcPts val="263"/>
                        </a:spcBef>
                        <a:spcAft>
                          <a:spcPct val="0"/>
                        </a:spcAft>
                        <a:buClrTx/>
                        <a:buSzTx/>
                        <a:buFontTx/>
                        <a:buNone/>
                        <a:tabLst/>
                      </a:pPr>
                      <a:r>
                        <a:rPr kumimoji="0" lang="en-US" altLang="en-US" sz="2200" b="1" i="0" u="none" strike="noStrike" cap="none" normalizeH="0" baseline="0">
                          <a:ln>
                            <a:noFill/>
                          </a:ln>
                          <a:solidFill>
                            <a:schemeClr val="tx1"/>
                          </a:solidFill>
                          <a:effectLst/>
                          <a:latin typeface="Calibri" panose="020F0502020204030204" pitchFamily="34" charset="0"/>
                          <a:cs typeface="Calibri" panose="020F0502020204030204" pitchFamily="34" charset="0"/>
                        </a:rPr>
                        <a:t>Domain of learning</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365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28575"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1" i="0" u="none" strike="noStrike" cap="none" normalizeH="0" baseline="0">
                          <a:ln>
                            <a:noFill/>
                          </a:ln>
                          <a:solidFill>
                            <a:schemeClr val="tx1"/>
                          </a:solidFill>
                          <a:effectLst/>
                          <a:latin typeface="Calibri" panose="020F0502020204030204" pitchFamily="34" charset="0"/>
                          <a:cs typeface="Calibri" panose="020F0502020204030204" pitchFamily="34" charset="0"/>
                        </a:rPr>
                        <a:t>PLOs</a:t>
                      </a:r>
                      <a:endPar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endParaRP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28575" cap="flat" cmpd="sng" algn="ctr">
                      <a:solidFill>
                        <a:srgbClr val="4471C4"/>
                      </a:solidFill>
                      <a:prstDash val="solid"/>
                      <a:round/>
                      <a:headEnd type="none" w="med" len="med"/>
                      <a:tailEnd type="none" w="med" len="med"/>
                    </a:lnB>
                    <a:lnTlToBr>
                      <a:noFill/>
                    </a:lnTlToBr>
                    <a:lnBlToTr>
                      <a:noFill/>
                    </a:lnBlToTr>
                    <a:noFill/>
                  </a:tcPr>
                </a:tc>
                <a:tc rowSpan="4">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12700" cap="flat" cmpd="sng" algn="ctr">
                      <a:solidFill>
                        <a:srgbClr val="4471C4"/>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1817688">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ts val="375"/>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1</a:t>
                      </a:r>
                    </a:p>
                  </a:txBody>
                  <a:tcPr marL="0" marR="0" marT="48260"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28575"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2000"/>
                        </a:lnSpc>
                        <a:spcBef>
                          <a:spcPts val="338"/>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DISPLAY basic proficiency in operation of the apparatus and PERFORM the experiment to determine the solution of the engineering problems related to the subject.</a:t>
                      </a:r>
                    </a:p>
                  </a:txBody>
                  <a:tcPr marL="0" marR="0" marT="4254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28575"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75"/>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Psychomotor</a:t>
                      </a:r>
                    </a:p>
                  </a:txBody>
                  <a:tcPr marL="0" marR="0" marT="48260"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28575"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75"/>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1,2,3</a:t>
                      </a:r>
                    </a:p>
                  </a:txBody>
                  <a:tcPr marL="0" marR="0" marT="48260"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28575"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vMerge="1">
                  <a:txBody>
                    <a:bodyPr/>
                    <a:lstStyle/>
                    <a:p>
                      <a:endParaRPr lang="en-US"/>
                    </a:p>
                  </a:txBody>
                  <a:tcPr/>
                </a:tc>
                <a:extLst>
                  <a:ext uri="{0D108BD9-81ED-4DB2-BD59-A6C34878D82A}">
                    <a16:rowId xmlns:a16="http://schemas.microsoft.com/office/drawing/2014/main" val="10002"/>
                  </a:ext>
                </a:extLst>
              </a:tr>
              <a:tr h="1127125">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2</a:t>
                      </a: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2000"/>
                        </a:lnSpc>
                        <a:spcBef>
                          <a:spcPts val="25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Communicate the learned concepts using different media i.e., verbal and written. As well as perform teamwork.</a:t>
                      </a:r>
                    </a:p>
                  </a:txBody>
                  <a:tcPr marL="0" marR="0" marT="32384"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Affective</a:t>
                      </a: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no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5,6</a:t>
                      </a: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3"/>
                  </a:ext>
                </a:extLst>
              </a:tr>
              <a:tr h="1079500">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3</a:t>
                      </a: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2000"/>
                        </a:lnSpc>
                        <a:spcBef>
                          <a:spcPts val="263"/>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Manifest the professional responsibilities and norms of engineering practice.</a:t>
                      </a:r>
                    </a:p>
                  </a:txBody>
                  <a:tcPr marL="0" marR="0" marT="33020"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2000"/>
                        </a:lnSpc>
                        <a:spcBef>
                          <a:spcPts val="263"/>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Psychomotor, Affective</a:t>
                      </a:r>
                    </a:p>
                  </a:txBody>
                  <a:tcPr marL="0" marR="0" marT="33020"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a:txBody>
                    <a:bodyPr/>
                    <a:lstStyle>
                      <a:lvl1pPr marL="904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0488" marR="0" lvl="0" indent="0" algn="l" defTabSz="914400" rtl="0" eaLnBrk="1" fontAlgn="base" latinLnBrk="0" hangingPunct="1">
                        <a:lnSpc>
                          <a:spcPct val="100000"/>
                        </a:lnSpc>
                        <a:spcBef>
                          <a:spcPts val="300"/>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7,10</a:t>
                      </a:r>
                    </a:p>
                  </a:txBody>
                  <a:tcPr marL="0" marR="0" marT="38735" marB="0" horzOverflow="overflow">
                    <a:lnL w="12700" cap="flat" cmpd="sng" algn="ctr">
                      <a:solidFill>
                        <a:srgbClr val="4471C4"/>
                      </a:solidFill>
                      <a:prstDash val="solid"/>
                      <a:round/>
                      <a:headEnd type="none" w="med" len="med"/>
                      <a:tailEnd type="none" w="med" len="med"/>
                    </a:lnL>
                    <a:lnR w="12700" cap="flat" cmpd="sng" algn="ctr">
                      <a:solidFill>
                        <a:srgbClr val="4471C4"/>
                      </a:solidFill>
                      <a:prstDash val="solid"/>
                      <a:round/>
                      <a:headEnd type="none" w="med" len="med"/>
                      <a:tailEnd type="none" w="med" len="med"/>
                    </a:lnR>
                    <a:lnT w="12700" cap="flat" cmpd="sng" algn="ctr">
                      <a:solidFill>
                        <a:srgbClr val="4471C4"/>
                      </a:solidFill>
                      <a:prstDash val="solid"/>
                      <a:round/>
                      <a:headEnd type="none" w="med" len="med"/>
                      <a:tailEnd type="none" w="med" len="med"/>
                    </a:lnT>
                    <a:lnB w="12700" cap="flat" cmpd="sng" algn="ctr">
                      <a:solidFill>
                        <a:srgbClr val="4471C4"/>
                      </a:solidFill>
                      <a:prstDash val="solid"/>
                      <a:round/>
                      <a:headEnd type="none" w="med" len="med"/>
                      <a:tailEnd type="none" w="med" len="med"/>
                    </a:lnB>
                    <a:lnTlToBr>
                      <a:noFill/>
                    </a:lnTlToBr>
                    <a:lnBlToTr>
                      <a:noFill/>
                    </a:lnBlToTr>
                    <a:solidFill>
                      <a:srgbClr val="E9EBF5"/>
                    </a:solidFill>
                  </a:tcPr>
                </a:tc>
                <a:tc vMerge="1">
                  <a:txBody>
                    <a:bodyPr/>
                    <a:lstStyle/>
                    <a:p>
                      <a:endParaRPr lang="en-US"/>
                    </a:p>
                  </a:txBody>
                  <a:tcPr/>
                </a:tc>
                <a:extLst>
                  <a:ext uri="{0D108BD9-81ED-4DB2-BD59-A6C34878D82A}">
                    <a16:rowId xmlns:a16="http://schemas.microsoft.com/office/drawing/2014/main" val="10004"/>
                  </a:ext>
                </a:extLst>
              </a:tr>
              <a:tr h="406400">
                <a:tc gridSpan="5">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4471C4"/>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9A67180A-E39D-4FB8-8835-7CD07FB138B8}"/>
              </a:ext>
            </a:extLst>
          </p:cNvPr>
          <p:cNvSpPr txBox="1">
            <a:spLocks noGrp="1"/>
          </p:cNvSpPr>
          <p:nvPr>
            <p:ph type="title"/>
          </p:nvPr>
        </p:nvSpPr>
        <p:spPr>
          <a:xfrm>
            <a:off x="663575" y="425450"/>
            <a:ext cx="2560638" cy="390525"/>
          </a:xfrm>
        </p:spPr>
        <p:txBody>
          <a:bodyPr tIns="12700" rtlCol="0"/>
          <a:lstStyle/>
          <a:p>
            <a:pPr marL="12700" eaLnBrk="1" fontAlgn="auto" hangingPunct="1">
              <a:spcBef>
                <a:spcPts val="100"/>
              </a:spcBef>
              <a:spcAft>
                <a:spcPts val="0"/>
              </a:spcAft>
              <a:defRPr/>
            </a:pPr>
            <a:r>
              <a:rPr dirty="0"/>
              <a:t>PANEL</a:t>
            </a:r>
            <a:r>
              <a:rPr spc="-105" dirty="0"/>
              <a:t> </a:t>
            </a:r>
            <a:r>
              <a:rPr spc="-10" dirty="0"/>
              <a:t>DETIALS:</a:t>
            </a:r>
          </a:p>
        </p:txBody>
      </p:sp>
      <p:sp>
        <p:nvSpPr>
          <p:cNvPr id="21507" name="object 3">
            <a:extLst>
              <a:ext uri="{FF2B5EF4-FFF2-40B4-BE49-F238E27FC236}">
                <a16:creationId xmlns:a16="http://schemas.microsoft.com/office/drawing/2014/main" id="{216D9D1F-1A49-46AB-AFCE-1AB3F2657C50}"/>
              </a:ext>
            </a:extLst>
          </p:cNvPr>
          <p:cNvSpPr txBox="1">
            <a:spLocks noChangeArrowheads="1"/>
          </p:cNvSpPr>
          <p:nvPr/>
        </p:nvSpPr>
        <p:spPr bwMode="auto">
          <a:xfrm>
            <a:off x="663575" y="787400"/>
            <a:ext cx="8775700" cy="596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303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00"/>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STRAIN INDICATOR: </a:t>
            </a:r>
            <a:r>
              <a:rPr lang="en-US" altLang="en-US" sz="2200">
                <a:solidFill>
                  <a:srgbClr val="000000"/>
                </a:solidFill>
                <a:latin typeface="Times New Roman" panose="02020603050405020304" pitchFamily="18" charset="0"/>
                <a:cs typeface="Times New Roman" panose="02020603050405020304" pitchFamily="18" charset="0"/>
              </a:rPr>
              <a:t>To indicate the Distance moved.</a:t>
            </a:r>
          </a:p>
          <a:p>
            <a:pPr eaLnBrk="1" hangingPunct="1">
              <a:spcBef>
                <a:spcPts val="1150"/>
              </a:spcBef>
            </a:pPr>
            <a:r>
              <a:rPr lang="en-US" altLang="en-US" sz="2200" b="1">
                <a:solidFill>
                  <a:srgbClr val="000000"/>
                </a:solidFill>
                <a:latin typeface="Times New Roman" panose="02020603050405020304" pitchFamily="18" charset="0"/>
                <a:cs typeface="Times New Roman" panose="02020603050405020304" pitchFamily="18" charset="0"/>
              </a:rPr>
              <a:t>SOFTWARE: </a:t>
            </a: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spcBef>
                <a:spcPts val="50"/>
              </a:spcBef>
            </a:pPr>
            <a:endParaRPr lang="en-US" altLang="en-US" sz="33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25"/>
              </a:lnSpc>
              <a:spcBef>
                <a:spcPts val="12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Switch on the Console</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Select the BRIDGE Mode</a:t>
            </a:r>
          </a:p>
          <a:p>
            <a:pPr eaLnBrk="1" hangingPunct="1">
              <a:spcBef>
                <a:spcPts val="111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Strain wires accordingly in the table below</a:t>
            </a:r>
          </a:p>
          <a:p>
            <a:pPr eaLnBrk="1" hangingPunct="1">
              <a:spcBef>
                <a:spcPts val="11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5. Make the Indicator to Read Zero. (ZERO POSITION)</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Prepare the Loads to be added</a:t>
            </a:r>
          </a:p>
        </p:txBody>
      </p:sp>
      <p:sp>
        <p:nvSpPr>
          <p:cNvPr id="21508" name="object 4">
            <a:extLst>
              <a:ext uri="{FF2B5EF4-FFF2-40B4-BE49-F238E27FC236}">
                <a16:creationId xmlns:a16="http://schemas.microsoft.com/office/drawing/2014/main" id="{09D243D2-D818-40A3-8201-EAB58D149273}"/>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820A0D88-96B2-47E0-A7EA-D912A48F7642}"/>
              </a:ext>
            </a:extLst>
          </p:cNvPr>
          <p:cNvGraphicFramePr>
            <a:graphicFrameLocks noGrp="1"/>
          </p:cNvGraphicFramePr>
          <p:nvPr/>
        </p:nvGraphicFramePr>
        <p:xfrm>
          <a:off x="454025" y="860425"/>
          <a:ext cx="9064625" cy="3852863"/>
        </p:xfrm>
        <a:graphic>
          <a:graphicData uri="http://schemas.openxmlformats.org/drawingml/2006/table">
            <a:tbl>
              <a:tblPr firstRow="1" bandRow="1">
                <a:tableStyleId>{2D5ABB26-0587-4C30-8999-92F81FD0307C}</a:tableStyleId>
              </a:tblPr>
              <a:tblGrid>
                <a:gridCol w="824865">
                  <a:extLst>
                    <a:ext uri="{9D8B030D-6E8A-4147-A177-3AD203B41FA5}">
                      <a16:colId xmlns:a16="http://schemas.microsoft.com/office/drawing/2014/main" val="20000"/>
                    </a:ext>
                  </a:extLst>
                </a:gridCol>
                <a:gridCol w="1885950">
                  <a:extLst>
                    <a:ext uri="{9D8B030D-6E8A-4147-A177-3AD203B41FA5}">
                      <a16:colId xmlns:a16="http://schemas.microsoft.com/office/drawing/2014/main" val="20001"/>
                    </a:ext>
                  </a:extLst>
                </a:gridCol>
                <a:gridCol w="2795905">
                  <a:extLst>
                    <a:ext uri="{9D8B030D-6E8A-4147-A177-3AD203B41FA5}">
                      <a16:colId xmlns:a16="http://schemas.microsoft.com/office/drawing/2014/main" val="20002"/>
                    </a:ext>
                  </a:extLst>
                </a:gridCol>
                <a:gridCol w="1868170">
                  <a:extLst>
                    <a:ext uri="{9D8B030D-6E8A-4147-A177-3AD203B41FA5}">
                      <a16:colId xmlns:a16="http://schemas.microsoft.com/office/drawing/2014/main" val="20003"/>
                    </a:ext>
                  </a:extLst>
                </a:gridCol>
                <a:gridCol w="1689734">
                  <a:extLst>
                    <a:ext uri="{9D8B030D-6E8A-4147-A177-3AD203B41FA5}">
                      <a16:colId xmlns:a16="http://schemas.microsoft.com/office/drawing/2014/main" val="20004"/>
                    </a:ext>
                  </a:extLst>
                </a:gridCol>
              </a:tblGrid>
              <a:tr h="751144">
                <a:tc>
                  <a:txBody>
                    <a:bodyPr/>
                    <a:lstStyle/>
                    <a:p>
                      <a:pPr marL="173355">
                        <a:lnSpc>
                          <a:spcPct val="100000"/>
                        </a:lnSpc>
                      </a:pPr>
                      <a:r>
                        <a:rPr sz="2200" spc="-25" dirty="0">
                          <a:latin typeface="Times New Roman"/>
                          <a:cs typeface="Times New Roman"/>
                        </a:rPr>
                        <a:t>Sl.</a:t>
                      </a:r>
                      <a:endParaRPr sz="2200">
                        <a:latin typeface="Times New Roman"/>
                        <a:cs typeface="Times New Roman"/>
                      </a:endParaRPr>
                    </a:p>
                    <a:p>
                      <a:pPr marL="164465">
                        <a:lnSpc>
                          <a:spcPct val="100000"/>
                        </a:lnSpc>
                        <a:spcBef>
                          <a:spcPts val="300"/>
                        </a:spcBef>
                      </a:pPr>
                      <a:r>
                        <a:rPr sz="2200" spc="-25" dirty="0">
                          <a:latin typeface="Times New Roman"/>
                          <a:cs typeface="Times New Roman"/>
                        </a:rPr>
                        <a:t>No</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4445" algn="ctr">
                        <a:lnSpc>
                          <a:spcPct val="100000"/>
                        </a:lnSpc>
                        <a:spcBef>
                          <a:spcPts val="700"/>
                        </a:spcBef>
                      </a:pPr>
                      <a:r>
                        <a:rPr sz="2200" dirty="0">
                          <a:latin typeface="Times New Roman"/>
                          <a:cs typeface="Times New Roman"/>
                        </a:rPr>
                        <a:t>Bridge</a:t>
                      </a:r>
                      <a:r>
                        <a:rPr sz="2200" spc="-114" dirty="0">
                          <a:latin typeface="Times New Roman"/>
                          <a:cs typeface="Times New Roman"/>
                        </a:rPr>
                        <a:t> </a:t>
                      </a:r>
                      <a:r>
                        <a:rPr sz="2200" spc="-20" dirty="0">
                          <a:latin typeface="Times New Roman"/>
                          <a:cs typeface="Times New Roman"/>
                        </a:rPr>
                        <a:t>Mode</a:t>
                      </a:r>
                      <a:endParaRPr sz="2200">
                        <a:latin typeface="Times New Roman"/>
                        <a:cs typeface="Times New Roman"/>
                      </a:endParaRPr>
                    </a:p>
                  </a:txBody>
                  <a:tcPr marL="0" marR="0" marT="88893"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065" algn="ctr">
                        <a:lnSpc>
                          <a:spcPct val="100000"/>
                        </a:lnSpc>
                        <a:spcBef>
                          <a:spcPts val="700"/>
                        </a:spcBef>
                      </a:pPr>
                      <a:r>
                        <a:rPr sz="2200" spc="-10" dirty="0">
                          <a:latin typeface="Times New Roman"/>
                          <a:cs typeface="Times New Roman"/>
                        </a:rPr>
                        <a:t>Color</a:t>
                      </a:r>
                      <a:endParaRPr sz="2200">
                        <a:latin typeface="Times New Roman"/>
                        <a:cs typeface="Times New Roman"/>
                      </a:endParaRPr>
                    </a:p>
                  </a:txBody>
                  <a:tcPr marL="0" marR="0" marT="88893"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gn="ctr">
                        <a:lnSpc>
                          <a:spcPct val="100000"/>
                        </a:lnSpc>
                        <a:spcBef>
                          <a:spcPts val="700"/>
                        </a:spcBef>
                      </a:pPr>
                      <a:r>
                        <a:rPr sz="2200" dirty="0">
                          <a:latin typeface="Times New Roman"/>
                          <a:cs typeface="Times New Roman"/>
                        </a:rPr>
                        <a:t>No</a:t>
                      </a:r>
                      <a:r>
                        <a:rPr sz="2200" spc="-20" dirty="0">
                          <a:latin typeface="Times New Roman"/>
                          <a:cs typeface="Times New Roman"/>
                        </a:rPr>
                        <a:t> </a:t>
                      </a:r>
                      <a:r>
                        <a:rPr sz="2200" dirty="0">
                          <a:latin typeface="Times New Roman"/>
                          <a:cs typeface="Times New Roman"/>
                        </a:rPr>
                        <a:t>of</a:t>
                      </a:r>
                      <a:r>
                        <a:rPr sz="2200" spc="-25" dirty="0">
                          <a:latin typeface="Times New Roman"/>
                          <a:cs typeface="Times New Roman"/>
                        </a:rPr>
                        <a:t> </a:t>
                      </a:r>
                      <a:r>
                        <a:rPr sz="2200" spc="-20" dirty="0">
                          <a:latin typeface="Times New Roman"/>
                          <a:cs typeface="Times New Roman"/>
                        </a:rPr>
                        <a:t>Wires</a:t>
                      </a:r>
                      <a:endParaRPr sz="2200">
                        <a:latin typeface="Times New Roman"/>
                        <a:cs typeface="Times New Roman"/>
                      </a:endParaRPr>
                    </a:p>
                  </a:txBody>
                  <a:tcPr marL="0" marR="0" marT="88893"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1430" algn="ctr">
                        <a:lnSpc>
                          <a:spcPct val="100000"/>
                        </a:lnSpc>
                        <a:spcBef>
                          <a:spcPts val="700"/>
                        </a:spcBef>
                      </a:pPr>
                      <a:r>
                        <a:rPr sz="2200" dirty="0">
                          <a:latin typeface="Times New Roman"/>
                          <a:cs typeface="Times New Roman"/>
                        </a:rPr>
                        <a:t>Connect</a:t>
                      </a:r>
                      <a:r>
                        <a:rPr sz="2200" spc="-125" dirty="0">
                          <a:latin typeface="Times New Roman"/>
                          <a:cs typeface="Times New Roman"/>
                        </a:rPr>
                        <a:t> </a:t>
                      </a:r>
                      <a:r>
                        <a:rPr sz="2200" spc="-25" dirty="0">
                          <a:latin typeface="Times New Roman"/>
                          <a:cs typeface="Times New Roman"/>
                        </a:rPr>
                        <a:t>To</a:t>
                      </a:r>
                      <a:endParaRPr sz="2200">
                        <a:latin typeface="Times New Roman"/>
                        <a:cs typeface="Times New Roman"/>
                      </a:endParaRPr>
                    </a:p>
                  </a:txBody>
                  <a:tcPr marL="0" marR="0" marT="88893"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441923">
                <a:tc>
                  <a:txBody>
                    <a:bodyPr/>
                    <a:lstStyle/>
                    <a:p>
                      <a:pPr marL="15240" algn="ctr">
                        <a:lnSpc>
                          <a:spcPct val="100000"/>
                        </a:lnSpc>
                      </a:pPr>
                      <a:r>
                        <a:rPr sz="2200" dirty="0">
                          <a:latin typeface="Times New Roman"/>
                          <a:cs typeface="Times New Roman"/>
                        </a:rPr>
                        <a:t>1</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985" algn="ctr">
                        <a:lnSpc>
                          <a:spcPct val="100000"/>
                        </a:lnSpc>
                      </a:pPr>
                      <a:r>
                        <a:rPr sz="2200" spc="-10" dirty="0">
                          <a:latin typeface="Times New Roman"/>
                          <a:cs typeface="Times New Roman"/>
                        </a:rPr>
                        <a:t>Quarter</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ct val="100000"/>
                        </a:lnSpc>
                      </a:pPr>
                      <a:r>
                        <a:rPr sz="2200" spc="-10" dirty="0">
                          <a:latin typeface="Times New Roman"/>
                          <a:cs typeface="Times New Roman"/>
                        </a:rPr>
                        <a:t>ORANGE</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4604" algn="ctr">
                        <a:lnSpc>
                          <a:spcPct val="100000"/>
                        </a:lnSpc>
                      </a:pPr>
                      <a:r>
                        <a:rPr sz="2200" dirty="0">
                          <a:latin typeface="Times New Roman"/>
                          <a:cs typeface="Times New Roman"/>
                        </a:rPr>
                        <a:t>A</a:t>
                      </a:r>
                      <a:r>
                        <a:rPr sz="2200" spc="-45" dirty="0">
                          <a:latin typeface="Times New Roman"/>
                          <a:cs typeface="Times New Roman"/>
                        </a:rPr>
                        <a:t> </a:t>
                      </a:r>
                      <a:r>
                        <a:rPr sz="2200" dirty="0">
                          <a:latin typeface="Times New Roman"/>
                          <a:cs typeface="Times New Roman"/>
                        </a:rPr>
                        <a:t>&amp;</a:t>
                      </a:r>
                      <a:r>
                        <a:rPr sz="2200" spc="-45" dirty="0">
                          <a:latin typeface="Times New Roman"/>
                          <a:cs typeface="Times New Roman"/>
                        </a:rPr>
                        <a:t> </a:t>
                      </a:r>
                      <a:r>
                        <a:rPr sz="2200" spc="-50" dirty="0">
                          <a:latin typeface="Times New Roman"/>
                          <a:cs typeface="Times New Roman"/>
                        </a:rPr>
                        <a:t>B</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445098">
                <a:tc rowSpan="2">
                  <a:txBody>
                    <a:bodyPr/>
                    <a:lstStyle/>
                    <a:p>
                      <a:pPr marL="15240" algn="ctr">
                        <a:lnSpc>
                          <a:spcPct val="100000"/>
                        </a:lnSpc>
                        <a:spcBef>
                          <a:spcPts val="1245"/>
                        </a:spcBef>
                      </a:pPr>
                      <a:r>
                        <a:rPr sz="2200" dirty="0">
                          <a:latin typeface="Times New Roman"/>
                          <a:cs typeface="Times New Roman"/>
                        </a:rPr>
                        <a:t>2</a:t>
                      </a:r>
                      <a:endParaRPr sz="2200">
                        <a:latin typeface="Times New Roman"/>
                        <a:cs typeface="Times New Roman"/>
                      </a:endParaRPr>
                    </a:p>
                  </a:txBody>
                  <a:tcPr marL="0" marR="0" marT="15810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marL="3810" algn="ctr">
                        <a:lnSpc>
                          <a:spcPct val="100000"/>
                        </a:lnSpc>
                        <a:spcBef>
                          <a:spcPts val="1245"/>
                        </a:spcBef>
                      </a:pPr>
                      <a:r>
                        <a:rPr sz="2200" spc="-20" dirty="0">
                          <a:latin typeface="Times New Roman"/>
                          <a:cs typeface="Times New Roman"/>
                        </a:rPr>
                        <a:t>Half</a:t>
                      </a:r>
                      <a:endParaRPr sz="2200">
                        <a:latin typeface="Times New Roman"/>
                        <a:cs typeface="Times New Roman"/>
                      </a:endParaRPr>
                    </a:p>
                  </a:txBody>
                  <a:tcPr marL="0" marR="0" marT="158102"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ct val="100000"/>
                        </a:lnSpc>
                      </a:pPr>
                      <a:r>
                        <a:rPr sz="2200" spc="-10" dirty="0">
                          <a:latin typeface="Times New Roman"/>
                          <a:cs typeface="Times New Roman"/>
                        </a:rPr>
                        <a:t>ORANGE</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4604" algn="ctr">
                        <a:lnSpc>
                          <a:spcPct val="100000"/>
                        </a:lnSpc>
                      </a:pPr>
                      <a:r>
                        <a:rPr sz="2200" dirty="0">
                          <a:latin typeface="Times New Roman"/>
                          <a:cs typeface="Times New Roman"/>
                        </a:rPr>
                        <a:t>A</a:t>
                      </a:r>
                      <a:r>
                        <a:rPr sz="2200" spc="-45" dirty="0">
                          <a:latin typeface="Times New Roman"/>
                          <a:cs typeface="Times New Roman"/>
                        </a:rPr>
                        <a:t> </a:t>
                      </a:r>
                      <a:r>
                        <a:rPr sz="2200" dirty="0">
                          <a:latin typeface="Times New Roman"/>
                          <a:cs typeface="Times New Roman"/>
                        </a:rPr>
                        <a:t>&amp;</a:t>
                      </a:r>
                      <a:r>
                        <a:rPr sz="2200" spc="-45" dirty="0">
                          <a:latin typeface="Times New Roman"/>
                          <a:cs typeface="Times New Roman"/>
                        </a:rPr>
                        <a:t> </a:t>
                      </a:r>
                      <a:r>
                        <a:rPr sz="2200" spc="-50" dirty="0">
                          <a:latin typeface="Times New Roman"/>
                          <a:cs typeface="Times New Roman"/>
                        </a:rPr>
                        <a:t>B</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441923">
                <a:tc vMerge="1">
                  <a:txBody>
                    <a:bodyPr/>
                    <a:lstStyle/>
                    <a:p>
                      <a:endParaRPr/>
                    </a:p>
                  </a:txBody>
                  <a:tcPr marL="0" marR="0" marT="1581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15811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985" algn="ctr">
                        <a:lnSpc>
                          <a:spcPct val="100000"/>
                        </a:lnSpc>
                      </a:pPr>
                      <a:r>
                        <a:rPr sz="2200" spc="-10" dirty="0">
                          <a:latin typeface="Times New Roman"/>
                          <a:cs typeface="Times New Roman"/>
                        </a:rPr>
                        <a:t>GREEN</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955" algn="ctr">
                        <a:lnSpc>
                          <a:spcPct val="100000"/>
                        </a:lnSpc>
                      </a:pPr>
                      <a:r>
                        <a:rPr sz="2200" dirty="0">
                          <a:latin typeface="Times New Roman"/>
                          <a:cs typeface="Times New Roman"/>
                        </a:rPr>
                        <a:t>B</a:t>
                      </a:r>
                      <a:r>
                        <a:rPr sz="2200" spc="-25" dirty="0">
                          <a:latin typeface="Times New Roman"/>
                          <a:cs typeface="Times New Roman"/>
                        </a:rPr>
                        <a:t> </a:t>
                      </a:r>
                      <a:r>
                        <a:rPr sz="2200" dirty="0">
                          <a:latin typeface="Times New Roman"/>
                          <a:cs typeface="Times New Roman"/>
                        </a:rPr>
                        <a:t>&amp;</a:t>
                      </a:r>
                      <a:r>
                        <a:rPr sz="2200" spc="-40" dirty="0">
                          <a:latin typeface="Times New Roman"/>
                          <a:cs typeface="Times New Roman"/>
                        </a:rPr>
                        <a:t> </a:t>
                      </a:r>
                      <a:r>
                        <a:rPr sz="2200" spc="-50" dirty="0">
                          <a:latin typeface="Times New Roman"/>
                          <a:cs typeface="Times New Roman"/>
                        </a:rPr>
                        <a:t>C</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444464">
                <a:tc rowSpan="4">
                  <a:txBody>
                    <a:bodyPr/>
                    <a:lstStyle/>
                    <a:p>
                      <a:pPr>
                        <a:lnSpc>
                          <a:spcPct val="100000"/>
                        </a:lnSpc>
                      </a:pPr>
                      <a:endParaRPr sz="2400">
                        <a:latin typeface="Times New Roman"/>
                        <a:cs typeface="Times New Roman"/>
                      </a:endParaRPr>
                    </a:p>
                    <a:p>
                      <a:pPr>
                        <a:lnSpc>
                          <a:spcPct val="100000"/>
                        </a:lnSpc>
                        <a:spcBef>
                          <a:spcPts val="40"/>
                        </a:spcBef>
                      </a:pPr>
                      <a:endParaRPr sz="2800">
                        <a:latin typeface="Times New Roman"/>
                        <a:cs typeface="Times New Roman"/>
                      </a:endParaRPr>
                    </a:p>
                    <a:p>
                      <a:pPr marL="15240" algn="ctr">
                        <a:lnSpc>
                          <a:spcPct val="100000"/>
                        </a:lnSpc>
                      </a:pPr>
                      <a:r>
                        <a:rPr sz="2200" dirty="0">
                          <a:latin typeface="Times New Roman"/>
                          <a:cs typeface="Times New Roman"/>
                        </a:rPr>
                        <a:t>3</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4">
                  <a:txBody>
                    <a:bodyPr/>
                    <a:lstStyle/>
                    <a:p>
                      <a:pPr>
                        <a:lnSpc>
                          <a:spcPct val="100000"/>
                        </a:lnSpc>
                      </a:pPr>
                      <a:endParaRPr sz="2400">
                        <a:latin typeface="Times New Roman"/>
                        <a:cs typeface="Times New Roman"/>
                      </a:endParaRPr>
                    </a:p>
                    <a:p>
                      <a:pPr>
                        <a:lnSpc>
                          <a:spcPct val="100000"/>
                        </a:lnSpc>
                        <a:spcBef>
                          <a:spcPts val="40"/>
                        </a:spcBef>
                      </a:pPr>
                      <a:endParaRPr sz="2800">
                        <a:latin typeface="Times New Roman"/>
                        <a:cs typeface="Times New Roman"/>
                      </a:endParaRPr>
                    </a:p>
                    <a:p>
                      <a:pPr marL="383540">
                        <a:lnSpc>
                          <a:spcPct val="100000"/>
                        </a:lnSpc>
                      </a:pPr>
                      <a:r>
                        <a:rPr sz="2200" spc="-20" dirty="0">
                          <a:latin typeface="Times New Roman"/>
                          <a:cs typeface="Times New Roman"/>
                        </a:rPr>
                        <a:t>FULL</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540" algn="ctr">
                        <a:lnSpc>
                          <a:spcPct val="100000"/>
                        </a:lnSpc>
                      </a:pPr>
                      <a:r>
                        <a:rPr sz="2200" spc="-10" dirty="0">
                          <a:latin typeface="Times New Roman"/>
                          <a:cs typeface="Times New Roman"/>
                        </a:rPr>
                        <a:t>WHITE</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7780" algn="ctr">
                        <a:lnSpc>
                          <a:spcPct val="100000"/>
                        </a:lnSpc>
                      </a:pPr>
                      <a:r>
                        <a:rPr sz="2200" dirty="0">
                          <a:latin typeface="Times New Roman"/>
                          <a:cs typeface="Times New Roman"/>
                        </a:rPr>
                        <a:t>A</a:t>
                      </a:r>
                      <a:r>
                        <a:rPr sz="2200" spc="-45" dirty="0">
                          <a:latin typeface="Times New Roman"/>
                          <a:cs typeface="Times New Roman"/>
                        </a:rPr>
                        <a:t> </a:t>
                      </a:r>
                      <a:r>
                        <a:rPr sz="2200" dirty="0">
                          <a:latin typeface="Times New Roman"/>
                          <a:cs typeface="Times New Roman"/>
                        </a:rPr>
                        <a:t>&amp;</a:t>
                      </a:r>
                      <a:r>
                        <a:rPr sz="2200" spc="-45" dirty="0">
                          <a:latin typeface="Times New Roman"/>
                          <a:cs typeface="Times New Roman"/>
                        </a:rPr>
                        <a:t> </a:t>
                      </a:r>
                      <a:r>
                        <a:rPr sz="2200" spc="-50" dirty="0">
                          <a:latin typeface="Times New Roman"/>
                          <a:cs typeface="Times New Roman"/>
                        </a:rPr>
                        <a:t>D</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r h="44001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35" algn="ctr">
                        <a:lnSpc>
                          <a:spcPct val="100000"/>
                        </a:lnSpc>
                      </a:pPr>
                      <a:r>
                        <a:rPr sz="2200" spc="-10" dirty="0">
                          <a:latin typeface="Times New Roman"/>
                          <a:cs typeface="Times New Roman"/>
                        </a:rPr>
                        <a:t>ORANGE</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4604" algn="ctr">
                        <a:lnSpc>
                          <a:spcPct val="100000"/>
                        </a:lnSpc>
                      </a:pPr>
                      <a:r>
                        <a:rPr sz="2200" dirty="0">
                          <a:latin typeface="Times New Roman"/>
                          <a:cs typeface="Times New Roman"/>
                        </a:rPr>
                        <a:t>A</a:t>
                      </a:r>
                      <a:r>
                        <a:rPr sz="2200" spc="-45" dirty="0">
                          <a:latin typeface="Times New Roman"/>
                          <a:cs typeface="Times New Roman"/>
                        </a:rPr>
                        <a:t> </a:t>
                      </a:r>
                      <a:r>
                        <a:rPr sz="2200" dirty="0">
                          <a:latin typeface="Times New Roman"/>
                          <a:cs typeface="Times New Roman"/>
                        </a:rPr>
                        <a:t>&amp;</a:t>
                      </a:r>
                      <a:r>
                        <a:rPr sz="2200" spc="-45" dirty="0">
                          <a:latin typeface="Times New Roman"/>
                          <a:cs typeface="Times New Roman"/>
                        </a:rPr>
                        <a:t> </a:t>
                      </a:r>
                      <a:r>
                        <a:rPr sz="2200" spc="-50" dirty="0">
                          <a:latin typeface="Times New Roman"/>
                          <a:cs typeface="Times New Roman"/>
                        </a:rPr>
                        <a:t>B</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5"/>
                  </a:ext>
                </a:extLst>
              </a:tr>
              <a:tr h="441923">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985" algn="ctr">
                        <a:lnSpc>
                          <a:spcPct val="100000"/>
                        </a:lnSpc>
                      </a:pPr>
                      <a:r>
                        <a:rPr sz="2200" spc="-10" dirty="0">
                          <a:latin typeface="Times New Roman"/>
                          <a:cs typeface="Times New Roman"/>
                        </a:rPr>
                        <a:t>GREEN</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0955" algn="ctr">
                        <a:lnSpc>
                          <a:spcPct val="100000"/>
                        </a:lnSpc>
                      </a:pPr>
                      <a:r>
                        <a:rPr sz="2200" dirty="0">
                          <a:latin typeface="Times New Roman"/>
                          <a:cs typeface="Times New Roman"/>
                        </a:rPr>
                        <a:t>B</a:t>
                      </a:r>
                      <a:r>
                        <a:rPr sz="2200" spc="-25" dirty="0">
                          <a:latin typeface="Times New Roman"/>
                          <a:cs typeface="Times New Roman"/>
                        </a:rPr>
                        <a:t> </a:t>
                      </a:r>
                      <a:r>
                        <a:rPr sz="2200" dirty="0">
                          <a:latin typeface="Times New Roman"/>
                          <a:cs typeface="Times New Roman"/>
                        </a:rPr>
                        <a:t>&amp;</a:t>
                      </a:r>
                      <a:r>
                        <a:rPr sz="2200" spc="-40" dirty="0">
                          <a:latin typeface="Times New Roman"/>
                          <a:cs typeface="Times New Roman"/>
                        </a:rPr>
                        <a:t> </a:t>
                      </a:r>
                      <a:r>
                        <a:rPr sz="2200" spc="-50" dirty="0">
                          <a:latin typeface="Times New Roman"/>
                          <a:cs typeface="Times New Roman"/>
                        </a:rPr>
                        <a:t>C</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6"/>
                  </a:ext>
                </a:extLst>
              </a:tr>
              <a:tr h="446369">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270" algn="ctr">
                        <a:lnSpc>
                          <a:spcPct val="100000"/>
                        </a:lnSpc>
                      </a:pPr>
                      <a:r>
                        <a:rPr sz="2200" spc="-10" dirty="0">
                          <a:latin typeface="Times New Roman"/>
                          <a:cs typeface="Times New Roman"/>
                        </a:rPr>
                        <a:t>BLACK</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8415" algn="ctr">
                        <a:lnSpc>
                          <a:spcPct val="100000"/>
                        </a:lnSpc>
                      </a:pPr>
                      <a:r>
                        <a:rPr sz="2200" dirty="0">
                          <a:latin typeface="Times New Roman"/>
                          <a:cs typeface="Times New Roman"/>
                        </a:rPr>
                        <a:t>2</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17780" algn="ctr">
                        <a:lnSpc>
                          <a:spcPct val="100000"/>
                        </a:lnSpc>
                      </a:pPr>
                      <a:r>
                        <a:rPr sz="2200" dirty="0">
                          <a:latin typeface="Times New Roman"/>
                          <a:cs typeface="Times New Roman"/>
                        </a:rPr>
                        <a:t>C</a:t>
                      </a:r>
                      <a:r>
                        <a:rPr sz="2200" spc="-25" dirty="0">
                          <a:latin typeface="Times New Roman"/>
                          <a:cs typeface="Times New Roman"/>
                        </a:rPr>
                        <a:t> </a:t>
                      </a:r>
                      <a:r>
                        <a:rPr sz="2200" dirty="0">
                          <a:latin typeface="Times New Roman"/>
                          <a:cs typeface="Times New Roman"/>
                        </a:rPr>
                        <a:t>&amp;</a:t>
                      </a:r>
                      <a:r>
                        <a:rPr sz="2200" spc="-40" dirty="0">
                          <a:latin typeface="Times New Roman"/>
                          <a:cs typeface="Times New Roman"/>
                        </a:rPr>
                        <a:t> </a:t>
                      </a:r>
                      <a:r>
                        <a:rPr sz="2200" spc="-50" dirty="0">
                          <a:latin typeface="Times New Roman"/>
                          <a:cs typeface="Times New Roman"/>
                        </a:rPr>
                        <a:t>D</a:t>
                      </a:r>
                      <a:endParaRPr sz="2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7"/>
                  </a:ext>
                </a:extLst>
              </a:tr>
            </a:tbl>
          </a:graphicData>
        </a:graphic>
      </p:graphicFrame>
      <p:sp>
        <p:nvSpPr>
          <p:cNvPr id="3" name="object 3">
            <a:extLst>
              <a:ext uri="{FF2B5EF4-FFF2-40B4-BE49-F238E27FC236}">
                <a16:creationId xmlns:a16="http://schemas.microsoft.com/office/drawing/2014/main" id="{7637C4A4-C2E0-459A-8B5A-F202188EE3A4}"/>
              </a:ext>
            </a:extLst>
          </p:cNvPr>
          <p:cNvSpPr txBox="1"/>
          <p:nvPr/>
        </p:nvSpPr>
        <p:spPr>
          <a:xfrm>
            <a:off x="663575" y="4884738"/>
            <a:ext cx="3343275" cy="1014412"/>
          </a:xfrm>
          <a:prstGeom prst="rect">
            <a:avLst/>
          </a:prstGeom>
        </p:spPr>
        <p:txBody>
          <a:bodyPr lIns="0" tIns="162560" rIns="0" bIns="0">
            <a:spAutoFit/>
          </a:bodyPr>
          <a:lstStyle/>
          <a:p>
            <a:pPr marL="12700" eaLnBrk="1" fontAlgn="auto" hangingPunct="1">
              <a:spcBef>
                <a:spcPts val="1280"/>
              </a:spcBef>
              <a:spcAft>
                <a:spcPts val="0"/>
              </a:spcAft>
              <a:defRPr/>
            </a:pPr>
            <a:r>
              <a:rPr sz="2400" b="1" u="sng" kern="0" spc="-10" dirty="0">
                <a:solidFill>
                  <a:sysClr val="windowText" lastClr="000000"/>
                </a:solidFill>
                <a:uFill>
                  <a:solidFill>
                    <a:srgbClr val="000000"/>
                  </a:solidFill>
                </a:uFill>
                <a:latin typeface="Times New Roman"/>
                <a:cs typeface="Times New Roman"/>
              </a:rPr>
              <a:t>LIMITATIONS</a:t>
            </a:r>
            <a:endParaRPr sz="2400" kern="0">
              <a:solidFill>
                <a:sysClr val="windowText" lastClr="000000"/>
              </a:solidFill>
              <a:latin typeface="Times New Roman"/>
              <a:cs typeface="Times New Roman"/>
            </a:endParaRPr>
          </a:p>
          <a:p>
            <a:pPr marL="457200" algn="ctr" eaLnBrk="1" fontAlgn="auto" hangingPunct="1">
              <a:spcBef>
                <a:spcPts val="1080"/>
              </a:spcBef>
              <a:spcAft>
                <a:spcPts val="0"/>
              </a:spcAft>
              <a:defRPr/>
            </a:pPr>
            <a:r>
              <a:rPr sz="2200" kern="0" dirty="0">
                <a:solidFill>
                  <a:sysClr val="windowText" lastClr="000000"/>
                </a:solidFill>
                <a:latin typeface="Times New Roman"/>
                <a:cs typeface="Times New Roman"/>
              </a:rPr>
              <a:t>Range</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of</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Load</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cell:</a:t>
            </a:r>
            <a:r>
              <a:rPr sz="2200" kern="0" spc="240" dirty="0">
                <a:solidFill>
                  <a:sysClr val="windowText" lastClr="000000"/>
                </a:solidFill>
                <a:latin typeface="Times New Roman"/>
                <a:cs typeface="Times New Roman"/>
              </a:rPr>
              <a:t> </a:t>
            </a:r>
            <a:r>
              <a:rPr sz="2200" kern="0" spc="-20" dirty="0">
                <a:solidFill>
                  <a:sysClr val="windowText" lastClr="000000"/>
                </a:solidFill>
                <a:latin typeface="Times New Roman"/>
                <a:cs typeface="Times New Roman"/>
              </a:rPr>
              <a:t>10kg</a:t>
            </a:r>
            <a:endParaRPr sz="2200" kern="0">
              <a:solidFill>
                <a:sysClr val="windowText" lastClr="000000"/>
              </a:solidFill>
              <a:latin typeface="Times New Roman"/>
              <a:cs typeface="Times New Roman"/>
            </a:endParaRPr>
          </a:p>
        </p:txBody>
      </p:sp>
      <p:sp>
        <p:nvSpPr>
          <p:cNvPr id="22579" name="object 4">
            <a:extLst>
              <a:ext uri="{FF2B5EF4-FFF2-40B4-BE49-F238E27FC236}">
                <a16:creationId xmlns:a16="http://schemas.microsoft.com/office/drawing/2014/main" id="{CF37F0AC-6A0C-4A31-8AA3-197B919328B5}"/>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D3D1C1B-54F0-4624-9CB2-8F1D15E75039}"/>
              </a:ext>
            </a:extLst>
          </p:cNvPr>
          <p:cNvSpPr txBox="1">
            <a:spLocks noGrp="1"/>
          </p:cNvSpPr>
          <p:nvPr>
            <p:ph type="title"/>
          </p:nvPr>
        </p:nvSpPr>
        <p:spPr>
          <a:xfrm>
            <a:off x="663575" y="425450"/>
            <a:ext cx="2044700" cy="390525"/>
          </a:xfrm>
        </p:spPr>
        <p:txBody>
          <a:bodyPr tIns="12700" rtlCol="0"/>
          <a:lstStyle/>
          <a:p>
            <a:pPr marL="12700" eaLnBrk="1" fontAlgn="auto" hangingPunct="1">
              <a:spcBef>
                <a:spcPts val="100"/>
              </a:spcBef>
              <a:spcAft>
                <a:spcPts val="0"/>
              </a:spcAft>
              <a:defRPr/>
            </a:pPr>
            <a:r>
              <a:rPr spc="-10" dirty="0"/>
              <a:t>PROCEDURE:</a:t>
            </a:r>
          </a:p>
        </p:txBody>
      </p:sp>
      <p:sp>
        <p:nvSpPr>
          <p:cNvPr id="23555" name="object 3">
            <a:extLst>
              <a:ext uri="{FF2B5EF4-FFF2-40B4-BE49-F238E27FC236}">
                <a16:creationId xmlns:a16="http://schemas.microsoft.com/office/drawing/2014/main" id="{1D1D9591-C331-46D2-88CA-299DFA2F777F}"/>
              </a:ext>
            </a:extLst>
          </p:cNvPr>
          <p:cNvSpPr txBox="1">
            <a:spLocks noChangeArrowheads="1"/>
          </p:cNvSpPr>
          <p:nvPr/>
        </p:nvSpPr>
        <p:spPr bwMode="auto">
          <a:xfrm>
            <a:off x="1120775" y="927100"/>
            <a:ext cx="8216900" cy="306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290" rIns="0" bIns="0">
            <a:spAutoFit/>
          </a:bodyPr>
          <a:lstStyle>
            <a:lvl1pPr marL="239713" indent="-228600">
              <a:tabLst>
                <a:tab pos="241300" algn="l"/>
              </a:tabLst>
              <a:defRPr>
                <a:solidFill>
                  <a:schemeClr val="tx1"/>
                </a:solidFill>
                <a:latin typeface="Arial" panose="020B0604020202020204" pitchFamily="34" charset="0"/>
              </a:defRPr>
            </a:lvl1pPr>
            <a:lvl2pPr marL="742950" indent="-285750">
              <a:tabLst>
                <a:tab pos="241300" algn="l"/>
              </a:tabLst>
              <a:defRPr>
                <a:solidFill>
                  <a:schemeClr val="tx1"/>
                </a:solidFill>
                <a:latin typeface="Arial" panose="020B0604020202020204" pitchFamily="34" charset="0"/>
              </a:defRPr>
            </a:lvl2pPr>
            <a:lvl3pPr marL="1143000" indent="-228600">
              <a:tabLst>
                <a:tab pos="241300" algn="l"/>
              </a:tabLst>
              <a:defRPr>
                <a:solidFill>
                  <a:schemeClr val="tx1"/>
                </a:solidFill>
                <a:latin typeface="Arial" panose="020B0604020202020204" pitchFamily="34" charset="0"/>
              </a:defRPr>
            </a:lvl3pPr>
            <a:lvl4pPr marL="1600200" indent="-228600">
              <a:tabLst>
                <a:tab pos="241300" algn="l"/>
              </a:tabLst>
              <a:defRPr>
                <a:solidFill>
                  <a:schemeClr val="tx1"/>
                </a:solidFill>
                <a:latin typeface="Arial" panose="020B0604020202020204" pitchFamily="34" charset="0"/>
              </a:defRPr>
            </a:lvl4pPr>
            <a:lvl5pPr marL="2057400" indent="-228600">
              <a:tabLst>
                <a:tab pos="2413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413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413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413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eaLnBrk="1" hangingPunct="1">
              <a:lnSpc>
                <a:spcPts val="2525"/>
              </a:lnSpc>
              <a:spcBef>
                <a:spcPts val="2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For the Bridge selected and connected wires, slowly add the Weights in steps of 1kg.</a:t>
            </a:r>
          </a:p>
          <a:p>
            <a:pPr eaLnBrk="1" hangingPunct="1">
              <a:spcBef>
                <a:spcPts val="10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the Reading on the Strain indicator</a:t>
            </a:r>
          </a:p>
          <a:p>
            <a:pPr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step 1 and step 2 until 10kg is loaded.</a:t>
            </a:r>
          </a:p>
          <a:p>
            <a:pPr eaLnBrk="1" hangingPunct="1">
              <a:spcBef>
                <a:spcPts val="10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down the weights added, simultaneously in every step.</a:t>
            </a:r>
          </a:p>
          <a:p>
            <a:pPr eaLnBrk="1" hangingPunct="1">
              <a:spcBef>
                <a:spcPts val="11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Modulus of Elasticity of the given load cell.</a:t>
            </a:r>
          </a:p>
        </p:txBody>
      </p:sp>
      <p:sp>
        <p:nvSpPr>
          <p:cNvPr id="23556" name="object 4">
            <a:extLst>
              <a:ext uri="{FF2B5EF4-FFF2-40B4-BE49-F238E27FC236}">
                <a16:creationId xmlns:a16="http://schemas.microsoft.com/office/drawing/2014/main" id="{06DF54FF-863F-406B-9394-59FCE6AC5CF7}"/>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AB406F5-4BD7-40F2-835D-E05B7A1AFD3B}"/>
              </a:ext>
            </a:extLst>
          </p:cNvPr>
          <p:cNvSpPr txBox="1">
            <a:spLocks noGrp="1"/>
          </p:cNvSpPr>
          <p:nvPr>
            <p:ph type="title"/>
          </p:nvPr>
        </p:nvSpPr>
        <p:spPr/>
        <p:txBody>
          <a:bodyPr tIns="72390" rtlCol="0"/>
          <a:lstStyle/>
          <a:p>
            <a:pPr marL="12700" eaLnBrk="1" fontAlgn="auto" hangingPunct="1">
              <a:spcBef>
                <a:spcPts val="100"/>
              </a:spcBef>
              <a:spcAft>
                <a:spcPts val="0"/>
              </a:spcAft>
              <a:defRPr/>
            </a:pPr>
            <a:r>
              <a:rPr spc="-10" dirty="0"/>
              <a:t>TABULATIONS:</a:t>
            </a:r>
          </a:p>
        </p:txBody>
      </p:sp>
      <p:graphicFrame>
        <p:nvGraphicFramePr>
          <p:cNvPr id="3" name="object 3">
            <a:extLst>
              <a:ext uri="{FF2B5EF4-FFF2-40B4-BE49-F238E27FC236}">
                <a16:creationId xmlns:a16="http://schemas.microsoft.com/office/drawing/2014/main" id="{0739097F-DFAE-4E1C-BFBB-59D539BF99B9}"/>
              </a:ext>
            </a:extLst>
          </p:cNvPr>
          <p:cNvGraphicFramePr>
            <a:graphicFrameLocks noGrp="1"/>
          </p:cNvGraphicFramePr>
          <p:nvPr/>
        </p:nvGraphicFramePr>
        <p:xfrm>
          <a:off x="454025" y="1020763"/>
          <a:ext cx="9072563" cy="4452937"/>
        </p:xfrm>
        <a:graphic>
          <a:graphicData uri="http://schemas.openxmlformats.org/drawingml/2006/table">
            <a:tbl>
              <a:tblPr firstRow="1" bandRow="1">
                <a:tableStyleId>{2D5ABB26-0587-4C30-8999-92F81FD0307C}</a:tableStyleId>
              </a:tblPr>
              <a:tblGrid>
                <a:gridCol w="634978">
                  <a:extLst>
                    <a:ext uri="{9D8B030D-6E8A-4147-A177-3AD203B41FA5}">
                      <a16:colId xmlns:a16="http://schemas.microsoft.com/office/drawing/2014/main" val="20000"/>
                    </a:ext>
                  </a:extLst>
                </a:gridCol>
                <a:gridCol w="741018">
                  <a:extLst>
                    <a:ext uri="{9D8B030D-6E8A-4147-A177-3AD203B41FA5}">
                      <a16:colId xmlns:a16="http://schemas.microsoft.com/office/drawing/2014/main" val="20001"/>
                    </a:ext>
                  </a:extLst>
                </a:gridCol>
                <a:gridCol w="856585">
                  <a:extLst>
                    <a:ext uri="{9D8B030D-6E8A-4147-A177-3AD203B41FA5}">
                      <a16:colId xmlns:a16="http://schemas.microsoft.com/office/drawing/2014/main" val="20002"/>
                    </a:ext>
                  </a:extLst>
                </a:gridCol>
                <a:gridCol w="1619194">
                  <a:extLst>
                    <a:ext uri="{9D8B030D-6E8A-4147-A177-3AD203B41FA5}">
                      <a16:colId xmlns:a16="http://schemas.microsoft.com/office/drawing/2014/main" val="20003"/>
                    </a:ext>
                  </a:extLst>
                </a:gridCol>
                <a:gridCol w="1703646">
                  <a:extLst>
                    <a:ext uri="{9D8B030D-6E8A-4147-A177-3AD203B41FA5}">
                      <a16:colId xmlns:a16="http://schemas.microsoft.com/office/drawing/2014/main" val="20004"/>
                    </a:ext>
                  </a:extLst>
                </a:gridCol>
                <a:gridCol w="1709995">
                  <a:extLst>
                    <a:ext uri="{9D8B030D-6E8A-4147-A177-3AD203B41FA5}">
                      <a16:colId xmlns:a16="http://schemas.microsoft.com/office/drawing/2014/main" val="20005"/>
                    </a:ext>
                  </a:extLst>
                </a:gridCol>
                <a:gridCol w="1807147">
                  <a:extLst>
                    <a:ext uri="{9D8B030D-6E8A-4147-A177-3AD203B41FA5}">
                      <a16:colId xmlns:a16="http://schemas.microsoft.com/office/drawing/2014/main" val="20006"/>
                    </a:ext>
                  </a:extLst>
                </a:gridCol>
              </a:tblGrid>
              <a:tr h="335280">
                <a:tc>
                  <a:txBody>
                    <a:bodyPr/>
                    <a:lstStyle/>
                    <a:p>
                      <a:pPr marL="73025">
                        <a:lnSpc>
                          <a:spcPct val="100000"/>
                        </a:lnSpc>
                      </a:pPr>
                      <a:r>
                        <a:rPr sz="2200" spc="-25" dirty="0">
                          <a:latin typeface="Times New Roman"/>
                          <a:cs typeface="Times New Roman"/>
                        </a:rPr>
                        <a:t>Sl.</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74295">
                        <a:lnSpc>
                          <a:spcPct val="100000"/>
                        </a:lnSpc>
                      </a:pPr>
                      <a:r>
                        <a:rPr sz="2200" spc="-20" dirty="0">
                          <a:latin typeface="Times New Roman"/>
                          <a:cs typeface="Times New Roman"/>
                        </a:rPr>
                        <a:t>Load</a:t>
                      </a:r>
                      <a:endParaRPr sz="2200">
                        <a:latin typeface="Times New Roman"/>
                        <a:cs typeface="Times New Roman"/>
                      </a:endParaRPr>
                    </a:p>
                  </a:txBody>
                  <a:tcPr marL="0" marR="0" marT="0" marB="0">
                    <a:lnL w="6350">
                      <a:solidFill>
                        <a:srgbClr val="000000"/>
                      </a:solidFill>
                      <a:prstDash val="solid"/>
                    </a:lnL>
                    <a:lnT w="6350">
                      <a:solidFill>
                        <a:srgbClr val="000000"/>
                      </a:solidFill>
                      <a:prstDash val="solid"/>
                    </a:lnT>
                  </a:tcPr>
                </a:tc>
                <a:tc>
                  <a:txBody>
                    <a:bodyPr/>
                    <a:lstStyle/>
                    <a:p>
                      <a:pPr>
                        <a:lnSpc>
                          <a:spcPct val="100000"/>
                        </a:lnSpc>
                      </a:pPr>
                      <a:endParaRPr sz="1600">
                        <a:latin typeface="Times New Roman"/>
                        <a:cs typeface="Times New Roman"/>
                      </a:endParaRPr>
                    </a:p>
                  </a:txBody>
                  <a:tcPr marL="0" marR="0" marT="0" marB="0">
                    <a:lnR w="6350">
                      <a:solidFill>
                        <a:srgbClr val="000000"/>
                      </a:solidFill>
                      <a:prstDash val="solid"/>
                    </a:lnR>
                    <a:lnT w="6350">
                      <a:solidFill>
                        <a:srgbClr val="000000"/>
                      </a:solidFill>
                      <a:prstDash val="solid"/>
                    </a:lnT>
                  </a:tcPr>
                </a:tc>
                <a:tc>
                  <a:txBody>
                    <a:bodyPr/>
                    <a:lstStyle/>
                    <a:p>
                      <a:pPr marL="73025">
                        <a:lnSpc>
                          <a:spcPct val="100000"/>
                        </a:lnSpc>
                      </a:pPr>
                      <a:r>
                        <a:rPr sz="2200" spc="-10" dirty="0">
                          <a:latin typeface="Times New Roman"/>
                          <a:cs typeface="Times New Roman"/>
                        </a:rPr>
                        <a:t>Strain</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73025">
                        <a:lnSpc>
                          <a:spcPct val="100000"/>
                        </a:lnSpc>
                      </a:pPr>
                      <a:r>
                        <a:rPr sz="2200" spc="-10" dirty="0">
                          <a:latin typeface="Times New Roman"/>
                          <a:cs typeface="Times New Roman"/>
                        </a:rPr>
                        <a:t>Measured</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73025">
                        <a:lnSpc>
                          <a:spcPct val="100000"/>
                        </a:lnSpc>
                      </a:pPr>
                      <a:r>
                        <a:rPr sz="2200" spc="-10" dirty="0">
                          <a:latin typeface="Times New Roman"/>
                          <a:cs typeface="Times New Roman"/>
                        </a:rPr>
                        <a:t>Bending</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tc>
                  <a:txBody>
                    <a:bodyPr/>
                    <a:lstStyle/>
                    <a:p>
                      <a:pPr marL="71120">
                        <a:lnSpc>
                          <a:spcPct val="100000"/>
                        </a:lnSpc>
                      </a:pPr>
                      <a:r>
                        <a:rPr sz="2200" spc="-10" dirty="0">
                          <a:latin typeface="Times New Roman"/>
                          <a:cs typeface="Times New Roman"/>
                        </a:rPr>
                        <a:t>Modulus</a:t>
                      </a:r>
                      <a:r>
                        <a:rPr sz="2200" spc="-75" dirty="0">
                          <a:latin typeface="Times New Roman"/>
                          <a:cs typeface="Times New Roman"/>
                        </a:rPr>
                        <a:t> </a:t>
                      </a:r>
                      <a:r>
                        <a:rPr sz="2200" spc="-25" dirty="0">
                          <a:latin typeface="Times New Roman"/>
                          <a:cs typeface="Times New Roman"/>
                        </a:rPr>
                        <a:t>of</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tcPr>
                </a:tc>
                <a:extLst>
                  <a:ext uri="{0D108BD9-81ED-4DB2-BD59-A6C34878D82A}">
                    <a16:rowId xmlns:a16="http://schemas.microsoft.com/office/drawing/2014/main" val="10000"/>
                  </a:ext>
                </a:extLst>
              </a:tr>
              <a:tr h="431767">
                <a:tc>
                  <a:txBody>
                    <a:bodyPr/>
                    <a:lstStyle/>
                    <a:p>
                      <a:pPr marL="73025">
                        <a:lnSpc>
                          <a:spcPct val="100000"/>
                        </a:lnSpc>
                        <a:spcBef>
                          <a:spcPts val="229"/>
                        </a:spcBef>
                      </a:pPr>
                      <a:r>
                        <a:rPr sz="2200" spc="-25" dirty="0">
                          <a:latin typeface="Times New Roman"/>
                          <a:cs typeface="Times New Roman"/>
                        </a:rPr>
                        <a:t>No</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tc gridSpan="2">
                  <a:txBody>
                    <a:bodyPr/>
                    <a:lstStyle/>
                    <a:p>
                      <a:pPr marL="74295">
                        <a:lnSpc>
                          <a:spcPct val="100000"/>
                        </a:lnSpc>
                        <a:spcBef>
                          <a:spcPts val="229"/>
                        </a:spcBef>
                      </a:pPr>
                      <a:r>
                        <a:rPr sz="2200" spc="-10" dirty="0">
                          <a:latin typeface="Times New Roman"/>
                          <a:cs typeface="Times New Roman"/>
                        </a:rPr>
                        <a:t>Applied</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tc hMerge="1">
                  <a:txBody>
                    <a:bodyPr/>
                    <a:lstStyle/>
                    <a:p>
                      <a:endParaRPr/>
                    </a:p>
                  </a:txBody>
                  <a:tcPr marL="0" marR="0" marT="0" marB="0"/>
                </a:tc>
                <a:tc>
                  <a:txBody>
                    <a:bodyPr/>
                    <a:lstStyle/>
                    <a:p>
                      <a:pPr marL="73025">
                        <a:lnSpc>
                          <a:spcPct val="100000"/>
                        </a:lnSpc>
                        <a:spcBef>
                          <a:spcPts val="229"/>
                        </a:spcBef>
                      </a:pPr>
                      <a:r>
                        <a:rPr sz="2200" spc="-10" dirty="0">
                          <a:latin typeface="Times New Roman"/>
                          <a:cs typeface="Times New Roman"/>
                        </a:rPr>
                        <a:t>Indicator</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tc>
                  <a:txBody>
                    <a:bodyPr/>
                    <a:lstStyle/>
                    <a:p>
                      <a:pPr marL="73025">
                        <a:lnSpc>
                          <a:spcPct val="100000"/>
                        </a:lnSpc>
                        <a:spcBef>
                          <a:spcPts val="229"/>
                        </a:spcBef>
                      </a:pPr>
                      <a:r>
                        <a:rPr sz="2200" spc="-10" dirty="0">
                          <a:latin typeface="Times New Roman"/>
                          <a:cs typeface="Times New Roman"/>
                        </a:rPr>
                        <a:t>Strain</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tc>
                  <a:txBody>
                    <a:bodyPr/>
                    <a:lstStyle/>
                    <a:p>
                      <a:pPr marL="73025">
                        <a:lnSpc>
                          <a:spcPct val="100000"/>
                        </a:lnSpc>
                        <a:spcBef>
                          <a:spcPts val="229"/>
                        </a:spcBef>
                      </a:pPr>
                      <a:r>
                        <a:rPr sz="2200" spc="-10" dirty="0">
                          <a:latin typeface="Times New Roman"/>
                          <a:cs typeface="Times New Roman"/>
                        </a:rPr>
                        <a:t>stress.</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tc>
                  <a:txBody>
                    <a:bodyPr/>
                    <a:lstStyle/>
                    <a:p>
                      <a:pPr marL="71120">
                        <a:lnSpc>
                          <a:spcPct val="100000"/>
                        </a:lnSpc>
                        <a:spcBef>
                          <a:spcPts val="229"/>
                        </a:spcBef>
                      </a:pPr>
                      <a:r>
                        <a:rPr sz="2200" spc="-10" dirty="0">
                          <a:latin typeface="Times New Roman"/>
                          <a:cs typeface="Times New Roman"/>
                        </a:rPr>
                        <a:t>elasticity.</a:t>
                      </a:r>
                      <a:endParaRPr sz="2200">
                        <a:latin typeface="Times New Roman"/>
                        <a:cs typeface="Times New Roman"/>
                      </a:endParaRPr>
                    </a:p>
                  </a:txBody>
                  <a:tcPr marL="0" marR="0" marT="29207"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1"/>
                  </a:ext>
                </a:extLst>
              </a:tr>
              <a:tr h="437482">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gridSpan="2">
                  <a:txBody>
                    <a:bodyPr/>
                    <a:lstStyle/>
                    <a:p>
                      <a:pPr marL="74295">
                        <a:lnSpc>
                          <a:spcPct val="100000"/>
                        </a:lnSpc>
                        <a:spcBef>
                          <a:spcPts val="250"/>
                        </a:spcBef>
                      </a:pPr>
                      <a:r>
                        <a:rPr sz="2200" dirty="0">
                          <a:latin typeface="Times New Roman"/>
                          <a:cs typeface="Times New Roman"/>
                        </a:rPr>
                        <a:t>W</a:t>
                      </a:r>
                      <a:r>
                        <a:rPr sz="2200" spc="-25" dirty="0">
                          <a:latin typeface="Times New Roman"/>
                          <a:cs typeface="Times New Roman"/>
                        </a:rPr>
                        <a:t> (N)</a:t>
                      </a:r>
                      <a:endParaRPr sz="2200">
                        <a:latin typeface="Times New Roman"/>
                        <a:cs typeface="Times New Roman"/>
                      </a:endParaRPr>
                    </a:p>
                  </a:txBody>
                  <a:tcPr marL="0" marR="0" marT="31748" marB="0">
                    <a:lnL w="6350">
                      <a:solidFill>
                        <a:srgbClr val="000000"/>
                      </a:solidFill>
                      <a:prstDash val="solid"/>
                    </a:lnL>
                    <a:lnR w="6350">
                      <a:solidFill>
                        <a:srgbClr val="000000"/>
                      </a:solidFill>
                      <a:prstDash val="solid"/>
                    </a:lnR>
                  </a:tcPr>
                </a:tc>
                <a:tc hMerge="1">
                  <a:txBody>
                    <a:bodyPr/>
                    <a:lstStyle/>
                    <a:p>
                      <a:endParaRPr/>
                    </a:p>
                  </a:txBody>
                  <a:tcPr marL="0" marR="0" marT="0" marB="0"/>
                </a:tc>
                <a:tc>
                  <a:txBody>
                    <a:bodyPr/>
                    <a:lstStyle/>
                    <a:p>
                      <a:pPr marL="73025">
                        <a:lnSpc>
                          <a:spcPct val="100000"/>
                        </a:lnSpc>
                        <a:spcBef>
                          <a:spcPts val="250"/>
                        </a:spcBef>
                      </a:pPr>
                      <a:r>
                        <a:rPr sz="2200" spc="-10" dirty="0">
                          <a:latin typeface="Times New Roman"/>
                          <a:cs typeface="Times New Roman"/>
                        </a:rPr>
                        <a:t>Reading</a:t>
                      </a:r>
                      <a:endParaRPr sz="2200">
                        <a:latin typeface="Times New Roman"/>
                        <a:cs typeface="Times New Roman"/>
                      </a:endParaRPr>
                    </a:p>
                  </a:txBody>
                  <a:tcPr marL="0" marR="0" marT="31748" marB="0">
                    <a:lnL w="6350">
                      <a:solidFill>
                        <a:srgbClr val="000000"/>
                      </a:solidFill>
                      <a:prstDash val="solid"/>
                    </a:lnL>
                    <a:lnR w="6350">
                      <a:solidFill>
                        <a:srgbClr val="000000"/>
                      </a:solidFill>
                      <a:prstDash val="solid"/>
                    </a:lnR>
                  </a:tcPr>
                </a:tc>
                <a:tc>
                  <a:txBody>
                    <a:bodyPr/>
                    <a:lstStyle/>
                    <a:p>
                      <a:pPr marL="73025">
                        <a:lnSpc>
                          <a:spcPct val="100000"/>
                        </a:lnSpc>
                        <a:spcBef>
                          <a:spcPts val="250"/>
                        </a:spcBef>
                        <a:tabLst>
                          <a:tab pos="1318260" algn="l"/>
                        </a:tabLst>
                      </a:pPr>
                      <a:r>
                        <a:rPr sz="2200" spc="-10" dirty="0">
                          <a:latin typeface="Times New Roman"/>
                          <a:cs typeface="Times New Roman"/>
                        </a:rPr>
                        <a:t>Є</a:t>
                      </a:r>
                      <a:r>
                        <a:rPr sz="2200" spc="-15" baseline="-5747" dirty="0">
                          <a:latin typeface="Times New Roman"/>
                          <a:cs typeface="Times New Roman"/>
                        </a:rPr>
                        <a:t>m</a:t>
                      </a:r>
                      <a:r>
                        <a:rPr sz="2200" spc="-10" dirty="0">
                          <a:latin typeface="Times New Roman"/>
                          <a:cs typeface="Times New Roman"/>
                        </a:rPr>
                        <a:t>=є*10</a:t>
                      </a:r>
                      <a:r>
                        <a:rPr sz="2200" dirty="0">
                          <a:latin typeface="Times New Roman"/>
                          <a:cs typeface="Times New Roman"/>
                        </a:rPr>
                        <a:t>	</a:t>
                      </a:r>
                      <a:r>
                        <a:rPr sz="2200" spc="-50" dirty="0">
                          <a:latin typeface="Times New Roman"/>
                          <a:cs typeface="Times New Roman"/>
                        </a:rPr>
                        <a:t>/</a:t>
                      </a:r>
                      <a:endParaRPr sz="2200">
                        <a:latin typeface="Times New Roman"/>
                        <a:cs typeface="Times New Roman"/>
                      </a:endParaRPr>
                    </a:p>
                  </a:txBody>
                  <a:tcPr marL="0" marR="0" marT="31748" marB="0">
                    <a:lnL w="6350">
                      <a:solidFill>
                        <a:srgbClr val="000000"/>
                      </a:solidFill>
                      <a:prstDash val="solid"/>
                    </a:lnL>
                    <a:lnR w="6350">
                      <a:solidFill>
                        <a:srgbClr val="000000"/>
                      </a:solidFill>
                      <a:prstDash val="solid"/>
                    </a:lnR>
                  </a:tcPr>
                </a:tc>
                <a:tc>
                  <a:txBody>
                    <a:bodyPr/>
                    <a:lstStyle/>
                    <a:p>
                      <a:pPr marL="73025">
                        <a:lnSpc>
                          <a:spcPct val="100000"/>
                        </a:lnSpc>
                        <a:spcBef>
                          <a:spcPts val="250"/>
                        </a:spcBef>
                      </a:pPr>
                      <a:r>
                        <a:rPr sz="2200" dirty="0">
                          <a:latin typeface="Times New Roman"/>
                          <a:cs typeface="Times New Roman"/>
                        </a:rPr>
                        <a:t>σ</a:t>
                      </a:r>
                      <a:r>
                        <a:rPr sz="2200" spc="-30" dirty="0">
                          <a:latin typeface="Times New Roman"/>
                          <a:cs typeface="Times New Roman"/>
                        </a:rPr>
                        <a:t> </a:t>
                      </a:r>
                      <a:r>
                        <a:rPr sz="2200" dirty="0">
                          <a:latin typeface="Times New Roman"/>
                          <a:cs typeface="Times New Roman"/>
                        </a:rPr>
                        <a:t>=</a:t>
                      </a:r>
                      <a:r>
                        <a:rPr sz="2200" spc="-20" dirty="0">
                          <a:latin typeface="Times New Roman"/>
                          <a:cs typeface="Times New Roman"/>
                        </a:rPr>
                        <a:t> </a:t>
                      </a:r>
                      <a:r>
                        <a:rPr sz="2200" dirty="0">
                          <a:latin typeface="Times New Roman"/>
                          <a:cs typeface="Times New Roman"/>
                        </a:rPr>
                        <a:t>6wl</a:t>
                      </a:r>
                      <a:r>
                        <a:rPr sz="2200" spc="-35" dirty="0">
                          <a:latin typeface="Times New Roman"/>
                          <a:cs typeface="Times New Roman"/>
                        </a:rPr>
                        <a:t> </a:t>
                      </a:r>
                      <a:r>
                        <a:rPr sz="2200" dirty="0">
                          <a:latin typeface="Times New Roman"/>
                          <a:cs typeface="Times New Roman"/>
                        </a:rPr>
                        <a:t>/</a:t>
                      </a:r>
                      <a:r>
                        <a:rPr sz="2200" spc="-40" dirty="0">
                          <a:latin typeface="Times New Roman"/>
                          <a:cs typeface="Times New Roman"/>
                        </a:rPr>
                        <a:t> </a:t>
                      </a:r>
                      <a:r>
                        <a:rPr sz="2200" spc="-25" dirty="0">
                          <a:latin typeface="Times New Roman"/>
                          <a:cs typeface="Times New Roman"/>
                        </a:rPr>
                        <a:t>bh</a:t>
                      </a:r>
                      <a:endParaRPr sz="2200">
                        <a:latin typeface="Times New Roman"/>
                        <a:cs typeface="Times New Roman"/>
                      </a:endParaRPr>
                    </a:p>
                  </a:txBody>
                  <a:tcPr marL="0" marR="0" marT="31748" marB="0">
                    <a:lnL w="6350">
                      <a:solidFill>
                        <a:srgbClr val="000000"/>
                      </a:solidFill>
                      <a:prstDash val="solid"/>
                    </a:lnL>
                    <a:lnR w="6350">
                      <a:solidFill>
                        <a:srgbClr val="000000"/>
                      </a:solidFill>
                      <a:prstDash val="solid"/>
                    </a:lnR>
                  </a:tcPr>
                </a:tc>
                <a:tc>
                  <a:txBody>
                    <a:bodyPr/>
                    <a:lstStyle/>
                    <a:p>
                      <a:pPr marL="71120">
                        <a:lnSpc>
                          <a:spcPct val="100000"/>
                        </a:lnSpc>
                        <a:spcBef>
                          <a:spcPts val="250"/>
                        </a:spcBef>
                      </a:pPr>
                      <a:r>
                        <a:rPr sz="2200" dirty="0">
                          <a:latin typeface="Times New Roman"/>
                          <a:cs typeface="Times New Roman"/>
                        </a:rPr>
                        <a:t>E</a:t>
                      </a:r>
                      <a:r>
                        <a:rPr sz="2200" spc="-25" dirty="0">
                          <a:latin typeface="Times New Roman"/>
                          <a:cs typeface="Times New Roman"/>
                        </a:rPr>
                        <a:t> </a:t>
                      </a:r>
                      <a:r>
                        <a:rPr sz="2200" dirty="0">
                          <a:latin typeface="Times New Roman"/>
                          <a:cs typeface="Times New Roman"/>
                        </a:rPr>
                        <a:t>= σ</a:t>
                      </a:r>
                      <a:r>
                        <a:rPr sz="2200" spc="-20" dirty="0">
                          <a:latin typeface="Times New Roman"/>
                          <a:cs typeface="Times New Roman"/>
                        </a:rPr>
                        <a:t> </a:t>
                      </a:r>
                      <a:r>
                        <a:rPr sz="2200" dirty="0">
                          <a:latin typeface="Times New Roman"/>
                          <a:cs typeface="Times New Roman"/>
                        </a:rPr>
                        <a:t>/</a:t>
                      </a:r>
                      <a:r>
                        <a:rPr sz="2200" spc="-10" dirty="0">
                          <a:latin typeface="Times New Roman"/>
                          <a:cs typeface="Times New Roman"/>
                        </a:rPr>
                        <a:t> </a:t>
                      </a:r>
                      <a:r>
                        <a:rPr sz="2200" spc="-35" dirty="0">
                          <a:latin typeface="Times New Roman"/>
                          <a:cs typeface="Times New Roman"/>
                        </a:rPr>
                        <a:t>Є</a:t>
                      </a:r>
                      <a:r>
                        <a:rPr sz="2200" spc="-52" baseline="-5747" dirty="0">
                          <a:latin typeface="Times New Roman"/>
                          <a:cs typeface="Times New Roman"/>
                        </a:rPr>
                        <a:t>m</a:t>
                      </a:r>
                      <a:endParaRPr sz="2200" baseline="-5747">
                        <a:latin typeface="Times New Roman"/>
                        <a:cs typeface="Times New Roman"/>
                      </a:endParaRPr>
                    </a:p>
                  </a:txBody>
                  <a:tcPr marL="0" marR="0" marT="31748"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2"/>
                  </a:ext>
                </a:extLst>
              </a:tr>
              <a:tr h="165722">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gridSpan="2">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hMerge="1">
                  <a:txBody>
                    <a:bodyPr/>
                    <a:lstStyle/>
                    <a:p>
                      <a:endParaRPr/>
                    </a:p>
                  </a:txBody>
                  <a:tcPr marL="0" marR="0" marT="0" marB="0"/>
                </a:tc>
                <a:tc rowSpan="2">
                  <a:txBody>
                    <a:bodyPr/>
                    <a:lstStyle/>
                    <a:p>
                      <a:pPr marL="73025">
                        <a:lnSpc>
                          <a:spcPct val="100000"/>
                        </a:lnSpc>
                        <a:spcBef>
                          <a:spcPts val="275"/>
                        </a:spcBef>
                      </a:pPr>
                      <a:r>
                        <a:rPr sz="2200" dirty="0">
                          <a:latin typeface="Times New Roman"/>
                          <a:cs typeface="Times New Roman"/>
                        </a:rPr>
                        <a:t>Є</a:t>
                      </a:r>
                      <a:r>
                        <a:rPr sz="2200" spc="-25" dirty="0">
                          <a:latin typeface="Times New Roman"/>
                          <a:cs typeface="Times New Roman"/>
                        </a:rPr>
                        <a:t> </a:t>
                      </a:r>
                      <a:r>
                        <a:rPr sz="2200" dirty="0">
                          <a:latin typeface="Times New Roman"/>
                          <a:cs typeface="Times New Roman"/>
                        </a:rPr>
                        <a:t>–</a:t>
                      </a:r>
                      <a:r>
                        <a:rPr sz="2200" spc="20" dirty="0">
                          <a:latin typeface="Times New Roman"/>
                          <a:cs typeface="Times New Roman"/>
                        </a:rPr>
                        <a:t> </a:t>
                      </a:r>
                      <a:r>
                        <a:rPr sz="2200" spc="-20" dirty="0">
                          <a:latin typeface="Times New Roman"/>
                          <a:cs typeface="Times New Roman"/>
                        </a:rPr>
                        <a:t>micro</a:t>
                      </a:r>
                      <a:endParaRPr sz="2200">
                        <a:latin typeface="Times New Roman"/>
                        <a:cs typeface="Times New Roman"/>
                      </a:endParaRPr>
                    </a:p>
                  </a:txBody>
                  <a:tcPr marL="0" marR="0" marT="34923" marB="0">
                    <a:lnL w="6350">
                      <a:solidFill>
                        <a:srgbClr val="000000"/>
                      </a:solidFill>
                      <a:prstDash val="solid"/>
                    </a:lnL>
                    <a:lnR w="6350">
                      <a:solidFill>
                        <a:srgbClr val="000000"/>
                      </a:solidFill>
                      <a:prstDash val="solid"/>
                    </a:lnR>
                  </a:tcPr>
                </a:tc>
                <a:tc rowSpan="2">
                  <a:txBody>
                    <a:bodyPr/>
                    <a:lstStyle/>
                    <a:p>
                      <a:pPr marL="73025">
                        <a:lnSpc>
                          <a:spcPct val="100000"/>
                        </a:lnSpc>
                        <a:spcBef>
                          <a:spcPts val="275"/>
                        </a:spcBef>
                      </a:pPr>
                      <a:r>
                        <a:rPr sz="2200" dirty="0">
                          <a:latin typeface="Times New Roman"/>
                          <a:cs typeface="Times New Roman"/>
                        </a:rPr>
                        <a:t>No.</a:t>
                      </a:r>
                      <a:r>
                        <a:rPr sz="2200" spc="-40" dirty="0">
                          <a:latin typeface="Times New Roman"/>
                          <a:cs typeface="Times New Roman"/>
                        </a:rPr>
                        <a:t> </a:t>
                      </a:r>
                      <a:r>
                        <a:rPr sz="2200" dirty="0">
                          <a:latin typeface="Times New Roman"/>
                          <a:cs typeface="Times New Roman"/>
                        </a:rPr>
                        <a:t>of</a:t>
                      </a:r>
                      <a:r>
                        <a:rPr sz="2200" spc="-60" dirty="0">
                          <a:latin typeface="Times New Roman"/>
                          <a:cs typeface="Times New Roman"/>
                        </a:rPr>
                        <a:t> </a:t>
                      </a:r>
                      <a:r>
                        <a:rPr sz="2200" spc="-10" dirty="0">
                          <a:latin typeface="Times New Roman"/>
                          <a:cs typeface="Times New Roman"/>
                        </a:rPr>
                        <a:t>Bridge</a:t>
                      </a:r>
                      <a:endParaRPr sz="2200">
                        <a:latin typeface="Times New Roman"/>
                        <a:cs typeface="Times New Roman"/>
                      </a:endParaRPr>
                    </a:p>
                  </a:txBody>
                  <a:tcPr marL="0" marR="0" marT="34923" marB="0">
                    <a:lnL w="6350">
                      <a:solidFill>
                        <a:srgbClr val="000000"/>
                      </a:solidFill>
                      <a:prstDash val="solid"/>
                    </a:lnL>
                    <a:lnR w="6350">
                      <a:solidFill>
                        <a:srgbClr val="000000"/>
                      </a:solidFill>
                      <a:prstDash val="solid"/>
                    </a:lnR>
                  </a:tcPr>
                </a:tc>
                <a:tc>
                  <a:txBody>
                    <a:bodyPr/>
                    <a:lstStyle/>
                    <a:p>
                      <a:pPr>
                        <a:lnSpc>
                          <a:spcPct val="100000"/>
                        </a:lnSpc>
                      </a:pPr>
                      <a:endParaRPr sz="9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rowSpan="2">
                  <a:txBody>
                    <a:bodyPr/>
                    <a:lstStyle/>
                    <a:p>
                      <a:pPr marL="71120">
                        <a:lnSpc>
                          <a:spcPct val="100000"/>
                        </a:lnSpc>
                        <a:spcBef>
                          <a:spcPts val="275"/>
                        </a:spcBef>
                      </a:pPr>
                      <a:r>
                        <a:rPr sz="2200" dirty="0">
                          <a:latin typeface="Times New Roman"/>
                          <a:cs typeface="Times New Roman"/>
                        </a:rPr>
                        <a:t>(N/nm</a:t>
                      </a:r>
                      <a:r>
                        <a:rPr sz="2200" spc="50" dirty="0">
                          <a:latin typeface="Times New Roman"/>
                          <a:cs typeface="Times New Roman"/>
                        </a:rPr>
                        <a:t> </a:t>
                      </a:r>
                      <a:r>
                        <a:rPr sz="2200" spc="-60" dirty="0">
                          <a:latin typeface="Times New Roman"/>
                          <a:cs typeface="Times New Roman"/>
                        </a:rPr>
                        <a:t>)</a:t>
                      </a:r>
                      <a:endParaRPr sz="2200">
                        <a:latin typeface="Times New Roman"/>
                        <a:cs typeface="Times New Roman"/>
                      </a:endParaRPr>
                    </a:p>
                  </a:txBody>
                  <a:tcPr marL="0" marR="0" marT="34923"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3"/>
                  </a:ext>
                </a:extLst>
              </a:tr>
              <a:tr h="267949">
                <a:tc>
                  <a:txBody>
                    <a:bodyPr/>
                    <a:lstStyle/>
                    <a:p>
                      <a:pPr>
                        <a:lnSpc>
                          <a:spcPct val="100000"/>
                        </a:lnSpc>
                      </a:pPr>
                      <a:endParaRPr sz="16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rowSpan="2">
                  <a:txBody>
                    <a:bodyPr/>
                    <a:lstStyle/>
                    <a:p>
                      <a:pPr marL="74295">
                        <a:lnSpc>
                          <a:spcPct val="100000"/>
                        </a:lnSpc>
                      </a:pPr>
                      <a:r>
                        <a:rPr sz="2200" dirty="0">
                          <a:latin typeface="Times New Roman"/>
                          <a:cs typeface="Times New Roman"/>
                        </a:rPr>
                        <a:t>W</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marL="74295">
                        <a:lnSpc>
                          <a:spcPct val="100000"/>
                        </a:lnSpc>
                      </a:pPr>
                      <a:r>
                        <a:rPr sz="2200" dirty="0">
                          <a:latin typeface="Times New Roman"/>
                          <a:cs typeface="Times New Roman"/>
                        </a:rPr>
                        <a:t>N</a:t>
                      </a: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34925" marB="0">
                    <a:lnL w="6350">
                      <a:solidFill>
                        <a:srgbClr val="000000"/>
                      </a:solidFill>
                      <a:prstDash val="solid"/>
                    </a:lnL>
                    <a:lnR w="6350">
                      <a:solidFill>
                        <a:srgbClr val="000000"/>
                      </a:solidFill>
                      <a:prstDash val="solid"/>
                    </a:lnR>
                  </a:tcPr>
                </a:tc>
                <a:tc vMerge="1">
                  <a:txBody>
                    <a:bodyPr/>
                    <a:lstStyle/>
                    <a:p>
                      <a:endParaRPr/>
                    </a:p>
                  </a:txBody>
                  <a:tcPr marL="0" marR="0" marT="34925" marB="0">
                    <a:lnL w="6350">
                      <a:solidFill>
                        <a:srgbClr val="000000"/>
                      </a:solidFill>
                      <a:prstDash val="solid"/>
                    </a:lnL>
                    <a:lnR w="6350">
                      <a:solidFill>
                        <a:srgbClr val="000000"/>
                      </a:solidFill>
                      <a:prstDash val="solid"/>
                    </a:lnR>
                  </a:tcPr>
                </a:tc>
                <a:tc>
                  <a:txBody>
                    <a:bodyPr/>
                    <a:lstStyle/>
                    <a:p>
                      <a:pPr>
                        <a:lnSpc>
                          <a:spcPct val="100000"/>
                        </a:lnSpc>
                      </a:pPr>
                      <a:endParaRPr sz="16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vMerge="1">
                  <a:txBody>
                    <a:bodyPr/>
                    <a:lstStyle/>
                    <a:p>
                      <a:endParaRPr/>
                    </a:p>
                  </a:txBody>
                  <a:tcPr marL="0" marR="0" marT="34925"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4"/>
                  </a:ext>
                </a:extLst>
              </a:tr>
              <a:tr h="152388">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rowSpan="2">
                  <a:txBody>
                    <a:bodyPr/>
                    <a:lstStyle/>
                    <a:p>
                      <a:pPr marL="73025">
                        <a:lnSpc>
                          <a:spcPct val="100000"/>
                        </a:lnSpc>
                        <a:spcBef>
                          <a:spcPts val="225"/>
                        </a:spcBef>
                      </a:pPr>
                      <a:r>
                        <a:rPr sz="2200" spc="-10" dirty="0">
                          <a:latin typeface="Times New Roman"/>
                          <a:cs typeface="Times New Roman"/>
                        </a:rPr>
                        <a:t>strain</a:t>
                      </a:r>
                      <a:endParaRPr sz="2200">
                        <a:latin typeface="Times New Roman"/>
                        <a:cs typeface="Times New Roman"/>
                      </a:endParaRPr>
                    </a:p>
                  </a:txBody>
                  <a:tcPr marL="0" marR="0" marT="28573"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tcPr>
                </a:tc>
                <a:tc>
                  <a:txBody>
                    <a:bodyPr/>
                    <a:lstStyle/>
                    <a:p>
                      <a:pPr>
                        <a:lnSpc>
                          <a:spcPct val="100000"/>
                        </a:lnSpc>
                      </a:pPr>
                      <a:endParaRPr sz="800">
                        <a:latin typeface="Times New Roman"/>
                        <a:cs typeface="Times New Roman"/>
                      </a:endParaRPr>
                    </a:p>
                  </a:txBody>
                  <a:tcPr marL="0" marR="0" marT="0" marB="0">
                    <a:lnL w="6350">
                      <a:solidFill>
                        <a:srgbClr val="000000"/>
                      </a:solidFill>
                      <a:prstDash val="solid"/>
                    </a:lnL>
                    <a:lnR w="6350">
                      <a:solidFill>
                        <a:srgbClr val="000000"/>
                      </a:solidFill>
                      <a:prstDash val="solid"/>
                    </a:lnR>
                  </a:tcPr>
                </a:tc>
                <a:extLst>
                  <a:ext uri="{0D108BD9-81ED-4DB2-BD59-A6C34878D82A}">
                    <a16:rowId xmlns:a16="http://schemas.microsoft.com/office/drawing/2014/main" val="10005"/>
                  </a:ext>
                </a:extLst>
              </a:tr>
              <a:tr h="441926">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vMerge="1">
                  <a:txBody>
                    <a:bodyPr/>
                    <a:lstStyle/>
                    <a:p>
                      <a:endParaRPr/>
                    </a:p>
                  </a:txBody>
                  <a:tcPr marL="0" marR="0" marT="28575"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tcPr>
                </a:tc>
                <a:extLst>
                  <a:ext uri="{0D108BD9-81ED-4DB2-BD59-A6C34878D82A}">
                    <a16:rowId xmlns:a16="http://schemas.microsoft.com/office/drawing/2014/main" val="10006"/>
                  </a:ext>
                </a:extLst>
              </a:tr>
              <a:tr h="441926">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7"/>
                  </a:ext>
                </a:extLst>
              </a:tr>
              <a:tr h="443197">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8"/>
                  </a:ext>
                </a:extLst>
              </a:tr>
              <a:tr h="448910">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9"/>
                  </a:ext>
                </a:extLst>
              </a:tr>
              <a:tr h="443197">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0"/>
                  </a:ext>
                </a:extLst>
              </a:tr>
              <a:tr h="443197">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2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11"/>
                  </a:ext>
                </a:extLst>
              </a:tr>
            </a:tbl>
          </a:graphicData>
        </a:graphic>
      </p:graphicFrame>
      <p:sp>
        <p:nvSpPr>
          <p:cNvPr id="24672" name="object 4">
            <a:extLst>
              <a:ext uri="{FF2B5EF4-FFF2-40B4-BE49-F238E27FC236}">
                <a16:creationId xmlns:a16="http://schemas.microsoft.com/office/drawing/2014/main" id="{F14E5431-2374-454B-8A6E-7D50AA2D558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24658FF8-559F-40AB-B1F3-27FA98DCE509}"/>
              </a:ext>
            </a:extLst>
          </p:cNvPr>
          <p:cNvSpPr txBox="1">
            <a:spLocks noGrp="1"/>
          </p:cNvSpPr>
          <p:nvPr>
            <p:ph type="title"/>
          </p:nvPr>
        </p:nvSpPr>
        <p:spPr/>
        <p:txBody>
          <a:bodyPr tIns="12700" rtlCol="0"/>
          <a:lstStyle/>
          <a:p>
            <a:pPr marL="12700" eaLnBrk="1" fontAlgn="auto" hangingPunct="1">
              <a:spcBef>
                <a:spcPts val="100"/>
              </a:spcBef>
              <a:spcAft>
                <a:spcPts val="0"/>
              </a:spcAft>
              <a:defRPr/>
            </a:pPr>
            <a:r>
              <a:rPr spc="-10" dirty="0"/>
              <a:t>CONCLUSIONS</a:t>
            </a:r>
            <a:r>
              <a:rPr spc="-75" dirty="0"/>
              <a:t> </a:t>
            </a:r>
            <a:r>
              <a:rPr dirty="0"/>
              <a:t>OF</a:t>
            </a:r>
            <a:r>
              <a:rPr spc="-75" dirty="0"/>
              <a:t> </a:t>
            </a:r>
            <a:r>
              <a:rPr dirty="0"/>
              <a:t>THE</a:t>
            </a:r>
            <a:r>
              <a:rPr spc="-75" dirty="0"/>
              <a:t> </a:t>
            </a:r>
            <a:r>
              <a:rPr spc="-10" dirty="0"/>
              <a:t>RESULTS</a:t>
            </a:r>
            <a:r>
              <a:rPr spc="-70" dirty="0"/>
              <a:t> </a:t>
            </a:r>
            <a:r>
              <a:rPr spc="-10" dirty="0"/>
              <a:t>TABULATED:</a:t>
            </a:r>
          </a:p>
        </p:txBody>
      </p:sp>
      <p:sp>
        <p:nvSpPr>
          <p:cNvPr id="25603" name="object 3">
            <a:extLst>
              <a:ext uri="{FF2B5EF4-FFF2-40B4-BE49-F238E27FC236}">
                <a16:creationId xmlns:a16="http://schemas.microsoft.com/office/drawing/2014/main" id="{95B3D972-A41D-4144-985B-DD6238DF2627}"/>
              </a:ext>
            </a:extLst>
          </p:cNvPr>
          <p:cNvSpPr txBox="1">
            <a:spLocks noChangeArrowheads="1"/>
          </p:cNvSpPr>
          <p:nvPr/>
        </p:nvSpPr>
        <p:spPr bwMode="auto">
          <a:xfrm>
            <a:off x="663575" y="928688"/>
            <a:ext cx="8850313" cy="363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Summarizing the entire operation</a:t>
            </a:r>
          </a:p>
          <a:p>
            <a:pPr eaLnBrk="1" hangingPunct="1">
              <a:lnSpc>
                <a:spcPct val="173000"/>
              </a:lnSpc>
            </a:pPr>
            <a:r>
              <a:rPr lang="en-US" altLang="en-US" sz="2200">
                <a:solidFill>
                  <a:srgbClr val="000000"/>
                </a:solidFill>
                <a:latin typeface="Times New Roman" panose="02020603050405020304" pitchFamily="18" charset="0"/>
                <a:cs typeface="Times New Roman" panose="02020603050405020304" pitchFamily="18" charset="0"/>
              </a:rPr>
              <a:t>Describing the possible error factors Graph Plotting</a:t>
            </a:r>
          </a:p>
          <a:p>
            <a:pPr eaLnBrk="1" hangingPunct="1">
              <a:lnSpc>
                <a:spcPts val="2538"/>
              </a:lnSpc>
              <a:spcBef>
                <a:spcPts val="2113"/>
              </a:spcBef>
            </a:pPr>
            <a:r>
              <a:rPr lang="en-US" altLang="en-US" sz="2200">
                <a:solidFill>
                  <a:srgbClr val="000000"/>
                </a:solidFill>
                <a:latin typeface="Times New Roman" panose="02020603050405020304" pitchFamily="18" charset="0"/>
                <a:cs typeface="Times New Roman" panose="02020603050405020304" pitchFamily="18" charset="0"/>
              </a:rPr>
              <a:t>Techniques which can be adopted to minimize the errors in all aspects i.e, from startup to end.</a:t>
            </a:r>
          </a:p>
          <a:p>
            <a:pPr eaLnBrk="1" hangingPunct="1">
              <a:spcBef>
                <a:spcPts val="1050"/>
              </a:spcBef>
            </a:pPr>
            <a:r>
              <a:rPr lang="en-US" altLang="en-US" sz="2400" b="1" u="sng">
                <a:solidFill>
                  <a:srgbClr val="000000"/>
                </a:solidFill>
                <a:latin typeface="Times New Roman" panose="02020603050405020304" pitchFamily="18" charset="0"/>
                <a:cs typeface="Times New Roman" panose="02020603050405020304" pitchFamily="18" charset="0"/>
              </a:rPr>
              <a:t>APPLICATIONS:</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0"/>
              </a:spcBef>
            </a:pPr>
            <a:r>
              <a:rPr lang="en-US" altLang="en-US" sz="1200">
                <a:solidFill>
                  <a:srgbClr val="000000"/>
                </a:solidFill>
                <a:latin typeface="Times New Roman" panose="02020603050405020304" pitchFamily="18" charset="0"/>
                <a:cs typeface="Times New Roman" panose="02020603050405020304" pitchFamily="18" charset="0"/>
              </a:rPr>
              <a:t>1. </a:t>
            </a:r>
            <a:r>
              <a:rPr lang="en-US" altLang="en-US" sz="2200">
                <a:solidFill>
                  <a:srgbClr val="000000"/>
                </a:solidFill>
                <a:latin typeface="Times New Roman" panose="02020603050405020304" pitchFamily="18" charset="0"/>
                <a:cs typeface="Times New Roman" panose="02020603050405020304" pitchFamily="18" charset="0"/>
              </a:rPr>
              <a:t>In the ropes</a:t>
            </a:r>
          </a:p>
          <a:p>
            <a:pPr eaLnBrk="1" hangingPunct="1">
              <a:spcBef>
                <a:spcPts val="125"/>
              </a:spcBef>
            </a:pPr>
            <a:r>
              <a:rPr lang="en-US" altLang="en-US" sz="1200">
                <a:solidFill>
                  <a:srgbClr val="000000"/>
                </a:solidFill>
                <a:latin typeface="Times New Roman" panose="02020603050405020304" pitchFamily="18" charset="0"/>
                <a:cs typeface="Times New Roman" panose="02020603050405020304" pitchFamily="18" charset="0"/>
              </a:rPr>
              <a:t>2. </a:t>
            </a:r>
            <a:r>
              <a:rPr lang="en-US" altLang="en-US" sz="2200">
                <a:solidFill>
                  <a:srgbClr val="000000"/>
                </a:solidFill>
                <a:latin typeface="Times New Roman" panose="02020603050405020304" pitchFamily="18" charset="0"/>
                <a:cs typeface="Times New Roman" panose="02020603050405020304" pitchFamily="18" charset="0"/>
              </a:rPr>
              <a:t>In in the beams</a:t>
            </a:r>
          </a:p>
        </p:txBody>
      </p:sp>
      <p:sp>
        <p:nvSpPr>
          <p:cNvPr id="25604" name="object 4">
            <a:extLst>
              <a:ext uri="{FF2B5EF4-FFF2-40B4-BE49-F238E27FC236}">
                <a16:creationId xmlns:a16="http://schemas.microsoft.com/office/drawing/2014/main" id="{AB26CD57-734E-4394-A2E8-C2A0CE61FC71}"/>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879BFB8D-5390-4DD3-B769-1B3B4F3B914F}"/>
              </a:ext>
            </a:extLst>
          </p:cNvPr>
          <p:cNvSpPr txBox="1">
            <a:spLocks noGrp="1"/>
          </p:cNvSpPr>
          <p:nvPr>
            <p:ph type="title"/>
          </p:nvPr>
        </p:nvSpPr>
        <p:spPr>
          <a:xfrm>
            <a:off x="1868488" y="477838"/>
            <a:ext cx="7604125" cy="392112"/>
          </a:xfrm>
        </p:spPr>
        <p:txBody>
          <a:bodyPr tIns="12700" rtlCol="0"/>
          <a:lstStyle/>
          <a:p>
            <a:pPr marL="12700" eaLnBrk="1" fontAlgn="auto" hangingPunct="1">
              <a:spcBef>
                <a:spcPts val="100"/>
              </a:spcBef>
              <a:spcAft>
                <a:spcPts val="0"/>
              </a:spcAft>
              <a:tabLst>
                <a:tab pos="417830" algn="l"/>
              </a:tabLst>
              <a:defRPr/>
            </a:pPr>
            <a:r>
              <a:rPr u="none" spc="-25" dirty="0"/>
              <a:t>4.</a:t>
            </a:r>
            <a:r>
              <a:rPr u="none" dirty="0"/>
              <a:t>	</a:t>
            </a:r>
            <a:r>
              <a:rPr spc="195" dirty="0"/>
              <a:t> </a:t>
            </a:r>
            <a:r>
              <a:rPr dirty="0"/>
              <a:t>MEASUREMENT</a:t>
            </a:r>
            <a:r>
              <a:rPr spc="-50" dirty="0"/>
              <a:t> </a:t>
            </a:r>
            <a:r>
              <a:rPr dirty="0"/>
              <a:t>OF</a:t>
            </a:r>
            <a:r>
              <a:rPr spc="-100" dirty="0"/>
              <a:t> </a:t>
            </a:r>
            <a:r>
              <a:rPr dirty="0"/>
              <a:t>ANGULAR</a:t>
            </a:r>
            <a:r>
              <a:rPr spc="-75" dirty="0"/>
              <a:t> </a:t>
            </a:r>
            <a:r>
              <a:rPr dirty="0"/>
              <a:t>DISPLACEMENT</a:t>
            </a:r>
          </a:p>
        </p:txBody>
      </p:sp>
      <p:sp>
        <p:nvSpPr>
          <p:cNvPr id="26627" name="object 3">
            <a:extLst>
              <a:ext uri="{FF2B5EF4-FFF2-40B4-BE49-F238E27FC236}">
                <a16:creationId xmlns:a16="http://schemas.microsoft.com/office/drawing/2014/main" id="{36FAB492-E585-40E1-AB29-92ED2F7CE183}"/>
              </a:ext>
            </a:extLst>
          </p:cNvPr>
          <p:cNvSpPr txBox="1">
            <a:spLocks noChangeArrowheads="1"/>
          </p:cNvSpPr>
          <p:nvPr/>
        </p:nvSpPr>
        <p:spPr bwMode="auto">
          <a:xfrm>
            <a:off x="663575" y="1331913"/>
            <a:ext cx="8843963" cy="580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ts val="2825"/>
              </a:lnSpc>
              <a:spcBef>
                <a:spcPts val="100"/>
              </a:spcBef>
            </a:pPr>
            <a:r>
              <a:rPr lang="en-US" altLang="en-US" sz="2400" b="1" u="sng">
                <a:solidFill>
                  <a:srgbClr val="000000"/>
                </a:solidFill>
                <a:latin typeface="Times New Roman" panose="02020603050405020304" pitchFamily="18" charset="0"/>
                <a:cs typeface="Times New Roman" panose="02020603050405020304" pitchFamily="18" charset="0"/>
              </a:rPr>
              <a:t>AIM:</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88"/>
              </a:lnSpc>
            </a:pPr>
            <a:r>
              <a:rPr lang="en-US" altLang="en-US" sz="2200">
                <a:solidFill>
                  <a:srgbClr val="000000"/>
                </a:solidFill>
                <a:latin typeface="Times New Roman" panose="02020603050405020304" pitchFamily="18" charset="0"/>
                <a:cs typeface="Times New Roman" panose="02020603050405020304" pitchFamily="18" charset="0"/>
              </a:rPr>
              <a:t>Measurement of angular displacement using capacitive transducer.</a:t>
            </a:r>
          </a:p>
          <a:p>
            <a:pPr eaLnBrk="1" hangingPunct="1">
              <a:spcBef>
                <a:spcPts val="38"/>
              </a:spcBef>
            </a:pPr>
            <a:endParaRPr lang="en-US" altLang="en-US" sz="33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APPARATUS REQUIRED:</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CAPACITIVE ANGULAR DISPLACEMENT CELL</a:t>
            </a:r>
          </a:p>
          <a:p>
            <a:pPr eaLnBrk="1" hangingPunct="1">
              <a:spcBef>
                <a:spcPts val="1138"/>
              </a:spcBef>
            </a:pPr>
            <a:r>
              <a:rPr lang="en-US" altLang="en-US" sz="2200">
                <a:solidFill>
                  <a:srgbClr val="000000"/>
                </a:solidFill>
                <a:latin typeface="Times New Roman" panose="02020603050405020304" pitchFamily="18" charset="0"/>
                <a:cs typeface="Times New Roman" panose="02020603050405020304" pitchFamily="18" charset="0"/>
              </a:rPr>
              <a:t>Digital ANGULAR indicator</a:t>
            </a:r>
          </a:p>
          <a:p>
            <a:pPr eaLnBrk="1" hangingPunct="1">
              <a:spcBef>
                <a:spcPts val="1075"/>
              </a:spcBef>
            </a:pPr>
            <a:r>
              <a:rPr lang="en-US" altLang="en-US" sz="2200">
                <a:solidFill>
                  <a:srgbClr val="000000"/>
                </a:solidFill>
                <a:latin typeface="Times New Roman" panose="02020603050405020304" pitchFamily="18" charset="0"/>
                <a:cs typeface="Times New Roman" panose="02020603050405020304" pitchFamily="18" charset="0"/>
              </a:rPr>
              <a:t>STEPPER MOTOR ASSEMBLY with Controller</a:t>
            </a:r>
          </a:p>
          <a:p>
            <a:pPr eaLnBrk="1" hangingPunct="1">
              <a:spcBef>
                <a:spcPts val="13"/>
              </a:spcBef>
            </a:pPr>
            <a:endParaRPr lang="en-US" altLang="en-US" sz="33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THEORY BEHIND:</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Capacitance  is  well  known  to  be  a  function  of  effective  area  of  the conductors, separation between them, the dielectric strength of the material in the separation. Capacitive transducers convert the physical quantity to be measured into a change of capacitance which is processed by the measuring circuit of the transducer. The capacitance of a parallel plate capacitor may be</a:t>
            </a:r>
          </a:p>
        </p:txBody>
      </p:sp>
      <p:sp>
        <p:nvSpPr>
          <p:cNvPr id="26628" name="object 4">
            <a:extLst>
              <a:ext uri="{FF2B5EF4-FFF2-40B4-BE49-F238E27FC236}">
                <a16:creationId xmlns:a16="http://schemas.microsoft.com/office/drawing/2014/main" id="{59C80712-4F37-41DE-BCF6-D190908C175F}"/>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object 2">
            <a:extLst>
              <a:ext uri="{FF2B5EF4-FFF2-40B4-BE49-F238E27FC236}">
                <a16:creationId xmlns:a16="http://schemas.microsoft.com/office/drawing/2014/main" id="{B9BE7366-B5DF-4ADB-9C24-4D67ABA98EFD}"/>
              </a:ext>
            </a:extLst>
          </p:cNvPr>
          <p:cNvSpPr>
            <a:spLocks noGrp="1" noChangeArrowheads="1"/>
          </p:cNvSpPr>
          <p:nvPr>
            <p:ph type="title"/>
          </p:nvPr>
        </p:nvSpPr>
        <p:spPr>
          <a:xfrm>
            <a:off x="663575" y="392113"/>
            <a:ext cx="8832850" cy="730250"/>
          </a:xfrm>
        </p:spPr>
        <p:txBody>
          <a:bodyPr tIns="12700"/>
          <a:lstStyle/>
          <a:p>
            <a:pPr marL="12700" algn="l" eaLnBrk="1" hangingPunct="1">
              <a:lnSpc>
                <a:spcPct val="110000"/>
              </a:lnSpc>
              <a:spcBef>
                <a:spcPts val="100"/>
              </a:spcBef>
            </a:pPr>
            <a:r>
              <a:rPr lang="en-US" altLang="en-US" sz="2200" b="0" u="none">
                <a:latin typeface="Times New Roman" panose="02020603050405020304" pitchFamily="18" charset="0"/>
                <a:cs typeface="Times New Roman" panose="02020603050405020304" pitchFamily="18" charset="0"/>
              </a:rPr>
              <a:t>changed by varying the separation between the plates, varying the effective area of the plates or varying the dielectric.</a:t>
            </a:r>
            <a:endParaRPr lang="en-US" altLang="en-US" sz="2200">
              <a:latin typeface="Times New Roman" panose="02020603050405020304" pitchFamily="18" charset="0"/>
              <a:cs typeface="Times New Roman" panose="02020603050405020304" pitchFamily="18" charset="0"/>
            </a:endParaRPr>
          </a:p>
        </p:txBody>
      </p:sp>
      <p:sp>
        <p:nvSpPr>
          <p:cNvPr id="27651" name="object 3">
            <a:extLst>
              <a:ext uri="{FF2B5EF4-FFF2-40B4-BE49-F238E27FC236}">
                <a16:creationId xmlns:a16="http://schemas.microsoft.com/office/drawing/2014/main" id="{BFEFAD2A-ECF2-429E-9FE6-A71D16900259}"/>
              </a:ext>
            </a:extLst>
          </p:cNvPr>
          <p:cNvSpPr txBox="1">
            <a:spLocks noChangeArrowheads="1"/>
          </p:cNvSpPr>
          <p:nvPr/>
        </p:nvSpPr>
        <p:spPr bwMode="auto">
          <a:xfrm>
            <a:off x="663575" y="1262063"/>
            <a:ext cx="8837613" cy="500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10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Capacitive  type  transducers  are  used  essentially  for  displacement  or positioning measurements. But they are more susceptible to environmental factors  such  as  dust  or  moisture  in  the  atmosphere  than  inductive  type transducers.</a:t>
            </a:r>
          </a:p>
          <a:p>
            <a:pPr eaLnBrk="1" hangingPunct="1">
              <a:lnSpc>
                <a:spcPct val="111000"/>
              </a:lnSpc>
              <a:spcBef>
                <a:spcPts val="975"/>
              </a:spcBef>
            </a:pPr>
            <a:r>
              <a:rPr lang="en-US" altLang="en-US" sz="2200">
                <a:solidFill>
                  <a:srgbClr val="000000"/>
                </a:solidFill>
                <a:latin typeface="Times New Roman" panose="02020603050405020304" pitchFamily="18" charset="0"/>
                <a:cs typeface="Times New Roman" panose="02020603050405020304" pitchFamily="18" charset="0"/>
              </a:rPr>
              <a:t>The meshing area between two stator and rotor plates of the capacitor goes on changing as the shaft capacitor is rotated. The arrangement is used to demonstrate the measurement of angular displacement. The transducer is mounted on to the face of a protractor which indicates the angle of displacement, and the readout display the amount of displacement. </a:t>
            </a:r>
          </a:p>
          <a:p>
            <a:pPr eaLnBrk="1" hangingPunct="1">
              <a:lnSpc>
                <a:spcPct val="111000"/>
              </a:lnSpc>
              <a:spcBef>
                <a:spcPts val="975"/>
              </a:spcBef>
            </a:pPr>
            <a:r>
              <a:rPr lang="en-US" altLang="en-US" sz="2400" b="1" u="sng">
                <a:solidFill>
                  <a:srgbClr val="000000"/>
                </a:solidFill>
                <a:latin typeface="Times New Roman" panose="02020603050405020304" pitchFamily="18" charset="0"/>
                <a:cs typeface="Times New Roman" panose="02020603050405020304" pitchFamily="18" charset="0"/>
              </a:rPr>
              <a:t>PANEL DETIALS:</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25"/>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p:txBody>
      </p:sp>
      <p:sp>
        <p:nvSpPr>
          <p:cNvPr id="27652" name="object 4">
            <a:extLst>
              <a:ext uri="{FF2B5EF4-FFF2-40B4-BE49-F238E27FC236}">
                <a16:creationId xmlns:a16="http://schemas.microsoft.com/office/drawing/2014/main" id="{9A040C5F-A359-4D61-AB14-8AB63A30ABCB}"/>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9A7B0276-B5B4-4530-B09B-D2922BB1337A}"/>
              </a:ext>
            </a:extLst>
          </p:cNvPr>
          <p:cNvSpPr txBox="1">
            <a:spLocks noGrp="1"/>
          </p:cNvSpPr>
          <p:nvPr>
            <p:ph type="title"/>
          </p:nvPr>
        </p:nvSpPr>
        <p:spPr>
          <a:xfrm>
            <a:off x="663575" y="422275"/>
            <a:ext cx="6042025" cy="1027113"/>
          </a:xfrm>
        </p:spPr>
        <p:txBody>
          <a:bodyPr tIns="12065" rtlCol="0"/>
          <a:lstStyle/>
          <a:p>
            <a:pPr marL="12700" algn="l" eaLnBrk="1" fontAlgn="auto" hangingPunct="1">
              <a:spcBef>
                <a:spcPts val="95"/>
              </a:spcBef>
              <a:spcAft>
                <a:spcPts val="0"/>
              </a:spcAft>
              <a:defRPr/>
            </a:pPr>
            <a:r>
              <a:rPr lang="en-US" sz="2200" u="none" dirty="0"/>
              <a:t>ANGULAR</a:t>
            </a:r>
            <a:r>
              <a:rPr lang="en-US" sz="2200" u="none" spc="-65" dirty="0"/>
              <a:t> </a:t>
            </a:r>
            <a:r>
              <a:rPr lang="en-US" sz="2200" u="none" dirty="0"/>
              <a:t>INDICATOR:</a:t>
            </a:r>
            <a:r>
              <a:rPr lang="en-US" sz="2200" u="none" spc="-55" dirty="0"/>
              <a:t> </a:t>
            </a:r>
            <a:br>
              <a:rPr lang="en-US" sz="2200" u="none" spc="-55" dirty="0"/>
            </a:br>
            <a:r>
              <a:rPr lang="en-US" sz="2200" b="0" u="none" dirty="0"/>
              <a:t>To</a:t>
            </a:r>
            <a:r>
              <a:rPr lang="en-US" sz="2200" b="0" u="none" spc="-65" dirty="0"/>
              <a:t> </a:t>
            </a:r>
            <a:r>
              <a:rPr lang="en-US" sz="2200" b="0" u="none" dirty="0"/>
              <a:t>indicate</a:t>
            </a:r>
            <a:r>
              <a:rPr lang="en-US" sz="2200" b="0" u="none" spc="-75" dirty="0"/>
              <a:t> </a:t>
            </a:r>
            <a:r>
              <a:rPr lang="en-US" sz="2200" b="0" u="none" dirty="0"/>
              <a:t>the</a:t>
            </a:r>
            <a:r>
              <a:rPr lang="en-US" sz="2200" b="0" u="none" spc="-75" dirty="0"/>
              <a:t> </a:t>
            </a:r>
            <a:r>
              <a:rPr lang="en-US" sz="2200" b="0" u="none" spc="-10" dirty="0"/>
              <a:t>Distance moved.</a:t>
            </a:r>
            <a:br>
              <a:rPr lang="en-US" sz="2200" b="0" u="none" spc="-10" dirty="0"/>
            </a:br>
            <a:endParaRPr lang="en-US" sz="2200" dirty="0"/>
          </a:p>
        </p:txBody>
      </p:sp>
      <p:sp>
        <p:nvSpPr>
          <p:cNvPr id="28675" name="object 3">
            <a:extLst>
              <a:ext uri="{FF2B5EF4-FFF2-40B4-BE49-F238E27FC236}">
                <a16:creationId xmlns:a16="http://schemas.microsoft.com/office/drawing/2014/main" id="{A9D68836-307C-41B7-8C7E-A1388F674035}"/>
              </a:ext>
            </a:extLst>
          </p:cNvPr>
          <p:cNvSpPr txBox="1">
            <a:spLocks noChangeArrowheads="1"/>
          </p:cNvSpPr>
          <p:nvPr/>
        </p:nvSpPr>
        <p:spPr bwMode="auto">
          <a:xfrm>
            <a:off x="663575" y="1120775"/>
            <a:ext cx="8775700" cy="553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25"/>
              </a:spcBef>
            </a:pPr>
            <a:r>
              <a:rPr lang="en-US" altLang="en-US" sz="2200" b="1">
                <a:solidFill>
                  <a:srgbClr val="000000"/>
                </a:solidFill>
                <a:latin typeface="Times New Roman" panose="02020603050405020304" pitchFamily="18" charset="0"/>
                <a:cs typeface="Times New Roman" panose="02020603050405020304" pitchFamily="18" charset="0"/>
              </a:rPr>
              <a:t>STARTER: </a:t>
            </a:r>
          </a:p>
          <a:p>
            <a:pPr eaLnBrk="1" hangingPunct="1">
              <a:spcBef>
                <a:spcPts val="1225"/>
              </a:spcBef>
            </a:pPr>
            <a:r>
              <a:rPr lang="en-US" altLang="en-US" sz="2200">
                <a:solidFill>
                  <a:srgbClr val="000000"/>
                </a:solidFill>
                <a:latin typeface="Times New Roman" panose="02020603050405020304" pitchFamily="18" charset="0"/>
                <a:cs typeface="Times New Roman" panose="02020603050405020304" pitchFamily="18" charset="0"/>
              </a:rPr>
              <a:t>To Start the Motor and to Select the Mode of Operation</a:t>
            </a:r>
          </a:p>
          <a:p>
            <a:pPr eaLnBrk="1" hangingPunct="1">
              <a:spcBef>
                <a:spcPts val="2150"/>
              </a:spcBef>
            </a:pPr>
            <a:r>
              <a:rPr lang="en-US" altLang="en-US" sz="2200" b="1">
                <a:solidFill>
                  <a:srgbClr val="000000"/>
                </a:solidFill>
                <a:latin typeface="Times New Roman" panose="02020603050405020304" pitchFamily="18" charset="0"/>
                <a:cs typeface="Times New Roman" panose="02020603050405020304" pitchFamily="18" charset="0"/>
              </a:rPr>
              <a:t>INCREMENTAL</a:t>
            </a:r>
            <a:r>
              <a:rPr lang="en-US" altLang="en-US" sz="2200">
                <a:solidFill>
                  <a:srgbClr val="000000"/>
                </a:solidFill>
                <a:latin typeface="Times New Roman" panose="02020603050405020304" pitchFamily="18" charset="0"/>
                <a:cs typeface="Times New Roman" panose="02020603050405020304" pitchFamily="18" charset="0"/>
              </a:rPr>
              <a:t>: </a:t>
            </a:r>
          </a:p>
          <a:p>
            <a:pPr eaLnBrk="1" hangingPunct="1">
              <a:spcBef>
                <a:spcPts val="2150"/>
              </a:spcBef>
            </a:pPr>
            <a:r>
              <a:rPr lang="en-US" altLang="en-US" sz="2200">
                <a:solidFill>
                  <a:srgbClr val="000000"/>
                </a:solidFill>
                <a:latin typeface="Times New Roman" panose="02020603050405020304" pitchFamily="18" charset="0"/>
                <a:cs typeface="Times New Roman" panose="02020603050405020304" pitchFamily="18" charset="0"/>
              </a:rPr>
              <a:t>To Give Step input to the Motor according to mode selected.</a:t>
            </a:r>
          </a:p>
          <a:p>
            <a:pPr eaLnBrk="1" hangingPunct="1">
              <a:spcBef>
                <a:spcPts val="1038"/>
              </a:spcBef>
            </a:pPr>
            <a:r>
              <a:rPr lang="en-US" altLang="en-US" sz="2200" b="1">
                <a:solidFill>
                  <a:srgbClr val="000000"/>
                </a:solidFill>
                <a:latin typeface="Times New Roman" panose="02020603050405020304" pitchFamily="18" charset="0"/>
                <a:cs typeface="Times New Roman" panose="02020603050405020304" pitchFamily="18" charset="0"/>
              </a:rPr>
              <a:t>SOFTWARE: </a:t>
            </a:r>
          </a:p>
          <a:p>
            <a:pPr eaLnBrk="1" hangingPunct="1">
              <a:spcBef>
                <a:spcPts val="1038"/>
              </a:spcBef>
            </a:pP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lnSpc>
                <a:spcPts val="2825"/>
              </a:lnSpc>
            </a:pPr>
            <a:r>
              <a:rPr lang="en-US" altLang="en-US" sz="24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26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Press the STARTER switch and select MANUAL MODE.</a:t>
            </a:r>
          </a:p>
          <a:p>
            <a:pPr eaLnBrk="1" hangingPunct="1">
              <a:spcBef>
                <a:spcPts val="13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Set ZERO position on the Manual Indicator by pressing the INCREMENTAL Button.</a:t>
            </a:r>
          </a:p>
        </p:txBody>
      </p:sp>
      <p:sp>
        <p:nvSpPr>
          <p:cNvPr id="28676" name="object 4">
            <a:extLst>
              <a:ext uri="{FF2B5EF4-FFF2-40B4-BE49-F238E27FC236}">
                <a16:creationId xmlns:a16="http://schemas.microsoft.com/office/drawing/2014/main" id="{9F440CD5-DF7D-4BA9-A97C-2341FE4E4A33}"/>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74BF63F7-D01A-4077-9432-E9790F6446EC}"/>
              </a:ext>
            </a:extLst>
          </p:cNvPr>
          <p:cNvSpPr txBox="1">
            <a:spLocks noGrp="1"/>
          </p:cNvSpPr>
          <p:nvPr>
            <p:ph type="title"/>
          </p:nvPr>
        </p:nvSpPr>
        <p:spPr>
          <a:xfrm>
            <a:off x="663575" y="425450"/>
            <a:ext cx="2112963" cy="390525"/>
          </a:xfrm>
        </p:spPr>
        <p:txBody>
          <a:bodyPr tIns="12700" rtlCol="0"/>
          <a:lstStyle/>
          <a:p>
            <a:pPr marL="12700" eaLnBrk="1" fontAlgn="auto" hangingPunct="1">
              <a:spcBef>
                <a:spcPts val="100"/>
              </a:spcBef>
              <a:spcAft>
                <a:spcPts val="0"/>
              </a:spcAft>
              <a:defRPr/>
            </a:pPr>
            <a:r>
              <a:rPr spc="-10" dirty="0"/>
              <a:t>LIMITATIONS</a:t>
            </a:r>
          </a:p>
        </p:txBody>
      </p:sp>
      <p:sp>
        <p:nvSpPr>
          <p:cNvPr id="29699" name="object 3">
            <a:extLst>
              <a:ext uri="{FF2B5EF4-FFF2-40B4-BE49-F238E27FC236}">
                <a16:creationId xmlns:a16="http://schemas.microsoft.com/office/drawing/2014/main" id="{F44F9FF5-52E6-4D59-AC59-01F0B022CFA6}"/>
              </a:ext>
            </a:extLst>
          </p:cNvPr>
          <p:cNvSpPr txBox="1">
            <a:spLocks noChangeArrowheads="1"/>
          </p:cNvSpPr>
          <p:nvPr/>
        </p:nvSpPr>
        <p:spPr bwMode="auto">
          <a:xfrm>
            <a:off x="663575" y="784225"/>
            <a:ext cx="8699500" cy="511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5575" rIns="0" bIns="0">
            <a:spAutoFit/>
          </a:bodyPr>
          <a:lstStyle>
            <a:lvl1pPr marL="469900" indent="-228600">
              <a:tabLst>
                <a:tab pos="469900" algn="l"/>
              </a:tabLst>
              <a:defRPr>
                <a:solidFill>
                  <a:schemeClr val="tx1"/>
                </a:solidFill>
                <a:latin typeface="Arial" panose="020B0604020202020204" pitchFamily="34" charset="0"/>
              </a:defRPr>
            </a:lvl1pPr>
            <a:lvl2pPr marL="469900" indent="-228600">
              <a:tabLst>
                <a:tab pos="469900" algn="l"/>
              </a:tabLst>
              <a:defRPr>
                <a:solidFill>
                  <a:schemeClr val="tx1"/>
                </a:solidFill>
                <a:latin typeface="Arial" panose="020B0604020202020204" pitchFamily="34" charset="0"/>
              </a:defRPr>
            </a:lvl2pPr>
            <a:lvl3pPr marL="1143000" indent="-228600">
              <a:tabLst>
                <a:tab pos="469900" algn="l"/>
              </a:tabLst>
              <a:defRPr>
                <a:solidFill>
                  <a:schemeClr val="tx1"/>
                </a:solidFill>
                <a:latin typeface="Arial" panose="020B0604020202020204" pitchFamily="34" charset="0"/>
              </a:defRPr>
            </a:lvl3pPr>
            <a:lvl4pPr marL="1600200" indent="-228600">
              <a:tabLst>
                <a:tab pos="469900" algn="l"/>
              </a:tabLst>
              <a:defRPr>
                <a:solidFill>
                  <a:schemeClr val="tx1"/>
                </a:solidFill>
                <a:latin typeface="Arial" panose="020B0604020202020204" pitchFamily="34" charset="0"/>
              </a:defRPr>
            </a:lvl4pPr>
            <a:lvl5pPr marL="2057400" indent="-228600">
              <a:tabLst>
                <a:tab pos="4699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4699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4699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4699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469900" algn="l"/>
              </a:tabLst>
              <a:defRPr>
                <a:solidFill>
                  <a:schemeClr val="tx1"/>
                </a:solidFill>
                <a:latin typeface="Arial" panose="020B0604020202020204" pitchFamily="34" charset="0"/>
              </a:defRPr>
            </a:lvl9pPr>
          </a:lstStyle>
          <a:p>
            <a:pPr eaLnBrk="1" hangingPunct="1">
              <a:spcBef>
                <a:spcPts val="12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Range of ANGULAR DISPLACEMENT: Up to 360deg</a:t>
            </a:r>
          </a:p>
          <a:p>
            <a:pPr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In AUTO Mode the Incremental will be in steps of 22.5deg.</a:t>
            </a:r>
          </a:p>
          <a:p>
            <a:pPr eaLnBrk="1" hangingPunct="1">
              <a:spcBef>
                <a:spcPts val="1125"/>
              </a:spcBef>
            </a:pPr>
            <a:r>
              <a:rPr lang="en-US" altLang="en-US" sz="2400" b="1" u="sng">
                <a:solidFill>
                  <a:srgbClr val="000000"/>
                </a:solidFill>
                <a:latin typeface="Times New Roman" panose="02020603050405020304" pitchFamily="18" charset="0"/>
                <a:cs typeface="Times New Roman" panose="02020603050405020304" pitchFamily="18" charset="0"/>
              </a:rPr>
              <a:t>PROCEDURE:</a:t>
            </a:r>
            <a:endParaRPr lang="en-US" altLang="en-US" sz="2400">
              <a:solidFill>
                <a:srgbClr val="000000"/>
              </a:solidFill>
              <a:latin typeface="Times New Roman" panose="02020603050405020304" pitchFamily="18" charset="0"/>
              <a:cs typeface="Times New Roman" panose="02020603050405020304" pitchFamily="18" charset="0"/>
            </a:endParaRPr>
          </a:p>
          <a:p>
            <a:pPr lvl="1" eaLnBrk="1" hangingPunct="1">
              <a:lnSpc>
                <a:spcPct val="111000"/>
              </a:lnSpc>
              <a:spcBef>
                <a:spcPts val="8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After the Preparation of equipment, Now press the INCREMENTAL button so the stepper motor sets accordingly with the selected mode of previously.</a:t>
            </a:r>
          </a:p>
          <a:p>
            <a:pPr lvl="1" eaLnBrk="1" hangingPunct="1">
              <a:spcBef>
                <a:spcPts val="126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the Reading on the Angular Displacement indicator</a:t>
            </a:r>
          </a:p>
          <a:p>
            <a:pPr lvl="1"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step 1 and step 2 until required.</a:t>
            </a:r>
          </a:p>
          <a:p>
            <a:pPr lvl="1"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down the readings of Manual Angular, simultaneously in every step.</a:t>
            </a:r>
          </a:p>
          <a:p>
            <a:pPr lvl="1" eaLnBrk="1" hangingPunct="1">
              <a:spcBef>
                <a:spcPts val="111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a:p>
            <a:pPr eaLnBrk="1" hangingPunct="1">
              <a:spcBef>
                <a:spcPts val="1113"/>
              </a:spcBef>
            </a:pPr>
            <a:r>
              <a:rPr lang="en-US" altLang="en-US" sz="2200">
                <a:solidFill>
                  <a:srgbClr val="000000"/>
                </a:solidFill>
                <a:latin typeface="Times New Roman" panose="02020603050405020304" pitchFamily="18" charset="0"/>
                <a:cs typeface="Times New Roman" panose="02020603050405020304" pitchFamily="18" charset="0"/>
              </a:rPr>
              <a:t>Note: Rotation will be in Clockwise direction only.</a:t>
            </a:r>
          </a:p>
        </p:txBody>
      </p:sp>
      <p:sp>
        <p:nvSpPr>
          <p:cNvPr id="29700" name="object 4">
            <a:extLst>
              <a:ext uri="{FF2B5EF4-FFF2-40B4-BE49-F238E27FC236}">
                <a16:creationId xmlns:a16="http://schemas.microsoft.com/office/drawing/2014/main" id="{A130845E-3FF5-45EB-A0FD-AB8745870797}"/>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84E24A4-30BD-4AF1-80B1-D7483BD15B5D}"/>
              </a:ext>
            </a:extLst>
          </p:cNvPr>
          <p:cNvSpPr txBox="1">
            <a:spLocks noGrp="1"/>
          </p:cNvSpPr>
          <p:nvPr>
            <p:ph type="title"/>
          </p:nvPr>
        </p:nvSpPr>
        <p:spPr/>
        <p:txBody>
          <a:bodyPr tIns="72390" rtlCol="0"/>
          <a:lstStyle/>
          <a:p>
            <a:pPr marL="12700" eaLnBrk="1" fontAlgn="auto" hangingPunct="1">
              <a:spcBef>
                <a:spcPts val="100"/>
              </a:spcBef>
              <a:spcAft>
                <a:spcPts val="0"/>
              </a:spcAft>
              <a:defRPr/>
            </a:pPr>
            <a:r>
              <a:rPr spc="-10" dirty="0"/>
              <a:t>TABULATIONS:</a:t>
            </a:r>
          </a:p>
        </p:txBody>
      </p:sp>
      <p:graphicFrame>
        <p:nvGraphicFramePr>
          <p:cNvPr id="3" name="object 3">
            <a:extLst>
              <a:ext uri="{FF2B5EF4-FFF2-40B4-BE49-F238E27FC236}">
                <a16:creationId xmlns:a16="http://schemas.microsoft.com/office/drawing/2014/main" id="{C6821DD2-8B31-4387-960F-8DFEBE5CB9F2}"/>
              </a:ext>
            </a:extLst>
          </p:cNvPr>
          <p:cNvGraphicFramePr>
            <a:graphicFrameLocks noGrp="1"/>
          </p:cNvGraphicFramePr>
          <p:nvPr/>
        </p:nvGraphicFramePr>
        <p:xfrm>
          <a:off x="1076325" y="1020763"/>
          <a:ext cx="8162925" cy="3132137"/>
        </p:xfrm>
        <a:graphic>
          <a:graphicData uri="http://schemas.openxmlformats.org/drawingml/2006/table">
            <a:tbl>
              <a:tblPr/>
              <a:tblGrid>
                <a:gridCol w="781050">
                  <a:extLst>
                    <a:ext uri="{9D8B030D-6E8A-4147-A177-3AD203B41FA5}">
                      <a16:colId xmlns:a16="http://schemas.microsoft.com/office/drawing/2014/main" val="20000"/>
                    </a:ext>
                  </a:extLst>
                </a:gridCol>
                <a:gridCol w="2378075">
                  <a:extLst>
                    <a:ext uri="{9D8B030D-6E8A-4147-A177-3AD203B41FA5}">
                      <a16:colId xmlns:a16="http://schemas.microsoft.com/office/drawing/2014/main" val="20001"/>
                    </a:ext>
                  </a:extLst>
                </a:gridCol>
                <a:gridCol w="2962275">
                  <a:extLst>
                    <a:ext uri="{9D8B030D-6E8A-4147-A177-3AD203B41FA5}">
                      <a16:colId xmlns:a16="http://schemas.microsoft.com/office/drawing/2014/main" val="20002"/>
                    </a:ext>
                  </a:extLst>
                </a:gridCol>
                <a:gridCol w="2041525">
                  <a:extLst>
                    <a:ext uri="{9D8B030D-6E8A-4147-A177-3AD203B41FA5}">
                      <a16:colId xmlns:a16="http://schemas.microsoft.com/office/drawing/2014/main" val="20003"/>
                    </a:ext>
                  </a:extLst>
                </a:gridCol>
              </a:tblGrid>
              <a:tr h="1495424">
                <a:tc>
                  <a:txBody>
                    <a:bodyPr/>
                    <a:lstStyle>
                      <a:lvl1pPr marL="7302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3025" marR="0" lvl="0" indent="0" algn="l" defTabSz="914400" rtl="0" eaLnBrk="1" fontAlgn="base" latinLnBrk="0" hangingPunct="1">
                        <a:lnSpc>
                          <a:spcPts val="1625"/>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063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06388" marR="0" lvl="0" indent="0" algn="l" defTabSz="914400" rtl="0" eaLnBrk="1" fontAlgn="base" latinLnBrk="0" hangingPunct="1">
                        <a:lnSpc>
                          <a:spcPts val="251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The</a:t>
                      </a:r>
                    </a:p>
                    <a:p>
                      <a:pPr marL="306388" marR="0" lvl="0" indent="0" algn="l" defTabSz="914400" rtl="0" eaLnBrk="1" fontAlgn="base" latinLnBrk="0" hangingPunct="1">
                        <a:lnSpc>
                          <a:spcPct val="111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displacement protractor reading</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206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20650" marR="0" lvl="0" indent="0" algn="l" defTabSz="914400" rtl="0" eaLnBrk="1" fontAlgn="base" latinLnBrk="0" hangingPunct="1">
                        <a:lnSpc>
                          <a:spcPts val="2513"/>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Measured displacement</a:t>
                      </a:r>
                    </a:p>
                    <a:p>
                      <a:pPr marL="120650" marR="0" lvl="0" indent="0" algn="l" defTabSz="914400" rtl="0" eaLnBrk="1" fontAlgn="base" latinLnBrk="0" hangingPunct="1">
                        <a:lnSpc>
                          <a:spcPct val="100000"/>
                        </a:lnSpc>
                        <a:spcBef>
                          <a:spcPts val="288"/>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meter reading</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44132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441325" marR="0" lvl="0" indent="0" algn="l" defTabSz="914400" rtl="0" eaLnBrk="1" fontAlgn="base" latinLnBrk="0" hangingPunct="1">
                        <a:lnSpc>
                          <a:spcPts val="1625"/>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Deviation</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00">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1116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7988">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1116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0755" name="object 4">
            <a:extLst>
              <a:ext uri="{FF2B5EF4-FFF2-40B4-BE49-F238E27FC236}">
                <a16:creationId xmlns:a16="http://schemas.microsoft.com/office/drawing/2014/main" id="{26FCB94A-8593-433E-84A3-46002D2F9D56}"/>
              </a:ext>
            </a:extLst>
          </p:cNvPr>
          <p:cNvSpPr txBox="1">
            <a:spLocks noChangeArrowheads="1"/>
          </p:cNvSpPr>
          <p:nvPr/>
        </p:nvSpPr>
        <p:spPr bwMode="auto">
          <a:xfrm>
            <a:off x="663575" y="4287838"/>
            <a:ext cx="8920163"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383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88"/>
              </a:spcBef>
            </a:pPr>
            <a:r>
              <a:rPr lang="en-US" altLang="en-US" sz="2400" b="1" u="sng">
                <a:solidFill>
                  <a:srgbClr val="000000"/>
                </a:solidFill>
                <a:latin typeface="Times New Roman" panose="02020603050405020304" pitchFamily="18" charset="0"/>
                <a:cs typeface="Times New Roman" panose="02020603050405020304" pitchFamily="18" charset="0"/>
              </a:rPr>
              <a:t>CONCLUSIONS OF THE RESULTS TABULATED:</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88"/>
              </a:spcBef>
            </a:pPr>
            <a:r>
              <a:rPr lang="en-US" altLang="en-US" sz="2200">
                <a:solidFill>
                  <a:srgbClr val="000000"/>
                </a:solidFill>
                <a:latin typeface="Times New Roman" panose="02020603050405020304" pitchFamily="18" charset="0"/>
                <a:cs typeface="Times New Roman" panose="02020603050405020304" pitchFamily="18" charset="0"/>
              </a:rPr>
              <a:t>Summarizing the entire operation</a:t>
            </a:r>
          </a:p>
          <a:p>
            <a:pPr eaLnBrk="1" hangingPunct="1"/>
            <a:r>
              <a:rPr lang="en-US" altLang="en-US" sz="2200">
                <a:solidFill>
                  <a:srgbClr val="000000"/>
                </a:solidFill>
                <a:latin typeface="Times New Roman" panose="02020603050405020304" pitchFamily="18" charset="0"/>
                <a:cs typeface="Times New Roman" panose="02020603050405020304" pitchFamily="18" charset="0"/>
              </a:rPr>
              <a:t>Describing the possible error factors Graph Plotting</a:t>
            </a:r>
          </a:p>
          <a:p>
            <a:pPr eaLnBrk="1" hangingPunct="1">
              <a:spcBef>
                <a:spcPts val="1975"/>
              </a:spcBef>
            </a:pPr>
            <a:r>
              <a:rPr lang="en-US" altLang="en-US" sz="2200">
                <a:solidFill>
                  <a:srgbClr val="000000"/>
                </a:solidFill>
                <a:latin typeface="Times New Roman" panose="02020603050405020304" pitchFamily="18" charset="0"/>
                <a:cs typeface="Times New Roman" panose="02020603050405020304" pitchFamily="18" charset="0"/>
              </a:rPr>
              <a:t>Techniques which can be adopted to minimize the errors in all aspects i.e., from startup to end.</a:t>
            </a:r>
          </a:p>
        </p:txBody>
      </p:sp>
      <p:sp>
        <p:nvSpPr>
          <p:cNvPr id="30756" name="object 5">
            <a:extLst>
              <a:ext uri="{FF2B5EF4-FFF2-40B4-BE49-F238E27FC236}">
                <a16:creationId xmlns:a16="http://schemas.microsoft.com/office/drawing/2014/main" id="{1E0B4FB2-5EF3-4317-BE41-4125606D558A}"/>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5" name="object 3">
            <a:extLst>
              <a:ext uri="{FF2B5EF4-FFF2-40B4-BE49-F238E27FC236}">
                <a16:creationId xmlns:a16="http://schemas.microsoft.com/office/drawing/2014/main" id="{35E6CECE-D136-4A9E-8210-7F48EA575374}"/>
              </a:ext>
            </a:extLst>
          </p:cNvPr>
          <p:cNvSpPr txBox="1"/>
          <p:nvPr/>
        </p:nvSpPr>
        <p:spPr>
          <a:xfrm>
            <a:off x="688975" y="6556375"/>
            <a:ext cx="2436813" cy="736600"/>
          </a:xfrm>
          <a:prstGeom prst="rect">
            <a:avLst/>
          </a:prstGeom>
        </p:spPr>
        <p:txBody>
          <a:bodyPr lIns="0" tIns="12700" rIns="0" bIns="0">
            <a:spAutoFit/>
          </a:bodyPr>
          <a:lstStyle/>
          <a:p>
            <a:pPr marL="12700" eaLnBrk="1" fontAlgn="auto" hangingPunct="1">
              <a:spcBef>
                <a:spcPts val="100"/>
              </a:spcBef>
              <a:spcAft>
                <a:spcPts val="0"/>
              </a:spcAft>
              <a:defRPr/>
            </a:pPr>
            <a:r>
              <a:rPr sz="2400" b="1" u="sng" kern="0" spc="-10" dirty="0">
                <a:solidFill>
                  <a:sysClr val="windowText" lastClr="000000"/>
                </a:solidFill>
                <a:uFill>
                  <a:solidFill>
                    <a:srgbClr val="000000"/>
                  </a:solidFill>
                </a:uFill>
                <a:latin typeface="Times New Roman"/>
                <a:cs typeface="Times New Roman"/>
              </a:rPr>
              <a:t>APPLICATIONS:</a:t>
            </a:r>
            <a:endParaRPr sz="2400" kern="0" dirty="0">
              <a:solidFill>
                <a:sysClr val="windowText" lastClr="000000"/>
              </a:solidFill>
              <a:latin typeface="Times New Roman"/>
              <a:cs typeface="Times New Roman"/>
            </a:endParaRPr>
          </a:p>
          <a:p>
            <a:pPr marL="12700" eaLnBrk="1" fontAlgn="auto" hangingPunct="1">
              <a:spcBef>
                <a:spcPts val="80"/>
              </a:spcBef>
              <a:spcAft>
                <a:spcPts val="0"/>
              </a:spcAft>
              <a:defRPr/>
            </a:pPr>
            <a:r>
              <a:rPr sz="1200" kern="0" spc="-20" dirty="0">
                <a:solidFill>
                  <a:sysClr val="windowText" lastClr="000000"/>
                </a:solidFill>
                <a:latin typeface="Times New Roman"/>
                <a:cs typeface="Times New Roman"/>
              </a:rPr>
              <a:t>1.</a:t>
            </a:r>
            <a:r>
              <a:rPr sz="1200" kern="0" spc="-1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In</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rotating</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shafts</a:t>
            </a:r>
            <a:endParaRPr sz="2200" kern="0" dirty="0">
              <a:solidFill>
                <a:sysClr val="windowText" lastClr="000000"/>
              </a:solidFill>
              <a:latin typeface="Times New Roman"/>
              <a:cs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6769C5D-7092-4B62-B48F-BB7584ECB097}"/>
              </a:ext>
            </a:extLst>
          </p:cNvPr>
          <p:cNvSpPr txBox="1"/>
          <p:nvPr/>
        </p:nvSpPr>
        <p:spPr>
          <a:xfrm>
            <a:off x="3916363" y="615950"/>
            <a:ext cx="2225675" cy="442913"/>
          </a:xfrm>
          <a:prstGeom prst="rect">
            <a:avLst/>
          </a:prstGeom>
        </p:spPr>
        <p:txBody>
          <a:bodyPr lIns="0" tIns="12065" rIns="0" bIns="0">
            <a:spAutoFit/>
          </a:bodyPr>
          <a:lstStyle/>
          <a:p>
            <a:pPr marL="12700" eaLnBrk="1" fontAlgn="auto" hangingPunct="1">
              <a:spcBef>
                <a:spcPts val="95"/>
              </a:spcBef>
              <a:spcAft>
                <a:spcPts val="0"/>
              </a:spcAft>
              <a:defRPr/>
            </a:pPr>
            <a:r>
              <a:rPr sz="2800" b="1" kern="0" spc="-10" dirty="0">
                <a:solidFill>
                  <a:srgbClr val="0070C0"/>
                </a:solidFill>
                <a:uFill>
                  <a:solidFill>
                    <a:srgbClr val="000000"/>
                  </a:solidFill>
                </a:uFill>
                <a:latin typeface="Times New Roman"/>
                <a:cs typeface="Times New Roman"/>
              </a:rPr>
              <a:t>CONTENTS</a:t>
            </a:r>
            <a:endParaRPr sz="2800" kern="0" dirty="0">
              <a:solidFill>
                <a:srgbClr val="0070C0"/>
              </a:solidFill>
              <a:latin typeface="Times New Roman"/>
              <a:cs typeface="Times New Roman"/>
            </a:endParaRPr>
          </a:p>
        </p:txBody>
      </p:sp>
      <p:graphicFrame>
        <p:nvGraphicFramePr>
          <p:cNvPr id="3" name="object 3">
            <a:extLst>
              <a:ext uri="{FF2B5EF4-FFF2-40B4-BE49-F238E27FC236}">
                <a16:creationId xmlns:a16="http://schemas.microsoft.com/office/drawing/2014/main" id="{9E97FC03-CCCE-4688-A0AC-F76F8A4D1E11}"/>
              </a:ext>
            </a:extLst>
          </p:cNvPr>
          <p:cNvGraphicFramePr>
            <a:graphicFrameLocks noGrp="1"/>
          </p:cNvGraphicFramePr>
          <p:nvPr/>
        </p:nvGraphicFramePr>
        <p:xfrm>
          <a:off x="871538" y="1281113"/>
          <a:ext cx="8315325" cy="5553075"/>
        </p:xfrm>
        <a:graphic>
          <a:graphicData uri="http://schemas.openxmlformats.org/drawingml/2006/table">
            <a:tbl>
              <a:tblPr firstRow="1" bandRow="1">
                <a:tableStyleId>{69012ECD-51FC-41F1-AA8D-1B2483CD663E}</a:tableStyleId>
              </a:tblPr>
              <a:tblGrid>
                <a:gridCol w="1036171">
                  <a:extLst>
                    <a:ext uri="{9D8B030D-6E8A-4147-A177-3AD203B41FA5}">
                      <a16:colId xmlns:a16="http://schemas.microsoft.com/office/drawing/2014/main" val="20000"/>
                    </a:ext>
                  </a:extLst>
                </a:gridCol>
                <a:gridCol w="5506206">
                  <a:extLst>
                    <a:ext uri="{9D8B030D-6E8A-4147-A177-3AD203B41FA5}">
                      <a16:colId xmlns:a16="http://schemas.microsoft.com/office/drawing/2014/main" val="20001"/>
                    </a:ext>
                  </a:extLst>
                </a:gridCol>
                <a:gridCol w="1772948">
                  <a:extLst>
                    <a:ext uri="{9D8B030D-6E8A-4147-A177-3AD203B41FA5}">
                      <a16:colId xmlns:a16="http://schemas.microsoft.com/office/drawing/2014/main" val="20002"/>
                    </a:ext>
                  </a:extLst>
                </a:gridCol>
              </a:tblGrid>
              <a:tr h="572255">
                <a:tc>
                  <a:txBody>
                    <a:bodyPr/>
                    <a:lstStyle/>
                    <a:p>
                      <a:pPr marL="7620" algn="ctr">
                        <a:lnSpc>
                          <a:spcPct val="100000"/>
                        </a:lnSpc>
                        <a:spcBef>
                          <a:spcPts val="45"/>
                        </a:spcBef>
                      </a:pPr>
                      <a:r>
                        <a:rPr sz="2000" b="1" spc="-10" dirty="0"/>
                        <a:t>S.No.</a:t>
                      </a:r>
                      <a:endParaRPr sz="2000">
                        <a:latin typeface="Verdana"/>
                        <a:cs typeface="Verdana"/>
                      </a:endParaRPr>
                    </a:p>
                  </a:txBody>
                  <a:tcPr marL="0" marR="0" marT="5714" marB="0"/>
                </a:tc>
                <a:tc>
                  <a:txBody>
                    <a:bodyPr/>
                    <a:lstStyle/>
                    <a:p>
                      <a:pPr marL="920115">
                        <a:lnSpc>
                          <a:spcPct val="100000"/>
                        </a:lnSpc>
                        <a:spcBef>
                          <a:spcPts val="45"/>
                        </a:spcBef>
                      </a:pPr>
                      <a:r>
                        <a:rPr sz="2000" b="1" dirty="0"/>
                        <a:t>NAME</a:t>
                      </a:r>
                      <a:r>
                        <a:rPr sz="2000" b="1" spc="-80" dirty="0"/>
                        <a:t> </a:t>
                      </a:r>
                      <a:r>
                        <a:rPr sz="2000" b="1" dirty="0"/>
                        <a:t>OF</a:t>
                      </a:r>
                      <a:r>
                        <a:rPr sz="2000" b="1" spc="-50" dirty="0"/>
                        <a:t> </a:t>
                      </a:r>
                      <a:r>
                        <a:rPr sz="2000" b="1" dirty="0"/>
                        <a:t>THE</a:t>
                      </a:r>
                      <a:r>
                        <a:rPr sz="2000" b="1" spc="-75" dirty="0"/>
                        <a:t> </a:t>
                      </a:r>
                      <a:r>
                        <a:rPr sz="2000" b="1" spc="-10" dirty="0"/>
                        <a:t>EXPERIMENT</a:t>
                      </a:r>
                      <a:endParaRPr sz="2000">
                        <a:latin typeface="Verdana"/>
                        <a:cs typeface="Verdana"/>
                      </a:endParaRPr>
                    </a:p>
                  </a:txBody>
                  <a:tcPr marL="0" marR="0" marT="5714" marB="0"/>
                </a:tc>
                <a:tc>
                  <a:txBody>
                    <a:bodyPr/>
                    <a:lstStyle/>
                    <a:p>
                      <a:pPr marL="5080" algn="ctr">
                        <a:lnSpc>
                          <a:spcPct val="100000"/>
                        </a:lnSpc>
                        <a:spcBef>
                          <a:spcPts val="45"/>
                        </a:spcBef>
                      </a:pPr>
                      <a:r>
                        <a:rPr sz="2000" b="1" spc="-20" dirty="0"/>
                        <a:t>Week</a:t>
                      </a:r>
                      <a:endParaRPr sz="2000">
                        <a:latin typeface="Verdana"/>
                        <a:cs typeface="Verdana"/>
                      </a:endParaRPr>
                    </a:p>
                  </a:txBody>
                  <a:tcPr marL="0" marR="0" marT="5714" marB="0"/>
                </a:tc>
                <a:extLst>
                  <a:ext uri="{0D108BD9-81ED-4DB2-BD59-A6C34878D82A}">
                    <a16:rowId xmlns:a16="http://schemas.microsoft.com/office/drawing/2014/main" val="10000"/>
                  </a:ext>
                </a:extLst>
              </a:tr>
              <a:tr h="572255">
                <a:tc>
                  <a:txBody>
                    <a:bodyPr/>
                    <a:lstStyle/>
                    <a:p>
                      <a:pPr marL="10160" algn="ctr">
                        <a:lnSpc>
                          <a:spcPct val="100000"/>
                        </a:lnSpc>
                        <a:spcBef>
                          <a:spcPts val="40"/>
                        </a:spcBef>
                      </a:pPr>
                      <a:r>
                        <a:rPr sz="2000" b="1" dirty="0"/>
                        <a:t>1</a:t>
                      </a:r>
                      <a:endParaRPr sz="2000">
                        <a:latin typeface="Verdana"/>
                        <a:cs typeface="Verdana"/>
                      </a:endParaRPr>
                    </a:p>
                  </a:txBody>
                  <a:tcPr marL="0" marR="0" marT="5080" marB="0"/>
                </a:tc>
                <a:tc>
                  <a:txBody>
                    <a:bodyPr/>
                    <a:lstStyle/>
                    <a:p>
                      <a:pPr marL="73025">
                        <a:lnSpc>
                          <a:spcPct val="100000"/>
                        </a:lnSpc>
                        <a:spcBef>
                          <a:spcPts val="40"/>
                        </a:spcBef>
                      </a:pPr>
                      <a:r>
                        <a:rPr sz="2000" b="1" spc="-10" dirty="0"/>
                        <a:t>CALIBRATION</a:t>
                      </a:r>
                      <a:r>
                        <a:rPr sz="2000" b="1" spc="-85" dirty="0"/>
                        <a:t> </a:t>
                      </a:r>
                      <a:r>
                        <a:rPr sz="2000" b="1" dirty="0"/>
                        <a:t>OF</a:t>
                      </a:r>
                      <a:r>
                        <a:rPr sz="2000" b="1" spc="-95" dirty="0"/>
                        <a:t> </a:t>
                      </a:r>
                      <a:r>
                        <a:rPr sz="2000" b="1" dirty="0"/>
                        <a:t>PRESSURE</a:t>
                      </a:r>
                      <a:r>
                        <a:rPr sz="2000" b="1" spc="-90" dirty="0"/>
                        <a:t> </a:t>
                      </a:r>
                      <a:r>
                        <a:rPr sz="2000" b="1" spc="-20" dirty="0"/>
                        <a:t>CELL</a:t>
                      </a:r>
                      <a:endParaRPr sz="2000" dirty="0">
                        <a:latin typeface="Verdana"/>
                        <a:cs typeface="Verdana"/>
                      </a:endParaRPr>
                    </a:p>
                  </a:txBody>
                  <a:tcPr marL="0" marR="0" marT="5080" marB="0"/>
                </a:tc>
                <a:tc>
                  <a:txBody>
                    <a:bodyPr/>
                    <a:lstStyle/>
                    <a:p>
                      <a:pPr marL="6350" algn="ctr">
                        <a:lnSpc>
                          <a:spcPct val="100000"/>
                        </a:lnSpc>
                        <a:spcBef>
                          <a:spcPts val="40"/>
                        </a:spcBef>
                      </a:pPr>
                      <a:r>
                        <a:rPr sz="2000" b="1" spc="-10" dirty="0"/>
                        <a:t>1-</a:t>
                      </a:r>
                      <a:r>
                        <a:rPr sz="2000" b="1" spc="-50" dirty="0"/>
                        <a:t>2</a:t>
                      </a:r>
                      <a:endParaRPr sz="2000">
                        <a:latin typeface="Verdana"/>
                        <a:cs typeface="Verdana"/>
                      </a:endParaRPr>
                    </a:p>
                  </a:txBody>
                  <a:tcPr marL="0" marR="0" marT="5080" marB="0"/>
                </a:tc>
                <a:extLst>
                  <a:ext uri="{0D108BD9-81ED-4DB2-BD59-A6C34878D82A}">
                    <a16:rowId xmlns:a16="http://schemas.microsoft.com/office/drawing/2014/main" val="10001"/>
                  </a:ext>
                </a:extLst>
              </a:tr>
              <a:tr h="580625">
                <a:tc>
                  <a:txBody>
                    <a:bodyPr/>
                    <a:lstStyle/>
                    <a:p>
                      <a:pPr marL="10160" algn="ctr">
                        <a:lnSpc>
                          <a:spcPct val="100000"/>
                        </a:lnSpc>
                        <a:spcBef>
                          <a:spcPts val="45"/>
                        </a:spcBef>
                      </a:pPr>
                      <a:r>
                        <a:rPr sz="2000" b="1" dirty="0"/>
                        <a:t>2</a:t>
                      </a:r>
                      <a:endParaRPr sz="2000">
                        <a:latin typeface="Verdana"/>
                        <a:cs typeface="Verdana"/>
                      </a:endParaRPr>
                    </a:p>
                  </a:txBody>
                  <a:tcPr marL="0" marR="0" marT="5714" marB="0"/>
                </a:tc>
                <a:tc>
                  <a:txBody>
                    <a:bodyPr/>
                    <a:lstStyle/>
                    <a:p>
                      <a:pPr marL="73025">
                        <a:lnSpc>
                          <a:spcPct val="100000"/>
                        </a:lnSpc>
                        <a:spcBef>
                          <a:spcPts val="45"/>
                        </a:spcBef>
                      </a:pPr>
                      <a:r>
                        <a:rPr sz="2000" b="1" spc="-10" dirty="0"/>
                        <a:t>CALIBRATION</a:t>
                      </a:r>
                      <a:r>
                        <a:rPr sz="2000" b="1" spc="-50" dirty="0"/>
                        <a:t> </a:t>
                      </a:r>
                      <a:r>
                        <a:rPr sz="2000" b="1" dirty="0"/>
                        <a:t>OF</a:t>
                      </a:r>
                      <a:r>
                        <a:rPr sz="2000" b="1" spc="-45" dirty="0"/>
                        <a:t> </a:t>
                      </a:r>
                      <a:r>
                        <a:rPr sz="2000" b="1" spc="-20" dirty="0"/>
                        <a:t>LVDT</a:t>
                      </a:r>
                      <a:endParaRPr sz="2000">
                        <a:latin typeface="Verdana"/>
                        <a:cs typeface="Verdana"/>
                      </a:endParaRPr>
                    </a:p>
                  </a:txBody>
                  <a:tcPr marL="0" marR="0" marT="5714" marB="0"/>
                </a:tc>
                <a:tc>
                  <a:txBody>
                    <a:bodyPr/>
                    <a:lstStyle/>
                    <a:p>
                      <a:pPr marL="9525" algn="ctr">
                        <a:lnSpc>
                          <a:spcPct val="100000"/>
                        </a:lnSpc>
                        <a:spcBef>
                          <a:spcPts val="45"/>
                        </a:spcBef>
                      </a:pPr>
                      <a:r>
                        <a:rPr sz="2000" b="1" spc="-10" dirty="0"/>
                        <a:t>3-</a:t>
                      </a:r>
                      <a:r>
                        <a:rPr sz="2000" b="1" spc="-50" dirty="0"/>
                        <a:t>4</a:t>
                      </a:r>
                      <a:endParaRPr sz="2000">
                        <a:latin typeface="Verdana"/>
                        <a:cs typeface="Verdana"/>
                      </a:endParaRPr>
                    </a:p>
                  </a:txBody>
                  <a:tcPr marL="0" marR="0" marT="5714" marB="0"/>
                </a:tc>
                <a:extLst>
                  <a:ext uri="{0D108BD9-81ED-4DB2-BD59-A6C34878D82A}">
                    <a16:rowId xmlns:a16="http://schemas.microsoft.com/office/drawing/2014/main" val="10002"/>
                  </a:ext>
                </a:extLst>
              </a:tr>
              <a:tr h="576440">
                <a:tc>
                  <a:txBody>
                    <a:bodyPr/>
                    <a:lstStyle/>
                    <a:p>
                      <a:pPr marL="10160" algn="ctr">
                        <a:lnSpc>
                          <a:spcPct val="100000"/>
                        </a:lnSpc>
                        <a:spcBef>
                          <a:spcPts val="45"/>
                        </a:spcBef>
                      </a:pPr>
                      <a:r>
                        <a:rPr sz="2000" b="1" dirty="0"/>
                        <a:t>3</a:t>
                      </a:r>
                      <a:endParaRPr sz="2000">
                        <a:latin typeface="Verdana"/>
                        <a:cs typeface="Verdana"/>
                      </a:endParaRPr>
                    </a:p>
                  </a:txBody>
                  <a:tcPr marL="0" marR="0" marT="5714" marB="0"/>
                </a:tc>
                <a:tc>
                  <a:txBody>
                    <a:bodyPr/>
                    <a:lstStyle/>
                    <a:p>
                      <a:pPr marL="73025">
                        <a:lnSpc>
                          <a:spcPct val="100000"/>
                        </a:lnSpc>
                        <a:spcBef>
                          <a:spcPts val="45"/>
                        </a:spcBef>
                      </a:pPr>
                      <a:r>
                        <a:rPr sz="2000" b="1" spc="-10" dirty="0"/>
                        <a:t>CALIBRATION</a:t>
                      </a:r>
                      <a:r>
                        <a:rPr sz="2000" b="1" spc="-60" dirty="0"/>
                        <a:t> </a:t>
                      </a:r>
                      <a:r>
                        <a:rPr sz="2000" b="1" dirty="0"/>
                        <a:t>OF</a:t>
                      </a:r>
                      <a:r>
                        <a:rPr sz="2000" b="1" spc="-70" dirty="0"/>
                        <a:t> </a:t>
                      </a:r>
                      <a:r>
                        <a:rPr sz="2000" b="1" dirty="0"/>
                        <a:t>STRAIN</a:t>
                      </a:r>
                      <a:r>
                        <a:rPr sz="2000" b="1" spc="-70" dirty="0"/>
                        <a:t> </a:t>
                      </a:r>
                      <a:r>
                        <a:rPr sz="2000" b="1" spc="-10" dirty="0"/>
                        <a:t>GAUGE</a:t>
                      </a:r>
                      <a:endParaRPr sz="2000">
                        <a:latin typeface="Verdana"/>
                        <a:cs typeface="Verdana"/>
                      </a:endParaRPr>
                    </a:p>
                  </a:txBody>
                  <a:tcPr marL="0" marR="0" marT="5714" marB="0"/>
                </a:tc>
                <a:tc>
                  <a:txBody>
                    <a:bodyPr/>
                    <a:lstStyle/>
                    <a:p>
                      <a:pPr marL="9525" algn="ctr">
                        <a:lnSpc>
                          <a:spcPct val="100000"/>
                        </a:lnSpc>
                        <a:spcBef>
                          <a:spcPts val="45"/>
                        </a:spcBef>
                      </a:pPr>
                      <a:r>
                        <a:rPr sz="2000" b="1" spc="-10" dirty="0"/>
                        <a:t>5-</a:t>
                      </a:r>
                      <a:r>
                        <a:rPr sz="2000" b="1" spc="-50" dirty="0"/>
                        <a:t>6</a:t>
                      </a:r>
                      <a:endParaRPr sz="2000">
                        <a:latin typeface="Verdana"/>
                        <a:cs typeface="Verdana"/>
                      </a:endParaRPr>
                    </a:p>
                  </a:txBody>
                  <a:tcPr marL="0" marR="0" marT="5714" marB="0"/>
                </a:tc>
                <a:extLst>
                  <a:ext uri="{0D108BD9-81ED-4DB2-BD59-A6C34878D82A}">
                    <a16:rowId xmlns:a16="http://schemas.microsoft.com/office/drawing/2014/main" val="10003"/>
                  </a:ext>
                </a:extLst>
              </a:tr>
              <a:tr h="948878">
                <a:tc>
                  <a:txBody>
                    <a:bodyPr/>
                    <a:lstStyle/>
                    <a:p>
                      <a:pPr marL="10160" algn="ctr">
                        <a:lnSpc>
                          <a:spcPct val="100000"/>
                        </a:lnSpc>
                        <a:spcBef>
                          <a:spcPts val="885"/>
                        </a:spcBef>
                      </a:pPr>
                      <a:r>
                        <a:rPr sz="2000" b="1" dirty="0"/>
                        <a:t>4</a:t>
                      </a:r>
                      <a:endParaRPr sz="2000">
                        <a:latin typeface="Verdana"/>
                        <a:cs typeface="Verdana"/>
                      </a:endParaRPr>
                    </a:p>
                  </a:txBody>
                  <a:tcPr marL="0" marR="0" marT="112384" marB="0"/>
                </a:tc>
                <a:tc>
                  <a:txBody>
                    <a:bodyPr/>
                    <a:lstStyle/>
                    <a:p>
                      <a:pPr marL="73025">
                        <a:lnSpc>
                          <a:spcPct val="100000"/>
                        </a:lnSpc>
                        <a:spcBef>
                          <a:spcPts val="55"/>
                        </a:spcBef>
                      </a:pPr>
                      <a:r>
                        <a:rPr sz="2000" b="1" spc="-10" dirty="0"/>
                        <a:t>ANGULAR</a:t>
                      </a:r>
                      <a:r>
                        <a:rPr sz="2000" b="1" spc="-114" dirty="0"/>
                        <a:t> </a:t>
                      </a:r>
                      <a:r>
                        <a:rPr sz="2000" b="1" spc="-10" dirty="0"/>
                        <a:t>DISPLACEMENT</a:t>
                      </a:r>
                      <a:r>
                        <a:rPr sz="2000" b="1" spc="-100" dirty="0"/>
                        <a:t> </a:t>
                      </a:r>
                      <a:r>
                        <a:rPr sz="2000" b="1" dirty="0"/>
                        <a:t>BY</a:t>
                      </a:r>
                      <a:r>
                        <a:rPr sz="2000" b="1" spc="-100" dirty="0"/>
                        <a:t> </a:t>
                      </a:r>
                      <a:r>
                        <a:rPr sz="2000" b="1" spc="-10" dirty="0"/>
                        <a:t>CAPACITIVE</a:t>
                      </a:r>
                      <a:endParaRPr sz="2000"/>
                    </a:p>
                    <a:p>
                      <a:pPr marL="73025">
                        <a:lnSpc>
                          <a:spcPct val="100000"/>
                        </a:lnSpc>
                        <a:spcBef>
                          <a:spcPts val="310"/>
                        </a:spcBef>
                      </a:pPr>
                      <a:r>
                        <a:rPr sz="2000" b="1" spc="-10" dirty="0"/>
                        <a:t>TRANSDUCER</a:t>
                      </a:r>
                      <a:endParaRPr sz="2000">
                        <a:latin typeface="Verdana"/>
                        <a:cs typeface="Verdana"/>
                      </a:endParaRPr>
                    </a:p>
                  </a:txBody>
                  <a:tcPr marL="0" marR="0" marT="6984" marB="0"/>
                </a:tc>
                <a:tc>
                  <a:txBody>
                    <a:bodyPr/>
                    <a:lstStyle/>
                    <a:p>
                      <a:pPr marL="9525" algn="ctr">
                        <a:lnSpc>
                          <a:spcPct val="100000"/>
                        </a:lnSpc>
                        <a:spcBef>
                          <a:spcPts val="885"/>
                        </a:spcBef>
                      </a:pPr>
                      <a:r>
                        <a:rPr sz="2000" b="1" spc="-10" dirty="0"/>
                        <a:t>7-</a:t>
                      </a:r>
                      <a:r>
                        <a:rPr sz="2000" b="1" spc="-50" dirty="0"/>
                        <a:t>8</a:t>
                      </a:r>
                      <a:endParaRPr sz="2000">
                        <a:latin typeface="Verdana"/>
                        <a:cs typeface="Verdana"/>
                      </a:endParaRPr>
                    </a:p>
                  </a:txBody>
                  <a:tcPr marL="0" marR="0" marT="112384" marB="0"/>
                </a:tc>
                <a:extLst>
                  <a:ext uri="{0D108BD9-81ED-4DB2-BD59-A6C34878D82A}">
                    <a16:rowId xmlns:a16="http://schemas.microsoft.com/office/drawing/2014/main" val="10004"/>
                  </a:ext>
                </a:extLst>
              </a:tr>
              <a:tr h="579579">
                <a:tc>
                  <a:txBody>
                    <a:bodyPr/>
                    <a:lstStyle/>
                    <a:p>
                      <a:pPr marL="10160" algn="ctr">
                        <a:lnSpc>
                          <a:spcPct val="100000"/>
                        </a:lnSpc>
                        <a:spcBef>
                          <a:spcPts val="45"/>
                        </a:spcBef>
                      </a:pPr>
                      <a:r>
                        <a:rPr sz="2000" b="1" dirty="0"/>
                        <a:t>5</a:t>
                      </a:r>
                      <a:endParaRPr sz="2000">
                        <a:latin typeface="Verdana"/>
                        <a:cs typeface="Verdana"/>
                      </a:endParaRPr>
                    </a:p>
                  </a:txBody>
                  <a:tcPr marL="0" marR="0" marT="5714" marB="0"/>
                </a:tc>
                <a:tc>
                  <a:txBody>
                    <a:bodyPr/>
                    <a:lstStyle/>
                    <a:p>
                      <a:pPr marL="73025">
                        <a:lnSpc>
                          <a:spcPct val="100000"/>
                        </a:lnSpc>
                        <a:spcBef>
                          <a:spcPts val="45"/>
                        </a:spcBef>
                      </a:pPr>
                      <a:r>
                        <a:rPr sz="2000" b="1" dirty="0"/>
                        <a:t>SPEED</a:t>
                      </a:r>
                      <a:r>
                        <a:rPr sz="2000" b="1" spc="-75" dirty="0"/>
                        <a:t> </a:t>
                      </a:r>
                      <a:r>
                        <a:rPr sz="2000" b="1" spc="-10" dirty="0"/>
                        <a:t>MEASUREMENT</a:t>
                      </a:r>
                      <a:endParaRPr sz="2000">
                        <a:latin typeface="Verdana"/>
                        <a:cs typeface="Verdana"/>
                      </a:endParaRPr>
                    </a:p>
                  </a:txBody>
                  <a:tcPr marL="0" marR="0" marT="5714" marB="0"/>
                </a:tc>
                <a:tc>
                  <a:txBody>
                    <a:bodyPr/>
                    <a:lstStyle/>
                    <a:p>
                      <a:pPr marL="12065" algn="ctr">
                        <a:lnSpc>
                          <a:spcPct val="100000"/>
                        </a:lnSpc>
                        <a:spcBef>
                          <a:spcPts val="45"/>
                        </a:spcBef>
                      </a:pPr>
                      <a:r>
                        <a:rPr sz="2000" b="1" spc="-10" dirty="0"/>
                        <a:t>9-</a:t>
                      </a:r>
                      <a:r>
                        <a:rPr sz="2000" b="1" spc="-25" dirty="0"/>
                        <a:t>10</a:t>
                      </a:r>
                      <a:endParaRPr sz="2000">
                        <a:latin typeface="Verdana"/>
                        <a:cs typeface="Verdana"/>
                      </a:endParaRPr>
                    </a:p>
                  </a:txBody>
                  <a:tcPr marL="0" marR="0" marT="5714" marB="0"/>
                </a:tc>
                <a:extLst>
                  <a:ext uri="{0D108BD9-81ED-4DB2-BD59-A6C34878D82A}">
                    <a16:rowId xmlns:a16="http://schemas.microsoft.com/office/drawing/2014/main" val="10005"/>
                  </a:ext>
                </a:extLst>
              </a:tr>
              <a:tr h="572255">
                <a:tc>
                  <a:txBody>
                    <a:bodyPr/>
                    <a:lstStyle/>
                    <a:p>
                      <a:pPr marL="10160" algn="ctr">
                        <a:lnSpc>
                          <a:spcPct val="100000"/>
                        </a:lnSpc>
                        <a:spcBef>
                          <a:spcPts val="45"/>
                        </a:spcBef>
                      </a:pPr>
                      <a:r>
                        <a:rPr sz="2000" b="1" dirty="0"/>
                        <a:t>6</a:t>
                      </a:r>
                      <a:endParaRPr sz="2000">
                        <a:latin typeface="Verdana"/>
                        <a:cs typeface="Verdana"/>
                      </a:endParaRPr>
                    </a:p>
                  </a:txBody>
                  <a:tcPr marL="0" marR="0" marT="5714" marB="0"/>
                </a:tc>
                <a:tc>
                  <a:txBody>
                    <a:bodyPr/>
                    <a:lstStyle/>
                    <a:p>
                      <a:pPr marL="73025">
                        <a:lnSpc>
                          <a:spcPct val="100000"/>
                        </a:lnSpc>
                        <a:spcBef>
                          <a:spcPts val="45"/>
                        </a:spcBef>
                      </a:pPr>
                      <a:r>
                        <a:rPr sz="2000" b="1" spc="-10" dirty="0"/>
                        <a:t>CALIBRATION</a:t>
                      </a:r>
                      <a:r>
                        <a:rPr sz="2000" b="1" spc="-60" dirty="0"/>
                        <a:t> </a:t>
                      </a:r>
                      <a:r>
                        <a:rPr sz="2000" b="1" dirty="0"/>
                        <a:t>OF</a:t>
                      </a:r>
                      <a:r>
                        <a:rPr sz="2000" b="1" spc="-70" dirty="0"/>
                        <a:t> </a:t>
                      </a:r>
                      <a:r>
                        <a:rPr sz="2000" b="1" dirty="0"/>
                        <a:t>McLEOD</a:t>
                      </a:r>
                      <a:r>
                        <a:rPr sz="2000" b="1" spc="-60" dirty="0"/>
                        <a:t> </a:t>
                      </a:r>
                      <a:r>
                        <a:rPr sz="2000" b="1" spc="-10" dirty="0"/>
                        <a:t>GAUGE</a:t>
                      </a:r>
                      <a:endParaRPr sz="2000">
                        <a:latin typeface="Verdana"/>
                        <a:cs typeface="Verdana"/>
                      </a:endParaRPr>
                    </a:p>
                  </a:txBody>
                  <a:tcPr marL="0" marR="0" marT="5714" marB="0"/>
                </a:tc>
                <a:tc>
                  <a:txBody>
                    <a:bodyPr/>
                    <a:lstStyle/>
                    <a:p>
                      <a:pPr marL="10160" algn="ctr">
                        <a:lnSpc>
                          <a:spcPct val="100000"/>
                        </a:lnSpc>
                        <a:spcBef>
                          <a:spcPts val="45"/>
                        </a:spcBef>
                      </a:pPr>
                      <a:r>
                        <a:rPr sz="2000" b="1" spc="-10" dirty="0"/>
                        <a:t>11-</a:t>
                      </a:r>
                      <a:r>
                        <a:rPr sz="2000" b="1" spc="-25" dirty="0"/>
                        <a:t>12</a:t>
                      </a:r>
                      <a:endParaRPr sz="2000">
                        <a:latin typeface="Verdana"/>
                        <a:cs typeface="Verdana"/>
                      </a:endParaRPr>
                    </a:p>
                  </a:txBody>
                  <a:tcPr marL="0" marR="0" marT="5714" marB="0"/>
                </a:tc>
                <a:extLst>
                  <a:ext uri="{0D108BD9-81ED-4DB2-BD59-A6C34878D82A}">
                    <a16:rowId xmlns:a16="http://schemas.microsoft.com/office/drawing/2014/main" val="10006"/>
                  </a:ext>
                </a:extLst>
              </a:tr>
              <a:tr h="574348">
                <a:tc>
                  <a:txBody>
                    <a:bodyPr/>
                    <a:lstStyle/>
                    <a:p>
                      <a:pPr marL="10160" algn="ctr">
                        <a:lnSpc>
                          <a:spcPct val="100000"/>
                        </a:lnSpc>
                        <a:spcBef>
                          <a:spcPts val="45"/>
                        </a:spcBef>
                      </a:pPr>
                      <a:r>
                        <a:rPr sz="2000" b="1" dirty="0"/>
                        <a:t>7</a:t>
                      </a:r>
                      <a:endParaRPr sz="2000">
                        <a:latin typeface="Verdana"/>
                        <a:cs typeface="Verdana"/>
                      </a:endParaRPr>
                    </a:p>
                  </a:txBody>
                  <a:tcPr marL="0" marR="0" marT="5714" marB="0"/>
                </a:tc>
                <a:tc>
                  <a:txBody>
                    <a:bodyPr/>
                    <a:lstStyle/>
                    <a:p>
                      <a:pPr marL="73025">
                        <a:lnSpc>
                          <a:spcPct val="100000"/>
                        </a:lnSpc>
                        <a:spcBef>
                          <a:spcPts val="45"/>
                        </a:spcBef>
                      </a:pPr>
                      <a:r>
                        <a:rPr sz="2000" b="1" spc="-10" dirty="0"/>
                        <a:t>CALIBRATION</a:t>
                      </a:r>
                      <a:r>
                        <a:rPr sz="2000" b="1" spc="-90" dirty="0"/>
                        <a:t> </a:t>
                      </a:r>
                      <a:r>
                        <a:rPr sz="2000" b="1" dirty="0"/>
                        <a:t>OF</a:t>
                      </a:r>
                      <a:r>
                        <a:rPr sz="2000" b="1" spc="-55" dirty="0"/>
                        <a:t> </a:t>
                      </a:r>
                      <a:r>
                        <a:rPr sz="2000" b="1" spc="-10" dirty="0"/>
                        <a:t>TEMPERATURE</a:t>
                      </a:r>
                      <a:r>
                        <a:rPr sz="2000" b="1" spc="-70" dirty="0"/>
                        <a:t> </a:t>
                      </a:r>
                      <a:r>
                        <a:rPr sz="2000" b="1" spc="-10" dirty="0"/>
                        <a:t>TRANSDUCER</a:t>
                      </a:r>
                      <a:endParaRPr sz="2000">
                        <a:latin typeface="Verdana"/>
                        <a:cs typeface="Verdana"/>
                      </a:endParaRPr>
                    </a:p>
                  </a:txBody>
                  <a:tcPr marL="0" marR="0" marT="5714" marB="0"/>
                </a:tc>
                <a:tc>
                  <a:txBody>
                    <a:bodyPr/>
                    <a:lstStyle/>
                    <a:p>
                      <a:pPr marL="10160" algn="ctr">
                        <a:lnSpc>
                          <a:spcPct val="100000"/>
                        </a:lnSpc>
                        <a:spcBef>
                          <a:spcPts val="45"/>
                        </a:spcBef>
                      </a:pPr>
                      <a:r>
                        <a:rPr sz="2000" b="1" spc="-10" dirty="0"/>
                        <a:t>13-</a:t>
                      </a:r>
                      <a:r>
                        <a:rPr sz="2000" b="1" spc="-25" dirty="0"/>
                        <a:t>14</a:t>
                      </a:r>
                      <a:endParaRPr sz="2000">
                        <a:latin typeface="Verdana"/>
                        <a:cs typeface="Verdana"/>
                      </a:endParaRPr>
                    </a:p>
                  </a:txBody>
                  <a:tcPr marL="0" marR="0" marT="5714" marB="0"/>
                </a:tc>
                <a:extLst>
                  <a:ext uri="{0D108BD9-81ED-4DB2-BD59-A6C34878D82A}">
                    <a16:rowId xmlns:a16="http://schemas.microsoft.com/office/drawing/2014/main" val="10007"/>
                  </a:ext>
                </a:extLst>
              </a:tr>
              <a:tr h="576440">
                <a:tc>
                  <a:txBody>
                    <a:bodyPr/>
                    <a:lstStyle/>
                    <a:p>
                      <a:pPr marL="10160" algn="ctr">
                        <a:lnSpc>
                          <a:spcPct val="100000"/>
                        </a:lnSpc>
                        <a:spcBef>
                          <a:spcPts val="65"/>
                        </a:spcBef>
                      </a:pPr>
                      <a:r>
                        <a:rPr sz="2000" b="1" dirty="0"/>
                        <a:t>8</a:t>
                      </a:r>
                      <a:endParaRPr sz="2000">
                        <a:latin typeface="Verdana"/>
                        <a:cs typeface="Verdana"/>
                      </a:endParaRPr>
                    </a:p>
                  </a:txBody>
                  <a:tcPr marL="0" marR="0" marT="8254" marB="0"/>
                </a:tc>
                <a:tc>
                  <a:txBody>
                    <a:bodyPr/>
                    <a:lstStyle/>
                    <a:p>
                      <a:pPr marL="73025">
                        <a:lnSpc>
                          <a:spcPct val="100000"/>
                        </a:lnSpc>
                        <a:spcBef>
                          <a:spcPts val="65"/>
                        </a:spcBef>
                      </a:pPr>
                      <a:r>
                        <a:rPr sz="2000" b="1" spc="-10" dirty="0"/>
                        <a:t>ROTAMETER</a:t>
                      </a:r>
                      <a:r>
                        <a:rPr sz="2000" b="1" spc="-55" dirty="0"/>
                        <a:t> </a:t>
                      </a:r>
                      <a:r>
                        <a:rPr sz="2000" b="1" dirty="0"/>
                        <a:t>SET</a:t>
                      </a:r>
                      <a:r>
                        <a:rPr sz="2000" b="1" spc="-45" dirty="0"/>
                        <a:t> </a:t>
                      </a:r>
                      <a:r>
                        <a:rPr sz="2000" b="1" dirty="0"/>
                        <a:t>-</a:t>
                      </a:r>
                      <a:r>
                        <a:rPr sz="2000" b="1" spc="-50" dirty="0"/>
                        <a:t> </a:t>
                      </a:r>
                      <a:r>
                        <a:rPr sz="2000" b="1" spc="-25" dirty="0"/>
                        <a:t>UP</a:t>
                      </a:r>
                      <a:endParaRPr sz="2000" dirty="0">
                        <a:latin typeface="Verdana"/>
                        <a:cs typeface="Verdana"/>
                      </a:endParaRPr>
                    </a:p>
                  </a:txBody>
                  <a:tcPr marL="0" marR="0" marT="8254" marB="0"/>
                </a:tc>
                <a:tc>
                  <a:txBody>
                    <a:bodyPr/>
                    <a:lstStyle/>
                    <a:p>
                      <a:pPr marL="10160" algn="ctr">
                        <a:lnSpc>
                          <a:spcPct val="100000"/>
                        </a:lnSpc>
                        <a:spcBef>
                          <a:spcPts val="65"/>
                        </a:spcBef>
                      </a:pPr>
                      <a:r>
                        <a:rPr sz="2000" b="1" spc="-10" dirty="0"/>
                        <a:t>15-</a:t>
                      </a:r>
                      <a:r>
                        <a:rPr sz="2000" b="1" spc="-25" dirty="0"/>
                        <a:t>16</a:t>
                      </a:r>
                      <a:endParaRPr sz="2000" dirty="0">
                        <a:latin typeface="Verdana"/>
                        <a:cs typeface="Verdana"/>
                      </a:endParaRPr>
                    </a:p>
                  </a:txBody>
                  <a:tcPr marL="0" marR="0" marT="8254" marB="0"/>
                </a:tc>
                <a:extLst>
                  <a:ext uri="{0D108BD9-81ED-4DB2-BD59-A6C34878D82A}">
                    <a16:rowId xmlns:a16="http://schemas.microsoft.com/office/drawing/2014/main" val="10008"/>
                  </a:ext>
                </a:extLst>
              </a:tr>
            </a:tbl>
          </a:graphicData>
        </a:graphic>
      </p:graphicFrame>
      <p:sp>
        <p:nvSpPr>
          <p:cNvPr id="4139" name="object 4">
            <a:extLst>
              <a:ext uri="{FF2B5EF4-FFF2-40B4-BE49-F238E27FC236}">
                <a16:creationId xmlns:a16="http://schemas.microsoft.com/office/drawing/2014/main" id="{D77B789A-15C1-4767-BF18-9BAC9DBA2F2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C93EBE7-7B80-4883-BBD9-500A61DBB85D}"/>
              </a:ext>
            </a:extLst>
          </p:cNvPr>
          <p:cNvSpPr txBox="1">
            <a:spLocks noGrp="1"/>
          </p:cNvSpPr>
          <p:nvPr>
            <p:ph type="title"/>
          </p:nvPr>
        </p:nvSpPr>
        <p:spPr>
          <a:xfrm>
            <a:off x="2143125" y="477838"/>
            <a:ext cx="6872288" cy="392112"/>
          </a:xfrm>
        </p:spPr>
        <p:txBody>
          <a:bodyPr tIns="12700" rtlCol="0"/>
          <a:lstStyle/>
          <a:p>
            <a:pPr marL="12700" eaLnBrk="1" fontAlgn="auto" hangingPunct="1">
              <a:spcBef>
                <a:spcPts val="100"/>
              </a:spcBef>
              <a:spcAft>
                <a:spcPts val="0"/>
              </a:spcAft>
              <a:tabLst>
                <a:tab pos="600710" algn="l"/>
              </a:tabLst>
              <a:defRPr/>
            </a:pPr>
            <a:r>
              <a:rPr u="none" spc="-25" dirty="0"/>
              <a:t>5.</a:t>
            </a:r>
            <a:r>
              <a:rPr u="none" dirty="0"/>
              <a:t>	</a:t>
            </a:r>
            <a:r>
              <a:rPr spc="-30" dirty="0"/>
              <a:t> </a:t>
            </a:r>
            <a:r>
              <a:rPr spc="-10" dirty="0"/>
              <a:t>CALIBRATION</a:t>
            </a:r>
            <a:r>
              <a:rPr spc="-55" dirty="0"/>
              <a:t> </a:t>
            </a:r>
            <a:r>
              <a:rPr dirty="0"/>
              <a:t>OF</a:t>
            </a:r>
            <a:r>
              <a:rPr spc="-55" dirty="0"/>
              <a:t> </a:t>
            </a:r>
            <a:r>
              <a:rPr dirty="0"/>
              <a:t>PHOTO</a:t>
            </a:r>
            <a:r>
              <a:rPr spc="-40" dirty="0"/>
              <a:t> </a:t>
            </a:r>
            <a:r>
              <a:rPr dirty="0"/>
              <a:t>SPEED</a:t>
            </a:r>
            <a:r>
              <a:rPr spc="-85" dirty="0"/>
              <a:t> </a:t>
            </a:r>
            <a:r>
              <a:rPr dirty="0"/>
              <a:t>SENSOR</a:t>
            </a:r>
          </a:p>
        </p:txBody>
      </p:sp>
      <p:sp>
        <p:nvSpPr>
          <p:cNvPr id="31747" name="object 3">
            <a:extLst>
              <a:ext uri="{FF2B5EF4-FFF2-40B4-BE49-F238E27FC236}">
                <a16:creationId xmlns:a16="http://schemas.microsoft.com/office/drawing/2014/main" id="{DFC1B20B-DBF0-4705-A452-465B5D231D22}"/>
              </a:ext>
            </a:extLst>
          </p:cNvPr>
          <p:cNvSpPr txBox="1">
            <a:spLocks noChangeArrowheads="1"/>
          </p:cNvSpPr>
          <p:nvPr/>
        </p:nvSpPr>
        <p:spPr bwMode="auto">
          <a:xfrm>
            <a:off x="663575" y="1184275"/>
            <a:ext cx="8839200" cy="594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256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75"/>
              </a:spcBef>
            </a:pPr>
            <a:r>
              <a:rPr lang="en-US" altLang="en-US" sz="2400" b="1" u="sng">
                <a:solidFill>
                  <a:srgbClr val="000000"/>
                </a:solidFill>
                <a:latin typeface="Times New Roman" panose="02020603050405020304" pitchFamily="18" charset="0"/>
                <a:cs typeface="Times New Roman" panose="02020603050405020304" pitchFamily="18" charset="0"/>
              </a:rPr>
              <a:t>AIM:</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38"/>
              </a:lnSpc>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Calibrate </a:t>
            </a:r>
            <a:r>
              <a:rPr lang="en-US" altLang="en-US" sz="2200" b="1">
                <a:solidFill>
                  <a:srgbClr val="000000"/>
                </a:solidFill>
                <a:latin typeface="Times New Roman" panose="02020603050405020304" pitchFamily="18" charset="0"/>
                <a:cs typeface="Times New Roman" panose="02020603050405020304" pitchFamily="18" charset="0"/>
              </a:rPr>
              <a:t>PHOTO SPEED SENSOR </a:t>
            </a:r>
            <a:r>
              <a:rPr lang="en-US" altLang="en-US" sz="2200">
                <a:solidFill>
                  <a:srgbClr val="000000"/>
                </a:solidFill>
                <a:latin typeface="Times New Roman" panose="02020603050405020304" pitchFamily="18" charset="0"/>
                <a:cs typeface="Times New Roman" panose="02020603050405020304" pitchFamily="18" charset="0"/>
              </a:rPr>
              <a:t>for the performance using MAGNETIC Speed Sensor.</a:t>
            </a:r>
          </a:p>
          <a:p>
            <a:pPr eaLnBrk="1" hangingPunct="1">
              <a:spcBef>
                <a:spcPts val="1050"/>
              </a:spcBef>
            </a:pPr>
            <a:r>
              <a:rPr lang="en-US" altLang="en-US" sz="2400" b="1" u="sng">
                <a:solidFill>
                  <a:srgbClr val="000000"/>
                </a:solidFill>
                <a:latin typeface="Times New Roman" panose="02020603050405020304" pitchFamily="18" charset="0"/>
                <a:cs typeface="Times New Roman" panose="02020603050405020304" pitchFamily="18" charset="0"/>
              </a:rPr>
              <a:t>APPARATUS REQUIRED:</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PHOTO &amp; MAGNETIC SPEED SENSORS</a:t>
            </a:r>
          </a:p>
          <a:p>
            <a:pPr eaLnBrk="1" hangingPunct="1">
              <a:spcBef>
                <a:spcPts val="1138"/>
              </a:spcBef>
            </a:pPr>
            <a:r>
              <a:rPr lang="en-US" altLang="en-US" sz="2200">
                <a:solidFill>
                  <a:srgbClr val="000000"/>
                </a:solidFill>
                <a:latin typeface="Times New Roman" panose="02020603050405020304" pitchFamily="18" charset="0"/>
                <a:cs typeface="Times New Roman" panose="02020603050405020304" pitchFamily="18" charset="0"/>
              </a:rPr>
              <a:t>Digital SPEED indicators MOTOR</a:t>
            </a:r>
          </a:p>
          <a:p>
            <a:pPr eaLnBrk="1" hangingPunct="1">
              <a:spcBef>
                <a:spcPts val="1938"/>
              </a:spcBef>
            </a:pPr>
            <a:r>
              <a:rPr lang="en-US" altLang="en-US" sz="2200">
                <a:solidFill>
                  <a:srgbClr val="000000"/>
                </a:solidFill>
                <a:latin typeface="Times New Roman" panose="02020603050405020304" pitchFamily="18" charset="0"/>
                <a:cs typeface="Times New Roman" panose="02020603050405020304" pitchFamily="18" charset="0"/>
              </a:rPr>
              <a:t>with Controller.</a:t>
            </a:r>
          </a:p>
          <a:p>
            <a:pPr eaLnBrk="1" hangingPunct="1">
              <a:spcBef>
                <a:spcPts val="1963"/>
              </a:spcBef>
            </a:pPr>
            <a:r>
              <a:rPr lang="en-US" altLang="en-US" sz="2400" b="1" u="sng">
                <a:solidFill>
                  <a:srgbClr val="000000"/>
                </a:solidFill>
                <a:latin typeface="Times New Roman" panose="02020603050405020304" pitchFamily="18" charset="0"/>
                <a:cs typeface="Times New Roman" panose="02020603050405020304" pitchFamily="18" charset="0"/>
              </a:rPr>
              <a:t>THEORY BEHIND:</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00"/>
              </a:spcBef>
            </a:pPr>
            <a:r>
              <a:rPr lang="en-US" altLang="en-US" sz="2200">
                <a:solidFill>
                  <a:srgbClr val="000000"/>
                </a:solidFill>
                <a:latin typeface="Times New Roman" panose="02020603050405020304" pitchFamily="18" charset="0"/>
                <a:cs typeface="Times New Roman" panose="02020603050405020304" pitchFamily="18" charset="0"/>
              </a:rPr>
              <a:t>The measurement of rotational velocity is more common. For velocity (speed) measurement the most convenient calibrator scheme uses a combination of toothed wheel, a simple magnetic proximity pickup a photo couple sensor and an electronic indicator to measure the speed. The angular rotation is provided by  some  adjustable  speed  drive  of  adequate  stability.  The  toothed  wheel</a:t>
            </a:r>
          </a:p>
        </p:txBody>
      </p:sp>
      <p:sp>
        <p:nvSpPr>
          <p:cNvPr id="31748" name="object 4">
            <a:extLst>
              <a:ext uri="{FF2B5EF4-FFF2-40B4-BE49-F238E27FC236}">
                <a16:creationId xmlns:a16="http://schemas.microsoft.com/office/drawing/2014/main" id="{DFA0B24B-CCD8-41C2-9377-EC82A3FA89DA}"/>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object 2">
            <a:extLst>
              <a:ext uri="{FF2B5EF4-FFF2-40B4-BE49-F238E27FC236}">
                <a16:creationId xmlns:a16="http://schemas.microsoft.com/office/drawing/2014/main" id="{3AFA2A04-D66D-4D6B-AF1F-3548ECD1AC96}"/>
              </a:ext>
            </a:extLst>
          </p:cNvPr>
          <p:cNvSpPr>
            <a:spLocks noGrp="1" noChangeArrowheads="1"/>
          </p:cNvSpPr>
          <p:nvPr>
            <p:ph type="title"/>
          </p:nvPr>
        </p:nvSpPr>
        <p:spPr>
          <a:xfrm>
            <a:off x="663575" y="392113"/>
            <a:ext cx="8840788" cy="1903412"/>
          </a:xfrm>
        </p:spPr>
        <p:txBody>
          <a:bodyPr tIns="12065"/>
          <a:lstStyle/>
          <a:p>
            <a:pPr marL="12700" algn="just" eaLnBrk="1" hangingPunct="1">
              <a:lnSpc>
                <a:spcPct val="110000"/>
              </a:lnSpc>
              <a:spcBef>
                <a:spcPts val="100"/>
              </a:spcBef>
            </a:pPr>
            <a:r>
              <a:rPr lang="en-US" altLang="en-US" sz="2200" b="0" u="none">
                <a:latin typeface="Times New Roman" panose="02020603050405020304" pitchFamily="18" charset="0"/>
                <a:cs typeface="Times New Roman" panose="02020603050405020304" pitchFamily="18" charset="0"/>
              </a:rPr>
              <a:t>mounted  with  iron  rods  while  passing  under  magnetic  and  photo  pickup produces an electric pulse. These pulses are fed to signal conditioner unit and displays reading visually. The stability of the rotational drive is easily checked by observing the variation of display reading.</a:t>
            </a:r>
            <a:br>
              <a:rPr lang="en-US" altLang="en-US" sz="2200">
                <a:latin typeface="Times New Roman" panose="02020603050405020304" pitchFamily="18" charset="0"/>
                <a:cs typeface="Times New Roman" panose="02020603050405020304" pitchFamily="18" charset="0"/>
              </a:rPr>
            </a:br>
            <a:r>
              <a:rPr lang="en-US" altLang="en-US">
                <a:latin typeface="Times New Roman" panose="02020603050405020304" pitchFamily="18" charset="0"/>
                <a:cs typeface="Times New Roman" panose="02020603050405020304" pitchFamily="18" charset="0"/>
              </a:rPr>
              <a:t>PANEL DETIALS:</a:t>
            </a:r>
          </a:p>
        </p:txBody>
      </p:sp>
      <p:sp>
        <p:nvSpPr>
          <p:cNvPr id="32771" name="object 3">
            <a:extLst>
              <a:ext uri="{FF2B5EF4-FFF2-40B4-BE49-F238E27FC236}">
                <a16:creationId xmlns:a16="http://schemas.microsoft.com/office/drawing/2014/main" id="{56A441E4-94D9-4C0E-B55C-3FE5FF2B3E5C}"/>
              </a:ext>
            </a:extLst>
          </p:cNvPr>
          <p:cNvSpPr txBox="1">
            <a:spLocks noChangeArrowheads="1"/>
          </p:cNvSpPr>
          <p:nvPr/>
        </p:nvSpPr>
        <p:spPr bwMode="auto">
          <a:xfrm>
            <a:off x="663575" y="2268538"/>
            <a:ext cx="8775700" cy="466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303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00"/>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spcBef>
                <a:spcPts val="1138"/>
              </a:spcBef>
            </a:pPr>
            <a:r>
              <a:rPr lang="en-US" altLang="en-US" sz="2200" b="1">
                <a:solidFill>
                  <a:srgbClr val="000000"/>
                </a:solidFill>
                <a:latin typeface="Times New Roman" panose="02020603050405020304" pitchFamily="18" charset="0"/>
                <a:cs typeface="Times New Roman" panose="02020603050405020304" pitchFamily="18" charset="0"/>
              </a:rPr>
              <a:t>SPEED INDICATORS: </a:t>
            </a:r>
            <a:r>
              <a:rPr lang="en-US" altLang="en-US" sz="2200">
                <a:solidFill>
                  <a:srgbClr val="000000"/>
                </a:solidFill>
                <a:latin typeface="Times New Roman" panose="02020603050405020304" pitchFamily="18" charset="0"/>
                <a:cs typeface="Times New Roman" panose="02020603050405020304" pitchFamily="18" charset="0"/>
              </a:rPr>
              <a:t>To indicate the SPEED.</a:t>
            </a:r>
          </a:p>
          <a:p>
            <a:pPr eaLnBrk="1" hangingPunct="1">
              <a:spcBef>
                <a:spcPts val="1088"/>
              </a:spcBef>
            </a:pPr>
            <a:r>
              <a:rPr lang="en-US" altLang="en-US" sz="2200" b="1">
                <a:solidFill>
                  <a:srgbClr val="000000"/>
                </a:solidFill>
                <a:latin typeface="Times New Roman" panose="02020603050405020304" pitchFamily="18" charset="0"/>
                <a:cs typeface="Times New Roman" panose="02020603050405020304" pitchFamily="18" charset="0"/>
              </a:rPr>
              <a:t>MOTOR CONTROLLER: </a:t>
            </a:r>
            <a:r>
              <a:rPr lang="en-US" altLang="en-US" sz="2200">
                <a:solidFill>
                  <a:srgbClr val="000000"/>
                </a:solidFill>
                <a:latin typeface="Times New Roman" panose="02020603050405020304" pitchFamily="18" charset="0"/>
                <a:cs typeface="Times New Roman" panose="02020603050405020304" pitchFamily="18" charset="0"/>
              </a:rPr>
              <a:t>To run the motor at various speeds.</a:t>
            </a:r>
          </a:p>
          <a:p>
            <a:pPr eaLnBrk="1" hangingPunct="1">
              <a:spcBef>
                <a:spcPts val="1125"/>
              </a:spcBef>
            </a:pPr>
            <a:r>
              <a:rPr lang="en-US" altLang="en-US" sz="2200" b="1">
                <a:solidFill>
                  <a:srgbClr val="000000"/>
                </a:solidFill>
                <a:latin typeface="Times New Roman" panose="02020603050405020304" pitchFamily="18" charset="0"/>
                <a:cs typeface="Times New Roman" panose="02020603050405020304" pitchFamily="18" charset="0"/>
              </a:rPr>
              <a:t>SOFTWARE: </a:t>
            </a: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spcBef>
                <a:spcPts val="1125"/>
              </a:spcBef>
            </a:pPr>
            <a:r>
              <a:rPr lang="en-US" altLang="en-US" sz="24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buSzPct val="59000"/>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Keep the Speed controller knob in minimum position.</a:t>
            </a:r>
          </a:p>
          <a:p>
            <a:pPr eaLnBrk="1" hangingPunct="1">
              <a:lnSpc>
                <a:spcPts val="2525"/>
              </a:lnSpc>
              <a:spcBef>
                <a:spcPts val="1300"/>
              </a:spcBef>
              <a:buSzPct val="59000"/>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63"/>
              </a:spcBef>
              <a:buSzPct val="59000"/>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Switch on the Console to activate the panel.</a:t>
            </a:r>
          </a:p>
        </p:txBody>
      </p:sp>
      <p:sp>
        <p:nvSpPr>
          <p:cNvPr id="32772" name="object 4">
            <a:extLst>
              <a:ext uri="{FF2B5EF4-FFF2-40B4-BE49-F238E27FC236}">
                <a16:creationId xmlns:a16="http://schemas.microsoft.com/office/drawing/2014/main" id="{FC6E53A3-624D-4B67-AE88-2939CFDC49C5}"/>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FF3D7BF-7251-4EF1-B685-E81C6060E66C}"/>
              </a:ext>
            </a:extLst>
          </p:cNvPr>
          <p:cNvSpPr txBox="1">
            <a:spLocks noGrp="1"/>
          </p:cNvSpPr>
          <p:nvPr>
            <p:ph type="title"/>
          </p:nvPr>
        </p:nvSpPr>
        <p:spPr>
          <a:xfrm>
            <a:off x="663575" y="425450"/>
            <a:ext cx="2112963" cy="390525"/>
          </a:xfrm>
        </p:spPr>
        <p:txBody>
          <a:bodyPr tIns="12700" rtlCol="0"/>
          <a:lstStyle/>
          <a:p>
            <a:pPr marL="12700" eaLnBrk="1" fontAlgn="auto" hangingPunct="1">
              <a:spcBef>
                <a:spcPts val="100"/>
              </a:spcBef>
              <a:spcAft>
                <a:spcPts val="0"/>
              </a:spcAft>
              <a:defRPr/>
            </a:pPr>
            <a:r>
              <a:rPr spc="-10" dirty="0"/>
              <a:t>LIMITATIONS</a:t>
            </a:r>
          </a:p>
        </p:txBody>
      </p:sp>
      <p:sp>
        <p:nvSpPr>
          <p:cNvPr id="33795" name="object 3">
            <a:extLst>
              <a:ext uri="{FF2B5EF4-FFF2-40B4-BE49-F238E27FC236}">
                <a16:creationId xmlns:a16="http://schemas.microsoft.com/office/drawing/2014/main" id="{C3967A54-03EC-4323-B582-2BCBB1442640}"/>
              </a:ext>
            </a:extLst>
          </p:cNvPr>
          <p:cNvSpPr txBox="1">
            <a:spLocks noChangeArrowheads="1"/>
          </p:cNvSpPr>
          <p:nvPr/>
        </p:nvSpPr>
        <p:spPr bwMode="auto">
          <a:xfrm>
            <a:off x="663575" y="795338"/>
            <a:ext cx="8820150" cy="559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44780" rIns="0" bIns="0">
            <a:spAutoFit/>
          </a:bodyPr>
          <a:lstStyle>
            <a:lvl1pPr marL="469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138"/>
              </a:spcBef>
            </a:pPr>
            <a:r>
              <a:rPr lang="en-US" altLang="en-US" sz="2200">
                <a:solidFill>
                  <a:srgbClr val="000000"/>
                </a:solidFill>
                <a:latin typeface="Times New Roman" panose="02020603050405020304" pitchFamily="18" charset="0"/>
                <a:cs typeface="Times New Roman" panose="02020603050405020304" pitchFamily="18" charset="0"/>
              </a:rPr>
              <a:t>Maximum RPM: 2500rpm</a:t>
            </a:r>
          </a:p>
          <a:p>
            <a:pPr eaLnBrk="1" hangingPunct="1">
              <a:spcBef>
                <a:spcPts val="1150"/>
              </a:spcBef>
            </a:pPr>
            <a:r>
              <a:rPr lang="en-US" altLang="en-US" sz="2400" b="1" u="sng">
                <a:solidFill>
                  <a:srgbClr val="000000"/>
                </a:solidFill>
                <a:latin typeface="Times New Roman" panose="02020603050405020304" pitchFamily="18" charset="0"/>
                <a:cs typeface="Times New Roman" panose="02020603050405020304" pitchFamily="18" charset="0"/>
              </a:rPr>
              <a:t>PROCEDURE:</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ct val="111000"/>
              </a:lnSpc>
              <a:spcBef>
                <a:spcPts val="7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Once the equipment is prepared, slowly rotate the Speed controller to set the speed desired in range.</a:t>
            </a:r>
          </a:p>
          <a:p>
            <a:pPr eaLnBrk="1" hangingPunct="1">
              <a:spcBef>
                <a:spcPts val="128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the Reading on the PHOTO SENSOR PICKUP Indicator</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step 1 and step 2 until required within the range.</a:t>
            </a:r>
          </a:p>
          <a:p>
            <a:pPr eaLnBrk="1" hangingPunct="1">
              <a:lnSpc>
                <a:spcPts val="2525"/>
              </a:lnSpc>
              <a:spcBef>
                <a:spcPts val="1288"/>
              </a:spcBef>
              <a:buSzPct val="59000"/>
              <a:buFontTx/>
              <a:buAutoNum type="arabicPeriod" startAt="5"/>
            </a:pPr>
            <a:r>
              <a:rPr lang="en-US" altLang="en-US" sz="2200">
                <a:solidFill>
                  <a:srgbClr val="000000"/>
                </a:solidFill>
                <a:latin typeface="Times New Roman" panose="02020603050405020304" pitchFamily="18" charset="0"/>
                <a:cs typeface="Times New Roman" panose="02020603050405020304" pitchFamily="18" charset="0"/>
              </a:rPr>
              <a:t>Note down the readings of MAGNETIC PICKUP, simultaneously in every step.</a:t>
            </a:r>
          </a:p>
          <a:p>
            <a:pPr eaLnBrk="1" hangingPunct="1">
              <a:spcBef>
                <a:spcPts val="1063"/>
              </a:spcBef>
              <a:buSzPct val="59000"/>
              <a:buFontTx/>
              <a:buAutoNum type="arabicPeriod" startAt="5"/>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Note: Clockwise to increase the speed and Anticlockwise to reduce the speed.</a:t>
            </a:r>
          </a:p>
          <a:p>
            <a:pPr eaLnBrk="1" hangingPunct="1"/>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3"/>
              </a:spcBef>
            </a:pPr>
            <a:endParaRPr lang="en-US" altLang="en-US" sz="2000">
              <a:solidFill>
                <a:srgbClr val="000000"/>
              </a:solidFill>
              <a:latin typeface="Times New Roman" panose="02020603050405020304" pitchFamily="18" charset="0"/>
              <a:cs typeface="Times New Roman" panose="02020603050405020304" pitchFamily="18" charset="0"/>
            </a:endParaRPr>
          </a:p>
        </p:txBody>
      </p:sp>
      <p:sp>
        <p:nvSpPr>
          <p:cNvPr id="33796" name="object 4">
            <a:extLst>
              <a:ext uri="{FF2B5EF4-FFF2-40B4-BE49-F238E27FC236}">
                <a16:creationId xmlns:a16="http://schemas.microsoft.com/office/drawing/2014/main" id="{0ADB0240-3EDF-4EA1-906C-EDB9701BAD40}"/>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AC519D86-22D9-423A-BBFB-8269C32CE740}"/>
              </a:ext>
            </a:extLst>
          </p:cNvPr>
          <p:cNvGraphicFramePr>
            <a:graphicFrameLocks noGrp="1"/>
          </p:cNvGraphicFramePr>
          <p:nvPr/>
        </p:nvGraphicFramePr>
        <p:xfrm>
          <a:off x="522288" y="1239838"/>
          <a:ext cx="9013825" cy="2646362"/>
        </p:xfrm>
        <a:graphic>
          <a:graphicData uri="http://schemas.openxmlformats.org/drawingml/2006/table">
            <a:tbl>
              <a:tblPr/>
              <a:tblGrid>
                <a:gridCol w="936625">
                  <a:extLst>
                    <a:ext uri="{9D8B030D-6E8A-4147-A177-3AD203B41FA5}">
                      <a16:colId xmlns:a16="http://schemas.microsoft.com/office/drawing/2014/main" val="20000"/>
                    </a:ext>
                  </a:extLst>
                </a:gridCol>
                <a:gridCol w="1617663">
                  <a:extLst>
                    <a:ext uri="{9D8B030D-6E8A-4147-A177-3AD203B41FA5}">
                      <a16:colId xmlns:a16="http://schemas.microsoft.com/office/drawing/2014/main" val="20001"/>
                    </a:ext>
                  </a:extLst>
                </a:gridCol>
                <a:gridCol w="1728787">
                  <a:extLst>
                    <a:ext uri="{9D8B030D-6E8A-4147-A177-3AD203B41FA5}">
                      <a16:colId xmlns:a16="http://schemas.microsoft.com/office/drawing/2014/main" val="20002"/>
                    </a:ext>
                  </a:extLst>
                </a:gridCol>
                <a:gridCol w="2017713">
                  <a:extLst>
                    <a:ext uri="{9D8B030D-6E8A-4147-A177-3AD203B41FA5}">
                      <a16:colId xmlns:a16="http://schemas.microsoft.com/office/drawing/2014/main" val="20003"/>
                    </a:ext>
                  </a:extLst>
                </a:gridCol>
                <a:gridCol w="2713037">
                  <a:extLst>
                    <a:ext uri="{9D8B030D-6E8A-4147-A177-3AD203B41FA5}">
                      <a16:colId xmlns:a16="http://schemas.microsoft.com/office/drawing/2014/main" val="20004"/>
                    </a:ext>
                  </a:extLst>
                </a:gridCol>
              </a:tblGrid>
              <a:tr h="1135062">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2905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290513"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Actual</a:t>
                      </a:r>
                    </a:p>
                    <a:p>
                      <a:pPr marL="29051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 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Measured</a:t>
                      </a:r>
                    </a:p>
                    <a:p>
                      <a:pPr marL="323850" marR="0" lvl="0" indent="0" algn="l" defTabSz="914400" rtl="0" eaLnBrk="1" fontAlgn="base" latinLnBrk="0" hangingPunct="1">
                        <a:lnSpc>
                          <a:spcPct val="100000"/>
                        </a:lnSpc>
                        <a:spcBef>
                          <a:spcPts val="75"/>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42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4288"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Error</a:t>
                      </a:r>
                    </a:p>
                    <a:p>
                      <a:pPr marL="14288"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 = (Ra- Rm)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74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7463"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Error</a:t>
                      </a:r>
                    </a:p>
                    <a:p>
                      <a:pPr marL="17463"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{(Ra- Rm)/Ra}*100</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238">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941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4856" name="object 3">
            <a:extLst>
              <a:ext uri="{FF2B5EF4-FFF2-40B4-BE49-F238E27FC236}">
                <a16:creationId xmlns:a16="http://schemas.microsoft.com/office/drawing/2014/main" id="{FBE42B91-379B-4E83-81EB-FEF47DD3A7D3}"/>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34857" name="TextBox 2">
            <a:extLst>
              <a:ext uri="{FF2B5EF4-FFF2-40B4-BE49-F238E27FC236}">
                <a16:creationId xmlns:a16="http://schemas.microsoft.com/office/drawing/2014/main" id="{CABB5380-3511-45A4-BBC8-CAA0F31BDA58}"/>
              </a:ext>
            </a:extLst>
          </p:cNvPr>
          <p:cNvSpPr txBox="1">
            <a:spLocks noChangeArrowheads="1"/>
          </p:cNvSpPr>
          <p:nvPr/>
        </p:nvSpPr>
        <p:spPr bwMode="auto">
          <a:xfrm>
            <a:off x="522288" y="493713"/>
            <a:ext cx="24844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u="sng">
                <a:solidFill>
                  <a:srgbClr val="000000"/>
                </a:solidFill>
                <a:latin typeface="Times New Roman" panose="02020603050405020304" pitchFamily="18" charset="0"/>
                <a:cs typeface="Times New Roman" panose="02020603050405020304" pitchFamily="18" charset="0"/>
              </a:rPr>
              <a:t>TABULATIONS:</a:t>
            </a:r>
            <a:endParaRPr lang="en-US" altLang="en-US" sz="2400">
              <a:solidFill>
                <a:srgbClr val="000000"/>
              </a:solidFill>
              <a:latin typeface="Times New Roman" panose="02020603050405020304" pitchFamily="18" charset="0"/>
              <a:cs typeface="Times New Roman" panose="02020603050405020304" pitchFamily="18" charset="0"/>
            </a:endParaRPr>
          </a:p>
          <a:p>
            <a:endParaRPr lang="en-US" altLang="en-US" sz="2400"/>
          </a:p>
        </p:txBody>
      </p:sp>
      <p:sp>
        <p:nvSpPr>
          <p:cNvPr id="4" name="object 3">
            <a:extLst>
              <a:ext uri="{FF2B5EF4-FFF2-40B4-BE49-F238E27FC236}">
                <a16:creationId xmlns:a16="http://schemas.microsoft.com/office/drawing/2014/main" id="{5B0B4582-ABB8-44CA-B60B-85DB06BACF3E}"/>
              </a:ext>
            </a:extLst>
          </p:cNvPr>
          <p:cNvSpPr txBox="1"/>
          <p:nvPr/>
        </p:nvSpPr>
        <p:spPr>
          <a:xfrm>
            <a:off x="609600" y="5233988"/>
            <a:ext cx="5080000" cy="2044700"/>
          </a:xfrm>
          <a:prstGeom prst="rect">
            <a:avLst/>
          </a:prstGeom>
        </p:spPr>
        <p:txBody>
          <a:bodyPr lIns="0" tIns="142240" rIns="0" bIns="0">
            <a:spAutoFit/>
          </a:bodyPr>
          <a:lstStyle/>
          <a:p>
            <a:pPr marL="12700" eaLnBrk="1" fontAlgn="auto" hangingPunct="1">
              <a:spcBef>
                <a:spcPts val="1120"/>
              </a:spcBef>
              <a:spcAft>
                <a:spcPts val="0"/>
              </a:spcAft>
              <a:defRPr/>
            </a:pPr>
            <a:r>
              <a:rPr sz="2200" kern="0" dirty="0">
                <a:solidFill>
                  <a:sysClr val="windowText" lastClr="000000"/>
                </a:solidFill>
                <a:latin typeface="Times New Roman"/>
                <a:cs typeface="Times New Roman"/>
              </a:rPr>
              <a:t>Note:</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Plot</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graph</a:t>
            </a:r>
            <a:r>
              <a:rPr sz="2200" kern="0" spc="-4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between</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Ra</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Vs</a:t>
            </a:r>
            <a:r>
              <a:rPr sz="2200" kern="0" spc="-55" dirty="0">
                <a:solidFill>
                  <a:sysClr val="windowText" lastClr="000000"/>
                </a:solidFill>
                <a:latin typeface="Times New Roman"/>
                <a:cs typeface="Times New Roman"/>
              </a:rPr>
              <a:t> </a:t>
            </a:r>
            <a:r>
              <a:rPr sz="2200" kern="0" spc="-25" dirty="0">
                <a:solidFill>
                  <a:sysClr val="windowText" lastClr="000000"/>
                </a:solidFill>
                <a:latin typeface="Times New Roman"/>
                <a:cs typeface="Times New Roman"/>
              </a:rPr>
              <a:t>Rm</a:t>
            </a:r>
            <a:endParaRPr sz="2200" kern="0" dirty="0">
              <a:solidFill>
                <a:sysClr val="windowText" lastClr="000000"/>
              </a:solidFill>
              <a:latin typeface="Times New Roman"/>
              <a:cs typeface="Times New Roman"/>
            </a:endParaRPr>
          </a:p>
          <a:p>
            <a:pPr marL="12700" eaLnBrk="1" fontAlgn="auto" hangingPunct="1">
              <a:spcBef>
                <a:spcPts val="1120"/>
              </a:spcBef>
              <a:spcAft>
                <a:spcPts val="0"/>
              </a:spcAft>
              <a:defRPr/>
            </a:pPr>
            <a:r>
              <a:rPr sz="2400" b="1" u="sng" kern="0" spc="-10" dirty="0">
                <a:solidFill>
                  <a:sysClr val="windowText" lastClr="000000"/>
                </a:solidFill>
                <a:uFill>
                  <a:solidFill>
                    <a:srgbClr val="000000"/>
                  </a:solidFill>
                </a:uFill>
                <a:latin typeface="Times New Roman"/>
                <a:cs typeface="Times New Roman"/>
              </a:rPr>
              <a:t>APPLICATIONS:</a:t>
            </a:r>
            <a:endParaRPr sz="2400" kern="0" dirty="0">
              <a:solidFill>
                <a:sysClr val="windowText" lastClr="000000"/>
              </a:solidFill>
              <a:latin typeface="Times New Roman"/>
              <a:cs typeface="Times New Roman"/>
            </a:endParaRPr>
          </a:p>
          <a:p>
            <a:pPr marL="250190" indent="-238125" eaLnBrk="1" fontAlgn="auto" hangingPunct="1">
              <a:spcBef>
                <a:spcPts val="105"/>
              </a:spcBef>
              <a:spcAft>
                <a:spcPts val="0"/>
              </a:spcAft>
              <a:buFontTx/>
              <a:buAutoNum type="arabicPeriod"/>
              <a:tabLst>
                <a:tab pos="250825" algn="l"/>
              </a:tabLst>
              <a:defRPr/>
            </a:pPr>
            <a:r>
              <a:rPr sz="2200" kern="0" dirty="0">
                <a:solidFill>
                  <a:sysClr val="windowText" lastClr="000000"/>
                </a:solidFill>
                <a:latin typeface="Times New Roman"/>
                <a:cs typeface="Times New Roman"/>
              </a:rPr>
              <a:t>To</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measure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electric</a:t>
            </a:r>
            <a:r>
              <a:rPr sz="2200" kern="0" spc="-9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motors</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shaft</a:t>
            </a:r>
            <a:r>
              <a:rPr sz="2200" kern="0" spc="-7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speed.</a:t>
            </a:r>
            <a:endParaRPr sz="2200" kern="0" dirty="0">
              <a:solidFill>
                <a:sysClr val="windowText" lastClr="000000"/>
              </a:solidFill>
              <a:latin typeface="Times New Roman"/>
              <a:cs typeface="Times New Roman"/>
            </a:endParaRPr>
          </a:p>
          <a:p>
            <a:pPr marL="250190" indent="-238125" eaLnBrk="1" fontAlgn="auto" hangingPunct="1">
              <a:spcBef>
                <a:spcPts val="120"/>
              </a:spcBef>
              <a:spcAft>
                <a:spcPts val="0"/>
              </a:spcAft>
              <a:buFontTx/>
              <a:buAutoNum type="arabicPeriod"/>
              <a:tabLst>
                <a:tab pos="250825" algn="l"/>
              </a:tabLst>
              <a:defRPr/>
            </a:pPr>
            <a:r>
              <a:rPr sz="2200" kern="0" dirty="0">
                <a:solidFill>
                  <a:sysClr val="windowText" lastClr="000000"/>
                </a:solidFill>
                <a:latin typeface="Times New Roman"/>
                <a:cs typeface="Times New Roman"/>
              </a:rPr>
              <a:t>To</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measure</a:t>
            </a:r>
            <a:r>
              <a:rPr sz="2200" kern="0" spc="-7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turbine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shaft</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speed.</a:t>
            </a:r>
            <a:endParaRPr sz="2200" kern="0" dirty="0">
              <a:solidFill>
                <a:sysClr val="windowText" lastClr="000000"/>
              </a:solidFill>
              <a:latin typeface="Times New Roman"/>
              <a:cs typeface="Times New Roman"/>
            </a:endParaRPr>
          </a:p>
          <a:p>
            <a:pPr marL="250190" indent="-238125" eaLnBrk="1" fontAlgn="auto" hangingPunct="1">
              <a:spcBef>
                <a:spcPts val="100"/>
              </a:spcBef>
              <a:spcAft>
                <a:spcPts val="0"/>
              </a:spcAft>
              <a:buFontTx/>
              <a:buAutoNum type="arabicPeriod"/>
              <a:tabLst>
                <a:tab pos="250825" algn="l"/>
              </a:tabLst>
              <a:defRPr/>
            </a:pPr>
            <a:r>
              <a:rPr sz="2200" kern="0" dirty="0">
                <a:solidFill>
                  <a:sysClr val="windowText" lastClr="000000"/>
                </a:solidFill>
                <a:latin typeface="Times New Roman"/>
                <a:cs typeface="Times New Roman"/>
              </a:rPr>
              <a:t>To</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measure</a:t>
            </a:r>
            <a:r>
              <a:rPr sz="2200" kern="0" spc="-7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engines</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shaft</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speed.</a:t>
            </a:r>
            <a:endParaRPr sz="2200" kern="0" dirty="0">
              <a:solidFill>
                <a:sysClr val="windowText" lastClr="000000"/>
              </a:solidFill>
              <a:latin typeface="Times New Roman"/>
              <a:cs typeface="Times New Roman"/>
            </a:endParaRPr>
          </a:p>
        </p:txBody>
      </p:sp>
      <p:sp>
        <p:nvSpPr>
          <p:cNvPr id="5" name="object 2">
            <a:extLst>
              <a:ext uri="{FF2B5EF4-FFF2-40B4-BE49-F238E27FC236}">
                <a16:creationId xmlns:a16="http://schemas.microsoft.com/office/drawing/2014/main" id="{3F9BB23D-8A61-4271-9D63-B06E71B3D70A}"/>
              </a:ext>
            </a:extLst>
          </p:cNvPr>
          <p:cNvSpPr txBox="1">
            <a:spLocks/>
          </p:cNvSpPr>
          <p:nvPr/>
        </p:nvSpPr>
        <p:spPr>
          <a:xfrm>
            <a:off x="388938" y="4668838"/>
            <a:ext cx="3268662" cy="392112"/>
          </a:xfrm>
          <a:prstGeom prst="rect">
            <a:avLst/>
          </a:prstGeom>
        </p:spPr>
        <p:txBody>
          <a:bodyPr tIns="12700"/>
          <a:lst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a:lstStyle>
          <a:p>
            <a:pPr marL="12700" eaLnBrk="1" fontAlgn="auto" hangingPunct="1">
              <a:spcBef>
                <a:spcPts val="100"/>
              </a:spcBef>
              <a:spcAft>
                <a:spcPts val="0"/>
              </a:spcAft>
              <a:defRPr/>
            </a:pPr>
            <a:r>
              <a:rPr lang="en-US" sz="2400" b="1" kern="0" spc="-30" dirty="0">
                <a:solidFill>
                  <a:schemeClr val="tx1"/>
                </a:solidFill>
                <a:latin typeface="Times New Roman" panose="02020603050405020304" pitchFamily="18" charset="0"/>
                <a:cs typeface="Times New Roman" panose="02020603050405020304" pitchFamily="18" charset="0"/>
              </a:rPr>
              <a:t>RESULT:</a:t>
            </a:r>
            <a:r>
              <a:rPr lang="en-US" sz="2400" b="1" kern="0" spc="-20" dirty="0">
                <a:solidFill>
                  <a:schemeClr val="tx1"/>
                </a:solidFill>
                <a:latin typeface="Times New Roman" panose="02020603050405020304" pitchFamily="18" charset="0"/>
                <a:cs typeface="Times New Roman" panose="02020603050405020304" pitchFamily="18" charset="0"/>
              </a:rPr>
              <a:t> </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0" dirty="0">
                <a:solidFill>
                  <a:schemeClr val="tx1"/>
                </a:solidFill>
                <a:latin typeface="Times New Roman" panose="02020603050405020304" pitchFamily="18" charset="0"/>
                <a:cs typeface="Times New Roman" panose="02020603050405020304" pitchFamily="18" charset="0"/>
              </a:rPr>
              <a:t>-</a:t>
            </a:r>
            <a:r>
              <a:rPr lang="en-US" sz="2000" kern="0" spc="-50" dirty="0">
                <a:solidFill>
                  <a:schemeClr val="tx1"/>
                </a:solidFill>
                <a:latin typeface="Times New Roman" panose="02020603050405020304" pitchFamily="18" charset="0"/>
                <a:cs typeface="Times New Roman" panose="02020603050405020304" pitchFamily="18" charset="0"/>
              </a:rPr>
              <a:t>-</a:t>
            </a:r>
            <a:endParaRPr lang="en-US" sz="2000" kern="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2966E76-9A8B-483D-A403-D72F62A4419D}"/>
              </a:ext>
            </a:extLst>
          </p:cNvPr>
          <p:cNvSpPr txBox="1">
            <a:spLocks noGrp="1"/>
          </p:cNvSpPr>
          <p:nvPr>
            <p:ph type="title"/>
          </p:nvPr>
        </p:nvSpPr>
        <p:spPr>
          <a:xfrm>
            <a:off x="2735263" y="477838"/>
            <a:ext cx="5486400" cy="392112"/>
          </a:xfrm>
        </p:spPr>
        <p:txBody>
          <a:bodyPr tIns="12700" rtlCol="0"/>
          <a:lstStyle/>
          <a:p>
            <a:pPr marL="12700" eaLnBrk="1" fontAlgn="auto" hangingPunct="1">
              <a:spcBef>
                <a:spcPts val="100"/>
              </a:spcBef>
              <a:spcAft>
                <a:spcPts val="0"/>
              </a:spcAft>
              <a:tabLst>
                <a:tab pos="465455" algn="l"/>
              </a:tabLst>
              <a:defRPr/>
            </a:pPr>
            <a:r>
              <a:rPr u="none" spc="-25" dirty="0"/>
              <a:t>6.</a:t>
            </a:r>
            <a:r>
              <a:rPr u="none" dirty="0"/>
              <a:t>	</a:t>
            </a:r>
            <a:r>
              <a:rPr spc="-10" dirty="0"/>
              <a:t>CALIBRATION</a:t>
            </a:r>
            <a:r>
              <a:rPr spc="-90" dirty="0"/>
              <a:t> </a:t>
            </a:r>
            <a:r>
              <a:rPr dirty="0"/>
              <a:t>OF</a:t>
            </a:r>
            <a:r>
              <a:rPr spc="-90" dirty="0"/>
              <a:t> </a:t>
            </a:r>
            <a:r>
              <a:rPr dirty="0"/>
              <a:t>McLeod</a:t>
            </a:r>
            <a:r>
              <a:rPr spc="-105" dirty="0"/>
              <a:t> </a:t>
            </a:r>
            <a:r>
              <a:rPr spc="-10" dirty="0"/>
              <a:t>GAUGE</a:t>
            </a:r>
          </a:p>
        </p:txBody>
      </p:sp>
      <p:sp>
        <p:nvSpPr>
          <p:cNvPr id="35843" name="object 3">
            <a:extLst>
              <a:ext uri="{FF2B5EF4-FFF2-40B4-BE49-F238E27FC236}">
                <a16:creationId xmlns:a16="http://schemas.microsoft.com/office/drawing/2014/main" id="{273000E8-8E68-4EB8-97E2-DD242730A217}"/>
              </a:ext>
            </a:extLst>
          </p:cNvPr>
          <p:cNvSpPr txBox="1">
            <a:spLocks noChangeArrowheads="1"/>
          </p:cNvSpPr>
          <p:nvPr/>
        </p:nvSpPr>
        <p:spPr bwMode="auto">
          <a:xfrm>
            <a:off x="663575" y="1184275"/>
            <a:ext cx="8842375" cy="593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256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75"/>
              </a:spcBef>
            </a:pPr>
            <a:r>
              <a:rPr lang="en-US" altLang="en-US" sz="2400" b="1" u="sng">
                <a:solidFill>
                  <a:srgbClr val="000000"/>
                </a:solidFill>
                <a:latin typeface="Times New Roman" panose="02020603050405020304" pitchFamily="18" charset="0"/>
                <a:cs typeface="Times New Roman" panose="02020603050405020304" pitchFamily="18" charset="0"/>
              </a:rPr>
              <a:t>AIM:</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38"/>
              </a:lnSpc>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Calibrate the Vacuum Cell (McLeod Gauge) in comparison with Vacuum Dial Gauge.</a:t>
            </a:r>
          </a:p>
          <a:p>
            <a:pPr eaLnBrk="1" hangingPunct="1">
              <a:spcBef>
                <a:spcPts val="1050"/>
              </a:spcBef>
            </a:pPr>
            <a:r>
              <a:rPr lang="en-US" altLang="en-US" sz="2400" b="1" u="sng">
                <a:solidFill>
                  <a:srgbClr val="000000"/>
                </a:solidFill>
                <a:latin typeface="Times New Roman" panose="02020603050405020304" pitchFamily="18" charset="0"/>
                <a:cs typeface="Times New Roman" panose="02020603050405020304" pitchFamily="18" charset="0"/>
              </a:rPr>
              <a:t>APPARATUS REQUIRED :</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CYLINDRICAL CELL</a:t>
            </a:r>
          </a:p>
          <a:p>
            <a:pPr eaLnBrk="1" hangingPunct="1">
              <a:lnSpc>
                <a:spcPct val="110000"/>
              </a:lnSpc>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Digital Vacuum Gauge Analog Vacuum Gauge</a:t>
            </a:r>
          </a:p>
          <a:p>
            <a:pPr eaLnBrk="1" hangingPunct="1">
              <a:spcBef>
                <a:spcPts val="288"/>
              </a:spcBef>
            </a:pPr>
            <a:r>
              <a:rPr lang="en-US" altLang="en-US" sz="2200">
                <a:solidFill>
                  <a:srgbClr val="000000"/>
                </a:solidFill>
                <a:latin typeface="Times New Roman" panose="02020603050405020304" pitchFamily="18" charset="0"/>
                <a:cs typeface="Times New Roman" panose="02020603050405020304" pitchFamily="18" charset="0"/>
              </a:rPr>
              <a:t>High-Capacity Vacuum Pump.</a:t>
            </a:r>
          </a:p>
          <a:p>
            <a:pPr eaLnBrk="1" hangingPunct="1">
              <a:spcBef>
                <a:spcPts val="275"/>
              </a:spcBef>
            </a:pPr>
            <a:r>
              <a:rPr lang="en-US" altLang="en-US" sz="2400" b="1" u="sng">
                <a:solidFill>
                  <a:srgbClr val="000000"/>
                </a:solidFill>
                <a:latin typeface="Times New Roman" panose="02020603050405020304" pitchFamily="18" charset="0"/>
                <a:cs typeface="Times New Roman" panose="02020603050405020304" pitchFamily="18" charset="0"/>
              </a:rPr>
              <a:t>THEORY BEHIND:</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In everyday usage, vacuum is a volume of space that is essentially empty of  matter,  such  that  its  gaseous  pressure  is  much  less  than  atmospheric pressure. The word comes from the Latin for “empty”. A perfect vacuum would be one with no particles in it at all, which is impossible to achieve in practice. Physicists often discuss ideal test results that would occur in a perfect</a:t>
            </a:r>
          </a:p>
        </p:txBody>
      </p:sp>
      <p:sp>
        <p:nvSpPr>
          <p:cNvPr id="35844" name="object 4">
            <a:extLst>
              <a:ext uri="{FF2B5EF4-FFF2-40B4-BE49-F238E27FC236}">
                <a16:creationId xmlns:a16="http://schemas.microsoft.com/office/drawing/2014/main" id="{7A77C275-5CC0-450C-8909-01E2C451DFB1}"/>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object 2">
            <a:extLst>
              <a:ext uri="{FF2B5EF4-FFF2-40B4-BE49-F238E27FC236}">
                <a16:creationId xmlns:a16="http://schemas.microsoft.com/office/drawing/2014/main" id="{291FDEF7-1837-4262-A69B-4B2D2A1B976A}"/>
              </a:ext>
            </a:extLst>
          </p:cNvPr>
          <p:cNvSpPr txBox="1">
            <a:spLocks noChangeArrowheads="1"/>
          </p:cNvSpPr>
          <p:nvPr/>
        </p:nvSpPr>
        <p:spPr bwMode="auto">
          <a:xfrm>
            <a:off x="663575" y="392113"/>
            <a:ext cx="8847138" cy="680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vacuum, which they simply call “vacuum” or “free space”, and use the term partial vacuum to refer to real vacuum. The Latin term in vacuum is also used to describe an object as being in what would otherwise be a vacuum.</a:t>
            </a:r>
          </a:p>
          <a:p>
            <a:pPr algn="just" eaLnBrk="1" hangingPunct="1">
              <a:lnSpc>
                <a:spcPct val="110000"/>
              </a:lnSpc>
              <a:spcBef>
                <a:spcPts val="1000"/>
              </a:spcBef>
            </a:pPr>
            <a:r>
              <a:rPr lang="en-US" altLang="en-US" sz="2200">
                <a:solidFill>
                  <a:srgbClr val="000000"/>
                </a:solidFill>
                <a:latin typeface="Times New Roman" panose="02020603050405020304" pitchFamily="18" charset="0"/>
                <a:cs typeface="Times New Roman" panose="02020603050405020304" pitchFamily="18" charset="0"/>
              </a:rPr>
              <a:t>Vacuum is useful in a variety of processes and devices. Its first widespread use was in the incandescent light bulb to protect the filament from chemical degradation. The chemical inertness produced by a vacuum is also useful for electron beam welding, cold welding, vacuum packing and vacuum frying. Ultra-high vacuum is used in the study of atomically clean substrates, as only a very good vacuum preserves atomic-scale clean surfaces for a reasonably long  time  (on the  order  of minutes  to  days).  High  to  ultra-high  vacuum removes the obstruction of air, allowing particle beams to deposit or remove materials without contamination. This is the principle behind chemical vapor deposition, physical vapor deposition, and dry etching which are essential to the fabrication of semi conductors and optical coatings, and to surface science. The  reduction  of  convection  provides  the  thermal  insulation  of  thermos bottles. Deep vacuum lowers the boiling point of liquids and promotes low temperature out gassing which is used in freeze drying, adhesive preparation, distillation,  metallurgy,  and  process  purging.  The  electrical  properties  of</a:t>
            </a:r>
          </a:p>
        </p:txBody>
      </p:sp>
      <p:sp>
        <p:nvSpPr>
          <p:cNvPr id="36867" name="object 3">
            <a:extLst>
              <a:ext uri="{FF2B5EF4-FFF2-40B4-BE49-F238E27FC236}">
                <a16:creationId xmlns:a16="http://schemas.microsoft.com/office/drawing/2014/main" id="{A3DA79A9-A284-440B-8E33-7A62A6F781E8}"/>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object 2">
            <a:extLst>
              <a:ext uri="{FF2B5EF4-FFF2-40B4-BE49-F238E27FC236}">
                <a16:creationId xmlns:a16="http://schemas.microsoft.com/office/drawing/2014/main" id="{A4E66CA6-6A38-49A4-9682-48EDAFAB2F93}"/>
              </a:ext>
            </a:extLst>
          </p:cNvPr>
          <p:cNvSpPr>
            <a:spLocks noGrp="1" noChangeArrowheads="1"/>
          </p:cNvSpPr>
          <p:nvPr>
            <p:ph type="title"/>
          </p:nvPr>
        </p:nvSpPr>
        <p:spPr>
          <a:xfrm>
            <a:off x="663575" y="392113"/>
            <a:ext cx="8845550" cy="1133475"/>
          </a:xfrm>
        </p:spPr>
        <p:txBody>
          <a:bodyPr tIns="12065"/>
          <a:lstStyle/>
          <a:p>
            <a:pPr marL="12700" algn="just" eaLnBrk="1" hangingPunct="1">
              <a:lnSpc>
                <a:spcPct val="110000"/>
              </a:lnSpc>
              <a:spcBef>
                <a:spcPts val="100"/>
              </a:spcBef>
            </a:pPr>
            <a:r>
              <a:rPr lang="en-US" altLang="en-US" sz="2200" b="0" u="none">
                <a:latin typeface="Times New Roman" panose="02020603050405020304" pitchFamily="18" charset="0"/>
                <a:cs typeface="Times New Roman" panose="02020603050405020304" pitchFamily="18" charset="0"/>
              </a:rPr>
              <a:t>vacuum make electron microscopes and vacuum tubes possible, including cathode ray tubes. The elimination of air friction is useful for flywheel energy storage and ultracentrifuges.</a:t>
            </a:r>
            <a:endParaRPr lang="en-US" altLang="en-US" sz="2200">
              <a:latin typeface="Times New Roman" panose="02020603050405020304" pitchFamily="18" charset="0"/>
              <a:cs typeface="Times New Roman" panose="02020603050405020304" pitchFamily="18" charset="0"/>
            </a:endParaRPr>
          </a:p>
        </p:txBody>
      </p:sp>
      <p:sp>
        <p:nvSpPr>
          <p:cNvPr id="37891" name="object 3">
            <a:extLst>
              <a:ext uri="{FF2B5EF4-FFF2-40B4-BE49-F238E27FC236}">
                <a16:creationId xmlns:a16="http://schemas.microsoft.com/office/drawing/2014/main" id="{D3B4CE15-BC38-43F4-8ED4-13DEEBE1A459}"/>
              </a:ext>
            </a:extLst>
          </p:cNvPr>
          <p:cNvSpPr txBox="1">
            <a:spLocks noChangeArrowheads="1"/>
          </p:cNvSpPr>
          <p:nvPr/>
        </p:nvSpPr>
        <p:spPr bwMode="auto">
          <a:xfrm>
            <a:off x="663575" y="1974850"/>
            <a:ext cx="8277225" cy="4584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573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300"/>
              </a:spcBef>
            </a:pPr>
            <a:r>
              <a:rPr lang="en-US" altLang="en-US" sz="2400" b="1" u="sng">
                <a:solidFill>
                  <a:srgbClr val="000000"/>
                </a:solidFill>
                <a:latin typeface="Times New Roman" panose="02020603050405020304" pitchFamily="18" charset="0"/>
                <a:cs typeface="Times New Roman" panose="02020603050405020304" pitchFamily="18" charset="0"/>
              </a:rPr>
              <a:t>PANEL DETIALS:</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spcBef>
                <a:spcPts val="1113"/>
              </a:spcBef>
            </a:pPr>
            <a:r>
              <a:rPr lang="en-US" altLang="en-US" sz="2200" b="1">
                <a:solidFill>
                  <a:srgbClr val="000000"/>
                </a:solidFill>
                <a:latin typeface="Times New Roman" panose="02020603050405020304" pitchFamily="18" charset="0"/>
                <a:cs typeface="Times New Roman" panose="02020603050405020304" pitchFamily="18" charset="0"/>
              </a:rPr>
              <a:t>VACUUM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VACUUM INDICATORS: </a:t>
            </a:r>
            <a:r>
              <a:rPr lang="en-US" altLang="en-US" sz="2200">
                <a:solidFill>
                  <a:srgbClr val="000000"/>
                </a:solidFill>
                <a:latin typeface="Times New Roman" panose="02020603050405020304" pitchFamily="18" charset="0"/>
                <a:cs typeface="Times New Roman" panose="02020603050405020304" pitchFamily="18" charset="0"/>
              </a:rPr>
              <a:t>To indicate the Vacuum inside the cylinder.</a:t>
            </a:r>
          </a:p>
          <a:p>
            <a:pPr eaLnBrk="1" hangingPunct="1">
              <a:spcBef>
                <a:spcPts val="13"/>
              </a:spcBef>
            </a:pPr>
            <a:endParaRPr lang="en-US" altLang="en-US" sz="20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250"/>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Make sure the Vacuum On switch is in off condition.</a:t>
            </a:r>
          </a:p>
          <a:p>
            <a:pPr eaLnBrk="1" hangingPunct="1">
              <a:lnSpc>
                <a:spcPct val="143000"/>
              </a:lnSpc>
              <a:spcBef>
                <a:spcPts val="163"/>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p:txBody>
      </p:sp>
      <p:sp>
        <p:nvSpPr>
          <p:cNvPr id="37892" name="object 4">
            <a:extLst>
              <a:ext uri="{FF2B5EF4-FFF2-40B4-BE49-F238E27FC236}">
                <a16:creationId xmlns:a16="http://schemas.microsoft.com/office/drawing/2014/main" id="{80A7BA86-F4BF-48B8-A40B-3427E135AE62}"/>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BE71631F-88B6-4405-9617-72C893B37B74}"/>
              </a:ext>
            </a:extLst>
          </p:cNvPr>
          <p:cNvSpPr txBox="1">
            <a:spLocks noGrp="1"/>
          </p:cNvSpPr>
          <p:nvPr>
            <p:ph type="title"/>
          </p:nvPr>
        </p:nvSpPr>
        <p:spPr/>
        <p:txBody>
          <a:bodyPr tIns="12700" rtlCol="0"/>
          <a:lstStyle/>
          <a:p>
            <a:pPr marL="12700" eaLnBrk="1" fontAlgn="auto" hangingPunct="1">
              <a:spcBef>
                <a:spcPts val="100"/>
              </a:spcBef>
              <a:spcAft>
                <a:spcPts val="0"/>
              </a:spcAft>
              <a:defRPr/>
            </a:pPr>
            <a:r>
              <a:rPr spc="-10" dirty="0"/>
              <a:t>LIMITATIONS</a:t>
            </a:r>
          </a:p>
        </p:txBody>
      </p:sp>
      <p:sp>
        <p:nvSpPr>
          <p:cNvPr id="3" name="object 3">
            <a:extLst>
              <a:ext uri="{FF2B5EF4-FFF2-40B4-BE49-F238E27FC236}">
                <a16:creationId xmlns:a16="http://schemas.microsoft.com/office/drawing/2014/main" id="{1E611CAA-B50D-4D2A-9FE9-455CC444DCAA}"/>
              </a:ext>
            </a:extLst>
          </p:cNvPr>
          <p:cNvSpPr txBox="1"/>
          <p:nvPr/>
        </p:nvSpPr>
        <p:spPr>
          <a:xfrm>
            <a:off x="663575" y="892175"/>
            <a:ext cx="8926513" cy="4616450"/>
          </a:xfrm>
          <a:prstGeom prst="rect">
            <a:avLst/>
          </a:prstGeom>
        </p:spPr>
        <p:txBody>
          <a:bodyPr lIns="0" tIns="50165" rIns="0" bIns="0">
            <a:spAutoFit/>
          </a:bodyPr>
          <a:lstStyle/>
          <a:p>
            <a:pPr marL="469900" eaLnBrk="1" fontAlgn="auto" hangingPunct="1">
              <a:spcBef>
                <a:spcPts val="395"/>
              </a:spcBef>
              <a:spcAft>
                <a:spcPts val="0"/>
              </a:spcAft>
              <a:defRPr/>
            </a:pPr>
            <a:r>
              <a:rPr sz="2200" kern="0" dirty="0">
                <a:solidFill>
                  <a:sysClr val="windowText" lastClr="000000"/>
                </a:solidFill>
                <a:latin typeface="Times New Roman"/>
                <a:cs typeface="Times New Roman"/>
              </a:rPr>
              <a:t>Maximum</a:t>
            </a:r>
            <a:r>
              <a:rPr sz="2200" kern="0" spc="-9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Vacuum</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Range:</a:t>
            </a:r>
            <a:r>
              <a:rPr sz="2200" kern="0" spc="-5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600mm</a:t>
            </a:r>
            <a:r>
              <a:rPr sz="2200" kern="0" spc="-10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of</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Hg</a:t>
            </a:r>
            <a:r>
              <a:rPr sz="2200" kern="0" spc="-10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or</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800mbar</a:t>
            </a:r>
            <a:endParaRPr sz="2200" kern="0">
              <a:solidFill>
                <a:sysClr val="windowText" lastClr="000000"/>
              </a:solidFill>
              <a:latin typeface="Times New Roman"/>
              <a:cs typeface="Times New Roman"/>
            </a:endParaRPr>
          </a:p>
          <a:p>
            <a:pPr marL="12700" eaLnBrk="1" fontAlgn="auto" hangingPunct="1">
              <a:spcBef>
                <a:spcPts val="330"/>
              </a:spcBef>
              <a:spcAft>
                <a:spcPts val="0"/>
              </a:spcAft>
              <a:defRPr/>
            </a:pPr>
            <a:r>
              <a:rPr sz="2400" b="1" u="sng" kern="0" spc="-10" dirty="0">
                <a:solidFill>
                  <a:sysClr val="windowText" lastClr="000000"/>
                </a:solidFill>
                <a:uFill>
                  <a:solidFill>
                    <a:srgbClr val="000000"/>
                  </a:solidFill>
                </a:uFill>
                <a:latin typeface="Times New Roman"/>
                <a:cs typeface="Times New Roman"/>
              </a:rPr>
              <a:t>PROCEDURE:</a:t>
            </a:r>
            <a:endParaRPr sz="2400" kern="0">
              <a:solidFill>
                <a:sysClr val="windowText" lastClr="000000"/>
              </a:solidFill>
              <a:latin typeface="Times New Roman"/>
              <a:cs typeface="Times New Roman"/>
            </a:endParaRPr>
          </a:p>
          <a:p>
            <a:pPr marL="463550" indent="-232410" eaLnBrk="1" fontAlgn="auto" hangingPunct="1">
              <a:spcBef>
                <a:spcPts val="107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Switch</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on</a:t>
            </a:r>
            <a:r>
              <a:rPr sz="2200" kern="0" spc="-7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Console</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to</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activate</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5"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Panel.</a:t>
            </a:r>
            <a:endParaRPr sz="2200" kern="0">
              <a:solidFill>
                <a:sysClr val="windowText" lastClr="000000"/>
              </a:solidFill>
              <a:latin typeface="Times New Roman"/>
              <a:cs typeface="Times New Roman"/>
            </a:endParaRPr>
          </a:p>
          <a:p>
            <a:pPr marL="463550" indent="-232410" eaLnBrk="1" fontAlgn="auto" hangingPunct="1">
              <a:spcBef>
                <a:spcPts val="110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Close</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Valve</a:t>
            </a:r>
            <a:r>
              <a:rPr sz="2200" kern="0" spc="-5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on</a:t>
            </a:r>
            <a:r>
              <a:rPr sz="2200" kern="0" spc="-5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65"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Cylinder.</a:t>
            </a:r>
            <a:endParaRPr sz="2200" kern="0">
              <a:solidFill>
                <a:sysClr val="windowText" lastClr="000000"/>
              </a:solidFill>
              <a:latin typeface="Times New Roman"/>
              <a:cs typeface="Times New Roman"/>
            </a:endParaRPr>
          </a:p>
          <a:p>
            <a:pPr marL="463550" indent="-232410" eaLnBrk="1" fontAlgn="auto" hangingPunct="1">
              <a:spcBef>
                <a:spcPts val="1140"/>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Start</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Vacuum</a:t>
            </a:r>
            <a:r>
              <a:rPr sz="2200" kern="0" spc="-9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pump</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allow</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attaining</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maximum</a:t>
            </a:r>
            <a:r>
              <a:rPr sz="2200" kern="0" spc="-6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vacuum.</a:t>
            </a:r>
            <a:endParaRPr sz="2200" kern="0">
              <a:solidFill>
                <a:sysClr val="windowText" lastClr="000000"/>
              </a:solidFill>
              <a:latin typeface="Times New Roman"/>
              <a:cs typeface="Times New Roman"/>
            </a:endParaRPr>
          </a:p>
          <a:p>
            <a:pPr marL="463550" indent="-232410" eaLnBrk="1" fontAlgn="auto" hangingPunct="1">
              <a:spcBef>
                <a:spcPts val="110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Note</a:t>
            </a:r>
            <a:r>
              <a:rPr sz="2200" kern="0" spc="-10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down</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Readings</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on</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Digital</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7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Analog</a:t>
            </a:r>
            <a:r>
              <a:rPr sz="2200" kern="0" spc="-7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gauges.</a:t>
            </a:r>
            <a:endParaRPr sz="2200" kern="0">
              <a:solidFill>
                <a:sysClr val="windowText" lastClr="000000"/>
              </a:solidFill>
              <a:latin typeface="Times New Roman"/>
              <a:cs typeface="Times New Roman"/>
            </a:endParaRPr>
          </a:p>
          <a:p>
            <a:pPr marL="463550" indent="-232410" eaLnBrk="1" fontAlgn="auto" hangingPunct="1">
              <a:spcBef>
                <a:spcPts val="110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Now</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slowly</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open</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Valve</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on</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cylinder</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set</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to</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7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required</a:t>
            </a:r>
            <a:r>
              <a:rPr sz="2200" kern="0" spc="-7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Vacuum.</a:t>
            </a:r>
            <a:endParaRPr sz="2200" kern="0">
              <a:solidFill>
                <a:sysClr val="windowText" lastClr="000000"/>
              </a:solidFill>
              <a:latin typeface="Times New Roman"/>
              <a:cs typeface="Times New Roman"/>
            </a:endParaRPr>
          </a:p>
          <a:p>
            <a:pPr marL="463550" indent="-232410" eaLnBrk="1" fontAlgn="auto" hangingPunct="1">
              <a:spcBef>
                <a:spcPts val="1140"/>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Once</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again</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note</a:t>
            </a:r>
            <a:r>
              <a:rPr sz="2200" kern="0" spc="-9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down</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9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Digital</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Analog</a:t>
            </a:r>
            <a:r>
              <a:rPr sz="2200" kern="0" spc="-85"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readings.</a:t>
            </a:r>
            <a:endParaRPr sz="2200" kern="0">
              <a:solidFill>
                <a:sysClr val="windowText" lastClr="000000"/>
              </a:solidFill>
              <a:latin typeface="Times New Roman"/>
              <a:cs typeface="Times New Roman"/>
            </a:endParaRPr>
          </a:p>
          <a:p>
            <a:pPr marL="463550" indent="-232410" eaLnBrk="1" fontAlgn="auto" hangingPunct="1">
              <a:spcBef>
                <a:spcPts val="110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Repeat</a:t>
            </a:r>
            <a:r>
              <a:rPr sz="2200" kern="0" spc="-5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Steps</a:t>
            </a:r>
            <a:r>
              <a:rPr sz="2200" kern="0" spc="-3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5</a:t>
            </a:r>
            <a:r>
              <a:rPr sz="2200" kern="0" spc="-4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6</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until</a:t>
            </a:r>
            <a:r>
              <a:rPr sz="2200" kern="0" spc="-55" dirty="0">
                <a:solidFill>
                  <a:sysClr val="windowText" lastClr="000000"/>
                </a:solidFill>
                <a:latin typeface="Times New Roman"/>
                <a:cs typeface="Times New Roman"/>
              </a:rPr>
              <a:t> </a:t>
            </a:r>
            <a:r>
              <a:rPr sz="2200" kern="0" spc="-20" dirty="0">
                <a:solidFill>
                  <a:sysClr val="windowText" lastClr="000000"/>
                </a:solidFill>
                <a:latin typeface="Times New Roman"/>
                <a:cs typeface="Times New Roman"/>
              </a:rPr>
              <a:t>zero.</a:t>
            </a:r>
            <a:endParaRPr sz="2200" kern="0">
              <a:solidFill>
                <a:sysClr val="windowText" lastClr="000000"/>
              </a:solidFill>
              <a:latin typeface="Times New Roman"/>
              <a:cs typeface="Times New Roman"/>
            </a:endParaRPr>
          </a:p>
          <a:p>
            <a:pPr marL="463550" indent="-232410" eaLnBrk="1" fontAlgn="auto" hangingPunct="1">
              <a:spcBef>
                <a:spcPts val="1105"/>
              </a:spcBef>
              <a:spcAft>
                <a:spcPts val="0"/>
              </a:spcAft>
              <a:buSzPct val="59090"/>
              <a:buFont typeface="Symbol"/>
              <a:buChar char=""/>
              <a:tabLst>
                <a:tab pos="463550" algn="l"/>
                <a:tab pos="464184" algn="l"/>
              </a:tabLst>
              <a:defRPr/>
            </a:pPr>
            <a:r>
              <a:rPr sz="2200" kern="0" dirty="0">
                <a:solidFill>
                  <a:sysClr val="windowText" lastClr="000000"/>
                </a:solidFill>
                <a:latin typeface="Times New Roman"/>
                <a:cs typeface="Times New Roman"/>
              </a:rPr>
              <a:t>Calculate</a:t>
            </a:r>
            <a:r>
              <a:rPr sz="2200" kern="0" spc="-7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the</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error</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and</a:t>
            </a:r>
            <a:r>
              <a:rPr sz="2200" kern="0" spc="-5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t>
            </a:r>
            <a:r>
              <a:rPr sz="2200" kern="0" spc="-8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error.</a:t>
            </a:r>
            <a:endParaRPr sz="2200" kern="0">
              <a:solidFill>
                <a:sysClr val="windowText" lastClr="000000"/>
              </a:solidFill>
              <a:latin typeface="Times New Roman"/>
              <a:cs typeface="Times New Roman"/>
            </a:endParaRPr>
          </a:p>
        </p:txBody>
      </p:sp>
      <p:sp>
        <p:nvSpPr>
          <p:cNvPr id="4" name="object 4">
            <a:extLst>
              <a:ext uri="{FF2B5EF4-FFF2-40B4-BE49-F238E27FC236}">
                <a16:creationId xmlns:a16="http://schemas.microsoft.com/office/drawing/2014/main" id="{BF002B8D-2493-4DC9-9E94-AAB1FF269BD8}"/>
              </a:ext>
            </a:extLst>
          </p:cNvPr>
          <p:cNvSpPr txBox="1"/>
          <p:nvPr/>
        </p:nvSpPr>
        <p:spPr>
          <a:xfrm>
            <a:off x="663575" y="6450013"/>
            <a:ext cx="2332038" cy="392112"/>
          </a:xfrm>
          <a:prstGeom prst="rect">
            <a:avLst/>
          </a:prstGeom>
        </p:spPr>
        <p:txBody>
          <a:bodyPr lIns="0" tIns="12700" rIns="0" bIns="0">
            <a:spAutoFit/>
          </a:bodyPr>
          <a:lstStyle/>
          <a:p>
            <a:pPr marL="12700" eaLnBrk="1" fontAlgn="auto" hangingPunct="1">
              <a:spcBef>
                <a:spcPts val="100"/>
              </a:spcBef>
              <a:spcAft>
                <a:spcPts val="0"/>
              </a:spcAft>
              <a:defRPr/>
            </a:pPr>
            <a:r>
              <a:rPr sz="2400" b="1" u="sng" kern="0" spc="-10" dirty="0">
                <a:solidFill>
                  <a:sysClr val="windowText" lastClr="000000"/>
                </a:solidFill>
                <a:uFill>
                  <a:solidFill>
                    <a:srgbClr val="000000"/>
                  </a:solidFill>
                </a:uFill>
                <a:latin typeface="Times New Roman"/>
                <a:cs typeface="Times New Roman"/>
              </a:rPr>
              <a:t>TABULATIONS:</a:t>
            </a:r>
            <a:endParaRPr sz="2400" kern="0">
              <a:solidFill>
                <a:sysClr val="windowText" lastClr="000000"/>
              </a:solidFill>
              <a:latin typeface="Times New Roman"/>
              <a:cs typeface="Times New Roman"/>
            </a:endParaRPr>
          </a:p>
        </p:txBody>
      </p:sp>
      <p:sp>
        <p:nvSpPr>
          <p:cNvPr id="38917" name="object 5">
            <a:extLst>
              <a:ext uri="{FF2B5EF4-FFF2-40B4-BE49-F238E27FC236}">
                <a16:creationId xmlns:a16="http://schemas.microsoft.com/office/drawing/2014/main" id="{3AB5DCA5-7A8B-4F82-856B-8AF9C795432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3405CD10-C9CE-40FE-B115-B8E84D6183F6}"/>
              </a:ext>
            </a:extLst>
          </p:cNvPr>
          <p:cNvGraphicFramePr>
            <a:graphicFrameLocks noGrp="1"/>
          </p:cNvGraphicFramePr>
          <p:nvPr/>
        </p:nvGraphicFramePr>
        <p:xfrm>
          <a:off x="522288" y="1239838"/>
          <a:ext cx="9013825" cy="2646362"/>
        </p:xfrm>
        <a:graphic>
          <a:graphicData uri="http://schemas.openxmlformats.org/drawingml/2006/table">
            <a:tbl>
              <a:tblPr/>
              <a:tblGrid>
                <a:gridCol w="936625">
                  <a:extLst>
                    <a:ext uri="{9D8B030D-6E8A-4147-A177-3AD203B41FA5}">
                      <a16:colId xmlns:a16="http://schemas.microsoft.com/office/drawing/2014/main" val="20000"/>
                    </a:ext>
                  </a:extLst>
                </a:gridCol>
                <a:gridCol w="1617663">
                  <a:extLst>
                    <a:ext uri="{9D8B030D-6E8A-4147-A177-3AD203B41FA5}">
                      <a16:colId xmlns:a16="http://schemas.microsoft.com/office/drawing/2014/main" val="20001"/>
                    </a:ext>
                  </a:extLst>
                </a:gridCol>
                <a:gridCol w="1728787">
                  <a:extLst>
                    <a:ext uri="{9D8B030D-6E8A-4147-A177-3AD203B41FA5}">
                      <a16:colId xmlns:a16="http://schemas.microsoft.com/office/drawing/2014/main" val="20002"/>
                    </a:ext>
                  </a:extLst>
                </a:gridCol>
                <a:gridCol w="2017713">
                  <a:extLst>
                    <a:ext uri="{9D8B030D-6E8A-4147-A177-3AD203B41FA5}">
                      <a16:colId xmlns:a16="http://schemas.microsoft.com/office/drawing/2014/main" val="20003"/>
                    </a:ext>
                  </a:extLst>
                </a:gridCol>
                <a:gridCol w="2713037">
                  <a:extLst>
                    <a:ext uri="{9D8B030D-6E8A-4147-A177-3AD203B41FA5}">
                      <a16:colId xmlns:a16="http://schemas.microsoft.com/office/drawing/2014/main" val="20004"/>
                    </a:ext>
                  </a:extLst>
                </a:gridCol>
              </a:tblGrid>
              <a:tr h="1135062">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2905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290513"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Actual</a:t>
                      </a:r>
                    </a:p>
                    <a:p>
                      <a:pPr marL="29051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 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Measured</a:t>
                      </a:r>
                    </a:p>
                    <a:p>
                      <a:pPr marL="323850" marR="0" lvl="0" indent="0" algn="l" defTabSz="914400" rtl="0" eaLnBrk="1" fontAlgn="base" latinLnBrk="0" hangingPunct="1">
                        <a:lnSpc>
                          <a:spcPct val="100000"/>
                        </a:lnSpc>
                        <a:spcBef>
                          <a:spcPts val="75"/>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42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4288"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Error</a:t>
                      </a:r>
                    </a:p>
                    <a:p>
                      <a:pPr marL="14288"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 = (Ra- Rm)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74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7463"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Error</a:t>
                      </a:r>
                    </a:p>
                    <a:p>
                      <a:pPr marL="17463"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{(Ra- Rm)/Ra}*100</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238">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941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9976" name="object 3">
            <a:extLst>
              <a:ext uri="{FF2B5EF4-FFF2-40B4-BE49-F238E27FC236}">
                <a16:creationId xmlns:a16="http://schemas.microsoft.com/office/drawing/2014/main" id="{62A386DD-27D0-45BC-B968-87D03BEFA0A0}"/>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39977" name="TextBox 2">
            <a:extLst>
              <a:ext uri="{FF2B5EF4-FFF2-40B4-BE49-F238E27FC236}">
                <a16:creationId xmlns:a16="http://schemas.microsoft.com/office/drawing/2014/main" id="{EEA13A10-B020-44A8-B5F0-D848286EC5A8}"/>
              </a:ext>
            </a:extLst>
          </p:cNvPr>
          <p:cNvSpPr txBox="1">
            <a:spLocks noChangeArrowheads="1"/>
          </p:cNvSpPr>
          <p:nvPr/>
        </p:nvSpPr>
        <p:spPr bwMode="auto">
          <a:xfrm>
            <a:off x="522288" y="493713"/>
            <a:ext cx="24844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u="sng">
                <a:solidFill>
                  <a:srgbClr val="000000"/>
                </a:solidFill>
                <a:latin typeface="Times New Roman" panose="02020603050405020304" pitchFamily="18" charset="0"/>
                <a:cs typeface="Times New Roman" panose="02020603050405020304" pitchFamily="18" charset="0"/>
              </a:rPr>
              <a:t>TABULATIONS:</a:t>
            </a:r>
            <a:endParaRPr lang="en-US" altLang="en-US" sz="2400">
              <a:solidFill>
                <a:srgbClr val="000000"/>
              </a:solidFill>
              <a:latin typeface="Times New Roman" panose="02020603050405020304" pitchFamily="18" charset="0"/>
              <a:cs typeface="Times New Roman" panose="02020603050405020304" pitchFamily="18" charset="0"/>
            </a:endParaRPr>
          </a:p>
          <a:p>
            <a:endParaRPr lang="en-US" altLang="en-US" sz="2400"/>
          </a:p>
        </p:txBody>
      </p:sp>
      <p:sp>
        <p:nvSpPr>
          <p:cNvPr id="4" name="object 3">
            <a:extLst>
              <a:ext uri="{FF2B5EF4-FFF2-40B4-BE49-F238E27FC236}">
                <a16:creationId xmlns:a16="http://schemas.microsoft.com/office/drawing/2014/main" id="{038263BD-95DB-4C17-A2EC-0C04BA9553C5}"/>
              </a:ext>
            </a:extLst>
          </p:cNvPr>
          <p:cNvSpPr txBox="1"/>
          <p:nvPr/>
        </p:nvSpPr>
        <p:spPr>
          <a:xfrm>
            <a:off x="609600" y="5233988"/>
            <a:ext cx="5080000" cy="1344612"/>
          </a:xfrm>
          <a:prstGeom prst="rect">
            <a:avLst/>
          </a:prstGeom>
        </p:spPr>
        <p:txBody>
          <a:bodyPr lIns="0" tIns="142240" rIns="0" bIns="0">
            <a:spAutoFit/>
          </a:bodyPr>
          <a:lstStyle/>
          <a:p>
            <a:pPr marL="12700" eaLnBrk="1" fontAlgn="auto" hangingPunct="1">
              <a:spcBef>
                <a:spcPts val="1120"/>
              </a:spcBef>
              <a:spcAft>
                <a:spcPts val="0"/>
              </a:spcAft>
              <a:defRPr/>
            </a:pPr>
            <a:r>
              <a:rPr sz="2200" kern="0" dirty="0">
                <a:solidFill>
                  <a:sysClr val="windowText" lastClr="000000"/>
                </a:solidFill>
                <a:latin typeface="Times New Roman"/>
                <a:cs typeface="Times New Roman"/>
              </a:rPr>
              <a:t>Note:</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Plot</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graph</a:t>
            </a:r>
            <a:r>
              <a:rPr sz="2200" kern="0" spc="-4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between</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Ra</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Vs</a:t>
            </a:r>
            <a:r>
              <a:rPr sz="2200" kern="0" spc="-55" dirty="0">
                <a:solidFill>
                  <a:sysClr val="windowText" lastClr="000000"/>
                </a:solidFill>
                <a:latin typeface="Times New Roman"/>
                <a:cs typeface="Times New Roman"/>
              </a:rPr>
              <a:t> </a:t>
            </a:r>
            <a:r>
              <a:rPr sz="2200" kern="0" spc="-25" dirty="0">
                <a:solidFill>
                  <a:sysClr val="windowText" lastClr="000000"/>
                </a:solidFill>
                <a:latin typeface="Times New Roman"/>
                <a:cs typeface="Times New Roman"/>
              </a:rPr>
              <a:t>Rm</a:t>
            </a:r>
            <a:endParaRPr sz="2200" kern="0" dirty="0">
              <a:solidFill>
                <a:sysClr val="windowText" lastClr="000000"/>
              </a:solidFill>
              <a:latin typeface="Times New Roman"/>
              <a:cs typeface="Times New Roman"/>
            </a:endParaRPr>
          </a:p>
          <a:p>
            <a:pPr marL="12700" eaLnBrk="1" fontAlgn="auto" hangingPunct="1">
              <a:spcBef>
                <a:spcPts val="1120"/>
              </a:spcBef>
              <a:spcAft>
                <a:spcPts val="0"/>
              </a:spcAft>
              <a:defRPr/>
            </a:pPr>
            <a:r>
              <a:rPr sz="2400" b="1" u="sng" kern="0" spc="-10" dirty="0">
                <a:solidFill>
                  <a:sysClr val="windowText" lastClr="000000"/>
                </a:solidFill>
                <a:uFill>
                  <a:solidFill>
                    <a:srgbClr val="000000"/>
                  </a:solidFill>
                </a:uFill>
                <a:latin typeface="Times New Roman"/>
                <a:cs typeface="Times New Roman"/>
              </a:rPr>
              <a:t>APPLICATIONS:</a:t>
            </a:r>
            <a:endParaRPr sz="2400" kern="0" dirty="0">
              <a:solidFill>
                <a:sysClr val="windowText" lastClr="000000"/>
              </a:solidFill>
              <a:latin typeface="Times New Roman"/>
              <a:cs typeface="Times New Roman"/>
            </a:endParaRPr>
          </a:p>
          <a:p>
            <a:pPr marL="137160" indent="-125095" eaLnBrk="1" fontAlgn="auto" hangingPunct="1">
              <a:spcBef>
                <a:spcPts val="120"/>
              </a:spcBef>
              <a:spcAft>
                <a:spcPts val="0"/>
              </a:spcAft>
              <a:buSzPct val="54545"/>
              <a:buFont typeface="Symbol"/>
              <a:buChar char=""/>
              <a:tabLst>
                <a:tab pos="137795" algn="l"/>
              </a:tabLst>
              <a:defRPr/>
            </a:pPr>
            <a:r>
              <a:rPr lang="en-US" sz="2200" kern="0" dirty="0">
                <a:solidFill>
                  <a:sysClr val="windowText" lastClr="000000"/>
                </a:solidFill>
                <a:latin typeface="Times New Roman"/>
                <a:cs typeface="Times New Roman"/>
              </a:rPr>
              <a:t>To</a:t>
            </a:r>
            <a:r>
              <a:rPr lang="en-US" sz="2200" kern="0" spc="-45"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clear</a:t>
            </a:r>
            <a:r>
              <a:rPr lang="en-US" sz="2200" kern="0" spc="-75" dirty="0">
                <a:solidFill>
                  <a:sysClr val="windowText" lastClr="000000"/>
                </a:solidFill>
                <a:latin typeface="Times New Roman"/>
                <a:cs typeface="Times New Roman"/>
              </a:rPr>
              <a:t> </a:t>
            </a:r>
            <a:r>
              <a:rPr lang="en-US" sz="2200" kern="0" spc="-20" dirty="0">
                <a:solidFill>
                  <a:sysClr val="windowText" lastClr="000000"/>
                </a:solidFill>
                <a:latin typeface="Times New Roman"/>
                <a:cs typeface="Times New Roman"/>
              </a:rPr>
              <a:t>halls</a:t>
            </a:r>
            <a:endParaRPr lang="en-US" sz="2200" kern="0" dirty="0">
              <a:solidFill>
                <a:sysClr val="windowText" lastClr="000000"/>
              </a:solidFill>
              <a:latin typeface="Times New Roman"/>
              <a:cs typeface="Times New Roman"/>
            </a:endParaRPr>
          </a:p>
        </p:txBody>
      </p:sp>
      <p:sp>
        <p:nvSpPr>
          <p:cNvPr id="5" name="object 2">
            <a:extLst>
              <a:ext uri="{FF2B5EF4-FFF2-40B4-BE49-F238E27FC236}">
                <a16:creationId xmlns:a16="http://schemas.microsoft.com/office/drawing/2014/main" id="{C7AC38BD-3346-47DF-82C8-F73D0FA6E130}"/>
              </a:ext>
            </a:extLst>
          </p:cNvPr>
          <p:cNvSpPr txBox="1">
            <a:spLocks/>
          </p:cNvSpPr>
          <p:nvPr/>
        </p:nvSpPr>
        <p:spPr>
          <a:xfrm>
            <a:off x="388938" y="4668838"/>
            <a:ext cx="3268662" cy="392112"/>
          </a:xfrm>
          <a:prstGeom prst="rect">
            <a:avLst/>
          </a:prstGeom>
        </p:spPr>
        <p:txBody>
          <a:bodyPr tIns="12700"/>
          <a:lst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a:lstStyle>
          <a:p>
            <a:pPr marL="12700" eaLnBrk="1" fontAlgn="auto" hangingPunct="1">
              <a:spcBef>
                <a:spcPts val="100"/>
              </a:spcBef>
              <a:spcAft>
                <a:spcPts val="0"/>
              </a:spcAft>
              <a:defRPr/>
            </a:pPr>
            <a:r>
              <a:rPr lang="en-US" sz="2400" b="1" kern="0" spc="-30" dirty="0">
                <a:solidFill>
                  <a:schemeClr val="tx1"/>
                </a:solidFill>
                <a:latin typeface="Times New Roman" panose="02020603050405020304" pitchFamily="18" charset="0"/>
                <a:cs typeface="Times New Roman" panose="02020603050405020304" pitchFamily="18" charset="0"/>
              </a:rPr>
              <a:t>RESULT:</a:t>
            </a:r>
            <a:r>
              <a:rPr lang="en-US" sz="2400" b="1" kern="0" spc="-20" dirty="0">
                <a:solidFill>
                  <a:schemeClr val="tx1"/>
                </a:solidFill>
                <a:latin typeface="Times New Roman" panose="02020603050405020304" pitchFamily="18" charset="0"/>
                <a:cs typeface="Times New Roman" panose="02020603050405020304" pitchFamily="18" charset="0"/>
              </a:rPr>
              <a:t> </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0" dirty="0">
                <a:solidFill>
                  <a:schemeClr val="tx1"/>
                </a:solidFill>
                <a:latin typeface="Times New Roman" panose="02020603050405020304" pitchFamily="18" charset="0"/>
                <a:cs typeface="Times New Roman" panose="02020603050405020304" pitchFamily="18" charset="0"/>
              </a:rPr>
              <a:t>-</a:t>
            </a:r>
            <a:r>
              <a:rPr lang="en-US" sz="2000" kern="0" spc="-50" dirty="0">
                <a:solidFill>
                  <a:schemeClr val="tx1"/>
                </a:solidFill>
                <a:latin typeface="Times New Roman" panose="02020603050405020304" pitchFamily="18" charset="0"/>
                <a:cs typeface="Times New Roman" panose="02020603050405020304" pitchFamily="18" charset="0"/>
              </a:rPr>
              <a:t>-</a:t>
            </a:r>
            <a:endParaRPr lang="en-US" sz="2000" kern="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FB663611-6609-4088-8AB9-C164DDCAFAED}"/>
              </a:ext>
            </a:extLst>
          </p:cNvPr>
          <p:cNvSpPr txBox="1">
            <a:spLocks noGrp="1"/>
          </p:cNvSpPr>
          <p:nvPr>
            <p:ph type="title"/>
          </p:nvPr>
        </p:nvSpPr>
        <p:spPr>
          <a:xfrm>
            <a:off x="2281238" y="911225"/>
            <a:ext cx="6873875" cy="390525"/>
          </a:xfrm>
        </p:spPr>
        <p:txBody>
          <a:bodyPr tIns="12700" rtlCol="0"/>
          <a:lstStyle/>
          <a:p>
            <a:pPr marL="12700" eaLnBrk="1" fontAlgn="auto" hangingPunct="1">
              <a:spcBef>
                <a:spcPts val="100"/>
              </a:spcBef>
              <a:spcAft>
                <a:spcPts val="0"/>
              </a:spcAft>
              <a:tabLst>
                <a:tab pos="461645" algn="l"/>
              </a:tabLst>
              <a:defRPr/>
            </a:pPr>
            <a:r>
              <a:rPr u="none" spc="-25" dirty="0"/>
              <a:t>7.</a:t>
            </a:r>
            <a:r>
              <a:rPr u="none" dirty="0"/>
              <a:t>	</a:t>
            </a:r>
            <a:r>
              <a:rPr spc="-10" dirty="0"/>
              <a:t>CALIBRATION</a:t>
            </a:r>
            <a:r>
              <a:rPr spc="-80" dirty="0"/>
              <a:t> </a:t>
            </a:r>
            <a:r>
              <a:rPr dirty="0"/>
              <a:t>OF</a:t>
            </a:r>
            <a:r>
              <a:rPr spc="-80" dirty="0"/>
              <a:t> </a:t>
            </a:r>
            <a:r>
              <a:rPr spc="-10" dirty="0"/>
              <a:t>TEMPERATURE</a:t>
            </a:r>
            <a:r>
              <a:rPr spc="-80" dirty="0"/>
              <a:t> </a:t>
            </a:r>
            <a:r>
              <a:rPr spc="-10" dirty="0"/>
              <a:t>SENSOR</a:t>
            </a:r>
          </a:p>
        </p:txBody>
      </p:sp>
      <p:sp>
        <p:nvSpPr>
          <p:cNvPr id="40963" name="object 3">
            <a:extLst>
              <a:ext uri="{FF2B5EF4-FFF2-40B4-BE49-F238E27FC236}">
                <a16:creationId xmlns:a16="http://schemas.microsoft.com/office/drawing/2014/main" id="{6B8C606F-B8C3-41FA-AD46-76FB04F4EC9D}"/>
              </a:ext>
            </a:extLst>
          </p:cNvPr>
          <p:cNvSpPr txBox="1">
            <a:spLocks noChangeArrowheads="1"/>
          </p:cNvSpPr>
          <p:nvPr/>
        </p:nvSpPr>
        <p:spPr bwMode="auto">
          <a:xfrm>
            <a:off x="663575" y="1617663"/>
            <a:ext cx="8839200" cy="539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6256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75"/>
              </a:spcBef>
            </a:pPr>
            <a:r>
              <a:rPr lang="en-US" altLang="en-US" sz="2400" b="1" u="sng">
                <a:solidFill>
                  <a:srgbClr val="000000"/>
                </a:solidFill>
                <a:latin typeface="Times New Roman" panose="02020603050405020304" pitchFamily="18" charset="0"/>
                <a:cs typeface="Times New Roman" panose="02020603050405020304" pitchFamily="18" charset="0"/>
              </a:rPr>
              <a:t>AIM:</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25"/>
              </a:lnSpc>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Calibrate </a:t>
            </a:r>
            <a:r>
              <a:rPr lang="en-US" altLang="en-US" sz="2200" b="1">
                <a:solidFill>
                  <a:srgbClr val="000000"/>
                </a:solidFill>
                <a:latin typeface="Times New Roman" panose="02020603050405020304" pitchFamily="18" charset="0"/>
                <a:cs typeface="Times New Roman" panose="02020603050405020304" pitchFamily="18" charset="0"/>
              </a:rPr>
              <a:t>TEMPERATURE SENSORS </a:t>
            </a:r>
            <a:r>
              <a:rPr lang="en-US" altLang="en-US" sz="2200">
                <a:solidFill>
                  <a:srgbClr val="000000"/>
                </a:solidFill>
                <a:latin typeface="Times New Roman" panose="02020603050405020304" pitchFamily="18" charset="0"/>
                <a:cs typeface="Times New Roman" panose="02020603050405020304" pitchFamily="18" charset="0"/>
              </a:rPr>
              <a:t>for the performance using STANDARD water bath</a:t>
            </a:r>
            <a:r>
              <a:rPr lang="en-US" altLang="en-US" sz="1300">
                <a:solidFill>
                  <a:srgbClr val="000000"/>
                </a:solidFill>
                <a:latin typeface="Times New Roman" panose="02020603050405020304" pitchFamily="18" charset="0"/>
                <a:cs typeface="Times New Roman" panose="02020603050405020304" pitchFamily="18" charset="0"/>
              </a:rPr>
              <a:t>.</a:t>
            </a:r>
          </a:p>
          <a:p>
            <a:pPr eaLnBrk="1" hangingPunct="1">
              <a:spcBef>
                <a:spcPts val="1075"/>
              </a:spcBef>
            </a:pPr>
            <a:r>
              <a:rPr lang="en-US" altLang="en-US" sz="2400" b="1" u="sng">
                <a:solidFill>
                  <a:srgbClr val="000000"/>
                </a:solidFill>
                <a:latin typeface="Times New Roman" panose="02020603050405020304" pitchFamily="18" charset="0"/>
                <a:cs typeface="Times New Roman" panose="02020603050405020304" pitchFamily="18" charset="0"/>
              </a:rPr>
              <a:t>APPARATUS REQUIRED:</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88"/>
              </a:spcBef>
            </a:pPr>
            <a:r>
              <a:rPr lang="en-US" altLang="en-US" sz="2200">
                <a:solidFill>
                  <a:srgbClr val="000000"/>
                </a:solidFill>
                <a:latin typeface="Times New Roman" panose="02020603050405020304" pitchFamily="18" charset="0"/>
                <a:cs typeface="Times New Roman" panose="02020603050405020304" pitchFamily="18" charset="0"/>
              </a:rPr>
              <a:t>STANDARD WATER BATH with Temperature Controller</a:t>
            </a:r>
          </a:p>
          <a:p>
            <a:pPr eaLnBrk="1" hangingPunct="1">
              <a:lnSpc>
                <a:spcPts val="4600"/>
              </a:lnSpc>
              <a:spcBef>
                <a:spcPts val="463"/>
              </a:spcBef>
            </a:pPr>
            <a:r>
              <a:rPr lang="en-US" altLang="en-US" sz="2200">
                <a:solidFill>
                  <a:srgbClr val="000000"/>
                </a:solidFill>
                <a:latin typeface="Times New Roman" panose="02020603050405020304" pitchFamily="18" charset="0"/>
                <a:cs typeface="Times New Roman" panose="02020603050405020304" pitchFamily="18" charset="0"/>
              </a:rPr>
              <a:t>Temperature Sensors like RTD, J – Type, K – Type &amp; T – type Individual Digital Temperature Indicators</a:t>
            </a:r>
          </a:p>
          <a:p>
            <a:pPr eaLnBrk="1" hangingPunct="1"/>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438"/>
              </a:spcBef>
            </a:pPr>
            <a:r>
              <a:rPr lang="en-US" altLang="en-US" sz="2400" b="1" u="sng">
                <a:solidFill>
                  <a:srgbClr val="000000"/>
                </a:solidFill>
                <a:latin typeface="Times New Roman" panose="02020603050405020304" pitchFamily="18" charset="0"/>
                <a:cs typeface="Times New Roman" panose="02020603050405020304" pitchFamily="18" charset="0"/>
              </a:rPr>
              <a:t>THEORY BEHIND:</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125"/>
              </a:spcBef>
            </a:pPr>
            <a:r>
              <a:rPr lang="en-US" altLang="en-US" sz="2200" b="1">
                <a:solidFill>
                  <a:srgbClr val="000000"/>
                </a:solidFill>
                <a:latin typeface="Times New Roman" panose="02020603050405020304" pitchFamily="18" charset="0"/>
                <a:cs typeface="Times New Roman" panose="02020603050405020304" pitchFamily="18" charset="0"/>
              </a:rPr>
              <a:t>RESISTANCE TEMPERATURE DETECTOR (RTD)</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Resistance thermometers, also called </a:t>
            </a:r>
            <a:r>
              <a:rPr lang="en-US" altLang="en-US" sz="2200" b="1">
                <a:solidFill>
                  <a:srgbClr val="000000"/>
                </a:solidFill>
                <a:latin typeface="Times New Roman" panose="02020603050405020304" pitchFamily="18" charset="0"/>
                <a:cs typeface="Times New Roman" panose="02020603050405020304" pitchFamily="18" charset="0"/>
              </a:rPr>
              <a:t>resistance temperature detectors</a:t>
            </a:r>
            <a:endParaRPr lang="en-US" altLang="en-US" sz="2200">
              <a:solidFill>
                <a:srgbClr val="000000"/>
              </a:solidFill>
              <a:latin typeface="Times New Roman" panose="02020603050405020304" pitchFamily="18" charset="0"/>
              <a:cs typeface="Times New Roman" panose="02020603050405020304" pitchFamily="18" charset="0"/>
            </a:endParaRPr>
          </a:p>
        </p:txBody>
      </p:sp>
      <p:sp>
        <p:nvSpPr>
          <p:cNvPr id="40964" name="object 4">
            <a:extLst>
              <a:ext uri="{FF2B5EF4-FFF2-40B4-BE49-F238E27FC236}">
                <a16:creationId xmlns:a16="http://schemas.microsoft.com/office/drawing/2014/main" id="{ADA266DC-43B2-4CA0-ACCE-FC42B3E19E45}"/>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object 3">
            <a:extLst>
              <a:ext uri="{FF2B5EF4-FFF2-40B4-BE49-F238E27FC236}">
                <a16:creationId xmlns:a16="http://schemas.microsoft.com/office/drawing/2014/main" id="{440A6439-1060-4FB0-9570-4EECC2FBEFDB}"/>
              </a:ext>
            </a:extLst>
          </p:cNvPr>
          <p:cNvSpPr txBox="1">
            <a:spLocks noChangeArrowheads="1"/>
          </p:cNvSpPr>
          <p:nvPr/>
        </p:nvSpPr>
        <p:spPr bwMode="auto">
          <a:xfrm>
            <a:off x="614363" y="1084263"/>
            <a:ext cx="8829675"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4986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175"/>
              </a:spcBef>
            </a:pPr>
            <a:r>
              <a:rPr lang="en-US" altLang="en-US" sz="2200" b="1" u="sng">
                <a:solidFill>
                  <a:srgbClr val="000000"/>
                </a:solidFill>
                <a:latin typeface="Times New Roman" panose="02020603050405020304" pitchFamily="18" charset="0"/>
                <a:cs typeface="Times New Roman" panose="02020603050405020304" pitchFamily="18" charset="0"/>
              </a:rPr>
              <a:t>AIM:</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pPr>
            <a:r>
              <a:rPr lang="en-US" altLang="en-US" sz="2200">
                <a:solidFill>
                  <a:srgbClr val="000000"/>
                </a:solidFill>
                <a:latin typeface="Times New Roman" panose="02020603050405020304" pitchFamily="18" charset="0"/>
                <a:cs typeface="Times New Roman" panose="02020603050405020304" pitchFamily="18" charset="0"/>
              </a:rPr>
              <a:t>Calibrate the given Pressure Cell with </a:t>
            </a:r>
          </a:p>
          <a:p>
            <a:pPr eaLnBrk="1" hangingPunct="1">
              <a:spcBef>
                <a:spcPts val="1075"/>
              </a:spcBef>
            </a:pPr>
            <a:r>
              <a:rPr lang="en-US" altLang="en-US" sz="2200">
                <a:solidFill>
                  <a:srgbClr val="000000"/>
                </a:solidFill>
                <a:latin typeface="Times New Roman" panose="02020603050405020304" pitchFamily="18" charset="0"/>
                <a:cs typeface="Times New Roman" panose="02020603050405020304" pitchFamily="18" charset="0"/>
              </a:rPr>
              <a:t>Pressure Gauge for its performance.</a:t>
            </a:r>
          </a:p>
          <a:p>
            <a:pPr eaLnBrk="1" hangingPunct="1">
              <a:spcBef>
                <a:spcPts val="1125"/>
              </a:spcBef>
            </a:pPr>
            <a:r>
              <a:rPr lang="en-US" altLang="en-US" sz="2200" b="1" u="sng">
                <a:solidFill>
                  <a:srgbClr val="000000"/>
                </a:solidFill>
                <a:latin typeface="Times New Roman" panose="02020603050405020304" pitchFamily="18" charset="0"/>
                <a:cs typeface="Times New Roman" panose="02020603050405020304" pitchFamily="18" charset="0"/>
              </a:rPr>
              <a:t>APPARATUS REQUIRED:</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Pressure cell</a:t>
            </a:r>
          </a:p>
          <a:p>
            <a:pPr eaLnBrk="1" hangingPunct="1">
              <a:spcBef>
                <a:spcPts val="1150"/>
              </a:spcBef>
            </a:pPr>
            <a:r>
              <a:rPr lang="en-US" altLang="en-US" sz="2200">
                <a:solidFill>
                  <a:srgbClr val="000000"/>
                </a:solidFill>
                <a:latin typeface="Times New Roman" panose="02020603050405020304" pitchFamily="18" charset="0"/>
                <a:cs typeface="Times New Roman" panose="02020603050405020304" pitchFamily="18" charset="0"/>
              </a:rPr>
              <a:t>Hydraulic dead weight Pressure gauge Tester to develop the</a:t>
            </a:r>
          </a:p>
          <a:p>
            <a:pPr eaLnBrk="1" hangingPunct="1">
              <a:lnSpc>
                <a:spcPts val="4575"/>
              </a:lnSpc>
              <a:spcBef>
                <a:spcPts val="475"/>
              </a:spcBef>
            </a:pPr>
            <a:r>
              <a:rPr lang="en-US" altLang="en-US" sz="2200">
                <a:solidFill>
                  <a:srgbClr val="000000"/>
                </a:solidFill>
                <a:latin typeface="Times New Roman" panose="02020603050405020304" pitchFamily="18" charset="0"/>
                <a:cs typeface="Times New Roman" panose="02020603050405020304" pitchFamily="18" charset="0"/>
              </a:rPr>
              <a:t>pressure Digital pressure indicator Dial type pressure indicator</a:t>
            </a:r>
          </a:p>
          <a:p>
            <a:pPr eaLnBrk="1" hangingPunct="1">
              <a:spcBef>
                <a:spcPts val="650"/>
              </a:spcBef>
            </a:pPr>
            <a:r>
              <a:rPr lang="en-US" altLang="en-US" sz="2200" b="1" u="sng">
                <a:solidFill>
                  <a:srgbClr val="000000"/>
                </a:solidFill>
                <a:latin typeface="Times New Roman" panose="02020603050405020304" pitchFamily="18" charset="0"/>
                <a:cs typeface="Times New Roman" panose="02020603050405020304" pitchFamily="18" charset="0"/>
              </a:rPr>
              <a:t>THEORY:</a:t>
            </a:r>
            <a:endParaRPr lang="en-US" altLang="en-US" sz="2200">
              <a:solidFill>
                <a:srgbClr val="000000"/>
              </a:solidFill>
              <a:latin typeface="Times New Roman" panose="02020603050405020304" pitchFamily="18" charset="0"/>
              <a:cs typeface="Times New Roman" panose="02020603050405020304" pitchFamily="18" charset="0"/>
            </a:endParaRPr>
          </a:p>
          <a:p>
            <a:pPr algn="just" eaLnBrk="1" hangingPunct="1">
              <a:lnSpc>
                <a:spcPct val="111000"/>
              </a:lnSpc>
              <a:spcBef>
                <a:spcPts val="813"/>
              </a:spcBef>
            </a:pPr>
            <a:r>
              <a:rPr lang="en-US" altLang="en-US" sz="2200">
                <a:solidFill>
                  <a:srgbClr val="000000"/>
                </a:solidFill>
                <a:latin typeface="Times New Roman" panose="02020603050405020304" pitchFamily="18" charset="0"/>
                <a:cs typeface="Times New Roman" panose="02020603050405020304" pitchFamily="18" charset="0"/>
              </a:rPr>
              <a:t>Pressure is defined as force per unit area and is measured in Newton per square meter (Pascal) or in terms of an equivalent head of some standard liquid.</a:t>
            </a:r>
          </a:p>
          <a:p>
            <a:pPr algn="just" eaLnBrk="1" hangingPunct="1">
              <a:spcBef>
                <a:spcPts val="1263"/>
              </a:spcBef>
            </a:pPr>
            <a:r>
              <a:rPr lang="en-US" altLang="en-US" sz="2200">
                <a:solidFill>
                  <a:srgbClr val="000000"/>
                </a:solidFill>
                <a:latin typeface="Times New Roman" panose="02020603050405020304" pitchFamily="18" charset="0"/>
                <a:cs typeface="Times New Roman" panose="02020603050405020304" pitchFamily="18" charset="0"/>
              </a:rPr>
              <a:t>Thus, a pressure gauge is connected to the hydraulic line and the gauge</a:t>
            </a:r>
          </a:p>
        </p:txBody>
      </p:sp>
      <p:sp>
        <p:nvSpPr>
          <p:cNvPr id="5123" name="object 4">
            <a:extLst>
              <a:ext uri="{FF2B5EF4-FFF2-40B4-BE49-F238E27FC236}">
                <a16:creationId xmlns:a16="http://schemas.microsoft.com/office/drawing/2014/main" id="{A6B62193-DCCF-4A51-8A7C-AB403B3B7C11}"/>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3" name="TextBox 2">
            <a:extLst>
              <a:ext uri="{FF2B5EF4-FFF2-40B4-BE49-F238E27FC236}">
                <a16:creationId xmlns:a16="http://schemas.microsoft.com/office/drawing/2014/main" id="{5F98CB19-15F8-4EEF-A50B-89A517610798}"/>
              </a:ext>
            </a:extLst>
          </p:cNvPr>
          <p:cNvSpPr txBox="1"/>
          <p:nvPr/>
        </p:nvSpPr>
        <p:spPr>
          <a:xfrm>
            <a:off x="663575" y="560388"/>
            <a:ext cx="6621463" cy="523875"/>
          </a:xfrm>
          <a:prstGeom prst="rect">
            <a:avLst/>
          </a:prstGeom>
          <a:noFill/>
        </p:spPr>
        <p:txBody>
          <a:bodyPr wrap="none">
            <a:spAutoFit/>
          </a:bodyPr>
          <a:lstStyle/>
          <a:p>
            <a:pPr>
              <a:defRPr/>
            </a:pPr>
            <a:r>
              <a:rPr lang="en-US" sz="2800" b="1" spc="-105" dirty="0"/>
              <a:t>1.</a:t>
            </a:r>
            <a:r>
              <a:rPr lang="en-US" sz="2800" b="1" spc="-220" dirty="0"/>
              <a:t> </a:t>
            </a:r>
            <a:r>
              <a:rPr lang="en-US" sz="2800" b="1" spc="-10" dirty="0"/>
              <a:t>CALIBRATION</a:t>
            </a:r>
            <a:r>
              <a:rPr lang="en-US" sz="2800" b="1" spc="-85" dirty="0"/>
              <a:t> </a:t>
            </a:r>
            <a:r>
              <a:rPr lang="en-US" sz="2800" b="1" dirty="0"/>
              <a:t>OF</a:t>
            </a:r>
            <a:r>
              <a:rPr lang="en-US" sz="2800" b="1" spc="-70" dirty="0"/>
              <a:t> </a:t>
            </a:r>
            <a:r>
              <a:rPr lang="en-US" sz="2800" b="1" spc="-10" dirty="0"/>
              <a:t>PRESSURE</a:t>
            </a:r>
            <a:r>
              <a:rPr lang="en-US" sz="2800" b="1" spc="-70" dirty="0"/>
              <a:t> </a:t>
            </a:r>
            <a:r>
              <a:rPr lang="en-US" sz="2800" b="1" spc="-20" dirty="0"/>
              <a:t>CELL</a:t>
            </a:r>
            <a:endParaRPr lang="en-US" sz="2800" b="1"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object 2">
            <a:extLst>
              <a:ext uri="{FF2B5EF4-FFF2-40B4-BE49-F238E27FC236}">
                <a16:creationId xmlns:a16="http://schemas.microsoft.com/office/drawing/2014/main" id="{6F0AD3C0-8F9D-43F6-A97D-A5AF48EFC2EB}"/>
              </a:ext>
            </a:extLst>
          </p:cNvPr>
          <p:cNvSpPr txBox="1">
            <a:spLocks noChangeArrowheads="1"/>
          </p:cNvSpPr>
          <p:nvPr/>
        </p:nvSpPr>
        <p:spPr bwMode="auto">
          <a:xfrm>
            <a:off x="638175" y="392113"/>
            <a:ext cx="8896350" cy="661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381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ts val="100"/>
              </a:spcBef>
            </a:pPr>
            <a:r>
              <a:rPr lang="en-US" altLang="en-US" sz="2200" b="1">
                <a:solidFill>
                  <a:srgbClr val="000000"/>
                </a:solidFill>
                <a:latin typeface="Times New Roman" panose="02020603050405020304" pitchFamily="18" charset="0"/>
                <a:cs typeface="Times New Roman" panose="02020603050405020304" pitchFamily="18" charset="0"/>
              </a:rPr>
              <a:t>or resistive thermal devices (RTD)</a:t>
            </a:r>
            <a:r>
              <a:rPr lang="en-US" altLang="en-US" sz="2200">
                <a:solidFill>
                  <a:srgbClr val="000000"/>
                </a:solidFill>
                <a:latin typeface="Times New Roman" panose="02020603050405020304" pitchFamily="18" charset="0"/>
                <a:cs typeface="Times New Roman" panose="02020603050405020304" pitchFamily="18" charset="0"/>
              </a:rPr>
              <a:t>, are temperature sensors that exploit the predictable change in electrical resistance of some materials with changing temperature. As they are almost invariably made of platinum, they are often called </a:t>
            </a:r>
            <a:r>
              <a:rPr lang="en-US" altLang="en-US" sz="2200" b="1">
                <a:solidFill>
                  <a:srgbClr val="000000"/>
                </a:solidFill>
                <a:latin typeface="Times New Roman" panose="02020603050405020304" pitchFamily="18" charset="0"/>
                <a:cs typeface="Times New Roman" panose="02020603050405020304" pitchFamily="18" charset="0"/>
              </a:rPr>
              <a:t>platinum resistance thermometers (PTR)</a:t>
            </a:r>
            <a:r>
              <a:rPr lang="en-US" altLang="en-US" sz="2200">
                <a:solidFill>
                  <a:srgbClr val="000000"/>
                </a:solidFill>
                <a:latin typeface="Times New Roman" panose="02020603050405020304" pitchFamily="18" charset="0"/>
                <a:cs typeface="Times New Roman" panose="02020603050405020304" pitchFamily="18" charset="0"/>
              </a:rPr>
              <a:t>. They are slowly replacing the use of thermocouples in many industrial applications below 600</a:t>
            </a:r>
            <a:r>
              <a:rPr lang="en-US" altLang="en-US" sz="2100" baseline="29000">
                <a:solidFill>
                  <a:srgbClr val="000000"/>
                </a:solidFill>
                <a:latin typeface="Times New Roman" panose="02020603050405020304" pitchFamily="18" charset="0"/>
                <a:cs typeface="Times New Roman" panose="02020603050405020304" pitchFamily="18" charset="0"/>
              </a:rPr>
              <a:t>o</a:t>
            </a:r>
            <a:r>
              <a:rPr lang="en-US" altLang="en-US" sz="2200">
                <a:solidFill>
                  <a:srgbClr val="000000"/>
                </a:solidFill>
                <a:latin typeface="Times New Roman" panose="02020603050405020304" pitchFamily="18" charset="0"/>
                <a:cs typeface="Times New Roman" panose="02020603050405020304" pitchFamily="18" charset="0"/>
              </a:rPr>
              <a:t>C, due to higher accuracy and repeatability.</a:t>
            </a:r>
          </a:p>
          <a:p>
            <a:pPr algn="just" eaLnBrk="1" hangingPunct="1">
              <a:lnSpc>
                <a:spcPts val="2525"/>
              </a:lnSpc>
              <a:spcBef>
                <a:spcPts val="1475"/>
              </a:spcBef>
            </a:pPr>
            <a:r>
              <a:rPr lang="en-US" altLang="en-US" sz="2200">
                <a:solidFill>
                  <a:srgbClr val="000000"/>
                </a:solidFill>
                <a:latin typeface="Times New Roman" panose="02020603050405020304" pitchFamily="18" charset="0"/>
                <a:cs typeface="Times New Roman" panose="02020603050405020304" pitchFamily="18" charset="0"/>
              </a:rPr>
              <a:t>There are many categories like carbon resistors, film and wire wound types are the most widely used.</a:t>
            </a:r>
          </a:p>
          <a:p>
            <a:pPr algn="just" eaLnBrk="1" hangingPunct="1">
              <a:lnSpc>
                <a:spcPct val="110000"/>
              </a:lnSpc>
              <a:spcBef>
                <a:spcPts val="775"/>
              </a:spcBef>
              <a:buSzPct val="59000"/>
              <a:buFont typeface="Symbol" panose="05050102010706020507" pitchFamily="18" charset="2"/>
              <a:buChar char=""/>
            </a:pPr>
            <a:r>
              <a:rPr lang="en-US" altLang="en-US" sz="2200" b="1" i="1">
                <a:solidFill>
                  <a:srgbClr val="000000"/>
                </a:solidFill>
                <a:latin typeface="Times New Roman" panose="02020603050405020304" pitchFamily="18" charset="0"/>
                <a:cs typeface="Times New Roman" panose="02020603050405020304" pitchFamily="18" charset="0"/>
              </a:rPr>
              <a:t>Carbon resistor</a:t>
            </a:r>
            <a:r>
              <a:rPr lang="en-US" altLang="en-US" sz="2200">
                <a:solidFill>
                  <a:srgbClr val="000000"/>
                </a:solidFill>
                <a:latin typeface="Times New Roman" panose="02020603050405020304" pitchFamily="18" charset="0"/>
                <a:cs typeface="Times New Roman" panose="02020603050405020304" pitchFamily="18" charset="0"/>
              </a:rPr>
              <a:t>s are widely available and are very inexpensive. They have very reproducible results at low temperatures. They are the most reliable from at extremely low temperatures. They generally do not suffer from significant hysteresis or strain gauge effects.</a:t>
            </a:r>
          </a:p>
          <a:p>
            <a:pPr algn="just" eaLnBrk="1" hangingPunct="1">
              <a:lnSpc>
                <a:spcPct val="110000"/>
              </a:lnSpc>
              <a:spcBef>
                <a:spcPts val="988"/>
              </a:spcBef>
              <a:buSzPct val="59000"/>
              <a:buFont typeface="Symbol" panose="05050102010706020507" pitchFamily="18" charset="2"/>
              <a:buChar char=""/>
            </a:pPr>
            <a:r>
              <a:rPr lang="en-US" altLang="en-US" sz="2200" b="1" i="1">
                <a:solidFill>
                  <a:srgbClr val="000000"/>
                </a:solidFill>
                <a:latin typeface="Times New Roman" panose="02020603050405020304" pitchFamily="18" charset="0"/>
                <a:cs typeface="Times New Roman" panose="02020603050405020304" pitchFamily="18" charset="0"/>
              </a:rPr>
              <a:t>Film thermometer </a:t>
            </a:r>
            <a:r>
              <a:rPr lang="en-US" altLang="en-US" sz="2200">
                <a:solidFill>
                  <a:srgbClr val="000000"/>
                </a:solidFill>
                <a:latin typeface="Times New Roman" panose="02020603050405020304" pitchFamily="18" charset="0"/>
                <a:cs typeface="Times New Roman" panose="02020603050405020304" pitchFamily="18" charset="0"/>
              </a:rPr>
              <a:t>have a layer of platinum on a substrate, the layer may be extremely thin, perhaps one micrometer. Advantages of this type are relatively  low  cost  and  fast  response.  Such  devices  have  improved performance although the different expansion rates of the substrate and platinum give “strain gauge” effects and stability problems.</a:t>
            </a:r>
          </a:p>
        </p:txBody>
      </p:sp>
      <p:sp>
        <p:nvSpPr>
          <p:cNvPr id="41987" name="object 3">
            <a:extLst>
              <a:ext uri="{FF2B5EF4-FFF2-40B4-BE49-F238E27FC236}">
                <a16:creationId xmlns:a16="http://schemas.microsoft.com/office/drawing/2014/main" id="{67B12990-607A-4288-9706-1D7D28EF1F74}"/>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object 2">
            <a:extLst>
              <a:ext uri="{FF2B5EF4-FFF2-40B4-BE49-F238E27FC236}">
                <a16:creationId xmlns:a16="http://schemas.microsoft.com/office/drawing/2014/main" id="{944B55B1-08E6-46DA-8A12-DEB5740A1284}"/>
              </a:ext>
            </a:extLst>
          </p:cNvPr>
          <p:cNvSpPr txBox="1">
            <a:spLocks noChangeArrowheads="1"/>
          </p:cNvSpPr>
          <p:nvPr/>
        </p:nvSpPr>
        <p:spPr bwMode="auto">
          <a:xfrm>
            <a:off x="844550" y="425450"/>
            <a:ext cx="8662988" cy="6496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290" rIns="0" bIns="0">
            <a:spAutoFit/>
          </a:bodyPr>
          <a:lstStyle>
            <a:lvl1pPr marL="328613" indent="-231775">
              <a:tabLst>
                <a:tab pos="330200" algn="l"/>
              </a:tabLst>
              <a:defRPr>
                <a:solidFill>
                  <a:schemeClr val="tx1"/>
                </a:solidFill>
                <a:latin typeface="Arial" panose="020B0604020202020204" pitchFamily="34" charset="0"/>
              </a:defRPr>
            </a:lvl1pPr>
            <a:lvl2pPr marL="742950" indent="-285750">
              <a:tabLst>
                <a:tab pos="330200" algn="l"/>
              </a:tabLst>
              <a:defRPr>
                <a:solidFill>
                  <a:schemeClr val="tx1"/>
                </a:solidFill>
                <a:latin typeface="Arial" panose="020B0604020202020204" pitchFamily="34" charset="0"/>
              </a:defRPr>
            </a:lvl2pPr>
            <a:lvl3pPr marL="1143000" indent="-228600">
              <a:tabLst>
                <a:tab pos="330200" algn="l"/>
              </a:tabLst>
              <a:defRPr>
                <a:solidFill>
                  <a:schemeClr val="tx1"/>
                </a:solidFill>
                <a:latin typeface="Arial" panose="020B0604020202020204" pitchFamily="34" charset="0"/>
              </a:defRPr>
            </a:lvl3pPr>
            <a:lvl4pPr marL="1600200" indent="-228600">
              <a:tabLst>
                <a:tab pos="330200" algn="l"/>
              </a:tabLst>
              <a:defRPr>
                <a:solidFill>
                  <a:schemeClr val="tx1"/>
                </a:solidFill>
                <a:latin typeface="Arial" panose="020B0604020202020204" pitchFamily="34" charset="0"/>
              </a:defRPr>
            </a:lvl4pPr>
            <a:lvl5pPr marL="2057400" indent="-228600">
              <a:tabLst>
                <a:tab pos="3302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302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302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302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30200" algn="l"/>
              </a:tabLst>
              <a:defRPr>
                <a:solidFill>
                  <a:schemeClr val="tx1"/>
                </a:solidFill>
                <a:latin typeface="Arial" panose="020B0604020202020204" pitchFamily="34" charset="0"/>
              </a:defRPr>
            </a:lvl9pPr>
          </a:lstStyle>
          <a:p>
            <a:pPr algn="just" eaLnBrk="1" hangingPunct="1">
              <a:lnSpc>
                <a:spcPts val="2525"/>
              </a:lnSpc>
              <a:spcBef>
                <a:spcPts val="275"/>
              </a:spcBef>
              <a:buSzPct val="59000"/>
              <a:buFont typeface="Symbol" panose="05050102010706020507" pitchFamily="18" charset="2"/>
              <a:buChar char=""/>
            </a:pPr>
            <a:r>
              <a:rPr lang="en-US" altLang="en-US" sz="2200" b="1" i="1">
                <a:solidFill>
                  <a:srgbClr val="000000"/>
                </a:solidFill>
                <a:latin typeface="Times New Roman" panose="02020603050405020304" pitchFamily="18" charset="0"/>
                <a:cs typeface="Times New Roman" panose="02020603050405020304" pitchFamily="18" charset="0"/>
              </a:rPr>
              <a:t>Wire – wound thermometers </a:t>
            </a:r>
            <a:r>
              <a:rPr lang="en-US" altLang="en-US" sz="2200">
                <a:solidFill>
                  <a:srgbClr val="000000"/>
                </a:solidFill>
                <a:latin typeface="Times New Roman" panose="02020603050405020304" pitchFamily="18" charset="0"/>
                <a:cs typeface="Times New Roman" panose="02020603050405020304" pitchFamily="18" charset="0"/>
              </a:rPr>
              <a:t>can have greater accuracy, especially for wide temperature ranges.</a:t>
            </a:r>
          </a:p>
          <a:p>
            <a:pPr algn="just" eaLnBrk="1" hangingPunct="1">
              <a:lnSpc>
                <a:spcPct val="110000"/>
              </a:lnSpc>
              <a:spcBef>
                <a:spcPts val="775"/>
              </a:spcBef>
              <a:buSzPct val="59000"/>
              <a:buFont typeface="Symbol" panose="05050102010706020507" pitchFamily="18" charset="2"/>
              <a:buChar char=""/>
            </a:pPr>
            <a:r>
              <a:rPr lang="en-US" altLang="en-US" sz="2200" b="1" i="1">
                <a:solidFill>
                  <a:srgbClr val="000000"/>
                </a:solidFill>
                <a:latin typeface="Times New Roman" panose="02020603050405020304" pitchFamily="18" charset="0"/>
                <a:cs typeface="Times New Roman" panose="02020603050405020304" pitchFamily="18" charset="0"/>
              </a:rPr>
              <a:t>Coil element </a:t>
            </a:r>
            <a:r>
              <a:rPr lang="en-US" altLang="en-US" sz="2200" b="1">
                <a:solidFill>
                  <a:srgbClr val="000000"/>
                </a:solidFill>
                <a:latin typeface="Times New Roman" panose="02020603050405020304" pitchFamily="18" charset="0"/>
                <a:cs typeface="Times New Roman" panose="02020603050405020304" pitchFamily="18" charset="0"/>
              </a:rPr>
              <a:t>has </a:t>
            </a:r>
            <a:r>
              <a:rPr lang="en-US" altLang="en-US" sz="2200">
                <a:solidFill>
                  <a:srgbClr val="000000"/>
                </a:solidFill>
                <a:latin typeface="Times New Roman" panose="02020603050405020304" pitchFamily="18" charset="0"/>
                <a:cs typeface="Times New Roman" panose="02020603050405020304" pitchFamily="18" charset="0"/>
              </a:rPr>
              <a:t>largely replaced wire wound elements in industry. This design has a wire coil which can expand freely over temperature, held in place by some mechanical support which lets the coil keep its shape.</a:t>
            </a:r>
          </a:p>
          <a:p>
            <a:pPr eaLnBrk="1" hangingPunct="1">
              <a:spcBef>
                <a:spcPts val="25"/>
              </a:spcBef>
            </a:pPr>
            <a:endParaRPr lang="en-US" altLang="en-US" sz="29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THERMOCOUPLES</a:t>
            </a:r>
            <a:endParaRPr lang="en-US" altLang="en-US" sz="2400">
              <a:solidFill>
                <a:srgbClr val="000000"/>
              </a:solidFill>
              <a:latin typeface="Times New Roman" panose="02020603050405020304" pitchFamily="18" charset="0"/>
              <a:cs typeface="Times New Roman" panose="02020603050405020304" pitchFamily="18" charset="0"/>
            </a:endParaRPr>
          </a:p>
          <a:p>
            <a:pPr algn="just" eaLnBrk="1" hangingPunct="1">
              <a:lnSpc>
                <a:spcPct val="110000"/>
              </a:lnSpc>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The common electrical method of temperature measurement uses the thermocouple, when two dissimilar metal wires are joined at both ends, an emf will exist between the two junctions, if the two junctions are at different temperatures. This phenomenon is called Setback effect. If the temperature of one junction is known then the temperature of the other junction may be easily calculated using the thermoelectric properties of the materials. The known  temperature  is  called  reference  temperature  and  is  usually  the temperature of ice. Potential (emf) is also obtained if a temperature gradient along  the  metal  wires.  This  is  called  Thomson  effect  and  is  generally neglected  in  the  temperature  measuring  process.  If  two  materials  are</a:t>
            </a:r>
          </a:p>
        </p:txBody>
      </p:sp>
      <p:sp>
        <p:nvSpPr>
          <p:cNvPr id="43011" name="object 3">
            <a:extLst>
              <a:ext uri="{FF2B5EF4-FFF2-40B4-BE49-F238E27FC236}">
                <a16:creationId xmlns:a16="http://schemas.microsoft.com/office/drawing/2014/main" id="{24A6CA32-E2B6-4AAE-9E3B-90BED10F8126}"/>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object 2">
            <a:extLst>
              <a:ext uri="{FF2B5EF4-FFF2-40B4-BE49-F238E27FC236}">
                <a16:creationId xmlns:a16="http://schemas.microsoft.com/office/drawing/2014/main" id="{01579352-3A83-42F0-B4B9-21FC151183C0}"/>
              </a:ext>
            </a:extLst>
          </p:cNvPr>
          <p:cNvSpPr txBox="1">
            <a:spLocks noChangeArrowheads="1"/>
          </p:cNvSpPr>
          <p:nvPr/>
        </p:nvSpPr>
        <p:spPr bwMode="auto">
          <a:xfrm>
            <a:off x="844550" y="392113"/>
            <a:ext cx="8661400" cy="5408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10000"/>
              </a:lnSpc>
              <a:spcBef>
                <a:spcPts val="100"/>
              </a:spcBef>
            </a:pPr>
            <a:r>
              <a:rPr lang="en-US" altLang="en-US" sz="2200">
                <a:solidFill>
                  <a:srgbClr val="000000"/>
                </a:solidFill>
                <a:latin typeface="Times New Roman" panose="02020603050405020304" pitchFamily="18" charset="0"/>
                <a:cs typeface="Times New Roman" panose="02020603050405020304" pitchFamily="18" charset="0"/>
              </a:rPr>
              <a:t>connected to an external circuit in such a way that current is drawn, an emf will  be  produced.  This  is  called  as  Peltier  effect.  In  temperature measurement, setback emf is of prime concern since it is dependent on junction temperature.</a:t>
            </a:r>
          </a:p>
          <a:p>
            <a:pPr algn="just" eaLnBrk="1" hangingPunct="1">
              <a:lnSpc>
                <a:spcPct val="110000"/>
              </a:lnSpc>
              <a:spcBef>
                <a:spcPts val="1038"/>
              </a:spcBef>
            </a:pPr>
            <a:r>
              <a:rPr lang="en-US" altLang="en-US" sz="2200">
                <a:solidFill>
                  <a:srgbClr val="000000"/>
                </a:solidFill>
                <a:latin typeface="Times New Roman" panose="02020603050405020304" pitchFamily="18" charset="0"/>
                <a:cs typeface="Times New Roman" panose="02020603050405020304" pitchFamily="18" charset="0"/>
              </a:rPr>
              <a:t>The thermocouple material must be homogeneous. A list of common Thermocouple materials in decreasing order of emf chrome, iron and copper platinum – 10% rhodium, platinum, alumel and constantan (60% copper and 40% nickel). Each material is thermoelectrically positive with respect to the below it and negatives with respect those above.</a:t>
            </a:r>
          </a:p>
          <a:p>
            <a:pPr algn="just" eaLnBrk="1" hangingPunct="1">
              <a:spcBef>
                <a:spcPts val="1250"/>
              </a:spcBef>
            </a:pPr>
            <a:r>
              <a:rPr lang="en-US" altLang="en-US" sz="2200">
                <a:solidFill>
                  <a:srgbClr val="000000"/>
                </a:solidFill>
                <a:latin typeface="Times New Roman" panose="02020603050405020304" pitchFamily="18" charset="0"/>
                <a:cs typeface="Times New Roman" panose="02020603050405020304" pitchFamily="18" charset="0"/>
              </a:rPr>
              <a:t>The material used in the Thermocouple probe is:</a:t>
            </a:r>
          </a:p>
          <a:p>
            <a:pPr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Iron – Constantan (Type J)</a:t>
            </a:r>
          </a:p>
          <a:p>
            <a:pPr eaLnBrk="1" hangingPunct="1">
              <a:spcBef>
                <a:spcPts val="11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Copper – Constantan (Type T)</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Chromyl – Alumel (Type K)</a:t>
            </a:r>
          </a:p>
        </p:txBody>
      </p:sp>
      <p:sp>
        <p:nvSpPr>
          <p:cNvPr id="44035" name="object 3">
            <a:extLst>
              <a:ext uri="{FF2B5EF4-FFF2-40B4-BE49-F238E27FC236}">
                <a16:creationId xmlns:a16="http://schemas.microsoft.com/office/drawing/2014/main" id="{B5C26991-0ABD-4688-A92E-94F79A7ACFFB}"/>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A3ADDC7-F23F-4A37-9080-DE3EBE2FFB01}"/>
              </a:ext>
            </a:extLst>
          </p:cNvPr>
          <p:cNvSpPr txBox="1">
            <a:spLocks noGrp="1"/>
          </p:cNvSpPr>
          <p:nvPr>
            <p:ph type="title"/>
          </p:nvPr>
        </p:nvSpPr>
        <p:spPr>
          <a:xfrm>
            <a:off x="663575" y="481013"/>
            <a:ext cx="2560638" cy="392112"/>
          </a:xfrm>
        </p:spPr>
        <p:txBody>
          <a:bodyPr tIns="12700" rtlCol="0"/>
          <a:lstStyle/>
          <a:p>
            <a:pPr marL="12700" eaLnBrk="1" fontAlgn="auto" hangingPunct="1">
              <a:spcBef>
                <a:spcPts val="100"/>
              </a:spcBef>
              <a:spcAft>
                <a:spcPts val="0"/>
              </a:spcAft>
              <a:defRPr/>
            </a:pPr>
            <a:r>
              <a:rPr dirty="0"/>
              <a:t>PANEL</a:t>
            </a:r>
            <a:r>
              <a:rPr spc="-105" dirty="0"/>
              <a:t> </a:t>
            </a:r>
            <a:r>
              <a:rPr spc="-10" dirty="0"/>
              <a:t>DETIALS:</a:t>
            </a:r>
          </a:p>
        </p:txBody>
      </p:sp>
      <p:sp>
        <p:nvSpPr>
          <p:cNvPr id="45059" name="object 3">
            <a:extLst>
              <a:ext uri="{FF2B5EF4-FFF2-40B4-BE49-F238E27FC236}">
                <a16:creationId xmlns:a16="http://schemas.microsoft.com/office/drawing/2014/main" id="{9A7F35A6-343A-4860-A611-430F88CEFB4C}"/>
              </a:ext>
            </a:extLst>
          </p:cNvPr>
          <p:cNvSpPr txBox="1">
            <a:spLocks noChangeArrowheads="1"/>
          </p:cNvSpPr>
          <p:nvPr/>
        </p:nvSpPr>
        <p:spPr bwMode="auto">
          <a:xfrm>
            <a:off x="663575" y="842963"/>
            <a:ext cx="8775700" cy="6288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303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200"/>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lnSpc>
                <a:spcPts val="2525"/>
              </a:lnSpc>
              <a:spcBef>
                <a:spcPts val="1325"/>
              </a:spcBef>
            </a:pPr>
            <a:r>
              <a:rPr lang="en-US" altLang="en-US" sz="2200" b="1">
                <a:solidFill>
                  <a:srgbClr val="000000"/>
                </a:solidFill>
                <a:latin typeface="Times New Roman" panose="02020603050405020304" pitchFamily="18" charset="0"/>
                <a:cs typeface="Times New Roman" panose="02020603050405020304" pitchFamily="18" charset="0"/>
              </a:rPr>
              <a:t>TEMPERATURE INDICATORS: </a:t>
            </a:r>
            <a:r>
              <a:rPr lang="en-US" altLang="en-US" sz="2200">
                <a:solidFill>
                  <a:srgbClr val="000000"/>
                </a:solidFill>
                <a:latin typeface="Times New Roman" panose="02020603050405020304" pitchFamily="18" charset="0"/>
                <a:cs typeface="Times New Roman" panose="02020603050405020304" pitchFamily="18" charset="0"/>
              </a:rPr>
              <a:t>To indicate the Temperatures of various sensors.</a:t>
            </a:r>
          </a:p>
          <a:p>
            <a:pPr eaLnBrk="1" hangingPunct="1">
              <a:spcBef>
                <a:spcPts val="1050"/>
              </a:spcBef>
            </a:pPr>
            <a:r>
              <a:rPr lang="en-US" altLang="en-US" sz="2200" b="1">
                <a:solidFill>
                  <a:srgbClr val="000000"/>
                </a:solidFill>
                <a:latin typeface="Times New Roman" panose="02020603050405020304" pitchFamily="18" charset="0"/>
                <a:cs typeface="Times New Roman" panose="02020603050405020304" pitchFamily="18" charset="0"/>
              </a:rPr>
              <a:t>WATER BATH SETTINGS</a:t>
            </a:r>
            <a:r>
              <a:rPr lang="en-US" altLang="en-US" sz="2200">
                <a:solidFill>
                  <a:srgbClr val="000000"/>
                </a:solidFill>
                <a:latin typeface="Times New Roman" panose="02020603050405020304" pitchFamily="18" charset="0"/>
                <a:cs typeface="Times New Roman" panose="02020603050405020304" pitchFamily="18" charset="0"/>
              </a:rPr>
              <a:t>: To Set the Temperature of Water bath.</a:t>
            </a:r>
          </a:p>
          <a:p>
            <a:pPr eaLnBrk="1" hangingPunct="1">
              <a:spcBef>
                <a:spcPts val="1113"/>
              </a:spcBef>
            </a:pPr>
            <a:r>
              <a:rPr lang="en-US" altLang="en-US" sz="2200" b="1">
                <a:solidFill>
                  <a:srgbClr val="000000"/>
                </a:solidFill>
                <a:latin typeface="Times New Roman" panose="02020603050405020304" pitchFamily="18" charset="0"/>
                <a:cs typeface="Times New Roman" panose="02020603050405020304" pitchFamily="18" charset="0"/>
              </a:rPr>
              <a:t>SOFTWARE: </a:t>
            </a: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spcBef>
                <a:spcPts val="25"/>
              </a:spcBef>
            </a:pPr>
            <a:endParaRPr lang="en-US" altLang="en-US" sz="31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4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Fill the water into the Water Bath to the required level.</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Make sure the water bath is in off condition.</a:t>
            </a:r>
          </a:p>
          <a:p>
            <a:pPr eaLnBrk="1" hangingPunct="1">
              <a:lnSpc>
                <a:spcPts val="2525"/>
              </a:lnSpc>
              <a:spcBef>
                <a:spcPts val="132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50"/>
              </a:spcBef>
            </a:pPr>
            <a:r>
              <a:rPr lang="en-US" altLang="en-US" sz="2400" b="1" u="sng">
                <a:solidFill>
                  <a:srgbClr val="000000"/>
                </a:solidFill>
                <a:latin typeface="Times New Roman" panose="02020603050405020304" pitchFamily="18" charset="0"/>
                <a:cs typeface="Times New Roman" panose="02020603050405020304" pitchFamily="18" charset="0"/>
              </a:rPr>
              <a:t>LIMITATIONS</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pPr>
            <a:r>
              <a:rPr lang="en-US" altLang="en-US" sz="2200">
                <a:solidFill>
                  <a:srgbClr val="000000"/>
                </a:solidFill>
                <a:latin typeface="Times New Roman" panose="02020603050405020304" pitchFamily="18" charset="0"/>
                <a:cs typeface="Times New Roman" panose="02020603050405020304" pitchFamily="18" charset="0"/>
              </a:rPr>
              <a:t>Maximum Temperature: up to 100deg</a:t>
            </a:r>
          </a:p>
        </p:txBody>
      </p:sp>
      <p:sp>
        <p:nvSpPr>
          <p:cNvPr id="45060" name="object 4">
            <a:extLst>
              <a:ext uri="{FF2B5EF4-FFF2-40B4-BE49-F238E27FC236}">
                <a16:creationId xmlns:a16="http://schemas.microsoft.com/office/drawing/2014/main" id="{692A6ECC-48AB-44BF-B46A-683AC943BAE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635926DD-94D0-4EF4-BB34-ED7F04148373}"/>
              </a:ext>
            </a:extLst>
          </p:cNvPr>
          <p:cNvSpPr txBox="1">
            <a:spLocks noGrp="1"/>
          </p:cNvSpPr>
          <p:nvPr>
            <p:ph type="title"/>
          </p:nvPr>
        </p:nvSpPr>
        <p:spPr>
          <a:xfrm>
            <a:off x="663575" y="425450"/>
            <a:ext cx="2044700" cy="390525"/>
          </a:xfrm>
        </p:spPr>
        <p:txBody>
          <a:bodyPr tIns="12700" rtlCol="0"/>
          <a:lstStyle/>
          <a:p>
            <a:pPr marL="12700" eaLnBrk="1" fontAlgn="auto" hangingPunct="1">
              <a:spcBef>
                <a:spcPts val="100"/>
              </a:spcBef>
              <a:spcAft>
                <a:spcPts val="0"/>
              </a:spcAft>
              <a:defRPr/>
            </a:pPr>
            <a:r>
              <a:rPr spc="-10" dirty="0"/>
              <a:t>PROCEDURE:</a:t>
            </a:r>
          </a:p>
        </p:txBody>
      </p:sp>
      <p:sp>
        <p:nvSpPr>
          <p:cNvPr id="46083" name="object 3">
            <a:extLst>
              <a:ext uri="{FF2B5EF4-FFF2-40B4-BE49-F238E27FC236}">
                <a16:creationId xmlns:a16="http://schemas.microsoft.com/office/drawing/2014/main" id="{02EC00CA-DDE3-4CA0-A5F5-37A2A54452C7}"/>
              </a:ext>
            </a:extLst>
          </p:cNvPr>
          <p:cNvSpPr txBox="1">
            <a:spLocks noChangeArrowheads="1"/>
          </p:cNvSpPr>
          <p:nvPr/>
        </p:nvSpPr>
        <p:spPr bwMode="auto">
          <a:xfrm>
            <a:off x="882650" y="927100"/>
            <a:ext cx="8621713" cy="419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290" rIns="0" bIns="0">
            <a:spAutoFit/>
          </a:bodyPr>
          <a:lstStyle>
            <a:lvl1pPr marL="244475" indent="-231775">
              <a:tabLst>
                <a:tab pos="244475" algn="l"/>
              </a:tabLst>
              <a:defRPr>
                <a:solidFill>
                  <a:schemeClr val="tx1"/>
                </a:solidFill>
                <a:latin typeface="Arial" panose="020B0604020202020204" pitchFamily="34" charset="0"/>
              </a:defRPr>
            </a:lvl1pPr>
            <a:lvl2pPr marL="742950" indent="-285750">
              <a:tabLst>
                <a:tab pos="244475" algn="l"/>
              </a:tabLst>
              <a:defRPr>
                <a:solidFill>
                  <a:schemeClr val="tx1"/>
                </a:solidFill>
                <a:latin typeface="Arial" panose="020B0604020202020204" pitchFamily="34" charset="0"/>
              </a:defRPr>
            </a:lvl2pPr>
            <a:lvl3pPr marL="1143000" indent="-228600">
              <a:tabLst>
                <a:tab pos="244475" algn="l"/>
              </a:tabLst>
              <a:defRPr>
                <a:solidFill>
                  <a:schemeClr val="tx1"/>
                </a:solidFill>
                <a:latin typeface="Arial" panose="020B0604020202020204" pitchFamily="34" charset="0"/>
              </a:defRPr>
            </a:lvl3pPr>
            <a:lvl4pPr marL="1600200" indent="-228600">
              <a:tabLst>
                <a:tab pos="244475" algn="l"/>
              </a:tabLst>
              <a:defRPr>
                <a:solidFill>
                  <a:schemeClr val="tx1"/>
                </a:solidFill>
                <a:latin typeface="Arial" panose="020B0604020202020204" pitchFamily="34" charset="0"/>
              </a:defRPr>
            </a:lvl4pPr>
            <a:lvl5pPr marL="2057400" indent="-228600">
              <a:tabLst>
                <a:tab pos="24447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4447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4447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4447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44475" algn="l"/>
              </a:tabLst>
              <a:defRPr>
                <a:solidFill>
                  <a:schemeClr val="tx1"/>
                </a:solidFill>
                <a:latin typeface="Arial" panose="020B0604020202020204" pitchFamily="34" charset="0"/>
              </a:defRPr>
            </a:lvl9pPr>
          </a:lstStyle>
          <a:p>
            <a:pPr algn="just" eaLnBrk="1" hangingPunct="1">
              <a:lnSpc>
                <a:spcPts val="2525"/>
              </a:lnSpc>
              <a:spcBef>
                <a:spcPts val="2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Switch on the Console to activate the Panel and then switch on the water bath.</a:t>
            </a:r>
          </a:p>
          <a:p>
            <a:pPr algn="just" eaLnBrk="1" hangingPunct="1">
              <a:spcBef>
                <a:spcPts val="1063"/>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Set the required Temperature of the bath</a:t>
            </a:r>
          </a:p>
          <a:p>
            <a:pPr algn="just" eaLnBrk="1" hangingPunct="1">
              <a:lnSpc>
                <a:spcPct val="111000"/>
              </a:lnSpc>
              <a:spcBef>
                <a:spcPts val="8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Select the Sensor under study {however other sensors will also be working condition, this is only done to concentrate on particular sensor type}and Note the readings of the selected Sensor indicator for every two degree rise of water bath temperature.</a:t>
            </a:r>
          </a:p>
          <a:p>
            <a:pPr eaLnBrk="1" hangingPunct="1">
              <a:spcBef>
                <a:spcPts val="125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step 2 and step 3 until required within the range.</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Repeat the above for different sensors.</a:t>
            </a:r>
          </a:p>
          <a:p>
            <a:pPr eaLnBrk="1" hangingPunct="1">
              <a:spcBef>
                <a:spcPts val="11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p:txBody>
      </p:sp>
      <p:sp>
        <p:nvSpPr>
          <p:cNvPr id="46084" name="object 4">
            <a:extLst>
              <a:ext uri="{FF2B5EF4-FFF2-40B4-BE49-F238E27FC236}">
                <a16:creationId xmlns:a16="http://schemas.microsoft.com/office/drawing/2014/main" id="{E0246B70-5AEE-47BC-9E4F-D285256C7266}"/>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a:extLst>
              <a:ext uri="{FF2B5EF4-FFF2-40B4-BE49-F238E27FC236}">
                <a16:creationId xmlns:a16="http://schemas.microsoft.com/office/drawing/2014/main" id="{B408746A-8D17-4876-ADD0-D037D3A087B1}"/>
              </a:ext>
            </a:extLst>
          </p:cNvPr>
          <p:cNvGraphicFramePr>
            <a:graphicFrameLocks noGrp="1"/>
          </p:cNvGraphicFramePr>
          <p:nvPr/>
        </p:nvGraphicFramePr>
        <p:xfrm>
          <a:off x="522288" y="1239838"/>
          <a:ext cx="9013825" cy="2646362"/>
        </p:xfrm>
        <a:graphic>
          <a:graphicData uri="http://schemas.openxmlformats.org/drawingml/2006/table">
            <a:tbl>
              <a:tblPr/>
              <a:tblGrid>
                <a:gridCol w="936625">
                  <a:extLst>
                    <a:ext uri="{9D8B030D-6E8A-4147-A177-3AD203B41FA5}">
                      <a16:colId xmlns:a16="http://schemas.microsoft.com/office/drawing/2014/main" val="20000"/>
                    </a:ext>
                  </a:extLst>
                </a:gridCol>
                <a:gridCol w="1617663">
                  <a:extLst>
                    <a:ext uri="{9D8B030D-6E8A-4147-A177-3AD203B41FA5}">
                      <a16:colId xmlns:a16="http://schemas.microsoft.com/office/drawing/2014/main" val="20001"/>
                    </a:ext>
                  </a:extLst>
                </a:gridCol>
                <a:gridCol w="1728787">
                  <a:extLst>
                    <a:ext uri="{9D8B030D-6E8A-4147-A177-3AD203B41FA5}">
                      <a16:colId xmlns:a16="http://schemas.microsoft.com/office/drawing/2014/main" val="20002"/>
                    </a:ext>
                  </a:extLst>
                </a:gridCol>
                <a:gridCol w="2017713">
                  <a:extLst>
                    <a:ext uri="{9D8B030D-6E8A-4147-A177-3AD203B41FA5}">
                      <a16:colId xmlns:a16="http://schemas.microsoft.com/office/drawing/2014/main" val="20003"/>
                    </a:ext>
                  </a:extLst>
                </a:gridCol>
                <a:gridCol w="2713037">
                  <a:extLst>
                    <a:ext uri="{9D8B030D-6E8A-4147-A177-3AD203B41FA5}">
                      <a16:colId xmlns:a16="http://schemas.microsoft.com/office/drawing/2014/main" val="20004"/>
                    </a:ext>
                  </a:extLst>
                </a:gridCol>
              </a:tblGrid>
              <a:tr h="1135062">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2905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290513"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Actual</a:t>
                      </a:r>
                    </a:p>
                    <a:p>
                      <a:pPr marL="290513" marR="0" lvl="0" indent="0" algn="l" defTabSz="914400" rtl="0" eaLnBrk="1" fontAlgn="base" latinLnBrk="0" hangingPunct="1">
                        <a:lnSpc>
                          <a:spcPct val="100000"/>
                        </a:lnSpc>
                        <a:spcBef>
                          <a:spcPts val="5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a:t>
                      </a:r>
                      <a:r>
                        <a:rPr kumimoji="0" lang="en-US" altLang="en-US" sz="3300" b="0" i="0" u="none" strike="noStrike" cap="none" normalizeH="0" baseline="3000">
                          <a:ln>
                            <a:noFill/>
                          </a:ln>
                          <a:solidFill>
                            <a:schemeClr val="tx1"/>
                          </a:solidFill>
                          <a:effectLst/>
                          <a:latin typeface="Times New Roman" panose="02020603050405020304" pitchFamily="18" charset="0"/>
                          <a:cs typeface="Times New Roman" panose="02020603050405020304" pitchFamily="18" charset="0"/>
                        </a:rPr>
                        <a:t>’ 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3238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238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Measured</a:t>
                      </a:r>
                    </a:p>
                    <a:p>
                      <a:pPr marL="323850" marR="0" lvl="0" indent="0" algn="l" defTabSz="914400" rtl="0" eaLnBrk="1" fontAlgn="base" latinLnBrk="0" hangingPunct="1">
                        <a:lnSpc>
                          <a:spcPct val="100000"/>
                        </a:lnSpc>
                        <a:spcBef>
                          <a:spcPts val="75"/>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Reading,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‘R</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mm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42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4288"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Error</a:t>
                      </a:r>
                    </a:p>
                    <a:p>
                      <a:pPr marL="14288"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 = (Ra- Rm)</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1746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7463"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Error</a:t>
                      </a:r>
                    </a:p>
                    <a:p>
                      <a:pPr marL="17463" marR="0" lvl="0" indent="0" algn="ctr" defTabSz="914400" rtl="0" eaLnBrk="1" fontAlgn="base" latinLnBrk="0" hangingPunct="1">
                        <a:lnSpc>
                          <a:spcPct val="100000"/>
                        </a:lnSpc>
                        <a:spcBef>
                          <a:spcPts val="925"/>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{(Ra- Rm)/Ra}*100</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238">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941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7825">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47144" name="object 3">
            <a:extLst>
              <a:ext uri="{FF2B5EF4-FFF2-40B4-BE49-F238E27FC236}">
                <a16:creationId xmlns:a16="http://schemas.microsoft.com/office/drawing/2014/main" id="{F274A112-B1FA-4756-8D0B-BFA88CE18AAA}"/>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47145" name="TextBox 2">
            <a:extLst>
              <a:ext uri="{FF2B5EF4-FFF2-40B4-BE49-F238E27FC236}">
                <a16:creationId xmlns:a16="http://schemas.microsoft.com/office/drawing/2014/main" id="{41971037-5548-4E72-92F7-C5B13C9DC258}"/>
              </a:ext>
            </a:extLst>
          </p:cNvPr>
          <p:cNvSpPr txBox="1">
            <a:spLocks noChangeArrowheads="1"/>
          </p:cNvSpPr>
          <p:nvPr/>
        </p:nvSpPr>
        <p:spPr bwMode="auto">
          <a:xfrm>
            <a:off x="522288" y="493713"/>
            <a:ext cx="248443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2400" b="1" u="sng">
                <a:solidFill>
                  <a:srgbClr val="000000"/>
                </a:solidFill>
                <a:latin typeface="Times New Roman" panose="02020603050405020304" pitchFamily="18" charset="0"/>
                <a:cs typeface="Times New Roman" panose="02020603050405020304" pitchFamily="18" charset="0"/>
              </a:rPr>
              <a:t>TABULATIONS:</a:t>
            </a:r>
            <a:endParaRPr lang="en-US" altLang="en-US" sz="2400">
              <a:solidFill>
                <a:srgbClr val="000000"/>
              </a:solidFill>
              <a:latin typeface="Times New Roman" panose="02020603050405020304" pitchFamily="18" charset="0"/>
              <a:cs typeface="Times New Roman" panose="02020603050405020304" pitchFamily="18" charset="0"/>
            </a:endParaRPr>
          </a:p>
          <a:p>
            <a:endParaRPr lang="en-US" altLang="en-US" sz="2400"/>
          </a:p>
        </p:txBody>
      </p:sp>
      <p:sp>
        <p:nvSpPr>
          <p:cNvPr id="4" name="object 3">
            <a:extLst>
              <a:ext uri="{FF2B5EF4-FFF2-40B4-BE49-F238E27FC236}">
                <a16:creationId xmlns:a16="http://schemas.microsoft.com/office/drawing/2014/main" id="{55513513-05B5-46CB-BFC6-A3D4DDC152E7}"/>
              </a:ext>
            </a:extLst>
          </p:cNvPr>
          <p:cNvSpPr txBox="1"/>
          <p:nvPr/>
        </p:nvSpPr>
        <p:spPr>
          <a:xfrm>
            <a:off x="609600" y="5233988"/>
            <a:ext cx="5080000" cy="2046287"/>
          </a:xfrm>
          <a:prstGeom prst="rect">
            <a:avLst/>
          </a:prstGeom>
        </p:spPr>
        <p:txBody>
          <a:bodyPr lIns="0" tIns="142240" rIns="0" bIns="0">
            <a:spAutoFit/>
          </a:bodyPr>
          <a:lstStyle/>
          <a:p>
            <a:pPr marL="12700" eaLnBrk="1" fontAlgn="auto" hangingPunct="1">
              <a:spcBef>
                <a:spcPts val="1120"/>
              </a:spcBef>
              <a:spcAft>
                <a:spcPts val="0"/>
              </a:spcAft>
              <a:defRPr/>
            </a:pPr>
            <a:r>
              <a:rPr sz="2200" kern="0" dirty="0">
                <a:solidFill>
                  <a:sysClr val="windowText" lastClr="000000"/>
                </a:solidFill>
                <a:latin typeface="Times New Roman"/>
                <a:cs typeface="Times New Roman"/>
              </a:rPr>
              <a:t>Note:</a:t>
            </a:r>
            <a:r>
              <a:rPr sz="2200" kern="0" spc="-8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Plot</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a</a:t>
            </a:r>
            <a:r>
              <a:rPr sz="2200" kern="0" spc="-6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graph</a:t>
            </a:r>
            <a:r>
              <a:rPr sz="2200" kern="0" spc="-40"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between</a:t>
            </a:r>
            <a:r>
              <a:rPr sz="2200" kern="0" spc="-4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Ra</a:t>
            </a:r>
            <a:r>
              <a:rPr sz="2200" kern="0" spc="-6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Vs</a:t>
            </a:r>
            <a:r>
              <a:rPr sz="2200" kern="0" spc="-55" dirty="0">
                <a:solidFill>
                  <a:sysClr val="windowText" lastClr="000000"/>
                </a:solidFill>
                <a:latin typeface="Times New Roman"/>
                <a:cs typeface="Times New Roman"/>
              </a:rPr>
              <a:t> </a:t>
            </a:r>
            <a:r>
              <a:rPr sz="2200" kern="0" spc="-25" dirty="0">
                <a:solidFill>
                  <a:sysClr val="windowText" lastClr="000000"/>
                </a:solidFill>
                <a:latin typeface="Times New Roman"/>
                <a:cs typeface="Times New Roman"/>
              </a:rPr>
              <a:t>Rm</a:t>
            </a:r>
            <a:endParaRPr sz="2200" kern="0" dirty="0">
              <a:solidFill>
                <a:sysClr val="windowText" lastClr="000000"/>
              </a:solidFill>
              <a:latin typeface="Times New Roman"/>
              <a:cs typeface="Times New Roman"/>
            </a:endParaRPr>
          </a:p>
          <a:p>
            <a:pPr marL="12700" eaLnBrk="1" fontAlgn="auto" hangingPunct="1">
              <a:spcBef>
                <a:spcPts val="1120"/>
              </a:spcBef>
              <a:spcAft>
                <a:spcPts val="0"/>
              </a:spcAft>
              <a:defRPr/>
            </a:pPr>
            <a:r>
              <a:rPr sz="2400" b="1" u="sng" kern="0" spc="-10" dirty="0">
                <a:solidFill>
                  <a:sysClr val="windowText" lastClr="000000"/>
                </a:solidFill>
                <a:uFill>
                  <a:solidFill>
                    <a:srgbClr val="000000"/>
                  </a:solidFill>
                </a:uFill>
                <a:latin typeface="Times New Roman"/>
                <a:cs typeface="Times New Roman"/>
              </a:rPr>
              <a:t>APPLICATIONS:</a:t>
            </a:r>
            <a:endParaRPr sz="2400" kern="0" dirty="0">
              <a:solidFill>
                <a:sysClr val="windowText" lastClr="000000"/>
              </a:solidFill>
              <a:latin typeface="Times New Roman"/>
              <a:cs typeface="Times New Roman"/>
            </a:endParaRPr>
          </a:p>
          <a:p>
            <a:pPr marL="12700" eaLnBrk="1" fontAlgn="auto" hangingPunct="1">
              <a:spcBef>
                <a:spcPts val="95"/>
              </a:spcBef>
              <a:spcAft>
                <a:spcPts val="0"/>
              </a:spcAft>
              <a:defRPr/>
            </a:pPr>
            <a:r>
              <a:rPr lang="en-US" sz="1200" kern="0" spc="-20" dirty="0">
                <a:solidFill>
                  <a:sysClr val="windowText" lastClr="000000"/>
                </a:solidFill>
                <a:latin typeface="Times New Roman"/>
                <a:cs typeface="Times New Roman"/>
              </a:rPr>
              <a:t>1.</a:t>
            </a:r>
            <a:r>
              <a:rPr lang="en-US" sz="1200" kern="0" spc="-18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To</a:t>
            </a:r>
            <a:r>
              <a:rPr lang="en-US" sz="2200" kern="0" spc="-5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control</a:t>
            </a:r>
            <a:r>
              <a:rPr lang="en-US" sz="2200" kern="0" spc="-5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of</a:t>
            </a:r>
            <a:r>
              <a:rPr lang="en-US" sz="2200" kern="0" spc="-55"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gas</a:t>
            </a:r>
            <a:r>
              <a:rPr lang="en-US" sz="2200" kern="0" spc="-35" dirty="0">
                <a:solidFill>
                  <a:sysClr val="windowText" lastClr="000000"/>
                </a:solidFill>
                <a:latin typeface="Times New Roman"/>
                <a:cs typeface="Times New Roman"/>
              </a:rPr>
              <a:t> </a:t>
            </a:r>
            <a:r>
              <a:rPr lang="en-US" sz="2200" kern="0" spc="-20" dirty="0">
                <a:solidFill>
                  <a:sysClr val="windowText" lastClr="000000"/>
                </a:solidFill>
                <a:latin typeface="Times New Roman"/>
                <a:cs typeface="Times New Roman"/>
              </a:rPr>
              <a:t>flow</a:t>
            </a:r>
            <a:endParaRPr lang="en-US" sz="2200" kern="0" dirty="0">
              <a:solidFill>
                <a:sysClr val="windowText" lastClr="000000"/>
              </a:solidFill>
              <a:latin typeface="Times New Roman"/>
              <a:cs typeface="Times New Roman"/>
            </a:endParaRPr>
          </a:p>
          <a:p>
            <a:pPr marL="12700" eaLnBrk="1" fontAlgn="auto" hangingPunct="1">
              <a:spcBef>
                <a:spcPts val="114"/>
              </a:spcBef>
              <a:spcAft>
                <a:spcPts val="0"/>
              </a:spcAft>
              <a:defRPr/>
            </a:pPr>
            <a:r>
              <a:rPr lang="en-US" sz="1200" kern="0" spc="-20" dirty="0">
                <a:solidFill>
                  <a:sysClr val="windowText" lastClr="000000"/>
                </a:solidFill>
                <a:latin typeface="Times New Roman"/>
                <a:cs typeface="Times New Roman"/>
              </a:rPr>
              <a:t>2.</a:t>
            </a:r>
            <a:r>
              <a:rPr lang="en-US" sz="1200" kern="0" spc="-18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In</a:t>
            </a:r>
            <a:r>
              <a:rPr lang="en-US" sz="2200" kern="0" spc="-8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electric</a:t>
            </a:r>
            <a:r>
              <a:rPr lang="en-US" sz="2200" kern="0" spc="-6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iron</a:t>
            </a:r>
            <a:r>
              <a:rPr lang="en-US" sz="2200" kern="0" spc="-55" dirty="0">
                <a:solidFill>
                  <a:sysClr val="windowText" lastClr="000000"/>
                </a:solidFill>
                <a:latin typeface="Times New Roman"/>
                <a:cs typeface="Times New Roman"/>
              </a:rPr>
              <a:t> </a:t>
            </a:r>
            <a:r>
              <a:rPr lang="en-US" sz="2200" kern="0" spc="-20" dirty="0">
                <a:solidFill>
                  <a:sysClr val="windowText" lastClr="000000"/>
                </a:solidFill>
                <a:latin typeface="Times New Roman"/>
                <a:cs typeface="Times New Roman"/>
              </a:rPr>
              <a:t>boxes</a:t>
            </a:r>
            <a:endParaRPr lang="en-US" sz="2200" kern="0" dirty="0">
              <a:solidFill>
                <a:sysClr val="windowText" lastClr="000000"/>
              </a:solidFill>
              <a:latin typeface="Times New Roman"/>
              <a:cs typeface="Times New Roman"/>
            </a:endParaRPr>
          </a:p>
          <a:p>
            <a:pPr marL="12700" eaLnBrk="1" fontAlgn="auto" hangingPunct="1">
              <a:spcBef>
                <a:spcPts val="100"/>
              </a:spcBef>
              <a:spcAft>
                <a:spcPts val="0"/>
              </a:spcAft>
              <a:defRPr/>
            </a:pPr>
            <a:r>
              <a:rPr lang="en-US" sz="1200" kern="0" spc="-20" dirty="0">
                <a:solidFill>
                  <a:sysClr val="windowText" lastClr="000000"/>
                </a:solidFill>
                <a:latin typeface="Times New Roman"/>
                <a:cs typeface="Times New Roman"/>
              </a:rPr>
              <a:t>3.</a:t>
            </a:r>
            <a:r>
              <a:rPr lang="en-US" sz="1200" kern="0" spc="-18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In</a:t>
            </a:r>
            <a:r>
              <a:rPr lang="en-US" sz="2200" kern="0" spc="-100" dirty="0">
                <a:solidFill>
                  <a:sysClr val="windowText" lastClr="000000"/>
                </a:solidFill>
                <a:latin typeface="Times New Roman"/>
                <a:cs typeface="Times New Roman"/>
              </a:rPr>
              <a:t> </a:t>
            </a:r>
            <a:r>
              <a:rPr lang="en-US" sz="2200" kern="0" dirty="0">
                <a:solidFill>
                  <a:sysClr val="windowText" lastClr="000000"/>
                </a:solidFill>
                <a:latin typeface="Times New Roman"/>
                <a:cs typeface="Times New Roman"/>
              </a:rPr>
              <a:t>domestic</a:t>
            </a:r>
            <a:r>
              <a:rPr lang="en-US" sz="2200" kern="0" spc="-80" dirty="0">
                <a:solidFill>
                  <a:sysClr val="windowText" lastClr="000000"/>
                </a:solidFill>
                <a:latin typeface="Times New Roman"/>
                <a:cs typeface="Times New Roman"/>
              </a:rPr>
              <a:t> </a:t>
            </a:r>
            <a:r>
              <a:rPr lang="en-US" sz="2200" kern="0" spc="-20" dirty="0">
                <a:solidFill>
                  <a:sysClr val="windowText" lastClr="000000"/>
                </a:solidFill>
                <a:latin typeface="Times New Roman"/>
                <a:cs typeface="Times New Roman"/>
              </a:rPr>
              <a:t>ovens</a:t>
            </a:r>
            <a:endParaRPr lang="en-US" sz="2200" kern="0" dirty="0">
              <a:solidFill>
                <a:sysClr val="windowText" lastClr="000000"/>
              </a:solidFill>
              <a:latin typeface="Times New Roman"/>
              <a:cs typeface="Times New Roman"/>
            </a:endParaRPr>
          </a:p>
        </p:txBody>
      </p:sp>
      <p:sp>
        <p:nvSpPr>
          <p:cNvPr id="5" name="object 2">
            <a:extLst>
              <a:ext uri="{FF2B5EF4-FFF2-40B4-BE49-F238E27FC236}">
                <a16:creationId xmlns:a16="http://schemas.microsoft.com/office/drawing/2014/main" id="{5534FE8B-7F1E-41B3-ADC3-C1D1C7786C2B}"/>
              </a:ext>
            </a:extLst>
          </p:cNvPr>
          <p:cNvSpPr txBox="1">
            <a:spLocks/>
          </p:cNvSpPr>
          <p:nvPr/>
        </p:nvSpPr>
        <p:spPr>
          <a:xfrm>
            <a:off x="388938" y="4668838"/>
            <a:ext cx="3268662" cy="392112"/>
          </a:xfrm>
          <a:prstGeom prst="rect">
            <a:avLst/>
          </a:prstGeom>
        </p:spPr>
        <p:txBody>
          <a:bodyPr tIns="12700"/>
          <a:lstStyle>
            <a:lvl1pPr algn="ctr" rtl="0" eaLnBrk="0" fontAlgn="base" hangingPunct="0">
              <a:spcBef>
                <a:spcPct val="0"/>
              </a:spcBef>
              <a:spcAft>
                <a:spcPct val="0"/>
              </a:spcAft>
              <a:defRPr>
                <a:solidFill>
                  <a:schemeClr val="tx2"/>
                </a:solidFill>
                <a:latin typeface="+mj-lt"/>
                <a:ea typeface="+mj-ea"/>
                <a:cs typeface="+mj-cs"/>
              </a:defRPr>
            </a:lvl1pPr>
            <a:lvl2pPr algn="ctr" rtl="0" eaLnBrk="0" fontAlgn="base" hangingPunct="0">
              <a:spcBef>
                <a:spcPct val="0"/>
              </a:spcBef>
              <a:spcAft>
                <a:spcPct val="0"/>
              </a:spcAft>
              <a:defRPr>
                <a:solidFill>
                  <a:schemeClr val="tx2"/>
                </a:solidFill>
                <a:latin typeface="Calibri" panose="020F0502020204030204" pitchFamily="34" charset="0"/>
              </a:defRPr>
            </a:lvl2pPr>
            <a:lvl3pPr algn="ctr" rtl="0" eaLnBrk="0" fontAlgn="base" hangingPunct="0">
              <a:spcBef>
                <a:spcPct val="0"/>
              </a:spcBef>
              <a:spcAft>
                <a:spcPct val="0"/>
              </a:spcAft>
              <a:defRPr>
                <a:solidFill>
                  <a:schemeClr val="tx2"/>
                </a:solidFill>
                <a:latin typeface="Calibri" panose="020F0502020204030204" pitchFamily="34" charset="0"/>
              </a:defRPr>
            </a:lvl3pPr>
            <a:lvl4pPr algn="ctr" rtl="0" eaLnBrk="0" fontAlgn="base" hangingPunct="0">
              <a:spcBef>
                <a:spcPct val="0"/>
              </a:spcBef>
              <a:spcAft>
                <a:spcPct val="0"/>
              </a:spcAft>
              <a:defRPr>
                <a:solidFill>
                  <a:schemeClr val="tx2"/>
                </a:solidFill>
                <a:latin typeface="Calibri" panose="020F0502020204030204" pitchFamily="34" charset="0"/>
              </a:defRPr>
            </a:lvl4pPr>
            <a:lvl5pPr algn="ctr" rtl="0" eaLnBrk="0" fontAlgn="base" hangingPunct="0">
              <a:spcBef>
                <a:spcPct val="0"/>
              </a:spcBef>
              <a:spcAft>
                <a:spcPct val="0"/>
              </a:spcAft>
              <a:defRPr>
                <a:solidFill>
                  <a:schemeClr val="tx2"/>
                </a:solidFill>
                <a:latin typeface="Calibri" panose="020F0502020204030204" pitchFamily="34" charset="0"/>
              </a:defRPr>
            </a:lvl5pPr>
            <a:lvl6pPr marL="457200" algn="ctr" rtl="0" eaLnBrk="0" fontAlgn="base" hangingPunct="0">
              <a:spcBef>
                <a:spcPct val="0"/>
              </a:spcBef>
              <a:spcAft>
                <a:spcPct val="0"/>
              </a:spcAft>
              <a:defRPr>
                <a:solidFill>
                  <a:schemeClr val="tx2"/>
                </a:solidFill>
                <a:latin typeface="Calibri" panose="020F0502020204030204" pitchFamily="34" charset="0"/>
              </a:defRPr>
            </a:lvl6pPr>
            <a:lvl7pPr marL="914400" algn="ctr" rtl="0" eaLnBrk="0" fontAlgn="base" hangingPunct="0">
              <a:spcBef>
                <a:spcPct val="0"/>
              </a:spcBef>
              <a:spcAft>
                <a:spcPct val="0"/>
              </a:spcAft>
              <a:defRPr>
                <a:solidFill>
                  <a:schemeClr val="tx2"/>
                </a:solidFill>
                <a:latin typeface="Calibri" panose="020F0502020204030204" pitchFamily="34" charset="0"/>
              </a:defRPr>
            </a:lvl7pPr>
            <a:lvl8pPr marL="1371600" algn="ctr" rtl="0" eaLnBrk="0" fontAlgn="base" hangingPunct="0">
              <a:spcBef>
                <a:spcPct val="0"/>
              </a:spcBef>
              <a:spcAft>
                <a:spcPct val="0"/>
              </a:spcAft>
              <a:defRPr>
                <a:solidFill>
                  <a:schemeClr val="tx2"/>
                </a:solidFill>
                <a:latin typeface="Calibri" panose="020F0502020204030204" pitchFamily="34" charset="0"/>
              </a:defRPr>
            </a:lvl8pPr>
            <a:lvl9pPr marL="1828800" algn="ctr" rtl="0" eaLnBrk="0" fontAlgn="base" hangingPunct="0">
              <a:spcBef>
                <a:spcPct val="0"/>
              </a:spcBef>
              <a:spcAft>
                <a:spcPct val="0"/>
              </a:spcAft>
              <a:defRPr>
                <a:solidFill>
                  <a:schemeClr val="tx2"/>
                </a:solidFill>
                <a:latin typeface="Calibri" panose="020F0502020204030204" pitchFamily="34" charset="0"/>
              </a:defRPr>
            </a:lvl9pPr>
          </a:lstStyle>
          <a:p>
            <a:pPr marL="12700" eaLnBrk="1" fontAlgn="auto" hangingPunct="1">
              <a:spcBef>
                <a:spcPts val="100"/>
              </a:spcBef>
              <a:spcAft>
                <a:spcPts val="0"/>
              </a:spcAft>
              <a:defRPr/>
            </a:pPr>
            <a:r>
              <a:rPr lang="en-US" sz="2400" b="1" kern="0" spc="-30" dirty="0">
                <a:solidFill>
                  <a:schemeClr val="tx1"/>
                </a:solidFill>
                <a:latin typeface="Times New Roman" panose="02020603050405020304" pitchFamily="18" charset="0"/>
                <a:cs typeface="Times New Roman" panose="02020603050405020304" pitchFamily="18" charset="0"/>
              </a:rPr>
              <a:t>RESULT:</a:t>
            </a:r>
            <a:r>
              <a:rPr lang="en-US" sz="2400" b="1" kern="0" spc="-20" dirty="0">
                <a:solidFill>
                  <a:schemeClr val="tx1"/>
                </a:solidFill>
                <a:latin typeface="Times New Roman" panose="02020603050405020304" pitchFamily="18" charset="0"/>
                <a:cs typeface="Times New Roman" panose="02020603050405020304" pitchFamily="18" charset="0"/>
              </a:rPr>
              <a:t> </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5" dirty="0">
                <a:solidFill>
                  <a:schemeClr val="tx1"/>
                </a:solidFill>
                <a:latin typeface="Times New Roman" panose="02020603050405020304" pitchFamily="18" charset="0"/>
                <a:cs typeface="Times New Roman" panose="02020603050405020304" pitchFamily="18" charset="0"/>
              </a:rPr>
              <a:t>---</a:t>
            </a:r>
            <a:r>
              <a:rPr lang="en-US" sz="2000" kern="0" spc="-10" dirty="0">
                <a:solidFill>
                  <a:schemeClr val="tx1"/>
                </a:solidFill>
                <a:latin typeface="Times New Roman" panose="02020603050405020304" pitchFamily="18" charset="0"/>
                <a:cs typeface="Times New Roman" panose="02020603050405020304" pitchFamily="18" charset="0"/>
              </a:rPr>
              <a:t>-</a:t>
            </a:r>
            <a:r>
              <a:rPr lang="en-US" sz="2000" kern="0" spc="-20" dirty="0">
                <a:solidFill>
                  <a:schemeClr val="tx1"/>
                </a:solidFill>
                <a:latin typeface="Times New Roman" panose="02020603050405020304" pitchFamily="18" charset="0"/>
                <a:cs typeface="Times New Roman" panose="02020603050405020304" pitchFamily="18" charset="0"/>
              </a:rPr>
              <a:t>-</a:t>
            </a:r>
            <a:r>
              <a:rPr lang="en-US" sz="2000" kern="0" spc="-50" dirty="0">
                <a:solidFill>
                  <a:schemeClr val="tx1"/>
                </a:solidFill>
                <a:latin typeface="Times New Roman" panose="02020603050405020304" pitchFamily="18" charset="0"/>
                <a:cs typeface="Times New Roman" panose="02020603050405020304" pitchFamily="18" charset="0"/>
              </a:rPr>
              <a:t>-</a:t>
            </a:r>
            <a:endParaRPr lang="en-US" sz="2000" kern="0"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B0E1FCDB-7AFF-4659-974F-42939216AE90}"/>
              </a:ext>
            </a:extLst>
          </p:cNvPr>
          <p:cNvSpPr txBox="1">
            <a:spLocks noGrp="1"/>
          </p:cNvSpPr>
          <p:nvPr>
            <p:ph type="title"/>
          </p:nvPr>
        </p:nvSpPr>
        <p:spPr>
          <a:xfrm>
            <a:off x="3333750" y="668338"/>
            <a:ext cx="3384550" cy="392112"/>
          </a:xfrm>
        </p:spPr>
        <p:txBody>
          <a:bodyPr tIns="12700" rtlCol="0"/>
          <a:lstStyle/>
          <a:p>
            <a:pPr marL="12700" eaLnBrk="1" fontAlgn="auto" hangingPunct="1">
              <a:spcBef>
                <a:spcPts val="100"/>
              </a:spcBef>
              <a:spcAft>
                <a:spcPts val="0"/>
              </a:spcAft>
              <a:defRPr/>
            </a:pPr>
            <a:r>
              <a:rPr u="none" dirty="0"/>
              <a:t>8.</a:t>
            </a:r>
            <a:r>
              <a:rPr u="none" spc="55" dirty="0"/>
              <a:t> </a:t>
            </a:r>
            <a:r>
              <a:rPr u="none" dirty="0"/>
              <a:t>ROTAMETER</a:t>
            </a:r>
            <a:r>
              <a:rPr u="none" spc="-150" dirty="0"/>
              <a:t> </a:t>
            </a:r>
            <a:r>
              <a:rPr u="none" spc="-10" dirty="0"/>
              <a:t>SETUP</a:t>
            </a:r>
          </a:p>
        </p:txBody>
      </p:sp>
      <p:sp>
        <p:nvSpPr>
          <p:cNvPr id="48131" name="object 3">
            <a:extLst>
              <a:ext uri="{FF2B5EF4-FFF2-40B4-BE49-F238E27FC236}">
                <a16:creationId xmlns:a16="http://schemas.microsoft.com/office/drawing/2014/main" id="{E1325051-9548-4FF1-903A-F85B6A7E5FB9}"/>
              </a:ext>
            </a:extLst>
          </p:cNvPr>
          <p:cNvSpPr txBox="1">
            <a:spLocks noChangeArrowheads="1"/>
          </p:cNvSpPr>
          <p:nvPr/>
        </p:nvSpPr>
        <p:spPr bwMode="auto">
          <a:xfrm>
            <a:off x="663575" y="1525588"/>
            <a:ext cx="8824913" cy="568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700" rIns="0" bIns="0">
            <a:spAutoFit/>
          </a:bodyPr>
          <a:lstStyle>
            <a:lvl1pPr marL="10636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400" b="1" u="sng">
                <a:solidFill>
                  <a:srgbClr val="000000"/>
                </a:solidFill>
                <a:latin typeface="Times New Roman" panose="02020603050405020304" pitchFamily="18" charset="0"/>
                <a:cs typeface="Times New Roman" panose="02020603050405020304" pitchFamily="18" charset="0"/>
              </a:rPr>
              <a:t>AIM</a:t>
            </a:r>
            <a:r>
              <a:rPr lang="en-US" altLang="en-US" sz="2400" b="1">
                <a:solidFill>
                  <a:srgbClr val="000000"/>
                </a:solidFill>
                <a:latin typeface="Times New Roman" panose="02020603050405020304" pitchFamily="18" charset="0"/>
                <a:cs typeface="Times New Roman" panose="02020603050405020304" pitchFamily="18" charset="0"/>
              </a:rPr>
              <a: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lnSpc>
                <a:spcPts val="2525"/>
              </a:lnSpc>
              <a:spcBef>
                <a:spcPts val="2288"/>
              </a:spcBef>
            </a:pPr>
            <a:r>
              <a:rPr lang="en-US" altLang="en-US" sz="2200">
                <a:solidFill>
                  <a:srgbClr val="000000"/>
                </a:solidFill>
                <a:latin typeface="Times New Roman" panose="02020603050405020304" pitchFamily="18" charset="0"/>
                <a:cs typeface="Times New Roman" panose="02020603050405020304" pitchFamily="18" charset="0"/>
              </a:rPr>
              <a:t>The experiment is conducted to know how to </a:t>
            </a:r>
            <a:r>
              <a:rPr lang="en-US" altLang="en-US" sz="2200" b="1">
                <a:solidFill>
                  <a:srgbClr val="000000"/>
                </a:solidFill>
                <a:latin typeface="Times New Roman" panose="02020603050405020304" pitchFamily="18" charset="0"/>
                <a:cs typeface="Times New Roman" panose="02020603050405020304" pitchFamily="18" charset="0"/>
              </a:rPr>
              <a:t>Calibrate Rotameter </a:t>
            </a:r>
            <a:r>
              <a:rPr lang="en-US" altLang="en-US" sz="2200">
                <a:solidFill>
                  <a:srgbClr val="000000"/>
                </a:solidFill>
                <a:latin typeface="Times New Roman" panose="02020603050405020304" pitchFamily="18" charset="0"/>
                <a:cs typeface="Times New Roman" panose="02020603050405020304" pitchFamily="18" charset="0"/>
              </a:rPr>
              <a:t>at different flow rate.</a:t>
            </a:r>
          </a:p>
          <a:p>
            <a:pPr eaLnBrk="1" hangingPunct="1"/>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1825"/>
              </a:spcBef>
            </a:pPr>
            <a:r>
              <a:rPr lang="en-US" altLang="en-US" sz="2400" b="1" u="sng">
                <a:solidFill>
                  <a:srgbClr val="000000"/>
                </a:solidFill>
                <a:latin typeface="Times New Roman" panose="02020603050405020304" pitchFamily="18" charset="0"/>
                <a:cs typeface="Times New Roman" panose="02020603050405020304" pitchFamily="18" charset="0"/>
              </a:rPr>
              <a:t>PROCEDURE</a:t>
            </a:r>
            <a:r>
              <a:rPr lang="en-US" altLang="en-US" sz="2400" b="1">
                <a:solidFill>
                  <a:srgbClr val="000000"/>
                </a:solidFill>
                <a:latin typeface="Times New Roman" panose="02020603050405020304" pitchFamily="18" charset="0"/>
                <a:cs typeface="Times New Roman" panose="02020603050405020304" pitchFamily="18" charset="0"/>
              </a:rPr>
              <a:t>:</a:t>
            </a:r>
            <a:endParaRPr lang="en-US" altLang="en-US" sz="2400">
              <a:solidFill>
                <a:srgbClr val="000000"/>
              </a:solidFill>
              <a:latin typeface="Times New Roman" panose="02020603050405020304" pitchFamily="18" charset="0"/>
              <a:cs typeface="Times New Roman" panose="02020603050405020304" pitchFamily="18" charset="0"/>
            </a:endParaRPr>
          </a:p>
          <a:p>
            <a:pPr eaLnBrk="1" hangingPunct="1">
              <a:spcBef>
                <a:spcPts val="50"/>
              </a:spcBef>
            </a:pPr>
            <a:endParaRPr lang="en-US" altLang="en-US" sz="2300">
              <a:solidFill>
                <a:srgbClr val="000000"/>
              </a:solidFill>
              <a:latin typeface="Times New Roman" panose="02020603050405020304" pitchFamily="18" charset="0"/>
              <a:cs typeface="Times New Roman" panose="02020603050405020304" pitchFamily="18" charset="0"/>
            </a:endParaRPr>
          </a:p>
          <a:p>
            <a:pPr eaLnBrk="1" hangingPunct="1">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Fill in the sump tank with clean water.</a:t>
            </a:r>
          </a:p>
          <a:p>
            <a:pPr eaLnBrk="1" hangingPunct="1">
              <a:spcBef>
                <a:spcPts val="775"/>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Keep the delivery valve closed.</a:t>
            </a:r>
          </a:p>
          <a:p>
            <a:pPr eaLnBrk="1" hangingPunct="1">
              <a:lnSpc>
                <a:spcPts val="3775"/>
              </a:lnSpc>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Paste the Log sheet from zero marking on the rotameter to its full height and make marking if necessary.</a:t>
            </a:r>
          </a:p>
          <a:p>
            <a:pPr eaLnBrk="1" hangingPunct="1">
              <a:spcBef>
                <a:spcPts val="975"/>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Connect the power cable to 1Ph, 220V, 10 Amps with earth connection.</a:t>
            </a:r>
          </a:p>
          <a:p>
            <a:pPr eaLnBrk="1" hangingPunct="1">
              <a:spcBef>
                <a:spcPts val="788"/>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Switch on the pump &amp; open the delivery valve.</a:t>
            </a:r>
          </a:p>
          <a:p>
            <a:pPr eaLnBrk="1" hangingPunct="1">
              <a:spcBef>
                <a:spcPts val="800"/>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Adjust the flow through the control valve of the pump.</a:t>
            </a:r>
          </a:p>
        </p:txBody>
      </p:sp>
      <p:sp>
        <p:nvSpPr>
          <p:cNvPr id="48132" name="object 4">
            <a:extLst>
              <a:ext uri="{FF2B5EF4-FFF2-40B4-BE49-F238E27FC236}">
                <a16:creationId xmlns:a16="http://schemas.microsoft.com/office/drawing/2014/main" id="{62B9D403-AF20-4201-B095-6B1D0CD116CE}"/>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object 2">
            <a:extLst>
              <a:ext uri="{FF2B5EF4-FFF2-40B4-BE49-F238E27FC236}">
                <a16:creationId xmlns:a16="http://schemas.microsoft.com/office/drawing/2014/main" id="{834A8B2B-3920-4FDE-BED3-A78B7199732C}"/>
              </a:ext>
            </a:extLst>
          </p:cNvPr>
          <p:cNvSpPr txBox="1">
            <a:spLocks noChangeArrowheads="1"/>
          </p:cNvSpPr>
          <p:nvPr/>
        </p:nvSpPr>
        <p:spPr bwMode="auto">
          <a:xfrm>
            <a:off x="673100" y="446088"/>
            <a:ext cx="8942388"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34290" rIns="0" bIns="0">
            <a:spAutoFit/>
          </a:bodyPr>
          <a:lstStyle>
            <a:lvl1pPr marL="241300" indent="-228600">
              <a:tabLst>
                <a:tab pos="241300" algn="l"/>
              </a:tabLst>
              <a:defRPr>
                <a:solidFill>
                  <a:schemeClr val="tx1"/>
                </a:solidFill>
                <a:latin typeface="Arial" panose="020B0604020202020204" pitchFamily="34" charset="0"/>
              </a:defRPr>
            </a:lvl1pPr>
            <a:lvl2pPr marL="742950" indent="-285750">
              <a:tabLst>
                <a:tab pos="241300" algn="l"/>
              </a:tabLst>
              <a:defRPr>
                <a:solidFill>
                  <a:schemeClr val="tx1"/>
                </a:solidFill>
                <a:latin typeface="Arial" panose="020B0604020202020204" pitchFamily="34" charset="0"/>
              </a:defRPr>
            </a:lvl2pPr>
            <a:lvl3pPr marL="1143000" indent="-228600">
              <a:tabLst>
                <a:tab pos="241300" algn="l"/>
              </a:tabLst>
              <a:defRPr>
                <a:solidFill>
                  <a:schemeClr val="tx1"/>
                </a:solidFill>
                <a:latin typeface="Arial" panose="020B0604020202020204" pitchFamily="34" charset="0"/>
              </a:defRPr>
            </a:lvl3pPr>
            <a:lvl4pPr marL="1600200" indent="-228600">
              <a:tabLst>
                <a:tab pos="241300" algn="l"/>
              </a:tabLst>
              <a:defRPr>
                <a:solidFill>
                  <a:schemeClr val="tx1"/>
                </a:solidFill>
                <a:latin typeface="Arial" panose="020B0604020202020204" pitchFamily="34" charset="0"/>
              </a:defRPr>
            </a:lvl4pPr>
            <a:lvl5pPr marL="2057400" indent="-228600">
              <a:tabLst>
                <a:tab pos="2413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413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413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413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41300" algn="l"/>
              </a:tabLst>
              <a:defRPr>
                <a:solidFill>
                  <a:schemeClr val="tx1"/>
                </a:solidFill>
                <a:latin typeface="Arial" panose="020B0604020202020204" pitchFamily="34" charset="0"/>
              </a:defRPr>
            </a:lvl9pPr>
          </a:lstStyle>
          <a:p>
            <a:pPr eaLnBrk="1" hangingPunct="1">
              <a:lnSpc>
                <a:spcPts val="2525"/>
              </a:lnSpc>
              <a:spcBef>
                <a:spcPts val="275"/>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Set the height from the log sheet sticked on the rotameter and note the </a:t>
            </a:r>
            <a:r>
              <a:rPr lang="en-US" altLang="en-US" sz="2200" b="1">
                <a:solidFill>
                  <a:srgbClr val="000000"/>
                </a:solidFill>
                <a:latin typeface="Times New Roman" panose="02020603050405020304" pitchFamily="18" charset="0"/>
                <a:cs typeface="Times New Roman" panose="02020603050405020304" pitchFamily="18" charset="0"/>
              </a:rPr>
              <a:t>height in cm </a:t>
            </a:r>
            <a:r>
              <a:rPr lang="en-US" altLang="en-US" sz="2200">
                <a:solidFill>
                  <a:srgbClr val="000000"/>
                </a:solidFill>
                <a:latin typeface="Times New Roman" panose="02020603050405020304" pitchFamily="18" charset="0"/>
                <a:cs typeface="Times New Roman" panose="02020603050405020304" pitchFamily="18" charset="0"/>
              </a:rPr>
              <a:t>the </a:t>
            </a:r>
            <a:r>
              <a:rPr lang="en-US" altLang="en-US" sz="2200" b="1">
                <a:solidFill>
                  <a:srgbClr val="000000"/>
                </a:solidFill>
                <a:latin typeface="Times New Roman" panose="02020603050405020304" pitchFamily="18" charset="0"/>
                <a:cs typeface="Times New Roman" panose="02020603050405020304" pitchFamily="18" charset="0"/>
              </a:rPr>
              <a:t>rotameter reading in lpm</a:t>
            </a:r>
            <a:r>
              <a:rPr lang="en-US" altLang="en-US" sz="2200">
                <a:solidFill>
                  <a:srgbClr val="000000"/>
                </a:solidFill>
                <a:latin typeface="Times New Roman" panose="02020603050405020304" pitchFamily="18" charset="0"/>
                <a:cs typeface="Times New Roman" panose="02020603050405020304" pitchFamily="18" charset="0"/>
              </a:rPr>
              <a:t>.</a:t>
            </a:r>
          </a:p>
          <a:p>
            <a:pPr eaLnBrk="1" hangingPunct="1">
              <a:spcBef>
                <a:spcPts val="750"/>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Note down the differential head reading in the Manometer. (Expel if any</a:t>
            </a:r>
          </a:p>
          <a:p>
            <a:pPr eaLnBrk="1" hangingPunct="1">
              <a:spcBef>
                <a:spcPts val="1113"/>
              </a:spcBef>
            </a:pPr>
            <a:r>
              <a:rPr lang="en-US" altLang="en-US" sz="2200">
                <a:solidFill>
                  <a:srgbClr val="000000"/>
                </a:solidFill>
                <a:latin typeface="Times New Roman" panose="02020603050405020304" pitchFamily="18" charset="0"/>
                <a:cs typeface="Times New Roman" panose="02020603050405020304" pitchFamily="18" charset="0"/>
              </a:rPr>
              <a:t>air is the by opening the drain cocks provided with the Manometer.)</a:t>
            </a:r>
          </a:p>
          <a:p>
            <a:pPr eaLnBrk="1" hangingPunct="1">
              <a:lnSpc>
                <a:spcPct val="144000"/>
              </a:lnSpc>
              <a:spcBef>
                <a:spcPts val="175"/>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Operate the Butterfly valve to note down the collecting tank reading against the known time and keep it open when the readings are not taken.</a:t>
            </a:r>
          </a:p>
          <a:p>
            <a:pPr eaLnBrk="1" hangingPunct="1">
              <a:spcBef>
                <a:spcPts val="1325"/>
              </a:spcBef>
              <a:buFont typeface="Symbol" panose="05050102010706020507" pitchFamily="18" charset="2"/>
              <a:buChar char=""/>
            </a:pPr>
            <a:r>
              <a:rPr lang="en-US" altLang="en-US" sz="2200">
                <a:solidFill>
                  <a:srgbClr val="000000"/>
                </a:solidFill>
                <a:latin typeface="Times New Roman" panose="02020603050405020304" pitchFamily="18" charset="0"/>
                <a:cs typeface="Times New Roman" panose="02020603050405020304" pitchFamily="18" charset="0"/>
              </a:rPr>
              <a:t>Change the flow rate and repeat the experiment.</a:t>
            </a:r>
          </a:p>
        </p:txBody>
      </p:sp>
      <p:sp>
        <p:nvSpPr>
          <p:cNvPr id="3" name="object 3">
            <a:extLst>
              <a:ext uri="{FF2B5EF4-FFF2-40B4-BE49-F238E27FC236}">
                <a16:creationId xmlns:a16="http://schemas.microsoft.com/office/drawing/2014/main" id="{5BBA8D79-A80A-4F57-B235-5014984CB643}"/>
              </a:ext>
            </a:extLst>
          </p:cNvPr>
          <p:cNvSpPr txBox="1"/>
          <p:nvPr/>
        </p:nvSpPr>
        <p:spPr>
          <a:xfrm>
            <a:off x="655638" y="3689350"/>
            <a:ext cx="2863850" cy="392113"/>
          </a:xfrm>
          <a:prstGeom prst="rect">
            <a:avLst/>
          </a:prstGeom>
        </p:spPr>
        <p:txBody>
          <a:bodyPr lIns="0" tIns="12700" rIns="0" bIns="0">
            <a:spAutoFit/>
          </a:bodyPr>
          <a:lstStyle/>
          <a:p>
            <a:pPr marL="12700" eaLnBrk="1" fontAlgn="auto" hangingPunct="1">
              <a:spcBef>
                <a:spcPts val="100"/>
              </a:spcBef>
              <a:spcAft>
                <a:spcPts val="0"/>
              </a:spcAft>
              <a:defRPr/>
            </a:pPr>
            <a:r>
              <a:rPr sz="2400" b="1" u="sng" kern="0" spc="-10" dirty="0">
                <a:solidFill>
                  <a:sysClr val="windowText" lastClr="000000"/>
                </a:solidFill>
                <a:uFill>
                  <a:solidFill>
                    <a:srgbClr val="000000"/>
                  </a:solidFill>
                </a:uFill>
                <a:latin typeface="Verdana"/>
                <a:cs typeface="Verdana"/>
              </a:rPr>
              <a:t>OBSERVATIONS</a:t>
            </a:r>
            <a:r>
              <a:rPr sz="2400" b="1" kern="0" spc="-10" dirty="0">
                <a:solidFill>
                  <a:sysClr val="windowText" lastClr="000000"/>
                </a:solidFill>
                <a:latin typeface="Verdana"/>
                <a:cs typeface="Verdana"/>
              </a:rPr>
              <a:t>:</a:t>
            </a:r>
            <a:endParaRPr sz="2400" kern="0" dirty="0">
              <a:solidFill>
                <a:sysClr val="windowText" lastClr="000000"/>
              </a:solidFill>
              <a:latin typeface="Verdana"/>
              <a:cs typeface="Verdana"/>
            </a:endParaRPr>
          </a:p>
        </p:txBody>
      </p:sp>
      <p:sp>
        <p:nvSpPr>
          <p:cNvPr id="49156" name="object 5">
            <a:extLst>
              <a:ext uri="{FF2B5EF4-FFF2-40B4-BE49-F238E27FC236}">
                <a16:creationId xmlns:a16="http://schemas.microsoft.com/office/drawing/2014/main" id="{E8C4D35B-CEA0-4615-AFCC-4C6AC411B07B}"/>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graphicFrame>
        <p:nvGraphicFramePr>
          <p:cNvPr id="5" name="object 2">
            <a:extLst>
              <a:ext uri="{FF2B5EF4-FFF2-40B4-BE49-F238E27FC236}">
                <a16:creationId xmlns:a16="http://schemas.microsoft.com/office/drawing/2014/main" id="{C9A0D8CE-44E4-4139-BE85-306241915D08}"/>
              </a:ext>
            </a:extLst>
          </p:cNvPr>
          <p:cNvGraphicFramePr>
            <a:graphicFrameLocks noGrp="1"/>
          </p:cNvGraphicFramePr>
          <p:nvPr/>
        </p:nvGraphicFramePr>
        <p:xfrm>
          <a:off x="655638" y="4094163"/>
          <a:ext cx="8942387" cy="2554287"/>
        </p:xfrm>
        <a:graphic>
          <a:graphicData uri="http://schemas.openxmlformats.org/drawingml/2006/table">
            <a:tbl>
              <a:tblPr firstRow="1" bandRow="1">
                <a:tableStyleId>{2D5ABB26-0587-4C30-8999-92F81FD0307C}</a:tableStyleId>
              </a:tblPr>
              <a:tblGrid>
                <a:gridCol w="1072889">
                  <a:extLst>
                    <a:ext uri="{9D8B030D-6E8A-4147-A177-3AD203B41FA5}">
                      <a16:colId xmlns:a16="http://schemas.microsoft.com/office/drawing/2014/main" val="20000"/>
                    </a:ext>
                  </a:extLst>
                </a:gridCol>
                <a:gridCol w="2241025">
                  <a:extLst>
                    <a:ext uri="{9D8B030D-6E8A-4147-A177-3AD203B41FA5}">
                      <a16:colId xmlns:a16="http://schemas.microsoft.com/office/drawing/2014/main" val="20001"/>
                    </a:ext>
                  </a:extLst>
                </a:gridCol>
                <a:gridCol w="2817388">
                  <a:extLst>
                    <a:ext uri="{9D8B030D-6E8A-4147-A177-3AD203B41FA5}">
                      <a16:colId xmlns:a16="http://schemas.microsoft.com/office/drawing/2014/main" val="20002"/>
                    </a:ext>
                  </a:extLst>
                </a:gridCol>
                <a:gridCol w="2811086">
                  <a:extLst>
                    <a:ext uri="{9D8B030D-6E8A-4147-A177-3AD203B41FA5}">
                      <a16:colId xmlns:a16="http://schemas.microsoft.com/office/drawing/2014/main" val="20003"/>
                    </a:ext>
                  </a:extLst>
                </a:gridCol>
              </a:tblGrid>
              <a:tr h="1223797">
                <a:tc>
                  <a:txBody>
                    <a:bodyPr/>
                    <a:lstStyle/>
                    <a:p>
                      <a:pPr marL="106680" algn="l">
                        <a:lnSpc>
                          <a:spcPct val="100000"/>
                        </a:lnSpc>
                        <a:spcBef>
                          <a:spcPts val="40"/>
                        </a:spcBef>
                      </a:pPr>
                      <a:r>
                        <a:rPr sz="1800" spc="-25" dirty="0">
                          <a:latin typeface="Verdana"/>
                          <a:cs typeface="Verdana"/>
                        </a:rPr>
                        <a:t>Sl.</a:t>
                      </a:r>
                      <a:endParaRPr sz="1800">
                        <a:latin typeface="Verdana"/>
                        <a:cs typeface="Verdana"/>
                      </a:endParaRPr>
                    </a:p>
                    <a:p>
                      <a:pPr marL="106680" algn="l">
                        <a:lnSpc>
                          <a:spcPct val="100000"/>
                        </a:lnSpc>
                        <a:spcBef>
                          <a:spcPts val="520"/>
                        </a:spcBef>
                      </a:pPr>
                      <a:r>
                        <a:rPr sz="1800" spc="-25" dirty="0">
                          <a:latin typeface="Verdana"/>
                          <a:cs typeface="Verdana"/>
                        </a:rPr>
                        <a:t>No</a:t>
                      </a:r>
                      <a:endParaRPr sz="1800">
                        <a:latin typeface="Verdana"/>
                        <a:cs typeface="Verdana"/>
                      </a:endParaRPr>
                    </a:p>
                  </a:txBody>
                  <a:tcPr marL="0" marR="0" marT="5081"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588010" algn="l">
                        <a:lnSpc>
                          <a:spcPct val="100000"/>
                        </a:lnSpc>
                        <a:spcBef>
                          <a:spcPts val="1015"/>
                        </a:spcBef>
                      </a:pPr>
                      <a:r>
                        <a:rPr lang="en-US" sz="1800" dirty="0">
                          <a:latin typeface="Verdana"/>
                          <a:cs typeface="Verdana"/>
                        </a:rPr>
                        <a:t>Time for ‘R’ cm rise in water </a:t>
                      </a:r>
                      <a:r>
                        <a:rPr sz="1800" dirty="0">
                          <a:latin typeface="Verdana"/>
                          <a:cs typeface="Verdana"/>
                        </a:rPr>
                        <a:t>‘T’</a:t>
                      </a:r>
                      <a:r>
                        <a:rPr sz="1800" spc="-75" dirty="0">
                          <a:latin typeface="Verdana"/>
                          <a:cs typeface="Verdana"/>
                        </a:rPr>
                        <a:t> </a:t>
                      </a:r>
                      <a:r>
                        <a:rPr sz="1800" spc="-25" dirty="0">
                          <a:latin typeface="Verdana"/>
                          <a:cs typeface="Verdana"/>
                        </a:rPr>
                        <a:t>sec</a:t>
                      </a:r>
                      <a:endParaRPr sz="1800" dirty="0">
                        <a:latin typeface="Verdana"/>
                        <a:cs typeface="Verdana"/>
                      </a:endParaRPr>
                    </a:p>
                  </a:txBody>
                  <a:tcPr marL="0" marR="0" marT="128921"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Rotameter Reading, ‘Q’ Lpm</a:t>
                      </a:r>
                    </a:p>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324485" marR="0" lvl="0" indent="0" algn="l" defTabSz="914400" rtl="0" eaLnBrk="1" fontAlgn="auto" latinLnBrk="0" hangingPunct="1">
                        <a:lnSpc>
                          <a:spcPct val="100000"/>
                        </a:lnSpc>
                        <a:spcBef>
                          <a:spcPts val="40"/>
                        </a:spcBef>
                        <a:spcAft>
                          <a:spcPts val="0"/>
                        </a:spcAft>
                        <a:buClrTx/>
                        <a:buSzTx/>
                        <a:buFontTx/>
                        <a:buNone/>
                        <a:tabLst/>
                        <a:defRPr/>
                      </a:pPr>
                      <a:r>
                        <a:rPr kumimoji="0" lang="en-US" altLang="en-US" sz="18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Height measured on </a:t>
                      </a:r>
                      <a:r>
                        <a:rPr kumimoji="0" lang="en-US" altLang="en-US" sz="1800" b="0" i="0" u="none" strike="noStrike" cap="none" normalizeH="0" baseline="0" dirty="0">
                          <a:ln>
                            <a:noFill/>
                          </a:ln>
                          <a:solidFill>
                            <a:schemeClr val="tx1"/>
                          </a:solidFill>
                          <a:effectLst/>
                          <a:latin typeface="Verdana"/>
                          <a:ea typeface="Verdana" panose="020B0604030504040204" pitchFamily="34" charset="0"/>
                          <a:cs typeface="Verdana" panose="020B0604030504040204" pitchFamily="34" charset="0"/>
                        </a:rPr>
                        <a:t>L</a:t>
                      </a:r>
                      <a:r>
                        <a:rPr sz="1800" dirty="0">
                          <a:latin typeface="Verdana"/>
                          <a:cs typeface="Verdana"/>
                        </a:rPr>
                        <a:t>og</a:t>
                      </a:r>
                      <a:r>
                        <a:rPr sz="1800" spc="-55" dirty="0">
                          <a:latin typeface="Verdana"/>
                          <a:cs typeface="Verdana"/>
                        </a:rPr>
                        <a:t> </a:t>
                      </a:r>
                      <a:r>
                        <a:rPr sz="1800" dirty="0">
                          <a:latin typeface="Verdana"/>
                          <a:cs typeface="Verdana"/>
                        </a:rPr>
                        <a:t>scale,</a:t>
                      </a:r>
                      <a:r>
                        <a:rPr sz="1800" spc="-45" dirty="0">
                          <a:latin typeface="Verdana"/>
                          <a:cs typeface="Verdana"/>
                        </a:rPr>
                        <a:t> </a:t>
                      </a:r>
                      <a:r>
                        <a:rPr sz="1800" spc="-25" dirty="0">
                          <a:latin typeface="Verdana"/>
                          <a:cs typeface="Verdana"/>
                        </a:rPr>
                        <a:t>cm</a:t>
                      </a:r>
                      <a:endParaRPr sz="1800" dirty="0">
                        <a:latin typeface="Verdana"/>
                        <a:cs typeface="Verdana"/>
                      </a:endParaRPr>
                    </a:p>
                  </a:txBody>
                  <a:tcPr marL="0" marR="0" marT="5081"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325796">
                <a:tc>
                  <a:txBody>
                    <a:bodyPr/>
                    <a:lstStyle/>
                    <a:p>
                      <a:pPr marL="15875" algn="l">
                        <a:lnSpc>
                          <a:spcPct val="100000"/>
                        </a:lnSpc>
                      </a:pPr>
                      <a:r>
                        <a:rPr sz="1800" dirty="0">
                          <a:latin typeface="Verdana"/>
                          <a:cs typeface="Verdana"/>
                        </a:rPr>
                        <a:t>1</a:t>
                      </a: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r h="327701">
                <a:tc>
                  <a:txBody>
                    <a:bodyPr/>
                    <a:lstStyle/>
                    <a:p>
                      <a:pPr marL="15875" algn="l">
                        <a:lnSpc>
                          <a:spcPct val="100000"/>
                        </a:lnSpc>
                      </a:pPr>
                      <a:r>
                        <a:rPr sz="1800" dirty="0">
                          <a:latin typeface="Verdana"/>
                          <a:cs typeface="Verdana"/>
                        </a:rPr>
                        <a:t>2</a:t>
                      </a: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2"/>
                  </a:ext>
                </a:extLst>
              </a:tr>
              <a:tr h="349293">
                <a:tc>
                  <a:txBody>
                    <a:bodyPr/>
                    <a:lstStyle/>
                    <a:p>
                      <a:pPr marL="15875" algn="l">
                        <a:lnSpc>
                          <a:spcPct val="100000"/>
                        </a:lnSpc>
                        <a:spcBef>
                          <a:spcPts val="70"/>
                        </a:spcBef>
                      </a:pPr>
                      <a:r>
                        <a:rPr sz="1800" dirty="0">
                          <a:latin typeface="Verdana"/>
                          <a:cs typeface="Verdana"/>
                        </a:rPr>
                        <a:t>3</a:t>
                      </a:r>
                      <a:endParaRPr sz="1800">
                        <a:latin typeface="Verdana"/>
                        <a:cs typeface="Verdana"/>
                      </a:endParaRPr>
                    </a:p>
                  </a:txBody>
                  <a:tcPr marL="0" marR="0" marT="8891"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3"/>
                  </a:ext>
                </a:extLst>
              </a:tr>
              <a:tr h="327701">
                <a:tc>
                  <a:txBody>
                    <a:bodyPr/>
                    <a:lstStyle/>
                    <a:p>
                      <a:pPr marL="15875" algn="l">
                        <a:lnSpc>
                          <a:spcPct val="100000"/>
                        </a:lnSpc>
                      </a:pPr>
                      <a:r>
                        <a:rPr sz="1800" dirty="0">
                          <a:latin typeface="Verdana"/>
                          <a:cs typeface="Verdana"/>
                        </a:rPr>
                        <a:t>4</a:t>
                      </a:r>
                      <a:endParaRPr sz="1800">
                        <a:latin typeface="Verdana"/>
                        <a:cs typeface="Verdana"/>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gn="l">
                        <a:lnSpc>
                          <a:spcPct val="100000"/>
                        </a:lnSpc>
                      </a:pPr>
                      <a:endParaRPr sz="18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755D3391-2D43-4325-8B8F-E55506F5DF23}"/>
              </a:ext>
            </a:extLst>
          </p:cNvPr>
          <p:cNvSpPr txBox="1"/>
          <p:nvPr/>
        </p:nvSpPr>
        <p:spPr>
          <a:xfrm>
            <a:off x="804863" y="514350"/>
            <a:ext cx="5873750" cy="1146175"/>
          </a:xfrm>
          <a:prstGeom prst="rect">
            <a:avLst/>
          </a:prstGeom>
        </p:spPr>
        <p:txBody>
          <a:bodyPr lIns="0" tIns="12700" rIns="0" bIns="0">
            <a:spAutoFit/>
          </a:bodyPr>
          <a:lstStyle/>
          <a:p>
            <a:pPr marL="12700" eaLnBrk="1" fontAlgn="auto" hangingPunct="1">
              <a:spcBef>
                <a:spcPts val="100"/>
              </a:spcBef>
              <a:spcAft>
                <a:spcPts val="0"/>
              </a:spcAft>
              <a:defRPr/>
            </a:pPr>
            <a:r>
              <a:rPr sz="2400" b="1" u="sng" kern="0" dirty="0">
                <a:solidFill>
                  <a:sysClr val="windowText" lastClr="000000"/>
                </a:solidFill>
                <a:uFill>
                  <a:solidFill>
                    <a:srgbClr val="000000"/>
                  </a:solidFill>
                </a:uFill>
                <a:latin typeface="Verdana"/>
                <a:cs typeface="Verdana"/>
              </a:rPr>
              <a:t>TABULAR</a:t>
            </a:r>
            <a:r>
              <a:rPr sz="2400" b="1" u="sng" kern="0" spc="-100" dirty="0">
                <a:solidFill>
                  <a:sysClr val="windowText" lastClr="000000"/>
                </a:solidFill>
                <a:uFill>
                  <a:solidFill>
                    <a:srgbClr val="000000"/>
                  </a:solidFill>
                </a:uFill>
                <a:latin typeface="Verdana"/>
                <a:cs typeface="Verdana"/>
              </a:rPr>
              <a:t> </a:t>
            </a:r>
            <a:r>
              <a:rPr sz="2400" b="1" u="sng" kern="0" dirty="0">
                <a:solidFill>
                  <a:sysClr val="windowText" lastClr="000000"/>
                </a:solidFill>
                <a:uFill>
                  <a:solidFill>
                    <a:srgbClr val="000000"/>
                  </a:solidFill>
                </a:uFill>
                <a:latin typeface="Verdana"/>
                <a:cs typeface="Verdana"/>
              </a:rPr>
              <a:t>COLUMNS</a:t>
            </a:r>
            <a:r>
              <a:rPr sz="2400" b="1" u="sng" kern="0" spc="-65" dirty="0">
                <a:solidFill>
                  <a:sysClr val="windowText" lastClr="000000"/>
                </a:solidFill>
                <a:uFill>
                  <a:solidFill>
                    <a:srgbClr val="000000"/>
                  </a:solidFill>
                </a:uFill>
                <a:latin typeface="Verdana"/>
                <a:cs typeface="Verdana"/>
              </a:rPr>
              <a:t> </a:t>
            </a:r>
            <a:r>
              <a:rPr sz="2400" b="1" u="sng" kern="0" dirty="0">
                <a:solidFill>
                  <a:sysClr val="windowText" lastClr="000000"/>
                </a:solidFill>
                <a:uFill>
                  <a:solidFill>
                    <a:srgbClr val="000000"/>
                  </a:solidFill>
                </a:uFill>
                <a:latin typeface="Verdana"/>
                <a:cs typeface="Verdana"/>
              </a:rPr>
              <a:t>AND</a:t>
            </a:r>
            <a:r>
              <a:rPr sz="2400" b="1" u="sng" kern="0" spc="-30" dirty="0">
                <a:solidFill>
                  <a:sysClr val="windowText" lastClr="000000"/>
                </a:solidFill>
                <a:uFill>
                  <a:solidFill>
                    <a:srgbClr val="000000"/>
                  </a:solidFill>
                </a:uFill>
                <a:latin typeface="Verdana"/>
                <a:cs typeface="Verdana"/>
              </a:rPr>
              <a:t> </a:t>
            </a:r>
            <a:r>
              <a:rPr sz="2400" b="1" u="sng" kern="0" spc="-10" dirty="0">
                <a:solidFill>
                  <a:sysClr val="windowText" lastClr="000000"/>
                </a:solidFill>
                <a:uFill>
                  <a:solidFill>
                    <a:srgbClr val="000000"/>
                  </a:solidFill>
                </a:uFill>
                <a:latin typeface="Verdana"/>
                <a:cs typeface="Verdana"/>
              </a:rPr>
              <a:t>GRAPHS</a:t>
            </a:r>
            <a:r>
              <a:rPr sz="2400" b="1" kern="0" spc="-10" dirty="0">
                <a:solidFill>
                  <a:sysClr val="windowText" lastClr="000000"/>
                </a:solidFill>
                <a:latin typeface="Verdana"/>
                <a:cs typeface="Verdana"/>
              </a:rPr>
              <a:t>:</a:t>
            </a:r>
            <a:endParaRPr sz="2400" kern="0" dirty="0">
              <a:solidFill>
                <a:sysClr val="windowText" lastClr="000000"/>
              </a:solidFill>
              <a:latin typeface="Verdana"/>
              <a:cs typeface="Verdana"/>
            </a:endParaRPr>
          </a:p>
          <a:p>
            <a:pPr eaLnBrk="1" fontAlgn="auto" hangingPunct="1">
              <a:spcBef>
                <a:spcPts val="10"/>
              </a:spcBef>
              <a:spcAft>
                <a:spcPts val="0"/>
              </a:spcAft>
              <a:defRPr/>
            </a:pPr>
            <a:endParaRPr sz="2700" kern="0" dirty="0">
              <a:solidFill>
                <a:sysClr val="windowText" lastClr="000000"/>
              </a:solidFill>
              <a:latin typeface="Verdana"/>
              <a:cs typeface="Verdana"/>
            </a:endParaRPr>
          </a:p>
          <a:p>
            <a:pPr marL="377825" eaLnBrk="1" fontAlgn="auto" hangingPunct="1">
              <a:spcBef>
                <a:spcPts val="5"/>
              </a:spcBef>
              <a:spcAft>
                <a:spcPts val="0"/>
              </a:spcAft>
              <a:defRPr/>
            </a:pPr>
            <a:r>
              <a:rPr sz="2200" b="1" kern="0" dirty="0">
                <a:solidFill>
                  <a:sysClr val="windowText" lastClr="000000"/>
                </a:solidFill>
                <a:latin typeface="Verdana"/>
                <a:cs typeface="Verdana"/>
              </a:rPr>
              <a:t>For</a:t>
            </a:r>
            <a:r>
              <a:rPr sz="2200" b="1" kern="0" spc="-45" dirty="0">
                <a:solidFill>
                  <a:sysClr val="windowText" lastClr="000000"/>
                </a:solidFill>
                <a:latin typeface="Verdana"/>
                <a:cs typeface="Verdana"/>
              </a:rPr>
              <a:t> </a:t>
            </a:r>
            <a:r>
              <a:rPr sz="2200" b="1" kern="0" spc="-10" dirty="0">
                <a:solidFill>
                  <a:sysClr val="windowText" lastClr="000000"/>
                </a:solidFill>
                <a:latin typeface="Verdana"/>
                <a:cs typeface="Verdana"/>
              </a:rPr>
              <a:t>Rotameter:</a:t>
            </a:r>
            <a:endParaRPr sz="2200" kern="0" dirty="0">
              <a:solidFill>
                <a:sysClr val="windowText" lastClr="000000"/>
              </a:solidFill>
              <a:latin typeface="Verdana"/>
              <a:cs typeface="Verdana"/>
            </a:endParaRPr>
          </a:p>
        </p:txBody>
      </p:sp>
      <p:sp>
        <p:nvSpPr>
          <p:cNvPr id="50179" name="object 4">
            <a:extLst>
              <a:ext uri="{FF2B5EF4-FFF2-40B4-BE49-F238E27FC236}">
                <a16:creationId xmlns:a16="http://schemas.microsoft.com/office/drawing/2014/main" id="{2264459D-0AA4-44B2-A009-EBA11D093EDD}"/>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graphicFrame>
        <p:nvGraphicFramePr>
          <p:cNvPr id="4" name="object 2">
            <a:extLst>
              <a:ext uri="{FF2B5EF4-FFF2-40B4-BE49-F238E27FC236}">
                <a16:creationId xmlns:a16="http://schemas.microsoft.com/office/drawing/2014/main" id="{3F6B02B8-30BD-4610-BFF1-7860DDC4D790}"/>
              </a:ext>
            </a:extLst>
          </p:cNvPr>
          <p:cNvGraphicFramePr>
            <a:graphicFrameLocks noGrp="1"/>
          </p:cNvGraphicFramePr>
          <p:nvPr/>
        </p:nvGraphicFramePr>
        <p:xfrm>
          <a:off x="685800" y="1981200"/>
          <a:ext cx="8763000" cy="4343400"/>
        </p:xfrm>
        <a:graphic>
          <a:graphicData uri="http://schemas.openxmlformats.org/drawingml/2006/table">
            <a:tbl>
              <a:tblPr/>
              <a:tblGrid>
                <a:gridCol w="1807390">
                  <a:extLst>
                    <a:ext uri="{9D8B030D-6E8A-4147-A177-3AD203B41FA5}">
                      <a16:colId xmlns:a16="http://schemas.microsoft.com/office/drawing/2014/main" val="20000"/>
                    </a:ext>
                  </a:extLst>
                </a:gridCol>
                <a:gridCol w="1568520">
                  <a:extLst>
                    <a:ext uri="{9D8B030D-6E8A-4147-A177-3AD203B41FA5}">
                      <a16:colId xmlns:a16="http://schemas.microsoft.com/office/drawing/2014/main" val="20001"/>
                    </a:ext>
                  </a:extLst>
                </a:gridCol>
                <a:gridCol w="1784004">
                  <a:extLst>
                    <a:ext uri="{9D8B030D-6E8A-4147-A177-3AD203B41FA5}">
                      <a16:colId xmlns:a16="http://schemas.microsoft.com/office/drawing/2014/main" val="20002"/>
                    </a:ext>
                  </a:extLst>
                </a:gridCol>
                <a:gridCol w="1994476">
                  <a:extLst>
                    <a:ext uri="{9D8B030D-6E8A-4147-A177-3AD203B41FA5}">
                      <a16:colId xmlns:a16="http://schemas.microsoft.com/office/drawing/2014/main" val="20003"/>
                    </a:ext>
                  </a:extLst>
                </a:gridCol>
                <a:gridCol w="1608611">
                  <a:extLst>
                    <a:ext uri="{9D8B030D-6E8A-4147-A177-3AD203B41FA5}">
                      <a16:colId xmlns:a16="http://schemas.microsoft.com/office/drawing/2014/main" val="20004"/>
                    </a:ext>
                  </a:extLst>
                </a:gridCol>
              </a:tblGrid>
              <a:tr h="2114840">
                <a:tc>
                  <a:txBody>
                    <a:bodyPr/>
                    <a:lstStyle>
                      <a:lvl1pPr marL="106363" indent="3794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06363" marR="0" lvl="0" indent="379413" algn="ctr" defTabSz="914400" rtl="0" eaLnBrk="1" fontAlgn="base" latinLnBrk="0" hangingPunct="1">
                        <a:lnSpc>
                          <a:spcPct val="100000"/>
                        </a:lnSpc>
                        <a:spcBef>
                          <a:spcPts val="663"/>
                        </a:spcBef>
                        <a:spcAft>
                          <a:spcPct val="0"/>
                        </a:spcAft>
                        <a:buClrTx/>
                        <a:buSzTx/>
                        <a:buFontTx/>
                        <a:buNone/>
                        <a:tabLst/>
                      </a:pPr>
                      <a:r>
                        <a:rPr kumimoji="0" lang="en-US" altLang="en-US" sz="2200" b="0" i="0" u="none" strike="noStrike" cap="none" normalizeH="0" baseline="0">
                          <a:ln>
                            <a:noFill/>
                          </a:ln>
                          <a:solidFill>
                            <a:schemeClr val="tx1"/>
                          </a:solidFill>
                          <a:effectLst/>
                          <a:latin typeface="Calibri" panose="020F0502020204030204" pitchFamily="34" charset="0"/>
                          <a:cs typeface="Calibri" panose="020F0502020204030204" pitchFamily="34" charset="0"/>
                        </a:rPr>
                        <a:t>Height measured on Log scale, cm</a:t>
                      </a:r>
                    </a:p>
                  </a:txBody>
                  <a:tcPr marL="0" marR="0" marT="84455"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Actual Discharge QA m³/sec</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ts val="25"/>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Theoretical Discharge QTR</a:t>
                      </a:r>
                    </a:p>
                    <a:p>
                      <a:pPr marL="0" marR="0" lvl="0" indent="0" algn="ctr" defTabSz="914400" rtl="0" eaLnBrk="1" fontAlgn="base" latinLnBrk="0" hangingPunct="1">
                        <a:lnSpc>
                          <a:spcPct val="100000"/>
                        </a:lnSpc>
                        <a:spcBef>
                          <a:spcPts val="450"/>
                        </a:spcBef>
                        <a:spcAft>
                          <a:spcPct val="0"/>
                        </a:spcAft>
                        <a:buClrTx/>
                        <a:buSzTx/>
                        <a:buFontTx/>
                        <a:buNone/>
                        <a:tabLst/>
                      </a:pPr>
                      <a:r>
                        <a:rPr kumimoji="0" lang="en-US" altLang="en-US" sz="2200" b="0" i="0" u="none" strike="noStrike" cap="none" normalizeH="0" baseline="0" dirty="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m³/sec</a:t>
                      </a:r>
                    </a:p>
                  </a:txBody>
                  <a:tcPr marL="0" marR="0" marT="254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ts val="38"/>
                        </a:spcBef>
                        <a:spcAft>
                          <a:spcPct val="0"/>
                        </a:spcAft>
                        <a:buClrTx/>
                        <a:buSzTx/>
                        <a:buFontTx/>
                        <a:buNone/>
                        <a:tabLst/>
                      </a:pPr>
                      <a:endParaRPr kumimoji="0" lang="en-US" altLang="en-US" sz="29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Coefficient of Discharge ‘CD’</a:t>
                      </a:r>
                    </a:p>
                  </a:txBody>
                  <a:tcPr marL="0" marR="0" marT="508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ts val="38"/>
                        </a:spcBef>
                        <a:spcAft>
                          <a:spcPct val="0"/>
                        </a:spcAft>
                        <a:buClrTx/>
                        <a:buSzTx/>
                        <a:buFontTx/>
                        <a:buNone/>
                        <a:tabLst/>
                      </a:pPr>
                      <a:endParaRPr kumimoji="0" lang="en-US" altLang="en-US" sz="24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Average</a:t>
                      </a:r>
                    </a:p>
                    <a:p>
                      <a:pPr marL="0" marR="0" lvl="0" indent="0" algn="ctr" defTabSz="914400" rtl="0" eaLnBrk="1" fontAlgn="base" latinLnBrk="0" hangingPunct="1">
                        <a:lnSpc>
                          <a:spcPct val="100000"/>
                        </a:lnSpc>
                        <a:spcBef>
                          <a:spcPts val="1275"/>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‘CD’</a:t>
                      </a:r>
                    </a:p>
                  </a:txBody>
                  <a:tcPr marL="0" marR="0" marT="508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4469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rowSpan="5">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6391">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2"/>
                  </a:ext>
                </a:extLst>
              </a:tr>
              <a:tr h="44469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3"/>
                  </a:ext>
                </a:extLst>
              </a:tr>
              <a:tr h="446391">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4"/>
                  </a:ext>
                </a:extLst>
              </a:tr>
              <a:tr h="446391">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9860546-D011-4850-9F29-AE956E332C20}"/>
              </a:ext>
            </a:extLst>
          </p:cNvPr>
          <p:cNvSpPr txBox="1">
            <a:spLocks noGrp="1"/>
          </p:cNvSpPr>
          <p:nvPr>
            <p:ph type="title"/>
          </p:nvPr>
        </p:nvSpPr>
        <p:spPr>
          <a:xfrm>
            <a:off x="1349375" y="506413"/>
            <a:ext cx="1130300" cy="360362"/>
          </a:xfrm>
        </p:spPr>
        <p:txBody>
          <a:bodyPr tIns="12065" rtlCol="0"/>
          <a:lstStyle/>
          <a:p>
            <a:pPr marL="12700" eaLnBrk="1" fontAlgn="auto" hangingPunct="1">
              <a:spcBef>
                <a:spcPts val="95"/>
              </a:spcBef>
              <a:spcAft>
                <a:spcPts val="0"/>
              </a:spcAft>
              <a:defRPr/>
            </a:pPr>
            <a:r>
              <a:rPr sz="2200" u="none" spc="-10" dirty="0">
                <a:latin typeface="Verdana"/>
                <a:cs typeface="Verdana"/>
              </a:rPr>
              <a:t>Graphs</a:t>
            </a:r>
            <a:endParaRPr sz="2200">
              <a:latin typeface="Verdana"/>
              <a:cs typeface="Verdana"/>
            </a:endParaRPr>
          </a:p>
        </p:txBody>
      </p:sp>
      <p:sp>
        <p:nvSpPr>
          <p:cNvPr id="51203" name="object 3">
            <a:extLst>
              <a:ext uri="{FF2B5EF4-FFF2-40B4-BE49-F238E27FC236}">
                <a16:creationId xmlns:a16="http://schemas.microsoft.com/office/drawing/2014/main" id="{444A2E13-27CC-4772-AF3E-E32825BFD06A}"/>
              </a:ext>
            </a:extLst>
          </p:cNvPr>
          <p:cNvSpPr txBox="1">
            <a:spLocks noChangeArrowheads="1"/>
          </p:cNvSpPr>
          <p:nvPr/>
        </p:nvSpPr>
        <p:spPr bwMode="auto">
          <a:xfrm>
            <a:off x="984250" y="1338263"/>
            <a:ext cx="6711950"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2065" rIns="0" bIns="0">
            <a:spAutoFit/>
          </a:bodyPr>
          <a:lstStyle>
            <a:lvl1pPr marL="377825">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00"/>
              </a:spcBef>
            </a:pP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Draw graph of </a:t>
            </a:r>
            <a:r>
              <a:rPr lang="en-US" altLang="en-US" sz="2200" b="1">
                <a:solidFill>
                  <a:srgbClr val="000000"/>
                </a:solidFill>
                <a:latin typeface="Verdana" panose="020B0604030504040204" pitchFamily="34" charset="0"/>
                <a:ea typeface="Verdana" panose="020B0604030504040204" pitchFamily="34" charset="0"/>
                <a:cs typeface="Verdana" panose="020B0604030504040204" pitchFamily="34" charset="0"/>
              </a:rPr>
              <a:t>Actual discharge Vs Height</a:t>
            </a:r>
            <a:endPar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endParaRPr>
          </a:p>
          <a:p>
            <a:pPr eaLnBrk="1" hangingPunct="1">
              <a:lnSpc>
                <a:spcPts val="5050"/>
              </a:lnSpc>
              <a:spcBef>
                <a:spcPts val="575"/>
              </a:spcBef>
            </a:pP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on Log scale Draw graph of </a:t>
            </a:r>
            <a:r>
              <a:rPr lang="en-US" altLang="en-US" sz="2200" b="1">
                <a:solidFill>
                  <a:srgbClr val="000000"/>
                </a:solidFill>
                <a:latin typeface="Verdana" panose="020B0604030504040204" pitchFamily="34" charset="0"/>
                <a:ea typeface="Verdana" panose="020B0604030504040204" pitchFamily="34" charset="0"/>
                <a:cs typeface="Verdana" panose="020B0604030504040204" pitchFamily="34" charset="0"/>
              </a:rPr>
              <a:t>Theoretical Discharge Vs Height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on log scale</a:t>
            </a:r>
          </a:p>
          <a:p>
            <a:pPr eaLnBrk="1" hangingPunct="1"/>
            <a:endParaRPr lang="en-US" altLang="en-US" sz="2600">
              <a:solidFill>
                <a:srgbClr val="000000"/>
              </a:solidFill>
              <a:latin typeface="Verdana" panose="020B0604030504040204" pitchFamily="34" charset="0"/>
              <a:ea typeface="Verdana" panose="020B0604030504040204" pitchFamily="34" charset="0"/>
              <a:cs typeface="Verdana" panose="020B0604030504040204" pitchFamily="34" charset="0"/>
            </a:endParaRPr>
          </a:p>
          <a:p>
            <a:pPr eaLnBrk="1" hangingPunct="1">
              <a:spcBef>
                <a:spcPts val="1888"/>
              </a:spcBef>
            </a:pPr>
            <a:r>
              <a:rPr lang="en-US" altLang="en-US" sz="2400" b="1" u="sng">
                <a:solidFill>
                  <a:srgbClr val="000000"/>
                </a:solidFill>
                <a:latin typeface="Verdana" panose="020B0604030504040204" pitchFamily="34" charset="0"/>
                <a:ea typeface="Verdana" panose="020B0604030504040204" pitchFamily="34" charset="0"/>
                <a:cs typeface="Verdana" panose="020B0604030504040204" pitchFamily="34" charset="0"/>
              </a:rPr>
              <a:t>RESULTS</a:t>
            </a:r>
            <a:r>
              <a:rPr lang="en-US" altLang="en-US" sz="2400" b="1">
                <a:solidFill>
                  <a:srgbClr val="000000"/>
                </a:solidFill>
                <a:latin typeface="Verdana" panose="020B0604030504040204" pitchFamily="34" charset="0"/>
                <a:ea typeface="Verdana" panose="020B0604030504040204" pitchFamily="34" charset="0"/>
                <a:cs typeface="Verdana" panose="020B0604030504040204" pitchFamily="34" charset="0"/>
              </a:rPr>
              <a:t>:</a:t>
            </a:r>
            <a:endParaRPr lang="en-US" altLang="en-US" sz="2400">
              <a:solidFill>
                <a:srgbClr val="000000"/>
              </a:solidFill>
              <a:latin typeface="Verdana" panose="020B0604030504040204" pitchFamily="34" charset="0"/>
              <a:ea typeface="Verdana" panose="020B0604030504040204" pitchFamily="34" charset="0"/>
              <a:cs typeface="Verdana" panose="020B0604030504040204" pitchFamily="34" charset="0"/>
            </a:endParaRPr>
          </a:p>
          <a:p>
            <a:pPr eaLnBrk="1" hangingPunct="1">
              <a:spcBef>
                <a:spcPts val="50"/>
              </a:spcBef>
            </a:pPr>
            <a:endParaRPr lang="en-US" altLang="en-US" sz="3100">
              <a:solidFill>
                <a:srgbClr val="000000"/>
              </a:solidFill>
              <a:latin typeface="Verdana" panose="020B0604030504040204" pitchFamily="34" charset="0"/>
              <a:ea typeface="Verdana" panose="020B0604030504040204" pitchFamily="34" charset="0"/>
              <a:cs typeface="Verdana" panose="020B0604030504040204" pitchFamily="34" charset="0"/>
            </a:endParaRPr>
          </a:p>
          <a:p>
            <a:pPr eaLnBrk="1" hangingPunct="1"/>
            <a:r>
              <a:rPr lang="en-US" altLang="en-US" sz="2200" b="1">
                <a:solidFill>
                  <a:srgbClr val="000000"/>
                </a:solidFill>
                <a:latin typeface="Verdana" panose="020B0604030504040204" pitchFamily="34" charset="0"/>
                <a:ea typeface="Verdana" panose="020B0604030504040204" pitchFamily="34" charset="0"/>
                <a:cs typeface="Verdana" panose="020B0604030504040204" pitchFamily="34" charset="0"/>
              </a:rPr>
              <a:t>For Rotameter:</a:t>
            </a:r>
            <a:endPar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4" name="object 4">
            <a:extLst>
              <a:ext uri="{FF2B5EF4-FFF2-40B4-BE49-F238E27FC236}">
                <a16:creationId xmlns:a16="http://schemas.microsoft.com/office/drawing/2014/main" id="{3E55FE9D-BEEF-41F4-939E-4CA0C6CD7A71}"/>
              </a:ext>
            </a:extLst>
          </p:cNvPr>
          <p:cNvGraphicFramePr>
            <a:graphicFrameLocks noGrp="1"/>
          </p:cNvGraphicFramePr>
          <p:nvPr/>
        </p:nvGraphicFramePr>
        <p:xfrm>
          <a:off x="1204913" y="5270500"/>
          <a:ext cx="8021637" cy="1577975"/>
        </p:xfrm>
        <a:graphic>
          <a:graphicData uri="http://schemas.openxmlformats.org/drawingml/2006/table">
            <a:tbl>
              <a:tblPr/>
              <a:tblGrid>
                <a:gridCol w="4325937">
                  <a:extLst>
                    <a:ext uri="{9D8B030D-6E8A-4147-A177-3AD203B41FA5}">
                      <a16:colId xmlns:a16="http://schemas.microsoft.com/office/drawing/2014/main" val="20000"/>
                    </a:ext>
                  </a:extLst>
                </a:gridCol>
                <a:gridCol w="692150">
                  <a:extLst>
                    <a:ext uri="{9D8B030D-6E8A-4147-A177-3AD203B41FA5}">
                      <a16:colId xmlns:a16="http://schemas.microsoft.com/office/drawing/2014/main" val="20001"/>
                    </a:ext>
                  </a:extLst>
                </a:gridCol>
                <a:gridCol w="3003550">
                  <a:extLst>
                    <a:ext uri="{9D8B030D-6E8A-4147-A177-3AD203B41FA5}">
                      <a16:colId xmlns:a16="http://schemas.microsoft.com/office/drawing/2014/main" val="20002"/>
                    </a:ext>
                  </a:extLst>
                </a:gridCol>
              </a:tblGrid>
              <a:tr h="504825">
                <a:tc>
                  <a:txBody>
                    <a:bodyPr/>
                    <a:lstStyle>
                      <a:lvl1pPr marL="317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1. Actual Discharge, QA</a:t>
                      </a:r>
                    </a:p>
                  </a:txBody>
                  <a:tcPr marL="0" marR="0" marT="635" marB="0" horzOverflow="overflow">
                    <a:lnL>
                      <a:noFill/>
                    </a:lnL>
                    <a:lnR>
                      <a:noFill/>
                    </a:lnR>
                    <a:lnT>
                      <a:noFill/>
                    </a:lnT>
                    <a:lnB>
                      <a:noFill/>
                    </a:lnB>
                    <a:lnTlToBr>
                      <a:noFill/>
                    </a:lnTlToBr>
                    <a:lnBlToTr>
                      <a:noFill/>
                    </a:lnBlToTr>
                    <a:noFill/>
                  </a:tcPr>
                </a:tc>
                <a:tc>
                  <a:txBody>
                    <a:bodyPr/>
                    <a:lstStyle>
                      <a:lvl1pPr marL="1127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12713"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t>
                      </a:r>
                    </a:p>
                  </a:txBody>
                  <a:tcPr marL="0" marR="0" marT="635" marB="0" horzOverflow="overflow">
                    <a:lnL>
                      <a:noFill/>
                    </a:lnL>
                    <a:lnR>
                      <a:noFill/>
                    </a:lnR>
                    <a:lnT>
                      <a:noFill/>
                    </a:lnT>
                    <a:lnB>
                      <a:noFill/>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m³/s</a:t>
                      </a:r>
                    </a:p>
                  </a:txBody>
                  <a:tcPr marL="0" marR="0" marT="635"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619125">
                <a:tc>
                  <a:txBody>
                    <a:bodyPr/>
                    <a:lstStyle>
                      <a:lvl1pPr marL="317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1750" marR="0" lvl="0" indent="0" algn="l" defTabSz="914400" rtl="0" eaLnBrk="1" fontAlgn="base" latinLnBrk="0" hangingPunct="1">
                        <a:lnSpc>
                          <a:spcPct val="100000"/>
                        </a:lnSpc>
                        <a:spcBef>
                          <a:spcPts val="13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2. Theoretical Discharge, QT</a:t>
                      </a:r>
                    </a:p>
                  </a:txBody>
                  <a:tcPr marL="0" marR="0" marT="167005" marB="0" horzOverflow="overflow">
                    <a:lnL>
                      <a:noFill/>
                    </a:lnL>
                    <a:lnR>
                      <a:noFill/>
                    </a:lnR>
                    <a:lnT>
                      <a:noFill/>
                    </a:lnT>
                    <a:lnB>
                      <a:noFill/>
                    </a:lnB>
                    <a:lnTlToBr>
                      <a:noFill/>
                    </a:lnTlToBr>
                    <a:lnBlToTr>
                      <a:noFill/>
                    </a:lnBlToTr>
                    <a:noFill/>
                  </a:tcPr>
                </a:tc>
                <a:tc>
                  <a:txBody>
                    <a:bodyPr/>
                    <a:lstStyle>
                      <a:lvl1pPr marL="112713">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112713" marR="0" lvl="0" indent="0" algn="l" defTabSz="914400" rtl="0" eaLnBrk="1" fontAlgn="base" latinLnBrk="0" hangingPunct="1">
                        <a:lnSpc>
                          <a:spcPct val="100000"/>
                        </a:lnSpc>
                        <a:spcBef>
                          <a:spcPts val="13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t>
                      </a:r>
                    </a:p>
                  </a:txBody>
                  <a:tcPr marL="0" marR="0" marT="167005" marB="0" horzOverflow="overflow">
                    <a:lnL>
                      <a:noFill/>
                    </a:lnL>
                    <a:lnR>
                      <a:noFill/>
                    </a:lnR>
                    <a:lnT>
                      <a:noFill/>
                    </a:lnT>
                    <a:lnB>
                      <a:noFill/>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ts val="13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m³/s</a:t>
                      </a:r>
                    </a:p>
                  </a:txBody>
                  <a:tcPr marL="0" marR="0" marT="167005"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r h="454025">
                <a:tc>
                  <a:txBody>
                    <a:bodyPr/>
                    <a:lstStyle>
                      <a:lvl1pPr marL="3175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31750" marR="0" lvl="0" indent="0" algn="l" defTabSz="914400" rtl="0" eaLnBrk="1" fontAlgn="base" latinLnBrk="0" hangingPunct="1">
                        <a:lnSpc>
                          <a:spcPts val="2563"/>
                        </a:lnSpc>
                        <a:spcBef>
                          <a:spcPts val="9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3. Co – efficient of Discharge,</a:t>
                      </a:r>
                    </a:p>
                  </a:txBody>
                  <a:tcPr marL="0" marR="0" marT="115570" marB="0" horzOverflow="overflow">
                    <a:lnL>
                      <a:noFill/>
                    </a:lnL>
                    <a:lnR>
                      <a:noFill/>
                    </a:lnR>
                    <a:lnT>
                      <a:noFill/>
                    </a:lnT>
                    <a:lnB>
                      <a:noFill/>
                    </a:lnB>
                    <a:lnTlToBr>
                      <a:noFill/>
                    </a:lnTlToBr>
                    <a:lnBlToTr>
                      <a:noFill/>
                    </a:lnBlToTr>
                    <a:noFill/>
                  </a:tcPr>
                </a:tc>
                <a:tc>
                  <a:txBody>
                    <a:bodyPr/>
                    <a:lstStyle>
                      <a:lvl1pPr marL="9683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96838" marR="0" lvl="0" indent="0" algn="l" defTabSz="914400" rtl="0" eaLnBrk="1" fontAlgn="base" latinLnBrk="0" hangingPunct="1">
                        <a:lnSpc>
                          <a:spcPts val="2563"/>
                        </a:lnSpc>
                        <a:spcBef>
                          <a:spcPts val="9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Cd</a:t>
                      </a:r>
                    </a:p>
                  </a:txBody>
                  <a:tcPr marL="0" marR="0" marT="115570" marB="0" horzOverflow="overflow">
                    <a:lnL>
                      <a:noFill/>
                    </a:lnL>
                    <a:lnR>
                      <a:noFill/>
                    </a:lnR>
                    <a:lnT>
                      <a:noFill/>
                    </a:lnT>
                    <a:lnB>
                      <a:noFill/>
                    </a:lnB>
                    <a:lnTlToBr>
                      <a:noFill/>
                    </a:lnTlToBr>
                    <a:lnBlToTr>
                      <a:noFill/>
                    </a:lnBlToTr>
                    <a:noFill/>
                  </a:tcPr>
                </a:tc>
                <a:tc>
                  <a:txBody>
                    <a:bodyPr/>
                    <a:lstStyle>
                      <a:lvl1pPr marL="2301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230188" marR="0" lvl="0" indent="0" algn="l" defTabSz="914400" rtl="0" eaLnBrk="1" fontAlgn="base" latinLnBrk="0" hangingPunct="1">
                        <a:lnSpc>
                          <a:spcPts val="2563"/>
                        </a:lnSpc>
                        <a:spcBef>
                          <a:spcPts val="913"/>
                        </a:spcBef>
                        <a:spcAft>
                          <a:spcPct val="0"/>
                        </a:spcAft>
                        <a:buClrTx/>
                        <a:buSzTx/>
                        <a:buFontTx/>
                        <a:buNone/>
                        <a:tabLst/>
                      </a:pPr>
                      <a:r>
                        <a:rPr kumimoji="0" lang="en-US" altLang="en-US" sz="2200" b="0" i="0" u="none" strike="noStrike" cap="none" normalizeH="0" baseline="0">
                          <a:ln>
                            <a:noFill/>
                          </a:ln>
                          <a:solidFill>
                            <a:schemeClr val="tx1"/>
                          </a:solidFill>
                          <a:effectLst/>
                          <a:latin typeface="Verdana" panose="020B0604030504040204" pitchFamily="34" charset="0"/>
                          <a:ea typeface="Verdana" panose="020B0604030504040204" pitchFamily="34" charset="0"/>
                          <a:cs typeface="Verdana" panose="020B0604030504040204" pitchFamily="34" charset="0"/>
                        </a:rPr>
                        <a:t>=</a:t>
                      </a:r>
                    </a:p>
                  </a:txBody>
                  <a:tcPr marL="0" marR="0" marT="115570"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51214" name="object 5">
            <a:extLst>
              <a:ext uri="{FF2B5EF4-FFF2-40B4-BE49-F238E27FC236}">
                <a16:creationId xmlns:a16="http://schemas.microsoft.com/office/drawing/2014/main" id="{55047450-8075-4939-987C-24AC7ECE214E}"/>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object 2">
            <a:extLst>
              <a:ext uri="{FF2B5EF4-FFF2-40B4-BE49-F238E27FC236}">
                <a16:creationId xmlns:a16="http://schemas.microsoft.com/office/drawing/2014/main" id="{E54856A4-F7BE-47A5-BA9E-667CC35B6417}"/>
              </a:ext>
            </a:extLst>
          </p:cNvPr>
          <p:cNvSpPr txBox="1">
            <a:spLocks noChangeArrowheads="1"/>
          </p:cNvSpPr>
          <p:nvPr/>
        </p:nvSpPr>
        <p:spPr bwMode="auto">
          <a:xfrm>
            <a:off x="663575" y="263525"/>
            <a:ext cx="8843963" cy="670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7462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ts val="1375"/>
              </a:spcBef>
            </a:pPr>
            <a:r>
              <a:rPr lang="en-US" altLang="en-US" sz="2200">
                <a:solidFill>
                  <a:srgbClr val="000000"/>
                </a:solidFill>
                <a:latin typeface="Times New Roman" panose="02020603050405020304" pitchFamily="18" charset="0"/>
                <a:cs typeface="Times New Roman" panose="02020603050405020304" pitchFamily="18" charset="0"/>
              </a:rPr>
              <a:t>itself stands in atmospheric pressure.</a:t>
            </a:r>
          </a:p>
          <a:p>
            <a:pPr algn="just" eaLnBrk="1" hangingPunct="1">
              <a:lnSpc>
                <a:spcPct val="109000"/>
              </a:lnSpc>
              <a:spcBef>
                <a:spcPts val="1025"/>
              </a:spcBef>
            </a:pPr>
            <a:r>
              <a:rPr lang="en-US" altLang="en-US" sz="2200">
                <a:solidFill>
                  <a:srgbClr val="000000"/>
                </a:solidFill>
                <a:latin typeface="Times New Roman" panose="02020603050405020304" pitchFamily="18" charset="0"/>
                <a:cs typeface="Times New Roman" panose="02020603050405020304" pitchFamily="18" charset="0"/>
              </a:rPr>
              <a:t>Pressure transducer is basically an electromechanical devices, especially manufactured  and  designed  or  wide  range  application  in  pressure measurement.</a:t>
            </a:r>
          </a:p>
          <a:p>
            <a:pPr algn="just" eaLnBrk="1" hangingPunct="1">
              <a:lnSpc>
                <a:spcPct val="110000"/>
              </a:lnSpc>
              <a:spcBef>
                <a:spcPts val="1000"/>
              </a:spcBef>
            </a:pPr>
            <a:r>
              <a:rPr lang="en-US" altLang="en-US" sz="2200">
                <a:solidFill>
                  <a:srgbClr val="000000"/>
                </a:solidFill>
                <a:latin typeface="Times New Roman" panose="02020603050405020304" pitchFamily="18" charset="0"/>
                <a:cs typeface="Times New Roman" panose="02020603050405020304" pitchFamily="18" charset="0"/>
              </a:rPr>
              <a:t>The pressure transducer comprises of diaphragm and an inputs to facilitate pressure measurement. The strain gauges are bonded directly to the sensing member to provide excellent linearity, low hysteresis and repeatability.</a:t>
            </a:r>
          </a:p>
          <a:p>
            <a:pPr algn="just" eaLnBrk="1" hangingPunct="1">
              <a:lnSpc>
                <a:spcPct val="111000"/>
              </a:lnSpc>
              <a:spcBef>
                <a:spcPts val="988"/>
              </a:spcBef>
            </a:pPr>
            <a:r>
              <a:rPr lang="en-US" altLang="en-US" sz="2200">
                <a:solidFill>
                  <a:srgbClr val="000000"/>
                </a:solidFill>
                <a:latin typeface="Times New Roman" panose="02020603050405020304" pitchFamily="18" charset="0"/>
                <a:cs typeface="Times New Roman" panose="02020603050405020304" pitchFamily="18" charset="0"/>
              </a:rPr>
              <a:t>Fluid medium whose parameter has to be measured is allowed to deflect the diaphragm (sensing member), which is a single block material and forms an integral part of the pressure transducer.</a:t>
            </a:r>
          </a:p>
          <a:p>
            <a:pPr algn="just" eaLnBrk="1" hangingPunct="1">
              <a:lnSpc>
                <a:spcPct val="111000"/>
              </a:lnSpc>
              <a:spcBef>
                <a:spcPts val="950"/>
              </a:spcBef>
            </a:pPr>
            <a:r>
              <a:rPr lang="en-US" altLang="en-US" sz="2200">
                <a:solidFill>
                  <a:srgbClr val="000000"/>
                </a:solidFill>
                <a:latin typeface="Times New Roman" panose="02020603050405020304" pitchFamily="18" charset="0"/>
                <a:cs typeface="Times New Roman" panose="02020603050405020304" pitchFamily="18" charset="0"/>
              </a:rPr>
              <a:t>Usually, the Pressure Transducers are made up non-magnetic stainless steel and thus has the advantage of avoids the yielding effects and leakage problems. The slight deflection of the diaphragms due to the pressure provides an electrical output.</a:t>
            </a:r>
          </a:p>
          <a:p>
            <a:pPr algn="just" eaLnBrk="1" hangingPunct="1">
              <a:lnSpc>
                <a:spcPct val="111000"/>
              </a:lnSpc>
              <a:spcBef>
                <a:spcPts val="975"/>
              </a:spcBef>
            </a:pPr>
            <a:r>
              <a:rPr lang="en-US" altLang="en-US" sz="2200">
                <a:solidFill>
                  <a:srgbClr val="000000"/>
                </a:solidFill>
                <a:latin typeface="Times New Roman" panose="02020603050405020304" pitchFamily="18" charset="0"/>
                <a:cs typeface="Times New Roman" panose="02020603050405020304" pitchFamily="18" charset="0"/>
              </a:rPr>
              <a:t>The material most commonly used for manufacture of diaphragms are steel, phosphor bronze, nickel silver and beryllium copper. The deflection</a:t>
            </a:r>
          </a:p>
        </p:txBody>
      </p:sp>
      <p:sp>
        <p:nvSpPr>
          <p:cNvPr id="6147" name="object 3">
            <a:extLst>
              <a:ext uri="{FF2B5EF4-FFF2-40B4-BE49-F238E27FC236}">
                <a16:creationId xmlns:a16="http://schemas.microsoft.com/office/drawing/2014/main" id="{DF177EC9-D074-41FD-8968-7C140292A7E0}"/>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EB430AA2-DBDC-44AE-A118-4515AA1248C7}"/>
              </a:ext>
            </a:extLst>
          </p:cNvPr>
          <p:cNvSpPr txBox="1">
            <a:spLocks noGrp="1"/>
          </p:cNvSpPr>
          <p:nvPr>
            <p:ph type="title"/>
          </p:nvPr>
        </p:nvSpPr>
        <p:spPr>
          <a:xfrm>
            <a:off x="1120775" y="928688"/>
            <a:ext cx="2495550" cy="392112"/>
          </a:xfrm>
        </p:spPr>
        <p:txBody>
          <a:bodyPr tIns="12700" rtlCol="0"/>
          <a:lstStyle/>
          <a:p>
            <a:pPr marL="12700" eaLnBrk="1" fontAlgn="auto" hangingPunct="1">
              <a:spcBef>
                <a:spcPts val="100"/>
              </a:spcBef>
              <a:spcAft>
                <a:spcPts val="0"/>
              </a:spcAft>
              <a:defRPr/>
            </a:pPr>
            <a:r>
              <a:rPr spc="-10" dirty="0">
                <a:latin typeface="Verdana"/>
                <a:cs typeface="Verdana"/>
              </a:rPr>
              <a:t>PRECAUTIONS</a:t>
            </a:r>
          </a:p>
        </p:txBody>
      </p:sp>
      <p:sp>
        <p:nvSpPr>
          <p:cNvPr id="52227" name="object 3">
            <a:extLst>
              <a:ext uri="{FF2B5EF4-FFF2-40B4-BE49-F238E27FC236}">
                <a16:creationId xmlns:a16="http://schemas.microsoft.com/office/drawing/2014/main" id="{AE55F561-2222-4C29-893F-C31B1FF41993}"/>
              </a:ext>
            </a:extLst>
          </p:cNvPr>
          <p:cNvSpPr txBox="1">
            <a:spLocks noChangeArrowheads="1"/>
          </p:cNvSpPr>
          <p:nvPr/>
        </p:nvSpPr>
        <p:spPr bwMode="auto">
          <a:xfrm>
            <a:off x="892175" y="1457325"/>
            <a:ext cx="7983538" cy="4840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02235"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800"/>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1)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Do not run the pump dry.</a:t>
            </a:r>
          </a:p>
          <a:p>
            <a:pPr eaLnBrk="1" hangingPunct="1">
              <a:spcBef>
                <a:spcPts val="713"/>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2)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Clean the tanks regularly, say for every 15days.</a:t>
            </a:r>
          </a:p>
          <a:p>
            <a:pPr eaLnBrk="1" hangingPunct="1">
              <a:spcBef>
                <a:spcPts val="700"/>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3)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Do not run the equipment if the voltage is below 180V.</a:t>
            </a:r>
          </a:p>
          <a:p>
            <a:pPr eaLnBrk="1" hangingPunct="1">
              <a:spcBef>
                <a:spcPts val="700"/>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4)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Check all the electrical connections before running.</a:t>
            </a:r>
          </a:p>
          <a:p>
            <a:pPr eaLnBrk="1" hangingPunct="1">
              <a:spcBef>
                <a:spcPts val="700"/>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5)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Before starting and after finishing the</a:t>
            </a:r>
          </a:p>
          <a:p>
            <a:pPr eaLnBrk="1" hangingPunct="1">
              <a:lnSpc>
                <a:spcPts val="4025"/>
              </a:lnSpc>
              <a:spcBef>
                <a:spcPts val="363"/>
              </a:spcBef>
            </a:pP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experiment the main control valve should be in close position.</a:t>
            </a:r>
          </a:p>
          <a:p>
            <a:pPr eaLnBrk="1" hangingPunct="1">
              <a:lnSpc>
                <a:spcPct val="153000"/>
              </a:lnSpc>
              <a:spcBef>
                <a:spcPts val="638"/>
              </a:spcBef>
            </a:pPr>
            <a:r>
              <a:rPr lang="en-US" altLang="en-US" sz="1100">
                <a:solidFill>
                  <a:srgbClr val="000000"/>
                </a:solidFill>
                <a:latin typeface="Verdana" panose="020B0604030504040204" pitchFamily="34" charset="0"/>
                <a:ea typeface="Verdana" panose="020B0604030504040204" pitchFamily="34" charset="0"/>
                <a:cs typeface="Verdana" panose="020B0604030504040204" pitchFamily="34" charset="0"/>
              </a:rPr>
              <a:t>6) </a:t>
            </a:r>
            <a:r>
              <a:rPr lang="en-US" altLang="en-US" sz="2200">
                <a:solidFill>
                  <a:srgbClr val="000000"/>
                </a:solidFill>
                <a:latin typeface="Verdana" panose="020B0604030504040204" pitchFamily="34" charset="0"/>
                <a:ea typeface="Verdana" panose="020B0604030504040204" pitchFamily="34" charset="0"/>
                <a:cs typeface="Verdana" panose="020B0604030504040204" pitchFamily="34" charset="0"/>
              </a:rPr>
              <a:t>Do not attempt to alter the equipment as this may cause damage to the whole system.</a:t>
            </a:r>
          </a:p>
        </p:txBody>
      </p:sp>
      <p:sp>
        <p:nvSpPr>
          <p:cNvPr id="52228" name="object 4">
            <a:extLst>
              <a:ext uri="{FF2B5EF4-FFF2-40B4-BE49-F238E27FC236}">
                <a16:creationId xmlns:a16="http://schemas.microsoft.com/office/drawing/2014/main" id="{4BA236C4-0710-4A86-897B-05157741F41C}"/>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object 2">
            <a:extLst>
              <a:ext uri="{FF2B5EF4-FFF2-40B4-BE49-F238E27FC236}">
                <a16:creationId xmlns:a16="http://schemas.microsoft.com/office/drawing/2014/main" id="{899FCFFB-0519-495D-A6E0-2EB7E66BF592}"/>
              </a:ext>
            </a:extLst>
          </p:cNvPr>
          <p:cNvSpPr txBox="1">
            <a:spLocks noChangeArrowheads="1"/>
          </p:cNvSpPr>
          <p:nvPr/>
        </p:nvSpPr>
        <p:spPr bwMode="auto">
          <a:xfrm>
            <a:off x="663575" y="333375"/>
            <a:ext cx="8526463" cy="648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04139"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825"/>
              </a:spcBef>
            </a:pPr>
            <a:r>
              <a:rPr lang="en-US" altLang="en-US" sz="2200">
                <a:solidFill>
                  <a:srgbClr val="000000"/>
                </a:solidFill>
                <a:latin typeface="Times New Roman" panose="02020603050405020304" pitchFamily="18" charset="0"/>
                <a:cs typeface="Times New Roman" panose="02020603050405020304" pitchFamily="18" charset="0"/>
              </a:rPr>
              <a:t>generally follows a linear variation with the diaphragm thickness.</a:t>
            </a:r>
          </a:p>
          <a:p>
            <a:pPr eaLnBrk="1" hangingPunct="1">
              <a:spcBef>
                <a:spcPts val="725"/>
              </a:spcBef>
            </a:pPr>
            <a:r>
              <a:rPr lang="en-US" altLang="en-US" sz="2200" b="1" u="sng">
                <a:solidFill>
                  <a:srgbClr val="000000"/>
                </a:solidFill>
                <a:latin typeface="Times New Roman" panose="02020603050405020304" pitchFamily="18" charset="0"/>
                <a:cs typeface="Times New Roman" panose="02020603050405020304" pitchFamily="18" charset="0"/>
              </a:rPr>
              <a:t>PANEL DETIALS:</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088"/>
              </a:spcBef>
            </a:pPr>
            <a:r>
              <a:rPr lang="en-US" altLang="en-US" sz="2200" b="1">
                <a:solidFill>
                  <a:srgbClr val="000000"/>
                </a:solidFill>
                <a:latin typeface="Times New Roman" panose="02020603050405020304" pitchFamily="18" charset="0"/>
                <a:cs typeface="Times New Roman" panose="02020603050405020304" pitchFamily="18" charset="0"/>
              </a:rPr>
              <a:t>MAINS ON INDICATOR: </a:t>
            </a:r>
            <a:r>
              <a:rPr lang="en-US" altLang="en-US" sz="2200">
                <a:solidFill>
                  <a:srgbClr val="000000"/>
                </a:solidFill>
                <a:latin typeface="Times New Roman" panose="02020603050405020304" pitchFamily="18" charset="0"/>
                <a:cs typeface="Times New Roman" panose="02020603050405020304" pitchFamily="18" charset="0"/>
              </a:rPr>
              <a:t>To indicate the Power given to the system.</a:t>
            </a:r>
          </a:p>
          <a:p>
            <a:pPr eaLnBrk="1" hangingPunct="1">
              <a:spcBef>
                <a:spcPts val="1100"/>
              </a:spcBef>
            </a:pPr>
            <a:r>
              <a:rPr lang="en-US" altLang="en-US" sz="2200" b="1">
                <a:solidFill>
                  <a:srgbClr val="000000"/>
                </a:solidFill>
                <a:latin typeface="Times New Roman" panose="02020603050405020304" pitchFamily="18" charset="0"/>
                <a:cs typeface="Times New Roman" panose="02020603050405020304" pitchFamily="18" charset="0"/>
              </a:rPr>
              <a:t>CONSOLE ON SWITCH: </a:t>
            </a:r>
            <a:r>
              <a:rPr lang="en-US" altLang="en-US" sz="2200">
                <a:solidFill>
                  <a:srgbClr val="000000"/>
                </a:solidFill>
                <a:latin typeface="Times New Roman" panose="02020603050405020304" pitchFamily="18" charset="0"/>
                <a:cs typeface="Times New Roman" panose="02020603050405020304" pitchFamily="18" charset="0"/>
              </a:rPr>
              <a:t>Provided to activate the system.</a:t>
            </a:r>
          </a:p>
          <a:p>
            <a:pPr eaLnBrk="1" hangingPunct="1">
              <a:lnSpc>
                <a:spcPts val="2525"/>
              </a:lnSpc>
              <a:spcBef>
                <a:spcPts val="1325"/>
              </a:spcBef>
            </a:pPr>
            <a:r>
              <a:rPr lang="en-US" altLang="en-US" sz="2200" b="1">
                <a:solidFill>
                  <a:srgbClr val="000000"/>
                </a:solidFill>
                <a:latin typeface="Times New Roman" panose="02020603050405020304" pitchFamily="18" charset="0"/>
                <a:cs typeface="Times New Roman" panose="02020603050405020304" pitchFamily="18" charset="0"/>
              </a:rPr>
              <a:t>PRESSURE INDICATOR: </a:t>
            </a:r>
            <a:r>
              <a:rPr lang="en-US" altLang="en-US" sz="2200">
                <a:solidFill>
                  <a:srgbClr val="000000"/>
                </a:solidFill>
                <a:latin typeface="Times New Roman" panose="02020603050405020304" pitchFamily="18" charset="0"/>
                <a:cs typeface="Times New Roman" panose="02020603050405020304" pitchFamily="18" charset="0"/>
              </a:rPr>
              <a:t>To indicate the Pressure in digital format with Zero knob facility.</a:t>
            </a:r>
          </a:p>
          <a:p>
            <a:pPr eaLnBrk="1" hangingPunct="1">
              <a:spcBef>
                <a:spcPts val="1038"/>
              </a:spcBef>
            </a:pPr>
            <a:r>
              <a:rPr lang="en-US" altLang="en-US" sz="2200" b="1">
                <a:solidFill>
                  <a:srgbClr val="000000"/>
                </a:solidFill>
                <a:latin typeface="Times New Roman" panose="02020603050405020304" pitchFamily="18" charset="0"/>
                <a:cs typeface="Times New Roman" panose="02020603050405020304" pitchFamily="18" charset="0"/>
              </a:rPr>
              <a:t>SOFTWARE: </a:t>
            </a:r>
            <a:r>
              <a:rPr lang="en-US" altLang="en-US" sz="2200">
                <a:solidFill>
                  <a:srgbClr val="000000"/>
                </a:solidFill>
                <a:latin typeface="Times New Roman" panose="02020603050405020304" pitchFamily="18" charset="0"/>
                <a:cs typeface="Times New Roman" panose="02020603050405020304" pitchFamily="18" charset="0"/>
              </a:rPr>
              <a:t>Facilitates to do things in computer format.</a:t>
            </a:r>
          </a:p>
          <a:p>
            <a:pPr eaLnBrk="1" hangingPunct="1">
              <a:spcBef>
                <a:spcPts val="25"/>
              </a:spcBef>
            </a:pPr>
            <a:endParaRPr lang="en-US" altLang="en-US" sz="3300">
              <a:solidFill>
                <a:srgbClr val="000000"/>
              </a:solidFill>
              <a:latin typeface="Times New Roman" panose="02020603050405020304" pitchFamily="18" charset="0"/>
              <a:cs typeface="Times New Roman" panose="02020603050405020304" pitchFamily="18" charset="0"/>
            </a:endParaRPr>
          </a:p>
          <a:p>
            <a:pPr eaLnBrk="1" hangingPunct="1"/>
            <a:r>
              <a:rPr lang="en-US" altLang="en-US" sz="2200" b="1" u="sng">
                <a:solidFill>
                  <a:srgbClr val="000000"/>
                </a:solidFill>
                <a:latin typeface="Times New Roman" panose="02020603050405020304" pitchFamily="18" charset="0"/>
                <a:cs typeface="Times New Roman" panose="02020603050405020304" pitchFamily="18" charset="0"/>
              </a:rPr>
              <a:t>PREPARATION OF EQUIPMENT:</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0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pressure cell to the pressure indicator with given cable.</a:t>
            </a:r>
          </a:p>
          <a:p>
            <a:pPr eaLnBrk="1" hangingPunct="1">
              <a:lnSpc>
                <a:spcPts val="2525"/>
              </a:lnSpc>
              <a:spcBef>
                <a:spcPts val="13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Connect the instrument to 1ph, 230V AC supply which is having proper earthing.</a:t>
            </a:r>
          </a:p>
          <a:p>
            <a:pPr eaLnBrk="1" hangingPunct="1">
              <a:spcBef>
                <a:spcPts val="10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Adjust the zero pot of the indicator to indicate zero.</a:t>
            </a:r>
          </a:p>
          <a:p>
            <a:pPr eaLnBrk="1" hangingPunct="1">
              <a:lnSpc>
                <a:spcPts val="2525"/>
              </a:lnSpc>
              <a:spcBef>
                <a:spcPts val="1300"/>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Close the release valve of pressure gauge tester and apply the 10kg dead weight on flange.</a:t>
            </a:r>
          </a:p>
        </p:txBody>
      </p:sp>
      <p:sp>
        <p:nvSpPr>
          <p:cNvPr id="7171" name="object 3">
            <a:extLst>
              <a:ext uri="{FF2B5EF4-FFF2-40B4-BE49-F238E27FC236}">
                <a16:creationId xmlns:a16="http://schemas.microsoft.com/office/drawing/2014/main" id="{62675C2F-CDBD-4E59-978E-0EB56B475F41}"/>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object 2">
            <a:extLst>
              <a:ext uri="{FF2B5EF4-FFF2-40B4-BE49-F238E27FC236}">
                <a16:creationId xmlns:a16="http://schemas.microsoft.com/office/drawing/2014/main" id="{2BE649B6-0732-4A9E-8831-46E955399697}"/>
              </a:ext>
            </a:extLst>
          </p:cNvPr>
          <p:cNvSpPr txBox="1">
            <a:spLocks noChangeArrowheads="1"/>
          </p:cNvSpPr>
          <p:nvPr/>
        </p:nvSpPr>
        <p:spPr bwMode="auto">
          <a:xfrm>
            <a:off x="663575" y="288925"/>
            <a:ext cx="8837613" cy="462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4859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175"/>
              </a:spcBef>
            </a:pPr>
            <a:r>
              <a:rPr lang="en-US" altLang="en-US" sz="2200" b="1" u="sng">
                <a:solidFill>
                  <a:srgbClr val="000000"/>
                </a:solidFill>
                <a:latin typeface="Times New Roman" panose="02020603050405020304" pitchFamily="18" charset="0"/>
                <a:cs typeface="Times New Roman" panose="02020603050405020304" pitchFamily="18" charset="0"/>
              </a:rPr>
              <a:t>PROCEDURE:</a:t>
            </a:r>
            <a:endParaRPr lang="en-US" altLang="en-US" sz="2200">
              <a:solidFill>
                <a:srgbClr val="000000"/>
              </a:solidFill>
              <a:latin typeface="Times New Roman" panose="02020603050405020304" pitchFamily="18" charset="0"/>
              <a:cs typeface="Times New Roman" panose="02020603050405020304" pitchFamily="18" charset="0"/>
            </a:endParaRPr>
          </a:p>
          <a:p>
            <a:pPr algn="just" eaLnBrk="1" hangingPunct="1">
              <a:lnSpc>
                <a:spcPct val="111000"/>
              </a:lnSpc>
              <a:spcBef>
                <a:spcPts val="7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Slowly rotate the screw road in clockwise direction with the help of handle until flange lift up (so that pressure is developed up to applied load). Now observed the digital reading. If it is not showing zero then make it zero by rotating ZERO knob. Now instrument is calibrated.</a:t>
            </a:r>
          </a:p>
          <a:p>
            <a:pPr algn="just" eaLnBrk="1" hangingPunct="1">
              <a:lnSpc>
                <a:spcPct val="111000"/>
              </a:lnSpc>
              <a:spcBef>
                <a:spcPts val="9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Apply the load up to 10Kgs one by one on the flange and give pressure by rotating the screw rod such that the dial gauge reads 1 to 10 with respect to load applied.</a:t>
            </a:r>
          </a:p>
          <a:p>
            <a:pPr algn="just" eaLnBrk="1" hangingPunct="1">
              <a:lnSpc>
                <a:spcPts val="2525"/>
              </a:lnSpc>
              <a:spcBef>
                <a:spcPts val="1438"/>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Note down the readings of dial gauge and pressure indicator, simultaneously in every step.</a:t>
            </a:r>
          </a:p>
          <a:p>
            <a:pPr algn="just" eaLnBrk="1" hangingPunct="1">
              <a:spcBef>
                <a:spcPts val="1075"/>
              </a:spcBef>
              <a:buSzPct val="59000"/>
              <a:buFontTx/>
              <a:buAutoNum type="arabicPeriod"/>
            </a:pPr>
            <a:r>
              <a:rPr lang="en-US" altLang="en-US" sz="2200">
                <a:solidFill>
                  <a:srgbClr val="000000"/>
                </a:solidFill>
                <a:latin typeface="Times New Roman" panose="02020603050405020304" pitchFamily="18" charset="0"/>
                <a:cs typeface="Times New Roman" panose="02020603050405020304" pitchFamily="18" charset="0"/>
              </a:rPr>
              <a:t>Calculate the error and % error.</a:t>
            </a:r>
          </a:p>
        </p:txBody>
      </p:sp>
      <p:sp>
        <p:nvSpPr>
          <p:cNvPr id="8195" name="object 3">
            <a:extLst>
              <a:ext uri="{FF2B5EF4-FFF2-40B4-BE49-F238E27FC236}">
                <a16:creationId xmlns:a16="http://schemas.microsoft.com/office/drawing/2014/main" id="{6D07B7BF-EAE5-4AAD-8776-0529838367F9}"/>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5D92DD26-04A6-43E5-8C3A-B991F63E712B}"/>
              </a:ext>
            </a:extLst>
          </p:cNvPr>
          <p:cNvSpPr txBox="1"/>
          <p:nvPr/>
        </p:nvSpPr>
        <p:spPr>
          <a:xfrm>
            <a:off x="663575" y="481013"/>
            <a:ext cx="2138363" cy="360362"/>
          </a:xfrm>
          <a:prstGeom prst="rect">
            <a:avLst/>
          </a:prstGeom>
        </p:spPr>
        <p:txBody>
          <a:bodyPr lIns="0" tIns="12065" rIns="0" bIns="0">
            <a:spAutoFit/>
          </a:bodyPr>
          <a:lstStyle/>
          <a:p>
            <a:pPr marL="12700" eaLnBrk="1" fontAlgn="auto" hangingPunct="1">
              <a:spcBef>
                <a:spcPts val="95"/>
              </a:spcBef>
              <a:spcAft>
                <a:spcPts val="0"/>
              </a:spcAft>
              <a:defRPr/>
            </a:pPr>
            <a:r>
              <a:rPr sz="2200" b="1" u="sng" kern="0" spc="-10" dirty="0">
                <a:solidFill>
                  <a:sysClr val="windowText" lastClr="000000"/>
                </a:solidFill>
                <a:uFill>
                  <a:solidFill>
                    <a:srgbClr val="000000"/>
                  </a:solidFill>
                </a:uFill>
                <a:latin typeface="Times New Roman"/>
                <a:cs typeface="Times New Roman"/>
              </a:rPr>
              <a:t>TABULATIONS:</a:t>
            </a:r>
            <a:endParaRPr sz="2200" kern="0">
              <a:solidFill>
                <a:sysClr val="windowText" lastClr="000000"/>
              </a:solidFill>
              <a:latin typeface="Times New Roman"/>
              <a:cs typeface="Times New Roman"/>
            </a:endParaRPr>
          </a:p>
        </p:txBody>
      </p:sp>
      <p:graphicFrame>
        <p:nvGraphicFramePr>
          <p:cNvPr id="3" name="object 3">
            <a:extLst>
              <a:ext uri="{FF2B5EF4-FFF2-40B4-BE49-F238E27FC236}">
                <a16:creationId xmlns:a16="http://schemas.microsoft.com/office/drawing/2014/main" id="{18603B48-7045-4ACF-AC87-5293CF7DD482}"/>
              </a:ext>
            </a:extLst>
          </p:cNvPr>
          <p:cNvGraphicFramePr>
            <a:graphicFrameLocks noGrp="1"/>
          </p:cNvGraphicFramePr>
          <p:nvPr/>
        </p:nvGraphicFramePr>
        <p:xfrm>
          <a:off x="454025" y="990600"/>
          <a:ext cx="9131300" cy="3001963"/>
        </p:xfrm>
        <a:graphic>
          <a:graphicData uri="http://schemas.openxmlformats.org/drawingml/2006/table">
            <a:tbl>
              <a:tblPr/>
              <a:tblGrid>
                <a:gridCol w="1071563">
                  <a:extLst>
                    <a:ext uri="{9D8B030D-6E8A-4147-A177-3AD203B41FA5}">
                      <a16:colId xmlns:a16="http://schemas.microsoft.com/office/drawing/2014/main" val="20000"/>
                    </a:ext>
                  </a:extLst>
                </a:gridCol>
                <a:gridCol w="1619250">
                  <a:extLst>
                    <a:ext uri="{9D8B030D-6E8A-4147-A177-3AD203B41FA5}">
                      <a16:colId xmlns:a16="http://schemas.microsoft.com/office/drawing/2014/main" val="20001"/>
                    </a:ext>
                  </a:extLst>
                </a:gridCol>
                <a:gridCol w="1881187">
                  <a:extLst>
                    <a:ext uri="{9D8B030D-6E8A-4147-A177-3AD203B41FA5}">
                      <a16:colId xmlns:a16="http://schemas.microsoft.com/office/drawing/2014/main" val="20002"/>
                    </a:ext>
                  </a:extLst>
                </a:gridCol>
                <a:gridCol w="1641475">
                  <a:extLst>
                    <a:ext uri="{9D8B030D-6E8A-4147-A177-3AD203B41FA5}">
                      <a16:colId xmlns:a16="http://schemas.microsoft.com/office/drawing/2014/main" val="20003"/>
                    </a:ext>
                  </a:extLst>
                </a:gridCol>
                <a:gridCol w="1222375">
                  <a:extLst>
                    <a:ext uri="{9D8B030D-6E8A-4147-A177-3AD203B41FA5}">
                      <a16:colId xmlns:a16="http://schemas.microsoft.com/office/drawing/2014/main" val="20004"/>
                    </a:ext>
                  </a:extLst>
                </a:gridCol>
                <a:gridCol w="1695450">
                  <a:extLst>
                    <a:ext uri="{9D8B030D-6E8A-4147-A177-3AD203B41FA5}">
                      <a16:colId xmlns:a16="http://schemas.microsoft.com/office/drawing/2014/main" val="20005"/>
                    </a:ext>
                  </a:extLst>
                </a:gridCol>
              </a:tblGrid>
              <a:tr h="1498600">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Sl. No</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73025">
                        <a:spcBef>
                          <a:spcPct val="20000"/>
                        </a:spcBef>
                        <a:tabLst>
                          <a:tab pos="1338263" algn="l"/>
                        </a:tabLst>
                        <a:defRPr sz="1600">
                          <a:solidFill>
                            <a:schemeClr val="tx1"/>
                          </a:solidFill>
                          <a:latin typeface="Calibri" panose="020F0502020204030204" pitchFamily="34" charset="0"/>
                        </a:defRPr>
                      </a:lvl1pPr>
                      <a:lvl2pPr marL="742950" indent="-285750">
                        <a:spcBef>
                          <a:spcPct val="20000"/>
                        </a:spcBef>
                        <a:tabLst>
                          <a:tab pos="1338263" algn="l"/>
                        </a:tabLst>
                        <a:defRPr sz="1600">
                          <a:solidFill>
                            <a:schemeClr val="tx1"/>
                          </a:solidFill>
                          <a:latin typeface="Calibri" panose="020F0502020204030204" pitchFamily="34" charset="0"/>
                        </a:defRPr>
                      </a:lvl2pPr>
                      <a:lvl3pPr marL="1143000" indent="-228600">
                        <a:spcBef>
                          <a:spcPct val="20000"/>
                        </a:spcBef>
                        <a:tabLst>
                          <a:tab pos="1338263" algn="l"/>
                        </a:tabLst>
                        <a:defRPr sz="1600">
                          <a:solidFill>
                            <a:schemeClr val="tx1"/>
                          </a:solidFill>
                          <a:latin typeface="Calibri" panose="020F0502020204030204" pitchFamily="34" charset="0"/>
                        </a:defRPr>
                      </a:lvl3pPr>
                      <a:lvl4pPr marL="1600200" indent="-228600">
                        <a:spcBef>
                          <a:spcPct val="20000"/>
                        </a:spcBef>
                        <a:tabLst>
                          <a:tab pos="1338263" algn="l"/>
                        </a:tabLst>
                        <a:defRPr sz="1600">
                          <a:solidFill>
                            <a:schemeClr val="tx1"/>
                          </a:solidFill>
                          <a:latin typeface="Calibri" panose="020F0502020204030204" pitchFamily="34" charset="0"/>
                        </a:defRPr>
                      </a:lvl4pPr>
                      <a:lvl5pPr marL="2057400" indent="-228600">
                        <a:spcBef>
                          <a:spcPct val="20000"/>
                        </a:spcBef>
                        <a:tabLst>
                          <a:tab pos="1338263" algn="l"/>
                        </a:tabLst>
                        <a:defRPr sz="1600">
                          <a:solidFill>
                            <a:schemeClr val="tx1"/>
                          </a:solidFill>
                          <a:latin typeface="Calibri" panose="020F0502020204030204" pitchFamily="34" charset="0"/>
                        </a:defRPr>
                      </a:lvl5pPr>
                      <a:lvl6pPr marL="2514600" indent="-228600" eaLnBrk="0" fontAlgn="base" hangingPunct="0">
                        <a:spcBef>
                          <a:spcPct val="20000"/>
                        </a:spcBef>
                        <a:spcAft>
                          <a:spcPct val="0"/>
                        </a:spcAft>
                        <a:tabLst>
                          <a:tab pos="1338263" algn="l"/>
                        </a:tabLs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tabLst>
                          <a:tab pos="1338263" algn="l"/>
                        </a:tabLs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tabLst>
                          <a:tab pos="1338263" algn="l"/>
                        </a:tabLs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tabLst>
                          <a:tab pos="1338263" algn="l"/>
                        </a:tabLst>
                        <a:defRPr sz="1600">
                          <a:solidFill>
                            <a:schemeClr val="tx1"/>
                          </a:solidFill>
                          <a:latin typeface="Calibri" panose="020F0502020204030204" pitchFamily="34" charset="0"/>
                        </a:defRPr>
                      </a:lvl9pPr>
                    </a:lstStyle>
                    <a:p>
                      <a:pPr marL="73025" marR="0" lvl="0" indent="0" algn="l" defTabSz="914400" rtl="0" eaLnBrk="1" fontAlgn="base" latinLnBrk="0" hangingPunct="1">
                        <a:lnSpc>
                          <a:spcPct val="100000"/>
                        </a:lnSpc>
                        <a:spcBef>
                          <a:spcPct val="0"/>
                        </a:spcBef>
                        <a:spcAft>
                          <a:spcPct val="0"/>
                        </a:spcAft>
                        <a:buClrTx/>
                        <a:buSzTx/>
                        <a:buFontTx/>
                        <a:buNone/>
                        <a:tabLst>
                          <a:tab pos="1338263" algn="l"/>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Pressure in</a:t>
                      </a:r>
                    </a:p>
                    <a:p>
                      <a:pPr marL="73025" marR="0" lvl="0" indent="0" algn="l" defTabSz="914400" rtl="0" eaLnBrk="1" fontAlgn="base" latinLnBrk="0" hangingPunct="1">
                        <a:lnSpc>
                          <a:spcPct val="100000"/>
                        </a:lnSpc>
                        <a:spcBef>
                          <a:spcPts val="63"/>
                        </a:spcBef>
                        <a:spcAft>
                          <a:spcPct val="0"/>
                        </a:spcAft>
                        <a:buClrTx/>
                        <a:buSzTx/>
                        <a:buFontTx/>
                        <a:buNone/>
                        <a:tabLst>
                          <a:tab pos="1338263" algn="l"/>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Dial gauge,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c=kg / cm</a:t>
                      </a:r>
                      <a:r>
                        <a:rPr kumimoji="0" lang="en-US" altLang="en-US" sz="2100" b="0" i="0" u="none" strike="noStrike" cap="none" normalizeH="0" baseline="29000" dirty="0">
                          <a:ln>
                            <a:noFill/>
                          </a:ln>
                          <a:solidFill>
                            <a:schemeClr val="tx1"/>
                          </a:solidFill>
                          <a:effectLst/>
                          <a:latin typeface="Times New Roman" panose="02020603050405020304" pitchFamily="18" charset="0"/>
                          <a:cs typeface="Times New Roman" panose="02020603050405020304" pitchFamily="18" charset="0"/>
                        </a:rPr>
                        <a:t>2</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73025">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3025"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Pressure in</a:t>
                      </a:r>
                    </a:p>
                    <a:p>
                      <a:pPr marL="73025" marR="0" lvl="0" indent="0" algn="l" defTabSz="914400" rtl="0" eaLnBrk="1" fontAlgn="base" latinLnBrk="0" hangingPunct="1">
                        <a:lnSpc>
                          <a:spcPct val="100000"/>
                        </a:lnSpc>
                        <a:spcBef>
                          <a:spcPts val="263"/>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Digital indicator, </a:t>
                      </a:r>
                    </a:p>
                    <a:p>
                      <a:pPr marL="73025" marR="0" lvl="0" indent="0" algn="l" defTabSz="914400" rtl="0" eaLnBrk="1" fontAlgn="base" latinLnBrk="0" hangingPunct="1">
                        <a:lnSpc>
                          <a:spcPct val="100000"/>
                        </a:lnSpc>
                        <a:spcBef>
                          <a:spcPts val="88"/>
                        </a:spcBef>
                        <a:spcAft>
                          <a:spcPct val="0"/>
                        </a:spcAft>
                        <a:buClrTx/>
                        <a:buSzTx/>
                        <a:buFontTx/>
                        <a:buNone/>
                        <a:tabLst/>
                      </a:pP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 =kg / cm</a:t>
                      </a:r>
                      <a:r>
                        <a:rPr kumimoji="0" lang="en-US" altLang="en-US" sz="2100" b="0" i="0" u="none" strike="noStrike" cap="none" normalizeH="0" baseline="29000" dirty="0">
                          <a:ln>
                            <a:noFill/>
                          </a:ln>
                          <a:solidFill>
                            <a:schemeClr val="tx1"/>
                          </a:solidFill>
                          <a:effectLst/>
                          <a:latin typeface="Times New Roman" panose="02020603050405020304" pitchFamily="18" charset="0"/>
                          <a:cs typeface="Times New Roman" panose="02020603050405020304" pitchFamily="18" charset="0"/>
                        </a:rPr>
                        <a:t>2</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77788">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7788"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Correction </a:t>
                      </a:r>
                    </a:p>
                    <a:p>
                      <a:pPr marL="77788" marR="0" lvl="0" indent="0" algn="l" defTabSz="914400" rtl="0" eaLnBrk="1" fontAlgn="base" latinLnBrk="0" hangingPunct="1">
                        <a:lnSpc>
                          <a:spcPct val="100000"/>
                        </a:lnSpc>
                        <a:spcBef>
                          <a:spcPct val="0"/>
                        </a:spcBef>
                        <a:spcAft>
                          <a:spcPct val="0"/>
                        </a:spcAft>
                        <a:buClrTx/>
                        <a:buSzTx/>
                        <a:buFontTx/>
                        <a:buNone/>
                        <a:tabLst/>
                      </a:pP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Error</a:t>
                      </a:r>
                    </a:p>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marL="76200">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Error</a:t>
                      </a:r>
                    </a:p>
                    <a:p>
                      <a:pPr marL="76200" marR="0" lvl="0" indent="0" algn="l" defTabSz="914400" rtl="0" eaLnBrk="1" fontAlgn="base" latinLnBrk="0" hangingPunct="1">
                        <a:lnSpc>
                          <a:spcPct val="100000"/>
                        </a:lnSpc>
                        <a:spcBef>
                          <a:spcPct val="0"/>
                        </a:spcBef>
                        <a:spcAft>
                          <a:spcPct val="0"/>
                        </a:spcAft>
                        <a:buClrTx/>
                        <a:buSzTx/>
                        <a:buFontTx/>
                        <a:buNone/>
                        <a:tabLst/>
                      </a:pP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 </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	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c</a:t>
                      </a:r>
                      <a:r>
                        <a:rPr kumimoji="0" lang="en-US" altLang="en-US" sz="3300" b="0" i="0" u="none" strike="noStrike" cap="none" normalizeH="0" baseline="3000" dirty="0">
                          <a:ln>
                            <a:noFill/>
                          </a:ln>
                          <a:solidFill>
                            <a:schemeClr val="tx1"/>
                          </a:solidFill>
                          <a:effectLst/>
                          <a:latin typeface="Times New Roman" panose="02020603050405020304" pitchFamily="18" charset="0"/>
                          <a:cs typeface="Times New Roman" panose="02020603050405020304" pitchFamily="18" charset="0"/>
                        </a:rPr>
                        <a:t>)/ P</a:t>
                      </a:r>
                      <a:r>
                        <a:rPr kumimoji="0" lang="en-US" altLang="en-US"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g*100</a:t>
                      </a: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4650">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4650">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4650">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9413">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1600">
                          <a:solidFill>
                            <a:schemeClr val="tx1"/>
                          </a:solidFill>
                          <a:latin typeface="Calibri" panose="020F0502020204030204" pitchFamily="34" charset="0"/>
                        </a:defRPr>
                      </a:lvl1pPr>
                      <a:lvl2pPr marL="742950" indent="-285750">
                        <a:spcBef>
                          <a:spcPct val="20000"/>
                        </a:spcBef>
                        <a:defRPr sz="1600">
                          <a:solidFill>
                            <a:schemeClr val="tx1"/>
                          </a:solidFill>
                          <a:latin typeface="Calibri" panose="020F0502020204030204" pitchFamily="34" charset="0"/>
                        </a:defRPr>
                      </a:lvl2pPr>
                      <a:lvl3pPr marL="1143000" indent="-228600">
                        <a:spcBef>
                          <a:spcPct val="20000"/>
                        </a:spcBef>
                        <a:defRPr sz="1600">
                          <a:solidFill>
                            <a:schemeClr val="tx1"/>
                          </a:solidFill>
                          <a:latin typeface="Calibri" panose="020F0502020204030204" pitchFamily="34" charset="0"/>
                        </a:defRPr>
                      </a:lvl3pPr>
                      <a:lvl4pPr marL="1600200" indent="-228600">
                        <a:spcBef>
                          <a:spcPct val="20000"/>
                        </a:spcBef>
                        <a:defRPr sz="1600">
                          <a:solidFill>
                            <a:schemeClr val="tx1"/>
                          </a:solidFill>
                          <a:latin typeface="Calibri" panose="020F0502020204030204" pitchFamily="34" charset="0"/>
                        </a:defRPr>
                      </a:lvl4pPr>
                      <a:lvl5pPr marL="2057400" indent="-228600">
                        <a:spcBef>
                          <a:spcPct val="20000"/>
                        </a:spcBef>
                        <a:defRPr sz="1600">
                          <a:solidFill>
                            <a:schemeClr val="tx1"/>
                          </a:solidFill>
                          <a:latin typeface="Calibri" panose="020F0502020204030204" pitchFamily="34" charset="0"/>
                        </a:defRPr>
                      </a:lvl5pPr>
                      <a:lvl6pPr marL="2514600" indent="-228600" eaLnBrk="0" fontAlgn="base" hangingPunct="0">
                        <a:spcBef>
                          <a:spcPct val="20000"/>
                        </a:spcBef>
                        <a:spcAft>
                          <a:spcPct val="0"/>
                        </a:spcAft>
                        <a:defRPr sz="1600">
                          <a:solidFill>
                            <a:schemeClr val="tx1"/>
                          </a:solidFill>
                          <a:latin typeface="Calibri" panose="020F0502020204030204" pitchFamily="34" charset="0"/>
                        </a:defRPr>
                      </a:lvl6pPr>
                      <a:lvl7pPr marL="2971800" indent="-228600" eaLnBrk="0" fontAlgn="base" hangingPunct="0">
                        <a:spcBef>
                          <a:spcPct val="20000"/>
                        </a:spcBef>
                        <a:spcAft>
                          <a:spcPct val="0"/>
                        </a:spcAft>
                        <a:defRPr sz="1600">
                          <a:solidFill>
                            <a:schemeClr val="tx1"/>
                          </a:solidFill>
                          <a:latin typeface="Calibri" panose="020F0502020204030204" pitchFamily="34" charset="0"/>
                        </a:defRPr>
                      </a:lvl7pPr>
                      <a:lvl8pPr marL="3429000" indent="-228600" eaLnBrk="0" fontAlgn="base" hangingPunct="0">
                        <a:spcBef>
                          <a:spcPct val="20000"/>
                        </a:spcBef>
                        <a:spcAft>
                          <a:spcPct val="0"/>
                        </a:spcAft>
                        <a:defRPr sz="1600">
                          <a:solidFill>
                            <a:schemeClr val="tx1"/>
                          </a:solidFill>
                          <a:latin typeface="Calibri" panose="020F0502020204030204" pitchFamily="34" charset="0"/>
                        </a:defRPr>
                      </a:lvl8pPr>
                      <a:lvl9pPr marL="3886200" indent="-228600" eaLnBrk="0" fontAlgn="base" hangingPunct="0">
                        <a:spcBef>
                          <a:spcPct val="20000"/>
                        </a:spcBef>
                        <a:spcAft>
                          <a:spcPct val="0"/>
                        </a:spcAft>
                        <a:defRPr sz="16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21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L="0" marR="0" marT="0" marB="0"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9263" name="object 4">
            <a:extLst>
              <a:ext uri="{FF2B5EF4-FFF2-40B4-BE49-F238E27FC236}">
                <a16:creationId xmlns:a16="http://schemas.microsoft.com/office/drawing/2014/main" id="{959E87B4-C3FD-4C64-94A9-E905AA1AF9B5}"/>
              </a:ext>
            </a:extLst>
          </p:cNvPr>
          <p:cNvSpPr txBox="1">
            <a:spLocks noChangeArrowheads="1"/>
          </p:cNvSpPr>
          <p:nvPr/>
        </p:nvSpPr>
        <p:spPr bwMode="auto">
          <a:xfrm>
            <a:off x="663575" y="4151313"/>
            <a:ext cx="8923338" cy="246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151130" rIns="0" bIns="0">
            <a:spAutoFit/>
          </a:bodyPr>
          <a:lstStyle>
            <a:lvl1pPr marL="127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ts val="1188"/>
              </a:spcBef>
            </a:pPr>
            <a:r>
              <a:rPr lang="en-US" altLang="en-US" sz="2200" b="1" u="sng">
                <a:solidFill>
                  <a:srgbClr val="000000"/>
                </a:solidFill>
                <a:latin typeface="Times New Roman" panose="02020603050405020304" pitchFamily="18" charset="0"/>
                <a:cs typeface="Times New Roman" panose="02020603050405020304" pitchFamily="18" charset="0"/>
              </a:rPr>
              <a:t>CONCLUSIONS OF THE RESULTS TABULATED:</a:t>
            </a:r>
            <a:endParaRPr lang="en-US" altLang="en-US" sz="2200">
              <a:solidFill>
                <a:srgbClr val="000000"/>
              </a:solidFill>
              <a:latin typeface="Times New Roman" panose="02020603050405020304" pitchFamily="18" charset="0"/>
              <a:cs typeface="Times New Roman" panose="02020603050405020304" pitchFamily="18" charset="0"/>
            </a:endParaRPr>
          </a:p>
          <a:p>
            <a:pPr eaLnBrk="1" hangingPunct="1">
              <a:spcBef>
                <a:spcPts val="1100"/>
              </a:spcBef>
            </a:pPr>
            <a:r>
              <a:rPr lang="en-US" altLang="en-US" sz="2200">
                <a:solidFill>
                  <a:srgbClr val="000000"/>
                </a:solidFill>
                <a:latin typeface="Times New Roman" panose="02020603050405020304" pitchFamily="18" charset="0"/>
                <a:cs typeface="Times New Roman" panose="02020603050405020304" pitchFamily="18" charset="0"/>
              </a:rPr>
              <a:t>Summarizing the entire operation</a:t>
            </a:r>
          </a:p>
          <a:p>
            <a:pPr eaLnBrk="1" hangingPunct="1">
              <a:spcBef>
                <a:spcPts val="1925"/>
              </a:spcBef>
            </a:pPr>
            <a:r>
              <a:rPr lang="en-US" altLang="en-US" sz="2200">
                <a:solidFill>
                  <a:srgbClr val="000000"/>
                </a:solidFill>
                <a:latin typeface="Times New Roman" panose="02020603050405020304" pitchFamily="18" charset="0"/>
                <a:cs typeface="Times New Roman" panose="02020603050405020304" pitchFamily="18" charset="0"/>
              </a:rPr>
              <a:t>Describing the possible error factors</a:t>
            </a:r>
          </a:p>
          <a:p>
            <a:pPr eaLnBrk="1" hangingPunct="1">
              <a:spcBef>
                <a:spcPts val="50"/>
              </a:spcBef>
            </a:pPr>
            <a:endParaRPr lang="en-US" altLang="en-US">
              <a:solidFill>
                <a:srgbClr val="000000"/>
              </a:solidFill>
              <a:latin typeface="Times New Roman" panose="02020603050405020304" pitchFamily="18" charset="0"/>
              <a:cs typeface="Times New Roman" panose="02020603050405020304" pitchFamily="18" charset="0"/>
            </a:endParaRPr>
          </a:p>
          <a:p>
            <a:pPr eaLnBrk="1" hangingPunct="1">
              <a:lnSpc>
                <a:spcPts val="2525"/>
              </a:lnSpc>
            </a:pPr>
            <a:r>
              <a:rPr lang="en-US" altLang="en-US" sz="2200">
                <a:solidFill>
                  <a:srgbClr val="000000"/>
                </a:solidFill>
                <a:latin typeface="Times New Roman" panose="02020603050405020304" pitchFamily="18" charset="0"/>
                <a:cs typeface="Times New Roman" panose="02020603050405020304" pitchFamily="18" charset="0"/>
              </a:rPr>
              <a:t>Techniques which can be adopted to minimize the errors in all aspects i.e., from startup to end.</a:t>
            </a:r>
          </a:p>
        </p:txBody>
      </p:sp>
      <p:sp>
        <p:nvSpPr>
          <p:cNvPr id="9264" name="object 5">
            <a:extLst>
              <a:ext uri="{FF2B5EF4-FFF2-40B4-BE49-F238E27FC236}">
                <a16:creationId xmlns:a16="http://schemas.microsoft.com/office/drawing/2014/main" id="{3AB9DF66-D9F8-4520-9ECD-E32034D9513B}"/>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1BF75320-F3A9-4ADE-BD3D-5B3A74615790}"/>
              </a:ext>
            </a:extLst>
          </p:cNvPr>
          <p:cNvSpPr txBox="1"/>
          <p:nvPr/>
        </p:nvSpPr>
        <p:spPr>
          <a:xfrm>
            <a:off x="663575" y="288925"/>
            <a:ext cx="3603625" cy="969963"/>
          </a:xfrm>
          <a:prstGeom prst="rect">
            <a:avLst/>
          </a:prstGeom>
        </p:spPr>
        <p:txBody>
          <a:bodyPr lIns="0" tIns="149860" rIns="0" bIns="0">
            <a:spAutoFit/>
          </a:bodyPr>
          <a:lstStyle/>
          <a:p>
            <a:pPr marL="12700" eaLnBrk="1" fontAlgn="auto" hangingPunct="1">
              <a:spcBef>
                <a:spcPts val="1180"/>
              </a:spcBef>
              <a:spcAft>
                <a:spcPts val="0"/>
              </a:spcAft>
              <a:defRPr/>
            </a:pPr>
            <a:r>
              <a:rPr sz="2200" b="1" u="sng" kern="0" spc="-10" dirty="0">
                <a:solidFill>
                  <a:sysClr val="windowText" lastClr="000000"/>
                </a:solidFill>
                <a:uFill>
                  <a:solidFill>
                    <a:srgbClr val="000000"/>
                  </a:solidFill>
                </a:uFill>
                <a:latin typeface="Times New Roman"/>
                <a:cs typeface="Times New Roman"/>
              </a:rPr>
              <a:t>LIMITATIONS</a:t>
            </a:r>
            <a:endParaRPr sz="2200" kern="0" dirty="0">
              <a:solidFill>
                <a:sysClr val="windowText" lastClr="000000"/>
              </a:solidFill>
              <a:latin typeface="Times New Roman"/>
              <a:cs typeface="Times New Roman"/>
            </a:endParaRPr>
          </a:p>
          <a:p>
            <a:pPr marL="460375" algn="ctr" eaLnBrk="1" fontAlgn="auto" hangingPunct="1">
              <a:spcBef>
                <a:spcPts val="1085"/>
              </a:spcBef>
              <a:spcAft>
                <a:spcPts val="0"/>
              </a:spcAft>
              <a:defRPr/>
            </a:pPr>
            <a:r>
              <a:rPr sz="2200" kern="0" dirty="0">
                <a:solidFill>
                  <a:sysClr val="windowText" lastClr="000000"/>
                </a:solidFill>
                <a:latin typeface="Times New Roman"/>
                <a:cs typeface="Times New Roman"/>
              </a:rPr>
              <a:t>Range</a:t>
            </a:r>
            <a:r>
              <a:rPr sz="2200" kern="0" spc="-8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of</a:t>
            </a:r>
            <a:r>
              <a:rPr sz="2200" kern="0" spc="-95" dirty="0">
                <a:solidFill>
                  <a:sysClr val="windowText" lastClr="000000"/>
                </a:solidFill>
                <a:latin typeface="Times New Roman"/>
                <a:cs typeface="Times New Roman"/>
              </a:rPr>
              <a:t> </a:t>
            </a:r>
            <a:r>
              <a:rPr lang="en-US" sz="2200" kern="0" spc="-95" dirty="0">
                <a:solidFill>
                  <a:sysClr val="windowText" lastClr="000000"/>
                </a:solidFill>
                <a:latin typeface="Times New Roman"/>
                <a:cs typeface="Times New Roman"/>
              </a:rPr>
              <a:t> </a:t>
            </a:r>
            <a:r>
              <a:rPr sz="2200" kern="0" dirty="0">
                <a:solidFill>
                  <a:sysClr val="windowText" lastClr="000000"/>
                </a:solidFill>
                <a:latin typeface="Times New Roman"/>
                <a:cs typeface="Times New Roman"/>
              </a:rPr>
              <a:t>Pressure</a:t>
            </a:r>
            <a:r>
              <a:rPr sz="2200" kern="0" spc="-75" dirty="0">
                <a:solidFill>
                  <a:sysClr val="windowText" lastClr="000000"/>
                </a:solidFill>
                <a:latin typeface="Times New Roman"/>
                <a:cs typeface="Times New Roman"/>
              </a:rPr>
              <a:t> </a:t>
            </a:r>
            <a:r>
              <a:rPr sz="2200" kern="0" spc="-20" dirty="0">
                <a:solidFill>
                  <a:sysClr val="windowText" lastClr="000000"/>
                </a:solidFill>
                <a:latin typeface="Times New Roman"/>
                <a:cs typeface="Times New Roman"/>
              </a:rPr>
              <a:t>Cell</a:t>
            </a:r>
            <a:endParaRPr sz="2200" kern="0" dirty="0">
              <a:solidFill>
                <a:sysClr val="windowText" lastClr="000000"/>
              </a:solidFill>
              <a:latin typeface="Times New Roman"/>
              <a:cs typeface="Times New Roman"/>
            </a:endParaRPr>
          </a:p>
        </p:txBody>
      </p:sp>
      <p:sp>
        <p:nvSpPr>
          <p:cNvPr id="3" name="object 3">
            <a:extLst>
              <a:ext uri="{FF2B5EF4-FFF2-40B4-BE49-F238E27FC236}">
                <a16:creationId xmlns:a16="http://schemas.microsoft.com/office/drawing/2014/main" id="{DBBF4E43-3CC9-490D-BE13-A0E44E8ABBE2}"/>
              </a:ext>
            </a:extLst>
          </p:cNvPr>
          <p:cNvSpPr txBox="1"/>
          <p:nvPr/>
        </p:nvSpPr>
        <p:spPr>
          <a:xfrm>
            <a:off x="4102100" y="898525"/>
            <a:ext cx="1908175" cy="360363"/>
          </a:xfrm>
          <a:prstGeom prst="rect">
            <a:avLst/>
          </a:prstGeom>
        </p:spPr>
        <p:txBody>
          <a:bodyPr lIns="0" tIns="12065" rIns="0" bIns="0">
            <a:spAutoFit/>
          </a:bodyPr>
          <a:lstStyle/>
          <a:p>
            <a:pPr marL="12700" eaLnBrk="1" fontAlgn="auto" hangingPunct="1">
              <a:spcBef>
                <a:spcPts val="95"/>
              </a:spcBef>
              <a:spcAft>
                <a:spcPts val="0"/>
              </a:spcAft>
              <a:defRPr/>
            </a:pPr>
            <a:r>
              <a:rPr sz="2200" kern="0" dirty="0">
                <a:solidFill>
                  <a:sysClr val="windowText" lastClr="000000"/>
                </a:solidFill>
                <a:latin typeface="Times New Roman"/>
                <a:cs typeface="Times New Roman"/>
              </a:rPr>
              <a:t>Max.</a:t>
            </a:r>
            <a:r>
              <a:rPr sz="2200" kern="0" spc="-95"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10kg/cm^2</a:t>
            </a:r>
            <a:endParaRPr sz="2200" kern="0">
              <a:solidFill>
                <a:sysClr val="windowText" lastClr="000000"/>
              </a:solidFill>
              <a:latin typeface="Times New Roman"/>
              <a:cs typeface="Times New Roman"/>
            </a:endParaRPr>
          </a:p>
        </p:txBody>
      </p:sp>
      <p:sp>
        <p:nvSpPr>
          <p:cNvPr id="4" name="object 4">
            <a:extLst>
              <a:ext uri="{FF2B5EF4-FFF2-40B4-BE49-F238E27FC236}">
                <a16:creationId xmlns:a16="http://schemas.microsoft.com/office/drawing/2014/main" id="{148B7DAF-B827-4BF3-9641-C6ED8F687157}"/>
              </a:ext>
            </a:extLst>
          </p:cNvPr>
          <p:cNvSpPr txBox="1"/>
          <p:nvPr/>
        </p:nvSpPr>
        <p:spPr>
          <a:xfrm>
            <a:off x="663575" y="1601788"/>
            <a:ext cx="2214563" cy="1062037"/>
          </a:xfrm>
          <a:prstGeom prst="rect">
            <a:avLst/>
          </a:prstGeom>
        </p:spPr>
        <p:txBody>
          <a:bodyPr lIns="0" tIns="12065" rIns="0" bIns="0">
            <a:spAutoFit/>
          </a:bodyPr>
          <a:lstStyle/>
          <a:p>
            <a:pPr marL="12700" eaLnBrk="1" fontAlgn="auto" hangingPunct="1">
              <a:spcBef>
                <a:spcPts val="95"/>
              </a:spcBef>
              <a:spcAft>
                <a:spcPts val="0"/>
              </a:spcAft>
              <a:defRPr/>
            </a:pPr>
            <a:r>
              <a:rPr sz="2200" b="1" u="sng" kern="0" spc="-10" dirty="0">
                <a:solidFill>
                  <a:sysClr val="windowText" lastClr="000000"/>
                </a:solidFill>
                <a:uFill>
                  <a:solidFill>
                    <a:srgbClr val="000000"/>
                  </a:solidFill>
                </a:uFill>
                <a:latin typeface="Times New Roman"/>
                <a:cs typeface="Times New Roman"/>
              </a:rPr>
              <a:t>APPLICATIONS:</a:t>
            </a:r>
            <a:endParaRPr sz="2200" kern="0">
              <a:solidFill>
                <a:sysClr val="windowText" lastClr="000000"/>
              </a:solidFill>
              <a:latin typeface="Times New Roman"/>
              <a:cs typeface="Times New Roman"/>
            </a:endParaRPr>
          </a:p>
          <a:p>
            <a:pPr marL="250190" indent="-238125" eaLnBrk="1" fontAlgn="auto" hangingPunct="1">
              <a:spcBef>
                <a:spcPts val="120"/>
              </a:spcBef>
              <a:spcAft>
                <a:spcPts val="0"/>
              </a:spcAft>
              <a:buFontTx/>
              <a:buAutoNum type="arabicPeriod"/>
              <a:tabLst>
                <a:tab pos="250825" algn="l"/>
              </a:tabLst>
              <a:defRPr/>
            </a:pPr>
            <a:r>
              <a:rPr sz="2200" kern="0" dirty="0">
                <a:solidFill>
                  <a:sysClr val="windowText" lastClr="000000"/>
                </a:solidFill>
                <a:latin typeface="Times New Roman"/>
                <a:cs typeface="Times New Roman"/>
              </a:rPr>
              <a:t>In</a:t>
            </a:r>
            <a:r>
              <a:rPr sz="2200" kern="0" spc="-12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compressors</a:t>
            </a:r>
            <a:endParaRPr sz="2200" kern="0">
              <a:solidFill>
                <a:sysClr val="windowText" lastClr="000000"/>
              </a:solidFill>
              <a:latin typeface="Times New Roman"/>
              <a:cs typeface="Times New Roman"/>
            </a:endParaRPr>
          </a:p>
          <a:p>
            <a:pPr marL="250190" indent="-238125" eaLnBrk="1" fontAlgn="auto" hangingPunct="1">
              <a:spcBef>
                <a:spcPts val="125"/>
              </a:spcBef>
              <a:spcAft>
                <a:spcPts val="0"/>
              </a:spcAft>
              <a:buFontTx/>
              <a:buAutoNum type="arabicPeriod"/>
              <a:tabLst>
                <a:tab pos="250825" algn="l"/>
              </a:tabLst>
              <a:defRPr/>
            </a:pPr>
            <a:r>
              <a:rPr sz="2200" kern="0" dirty="0">
                <a:solidFill>
                  <a:sysClr val="windowText" lastClr="000000"/>
                </a:solidFill>
                <a:latin typeface="Times New Roman"/>
                <a:cs typeface="Times New Roman"/>
              </a:rPr>
              <a:t>In</a:t>
            </a:r>
            <a:r>
              <a:rPr sz="2200" kern="0" spc="-50" dirty="0">
                <a:solidFill>
                  <a:sysClr val="windowText" lastClr="000000"/>
                </a:solidFill>
                <a:latin typeface="Times New Roman"/>
                <a:cs typeface="Times New Roman"/>
              </a:rPr>
              <a:t> </a:t>
            </a:r>
            <a:r>
              <a:rPr sz="2200" kern="0" spc="-10" dirty="0">
                <a:solidFill>
                  <a:sysClr val="windowText" lastClr="000000"/>
                </a:solidFill>
                <a:latin typeface="Times New Roman"/>
                <a:cs typeface="Times New Roman"/>
              </a:rPr>
              <a:t>boilers</a:t>
            </a:r>
            <a:endParaRPr sz="2200" kern="0">
              <a:solidFill>
                <a:sysClr val="windowText" lastClr="000000"/>
              </a:solidFill>
              <a:latin typeface="Times New Roman"/>
              <a:cs typeface="Times New Roman"/>
            </a:endParaRPr>
          </a:p>
        </p:txBody>
      </p:sp>
      <p:sp>
        <p:nvSpPr>
          <p:cNvPr id="10245" name="object 5">
            <a:extLst>
              <a:ext uri="{FF2B5EF4-FFF2-40B4-BE49-F238E27FC236}">
                <a16:creationId xmlns:a16="http://schemas.microsoft.com/office/drawing/2014/main" id="{034B3327-4F38-4F71-BF7B-6263FEB8D208}"/>
              </a:ext>
            </a:extLst>
          </p:cNvPr>
          <p:cNvSpPr>
            <a:spLocks/>
          </p:cNvSpPr>
          <p:nvPr/>
        </p:nvSpPr>
        <p:spPr bwMode="auto">
          <a:xfrm>
            <a:off x="393700" y="393700"/>
            <a:ext cx="9272588" cy="6986588"/>
          </a:xfrm>
          <a:custGeom>
            <a:avLst/>
            <a:gdLst>
              <a:gd name="T0" fmla="*/ 9269732 w 9273540"/>
              <a:gd name="T1" fmla="*/ 0 h 6987540"/>
              <a:gd name="T2" fmla="*/ 9263640 w 9273540"/>
              <a:gd name="T3" fmla="*/ 0 h 6987540"/>
              <a:gd name="T4" fmla="*/ 9263640 w 9273540"/>
              <a:gd name="T5" fmla="*/ 6092 h 6987540"/>
              <a:gd name="T6" fmla="*/ 9263640 w 9273540"/>
              <a:gd name="T7" fmla="*/ 6977640 h 6987540"/>
              <a:gd name="T8" fmla="*/ 6092 w 9273540"/>
              <a:gd name="T9" fmla="*/ 6977640 h 6987540"/>
              <a:gd name="T10" fmla="*/ 6092 w 9273540"/>
              <a:gd name="T11" fmla="*/ 6092 h 6987540"/>
              <a:gd name="T12" fmla="*/ 9263640 w 9273540"/>
              <a:gd name="T13" fmla="*/ 6092 h 6987540"/>
              <a:gd name="T14" fmla="*/ 9263640 w 9273540"/>
              <a:gd name="T15" fmla="*/ 0 h 6987540"/>
              <a:gd name="T16" fmla="*/ 6092 w 9273540"/>
              <a:gd name="T17" fmla="*/ 0 h 6987540"/>
              <a:gd name="T18" fmla="*/ 0 w 9273540"/>
              <a:gd name="T19" fmla="*/ 0 h 6987540"/>
              <a:gd name="T20" fmla="*/ 0 w 9273540"/>
              <a:gd name="T21" fmla="*/ 6092 h 6987540"/>
              <a:gd name="T22" fmla="*/ 0 w 9273540"/>
              <a:gd name="T23" fmla="*/ 6977640 h 6987540"/>
              <a:gd name="T24" fmla="*/ 0 w 9273540"/>
              <a:gd name="T25" fmla="*/ 6983732 h 6987540"/>
              <a:gd name="T26" fmla="*/ 6092 w 9273540"/>
              <a:gd name="T27" fmla="*/ 6983732 h 6987540"/>
              <a:gd name="T28" fmla="*/ 9263640 w 9273540"/>
              <a:gd name="T29" fmla="*/ 6983732 h 6987540"/>
              <a:gd name="T30" fmla="*/ 9269732 w 9273540"/>
              <a:gd name="T31" fmla="*/ 6983732 h 6987540"/>
              <a:gd name="T32" fmla="*/ 9269732 w 9273540"/>
              <a:gd name="T33" fmla="*/ 6977640 h 6987540"/>
              <a:gd name="T34" fmla="*/ 9269732 w 9273540"/>
              <a:gd name="T35" fmla="*/ 6092 h 6987540"/>
              <a:gd name="T36" fmla="*/ 9269732 w 9273540"/>
              <a:gd name="T37" fmla="*/ 0 h 698754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9273540" h="6987540">
                <a:moveTo>
                  <a:pt x="9273540" y="0"/>
                </a:moveTo>
                <a:lnTo>
                  <a:pt x="9267444" y="0"/>
                </a:lnTo>
                <a:lnTo>
                  <a:pt x="9267444" y="6096"/>
                </a:lnTo>
                <a:lnTo>
                  <a:pt x="9267444" y="6981444"/>
                </a:lnTo>
                <a:lnTo>
                  <a:pt x="6096" y="6981444"/>
                </a:lnTo>
                <a:lnTo>
                  <a:pt x="6096" y="6096"/>
                </a:lnTo>
                <a:lnTo>
                  <a:pt x="9267444" y="6096"/>
                </a:lnTo>
                <a:lnTo>
                  <a:pt x="9267444" y="0"/>
                </a:lnTo>
                <a:lnTo>
                  <a:pt x="6096" y="0"/>
                </a:lnTo>
                <a:lnTo>
                  <a:pt x="0" y="0"/>
                </a:lnTo>
                <a:lnTo>
                  <a:pt x="0" y="6096"/>
                </a:lnTo>
                <a:lnTo>
                  <a:pt x="0" y="6981444"/>
                </a:lnTo>
                <a:lnTo>
                  <a:pt x="0" y="6987540"/>
                </a:lnTo>
                <a:lnTo>
                  <a:pt x="6096" y="6987540"/>
                </a:lnTo>
                <a:lnTo>
                  <a:pt x="9267444" y="6987540"/>
                </a:lnTo>
                <a:lnTo>
                  <a:pt x="9273540" y="6987540"/>
                </a:lnTo>
                <a:lnTo>
                  <a:pt x="9273540" y="6981444"/>
                </a:lnTo>
                <a:lnTo>
                  <a:pt x="9273540" y="6096"/>
                </a:lnTo>
                <a:lnTo>
                  <a:pt x="927354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5168</Words>
  <Application>Microsoft Office PowerPoint</Application>
  <PresentationFormat>Custom</PresentationFormat>
  <Paragraphs>553</Paragraphs>
  <Slides>50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50</vt:i4>
      </vt:variant>
    </vt:vector>
  </HeadingPairs>
  <TitlesOfParts>
    <vt:vector size="56" baseType="lpstr">
      <vt:lpstr>Arial</vt:lpstr>
      <vt:lpstr>Calibri</vt:lpstr>
      <vt:lpstr>Times New Roman</vt:lpstr>
      <vt:lpstr>Verdana</vt:lpstr>
      <vt:lpstr>Symbol</vt:lpstr>
      <vt:lpstr>Office Theme</vt:lpstr>
      <vt:lpstr>LAB MANUAL FOR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CALIBRATION OF LVDT</vt:lpstr>
      <vt:lpstr>PowerPoint Presentation</vt:lpstr>
      <vt:lpstr>fraction of mm to a few cms. Normally LVDT can give better result up to 5mm.</vt:lpstr>
      <vt:lpstr>PROCEDURE:</vt:lpstr>
      <vt:lpstr>TABULATIONS:</vt:lpstr>
      <vt:lpstr>3. CALIBRATION OF STRAIN GAUGE</vt:lpstr>
      <vt:lpstr>PowerPoint Presentation</vt:lpstr>
      <vt:lpstr>PowerPoint Presentation</vt:lpstr>
      <vt:lpstr>PowerPoint Presentation</vt:lpstr>
      <vt:lpstr>Single Arm Mode (Quarter bridge).</vt:lpstr>
      <vt:lpstr>PANEL DETIALS:</vt:lpstr>
      <vt:lpstr>PowerPoint Presentation</vt:lpstr>
      <vt:lpstr>PROCEDURE:</vt:lpstr>
      <vt:lpstr>TABULATIONS:</vt:lpstr>
      <vt:lpstr>CONCLUSIONS OF THE RESULTS TABULATED:</vt:lpstr>
      <vt:lpstr>4.  MEASUREMENT OF ANGULAR DISPLACEMENT</vt:lpstr>
      <vt:lpstr>changed by varying the separation between the plates, varying the effective area of the plates or varying the dielectric.</vt:lpstr>
      <vt:lpstr>ANGULAR INDICATOR:  To indicate the Distance moved. </vt:lpstr>
      <vt:lpstr>LIMITATIONS</vt:lpstr>
      <vt:lpstr>TABULATIONS:</vt:lpstr>
      <vt:lpstr>5.  CALIBRATION OF PHOTO SPEED SENSOR</vt:lpstr>
      <vt:lpstr>mounted  with  iron  rods  while  passing  under  magnetic  and  photo  pickup produces an electric pulse. These pulses are fed to signal conditioner unit and displays reading visually. The stability of the rotational drive is easily checked by observing the variation of display reading. PANEL DETIALS:</vt:lpstr>
      <vt:lpstr>LIMITATIONS</vt:lpstr>
      <vt:lpstr>PowerPoint Presentation</vt:lpstr>
      <vt:lpstr>6. CALIBRATION OF McLeod GAUGE</vt:lpstr>
      <vt:lpstr>PowerPoint Presentation</vt:lpstr>
      <vt:lpstr>vacuum make electron microscopes and vacuum tubes possible, including cathode ray tubes. The elimination of air friction is useful for flywheel energy storage and ultracentrifuges.</vt:lpstr>
      <vt:lpstr>LIMITATIONS</vt:lpstr>
      <vt:lpstr>PowerPoint Presentation</vt:lpstr>
      <vt:lpstr>7. CALIBRATION OF TEMPERATURE SENSOR</vt:lpstr>
      <vt:lpstr>PowerPoint Presentation</vt:lpstr>
      <vt:lpstr>PowerPoint Presentation</vt:lpstr>
      <vt:lpstr>PowerPoint Presentation</vt:lpstr>
      <vt:lpstr>PANEL DETIALS:</vt:lpstr>
      <vt:lpstr>PROCEDURE:</vt:lpstr>
      <vt:lpstr>PowerPoint Presentation</vt:lpstr>
      <vt:lpstr>8. ROTAMETER SETUP</vt:lpstr>
      <vt:lpstr>PowerPoint Presentation</vt:lpstr>
      <vt:lpstr>PowerPoint Presentation</vt:lpstr>
      <vt:lpstr>Graphs</vt:lpstr>
      <vt:lpstr>PRECAUTIONS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MANUAL FOR</dc:title>
  <cp:lastModifiedBy>cloudconvert_9</cp:lastModifiedBy>
  <cp:revision>9</cp:revision>
  <dcterms:created xsi:type="dcterms:W3CDTF">2025-01-15T23:46:37Z</dcterms:created>
  <dcterms:modified xsi:type="dcterms:W3CDTF">2025-01-23T14:11:37Z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2025-01-15T00:00:00Z</vt:filetime>
  </property>
  <property fmtid="{D5CDD505-2E9C-101B-9397-08002B2CF9AE}" pid="3" name="Creator">
    <vt:lpwstr>Microsoft® Word 2021</vt:lpwstr>
  </property>
  <property fmtid="{D5CDD505-2E9C-101B-9397-08002B2CF9AE}" pid="4" name="LastSaved">
    <vt:filetime>2025-01-15T00:00:00Z</vt:filetime>
  </property>
  <property fmtid="{D5CDD505-2E9C-101B-9397-08002B2CF9AE}" pid="5" name="Producer">
    <vt:lpwstr>Microsoft® Word 2021</vt:lpwstr>
  </property>
</Properties>
</file>