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Lst>
  <p:sldSz cx="10058400" cy="7772400"/>
  <p:notesSz cx="10058400" cy="7772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661" y="67"/>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a:lstStyle>
            <a:lvl1pPr>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a:lstStyle>
            <a:lvl1pPr>
              <a:defRPr/>
            </a:lvl1pPr>
          </a:lstStyle>
          <a:p>
            <a:endParaRPr/>
          </a:p>
        </p:txBody>
      </p:sp>
      <p:sp>
        <p:nvSpPr>
          <p:cNvPr id="4" name="Holder 4">
            <a:extLst>
              <a:ext uri="{FF2B5EF4-FFF2-40B4-BE49-F238E27FC236}">
                <a16:creationId xmlns:a16="http://schemas.microsoft.com/office/drawing/2014/main" id="{FDF4E07F-E878-416A-89EB-F5C707237EF2}"/>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Holder 5">
            <a:extLst>
              <a:ext uri="{FF2B5EF4-FFF2-40B4-BE49-F238E27FC236}">
                <a16:creationId xmlns:a16="http://schemas.microsoft.com/office/drawing/2014/main" id="{4637E951-A4D4-4834-B298-4E8611F6F933}"/>
              </a:ext>
            </a:extLst>
          </p:cNvPr>
          <p:cNvSpPr>
            <a:spLocks noGrp="1" noChangeArrowheads="1"/>
          </p:cNvSpPr>
          <p:nvPr>
            <p:ph type="dt" sz="half" idx="11"/>
          </p:nvPr>
        </p:nvSpPr>
        <p:spPr>
          <a:ln/>
        </p:spPr>
        <p:txBody>
          <a:bodyPr/>
          <a:lstStyle>
            <a:lvl1pPr>
              <a:defRPr/>
            </a:lvl1pPr>
          </a:lstStyle>
          <a:p>
            <a:pPr>
              <a:defRPr/>
            </a:pPr>
            <a:fld id="{2B2422BD-6D3A-4034-ACA5-95F65825E38B}" type="datetimeFigureOut">
              <a:rPr lang="en-US" altLang="en-US"/>
              <a:pPr>
                <a:defRPr/>
              </a:pPr>
              <a:t>1/23/2025</a:t>
            </a:fld>
            <a:endParaRPr lang="en-US" altLang="en-US"/>
          </a:p>
        </p:txBody>
      </p:sp>
      <p:sp>
        <p:nvSpPr>
          <p:cNvPr id="6" name="Holder 6">
            <a:extLst>
              <a:ext uri="{FF2B5EF4-FFF2-40B4-BE49-F238E27FC236}">
                <a16:creationId xmlns:a16="http://schemas.microsoft.com/office/drawing/2014/main" id="{DF6FCB38-C48A-40CD-8C39-F80BF62A7DD6}"/>
              </a:ext>
            </a:extLst>
          </p:cNvPr>
          <p:cNvSpPr>
            <a:spLocks noGrp="1" noChangeArrowheads="1"/>
          </p:cNvSpPr>
          <p:nvPr>
            <p:ph type="sldNum" sz="quarter" idx="12"/>
          </p:nvPr>
        </p:nvSpPr>
        <p:spPr>
          <a:ln/>
        </p:spPr>
        <p:txBody>
          <a:bodyPr/>
          <a:lstStyle>
            <a:lvl1pPr>
              <a:defRPr/>
            </a:lvl1pPr>
          </a:lstStyle>
          <a:p>
            <a:pPr>
              <a:defRPr/>
            </a:pPr>
            <a:fld id="{CE9AF7D8-90D9-4C59-B52E-44ADCB6BA9DA}" type="slidenum">
              <a:rPr lang="en-US" altLang="en-US"/>
              <a:pPr>
                <a:defRPr/>
              </a:pPr>
              <a:t>‹#›</a:t>
            </a:fld>
            <a:endParaRPr lang="en-US" altLang="en-US"/>
          </a:p>
        </p:txBody>
      </p:sp>
    </p:spTree>
    <p:extLst>
      <p:ext uri="{BB962C8B-B14F-4D97-AF65-F5344CB8AC3E}">
        <p14:creationId xmlns:p14="http://schemas.microsoft.com/office/powerpoint/2010/main" val="2335748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000" b="1" i="0">
                <a:solidFill>
                  <a:schemeClr val="tx1"/>
                </a:solidFill>
                <a:latin typeface="Times New Roman"/>
                <a:cs typeface="Times New Roman"/>
              </a:defRPr>
            </a:lvl1pPr>
          </a:lstStyle>
          <a:p>
            <a:endParaRPr/>
          </a:p>
        </p:txBody>
      </p:sp>
      <p:sp>
        <p:nvSpPr>
          <p:cNvPr id="3" name="Holder 3"/>
          <p:cNvSpPr>
            <a:spLocks noGrp="1"/>
          </p:cNvSpPr>
          <p:nvPr>
            <p:ph type="body" idx="1"/>
          </p:nvPr>
        </p:nvSpPr>
        <p:spPr/>
        <p:txBody>
          <a:bodyPr/>
          <a:lstStyle>
            <a:lvl1pPr>
              <a:defRPr b="0" i="0">
                <a:solidFill>
                  <a:schemeClr val="tx1"/>
                </a:solidFill>
              </a:defRPr>
            </a:lvl1pPr>
          </a:lstStyle>
          <a:p>
            <a:endParaRPr/>
          </a:p>
        </p:txBody>
      </p:sp>
      <p:sp>
        <p:nvSpPr>
          <p:cNvPr id="4" name="Holder 4">
            <a:extLst>
              <a:ext uri="{FF2B5EF4-FFF2-40B4-BE49-F238E27FC236}">
                <a16:creationId xmlns:a16="http://schemas.microsoft.com/office/drawing/2014/main" id="{760BBE6C-F5FE-4AEC-BDBC-F0190CC5AC02}"/>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Holder 5">
            <a:extLst>
              <a:ext uri="{FF2B5EF4-FFF2-40B4-BE49-F238E27FC236}">
                <a16:creationId xmlns:a16="http://schemas.microsoft.com/office/drawing/2014/main" id="{15C936D9-178D-4472-B1BC-2D82459BA011}"/>
              </a:ext>
            </a:extLst>
          </p:cNvPr>
          <p:cNvSpPr>
            <a:spLocks noGrp="1" noChangeArrowheads="1"/>
          </p:cNvSpPr>
          <p:nvPr>
            <p:ph type="dt" sz="half" idx="11"/>
          </p:nvPr>
        </p:nvSpPr>
        <p:spPr>
          <a:ln/>
        </p:spPr>
        <p:txBody>
          <a:bodyPr/>
          <a:lstStyle>
            <a:lvl1pPr>
              <a:defRPr/>
            </a:lvl1pPr>
          </a:lstStyle>
          <a:p>
            <a:pPr>
              <a:defRPr/>
            </a:pPr>
            <a:fld id="{F12DE966-F36D-4338-A55B-A3B7A7065654}" type="datetimeFigureOut">
              <a:rPr lang="en-US" altLang="en-US"/>
              <a:pPr>
                <a:defRPr/>
              </a:pPr>
              <a:t>1/23/2025</a:t>
            </a:fld>
            <a:endParaRPr lang="en-US" altLang="en-US"/>
          </a:p>
        </p:txBody>
      </p:sp>
      <p:sp>
        <p:nvSpPr>
          <p:cNvPr id="6" name="Holder 6">
            <a:extLst>
              <a:ext uri="{FF2B5EF4-FFF2-40B4-BE49-F238E27FC236}">
                <a16:creationId xmlns:a16="http://schemas.microsoft.com/office/drawing/2014/main" id="{C98363AB-B46E-44C0-8430-7CE245B75FBE}"/>
              </a:ext>
            </a:extLst>
          </p:cNvPr>
          <p:cNvSpPr>
            <a:spLocks noGrp="1" noChangeArrowheads="1"/>
          </p:cNvSpPr>
          <p:nvPr>
            <p:ph type="sldNum" sz="quarter" idx="12"/>
          </p:nvPr>
        </p:nvSpPr>
        <p:spPr>
          <a:ln/>
        </p:spPr>
        <p:txBody>
          <a:bodyPr/>
          <a:lstStyle>
            <a:lvl1pPr>
              <a:defRPr/>
            </a:lvl1pPr>
          </a:lstStyle>
          <a:p>
            <a:pPr>
              <a:defRPr/>
            </a:pPr>
            <a:fld id="{763FBB3E-5224-4891-93F8-4677AB8467C1}" type="slidenum">
              <a:rPr lang="en-US" altLang="en-US"/>
              <a:pPr>
                <a:defRPr/>
              </a:pPr>
              <a:t>‹#›</a:t>
            </a:fld>
            <a:endParaRPr lang="en-US" altLang="en-US"/>
          </a:p>
        </p:txBody>
      </p:sp>
    </p:spTree>
    <p:extLst>
      <p:ext uri="{BB962C8B-B14F-4D97-AF65-F5344CB8AC3E}">
        <p14:creationId xmlns:p14="http://schemas.microsoft.com/office/powerpoint/2010/main" val="269474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000" b="1" i="0">
                <a:solidFill>
                  <a:schemeClr val="tx1"/>
                </a:solidFill>
                <a:latin typeface="Times New Roman"/>
                <a:cs typeface="Times New Roman"/>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a:lstStyle>
            <a:lvl1pPr>
              <a:defRPr/>
            </a:lvl1pPr>
          </a:lstStyle>
          <a:p>
            <a:endParaRPr/>
          </a:p>
        </p:txBody>
      </p:sp>
      <p:sp>
        <p:nvSpPr>
          <p:cNvPr id="5" name="Holder 4">
            <a:extLst>
              <a:ext uri="{FF2B5EF4-FFF2-40B4-BE49-F238E27FC236}">
                <a16:creationId xmlns:a16="http://schemas.microsoft.com/office/drawing/2014/main" id="{9FB0B321-BE47-4B2F-BAF6-C757B479F314}"/>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6" name="Holder 5">
            <a:extLst>
              <a:ext uri="{FF2B5EF4-FFF2-40B4-BE49-F238E27FC236}">
                <a16:creationId xmlns:a16="http://schemas.microsoft.com/office/drawing/2014/main" id="{064ED40C-B6A4-47D1-AD51-BB16E54D35AE}"/>
              </a:ext>
            </a:extLst>
          </p:cNvPr>
          <p:cNvSpPr>
            <a:spLocks noGrp="1" noChangeArrowheads="1"/>
          </p:cNvSpPr>
          <p:nvPr>
            <p:ph type="dt" sz="half" idx="11"/>
          </p:nvPr>
        </p:nvSpPr>
        <p:spPr>
          <a:ln/>
        </p:spPr>
        <p:txBody>
          <a:bodyPr/>
          <a:lstStyle>
            <a:lvl1pPr>
              <a:defRPr/>
            </a:lvl1pPr>
          </a:lstStyle>
          <a:p>
            <a:pPr>
              <a:defRPr/>
            </a:pPr>
            <a:fld id="{73DFA8EE-B3B2-4875-810F-8EBD69D0A1EE}" type="datetimeFigureOut">
              <a:rPr lang="en-US" altLang="en-US"/>
              <a:pPr>
                <a:defRPr/>
              </a:pPr>
              <a:t>1/23/2025</a:t>
            </a:fld>
            <a:endParaRPr lang="en-US" altLang="en-US"/>
          </a:p>
        </p:txBody>
      </p:sp>
      <p:sp>
        <p:nvSpPr>
          <p:cNvPr id="7" name="Holder 6">
            <a:extLst>
              <a:ext uri="{FF2B5EF4-FFF2-40B4-BE49-F238E27FC236}">
                <a16:creationId xmlns:a16="http://schemas.microsoft.com/office/drawing/2014/main" id="{65CA2C0C-B96A-4453-A0A6-33C6721C7D5A}"/>
              </a:ext>
            </a:extLst>
          </p:cNvPr>
          <p:cNvSpPr>
            <a:spLocks noGrp="1" noChangeArrowheads="1"/>
          </p:cNvSpPr>
          <p:nvPr>
            <p:ph type="sldNum" sz="quarter" idx="12"/>
          </p:nvPr>
        </p:nvSpPr>
        <p:spPr>
          <a:ln/>
        </p:spPr>
        <p:txBody>
          <a:bodyPr/>
          <a:lstStyle>
            <a:lvl1pPr>
              <a:defRPr/>
            </a:lvl1pPr>
          </a:lstStyle>
          <a:p>
            <a:pPr>
              <a:defRPr/>
            </a:pPr>
            <a:fld id="{CE610EB5-AE7D-4A7C-9938-1465A95F9A17}" type="slidenum">
              <a:rPr lang="en-US" altLang="en-US"/>
              <a:pPr>
                <a:defRPr/>
              </a:pPr>
              <a:t>‹#›</a:t>
            </a:fld>
            <a:endParaRPr lang="en-US" altLang="en-US"/>
          </a:p>
        </p:txBody>
      </p:sp>
    </p:spTree>
    <p:extLst>
      <p:ext uri="{BB962C8B-B14F-4D97-AF65-F5344CB8AC3E}">
        <p14:creationId xmlns:p14="http://schemas.microsoft.com/office/powerpoint/2010/main" val="3174092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000" b="1" i="0">
                <a:solidFill>
                  <a:schemeClr val="tx1"/>
                </a:solidFill>
                <a:latin typeface="Times New Roman"/>
                <a:cs typeface="Times New Roman"/>
              </a:defRPr>
            </a:lvl1pPr>
          </a:lstStyle>
          <a:p>
            <a:endParaRPr/>
          </a:p>
        </p:txBody>
      </p:sp>
      <p:sp>
        <p:nvSpPr>
          <p:cNvPr id="3" name="Holder 4">
            <a:extLst>
              <a:ext uri="{FF2B5EF4-FFF2-40B4-BE49-F238E27FC236}">
                <a16:creationId xmlns:a16="http://schemas.microsoft.com/office/drawing/2014/main" id="{14BB817E-5BE6-4046-B2D2-F4760647CA77}"/>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4" name="Holder 5">
            <a:extLst>
              <a:ext uri="{FF2B5EF4-FFF2-40B4-BE49-F238E27FC236}">
                <a16:creationId xmlns:a16="http://schemas.microsoft.com/office/drawing/2014/main" id="{1F4FCABC-055C-473D-8A08-EAF5F9C26EC2}"/>
              </a:ext>
            </a:extLst>
          </p:cNvPr>
          <p:cNvSpPr>
            <a:spLocks noGrp="1" noChangeArrowheads="1"/>
          </p:cNvSpPr>
          <p:nvPr>
            <p:ph type="dt" sz="half" idx="11"/>
          </p:nvPr>
        </p:nvSpPr>
        <p:spPr>
          <a:ln/>
        </p:spPr>
        <p:txBody>
          <a:bodyPr/>
          <a:lstStyle>
            <a:lvl1pPr>
              <a:defRPr/>
            </a:lvl1pPr>
          </a:lstStyle>
          <a:p>
            <a:pPr>
              <a:defRPr/>
            </a:pPr>
            <a:fld id="{F2C08C6C-E1DC-4E2E-97C9-F793597ECE60}" type="datetimeFigureOut">
              <a:rPr lang="en-US" altLang="en-US"/>
              <a:pPr>
                <a:defRPr/>
              </a:pPr>
              <a:t>1/23/2025</a:t>
            </a:fld>
            <a:endParaRPr lang="en-US" altLang="en-US"/>
          </a:p>
        </p:txBody>
      </p:sp>
      <p:sp>
        <p:nvSpPr>
          <p:cNvPr id="5" name="Holder 6">
            <a:extLst>
              <a:ext uri="{FF2B5EF4-FFF2-40B4-BE49-F238E27FC236}">
                <a16:creationId xmlns:a16="http://schemas.microsoft.com/office/drawing/2014/main" id="{92337BC0-597F-48F5-B866-D2E185A50BB7}"/>
              </a:ext>
            </a:extLst>
          </p:cNvPr>
          <p:cNvSpPr>
            <a:spLocks noGrp="1" noChangeArrowheads="1"/>
          </p:cNvSpPr>
          <p:nvPr>
            <p:ph type="sldNum" sz="quarter" idx="12"/>
          </p:nvPr>
        </p:nvSpPr>
        <p:spPr>
          <a:ln/>
        </p:spPr>
        <p:txBody>
          <a:bodyPr/>
          <a:lstStyle>
            <a:lvl1pPr>
              <a:defRPr/>
            </a:lvl1pPr>
          </a:lstStyle>
          <a:p>
            <a:pPr>
              <a:defRPr/>
            </a:pPr>
            <a:fld id="{6FAB68B0-B722-40F5-B1E6-E6AA52E244C2}" type="slidenum">
              <a:rPr lang="en-US" altLang="en-US"/>
              <a:pPr>
                <a:defRPr/>
              </a:pPr>
              <a:t>‹#›</a:t>
            </a:fld>
            <a:endParaRPr lang="en-US" altLang="en-US"/>
          </a:p>
        </p:txBody>
      </p:sp>
    </p:spTree>
    <p:extLst>
      <p:ext uri="{BB962C8B-B14F-4D97-AF65-F5344CB8AC3E}">
        <p14:creationId xmlns:p14="http://schemas.microsoft.com/office/powerpoint/2010/main" val="2035048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4">
            <a:extLst>
              <a:ext uri="{FF2B5EF4-FFF2-40B4-BE49-F238E27FC236}">
                <a16:creationId xmlns:a16="http://schemas.microsoft.com/office/drawing/2014/main" id="{B52BCE8A-A13B-4894-9B8E-C62C84E40E00}"/>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3" name="Holder 5">
            <a:extLst>
              <a:ext uri="{FF2B5EF4-FFF2-40B4-BE49-F238E27FC236}">
                <a16:creationId xmlns:a16="http://schemas.microsoft.com/office/drawing/2014/main" id="{9BC2E1C7-0747-4D12-A7C5-4F5B1080F94B}"/>
              </a:ext>
            </a:extLst>
          </p:cNvPr>
          <p:cNvSpPr>
            <a:spLocks noGrp="1" noChangeArrowheads="1"/>
          </p:cNvSpPr>
          <p:nvPr>
            <p:ph type="dt" sz="half" idx="11"/>
          </p:nvPr>
        </p:nvSpPr>
        <p:spPr>
          <a:ln/>
        </p:spPr>
        <p:txBody>
          <a:bodyPr/>
          <a:lstStyle>
            <a:lvl1pPr>
              <a:defRPr/>
            </a:lvl1pPr>
          </a:lstStyle>
          <a:p>
            <a:pPr>
              <a:defRPr/>
            </a:pPr>
            <a:fld id="{76F28E32-FC44-425A-9B9B-1FC24CBCB214}" type="datetimeFigureOut">
              <a:rPr lang="en-US" altLang="en-US"/>
              <a:pPr>
                <a:defRPr/>
              </a:pPr>
              <a:t>1/23/2025</a:t>
            </a:fld>
            <a:endParaRPr lang="en-US" altLang="en-US"/>
          </a:p>
        </p:txBody>
      </p:sp>
      <p:sp>
        <p:nvSpPr>
          <p:cNvPr id="4" name="Holder 6">
            <a:extLst>
              <a:ext uri="{FF2B5EF4-FFF2-40B4-BE49-F238E27FC236}">
                <a16:creationId xmlns:a16="http://schemas.microsoft.com/office/drawing/2014/main" id="{1952E277-21EB-4D4B-8E00-0B6DF72CCCE2}"/>
              </a:ext>
            </a:extLst>
          </p:cNvPr>
          <p:cNvSpPr>
            <a:spLocks noGrp="1" noChangeArrowheads="1"/>
          </p:cNvSpPr>
          <p:nvPr>
            <p:ph type="sldNum" sz="quarter" idx="12"/>
          </p:nvPr>
        </p:nvSpPr>
        <p:spPr>
          <a:ln/>
        </p:spPr>
        <p:txBody>
          <a:bodyPr/>
          <a:lstStyle>
            <a:lvl1pPr>
              <a:defRPr/>
            </a:lvl1pPr>
          </a:lstStyle>
          <a:p>
            <a:pPr>
              <a:defRPr/>
            </a:pPr>
            <a:fld id="{6596B299-B018-49FF-B96B-13F599B0F26B}" type="slidenum">
              <a:rPr lang="en-US" altLang="en-US"/>
              <a:pPr>
                <a:defRPr/>
              </a:pPr>
              <a:t>‹#›</a:t>
            </a:fld>
            <a:endParaRPr lang="en-US" altLang="en-US"/>
          </a:p>
        </p:txBody>
      </p:sp>
    </p:spTree>
    <p:extLst>
      <p:ext uri="{BB962C8B-B14F-4D97-AF65-F5344CB8AC3E}">
        <p14:creationId xmlns:p14="http://schemas.microsoft.com/office/powerpoint/2010/main" val="214801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Holder 2">
            <a:extLst>
              <a:ext uri="{FF2B5EF4-FFF2-40B4-BE49-F238E27FC236}">
                <a16:creationId xmlns:a16="http://schemas.microsoft.com/office/drawing/2014/main" id="{1B66B889-2624-4B7D-AB5D-C32FEDA335E9}"/>
              </a:ext>
            </a:extLst>
          </p:cNvPr>
          <p:cNvSpPr>
            <a:spLocks noGrp="1" noChangeArrowheads="1"/>
          </p:cNvSpPr>
          <p:nvPr>
            <p:ph type="title"/>
          </p:nvPr>
        </p:nvSpPr>
        <p:spPr bwMode="auto">
          <a:xfrm>
            <a:off x="1176338" y="889000"/>
            <a:ext cx="770572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a:p>
        </p:txBody>
      </p:sp>
      <p:sp>
        <p:nvSpPr>
          <p:cNvPr id="1027" name="Holder 3">
            <a:extLst>
              <a:ext uri="{FF2B5EF4-FFF2-40B4-BE49-F238E27FC236}">
                <a16:creationId xmlns:a16="http://schemas.microsoft.com/office/drawing/2014/main" id="{C503EC95-5945-411A-BABF-83709C6D4CFB}"/>
              </a:ext>
            </a:extLst>
          </p:cNvPr>
          <p:cNvSpPr>
            <a:spLocks noGrp="1" noChangeArrowheads="1"/>
          </p:cNvSpPr>
          <p:nvPr>
            <p:ph type="body" idx="1"/>
          </p:nvPr>
        </p:nvSpPr>
        <p:spPr bwMode="auto">
          <a:xfrm>
            <a:off x="779463" y="1962150"/>
            <a:ext cx="9153525" cy="511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a:p>
        </p:txBody>
      </p:sp>
      <p:sp>
        <p:nvSpPr>
          <p:cNvPr id="1028" name="Holder 4">
            <a:extLst>
              <a:ext uri="{FF2B5EF4-FFF2-40B4-BE49-F238E27FC236}">
                <a16:creationId xmlns:a16="http://schemas.microsoft.com/office/drawing/2014/main" id="{FCD6E48D-08BE-42AC-AC38-72425CEE22DC}"/>
              </a:ext>
            </a:extLst>
          </p:cNvPr>
          <p:cNvSpPr>
            <a:spLocks noGrp="1" noChangeArrowheads="1"/>
          </p:cNvSpPr>
          <p:nvPr>
            <p:ph type="ftr" sz="quarter" idx="5"/>
          </p:nvPr>
        </p:nvSpPr>
        <p:spPr bwMode="auto">
          <a:xfrm>
            <a:off x="3419475" y="7227888"/>
            <a:ext cx="3219450" cy="388937"/>
          </a:xfrm>
          <a:prstGeom prst="rect">
            <a:avLst/>
          </a:prstGeom>
          <a:noFill/>
          <a:ln>
            <a:noFill/>
          </a:ln>
        </p:spPr>
        <p:txBody>
          <a:bodyPr vert="horz" wrap="square" lIns="0" tIns="0" rIns="0" bIns="0" numCol="1" anchor="t" anchorCtr="0" compatLnSpc="1">
            <a:prstTxWarp prst="textNoShape">
              <a:avLst/>
            </a:prstTxWarp>
            <a:spAutoFit/>
          </a:bodyPr>
          <a:lstStyle>
            <a:lvl1pPr algn="ctr" eaLnBrk="1" hangingPunct="1">
              <a:defRPr>
                <a:solidFill>
                  <a:srgbClr val="898989"/>
                </a:solidFill>
              </a:defRPr>
            </a:lvl1pPr>
          </a:lstStyle>
          <a:p>
            <a:pPr>
              <a:defRPr/>
            </a:pPr>
            <a:endParaRPr lang="en-US" altLang="en-US"/>
          </a:p>
        </p:txBody>
      </p:sp>
      <p:sp>
        <p:nvSpPr>
          <p:cNvPr id="1029" name="Holder 5">
            <a:extLst>
              <a:ext uri="{FF2B5EF4-FFF2-40B4-BE49-F238E27FC236}">
                <a16:creationId xmlns:a16="http://schemas.microsoft.com/office/drawing/2014/main" id="{210E2175-A065-44C1-91D0-AEBC45EEDAD8}"/>
              </a:ext>
            </a:extLst>
          </p:cNvPr>
          <p:cNvSpPr>
            <a:spLocks noGrp="1" noChangeArrowheads="1"/>
          </p:cNvSpPr>
          <p:nvPr>
            <p:ph type="dt" sz="half" idx="6"/>
          </p:nvPr>
        </p:nvSpPr>
        <p:spPr bwMode="auto">
          <a:xfrm>
            <a:off x="503238" y="7227888"/>
            <a:ext cx="2312987" cy="388937"/>
          </a:xfrm>
          <a:prstGeom prst="rect">
            <a:avLst/>
          </a:prstGeom>
          <a:noFill/>
          <a:ln>
            <a:noFill/>
          </a:ln>
        </p:spPr>
        <p:txBody>
          <a:bodyPr vert="horz" wrap="square" lIns="0" tIns="0" rIns="0" bIns="0" numCol="1" anchor="t" anchorCtr="0" compatLnSpc="1">
            <a:prstTxWarp prst="textNoShape">
              <a:avLst/>
            </a:prstTxWarp>
            <a:spAutoFit/>
          </a:bodyPr>
          <a:lstStyle>
            <a:lvl1pPr eaLnBrk="1" hangingPunct="1">
              <a:defRPr>
                <a:solidFill>
                  <a:srgbClr val="898989"/>
                </a:solidFill>
              </a:defRPr>
            </a:lvl1pPr>
          </a:lstStyle>
          <a:p>
            <a:pPr>
              <a:defRPr/>
            </a:pPr>
            <a:fld id="{FFD58051-1FD0-4E00-801B-1FE0C5C3A62F}" type="datetimeFigureOut">
              <a:rPr lang="en-US" altLang="en-US"/>
              <a:pPr>
                <a:defRPr/>
              </a:pPr>
              <a:t>1/23/2025</a:t>
            </a:fld>
            <a:endParaRPr lang="en-US" altLang="en-US"/>
          </a:p>
        </p:txBody>
      </p:sp>
      <p:sp>
        <p:nvSpPr>
          <p:cNvPr id="1030" name="Holder 6">
            <a:extLst>
              <a:ext uri="{FF2B5EF4-FFF2-40B4-BE49-F238E27FC236}">
                <a16:creationId xmlns:a16="http://schemas.microsoft.com/office/drawing/2014/main" id="{F9F53DE3-0DC6-48AE-B3BC-3379CEB69BD8}"/>
              </a:ext>
            </a:extLst>
          </p:cNvPr>
          <p:cNvSpPr>
            <a:spLocks noGrp="1" noChangeArrowheads="1"/>
          </p:cNvSpPr>
          <p:nvPr>
            <p:ph type="sldNum" sz="quarter" idx="7"/>
          </p:nvPr>
        </p:nvSpPr>
        <p:spPr bwMode="auto">
          <a:xfrm>
            <a:off x="7242175" y="7227888"/>
            <a:ext cx="2312988" cy="388937"/>
          </a:xfrm>
          <a:prstGeom prst="rect">
            <a:avLst/>
          </a:prstGeom>
          <a:noFill/>
          <a:ln>
            <a:noFill/>
          </a:ln>
        </p:spPr>
        <p:txBody>
          <a:bodyPr vert="horz" wrap="square" lIns="0" tIns="0" rIns="0" bIns="0" numCol="1" anchor="t" anchorCtr="0" compatLnSpc="1">
            <a:prstTxWarp prst="textNoShape">
              <a:avLst/>
            </a:prstTxWarp>
            <a:spAutoFit/>
          </a:bodyPr>
          <a:lstStyle>
            <a:lvl1pPr algn="r" eaLnBrk="1" hangingPunct="1">
              <a:defRPr>
                <a:solidFill>
                  <a:srgbClr val="898989"/>
                </a:solidFill>
              </a:defRPr>
            </a:lvl1pPr>
          </a:lstStyle>
          <a:p>
            <a:pPr>
              <a:defRPr/>
            </a:pPr>
            <a:fld id="{7D7AB070-CA35-4990-B804-491E74C4828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defRPr>
      </a:lvl2pPr>
      <a:lvl3pPr algn="ctr" rtl="0" eaLnBrk="0" fontAlgn="base" hangingPunct="0">
        <a:spcBef>
          <a:spcPct val="0"/>
        </a:spcBef>
        <a:spcAft>
          <a:spcPct val="0"/>
        </a:spcAft>
        <a:defRPr>
          <a:solidFill>
            <a:schemeClr val="tx2"/>
          </a:solidFill>
          <a:latin typeface="Calibri" panose="020F0502020204030204" pitchFamily="34" charset="0"/>
        </a:defRPr>
      </a:lvl3pPr>
      <a:lvl4pPr algn="ctr" rtl="0" eaLnBrk="0" fontAlgn="base" hangingPunct="0">
        <a:spcBef>
          <a:spcPct val="0"/>
        </a:spcBef>
        <a:spcAft>
          <a:spcPct val="0"/>
        </a:spcAft>
        <a:defRPr>
          <a:solidFill>
            <a:schemeClr val="tx2"/>
          </a:solidFill>
          <a:latin typeface="Calibri" panose="020F0502020204030204" pitchFamily="34" charset="0"/>
        </a:defRPr>
      </a:lvl4pPr>
      <a:lvl5pPr algn="ctr" rtl="0" eaLnBrk="0" fontAlgn="base" hangingPunct="0">
        <a:spcBef>
          <a:spcPct val="0"/>
        </a:spcBef>
        <a:spcAft>
          <a:spcPct val="0"/>
        </a:spcAft>
        <a:defRPr>
          <a:solidFill>
            <a:schemeClr val="tx2"/>
          </a:solidFill>
          <a:latin typeface="Calibri" panose="020F0502020204030204" pitchFamily="34" charset="0"/>
        </a:defRPr>
      </a:lvl5pPr>
      <a:lvl6pPr marL="457200" algn="ctr" rtl="0" eaLnBrk="0" fontAlgn="base" hangingPunct="0">
        <a:spcBef>
          <a:spcPct val="0"/>
        </a:spcBef>
        <a:spcAft>
          <a:spcPct val="0"/>
        </a:spcAft>
        <a:defRPr>
          <a:solidFill>
            <a:schemeClr val="tx2"/>
          </a:solidFill>
          <a:latin typeface="Calibri" panose="020F0502020204030204" pitchFamily="34" charset="0"/>
        </a:defRPr>
      </a:lvl6pPr>
      <a:lvl7pPr marL="914400" algn="ctr" rtl="0" eaLnBrk="0" fontAlgn="base" hangingPunct="0">
        <a:spcBef>
          <a:spcPct val="0"/>
        </a:spcBef>
        <a:spcAft>
          <a:spcPct val="0"/>
        </a:spcAft>
        <a:defRPr>
          <a:solidFill>
            <a:schemeClr val="tx2"/>
          </a:solidFill>
          <a:latin typeface="Calibri" panose="020F0502020204030204" pitchFamily="34" charset="0"/>
        </a:defRPr>
      </a:lvl7pPr>
      <a:lvl8pPr marL="1371600" algn="ctr" rtl="0" eaLnBrk="0" fontAlgn="base" hangingPunct="0">
        <a:spcBef>
          <a:spcPct val="0"/>
        </a:spcBef>
        <a:spcAft>
          <a:spcPct val="0"/>
        </a:spcAft>
        <a:defRPr>
          <a:solidFill>
            <a:schemeClr val="tx2"/>
          </a:solidFill>
          <a:latin typeface="Calibri" panose="020F0502020204030204" pitchFamily="34" charset="0"/>
        </a:defRPr>
      </a:lvl8pPr>
      <a:lvl9pPr marL="1828800" algn="ctr" rtl="0" eaLnBrk="0" fontAlgn="base" hangingPunct="0">
        <a:spcBef>
          <a:spcPct val="0"/>
        </a:spcBef>
        <a:spcAft>
          <a:spcPct val="0"/>
        </a:spcAft>
        <a:defRPr>
          <a:solidFill>
            <a:schemeClr val="tx2"/>
          </a:solidFill>
          <a:latin typeface="Calibri" panose="020F0502020204030204"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5" Type="http://schemas.openxmlformats.org/officeDocument/2006/relationships/image" Target="../media/image29.jpeg"/><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image" Target="../media/image38.png"/><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5.xml"/><Relationship Id="rId5" Type="http://schemas.openxmlformats.org/officeDocument/2006/relationships/image" Target="../media/image50.jpeg"/><Relationship Id="rId4" Type="http://schemas.openxmlformats.org/officeDocument/2006/relationships/image" Target="../media/image49.jpeg"/></Relationships>
</file>

<file path=ppt/slides/_rels/slide3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5.xml"/><Relationship Id="rId4" Type="http://schemas.openxmlformats.org/officeDocument/2006/relationships/image" Target="../media/image5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5.xml"/><Relationship Id="rId5" Type="http://schemas.openxmlformats.org/officeDocument/2006/relationships/image" Target="../media/image68.jpeg"/><Relationship Id="rId4" Type="http://schemas.openxmlformats.org/officeDocument/2006/relationships/image" Target="../media/image67.jpeg"/></Relationships>
</file>

<file path=ppt/slides/_rels/slide5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5.xml"/><Relationship Id="rId4" Type="http://schemas.openxmlformats.org/officeDocument/2006/relationships/image" Target="../media/image71.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8" descr="Blueprint of a machine with blue text&#10;&#10;Description automatically generated">
            <a:extLst>
              <a:ext uri="{FF2B5EF4-FFF2-40B4-BE49-F238E27FC236}">
                <a16:creationId xmlns:a16="http://schemas.microsoft.com/office/drawing/2014/main" id="{7F0CBBC4-678B-4F81-89B6-A8FC82C7E2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8" r="47762"/>
          <a:stretch>
            <a:fillRect/>
          </a:stretch>
        </p:blipFill>
        <p:spPr bwMode="auto">
          <a:xfrm>
            <a:off x="-587375" y="0"/>
            <a:ext cx="5616575"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Rounded Corners 5">
            <a:extLst>
              <a:ext uri="{FF2B5EF4-FFF2-40B4-BE49-F238E27FC236}">
                <a16:creationId xmlns:a16="http://schemas.microsoft.com/office/drawing/2014/main" id="{86C8B583-5D18-430A-9D36-2F36F271C940}"/>
              </a:ext>
            </a:extLst>
          </p:cNvPr>
          <p:cNvSpPr/>
          <p:nvPr/>
        </p:nvSpPr>
        <p:spPr>
          <a:xfrm>
            <a:off x="1447800" y="1981200"/>
            <a:ext cx="7369175" cy="5394325"/>
          </a:xfrm>
          <a:prstGeom prst="roundRect">
            <a:avLst/>
          </a:prstGeom>
          <a:solidFill>
            <a:srgbClr val="A6A6A6">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object 2">
            <a:extLst>
              <a:ext uri="{FF2B5EF4-FFF2-40B4-BE49-F238E27FC236}">
                <a16:creationId xmlns:a16="http://schemas.microsoft.com/office/drawing/2014/main" id="{2EBC82C4-5A31-4301-84D5-51D9C8C734BB}"/>
              </a:ext>
            </a:extLst>
          </p:cNvPr>
          <p:cNvSpPr txBox="1">
            <a:spLocks noGrp="1"/>
          </p:cNvSpPr>
          <p:nvPr>
            <p:ph type="title"/>
          </p:nvPr>
        </p:nvSpPr>
        <p:spPr>
          <a:xfrm>
            <a:off x="3908425" y="2476500"/>
            <a:ext cx="2328863" cy="390525"/>
          </a:xfrm>
        </p:spPr>
        <p:txBody>
          <a:bodyPr tIns="12700" rtlCol="0"/>
          <a:lstStyle/>
          <a:p>
            <a:pPr marL="12700" eaLnBrk="1" fontAlgn="auto" hangingPunct="1">
              <a:spcBef>
                <a:spcPts val="100"/>
              </a:spcBef>
              <a:spcAft>
                <a:spcPts val="0"/>
              </a:spcAft>
              <a:defRPr/>
            </a:pPr>
            <a:r>
              <a:rPr sz="2400" dirty="0">
                <a:latin typeface="Calibri"/>
                <a:cs typeface="Calibri"/>
              </a:rPr>
              <a:t>LAB</a:t>
            </a:r>
            <a:r>
              <a:rPr sz="2400" spc="-15" dirty="0">
                <a:latin typeface="Calibri"/>
                <a:cs typeface="Calibri"/>
              </a:rPr>
              <a:t> </a:t>
            </a:r>
            <a:r>
              <a:rPr sz="2400" dirty="0">
                <a:latin typeface="Calibri"/>
                <a:cs typeface="Calibri"/>
              </a:rPr>
              <a:t>MANUAL</a:t>
            </a:r>
            <a:r>
              <a:rPr sz="2400" spc="-15" dirty="0">
                <a:latin typeface="Calibri"/>
                <a:cs typeface="Calibri"/>
              </a:rPr>
              <a:t> </a:t>
            </a:r>
            <a:r>
              <a:rPr sz="2400" spc="-25" dirty="0">
                <a:latin typeface="Calibri"/>
                <a:cs typeface="Calibri"/>
              </a:rPr>
              <a:t>FOR</a:t>
            </a:r>
            <a:endParaRPr sz="2400" dirty="0">
              <a:latin typeface="Calibri"/>
              <a:cs typeface="Calibri"/>
            </a:endParaRPr>
          </a:p>
        </p:txBody>
      </p:sp>
      <p:sp>
        <p:nvSpPr>
          <p:cNvPr id="3" name="object 3">
            <a:extLst>
              <a:ext uri="{FF2B5EF4-FFF2-40B4-BE49-F238E27FC236}">
                <a16:creationId xmlns:a16="http://schemas.microsoft.com/office/drawing/2014/main" id="{03DC6983-3D80-4ACD-A233-0F994BA8796D}"/>
              </a:ext>
            </a:extLst>
          </p:cNvPr>
          <p:cNvSpPr txBox="1"/>
          <p:nvPr/>
        </p:nvSpPr>
        <p:spPr>
          <a:xfrm>
            <a:off x="2154238" y="2851150"/>
            <a:ext cx="5834062" cy="1639888"/>
          </a:xfrm>
          <a:prstGeom prst="rect">
            <a:avLst/>
          </a:prstGeom>
        </p:spPr>
        <p:txBody>
          <a:bodyPr lIns="0" tIns="12065" rIns="0" bIns="0">
            <a:spAutoFit/>
          </a:bodyPr>
          <a:lstStyle/>
          <a:p>
            <a:pPr marL="3175" algn="ctr" eaLnBrk="1" fontAlgn="auto" hangingPunct="1">
              <a:spcBef>
                <a:spcPts val="95"/>
              </a:spcBef>
              <a:spcAft>
                <a:spcPts val="0"/>
              </a:spcAft>
              <a:defRPr/>
            </a:pPr>
            <a:r>
              <a:rPr sz="2200" b="1" kern="0" dirty="0">
                <a:solidFill>
                  <a:sysClr val="windowText" lastClr="000000"/>
                </a:solidFill>
                <a:latin typeface="Calibri"/>
                <a:cs typeface="Calibri"/>
              </a:rPr>
              <a:t>Machine</a:t>
            </a:r>
            <a:r>
              <a:rPr sz="2200" b="1" kern="0" spc="-65" dirty="0">
                <a:solidFill>
                  <a:sysClr val="windowText" lastClr="000000"/>
                </a:solidFill>
                <a:latin typeface="Calibri"/>
                <a:cs typeface="Calibri"/>
              </a:rPr>
              <a:t> </a:t>
            </a:r>
            <a:r>
              <a:rPr sz="2200" b="1" kern="0" dirty="0">
                <a:solidFill>
                  <a:sysClr val="windowText" lastClr="000000"/>
                </a:solidFill>
                <a:latin typeface="Calibri"/>
                <a:cs typeface="Calibri"/>
              </a:rPr>
              <a:t>design</a:t>
            </a:r>
            <a:r>
              <a:rPr sz="2200" b="1" kern="0" spc="-60" dirty="0">
                <a:solidFill>
                  <a:sysClr val="windowText" lastClr="000000"/>
                </a:solidFill>
                <a:latin typeface="Calibri"/>
                <a:cs typeface="Calibri"/>
              </a:rPr>
              <a:t> </a:t>
            </a:r>
            <a:r>
              <a:rPr sz="2200" b="1" kern="0" dirty="0">
                <a:solidFill>
                  <a:sysClr val="windowText" lastClr="000000"/>
                </a:solidFill>
                <a:latin typeface="Calibri"/>
                <a:cs typeface="Calibri"/>
              </a:rPr>
              <a:t>2</a:t>
            </a:r>
            <a:r>
              <a:rPr sz="2200" b="1" kern="0" spc="-60" dirty="0">
                <a:solidFill>
                  <a:sysClr val="windowText" lastClr="000000"/>
                </a:solidFill>
                <a:latin typeface="Calibri"/>
                <a:cs typeface="Calibri"/>
              </a:rPr>
              <a:t> </a:t>
            </a:r>
            <a:r>
              <a:rPr sz="2200" b="1" kern="0" spc="-25" dirty="0">
                <a:solidFill>
                  <a:sysClr val="windowText" lastClr="000000"/>
                </a:solidFill>
                <a:latin typeface="Calibri"/>
                <a:cs typeface="Calibri"/>
              </a:rPr>
              <a:t>lab</a:t>
            </a:r>
            <a:endParaRPr sz="2200" kern="0" dirty="0">
              <a:solidFill>
                <a:sysClr val="windowText" lastClr="000000"/>
              </a:solidFill>
              <a:latin typeface="Calibri"/>
              <a:cs typeface="Calibri"/>
            </a:endParaRPr>
          </a:p>
          <a:p>
            <a:pPr algn="ctr" eaLnBrk="1" fontAlgn="auto" hangingPunct="1">
              <a:spcBef>
                <a:spcPts val="30"/>
              </a:spcBef>
              <a:spcAft>
                <a:spcPts val="0"/>
              </a:spcAft>
              <a:defRPr/>
            </a:pPr>
            <a:r>
              <a:rPr sz="2400" b="1" kern="0" dirty="0">
                <a:solidFill>
                  <a:sysClr val="windowText" lastClr="000000"/>
                </a:solidFill>
                <a:latin typeface="Calibri"/>
                <a:cs typeface="Calibri"/>
              </a:rPr>
              <a:t>DEPARTMENT</a:t>
            </a:r>
            <a:r>
              <a:rPr sz="2400" b="1" kern="0" spc="-40" dirty="0">
                <a:solidFill>
                  <a:sysClr val="windowText" lastClr="000000"/>
                </a:solidFill>
                <a:latin typeface="Calibri"/>
                <a:cs typeface="Calibri"/>
              </a:rPr>
              <a:t> </a:t>
            </a:r>
            <a:r>
              <a:rPr sz="2400" b="1" kern="0" dirty="0">
                <a:solidFill>
                  <a:sysClr val="windowText" lastClr="000000"/>
                </a:solidFill>
                <a:latin typeface="Calibri"/>
                <a:cs typeface="Calibri"/>
              </a:rPr>
              <a:t>OF</a:t>
            </a:r>
            <a:r>
              <a:rPr sz="2400" b="1" kern="0" spc="-35" dirty="0">
                <a:solidFill>
                  <a:sysClr val="windowText" lastClr="000000"/>
                </a:solidFill>
                <a:latin typeface="Calibri"/>
                <a:cs typeface="Calibri"/>
              </a:rPr>
              <a:t> </a:t>
            </a:r>
            <a:r>
              <a:rPr sz="2400" b="1" kern="0" dirty="0">
                <a:solidFill>
                  <a:sysClr val="windowText" lastClr="000000"/>
                </a:solidFill>
                <a:latin typeface="Calibri"/>
                <a:cs typeface="Calibri"/>
              </a:rPr>
              <a:t>MECHANICAL</a:t>
            </a:r>
            <a:r>
              <a:rPr sz="2400" b="1" kern="0" spc="-35" dirty="0">
                <a:solidFill>
                  <a:sysClr val="windowText" lastClr="000000"/>
                </a:solidFill>
                <a:latin typeface="Calibri"/>
                <a:cs typeface="Calibri"/>
              </a:rPr>
              <a:t> </a:t>
            </a:r>
            <a:r>
              <a:rPr sz="2400" b="1" kern="0" spc="-10" dirty="0">
                <a:solidFill>
                  <a:sysClr val="windowText" lastClr="000000"/>
                </a:solidFill>
                <a:latin typeface="Calibri"/>
                <a:cs typeface="Calibri"/>
              </a:rPr>
              <a:t>ENGINEERING</a:t>
            </a:r>
            <a:endParaRPr sz="2400" kern="0" dirty="0">
              <a:solidFill>
                <a:sysClr val="windowText" lastClr="000000"/>
              </a:solidFill>
              <a:latin typeface="Calibri"/>
              <a:cs typeface="Calibri"/>
            </a:endParaRPr>
          </a:p>
          <a:p>
            <a:pPr eaLnBrk="1" fontAlgn="auto" hangingPunct="1">
              <a:spcBef>
                <a:spcPts val="30"/>
              </a:spcBef>
              <a:spcAft>
                <a:spcPts val="0"/>
              </a:spcAft>
              <a:defRPr/>
            </a:pPr>
            <a:endParaRPr sz="2700" kern="0" dirty="0">
              <a:solidFill>
                <a:sysClr val="windowText" lastClr="000000"/>
              </a:solidFill>
              <a:latin typeface="Calibri"/>
              <a:cs typeface="Calibri"/>
            </a:endParaRPr>
          </a:p>
          <a:p>
            <a:pPr marL="331470" algn="ctr" eaLnBrk="1" fontAlgn="auto" hangingPunct="1">
              <a:spcBef>
                <a:spcPts val="5"/>
              </a:spcBef>
              <a:spcAft>
                <a:spcPts val="0"/>
              </a:spcAft>
              <a:defRPr/>
            </a:pPr>
            <a:r>
              <a:rPr sz="3200" b="1" kern="0" dirty="0">
                <a:solidFill>
                  <a:sysClr val="windowText" lastClr="000000"/>
                </a:solidFill>
                <a:latin typeface="Arial"/>
                <a:cs typeface="Arial"/>
              </a:rPr>
              <a:t>COURSE</a:t>
            </a:r>
            <a:r>
              <a:rPr sz="3200" b="1" kern="0" spc="-25" dirty="0">
                <a:solidFill>
                  <a:sysClr val="windowText" lastClr="000000"/>
                </a:solidFill>
                <a:latin typeface="Arial"/>
                <a:cs typeface="Arial"/>
              </a:rPr>
              <a:t> </a:t>
            </a:r>
            <a:r>
              <a:rPr sz="3200" b="1" kern="0" spc="-10" dirty="0">
                <a:solidFill>
                  <a:sysClr val="windowText" lastClr="000000"/>
                </a:solidFill>
                <a:latin typeface="Arial"/>
                <a:cs typeface="Arial"/>
              </a:rPr>
              <a:t>INFORMATION</a:t>
            </a:r>
            <a:endParaRPr sz="3200" kern="0" dirty="0">
              <a:solidFill>
                <a:sysClr val="windowText" lastClr="000000"/>
              </a:solidFill>
              <a:latin typeface="Arial"/>
              <a:cs typeface="Arial"/>
            </a:endParaRPr>
          </a:p>
        </p:txBody>
      </p:sp>
      <p:graphicFrame>
        <p:nvGraphicFramePr>
          <p:cNvPr id="4" name="object 4">
            <a:extLst>
              <a:ext uri="{FF2B5EF4-FFF2-40B4-BE49-F238E27FC236}">
                <a16:creationId xmlns:a16="http://schemas.microsoft.com/office/drawing/2014/main" id="{0F1C709C-4A38-4EF7-BDBA-E25ADD39CAB0}"/>
              </a:ext>
            </a:extLst>
          </p:cNvPr>
          <p:cNvGraphicFramePr>
            <a:graphicFrameLocks noGrp="1"/>
          </p:cNvGraphicFramePr>
          <p:nvPr/>
        </p:nvGraphicFramePr>
        <p:xfrm>
          <a:off x="2038350" y="4608513"/>
          <a:ext cx="6059488" cy="2130425"/>
        </p:xfrm>
        <a:graphic>
          <a:graphicData uri="http://schemas.openxmlformats.org/drawingml/2006/table">
            <a:tbl>
              <a:tblPr>
                <a:tableStyleId>{5940675A-B579-460E-94D1-54222C63F5DA}</a:tableStyleId>
              </a:tblPr>
              <a:tblGrid>
                <a:gridCol w="2097087">
                  <a:extLst>
                    <a:ext uri="{9D8B030D-6E8A-4147-A177-3AD203B41FA5}">
                      <a16:colId xmlns:a16="http://schemas.microsoft.com/office/drawing/2014/main" val="20000"/>
                    </a:ext>
                  </a:extLst>
                </a:gridCol>
                <a:gridCol w="3962401">
                  <a:extLst>
                    <a:ext uri="{9D8B030D-6E8A-4147-A177-3AD203B41FA5}">
                      <a16:colId xmlns:a16="http://schemas.microsoft.com/office/drawing/2014/main" val="20001"/>
                    </a:ext>
                  </a:extLst>
                </a:gridCol>
              </a:tblGrid>
              <a:tr h="785813">
                <a:tc>
                  <a:txBody>
                    <a:bodyPr/>
                    <a:lstStyle>
                      <a:lvl1pPr marL="904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0488" marR="0" lvl="0" indent="0" algn="ctr" defTabSz="914400" rtl="0" eaLnBrk="1" fontAlgn="base" latinLnBrk="0" hangingPunct="1">
                        <a:lnSpc>
                          <a:spcPct val="102000"/>
                        </a:lnSpc>
                        <a:spcBef>
                          <a:spcPts val="263"/>
                        </a:spcBef>
                        <a:spcAft>
                          <a:spcPct val="0"/>
                        </a:spcAft>
                        <a:buClrTx/>
                        <a:buSzTx/>
                        <a:buFontTx/>
                        <a:buNone/>
                        <a:tabLst/>
                      </a:pPr>
                      <a:r>
                        <a:rPr kumimoji="0" lang="en-US" altLang="en-US" sz="2200" b="1" u="none" strike="noStrike" cap="none" normalizeH="0" baseline="0" dirty="0">
                          <a:ln>
                            <a:noFill/>
                          </a:ln>
                          <a:solidFill>
                            <a:schemeClr val="tx1"/>
                          </a:solidFill>
                          <a:effectLst/>
                        </a:rPr>
                        <a:t>COURSE NAME</a:t>
                      </a:r>
                      <a:endParaRPr kumimoji="0" lang="en-US" altLang="en-US"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33020" marB="0" horzOverflow="overflow"/>
                </a:tc>
                <a:tc>
                  <a:txBody>
                    <a:bodyPr/>
                    <a:lstStyle>
                      <a:lvl1pPr marL="904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0488" marR="0" lvl="0" indent="0" algn="ctr" defTabSz="914400" rtl="0" eaLnBrk="1" fontAlgn="base" latinLnBrk="0" hangingPunct="1">
                        <a:lnSpc>
                          <a:spcPct val="100000"/>
                        </a:lnSpc>
                        <a:spcBef>
                          <a:spcPts val="300"/>
                        </a:spcBef>
                        <a:spcAft>
                          <a:spcPct val="0"/>
                        </a:spcAft>
                        <a:buClrTx/>
                        <a:buSzTx/>
                        <a:buFontTx/>
                        <a:buNone/>
                        <a:tabLst/>
                      </a:pPr>
                      <a:r>
                        <a:rPr kumimoji="0" lang="en-US" altLang="en-US" sz="2200" b="1" u="none" strike="noStrike" cap="none" normalizeH="0" baseline="0" dirty="0">
                          <a:ln>
                            <a:noFill/>
                          </a:ln>
                          <a:solidFill>
                            <a:schemeClr val="tx1"/>
                          </a:solidFill>
                          <a:effectLst/>
                        </a:rPr>
                        <a:t>Machine design 2 lab</a:t>
                      </a:r>
                      <a:endParaRPr kumimoji="0" lang="en-US" altLang="en-US"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38735" marB="0" horzOverflow="overflow"/>
                </a:tc>
                <a:extLst>
                  <a:ext uri="{0D108BD9-81ED-4DB2-BD59-A6C34878D82A}">
                    <a16:rowId xmlns:a16="http://schemas.microsoft.com/office/drawing/2014/main" val="10000"/>
                  </a:ext>
                </a:extLst>
              </a:tr>
              <a:tr h="455612">
                <a:tc>
                  <a:txBody>
                    <a:bodyPr/>
                    <a:lstStyle>
                      <a:lvl1pPr marL="904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0488" marR="0" lvl="0" indent="0" algn="ctr" defTabSz="914400" rtl="0" eaLnBrk="1" fontAlgn="base" latinLnBrk="0" hangingPunct="1">
                        <a:lnSpc>
                          <a:spcPct val="102000"/>
                        </a:lnSpc>
                        <a:spcBef>
                          <a:spcPts val="263"/>
                        </a:spcBef>
                        <a:spcAft>
                          <a:spcPct val="0"/>
                        </a:spcAft>
                        <a:buClrTx/>
                        <a:buSzTx/>
                        <a:buFontTx/>
                        <a:buNone/>
                        <a:tabLst/>
                      </a:pPr>
                      <a:r>
                        <a:rPr kumimoji="0" lang="en-US" altLang="en-US" sz="2200" b="1" u="none" strike="noStrike" cap="none" normalizeH="0" baseline="0">
                          <a:ln>
                            <a:noFill/>
                          </a:ln>
                          <a:solidFill>
                            <a:schemeClr val="tx1"/>
                          </a:solidFill>
                          <a:effectLst/>
                        </a:rPr>
                        <a:t>COURSE CODE</a:t>
                      </a:r>
                      <a:endParaRPr kumimoji="0" lang="en-US" altLang="en-US" sz="2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33020" marB="0" horzOverflow="overflow"/>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1" u="none" strike="noStrike" cap="none" normalizeH="0" baseline="0" dirty="0">
                          <a:ln>
                            <a:noFill/>
                          </a:ln>
                          <a:solidFill>
                            <a:schemeClr val="tx1"/>
                          </a:solidFill>
                          <a:effectLst/>
                        </a:rPr>
                        <a:t>ME 344</a:t>
                      </a:r>
                      <a:endParaRPr kumimoji="0" lang="en-US" altLang="en-US"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tc>
                <a:extLst>
                  <a:ext uri="{0D108BD9-81ED-4DB2-BD59-A6C34878D82A}">
                    <a16:rowId xmlns:a16="http://schemas.microsoft.com/office/drawing/2014/main" val="10001"/>
                  </a:ext>
                </a:extLst>
              </a:tr>
              <a:tr h="444500">
                <a:tc>
                  <a:txBody>
                    <a:bodyPr/>
                    <a:lstStyle>
                      <a:lvl1pPr marL="904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0488" marR="0" lvl="0" indent="0" algn="ctr" defTabSz="914400" rtl="0" eaLnBrk="1" fontAlgn="base" latinLnBrk="0" hangingPunct="1">
                        <a:lnSpc>
                          <a:spcPct val="100000"/>
                        </a:lnSpc>
                        <a:spcBef>
                          <a:spcPts val="300"/>
                        </a:spcBef>
                        <a:spcAft>
                          <a:spcPct val="0"/>
                        </a:spcAft>
                        <a:buClrTx/>
                        <a:buSzTx/>
                        <a:buFontTx/>
                        <a:buNone/>
                        <a:tabLst/>
                      </a:pPr>
                      <a:r>
                        <a:rPr kumimoji="0" lang="en-US" altLang="en-US" sz="2200" b="1" u="none" strike="noStrike" cap="none" normalizeH="0" baseline="0">
                          <a:ln>
                            <a:noFill/>
                          </a:ln>
                          <a:solidFill>
                            <a:schemeClr val="tx1"/>
                          </a:solidFill>
                          <a:effectLst/>
                        </a:rPr>
                        <a:t>CREDIT</a:t>
                      </a:r>
                      <a:endParaRPr kumimoji="0" lang="en-US" altLang="en-US" sz="2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38735" marB="0" horzOverflow="overflow"/>
                </a:tc>
                <a:tc>
                  <a:txBody>
                    <a:bodyPr/>
                    <a:lstStyle>
                      <a:lvl1pPr marL="904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0488" marR="0" lvl="0" indent="0" algn="ctr" defTabSz="914400" rtl="0" eaLnBrk="1" fontAlgn="base" latinLnBrk="0" hangingPunct="1">
                        <a:lnSpc>
                          <a:spcPct val="100000"/>
                        </a:lnSpc>
                        <a:spcBef>
                          <a:spcPts val="300"/>
                        </a:spcBef>
                        <a:spcAft>
                          <a:spcPct val="0"/>
                        </a:spcAft>
                        <a:buClrTx/>
                        <a:buSzTx/>
                        <a:buFontTx/>
                        <a:buNone/>
                        <a:tabLst/>
                      </a:pPr>
                      <a:r>
                        <a:rPr kumimoji="0" lang="en-US" altLang="en-US" sz="2200" b="1" u="none" strike="noStrike" cap="none" normalizeH="0" baseline="0" dirty="0">
                          <a:ln>
                            <a:noFill/>
                          </a:ln>
                          <a:solidFill>
                            <a:schemeClr val="tx1"/>
                          </a:solidFill>
                          <a:effectLst/>
                        </a:rPr>
                        <a:t>1</a:t>
                      </a:r>
                      <a:endParaRPr kumimoji="0" lang="en-US" altLang="en-US"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38735" marB="0" horzOverflow="overflow"/>
                </a:tc>
                <a:extLst>
                  <a:ext uri="{0D108BD9-81ED-4DB2-BD59-A6C34878D82A}">
                    <a16:rowId xmlns:a16="http://schemas.microsoft.com/office/drawing/2014/main" val="10002"/>
                  </a:ext>
                </a:extLst>
              </a:tr>
              <a:tr h="444500">
                <a:tc>
                  <a:txBody>
                    <a:bodyPr/>
                    <a:lstStyle>
                      <a:lvl1pPr marL="904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0488" marR="0" lvl="0" indent="0" algn="ctr" defTabSz="914400" rtl="0" eaLnBrk="1" fontAlgn="base" latinLnBrk="0" hangingPunct="1">
                        <a:lnSpc>
                          <a:spcPct val="100000"/>
                        </a:lnSpc>
                        <a:spcBef>
                          <a:spcPts val="300"/>
                        </a:spcBef>
                        <a:spcAft>
                          <a:spcPct val="0"/>
                        </a:spcAft>
                        <a:buClrTx/>
                        <a:buSzTx/>
                        <a:buFontTx/>
                        <a:buNone/>
                        <a:tabLst/>
                      </a:pPr>
                      <a:r>
                        <a:rPr kumimoji="0" lang="en-US" altLang="en-US" sz="2200" b="1" u="none" strike="noStrike" cap="none" normalizeH="0" baseline="0">
                          <a:ln>
                            <a:noFill/>
                          </a:ln>
                          <a:solidFill>
                            <a:schemeClr val="tx1"/>
                          </a:solidFill>
                          <a:effectLst/>
                        </a:rPr>
                        <a:t>ASSESMENT</a:t>
                      </a:r>
                      <a:endParaRPr kumimoji="0" lang="en-US" altLang="en-US" sz="2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38735" marB="0" horzOverflow="overflow"/>
                </a:tc>
                <a:tc>
                  <a:txBody>
                    <a:bodyPr/>
                    <a:lstStyle>
                      <a:lvl1pPr marL="904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0488" marR="0" lvl="0" indent="0" algn="ctr" defTabSz="914400" rtl="0" eaLnBrk="1" fontAlgn="base" latinLnBrk="0" hangingPunct="1">
                        <a:lnSpc>
                          <a:spcPct val="100000"/>
                        </a:lnSpc>
                        <a:spcBef>
                          <a:spcPts val="300"/>
                        </a:spcBef>
                        <a:spcAft>
                          <a:spcPct val="0"/>
                        </a:spcAft>
                        <a:buClrTx/>
                        <a:buSzTx/>
                        <a:buFontTx/>
                        <a:buNone/>
                        <a:tabLst/>
                      </a:pPr>
                      <a:r>
                        <a:rPr kumimoji="0" lang="en-US" altLang="en-US" sz="2200" b="1" u="none" strike="noStrike" cap="none" normalizeH="0" baseline="0" dirty="0">
                          <a:ln>
                            <a:noFill/>
                          </a:ln>
                          <a:solidFill>
                            <a:schemeClr val="tx1"/>
                          </a:solidFill>
                          <a:effectLst/>
                        </a:rPr>
                        <a:t>50</a:t>
                      </a:r>
                      <a:endParaRPr kumimoji="0" lang="en-US" altLang="en-US"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38735" marB="0" horzOverflow="overflow"/>
                </a:tc>
                <a:extLst>
                  <a:ext uri="{0D108BD9-81ED-4DB2-BD59-A6C34878D82A}">
                    <a16:rowId xmlns:a16="http://schemas.microsoft.com/office/drawing/2014/main" val="10003"/>
                  </a:ext>
                </a:extLst>
              </a:tr>
            </a:tbl>
          </a:graphicData>
        </a:graphic>
      </p:graphicFrame>
      <p:pic>
        <p:nvPicPr>
          <p:cNvPr id="2071" name="Image 2">
            <a:extLst>
              <a:ext uri="{FF2B5EF4-FFF2-40B4-BE49-F238E27FC236}">
                <a16:creationId xmlns:a16="http://schemas.microsoft.com/office/drawing/2014/main" id="{9F48E648-AF45-458A-9D62-5DC4B5958F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2225" y="228600"/>
            <a:ext cx="931863"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object 2">
            <a:extLst>
              <a:ext uri="{FF2B5EF4-FFF2-40B4-BE49-F238E27FC236}">
                <a16:creationId xmlns:a16="http://schemas.microsoft.com/office/drawing/2014/main" id="{D7036B02-530D-474E-BACF-15F8534634BB}"/>
              </a:ext>
            </a:extLst>
          </p:cNvPr>
          <p:cNvSpPr txBox="1">
            <a:spLocks noChangeArrowheads="1"/>
          </p:cNvSpPr>
          <p:nvPr/>
        </p:nvSpPr>
        <p:spPr bwMode="auto">
          <a:xfrm>
            <a:off x="1176338" y="847725"/>
            <a:ext cx="7616825"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6034" rIns="0" bIns="0">
            <a:spAutoFit/>
          </a:bodyPr>
          <a:lstStyle>
            <a:lvl1pPr marL="12700">
              <a:tabLst>
                <a:tab pos="612775" algn="l"/>
              </a:tabLst>
              <a:defRPr>
                <a:solidFill>
                  <a:schemeClr val="tx1"/>
                </a:solidFill>
                <a:latin typeface="Arial" panose="020B0604020202020204" pitchFamily="34" charset="0"/>
              </a:defRPr>
            </a:lvl1pPr>
            <a:lvl2pPr marL="742950" indent="-285750">
              <a:tabLst>
                <a:tab pos="612775" algn="l"/>
              </a:tabLst>
              <a:defRPr>
                <a:solidFill>
                  <a:schemeClr val="tx1"/>
                </a:solidFill>
                <a:latin typeface="Arial" panose="020B0604020202020204" pitchFamily="34" charset="0"/>
              </a:defRPr>
            </a:lvl2pPr>
            <a:lvl3pPr marL="1143000" indent="-228600">
              <a:tabLst>
                <a:tab pos="612775" algn="l"/>
              </a:tabLst>
              <a:defRPr>
                <a:solidFill>
                  <a:schemeClr val="tx1"/>
                </a:solidFill>
                <a:latin typeface="Arial" panose="020B0604020202020204" pitchFamily="34" charset="0"/>
              </a:defRPr>
            </a:lvl3pPr>
            <a:lvl4pPr marL="1600200" indent="-228600">
              <a:tabLst>
                <a:tab pos="612775" algn="l"/>
              </a:tabLst>
              <a:defRPr>
                <a:solidFill>
                  <a:schemeClr val="tx1"/>
                </a:solidFill>
                <a:latin typeface="Arial" panose="020B0604020202020204" pitchFamily="34" charset="0"/>
              </a:defRPr>
            </a:lvl4pPr>
            <a:lvl5pPr marL="2057400" indent="-228600">
              <a:tabLst>
                <a:tab pos="6127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6127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6127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6127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612775" algn="l"/>
              </a:tabLst>
              <a:defRPr>
                <a:solidFill>
                  <a:schemeClr val="tx1"/>
                </a:solidFill>
                <a:latin typeface="Arial" panose="020B0604020202020204" pitchFamily="34" charset="0"/>
              </a:defRPr>
            </a:lvl9pPr>
          </a:lstStyle>
          <a:p>
            <a:pPr eaLnBrk="1" hangingPunct="1">
              <a:lnSpc>
                <a:spcPct val="96000"/>
              </a:lnSpc>
              <a:spcBef>
                <a:spcPts val="200"/>
              </a:spcBef>
            </a:pPr>
            <a:r>
              <a:rPr lang="en-US" altLang="en-US" sz="2000" b="1">
                <a:solidFill>
                  <a:srgbClr val="000000"/>
                </a:solidFill>
                <a:latin typeface="Times New Roman" panose="02020603050405020304" pitchFamily="18" charset="0"/>
                <a:cs typeface="Times New Roman" panose="02020603050405020304" pitchFamily="18" charset="0"/>
              </a:rPr>
              <a:t>7.	VALUE BENDING STRESS AND SHEAR STRESS IS OBTAINED FROM DESIGN DATA BOOK FOR THE SELECTED MATERIAL:</a:t>
            </a:r>
            <a:endParaRPr lang="en-US" altLang="en-US" sz="2000">
              <a:solidFill>
                <a:srgbClr val="000000"/>
              </a:solidFill>
              <a:latin typeface="Times New Roman" panose="02020603050405020304" pitchFamily="18" charset="0"/>
              <a:cs typeface="Times New Roman" panose="02020603050405020304" pitchFamily="18" charset="0"/>
            </a:endParaRPr>
          </a:p>
          <a:p>
            <a:pPr eaLnBrk="1" hangingPunct="1">
              <a:lnSpc>
                <a:spcPts val="2363"/>
              </a:lnSpc>
              <a:spcBef>
                <a:spcPts val="825"/>
              </a:spcBef>
            </a:pPr>
            <a:r>
              <a:rPr lang="en-US" altLang="en-US" sz="2000" b="1">
                <a:solidFill>
                  <a:srgbClr val="000000"/>
                </a:solidFill>
                <a:latin typeface="Times New Roman" panose="02020603050405020304" pitchFamily="18" charset="0"/>
                <a:cs typeface="Times New Roman" panose="02020603050405020304" pitchFamily="18" charset="0"/>
              </a:rPr>
              <a:t>Prob.</a:t>
            </a:r>
            <a:endParaRPr lang="en-US" altLang="en-US" sz="2000">
              <a:solidFill>
                <a:srgbClr val="000000"/>
              </a:solidFill>
              <a:latin typeface="Times New Roman" panose="02020603050405020304" pitchFamily="18" charset="0"/>
              <a:cs typeface="Times New Roman" panose="02020603050405020304" pitchFamily="18" charset="0"/>
            </a:endParaRPr>
          </a:p>
          <a:p>
            <a:pPr eaLnBrk="1" hangingPunct="1">
              <a:lnSpc>
                <a:spcPct val="96000"/>
              </a:lnSpc>
              <a:spcBef>
                <a:spcPts val="63"/>
              </a:spcBef>
            </a:pPr>
            <a:r>
              <a:rPr lang="en-US" altLang="en-US" sz="2000" i="1">
                <a:solidFill>
                  <a:srgbClr val="221F1F"/>
                </a:solidFill>
                <a:latin typeface="Times New Roman" panose="02020603050405020304" pitchFamily="18" charset="0"/>
                <a:cs typeface="Times New Roman" panose="02020603050405020304" pitchFamily="18" charset="0"/>
              </a:rPr>
              <a:t>A hollow shaft of 0.5 m outside diameter and 0.3 m inside diameter is used to drive a propeller of a marine vessel. The shaft is mounted on bearings 6 metre apart and it transmits 5600 kW at 150 r.p.m. The maximum axial propeller thrust is 500 kN and the shaft weighs 70 kN. Determine :</a:t>
            </a:r>
            <a:endParaRPr lang="en-US" altLang="en-US" sz="2000">
              <a:solidFill>
                <a:srgbClr val="000000"/>
              </a:solidFill>
              <a:latin typeface="Times New Roman" panose="02020603050405020304" pitchFamily="18" charset="0"/>
              <a:cs typeface="Times New Roman" panose="02020603050405020304" pitchFamily="18" charset="0"/>
            </a:endParaRPr>
          </a:p>
          <a:p>
            <a:pPr eaLnBrk="1" hangingPunct="1">
              <a:lnSpc>
                <a:spcPts val="2300"/>
              </a:lnSpc>
            </a:pPr>
            <a:r>
              <a:rPr lang="en-US" altLang="en-US" sz="1100" i="1">
                <a:solidFill>
                  <a:srgbClr val="221F1F"/>
                </a:solidFill>
                <a:latin typeface="Times New Roman" panose="02020603050405020304" pitchFamily="18" charset="0"/>
                <a:cs typeface="Times New Roman" panose="02020603050405020304" pitchFamily="18" charset="0"/>
              </a:rPr>
              <a:t>1. </a:t>
            </a:r>
            <a:r>
              <a:rPr lang="en-US" altLang="en-US" sz="2000" i="1">
                <a:solidFill>
                  <a:srgbClr val="221F1F"/>
                </a:solidFill>
                <a:latin typeface="Times New Roman" panose="02020603050405020304" pitchFamily="18" charset="0"/>
                <a:cs typeface="Times New Roman" panose="02020603050405020304" pitchFamily="18" charset="0"/>
              </a:rPr>
              <a:t>The maximum shear stress developed in the shaft, and</a:t>
            </a:r>
            <a:endParaRPr lang="en-US" altLang="en-US" sz="2000">
              <a:solidFill>
                <a:srgbClr val="000000"/>
              </a:solidFill>
              <a:latin typeface="Times New Roman" panose="02020603050405020304" pitchFamily="18" charset="0"/>
              <a:cs typeface="Times New Roman" panose="02020603050405020304" pitchFamily="18" charset="0"/>
            </a:endParaRPr>
          </a:p>
          <a:p>
            <a:pPr eaLnBrk="1" hangingPunct="1">
              <a:lnSpc>
                <a:spcPts val="2375"/>
              </a:lnSpc>
            </a:pPr>
            <a:r>
              <a:rPr lang="en-US" altLang="en-US" sz="1100" i="1">
                <a:solidFill>
                  <a:srgbClr val="221F1F"/>
                </a:solidFill>
                <a:latin typeface="Times New Roman" panose="02020603050405020304" pitchFamily="18" charset="0"/>
                <a:cs typeface="Times New Roman" panose="02020603050405020304" pitchFamily="18" charset="0"/>
              </a:rPr>
              <a:t>2. </a:t>
            </a:r>
            <a:r>
              <a:rPr lang="en-US" altLang="en-US" sz="2000" i="1">
                <a:solidFill>
                  <a:srgbClr val="221F1F"/>
                </a:solidFill>
                <a:latin typeface="Times New Roman" panose="02020603050405020304" pitchFamily="18" charset="0"/>
                <a:cs typeface="Times New Roman" panose="02020603050405020304" pitchFamily="18" charset="0"/>
              </a:rPr>
              <a:t>The angular twist between the bearings.</a:t>
            </a:r>
            <a:endParaRPr lang="en-US" altLang="en-US" sz="200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object 2">
            <a:extLst>
              <a:ext uri="{FF2B5EF4-FFF2-40B4-BE49-F238E27FC236}">
                <a16:creationId xmlns:a16="http://schemas.microsoft.com/office/drawing/2014/main" id="{E20D7C3F-37E0-43CC-BDF4-E98592DB0A2F}"/>
              </a:ext>
            </a:extLst>
          </p:cNvPr>
          <p:cNvSpPr txBox="1">
            <a:spLocks noChangeArrowheads="1"/>
          </p:cNvSpPr>
          <p:nvPr/>
        </p:nvSpPr>
        <p:spPr bwMode="auto">
          <a:xfrm>
            <a:off x="457200" y="1085850"/>
            <a:ext cx="7693025"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8413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2350"/>
              </a:lnSpc>
              <a:buFontTx/>
              <a:buAutoNum type="arabicPeriod"/>
            </a:pPr>
            <a:r>
              <a:rPr lang="en-US" altLang="en-US" sz="2000" b="1">
                <a:solidFill>
                  <a:srgbClr val="000000"/>
                </a:solidFill>
                <a:latin typeface="Times New Roman" panose="02020603050405020304" pitchFamily="18" charset="0"/>
                <a:cs typeface="Times New Roman" panose="02020603050405020304" pitchFamily="18" charset="0"/>
              </a:rPr>
              <a:t>AIM OF THE EXPERIMENT:</a:t>
            </a:r>
            <a:endParaRPr lang="en-US" altLang="en-US" sz="2000">
              <a:solidFill>
                <a:srgbClr val="000000"/>
              </a:solidFill>
              <a:latin typeface="Times New Roman" panose="02020603050405020304" pitchFamily="18" charset="0"/>
              <a:cs typeface="Times New Roman" panose="02020603050405020304" pitchFamily="18" charset="0"/>
            </a:endParaRPr>
          </a:p>
          <a:p>
            <a:pPr eaLnBrk="1" hangingPunct="1">
              <a:lnSpc>
                <a:spcPts val="2350"/>
              </a:lnSpc>
            </a:pPr>
            <a:r>
              <a:rPr lang="en-US" altLang="en-US" sz="2000">
                <a:solidFill>
                  <a:srgbClr val="000000"/>
                </a:solidFill>
                <a:latin typeface="Times New Roman" panose="02020603050405020304" pitchFamily="18" charset="0"/>
                <a:cs typeface="Times New Roman" panose="02020603050405020304" pitchFamily="18" charset="0"/>
              </a:rPr>
              <a:t>Find the value of dimensions of rigid coupling.</a:t>
            </a:r>
          </a:p>
          <a:p>
            <a:pPr eaLnBrk="1" hangingPunct="1">
              <a:spcBef>
                <a:spcPts val="13"/>
              </a:spcBef>
            </a:pPr>
            <a:endParaRPr lang="en-US" altLang="en-US" sz="1900">
              <a:solidFill>
                <a:srgbClr val="000000"/>
              </a:solidFill>
              <a:latin typeface="Times New Roman" panose="02020603050405020304" pitchFamily="18" charset="0"/>
              <a:cs typeface="Times New Roman" panose="02020603050405020304" pitchFamily="18" charset="0"/>
            </a:endParaRPr>
          </a:p>
          <a:p>
            <a:pPr eaLnBrk="1" hangingPunct="1">
              <a:lnSpc>
                <a:spcPts val="2350"/>
              </a:lnSpc>
              <a:buFontTx/>
              <a:buAutoNum type="arabicPeriod" startAt="2"/>
            </a:pPr>
            <a:r>
              <a:rPr lang="en-US" altLang="en-US" sz="2000" b="1">
                <a:solidFill>
                  <a:srgbClr val="000000"/>
                </a:solidFill>
                <a:latin typeface="Times New Roman" panose="02020603050405020304" pitchFamily="18" charset="0"/>
                <a:cs typeface="Times New Roman" panose="02020603050405020304" pitchFamily="18" charset="0"/>
              </a:rPr>
              <a:t>THEORY:</a:t>
            </a:r>
            <a:endParaRPr lang="en-US" altLang="en-US" sz="2000">
              <a:solidFill>
                <a:srgbClr val="000000"/>
              </a:solidFill>
              <a:latin typeface="Times New Roman" panose="02020603050405020304" pitchFamily="18" charset="0"/>
              <a:cs typeface="Times New Roman" panose="02020603050405020304" pitchFamily="18" charset="0"/>
            </a:endParaRPr>
          </a:p>
          <a:p>
            <a:pPr algn="just" eaLnBrk="1" hangingPunct="1">
              <a:lnSpc>
                <a:spcPct val="96000"/>
              </a:lnSpc>
              <a:spcBef>
                <a:spcPts val="50"/>
              </a:spcBef>
            </a:pPr>
            <a:r>
              <a:rPr lang="en-US" altLang="en-US" sz="2000">
                <a:solidFill>
                  <a:srgbClr val="221F1F"/>
                </a:solidFill>
                <a:latin typeface="Times New Roman" panose="02020603050405020304" pitchFamily="18" charset="0"/>
                <a:cs typeface="Times New Roman" panose="02020603050405020304" pitchFamily="18" charset="0"/>
              </a:rPr>
              <a:t>Shafts are usually available up to 7 metres length due to inconvenience in transport. In order to have a greater length, it becomes necessary to join two or more pieces of the shaft by means of a coupling.</a:t>
            </a:r>
            <a:endParaRPr lang="en-US" altLang="en-US" sz="2000">
              <a:solidFill>
                <a:srgbClr val="000000"/>
              </a:solidFill>
              <a:latin typeface="Times New Roman" panose="02020603050405020304" pitchFamily="18" charset="0"/>
              <a:cs typeface="Times New Roman" panose="02020603050405020304" pitchFamily="18" charset="0"/>
            </a:endParaRPr>
          </a:p>
          <a:p>
            <a:pPr algn="just" eaLnBrk="1" hangingPunct="1">
              <a:lnSpc>
                <a:spcPts val="2300"/>
              </a:lnSpc>
            </a:pPr>
            <a:r>
              <a:rPr lang="en-US" altLang="en-US" sz="2000">
                <a:solidFill>
                  <a:srgbClr val="221F1F"/>
                </a:solidFill>
                <a:latin typeface="Times New Roman" panose="02020603050405020304" pitchFamily="18" charset="0"/>
                <a:cs typeface="Times New Roman" panose="02020603050405020304" pitchFamily="18" charset="0"/>
              </a:rPr>
              <a:t>Purposes of couplings:</a:t>
            </a:r>
            <a:endParaRPr lang="en-US" altLang="en-US" sz="2000">
              <a:solidFill>
                <a:srgbClr val="000000"/>
              </a:solidFill>
              <a:latin typeface="Times New Roman" panose="02020603050405020304" pitchFamily="18" charset="0"/>
              <a:cs typeface="Times New Roman" panose="02020603050405020304" pitchFamily="18" charset="0"/>
            </a:endParaRPr>
          </a:p>
          <a:p>
            <a:pPr algn="just" eaLnBrk="1" hangingPunct="1">
              <a:lnSpc>
                <a:spcPct val="96000"/>
              </a:lnSpc>
              <a:spcBef>
                <a:spcPts val="700"/>
              </a:spcBef>
            </a:pPr>
            <a:r>
              <a:rPr lang="en-US" altLang="en-US" sz="1100">
                <a:solidFill>
                  <a:srgbClr val="221F1F"/>
                </a:solidFill>
                <a:latin typeface="Times New Roman" panose="02020603050405020304" pitchFamily="18" charset="0"/>
                <a:cs typeface="Times New Roman" panose="02020603050405020304" pitchFamily="18" charset="0"/>
              </a:rPr>
              <a:t>I.   </a:t>
            </a:r>
            <a:r>
              <a:rPr lang="en-US" altLang="en-US" sz="2000">
                <a:solidFill>
                  <a:srgbClr val="221F1F"/>
                </a:solidFill>
                <a:latin typeface="Times New Roman" panose="02020603050405020304" pitchFamily="18" charset="0"/>
                <a:cs typeface="Times New Roman" panose="02020603050405020304" pitchFamily="18" charset="0"/>
              </a:rPr>
              <a:t>To provide for the connection of shafts of units that are manufactured separately  such  as  a  motor  and  generator  and  to  provide  for disconnection for repairs or alternations.</a:t>
            </a:r>
            <a:endParaRPr lang="en-US" altLang="en-US" sz="2000">
              <a:solidFill>
                <a:srgbClr val="000000"/>
              </a:solidFill>
              <a:latin typeface="Times New Roman" panose="02020603050405020304" pitchFamily="18" charset="0"/>
              <a:cs typeface="Times New Roman" panose="02020603050405020304" pitchFamily="18" charset="0"/>
            </a:endParaRPr>
          </a:p>
        </p:txBody>
      </p:sp>
      <p:sp>
        <p:nvSpPr>
          <p:cNvPr id="3" name="object 3">
            <a:extLst>
              <a:ext uri="{FF2B5EF4-FFF2-40B4-BE49-F238E27FC236}">
                <a16:creationId xmlns:a16="http://schemas.microsoft.com/office/drawing/2014/main" id="{1AD5DDBC-7E71-4603-97C1-0547F0AFE5D0}"/>
              </a:ext>
            </a:extLst>
          </p:cNvPr>
          <p:cNvSpPr txBox="1"/>
          <p:nvPr/>
        </p:nvSpPr>
        <p:spPr>
          <a:xfrm>
            <a:off x="1260475" y="4800600"/>
            <a:ext cx="4476750" cy="331788"/>
          </a:xfrm>
          <a:prstGeom prst="rect">
            <a:avLst/>
          </a:prstGeom>
        </p:spPr>
        <p:txBody>
          <a:bodyPr lIns="0" tIns="12700" rIns="0" bIns="0">
            <a:spAutoFit/>
          </a:bodyPr>
          <a:lstStyle/>
          <a:p>
            <a:pPr marL="12700" eaLnBrk="1" fontAlgn="auto" hangingPunct="1">
              <a:spcBef>
                <a:spcPts val="100"/>
              </a:spcBef>
              <a:spcAft>
                <a:spcPts val="0"/>
              </a:spcAft>
              <a:tabLst>
                <a:tab pos="358140" algn="l"/>
                <a:tab pos="809625" algn="l"/>
                <a:tab pos="1754505" algn="l"/>
                <a:tab pos="2221230" algn="l"/>
                <a:tab pos="3770629" algn="l"/>
                <a:tab pos="4155440" algn="l"/>
              </a:tabLst>
              <a:defRPr/>
            </a:pPr>
            <a:r>
              <a:rPr sz="1100" kern="0" spc="-25" dirty="0">
                <a:solidFill>
                  <a:srgbClr val="221F1F"/>
                </a:solidFill>
                <a:latin typeface="Times New Roman"/>
                <a:cs typeface="Times New Roman"/>
              </a:rPr>
              <a:t>II.</a:t>
            </a:r>
            <a:r>
              <a:rPr sz="1100" kern="0" dirty="0">
                <a:solidFill>
                  <a:srgbClr val="221F1F"/>
                </a:solidFill>
                <a:latin typeface="Times New Roman"/>
                <a:cs typeface="Times New Roman"/>
              </a:rPr>
              <a:t>	</a:t>
            </a:r>
            <a:r>
              <a:rPr sz="2000" kern="0" spc="-25" dirty="0">
                <a:solidFill>
                  <a:srgbClr val="221F1F"/>
                </a:solidFill>
                <a:latin typeface="Times New Roman"/>
                <a:cs typeface="Times New Roman"/>
              </a:rPr>
              <a:t>To</a:t>
            </a:r>
            <a:r>
              <a:rPr sz="2000" kern="0" dirty="0">
                <a:solidFill>
                  <a:srgbClr val="221F1F"/>
                </a:solidFill>
                <a:latin typeface="Times New Roman"/>
                <a:cs typeface="Times New Roman"/>
              </a:rPr>
              <a:t>	</a:t>
            </a:r>
            <a:r>
              <a:rPr sz="2000" kern="0" spc="-10" dirty="0">
                <a:solidFill>
                  <a:srgbClr val="221F1F"/>
                </a:solidFill>
                <a:latin typeface="Times New Roman"/>
                <a:cs typeface="Times New Roman"/>
              </a:rPr>
              <a:t>provide</a:t>
            </a:r>
            <a:r>
              <a:rPr sz="2000" kern="0" dirty="0">
                <a:solidFill>
                  <a:srgbClr val="221F1F"/>
                </a:solidFill>
                <a:latin typeface="Times New Roman"/>
                <a:cs typeface="Times New Roman"/>
              </a:rPr>
              <a:t>	</a:t>
            </a:r>
            <a:r>
              <a:rPr sz="2000" kern="0" spc="-25" dirty="0">
                <a:solidFill>
                  <a:srgbClr val="221F1F"/>
                </a:solidFill>
                <a:latin typeface="Times New Roman"/>
                <a:cs typeface="Times New Roman"/>
              </a:rPr>
              <a:t>for</a:t>
            </a:r>
            <a:r>
              <a:rPr sz="2000" kern="0" dirty="0">
                <a:solidFill>
                  <a:srgbClr val="221F1F"/>
                </a:solidFill>
                <a:latin typeface="Times New Roman"/>
                <a:cs typeface="Times New Roman"/>
              </a:rPr>
              <a:t>	</a:t>
            </a:r>
            <a:r>
              <a:rPr sz="2000" kern="0" spc="-10" dirty="0">
                <a:solidFill>
                  <a:srgbClr val="221F1F"/>
                </a:solidFill>
                <a:latin typeface="Times New Roman"/>
                <a:cs typeface="Times New Roman"/>
              </a:rPr>
              <a:t>misalignment</a:t>
            </a:r>
            <a:r>
              <a:rPr sz="2000" kern="0" dirty="0">
                <a:solidFill>
                  <a:srgbClr val="221F1F"/>
                </a:solidFill>
                <a:latin typeface="Times New Roman"/>
                <a:cs typeface="Times New Roman"/>
              </a:rPr>
              <a:t>	</a:t>
            </a:r>
            <a:r>
              <a:rPr sz="2000" kern="0" spc="-25" dirty="0">
                <a:solidFill>
                  <a:srgbClr val="221F1F"/>
                </a:solidFill>
                <a:latin typeface="Times New Roman"/>
                <a:cs typeface="Times New Roman"/>
              </a:rPr>
              <a:t>of</a:t>
            </a:r>
            <a:r>
              <a:rPr sz="2000" kern="0" dirty="0">
                <a:solidFill>
                  <a:srgbClr val="221F1F"/>
                </a:solidFill>
                <a:latin typeface="Times New Roman"/>
                <a:cs typeface="Times New Roman"/>
              </a:rPr>
              <a:t>	</a:t>
            </a:r>
            <a:r>
              <a:rPr sz="2000" kern="0" spc="-25" dirty="0">
                <a:solidFill>
                  <a:srgbClr val="221F1F"/>
                </a:solidFill>
                <a:latin typeface="Times New Roman"/>
                <a:cs typeface="Times New Roman"/>
              </a:rPr>
              <a:t>the</a:t>
            </a:r>
            <a:endParaRPr sz="2000" kern="0">
              <a:solidFill>
                <a:sysClr val="windowText" lastClr="000000"/>
              </a:solidFill>
              <a:latin typeface="Times New Roman"/>
              <a:cs typeface="Times New Roman"/>
            </a:endParaRPr>
          </a:p>
        </p:txBody>
      </p:sp>
      <p:sp>
        <p:nvSpPr>
          <p:cNvPr id="4" name="object 4">
            <a:extLst>
              <a:ext uri="{FF2B5EF4-FFF2-40B4-BE49-F238E27FC236}">
                <a16:creationId xmlns:a16="http://schemas.microsoft.com/office/drawing/2014/main" id="{0A85E7AE-91BB-47FF-9D6A-270D3DB7C0A2}"/>
              </a:ext>
            </a:extLst>
          </p:cNvPr>
          <p:cNvSpPr txBox="1"/>
          <p:nvPr/>
        </p:nvSpPr>
        <p:spPr>
          <a:xfrm>
            <a:off x="5883275" y="4800600"/>
            <a:ext cx="3824288" cy="331788"/>
          </a:xfrm>
          <a:prstGeom prst="rect">
            <a:avLst/>
          </a:prstGeom>
        </p:spPr>
        <p:txBody>
          <a:bodyPr lIns="0" tIns="12700" rIns="0" bIns="0">
            <a:spAutoFit/>
          </a:bodyPr>
          <a:lstStyle/>
          <a:p>
            <a:pPr marL="12700" eaLnBrk="1" fontAlgn="auto" hangingPunct="1">
              <a:spcBef>
                <a:spcPts val="100"/>
              </a:spcBef>
              <a:spcAft>
                <a:spcPts val="0"/>
              </a:spcAft>
              <a:tabLst>
                <a:tab pos="775970" algn="l"/>
                <a:tab pos="1155065" algn="l"/>
                <a:tab pos="1524635" algn="l"/>
                <a:tab pos="2653665" algn="l"/>
              </a:tabLst>
              <a:defRPr/>
            </a:pPr>
            <a:r>
              <a:rPr sz="2000" kern="0" spc="-10" dirty="0">
                <a:solidFill>
                  <a:srgbClr val="221F1F"/>
                </a:solidFill>
                <a:latin typeface="Times New Roman"/>
                <a:cs typeface="Times New Roman"/>
              </a:rPr>
              <a:t>shafts</a:t>
            </a:r>
            <a:r>
              <a:rPr sz="2000" kern="0" dirty="0">
                <a:solidFill>
                  <a:srgbClr val="221F1F"/>
                </a:solidFill>
                <a:latin typeface="Times New Roman"/>
                <a:cs typeface="Times New Roman"/>
              </a:rPr>
              <a:t>	</a:t>
            </a:r>
            <a:r>
              <a:rPr sz="2000" kern="0" spc="-25" dirty="0">
                <a:solidFill>
                  <a:srgbClr val="221F1F"/>
                </a:solidFill>
                <a:latin typeface="Times New Roman"/>
                <a:cs typeface="Times New Roman"/>
              </a:rPr>
              <a:t>or</a:t>
            </a:r>
            <a:r>
              <a:rPr sz="2000" kern="0" dirty="0">
                <a:solidFill>
                  <a:srgbClr val="221F1F"/>
                </a:solidFill>
                <a:latin typeface="Times New Roman"/>
                <a:cs typeface="Times New Roman"/>
              </a:rPr>
              <a:t>	</a:t>
            </a:r>
            <a:r>
              <a:rPr sz="2000" kern="0" spc="-25" dirty="0">
                <a:solidFill>
                  <a:srgbClr val="221F1F"/>
                </a:solidFill>
                <a:latin typeface="Times New Roman"/>
                <a:cs typeface="Times New Roman"/>
              </a:rPr>
              <a:t>to</a:t>
            </a:r>
            <a:r>
              <a:rPr sz="2000" kern="0" dirty="0">
                <a:solidFill>
                  <a:srgbClr val="221F1F"/>
                </a:solidFill>
                <a:latin typeface="Times New Roman"/>
                <a:cs typeface="Times New Roman"/>
              </a:rPr>
              <a:t>	</a:t>
            </a:r>
            <a:r>
              <a:rPr sz="2000" kern="0" spc="-10" dirty="0">
                <a:solidFill>
                  <a:srgbClr val="221F1F"/>
                </a:solidFill>
                <a:latin typeface="Times New Roman"/>
                <a:cs typeface="Times New Roman"/>
              </a:rPr>
              <a:t>introduce</a:t>
            </a:r>
            <a:r>
              <a:rPr sz="2000" kern="0" dirty="0">
                <a:solidFill>
                  <a:srgbClr val="221F1F"/>
                </a:solidFill>
                <a:latin typeface="Times New Roman"/>
                <a:cs typeface="Times New Roman"/>
              </a:rPr>
              <a:t>	</a:t>
            </a:r>
            <a:r>
              <a:rPr sz="2000" kern="0" spc="-10" dirty="0">
                <a:solidFill>
                  <a:srgbClr val="221F1F"/>
                </a:solidFill>
                <a:latin typeface="Times New Roman"/>
                <a:cs typeface="Times New Roman"/>
              </a:rPr>
              <a:t>mechanical</a:t>
            </a:r>
            <a:endParaRPr sz="2000" kern="0">
              <a:solidFill>
                <a:sysClr val="windowText" lastClr="000000"/>
              </a:solidFill>
              <a:latin typeface="Times New Roman"/>
              <a:cs typeface="Times New Roman"/>
            </a:endParaRPr>
          </a:p>
        </p:txBody>
      </p:sp>
      <p:sp>
        <p:nvSpPr>
          <p:cNvPr id="5" name="object 5">
            <a:extLst>
              <a:ext uri="{FF2B5EF4-FFF2-40B4-BE49-F238E27FC236}">
                <a16:creationId xmlns:a16="http://schemas.microsoft.com/office/drawing/2014/main" id="{95F9211B-4DE2-4327-8B56-CFCB6CFBB488}"/>
              </a:ext>
            </a:extLst>
          </p:cNvPr>
          <p:cNvSpPr txBox="1"/>
          <p:nvPr/>
        </p:nvSpPr>
        <p:spPr>
          <a:xfrm>
            <a:off x="1201738" y="5021263"/>
            <a:ext cx="7454900" cy="1536700"/>
          </a:xfrm>
          <a:prstGeom prst="rect">
            <a:avLst/>
          </a:prstGeom>
        </p:spPr>
        <p:txBody>
          <a:bodyPr lIns="0" tIns="85725" rIns="0" bIns="0">
            <a:spAutoFit/>
          </a:bodyPr>
          <a:lstStyle/>
          <a:p>
            <a:pPr marL="415925" eaLnBrk="1" fontAlgn="auto" hangingPunct="1">
              <a:spcBef>
                <a:spcPts val="675"/>
              </a:spcBef>
              <a:spcAft>
                <a:spcPts val="0"/>
              </a:spcAft>
              <a:defRPr/>
            </a:pPr>
            <a:r>
              <a:rPr sz="2000" kern="0" spc="-10" dirty="0">
                <a:solidFill>
                  <a:srgbClr val="221F1F"/>
                </a:solidFill>
                <a:latin typeface="Times New Roman"/>
                <a:cs typeface="Times New Roman"/>
              </a:rPr>
              <a:t>flexibility.</a:t>
            </a:r>
            <a:endParaRPr sz="2000" kern="0">
              <a:solidFill>
                <a:sysClr val="windowText" lastClr="000000"/>
              </a:solidFill>
              <a:latin typeface="Times New Roman"/>
              <a:cs typeface="Times New Roman"/>
            </a:endParaRPr>
          </a:p>
          <a:p>
            <a:pPr marL="21590" eaLnBrk="1" fontAlgn="auto" hangingPunct="1">
              <a:spcBef>
                <a:spcPts val="580"/>
              </a:spcBef>
              <a:spcAft>
                <a:spcPts val="0"/>
              </a:spcAft>
              <a:tabLst>
                <a:tab pos="415925" algn="l"/>
              </a:tabLst>
              <a:defRPr/>
            </a:pPr>
            <a:r>
              <a:rPr sz="1100" kern="0" spc="-20" dirty="0">
                <a:solidFill>
                  <a:srgbClr val="221F1F"/>
                </a:solidFill>
                <a:latin typeface="Times New Roman"/>
                <a:cs typeface="Times New Roman"/>
              </a:rPr>
              <a:t>III.</a:t>
            </a:r>
            <a:r>
              <a:rPr sz="1100" kern="0" dirty="0">
                <a:solidFill>
                  <a:srgbClr val="221F1F"/>
                </a:solidFill>
                <a:latin typeface="Times New Roman"/>
                <a:cs typeface="Times New Roman"/>
              </a:rPr>
              <a:t>	</a:t>
            </a:r>
            <a:r>
              <a:rPr sz="2000" kern="0" dirty="0">
                <a:solidFill>
                  <a:srgbClr val="221F1F"/>
                </a:solidFill>
                <a:latin typeface="Times New Roman"/>
                <a:cs typeface="Times New Roman"/>
              </a:rPr>
              <a:t>To</a:t>
            </a:r>
            <a:r>
              <a:rPr sz="2000" kern="0" spc="20" dirty="0">
                <a:solidFill>
                  <a:srgbClr val="221F1F"/>
                </a:solidFill>
                <a:latin typeface="Times New Roman"/>
                <a:cs typeface="Times New Roman"/>
              </a:rPr>
              <a:t> </a:t>
            </a:r>
            <a:r>
              <a:rPr sz="2000" kern="0" dirty="0">
                <a:solidFill>
                  <a:srgbClr val="221F1F"/>
                </a:solidFill>
                <a:latin typeface="Times New Roman"/>
                <a:cs typeface="Times New Roman"/>
              </a:rPr>
              <a:t>reduce</a:t>
            </a:r>
            <a:r>
              <a:rPr sz="2000" kern="0" spc="20" dirty="0">
                <a:solidFill>
                  <a:srgbClr val="221F1F"/>
                </a:solidFill>
                <a:latin typeface="Times New Roman"/>
                <a:cs typeface="Times New Roman"/>
              </a:rPr>
              <a:t> </a:t>
            </a:r>
            <a:r>
              <a:rPr sz="2000" kern="0" dirty="0">
                <a:solidFill>
                  <a:srgbClr val="221F1F"/>
                </a:solidFill>
                <a:latin typeface="Times New Roman"/>
                <a:cs typeface="Times New Roman"/>
              </a:rPr>
              <a:t>the</a:t>
            </a:r>
            <a:r>
              <a:rPr sz="2000" kern="0" spc="25" dirty="0">
                <a:solidFill>
                  <a:srgbClr val="221F1F"/>
                </a:solidFill>
                <a:latin typeface="Times New Roman"/>
                <a:cs typeface="Times New Roman"/>
              </a:rPr>
              <a:t> </a:t>
            </a:r>
            <a:r>
              <a:rPr sz="2000" kern="0" dirty="0">
                <a:solidFill>
                  <a:srgbClr val="221F1F"/>
                </a:solidFill>
                <a:latin typeface="Times New Roman"/>
                <a:cs typeface="Times New Roman"/>
              </a:rPr>
              <a:t>transmission</a:t>
            </a:r>
            <a:r>
              <a:rPr sz="2000" kern="0" spc="40" dirty="0">
                <a:solidFill>
                  <a:srgbClr val="221F1F"/>
                </a:solidFill>
                <a:latin typeface="Times New Roman"/>
                <a:cs typeface="Times New Roman"/>
              </a:rPr>
              <a:t> </a:t>
            </a:r>
            <a:r>
              <a:rPr sz="2000" kern="0" dirty="0">
                <a:solidFill>
                  <a:srgbClr val="221F1F"/>
                </a:solidFill>
                <a:latin typeface="Times New Roman"/>
                <a:cs typeface="Times New Roman"/>
              </a:rPr>
              <a:t>of</a:t>
            </a:r>
            <a:r>
              <a:rPr sz="2000" kern="0" spc="20" dirty="0">
                <a:solidFill>
                  <a:srgbClr val="221F1F"/>
                </a:solidFill>
                <a:latin typeface="Times New Roman"/>
                <a:cs typeface="Times New Roman"/>
              </a:rPr>
              <a:t> </a:t>
            </a:r>
            <a:r>
              <a:rPr sz="2000" kern="0" dirty="0">
                <a:solidFill>
                  <a:srgbClr val="221F1F"/>
                </a:solidFill>
                <a:latin typeface="Times New Roman"/>
                <a:cs typeface="Times New Roman"/>
              </a:rPr>
              <a:t>shock</a:t>
            </a:r>
            <a:r>
              <a:rPr sz="2000" kern="0" spc="55" dirty="0">
                <a:solidFill>
                  <a:srgbClr val="221F1F"/>
                </a:solidFill>
                <a:latin typeface="Times New Roman"/>
                <a:cs typeface="Times New Roman"/>
              </a:rPr>
              <a:t> </a:t>
            </a:r>
            <a:r>
              <a:rPr sz="2000" kern="0" dirty="0">
                <a:solidFill>
                  <a:srgbClr val="221F1F"/>
                </a:solidFill>
                <a:latin typeface="Times New Roman"/>
                <a:cs typeface="Times New Roman"/>
              </a:rPr>
              <a:t>loads</a:t>
            </a:r>
            <a:r>
              <a:rPr sz="2000" kern="0" spc="30" dirty="0">
                <a:solidFill>
                  <a:srgbClr val="221F1F"/>
                </a:solidFill>
                <a:latin typeface="Times New Roman"/>
                <a:cs typeface="Times New Roman"/>
              </a:rPr>
              <a:t> </a:t>
            </a:r>
            <a:r>
              <a:rPr sz="2000" kern="0" dirty="0">
                <a:solidFill>
                  <a:srgbClr val="221F1F"/>
                </a:solidFill>
                <a:latin typeface="Times New Roman"/>
                <a:cs typeface="Times New Roman"/>
              </a:rPr>
              <a:t>from</a:t>
            </a:r>
            <a:r>
              <a:rPr sz="2000" kern="0" spc="25" dirty="0">
                <a:solidFill>
                  <a:srgbClr val="221F1F"/>
                </a:solidFill>
                <a:latin typeface="Times New Roman"/>
                <a:cs typeface="Times New Roman"/>
              </a:rPr>
              <a:t> </a:t>
            </a:r>
            <a:r>
              <a:rPr sz="2000" kern="0" dirty="0">
                <a:solidFill>
                  <a:srgbClr val="221F1F"/>
                </a:solidFill>
                <a:latin typeface="Times New Roman"/>
                <a:cs typeface="Times New Roman"/>
              </a:rPr>
              <a:t>one</a:t>
            </a:r>
            <a:r>
              <a:rPr sz="2000" kern="0" spc="25" dirty="0">
                <a:solidFill>
                  <a:srgbClr val="221F1F"/>
                </a:solidFill>
                <a:latin typeface="Times New Roman"/>
                <a:cs typeface="Times New Roman"/>
              </a:rPr>
              <a:t> </a:t>
            </a:r>
            <a:r>
              <a:rPr sz="2000" kern="0" dirty="0">
                <a:solidFill>
                  <a:srgbClr val="221F1F"/>
                </a:solidFill>
                <a:latin typeface="Times New Roman"/>
                <a:cs typeface="Times New Roman"/>
              </a:rPr>
              <a:t>shaft</a:t>
            </a:r>
            <a:r>
              <a:rPr sz="2000" kern="0" spc="40" dirty="0">
                <a:solidFill>
                  <a:srgbClr val="221F1F"/>
                </a:solidFill>
                <a:latin typeface="Times New Roman"/>
                <a:cs typeface="Times New Roman"/>
              </a:rPr>
              <a:t> </a:t>
            </a:r>
            <a:r>
              <a:rPr sz="2000" kern="0" dirty="0">
                <a:solidFill>
                  <a:srgbClr val="221F1F"/>
                </a:solidFill>
                <a:latin typeface="Times New Roman"/>
                <a:cs typeface="Times New Roman"/>
              </a:rPr>
              <a:t>to</a:t>
            </a:r>
            <a:r>
              <a:rPr sz="2000" kern="0" spc="60" dirty="0">
                <a:solidFill>
                  <a:srgbClr val="221F1F"/>
                </a:solidFill>
                <a:latin typeface="Times New Roman"/>
                <a:cs typeface="Times New Roman"/>
              </a:rPr>
              <a:t> </a:t>
            </a:r>
            <a:r>
              <a:rPr sz="2000" kern="0" spc="-10" dirty="0">
                <a:solidFill>
                  <a:srgbClr val="221F1F"/>
                </a:solidFill>
                <a:latin typeface="Times New Roman"/>
                <a:cs typeface="Times New Roman"/>
              </a:rPr>
              <a:t>another.</a:t>
            </a:r>
            <a:endParaRPr sz="2000" kern="0">
              <a:solidFill>
                <a:sysClr val="windowText" lastClr="000000"/>
              </a:solidFill>
              <a:latin typeface="Times New Roman"/>
              <a:cs typeface="Times New Roman"/>
            </a:endParaRPr>
          </a:p>
          <a:p>
            <a:pPr marL="12700" eaLnBrk="1" fontAlgn="auto" hangingPunct="1">
              <a:spcBef>
                <a:spcPts val="590"/>
              </a:spcBef>
              <a:spcAft>
                <a:spcPts val="0"/>
              </a:spcAft>
              <a:tabLst>
                <a:tab pos="415925" algn="l"/>
              </a:tabLst>
              <a:defRPr/>
            </a:pPr>
            <a:r>
              <a:rPr sz="1100" kern="0" spc="-25" dirty="0">
                <a:solidFill>
                  <a:srgbClr val="221F1F"/>
                </a:solidFill>
                <a:latin typeface="Times New Roman"/>
                <a:cs typeface="Times New Roman"/>
              </a:rPr>
              <a:t>IV.</a:t>
            </a:r>
            <a:r>
              <a:rPr sz="1100" kern="0" dirty="0">
                <a:solidFill>
                  <a:srgbClr val="221F1F"/>
                </a:solidFill>
                <a:latin typeface="Times New Roman"/>
                <a:cs typeface="Times New Roman"/>
              </a:rPr>
              <a:t>	</a:t>
            </a:r>
            <a:r>
              <a:rPr sz="2000" kern="0" dirty="0">
                <a:solidFill>
                  <a:srgbClr val="221F1F"/>
                </a:solidFill>
                <a:latin typeface="Times New Roman"/>
                <a:cs typeface="Times New Roman"/>
              </a:rPr>
              <a:t>To</a:t>
            </a:r>
            <a:r>
              <a:rPr sz="2000" kern="0" spc="40" dirty="0">
                <a:solidFill>
                  <a:srgbClr val="221F1F"/>
                </a:solidFill>
                <a:latin typeface="Times New Roman"/>
                <a:cs typeface="Times New Roman"/>
              </a:rPr>
              <a:t> </a:t>
            </a:r>
            <a:r>
              <a:rPr sz="2000" kern="0" dirty="0">
                <a:solidFill>
                  <a:srgbClr val="221F1F"/>
                </a:solidFill>
                <a:latin typeface="Times New Roman"/>
                <a:cs typeface="Times New Roman"/>
              </a:rPr>
              <a:t>introduce</a:t>
            </a:r>
            <a:r>
              <a:rPr sz="2000" kern="0" spc="40" dirty="0">
                <a:solidFill>
                  <a:srgbClr val="221F1F"/>
                </a:solidFill>
                <a:latin typeface="Times New Roman"/>
                <a:cs typeface="Times New Roman"/>
              </a:rPr>
              <a:t> </a:t>
            </a:r>
            <a:r>
              <a:rPr sz="2000" kern="0" dirty="0">
                <a:solidFill>
                  <a:srgbClr val="221F1F"/>
                </a:solidFill>
                <a:latin typeface="Times New Roman"/>
                <a:cs typeface="Times New Roman"/>
              </a:rPr>
              <a:t>protection</a:t>
            </a:r>
            <a:r>
              <a:rPr sz="2000" kern="0" spc="80" dirty="0">
                <a:solidFill>
                  <a:srgbClr val="221F1F"/>
                </a:solidFill>
                <a:latin typeface="Times New Roman"/>
                <a:cs typeface="Times New Roman"/>
              </a:rPr>
              <a:t> </a:t>
            </a:r>
            <a:r>
              <a:rPr sz="2000" kern="0" dirty="0">
                <a:solidFill>
                  <a:srgbClr val="221F1F"/>
                </a:solidFill>
                <a:latin typeface="Times New Roman"/>
                <a:cs typeface="Times New Roman"/>
              </a:rPr>
              <a:t>against</a:t>
            </a:r>
            <a:r>
              <a:rPr sz="2000" kern="0" spc="40" dirty="0">
                <a:solidFill>
                  <a:srgbClr val="221F1F"/>
                </a:solidFill>
                <a:latin typeface="Times New Roman"/>
                <a:cs typeface="Times New Roman"/>
              </a:rPr>
              <a:t> </a:t>
            </a:r>
            <a:r>
              <a:rPr sz="2000" kern="0" spc="-10" dirty="0">
                <a:solidFill>
                  <a:srgbClr val="221F1F"/>
                </a:solidFill>
                <a:latin typeface="Times New Roman"/>
                <a:cs typeface="Times New Roman"/>
              </a:rPr>
              <a:t>overloads.</a:t>
            </a:r>
            <a:endParaRPr sz="2000" kern="0">
              <a:solidFill>
                <a:sysClr val="windowText" lastClr="000000"/>
              </a:solidFill>
              <a:latin typeface="Times New Roman"/>
              <a:cs typeface="Times New Roman"/>
            </a:endParaRPr>
          </a:p>
          <a:p>
            <a:pPr marL="62865" eaLnBrk="1" fontAlgn="auto" hangingPunct="1">
              <a:spcBef>
                <a:spcPts val="565"/>
              </a:spcBef>
              <a:spcAft>
                <a:spcPts val="0"/>
              </a:spcAft>
              <a:tabLst>
                <a:tab pos="452755" algn="l"/>
              </a:tabLst>
              <a:defRPr/>
            </a:pPr>
            <a:r>
              <a:rPr sz="1100" kern="0" spc="-25" dirty="0">
                <a:solidFill>
                  <a:srgbClr val="221F1F"/>
                </a:solidFill>
                <a:latin typeface="Times New Roman"/>
                <a:cs typeface="Times New Roman"/>
              </a:rPr>
              <a:t>V.</a:t>
            </a:r>
            <a:r>
              <a:rPr sz="1100" kern="0" dirty="0">
                <a:solidFill>
                  <a:srgbClr val="221F1F"/>
                </a:solidFill>
                <a:latin typeface="Times New Roman"/>
                <a:cs typeface="Times New Roman"/>
              </a:rPr>
              <a:t>	</a:t>
            </a:r>
            <a:r>
              <a:rPr sz="2000" kern="0" dirty="0">
                <a:solidFill>
                  <a:srgbClr val="221F1F"/>
                </a:solidFill>
                <a:latin typeface="Times New Roman"/>
                <a:cs typeface="Times New Roman"/>
              </a:rPr>
              <a:t>It</a:t>
            </a:r>
            <a:r>
              <a:rPr sz="2000" kern="0" spc="15" dirty="0">
                <a:solidFill>
                  <a:srgbClr val="221F1F"/>
                </a:solidFill>
                <a:latin typeface="Times New Roman"/>
                <a:cs typeface="Times New Roman"/>
              </a:rPr>
              <a:t> </a:t>
            </a:r>
            <a:r>
              <a:rPr sz="2000" kern="0" dirty="0">
                <a:solidFill>
                  <a:srgbClr val="221F1F"/>
                </a:solidFill>
                <a:latin typeface="Times New Roman"/>
                <a:cs typeface="Times New Roman"/>
              </a:rPr>
              <a:t>should</a:t>
            </a:r>
            <a:r>
              <a:rPr sz="2000" kern="0" spc="55" dirty="0">
                <a:solidFill>
                  <a:srgbClr val="221F1F"/>
                </a:solidFill>
                <a:latin typeface="Times New Roman"/>
                <a:cs typeface="Times New Roman"/>
              </a:rPr>
              <a:t> </a:t>
            </a:r>
            <a:r>
              <a:rPr sz="2000" kern="0" dirty="0">
                <a:solidFill>
                  <a:srgbClr val="221F1F"/>
                </a:solidFill>
                <a:latin typeface="Times New Roman"/>
                <a:cs typeface="Times New Roman"/>
              </a:rPr>
              <a:t>have</a:t>
            </a:r>
            <a:r>
              <a:rPr sz="2000" kern="0" spc="25" dirty="0">
                <a:solidFill>
                  <a:srgbClr val="221F1F"/>
                </a:solidFill>
                <a:latin typeface="Times New Roman"/>
                <a:cs typeface="Times New Roman"/>
              </a:rPr>
              <a:t> </a:t>
            </a:r>
            <a:r>
              <a:rPr sz="2000" kern="0" dirty="0">
                <a:solidFill>
                  <a:srgbClr val="221F1F"/>
                </a:solidFill>
                <a:latin typeface="Times New Roman"/>
                <a:cs typeface="Times New Roman"/>
              </a:rPr>
              <a:t>no</a:t>
            </a:r>
            <a:r>
              <a:rPr sz="2000" kern="0" spc="40" dirty="0">
                <a:solidFill>
                  <a:srgbClr val="221F1F"/>
                </a:solidFill>
                <a:latin typeface="Times New Roman"/>
                <a:cs typeface="Times New Roman"/>
              </a:rPr>
              <a:t> </a:t>
            </a:r>
            <a:r>
              <a:rPr sz="2000" kern="0" dirty="0">
                <a:solidFill>
                  <a:srgbClr val="221F1F"/>
                </a:solidFill>
                <a:latin typeface="Times New Roman"/>
                <a:cs typeface="Times New Roman"/>
              </a:rPr>
              <a:t>projecting</a:t>
            </a:r>
            <a:r>
              <a:rPr sz="2000" kern="0" spc="40" dirty="0">
                <a:solidFill>
                  <a:srgbClr val="221F1F"/>
                </a:solidFill>
                <a:latin typeface="Times New Roman"/>
                <a:cs typeface="Times New Roman"/>
              </a:rPr>
              <a:t> </a:t>
            </a:r>
            <a:r>
              <a:rPr sz="2000" kern="0" spc="-10" dirty="0">
                <a:solidFill>
                  <a:srgbClr val="221F1F"/>
                </a:solidFill>
                <a:latin typeface="Times New Roman"/>
                <a:cs typeface="Times New Roman"/>
              </a:rPr>
              <a:t>parts.</a:t>
            </a:r>
            <a:endParaRPr sz="2000" kern="0">
              <a:solidFill>
                <a:sysClr val="windowText" lastClr="000000"/>
              </a:solidFill>
              <a:latin typeface="Times New Roman"/>
              <a:cs typeface="Times New Roman"/>
            </a:endParaRPr>
          </a:p>
        </p:txBody>
      </p:sp>
      <p:sp>
        <p:nvSpPr>
          <p:cNvPr id="12294" name="TextBox 1">
            <a:extLst>
              <a:ext uri="{FF2B5EF4-FFF2-40B4-BE49-F238E27FC236}">
                <a16:creationId xmlns:a16="http://schemas.microsoft.com/office/drawing/2014/main" id="{06F5EBAD-40A6-4BF7-BB98-701CE36A0CBD}"/>
              </a:ext>
            </a:extLst>
          </p:cNvPr>
          <p:cNvSpPr txBox="1">
            <a:spLocks noChangeArrowheads="1"/>
          </p:cNvSpPr>
          <p:nvPr/>
        </p:nvSpPr>
        <p:spPr bwMode="auto">
          <a:xfrm>
            <a:off x="2170113" y="304800"/>
            <a:ext cx="5518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solidFill>
                  <a:srgbClr val="000000"/>
                </a:solidFill>
                <a:latin typeface="Times New Roman" panose="02020603050405020304" pitchFamily="18" charset="0"/>
                <a:cs typeface="Times New Roman" panose="02020603050405020304" pitchFamily="18" charset="0"/>
              </a:rPr>
              <a:t>Experiment 2: Design of a rigid coupling</a:t>
            </a:r>
            <a:endParaRPr lang="en-US" altLang="en-US" sz="240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object 2">
            <a:extLst>
              <a:ext uri="{FF2B5EF4-FFF2-40B4-BE49-F238E27FC236}">
                <a16:creationId xmlns:a16="http://schemas.microsoft.com/office/drawing/2014/main" id="{6C216DD2-A4BE-4F1B-89DA-C530A4E0F364}"/>
              </a:ext>
            </a:extLst>
          </p:cNvPr>
          <p:cNvSpPr txBox="1">
            <a:spLocks noChangeArrowheads="1"/>
          </p:cNvSpPr>
          <p:nvPr/>
        </p:nvSpPr>
        <p:spPr bwMode="auto">
          <a:xfrm>
            <a:off x="1176338" y="5280025"/>
            <a:ext cx="7523162"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2384"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2313"/>
              </a:lnSpc>
              <a:spcBef>
                <a:spcPts val="250"/>
              </a:spcBef>
            </a:pPr>
            <a:r>
              <a:rPr lang="en-US" altLang="en-US" sz="2000">
                <a:solidFill>
                  <a:srgbClr val="221F1F"/>
                </a:solidFill>
                <a:latin typeface="Times New Roman" panose="02020603050405020304" pitchFamily="18" charset="0"/>
                <a:cs typeface="Times New Roman" panose="02020603050405020304" pitchFamily="18" charset="0"/>
              </a:rPr>
              <a:t>The usual proportions for an unprotected type cast iron flange coupling, as shown in figure above, are as follows :</a:t>
            </a:r>
            <a:endParaRPr lang="en-US" altLang="en-US" sz="2000">
              <a:solidFill>
                <a:srgbClr val="000000"/>
              </a:solidFill>
              <a:latin typeface="Times New Roman" panose="02020603050405020304" pitchFamily="18" charset="0"/>
              <a:cs typeface="Times New Roman" panose="02020603050405020304" pitchFamily="18" charset="0"/>
            </a:endParaRPr>
          </a:p>
          <a:p>
            <a:pPr eaLnBrk="1" hangingPunct="1">
              <a:lnSpc>
                <a:spcPts val="2238"/>
              </a:lnSpc>
            </a:pPr>
            <a:r>
              <a:rPr lang="en-US" altLang="en-US" sz="2000">
                <a:solidFill>
                  <a:srgbClr val="221F1F"/>
                </a:solidFill>
                <a:latin typeface="Times New Roman" panose="02020603050405020304" pitchFamily="18" charset="0"/>
                <a:cs typeface="Times New Roman" panose="02020603050405020304" pitchFamily="18" charset="0"/>
              </a:rPr>
              <a:t>If </a:t>
            </a:r>
            <a:r>
              <a:rPr lang="en-US" altLang="en-US" sz="2000" i="1">
                <a:solidFill>
                  <a:srgbClr val="221F1F"/>
                </a:solidFill>
                <a:latin typeface="Times New Roman" panose="02020603050405020304" pitchFamily="18" charset="0"/>
                <a:cs typeface="Times New Roman" panose="02020603050405020304" pitchFamily="18" charset="0"/>
              </a:rPr>
              <a:t>d </a:t>
            </a:r>
            <a:r>
              <a:rPr lang="en-US" altLang="en-US" sz="2000">
                <a:solidFill>
                  <a:srgbClr val="221F1F"/>
                </a:solidFill>
                <a:latin typeface="Times New Roman" panose="02020603050405020304" pitchFamily="18" charset="0"/>
                <a:cs typeface="Times New Roman" panose="02020603050405020304" pitchFamily="18" charset="0"/>
              </a:rPr>
              <a:t>is the diameter of the shaft or inner diameter of the hub, then</a:t>
            </a:r>
            <a:endParaRPr lang="en-US" altLang="en-US" sz="2000">
              <a:solidFill>
                <a:srgbClr val="000000"/>
              </a:solidFill>
              <a:latin typeface="Times New Roman" panose="02020603050405020304" pitchFamily="18" charset="0"/>
              <a:cs typeface="Times New Roman" panose="02020603050405020304" pitchFamily="18" charset="0"/>
            </a:endParaRPr>
          </a:p>
        </p:txBody>
      </p:sp>
      <p:pic>
        <p:nvPicPr>
          <p:cNvPr id="13315" name="object 3">
            <a:extLst>
              <a:ext uri="{FF2B5EF4-FFF2-40B4-BE49-F238E27FC236}">
                <a16:creationId xmlns:a16="http://schemas.microsoft.com/office/drawing/2014/main" id="{396D57D4-79FF-4CA8-8D03-A80C2983F9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7238" y="1012825"/>
            <a:ext cx="3719512" cy="328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object 2">
            <a:extLst>
              <a:ext uri="{FF2B5EF4-FFF2-40B4-BE49-F238E27FC236}">
                <a16:creationId xmlns:a16="http://schemas.microsoft.com/office/drawing/2014/main" id="{22DA5138-5FB9-449D-9C0C-4A29D5F6829F}"/>
              </a:ext>
            </a:extLst>
          </p:cNvPr>
          <p:cNvSpPr txBox="1">
            <a:spLocks noChangeArrowheads="1"/>
          </p:cNvSpPr>
          <p:nvPr/>
        </p:nvSpPr>
        <p:spPr bwMode="auto">
          <a:xfrm>
            <a:off x="1176338" y="895350"/>
            <a:ext cx="7340600" cy="468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032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8000"/>
              </a:lnSpc>
              <a:spcBef>
                <a:spcPts val="163"/>
              </a:spcBef>
            </a:pPr>
            <a:r>
              <a:rPr lang="en-US" altLang="en-US" sz="2000">
                <a:solidFill>
                  <a:srgbClr val="221F1F"/>
                </a:solidFill>
                <a:latin typeface="Times New Roman" panose="02020603050405020304" pitchFamily="18" charset="0"/>
                <a:cs typeface="Times New Roman" panose="02020603050405020304" pitchFamily="18" charset="0"/>
              </a:rPr>
              <a:t>Outside diameter of hub, D = 2 (d) Length of hub, </a:t>
            </a:r>
            <a:r>
              <a:rPr lang="en-US" altLang="en-US" sz="2000" i="1">
                <a:solidFill>
                  <a:srgbClr val="221F1F"/>
                </a:solidFill>
                <a:latin typeface="Times New Roman" panose="02020603050405020304" pitchFamily="18" charset="0"/>
                <a:cs typeface="Times New Roman" panose="02020603050405020304" pitchFamily="18" charset="0"/>
              </a:rPr>
              <a:t>L </a:t>
            </a:r>
            <a:r>
              <a:rPr lang="en-US" altLang="en-US" sz="2000">
                <a:solidFill>
                  <a:srgbClr val="221F1F"/>
                </a:solidFill>
                <a:latin typeface="Times New Roman" panose="02020603050405020304" pitchFamily="18" charset="0"/>
                <a:cs typeface="Times New Roman" panose="02020603050405020304" pitchFamily="18" charset="0"/>
              </a:rPr>
              <a:t>= 1.5 (d) Pitch circle diameter of bolts, </a:t>
            </a:r>
            <a:r>
              <a:rPr lang="en-US" altLang="en-US" sz="3000" i="1" baseline="3000">
                <a:solidFill>
                  <a:srgbClr val="221F1F"/>
                </a:solidFill>
                <a:latin typeface="Times New Roman" panose="02020603050405020304" pitchFamily="18" charset="0"/>
                <a:cs typeface="Times New Roman" panose="02020603050405020304" pitchFamily="18" charset="0"/>
              </a:rPr>
              <a:t>D</a:t>
            </a:r>
            <a:r>
              <a:rPr lang="en-US" altLang="en-US" sz="2000">
                <a:solidFill>
                  <a:srgbClr val="221F1F"/>
                </a:solidFill>
                <a:latin typeface="Times New Roman" panose="02020603050405020304" pitchFamily="18" charset="0"/>
                <a:cs typeface="Times New Roman" panose="02020603050405020304" pitchFamily="18" charset="0"/>
              </a:rPr>
              <a:t>1 </a:t>
            </a:r>
            <a:r>
              <a:rPr lang="en-US" altLang="en-US" sz="3000" baseline="3000">
                <a:solidFill>
                  <a:srgbClr val="221F1F"/>
                </a:solidFill>
                <a:latin typeface="Times New Roman" panose="02020603050405020304" pitchFamily="18" charset="0"/>
                <a:cs typeface="Times New Roman" panose="02020603050405020304" pitchFamily="18" charset="0"/>
              </a:rPr>
              <a:t>= 3(d)</a:t>
            </a:r>
            <a:endParaRPr lang="en-US" altLang="en-US" sz="3000" baseline="3000">
              <a:solidFill>
                <a:srgbClr val="000000"/>
              </a:solidFill>
              <a:latin typeface="Times New Roman" panose="02020603050405020304" pitchFamily="18" charset="0"/>
              <a:cs typeface="Times New Roman" panose="02020603050405020304" pitchFamily="18" charset="0"/>
            </a:endParaRPr>
          </a:p>
          <a:p>
            <a:pPr eaLnBrk="1" hangingPunct="1">
              <a:lnSpc>
                <a:spcPts val="2300"/>
              </a:lnSpc>
            </a:pPr>
            <a:r>
              <a:rPr lang="en-US" altLang="en-US" sz="2000">
                <a:solidFill>
                  <a:srgbClr val="221F1F"/>
                </a:solidFill>
                <a:latin typeface="Times New Roman" panose="02020603050405020304" pitchFamily="18" charset="0"/>
                <a:cs typeface="Times New Roman" panose="02020603050405020304" pitchFamily="18" charset="0"/>
              </a:rPr>
              <a:t>Outside diameter of flange,</a:t>
            </a:r>
            <a:endParaRPr lang="en-US" altLang="en-US" sz="2000">
              <a:solidFill>
                <a:srgbClr val="000000"/>
              </a:solidFill>
              <a:latin typeface="Times New Roman" panose="02020603050405020304" pitchFamily="18" charset="0"/>
              <a:cs typeface="Times New Roman" panose="02020603050405020304" pitchFamily="18" charset="0"/>
            </a:endParaRPr>
          </a:p>
          <a:p>
            <a:pPr eaLnBrk="1" hangingPunct="1">
              <a:spcBef>
                <a:spcPts val="675"/>
              </a:spcBef>
            </a:pPr>
            <a:r>
              <a:rPr lang="en-US" altLang="en-US" sz="3000" i="1" baseline="3000">
                <a:solidFill>
                  <a:srgbClr val="221F1F"/>
                </a:solidFill>
                <a:latin typeface="Times New Roman" panose="02020603050405020304" pitchFamily="18" charset="0"/>
                <a:cs typeface="Times New Roman" panose="02020603050405020304" pitchFamily="18" charset="0"/>
              </a:rPr>
              <a:t>D</a:t>
            </a:r>
            <a:r>
              <a:rPr lang="en-US" altLang="en-US" sz="2000">
                <a:solidFill>
                  <a:srgbClr val="221F1F"/>
                </a:solidFill>
                <a:latin typeface="Times New Roman" panose="02020603050405020304" pitchFamily="18" charset="0"/>
                <a:cs typeface="Times New Roman" panose="02020603050405020304" pitchFamily="18" charset="0"/>
              </a:rPr>
              <a:t>2 </a:t>
            </a:r>
            <a:r>
              <a:rPr lang="en-US" altLang="en-US" sz="3000" baseline="3000">
                <a:solidFill>
                  <a:srgbClr val="221F1F"/>
                </a:solidFill>
                <a:latin typeface="Times New Roman" panose="02020603050405020304" pitchFamily="18" charset="0"/>
                <a:cs typeface="Times New Roman" panose="02020603050405020304" pitchFamily="18" charset="0"/>
              </a:rPr>
              <a:t>= </a:t>
            </a:r>
            <a:r>
              <a:rPr lang="en-US" altLang="en-US" sz="3000" i="1" baseline="3000">
                <a:solidFill>
                  <a:srgbClr val="221F1F"/>
                </a:solidFill>
                <a:latin typeface="Times New Roman" panose="02020603050405020304" pitchFamily="18" charset="0"/>
                <a:cs typeface="Times New Roman" panose="02020603050405020304" pitchFamily="18" charset="0"/>
              </a:rPr>
              <a:t>D</a:t>
            </a:r>
            <a:r>
              <a:rPr lang="en-US" altLang="en-US" sz="2000">
                <a:solidFill>
                  <a:srgbClr val="221F1F"/>
                </a:solidFill>
                <a:latin typeface="Times New Roman" panose="02020603050405020304" pitchFamily="18" charset="0"/>
                <a:cs typeface="Times New Roman" panose="02020603050405020304" pitchFamily="18" charset="0"/>
              </a:rPr>
              <a:t>1 </a:t>
            </a:r>
            <a:r>
              <a:rPr lang="en-US" altLang="en-US" sz="3000" baseline="3000">
                <a:solidFill>
                  <a:srgbClr val="221F1F"/>
                </a:solidFill>
                <a:latin typeface="Times New Roman" panose="02020603050405020304" pitchFamily="18" charset="0"/>
                <a:cs typeface="Times New Roman" panose="02020603050405020304" pitchFamily="18" charset="0"/>
              </a:rPr>
              <a:t>+ (</a:t>
            </a:r>
            <a:r>
              <a:rPr lang="en-US" altLang="en-US" sz="3000" i="1" baseline="3000">
                <a:solidFill>
                  <a:srgbClr val="221F1F"/>
                </a:solidFill>
                <a:latin typeface="Times New Roman" panose="02020603050405020304" pitchFamily="18" charset="0"/>
                <a:cs typeface="Times New Roman" panose="02020603050405020304" pitchFamily="18" charset="0"/>
              </a:rPr>
              <a:t>D</a:t>
            </a:r>
            <a:r>
              <a:rPr lang="en-US" altLang="en-US" sz="2000">
                <a:solidFill>
                  <a:srgbClr val="221F1F"/>
                </a:solidFill>
                <a:latin typeface="Times New Roman" panose="02020603050405020304" pitchFamily="18" charset="0"/>
                <a:cs typeface="Times New Roman" panose="02020603050405020304" pitchFamily="18" charset="0"/>
              </a:rPr>
              <a:t>1 </a:t>
            </a:r>
            <a:r>
              <a:rPr lang="en-US" altLang="en-US" sz="3000" baseline="3000">
                <a:solidFill>
                  <a:srgbClr val="221F1F"/>
                </a:solidFill>
                <a:latin typeface="Times New Roman" panose="02020603050405020304" pitchFamily="18" charset="0"/>
                <a:cs typeface="Times New Roman" panose="02020603050405020304" pitchFamily="18" charset="0"/>
              </a:rPr>
              <a:t>– </a:t>
            </a:r>
            <a:r>
              <a:rPr lang="en-US" altLang="en-US" sz="3000" i="1" baseline="3000">
                <a:solidFill>
                  <a:srgbClr val="221F1F"/>
                </a:solidFill>
                <a:latin typeface="Times New Roman" panose="02020603050405020304" pitchFamily="18" charset="0"/>
                <a:cs typeface="Times New Roman" panose="02020603050405020304" pitchFamily="18" charset="0"/>
              </a:rPr>
              <a:t>D</a:t>
            </a:r>
            <a:r>
              <a:rPr lang="en-US" altLang="en-US" sz="3000" baseline="3000">
                <a:solidFill>
                  <a:srgbClr val="221F1F"/>
                </a:solidFill>
                <a:latin typeface="Times New Roman" panose="02020603050405020304" pitchFamily="18" charset="0"/>
                <a:cs typeface="Times New Roman" panose="02020603050405020304" pitchFamily="18" charset="0"/>
              </a:rPr>
              <a:t>) = 2 </a:t>
            </a:r>
            <a:r>
              <a:rPr lang="en-US" altLang="en-US" sz="3000" i="1" baseline="3000">
                <a:solidFill>
                  <a:srgbClr val="221F1F"/>
                </a:solidFill>
                <a:latin typeface="Times New Roman" panose="02020603050405020304" pitchFamily="18" charset="0"/>
                <a:cs typeface="Times New Roman" panose="02020603050405020304" pitchFamily="18" charset="0"/>
              </a:rPr>
              <a:t>D</a:t>
            </a:r>
            <a:r>
              <a:rPr lang="en-US" altLang="en-US" sz="2000">
                <a:solidFill>
                  <a:srgbClr val="221F1F"/>
                </a:solidFill>
                <a:latin typeface="Times New Roman" panose="02020603050405020304" pitchFamily="18" charset="0"/>
                <a:cs typeface="Times New Roman" panose="02020603050405020304" pitchFamily="18" charset="0"/>
              </a:rPr>
              <a:t>1 </a:t>
            </a:r>
            <a:r>
              <a:rPr lang="en-US" altLang="en-US" sz="3000" baseline="3000">
                <a:solidFill>
                  <a:srgbClr val="221F1F"/>
                </a:solidFill>
                <a:latin typeface="Times New Roman" panose="02020603050405020304" pitchFamily="18" charset="0"/>
                <a:cs typeface="Times New Roman" panose="02020603050405020304" pitchFamily="18" charset="0"/>
              </a:rPr>
              <a:t>– </a:t>
            </a:r>
            <a:r>
              <a:rPr lang="en-US" altLang="en-US" sz="3000" i="1" baseline="3000">
                <a:solidFill>
                  <a:srgbClr val="221F1F"/>
                </a:solidFill>
                <a:latin typeface="Times New Roman" panose="02020603050405020304" pitchFamily="18" charset="0"/>
                <a:cs typeface="Times New Roman" panose="02020603050405020304" pitchFamily="18" charset="0"/>
              </a:rPr>
              <a:t>D </a:t>
            </a:r>
            <a:r>
              <a:rPr lang="en-US" altLang="en-US" sz="3000" baseline="3000">
                <a:solidFill>
                  <a:srgbClr val="221F1F"/>
                </a:solidFill>
                <a:latin typeface="Times New Roman" panose="02020603050405020304" pitchFamily="18" charset="0"/>
                <a:cs typeface="Times New Roman" panose="02020603050405020304" pitchFamily="18" charset="0"/>
              </a:rPr>
              <a:t>= 4 d</a:t>
            </a:r>
            <a:endParaRPr lang="en-US" altLang="en-US" sz="3000" baseline="3000">
              <a:solidFill>
                <a:srgbClr val="000000"/>
              </a:solidFill>
              <a:latin typeface="Times New Roman" panose="02020603050405020304" pitchFamily="18" charset="0"/>
              <a:cs typeface="Times New Roman" panose="02020603050405020304" pitchFamily="18" charset="0"/>
            </a:endParaRPr>
          </a:p>
          <a:p>
            <a:pPr eaLnBrk="1" hangingPunct="1">
              <a:spcBef>
                <a:spcPts val="638"/>
              </a:spcBef>
            </a:pPr>
            <a:r>
              <a:rPr lang="en-US" altLang="en-US" sz="3000" baseline="3000">
                <a:solidFill>
                  <a:srgbClr val="221F1F"/>
                </a:solidFill>
                <a:latin typeface="Times New Roman" panose="02020603050405020304" pitchFamily="18" charset="0"/>
                <a:cs typeface="Times New Roman" panose="02020603050405020304" pitchFamily="18" charset="0"/>
              </a:rPr>
              <a:t>Thickness of flange, </a:t>
            </a:r>
            <a:r>
              <a:rPr lang="en-US" altLang="en-US" sz="3000" i="1" baseline="3000">
                <a:solidFill>
                  <a:srgbClr val="221F1F"/>
                </a:solidFill>
                <a:latin typeface="Times New Roman" panose="02020603050405020304" pitchFamily="18" charset="0"/>
                <a:cs typeface="Times New Roman" panose="02020603050405020304" pitchFamily="18" charset="0"/>
              </a:rPr>
              <a:t>t</a:t>
            </a:r>
            <a:r>
              <a:rPr lang="en-US" altLang="en-US" sz="2000" i="1">
                <a:solidFill>
                  <a:srgbClr val="221F1F"/>
                </a:solidFill>
                <a:latin typeface="Times New Roman" panose="02020603050405020304" pitchFamily="18" charset="0"/>
                <a:cs typeface="Times New Roman" panose="02020603050405020304" pitchFamily="18" charset="0"/>
              </a:rPr>
              <a:t>f </a:t>
            </a:r>
            <a:r>
              <a:rPr lang="en-US" altLang="en-US" sz="3000" baseline="3000">
                <a:solidFill>
                  <a:srgbClr val="221F1F"/>
                </a:solidFill>
                <a:latin typeface="Times New Roman" panose="02020603050405020304" pitchFamily="18" charset="0"/>
                <a:cs typeface="Times New Roman" panose="02020603050405020304" pitchFamily="18" charset="0"/>
              </a:rPr>
              <a:t>= 0.5 d</a:t>
            </a:r>
            <a:endParaRPr lang="en-US" altLang="en-US" sz="3000" baseline="3000">
              <a:solidFill>
                <a:srgbClr val="000000"/>
              </a:solidFill>
              <a:latin typeface="Times New Roman" panose="02020603050405020304" pitchFamily="18" charset="0"/>
              <a:cs typeface="Times New Roman" panose="02020603050405020304" pitchFamily="18" charset="0"/>
            </a:endParaRPr>
          </a:p>
          <a:p>
            <a:pPr eaLnBrk="1" hangingPunct="1">
              <a:spcBef>
                <a:spcPts val="588"/>
              </a:spcBef>
            </a:pPr>
            <a:r>
              <a:rPr lang="en-US" altLang="en-US" sz="2000">
                <a:solidFill>
                  <a:srgbClr val="221F1F"/>
                </a:solidFill>
                <a:latin typeface="Times New Roman" panose="02020603050405020304" pitchFamily="18" charset="0"/>
                <a:cs typeface="Times New Roman" panose="02020603050405020304" pitchFamily="18" charset="0"/>
              </a:rPr>
              <a:t>Number of bolts = 3, for </a:t>
            </a:r>
            <a:r>
              <a:rPr lang="en-US" altLang="en-US" sz="2000" i="1">
                <a:solidFill>
                  <a:srgbClr val="221F1F"/>
                </a:solidFill>
                <a:latin typeface="Times New Roman" panose="02020603050405020304" pitchFamily="18" charset="0"/>
                <a:cs typeface="Times New Roman" panose="02020603050405020304" pitchFamily="18" charset="0"/>
              </a:rPr>
              <a:t>d </a:t>
            </a:r>
            <a:r>
              <a:rPr lang="en-US" altLang="en-US" sz="2000">
                <a:solidFill>
                  <a:srgbClr val="221F1F"/>
                </a:solidFill>
                <a:latin typeface="Times New Roman" panose="02020603050405020304" pitchFamily="18" charset="0"/>
                <a:cs typeface="Times New Roman" panose="02020603050405020304" pitchFamily="18" charset="0"/>
              </a:rPr>
              <a:t>up to 40 mm</a:t>
            </a:r>
            <a:endParaRPr lang="en-US" altLang="en-US" sz="2000">
              <a:solidFill>
                <a:srgbClr val="000000"/>
              </a:solidFill>
              <a:latin typeface="Times New Roman" panose="02020603050405020304" pitchFamily="18" charset="0"/>
              <a:cs typeface="Times New Roman" panose="02020603050405020304" pitchFamily="18" charset="0"/>
            </a:endParaRPr>
          </a:p>
          <a:p>
            <a:pPr eaLnBrk="1" hangingPunct="1">
              <a:spcBef>
                <a:spcPts val="563"/>
              </a:spcBef>
            </a:pPr>
            <a:r>
              <a:rPr lang="en-US" altLang="en-US" sz="2000">
                <a:solidFill>
                  <a:srgbClr val="221F1F"/>
                </a:solidFill>
                <a:latin typeface="Times New Roman" panose="02020603050405020304" pitchFamily="18" charset="0"/>
                <a:cs typeface="Times New Roman" panose="02020603050405020304" pitchFamily="18" charset="0"/>
              </a:rPr>
              <a:t>= 4, for d up to 100 mm</a:t>
            </a:r>
            <a:endParaRPr lang="en-US" altLang="en-US" sz="2000">
              <a:solidFill>
                <a:srgbClr val="000000"/>
              </a:solidFill>
              <a:latin typeface="Times New Roman" panose="02020603050405020304" pitchFamily="18" charset="0"/>
              <a:cs typeface="Times New Roman" panose="02020603050405020304" pitchFamily="18" charset="0"/>
            </a:endParaRPr>
          </a:p>
          <a:p>
            <a:pPr eaLnBrk="1" hangingPunct="1">
              <a:spcBef>
                <a:spcPts val="600"/>
              </a:spcBef>
            </a:pPr>
            <a:r>
              <a:rPr lang="en-US" altLang="en-US" sz="2000">
                <a:solidFill>
                  <a:srgbClr val="221F1F"/>
                </a:solidFill>
                <a:latin typeface="Times New Roman" panose="02020603050405020304" pitchFamily="18" charset="0"/>
                <a:cs typeface="Times New Roman" panose="02020603050405020304" pitchFamily="18" charset="0"/>
              </a:rPr>
              <a:t>= 6, for d up to 180 mm</a:t>
            </a:r>
            <a:endParaRPr lang="en-US" altLang="en-US" sz="2000">
              <a:solidFill>
                <a:srgbClr val="000000"/>
              </a:solidFill>
              <a:latin typeface="Times New Roman" panose="02020603050405020304" pitchFamily="18" charset="0"/>
              <a:cs typeface="Times New Roman" panose="02020603050405020304" pitchFamily="18" charset="0"/>
            </a:endParaRPr>
          </a:p>
          <a:p>
            <a:pPr eaLnBrk="1" hangingPunct="1"/>
            <a:endParaRPr lang="en-US" altLang="en-US" sz="2200">
              <a:solidFill>
                <a:srgbClr val="000000"/>
              </a:solidFill>
              <a:latin typeface="Times New Roman" panose="02020603050405020304" pitchFamily="18" charset="0"/>
              <a:cs typeface="Times New Roman" panose="02020603050405020304" pitchFamily="18" charset="0"/>
            </a:endParaRPr>
          </a:p>
          <a:p>
            <a:pPr eaLnBrk="1" hangingPunct="1">
              <a:spcBef>
                <a:spcPts val="50"/>
              </a:spcBef>
            </a:pPr>
            <a:endParaRPr lang="en-US" altLang="en-US" sz="1700">
              <a:solidFill>
                <a:srgbClr val="000000"/>
              </a:solidFill>
              <a:latin typeface="Times New Roman" panose="02020603050405020304" pitchFamily="18" charset="0"/>
              <a:cs typeface="Times New Roman" panose="02020603050405020304" pitchFamily="18" charset="0"/>
            </a:endParaRPr>
          </a:p>
          <a:p>
            <a:pPr eaLnBrk="1" hangingPunct="1"/>
            <a:r>
              <a:rPr lang="en-US" altLang="en-US" sz="2000" b="1">
                <a:solidFill>
                  <a:srgbClr val="221F1F"/>
                </a:solidFill>
                <a:latin typeface="Times New Roman" panose="02020603050405020304" pitchFamily="18" charset="0"/>
                <a:cs typeface="Times New Roman" panose="02020603050405020304" pitchFamily="18" charset="0"/>
              </a:rPr>
              <a:t>3.	</a:t>
            </a:r>
            <a:r>
              <a:rPr lang="en-US" altLang="en-US" sz="2000" b="1">
                <a:solidFill>
                  <a:srgbClr val="000000"/>
                </a:solidFill>
                <a:latin typeface="Times New Roman" panose="02020603050405020304" pitchFamily="18" charset="0"/>
                <a:cs typeface="Times New Roman" panose="02020603050405020304" pitchFamily="18" charset="0"/>
              </a:rPr>
              <a:t>DESIGN FOR HUB</a:t>
            </a:r>
            <a:endParaRPr lang="en-US" altLang="en-US" sz="2000">
              <a:solidFill>
                <a:srgbClr val="000000"/>
              </a:solidFill>
              <a:latin typeface="Times New Roman" panose="02020603050405020304" pitchFamily="18" charset="0"/>
              <a:cs typeface="Times New Roman" panose="02020603050405020304" pitchFamily="18" charset="0"/>
            </a:endParaRPr>
          </a:p>
          <a:p>
            <a:pPr eaLnBrk="1" hangingPunct="1">
              <a:lnSpc>
                <a:spcPts val="2300"/>
              </a:lnSpc>
              <a:spcBef>
                <a:spcPts val="738"/>
              </a:spcBef>
            </a:pPr>
            <a:r>
              <a:rPr lang="en-US" altLang="en-US" sz="2000">
                <a:solidFill>
                  <a:srgbClr val="221F1F"/>
                </a:solidFill>
                <a:latin typeface="Times New Roman" panose="02020603050405020304" pitchFamily="18" charset="0"/>
                <a:cs typeface="Times New Roman" panose="02020603050405020304" pitchFamily="18" charset="0"/>
              </a:rPr>
              <a:t>The hub is designed by considering it as a hollow shaft, transmitting the same torque (</a:t>
            </a:r>
            <a:r>
              <a:rPr lang="en-US" altLang="en-US" sz="2000" i="1">
                <a:solidFill>
                  <a:srgbClr val="221F1F"/>
                </a:solidFill>
                <a:latin typeface="Times New Roman" panose="02020603050405020304" pitchFamily="18" charset="0"/>
                <a:cs typeface="Times New Roman" panose="02020603050405020304" pitchFamily="18" charset="0"/>
              </a:rPr>
              <a:t>T</a:t>
            </a:r>
            <a:r>
              <a:rPr lang="en-US" altLang="en-US" sz="2000">
                <a:solidFill>
                  <a:srgbClr val="221F1F"/>
                </a:solidFill>
                <a:latin typeface="Times New Roman" panose="02020603050405020304" pitchFamily="18" charset="0"/>
                <a:cs typeface="Times New Roman" panose="02020603050405020304" pitchFamily="18" charset="0"/>
              </a:rPr>
              <a:t>) as that of a solid shaft.</a:t>
            </a:r>
            <a:endParaRPr lang="en-US" altLang="en-US" sz="2000">
              <a:solidFill>
                <a:srgbClr val="000000"/>
              </a:solidFill>
              <a:latin typeface="Times New Roman" panose="02020603050405020304" pitchFamily="18" charset="0"/>
              <a:cs typeface="Times New Roman" panose="02020603050405020304" pitchFamily="18" charset="0"/>
            </a:endParaRPr>
          </a:p>
        </p:txBody>
      </p:sp>
      <p:sp>
        <p:nvSpPr>
          <p:cNvPr id="3" name="object 3">
            <a:extLst>
              <a:ext uri="{FF2B5EF4-FFF2-40B4-BE49-F238E27FC236}">
                <a16:creationId xmlns:a16="http://schemas.microsoft.com/office/drawing/2014/main" id="{E2F4A09C-77BE-4AC8-ADBD-B7037E323DEB}"/>
              </a:ext>
            </a:extLst>
          </p:cNvPr>
          <p:cNvSpPr txBox="1"/>
          <p:nvPr/>
        </p:nvSpPr>
        <p:spPr>
          <a:xfrm>
            <a:off x="1176338" y="6665913"/>
            <a:ext cx="7432675" cy="330200"/>
          </a:xfrm>
          <a:prstGeom prst="rect">
            <a:avLst/>
          </a:prstGeom>
        </p:spPr>
        <p:txBody>
          <a:bodyPr lIns="0" tIns="12700" rIns="0" bIns="0">
            <a:spAutoFit/>
          </a:bodyPr>
          <a:lstStyle/>
          <a:p>
            <a:pPr marL="12700" eaLnBrk="1" fontAlgn="auto" hangingPunct="1">
              <a:spcBef>
                <a:spcPts val="100"/>
              </a:spcBef>
              <a:spcAft>
                <a:spcPts val="0"/>
              </a:spcAft>
              <a:defRPr/>
            </a:pPr>
            <a:r>
              <a:rPr sz="2000" kern="0" dirty="0">
                <a:solidFill>
                  <a:srgbClr val="221F1F"/>
                </a:solidFill>
                <a:latin typeface="Times New Roman"/>
                <a:cs typeface="Times New Roman"/>
              </a:rPr>
              <a:t>The</a:t>
            </a:r>
            <a:r>
              <a:rPr sz="2000" kern="0" spc="-20" dirty="0">
                <a:solidFill>
                  <a:srgbClr val="221F1F"/>
                </a:solidFill>
                <a:latin typeface="Times New Roman"/>
                <a:cs typeface="Times New Roman"/>
              </a:rPr>
              <a:t> </a:t>
            </a:r>
            <a:r>
              <a:rPr sz="2000" kern="0" dirty="0">
                <a:solidFill>
                  <a:srgbClr val="221F1F"/>
                </a:solidFill>
                <a:latin typeface="Times New Roman"/>
                <a:cs typeface="Times New Roman"/>
              </a:rPr>
              <a:t>outer</a:t>
            </a:r>
            <a:r>
              <a:rPr sz="2000" kern="0" spc="-10" dirty="0">
                <a:solidFill>
                  <a:srgbClr val="221F1F"/>
                </a:solidFill>
                <a:latin typeface="Times New Roman"/>
                <a:cs typeface="Times New Roman"/>
              </a:rPr>
              <a:t> </a:t>
            </a:r>
            <a:r>
              <a:rPr sz="2000" kern="0" dirty="0">
                <a:solidFill>
                  <a:srgbClr val="221F1F"/>
                </a:solidFill>
                <a:latin typeface="Times New Roman"/>
                <a:cs typeface="Times New Roman"/>
              </a:rPr>
              <a:t>diameter</a:t>
            </a:r>
            <a:r>
              <a:rPr sz="2000" kern="0" spc="-10" dirty="0">
                <a:solidFill>
                  <a:srgbClr val="221F1F"/>
                </a:solidFill>
                <a:latin typeface="Times New Roman"/>
                <a:cs typeface="Times New Roman"/>
              </a:rPr>
              <a:t> </a:t>
            </a:r>
            <a:r>
              <a:rPr sz="2000" kern="0" dirty="0">
                <a:solidFill>
                  <a:srgbClr val="221F1F"/>
                </a:solidFill>
                <a:latin typeface="Times New Roman"/>
                <a:cs typeface="Times New Roman"/>
              </a:rPr>
              <a:t>of</a:t>
            </a:r>
            <a:r>
              <a:rPr sz="2000" kern="0" spc="-10" dirty="0">
                <a:solidFill>
                  <a:srgbClr val="221F1F"/>
                </a:solidFill>
                <a:latin typeface="Times New Roman"/>
                <a:cs typeface="Times New Roman"/>
              </a:rPr>
              <a:t> </a:t>
            </a:r>
            <a:r>
              <a:rPr sz="2000" kern="0" dirty="0">
                <a:solidFill>
                  <a:srgbClr val="221F1F"/>
                </a:solidFill>
                <a:latin typeface="Times New Roman"/>
                <a:cs typeface="Times New Roman"/>
              </a:rPr>
              <a:t>hub</a:t>
            </a:r>
            <a:r>
              <a:rPr sz="2000" kern="0" spc="-5" dirty="0">
                <a:solidFill>
                  <a:srgbClr val="221F1F"/>
                </a:solidFill>
                <a:latin typeface="Times New Roman"/>
                <a:cs typeface="Times New Roman"/>
              </a:rPr>
              <a:t> </a:t>
            </a:r>
            <a:r>
              <a:rPr sz="2000" kern="0" dirty="0">
                <a:solidFill>
                  <a:srgbClr val="221F1F"/>
                </a:solidFill>
                <a:latin typeface="Times New Roman"/>
                <a:cs typeface="Times New Roman"/>
              </a:rPr>
              <a:t>is</a:t>
            </a:r>
            <a:r>
              <a:rPr sz="2000" kern="0" spc="-25" dirty="0">
                <a:solidFill>
                  <a:srgbClr val="221F1F"/>
                </a:solidFill>
                <a:latin typeface="Times New Roman"/>
                <a:cs typeface="Times New Roman"/>
              </a:rPr>
              <a:t> </a:t>
            </a:r>
            <a:r>
              <a:rPr sz="2000" kern="0" dirty="0">
                <a:solidFill>
                  <a:srgbClr val="221F1F"/>
                </a:solidFill>
                <a:latin typeface="Times New Roman"/>
                <a:cs typeface="Times New Roman"/>
              </a:rPr>
              <a:t>usually</a:t>
            </a:r>
            <a:r>
              <a:rPr sz="2000" kern="0" spc="-5" dirty="0">
                <a:solidFill>
                  <a:srgbClr val="221F1F"/>
                </a:solidFill>
                <a:latin typeface="Times New Roman"/>
                <a:cs typeface="Times New Roman"/>
              </a:rPr>
              <a:t> </a:t>
            </a:r>
            <a:r>
              <a:rPr sz="2000" kern="0" dirty="0">
                <a:solidFill>
                  <a:srgbClr val="221F1F"/>
                </a:solidFill>
                <a:latin typeface="Times New Roman"/>
                <a:cs typeface="Times New Roman"/>
              </a:rPr>
              <a:t>taken</a:t>
            </a:r>
            <a:r>
              <a:rPr sz="2000" kern="0" spc="-10" dirty="0">
                <a:solidFill>
                  <a:srgbClr val="221F1F"/>
                </a:solidFill>
                <a:latin typeface="Times New Roman"/>
                <a:cs typeface="Times New Roman"/>
              </a:rPr>
              <a:t> </a:t>
            </a:r>
            <a:r>
              <a:rPr sz="2000" kern="0" dirty="0">
                <a:solidFill>
                  <a:srgbClr val="221F1F"/>
                </a:solidFill>
                <a:latin typeface="Times New Roman"/>
                <a:cs typeface="Times New Roman"/>
              </a:rPr>
              <a:t>as</a:t>
            </a:r>
            <a:r>
              <a:rPr sz="2000" kern="0" spc="-15" dirty="0">
                <a:solidFill>
                  <a:srgbClr val="221F1F"/>
                </a:solidFill>
                <a:latin typeface="Times New Roman"/>
                <a:cs typeface="Times New Roman"/>
              </a:rPr>
              <a:t> </a:t>
            </a:r>
            <a:r>
              <a:rPr sz="2000" kern="0" dirty="0">
                <a:solidFill>
                  <a:srgbClr val="221F1F"/>
                </a:solidFill>
                <a:latin typeface="Times New Roman"/>
                <a:cs typeface="Times New Roman"/>
              </a:rPr>
              <a:t>twice</a:t>
            </a:r>
            <a:r>
              <a:rPr sz="2000" kern="0" spc="-10" dirty="0">
                <a:solidFill>
                  <a:srgbClr val="221F1F"/>
                </a:solidFill>
                <a:latin typeface="Times New Roman"/>
                <a:cs typeface="Times New Roman"/>
              </a:rPr>
              <a:t> </a:t>
            </a:r>
            <a:r>
              <a:rPr sz="2000" kern="0" dirty="0">
                <a:solidFill>
                  <a:srgbClr val="221F1F"/>
                </a:solidFill>
                <a:latin typeface="Times New Roman"/>
                <a:cs typeface="Times New Roman"/>
              </a:rPr>
              <a:t>the</a:t>
            </a:r>
            <a:r>
              <a:rPr sz="2000" kern="0" spc="-20" dirty="0">
                <a:solidFill>
                  <a:srgbClr val="221F1F"/>
                </a:solidFill>
                <a:latin typeface="Times New Roman"/>
                <a:cs typeface="Times New Roman"/>
              </a:rPr>
              <a:t> </a:t>
            </a:r>
            <a:r>
              <a:rPr sz="2000" kern="0" dirty="0">
                <a:solidFill>
                  <a:srgbClr val="221F1F"/>
                </a:solidFill>
                <a:latin typeface="Times New Roman"/>
                <a:cs typeface="Times New Roman"/>
              </a:rPr>
              <a:t>diameter</a:t>
            </a:r>
            <a:r>
              <a:rPr sz="2000" kern="0" spc="-10" dirty="0">
                <a:solidFill>
                  <a:srgbClr val="221F1F"/>
                </a:solidFill>
                <a:latin typeface="Times New Roman"/>
                <a:cs typeface="Times New Roman"/>
              </a:rPr>
              <a:t> </a:t>
            </a:r>
            <a:r>
              <a:rPr sz="2000" kern="0" dirty="0">
                <a:solidFill>
                  <a:srgbClr val="221F1F"/>
                </a:solidFill>
                <a:latin typeface="Times New Roman"/>
                <a:cs typeface="Times New Roman"/>
              </a:rPr>
              <a:t>of </a:t>
            </a:r>
            <a:r>
              <a:rPr sz="2000" kern="0" spc="-10" dirty="0">
                <a:solidFill>
                  <a:srgbClr val="221F1F"/>
                </a:solidFill>
                <a:latin typeface="Times New Roman"/>
                <a:cs typeface="Times New Roman"/>
              </a:rPr>
              <a:t>shaft.</a:t>
            </a:r>
            <a:endParaRPr sz="2000" kern="0">
              <a:solidFill>
                <a:sysClr val="windowText" lastClr="000000"/>
              </a:solidFill>
              <a:latin typeface="Times New Roman"/>
              <a:cs typeface="Times New Roman"/>
            </a:endParaRPr>
          </a:p>
        </p:txBody>
      </p:sp>
      <p:pic>
        <p:nvPicPr>
          <p:cNvPr id="14340" name="object 4">
            <a:extLst>
              <a:ext uri="{FF2B5EF4-FFF2-40B4-BE49-F238E27FC236}">
                <a16:creationId xmlns:a16="http://schemas.microsoft.com/office/drawing/2014/main" id="{43371C0A-B1C1-413B-BBDF-2CF806E2E0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5300" y="5613400"/>
            <a:ext cx="1603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object 2">
            <a:extLst>
              <a:ext uri="{FF2B5EF4-FFF2-40B4-BE49-F238E27FC236}">
                <a16:creationId xmlns:a16="http://schemas.microsoft.com/office/drawing/2014/main" id="{F2E98843-FEAA-40ED-9F06-BF3C614CB15D}"/>
              </a:ext>
            </a:extLst>
          </p:cNvPr>
          <p:cNvSpPr txBox="1">
            <a:spLocks noChangeArrowheads="1"/>
          </p:cNvSpPr>
          <p:nvPr/>
        </p:nvSpPr>
        <p:spPr bwMode="auto">
          <a:xfrm>
            <a:off x="1176338" y="847725"/>
            <a:ext cx="8445500"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429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2288"/>
              </a:lnSpc>
              <a:spcBef>
                <a:spcPts val="275"/>
              </a:spcBef>
            </a:pPr>
            <a:r>
              <a:rPr lang="en-US" altLang="en-US" sz="2000">
                <a:solidFill>
                  <a:srgbClr val="221F1F"/>
                </a:solidFill>
                <a:latin typeface="Times New Roman" panose="02020603050405020304" pitchFamily="18" charset="0"/>
                <a:cs typeface="Times New Roman" panose="02020603050405020304" pitchFamily="18" charset="0"/>
              </a:rPr>
              <a:t>Therefore, from the above relation, the induced shearing stress in the hub may be checked.</a:t>
            </a:r>
            <a:endParaRPr lang="en-US" altLang="en-US" sz="2000">
              <a:solidFill>
                <a:srgbClr val="000000"/>
              </a:solidFill>
              <a:latin typeface="Times New Roman" panose="02020603050405020304" pitchFamily="18" charset="0"/>
              <a:cs typeface="Times New Roman" panose="02020603050405020304" pitchFamily="18" charset="0"/>
            </a:endParaRPr>
          </a:p>
          <a:p>
            <a:pPr eaLnBrk="1" hangingPunct="1">
              <a:lnSpc>
                <a:spcPts val="2250"/>
              </a:lnSpc>
            </a:pPr>
            <a:r>
              <a:rPr lang="en-US" altLang="en-US" sz="2000">
                <a:solidFill>
                  <a:srgbClr val="221F1F"/>
                </a:solidFill>
                <a:latin typeface="Times New Roman" panose="02020603050405020304" pitchFamily="18" charset="0"/>
                <a:cs typeface="Times New Roman" panose="02020603050405020304" pitchFamily="18" charset="0"/>
              </a:rPr>
              <a:t>The length of hub (</a:t>
            </a:r>
            <a:r>
              <a:rPr lang="en-US" altLang="en-US" sz="2000" i="1">
                <a:solidFill>
                  <a:srgbClr val="221F1F"/>
                </a:solidFill>
                <a:latin typeface="Times New Roman" panose="02020603050405020304" pitchFamily="18" charset="0"/>
                <a:cs typeface="Times New Roman" panose="02020603050405020304" pitchFamily="18" charset="0"/>
              </a:rPr>
              <a:t>L</a:t>
            </a:r>
            <a:r>
              <a:rPr lang="en-US" altLang="en-US" sz="2000">
                <a:solidFill>
                  <a:srgbClr val="221F1F"/>
                </a:solidFill>
                <a:latin typeface="Times New Roman" panose="02020603050405020304" pitchFamily="18" charset="0"/>
                <a:cs typeface="Times New Roman" panose="02020603050405020304" pitchFamily="18" charset="0"/>
              </a:rPr>
              <a:t>) is taken as 1.5 </a:t>
            </a:r>
            <a:r>
              <a:rPr lang="en-US" altLang="en-US" sz="2000" i="1">
                <a:solidFill>
                  <a:srgbClr val="221F1F"/>
                </a:solidFill>
                <a:latin typeface="Times New Roman" panose="02020603050405020304" pitchFamily="18" charset="0"/>
                <a:cs typeface="Times New Roman" panose="02020603050405020304" pitchFamily="18" charset="0"/>
              </a:rPr>
              <a:t>d</a:t>
            </a:r>
            <a:r>
              <a:rPr lang="en-US" altLang="en-US" sz="2000">
                <a:solidFill>
                  <a:srgbClr val="221F1F"/>
                </a:solidFill>
                <a:latin typeface="Times New Roman" panose="02020603050405020304" pitchFamily="18" charset="0"/>
                <a:cs typeface="Times New Roman" panose="02020603050405020304" pitchFamily="18" charset="0"/>
              </a:rPr>
              <a:t>.</a:t>
            </a:r>
            <a:endParaRPr lang="en-US" altLang="en-US" sz="2000">
              <a:solidFill>
                <a:srgbClr val="000000"/>
              </a:solidFill>
              <a:latin typeface="Times New Roman" panose="02020603050405020304" pitchFamily="18" charset="0"/>
              <a:cs typeface="Times New Roman" panose="02020603050405020304" pitchFamily="18" charset="0"/>
            </a:endParaRPr>
          </a:p>
          <a:p>
            <a:pPr eaLnBrk="1" hangingPunct="1">
              <a:lnSpc>
                <a:spcPts val="2300"/>
              </a:lnSpc>
              <a:spcBef>
                <a:spcPts val="738"/>
              </a:spcBef>
            </a:pPr>
            <a:r>
              <a:rPr lang="en-US" altLang="en-US" sz="2000">
                <a:solidFill>
                  <a:srgbClr val="221F1F"/>
                </a:solidFill>
                <a:latin typeface="Times New Roman" panose="02020603050405020304" pitchFamily="18" charset="0"/>
                <a:cs typeface="Times New Roman" panose="02020603050405020304" pitchFamily="18" charset="0"/>
              </a:rPr>
              <a:t>The material of key is usually the same as that of shaft. The length of key is taken equal to the length of hub.</a:t>
            </a:r>
            <a:endParaRPr lang="en-US" altLang="en-US" sz="2000">
              <a:solidFill>
                <a:srgbClr val="000000"/>
              </a:solidFill>
              <a:latin typeface="Times New Roman" panose="02020603050405020304" pitchFamily="18" charset="0"/>
              <a:cs typeface="Times New Roman" panose="02020603050405020304" pitchFamily="18" charset="0"/>
            </a:endParaRPr>
          </a:p>
          <a:p>
            <a:pPr eaLnBrk="1" hangingPunct="1">
              <a:spcBef>
                <a:spcPts val="50"/>
              </a:spcBef>
            </a:pPr>
            <a:endParaRPr lang="en-US" altLang="en-US">
              <a:solidFill>
                <a:srgbClr val="000000"/>
              </a:solidFill>
              <a:latin typeface="Times New Roman" panose="02020603050405020304" pitchFamily="18" charset="0"/>
              <a:cs typeface="Times New Roman" panose="02020603050405020304" pitchFamily="18" charset="0"/>
            </a:endParaRPr>
          </a:p>
          <a:p>
            <a:pPr eaLnBrk="1" hangingPunct="1"/>
            <a:r>
              <a:rPr lang="en-US" altLang="en-US" sz="2000" b="1">
                <a:solidFill>
                  <a:srgbClr val="000000"/>
                </a:solidFill>
                <a:latin typeface="Times New Roman" panose="02020603050405020304" pitchFamily="18" charset="0"/>
                <a:cs typeface="Times New Roman" panose="02020603050405020304" pitchFamily="18" charset="0"/>
              </a:rPr>
              <a:t>4.	DESIGN FOR FLANGE</a:t>
            </a:r>
            <a:endParaRPr lang="en-US" altLang="en-US" sz="2000">
              <a:solidFill>
                <a:srgbClr val="000000"/>
              </a:solidFill>
              <a:latin typeface="Times New Roman" panose="02020603050405020304" pitchFamily="18" charset="0"/>
              <a:cs typeface="Times New Roman" panose="02020603050405020304" pitchFamily="18" charset="0"/>
            </a:endParaRPr>
          </a:p>
          <a:p>
            <a:pPr eaLnBrk="1" hangingPunct="1"/>
            <a:endParaRPr lang="en-US" altLang="en-US" sz="2100">
              <a:solidFill>
                <a:srgbClr val="000000"/>
              </a:solidFill>
              <a:latin typeface="Times New Roman" panose="02020603050405020304" pitchFamily="18" charset="0"/>
              <a:cs typeface="Times New Roman" panose="02020603050405020304" pitchFamily="18" charset="0"/>
            </a:endParaRPr>
          </a:p>
          <a:p>
            <a:pPr eaLnBrk="1" hangingPunct="1">
              <a:lnSpc>
                <a:spcPts val="2288"/>
              </a:lnSpc>
            </a:pPr>
            <a:r>
              <a:rPr lang="en-US" altLang="en-US" sz="2000">
                <a:solidFill>
                  <a:srgbClr val="221F1F"/>
                </a:solidFill>
                <a:latin typeface="Times New Roman" panose="02020603050405020304" pitchFamily="18" charset="0"/>
                <a:cs typeface="Times New Roman" panose="02020603050405020304" pitchFamily="18" charset="0"/>
              </a:rPr>
              <a:t>The flange at the junction of the hub is under shear while transmitting the torque. Therefore, the torque transmitted,</a:t>
            </a:r>
            <a:endParaRPr lang="en-US" altLang="en-US" sz="2000">
              <a:solidFill>
                <a:srgbClr val="000000"/>
              </a:solidFill>
              <a:latin typeface="Times New Roman" panose="02020603050405020304" pitchFamily="18" charset="0"/>
              <a:cs typeface="Times New Roman" panose="02020603050405020304" pitchFamily="18" charset="0"/>
            </a:endParaRPr>
          </a:p>
          <a:p>
            <a:pPr eaLnBrk="1" hangingPunct="1">
              <a:lnSpc>
                <a:spcPts val="2300"/>
              </a:lnSpc>
              <a:spcBef>
                <a:spcPts val="13"/>
              </a:spcBef>
            </a:pPr>
            <a:r>
              <a:rPr lang="en-US" altLang="en-US" sz="2000" i="1">
                <a:solidFill>
                  <a:srgbClr val="221F1F"/>
                </a:solidFill>
                <a:latin typeface="Times New Roman" panose="02020603050405020304" pitchFamily="18" charset="0"/>
                <a:cs typeface="Times New Roman" panose="02020603050405020304" pitchFamily="18" charset="0"/>
              </a:rPr>
              <a:t>T </a:t>
            </a:r>
            <a:r>
              <a:rPr lang="en-US" altLang="en-US" sz="2000">
                <a:solidFill>
                  <a:srgbClr val="221F1F"/>
                </a:solidFill>
                <a:latin typeface="Times New Roman" panose="02020603050405020304" pitchFamily="18" charset="0"/>
                <a:cs typeface="Times New Roman" panose="02020603050405020304" pitchFamily="18" charset="0"/>
              </a:rPr>
              <a:t>= Circumference of hub × Thickness of flange × Shear stress of flange × Radius of hub</a:t>
            </a:r>
            <a:endParaRPr lang="en-US" altLang="en-US" sz="2000">
              <a:solidFill>
                <a:srgbClr val="000000"/>
              </a:solidFill>
              <a:latin typeface="Times New Roman" panose="02020603050405020304" pitchFamily="18" charset="0"/>
              <a:cs typeface="Times New Roman" panose="02020603050405020304" pitchFamily="18" charset="0"/>
            </a:endParaRPr>
          </a:p>
        </p:txBody>
      </p:sp>
      <p:sp>
        <p:nvSpPr>
          <p:cNvPr id="15363" name="object 3">
            <a:extLst>
              <a:ext uri="{FF2B5EF4-FFF2-40B4-BE49-F238E27FC236}">
                <a16:creationId xmlns:a16="http://schemas.microsoft.com/office/drawing/2014/main" id="{D7CA6457-9E92-433D-9502-6C9FA2328D2C}"/>
              </a:ext>
            </a:extLst>
          </p:cNvPr>
          <p:cNvSpPr txBox="1">
            <a:spLocks noChangeArrowheads="1"/>
          </p:cNvSpPr>
          <p:nvPr/>
        </p:nvSpPr>
        <p:spPr bwMode="auto">
          <a:xfrm>
            <a:off x="1176338" y="5405438"/>
            <a:ext cx="828675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tabLst>
                <a:tab pos="612775" algn="l"/>
              </a:tabLst>
              <a:defRPr>
                <a:solidFill>
                  <a:schemeClr val="tx1"/>
                </a:solidFill>
                <a:latin typeface="Arial" panose="020B0604020202020204" pitchFamily="34" charset="0"/>
              </a:defRPr>
            </a:lvl1pPr>
            <a:lvl2pPr marL="742950" indent="-285750">
              <a:tabLst>
                <a:tab pos="612775" algn="l"/>
              </a:tabLst>
              <a:defRPr>
                <a:solidFill>
                  <a:schemeClr val="tx1"/>
                </a:solidFill>
                <a:latin typeface="Arial" panose="020B0604020202020204" pitchFamily="34" charset="0"/>
              </a:defRPr>
            </a:lvl2pPr>
            <a:lvl3pPr marL="1143000" indent="-228600">
              <a:tabLst>
                <a:tab pos="612775" algn="l"/>
              </a:tabLst>
              <a:defRPr>
                <a:solidFill>
                  <a:schemeClr val="tx1"/>
                </a:solidFill>
                <a:latin typeface="Arial" panose="020B0604020202020204" pitchFamily="34" charset="0"/>
              </a:defRPr>
            </a:lvl3pPr>
            <a:lvl4pPr marL="1600200" indent="-228600">
              <a:tabLst>
                <a:tab pos="612775" algn="l"/>
              </a:tabLst>
              <a:defRPr>
                <a:solidFill>
                  <a:schemeClr val="tx1"/>
                </a:solidFill>
                <a:latin typeface="Arial" panose="020B0604020202020204" pitchFamily="34" charset="0"/>
              </a:defRPr>
            </a:lvl4pPr>
            <a:lvl5pPr marL="2057400" indent="-228600">
              <a:tabLst>
                <a:tab pos="6127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6127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6127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6127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612775" algn="l"/>
              </a:tabLst>
              <a:defRPr>
                <a:solidFill>
                  <a:schemeClr val="tx1"/>
                </a:solidFill>
                <a:latin typeface="Arial" panose="020B0604020202020204" pitchFamily="34" charset="0"/>
              </a:defRPr>
            </a:lvl9pPr>
          </a:lstStyle>
          <a:p>
            <a:pPr eaLnBrk="1" hangingPunct="1">
              <a:spcBef>
                <a:spcPts val="100"/>
              </a:spcBef>
            </a:pPr>
            <a:r>
              <a:rPr lang="en-US" altLang="en-US" sz="2000" b="1">
                <a:solidFill>
                  <a:srgbClr val="000000"/>
                </a:solidFill>
                <a:latin typeface="Times New Roman" panose="02020603050405020304" pitchFamily="18" charset="0"/>
                <a:cs typeface="Times New Roman" panose="02020603050405020304" pitchFamily="18" charset="0"/>
              </a:rPr>
              <a:t>5.	DESIGN FOR BOLTS</a:t>
            </a:r>
            <a:endParaRPr lang="en-US" altLang="en-US" sz="2000">
              <a:solidFill>
                <a:srgbClr val="000000"/>
              </a:solidFill>
              <a:latin typeface="Times New Roman" panose="02020603050405020304" pitchFamily="18" charset="0"/>
              <a:cs typeface="Times New Roman" panose="02020603050405020304" pitchFamily="18" charset="0"/>
            </a:endParaRPr>
          </a:p>
          <a:p>
            <a:pPr eaLnBrk="1" hangingPunct="1"/>
            <a:endParaRPr lang="en-US" altLang="en-US" sz="2100">
              <a:solidFill>
                <a:srgbClr val="000000"/>
              </a:solidFill>
              <a:latin typeface="Times New Roman" panose="02020603050405020304" pitchFamily="18" charset="0"/>
              <a:cs typeface="Times New Roman" panose="02020603050405020304" pitchFamily="18" charset="0"/>
            </a:endParaRPr>
          </a:p>
          <a:p>
            <a:pPr eaLnBrk="1" hangingPunct="1">
              <a:lnSpc>
                <a:spcPts val="2288"/>
              </a:lnSpc>
            </a:pPr>
            <a:r>
              <a:rPr lang="en-US" altLang="en-US" sz="2000">
                <a:solidFill>
                  <a:srgbClr val="221F1F"/>
                </a:solidFill>
                <a:latin typeface="Times New Roman" panose="02020603050405020304" pitchFamily="18" charset="0"/>
                <a:cs typeface="Times New Roman" panose="02020603050405020304" pitchFamily="18" charset="0"/>
              </a:rPr>
              <a:t>The bolts are subjected to shear stress due to the torque transmitted. The number of bolts (</a:t>
            </a:r>
            <a:r>
              <a:rPr lang="en-US" altLang="en-US" sz="2000" i="1">
                <a:solidFill>
                  <a:srgbClr val="221F1F"/>
                </a:solidFill>
                <a:latin typeface="Times New Roman" panose="02020603050405020304" pitchFamily="18" charset="0"/>
                <a:cs typeface="Times New Roman" panose="02020603050405020304" pitchFamily="18" charset="0"/>
              </a:rPr>
              <a:t>n</a:t>
            </a:r>
            <a:r>
              <a:rPr lang="en-US" altLang="en-US" sz="2000">
                <a:solidFill>
                  <a:srgbClr val="221F1F"/>
                </a:solidFill>
                <a:latin typeface="Times New Roman" panose="02020603050405020304" pitchFamily="18" charset="0"/>
                <a:cs typeface="Times New Roman" panose="02020603050405020304" pitchFamily="18" charset="0"/>
              </a:rPr>
              <a:t>)</a:t>
            </a:r>
            <a:endParaRPr lang="en-US" altLang="en-US" sz="2000">
              <a:solidFill>
                <a:srgbClr val="000000"/>
              </a:solidFill>
              <a:latin typeface="Times New Roman" panose="02020603050405020304" pitchFamily="18" charset="0"/>
              <a:cs typeface="Times New Roman" panose="02020603050405020304" pitchFamily="18" charset="0"/>
            </a:endParaRPr>
          </a:p>
        </p:txBody>
      </p:sp>
      <p:pic>
        <p:nvPicPr>
          <p:cNvPr id="15364" name="object 4">
            <a:extLst>
              <a:ext uri="{FF2B5EF4-FFF2-40B4-BE49-F238E27FC236}">
                <a16:creationId xmlns:a16="http://schemas.microsoft.com/office/drawing/2014/main" id="{9136E859-92DE-4443-883E-FFA1A5A1D3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1925" y="4678363"/>
            <a:ext cx="2717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object 2">
            <a:extLst>
              <a:ext uri="{FF2B5EF4-FFF2-40B4-BE49-F238E27FC236}">
                <a16:creationId xmlns:a16="http://schemas.microsoft.com/office/drawing/2014/main" id="{703C297B-65E3-4C50-9BFC-6403211A0C01}"/>
              </a:ext>
            </a:extLst>
          </p:cNvPr>
          <p:cNvSpPr txBox="1">
            <a:spLocks noChangeArrowheads="1"/>
          </p:cNvSpPr>
          <p:nvPr/>
        </p:nvSpPr>
        <p:spPr bwMode="auto">
          <a:xfrm>
            <a:off x="1176338" y="895350"/>
            <a:ext cx="73866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429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2288"/>
              </a:lnSpc>
              <a:spcBef>
                <a:spcPts val="275"/>
              </a:spcBef>
            </a:pPr>
            <a:r>
              <a:rPr lang="en-US" altLang="en-US" sz="2000">
                <a:solidFill>
                  <a:srgbClr val="221F1F"/>
                </a:solidFill>
                <a:latin typeface="Times New Roman" panose="02020603050405020304" pitchFamily="18" charset="0"/>
                <a:cs typeface="Times New Roman" panose="02020603050405020304" pitchFamily="18" charset="0"/>
              </a:rPr>
              <a:t>depends upon the diameter of shaft and the pitch circle diameter of bolts (</a:t>
            </a:r>
            <a:r>
              <a:rPr lang="en-US" altLang="en-US" sz="2000" i="1">
                <a:solidFill>
                  <a:srgbClr val="221F1F"/>
                </a:solidFill>
                <a:latin typeface="Times New Roman" panose="02020603050405020304" pitchFamily="18" charset="0"/>
                <a:cs typeface="Times New Roman" panose="02020603050405020304" pitchFamily="18" charset="0"/>
              </a:rPr>
              <a:t>D</a:t>
            </a:r>
            <a:r>
              <a:rPr lang="en-US" altLang="en-US" sz="2000">
                <a:solidFill>
                  <a:srgbClr val="221F1F"/>
                </a:solidFill>
                <a:latin typeface="Times New Roman" panose="02020603050405020304" pitchFamily="18" charset="0"/>
                <a:cs typeface="Times New Roman" panose="02020603050405020304" pitchFamily="18" charset="0"/>
              </a:rPr>
              <a:t>1) is taken as 3 </a:t>
            </a:r>
            <a:r>
              <a:rPr lang="en-US" altLang="en-US" sz="2000" i="1">
                <a:solidFill>
                  <a:srgbClr val="221F1F"/>
                </a:solidFill>
                <a:latin typeface="Times New Roman" panose="02020603050405020304" pitchFamily="18" charset="0"/>
                <a:cs typeface="Times New Roman" panose="02020603050405020304" pitchFamily="18" charset="0"/>
              </a:rPr>
              <a:t>d</a:t>
            </a:r>
            <a:r>
              <a:rPr lang="en-US" altLang="en-US" sz="2000">
                <a:solidFill>
                  <a:srgbClr val="221F1F"/>
                </a:solidFill>
                <a:latin typeface="Times New Roman" panose="02020603050405020304" pitchFamily="18" charset="0"/>
                <a:cs typeface="Times New Roman" panose="02020603050405020304" pitchFamily="18" charset="0"/>
              </a:rPr>
              <a:t>. We know that</a:t>
            </a:r>
            <a:endParaRPr lang="en-US" altLang="en-US" sz="2000">
              <a:solidFill>
                <a:srgbClr val="000000"/>
              </a:solidFill>
              <a:latin typeface="Times New Roman" panose="02020603050405020304" pitchFamily="18" charset="0"/>
              <a:cs typeface="Times New Roman" panose="02020603050405020304" pitchFamily="18" charset="0"/>
            </a:endParaRPr>
          </a:p>
        </p:txBody>
      </p:sp>
      <p:sp>
        <p:nvSpPr>
          <p:cNvPr id="16387" name="object 3">
            <a:extLst>
              <a:ext uri="{FF2B5EF4-FFF2-40B4-BE49-F238E27FC236}">
                <a16:creationId xmlns:a16="http://schemas.microsoft.com/office/drawing/2014/main" id="{4F8DC2D0-BF8D-4832-9752-2AFD450A2323}"/>
              </a:ext>
            </a:extLst>
          </p:cNvPr>
          <p:cNvSpPr txBox="1">
            <a:spLocks noChangeArrowheads="1"/>
          </p:cNvSpPr>
          <p:nvPr/>
        </p:nvSpPr>
        <p:spPr bwMode="auto">
          <a:xfrm>
            <a:off x="1176338" y="3970338"/>
            <a:ext cx="7494587"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en-US" altLang="en-US" sz="2000" b="1">
                <a:solidFill>
                  <a:srgbClr val="221F1F"/>
                </a:solidFill>
                <a:latin typeface="Times New Roman" panose="02020603050405020304" pitchFamily="18" charset="0"/>
                <a:cs typeface="Times New Roman" panose="02020603050405020304" pitchFamily="18" charset="0"/>
              </a:rPr>
              <a:t>Prob:</a:t>
            </a:r>
            <a:endParaRPr lang="en-US" altLang="en-US" sz="2000">
              <a:solidFill>
                <a:srgbClr val="000000"/>
              </a:solidFill>
              <a:latin typeface="Times New Roman" panose="02020603050405020304" pitchFamily="18" charset="0"/>
              <a:cs typeface="Times New Roman" panose="02020603050405020304" pitchFamily="18" charset="0"/>
            </a:endParaRPr>
          </a:p>
          <a:p>
            <a:pPr eaLnBrk="1" hangingPunct="1"/>
            <a:endParaRPr lang="en-US" altLang="en-US" sz="2000">
              <a:solidFill>
                <a:srgbClr val="000000"/>
              </a:solidFill>
              <a:latin typeface="Times New Roman" panose="02020603050405020304" pitchFamily="18" charset="0"/>
              <a:cs typeface="Times New Roman" panose="02020603050405020304" pitchFamily="18" charset="0"/>
            </a:endParaRPr>
          </a:p>
          <a:p>
            <a:pPr algn="just" eaLnBrk="1" hangingPunct="1">
              <a:lnSpc>
                <a:spcPct val="96000"/>
              </a:lnSpc>
            </a:pPr>
            <a:r>
              <a:rPr lang="en-US" altLang="en-US" sz="2000" i="1">
                <a:solidFill>
                  <a:srgbClr val="221F1F"/>
                </a:solidFill>
                <a:latin typeface="Times New Roman" panose="02020603050405020304" pitchFamily="18" charset="0"/>
                <a:cs typeface="Times New Roman" panose="02020603050405020304" pitchFamily="18" charset="0"/>
              </a:rPr>
              <a:t>Design a cast iron protective type flange coupling to transmit 15 kW at 900 r.p.m. from an electric motor to a compressor. The service factor may be assumed as 1.35. The following permissible stresses may be used:</a:t>
            </a:r>
            <a:endParaRPr lang="en-US" altLang="en-US" sz="2000">
              <a:solidFill>
                <a:srgbClr val="000000"/>
              </a:solidFill>
              <a:latin typeface="Times New Roman" panose="02020603050405020304" pitchFamily="18" charset="0"/>
              <a:cs typeface="Times New Roman" panose="02020603050405020304" pitchFamily="18" charset="0"/>
            </a:endParaRPr>
          </a:p>
          <a:p>
            <a:pPr eaLnBrk="1" hangingPunct="1">
              <a:lnSpc>
                <a:spcPts val="2288"/>
              </a:lnSpc>
              <a:spcBef>
                <a:spcPts val="1000"/>
              </a:spcBef>
            </a:pPr>
            <a:r>
              <a:rPr lang="en-US" altLang="en-US" sz="2000" i="1">
                <a:solidFill>
                  <a:srgbClr val="000000"/>
                </a:solidFill>
                <a:latin typeface="Times New Roman" panose="02020603050405020304" pitchFamily="18" charset="0"/>
                <a:cs typeface="Times New Roman" panose="02020603050405020304" pitchFamily="18" charset="0"/>
              </a:rPr>
              <a:t>Shear stress for shaft, bolt and key material = 40 MPa Crushing stress for bolt and key = 80 MPa</a:t>
            </a:r>
            <a:endParaRPr lang="en-US" altLang="en-US" sz="2000">
              <a:solidFill>
                <a:srgbClr val="000000"/>
              </a:solidFill>
              <a:latin typeface="Times New Roman" panose="02020603050405020304" pitchFamily="18" charset="0"/>
              <a:cs typeface="Times New Roman" panose="02020603050405020304" pitchFamily="18" charset="0"/>
            </a:endParaRPr>
          </a:p>
          <a:p>
            <a:pPr eaLnBrk="1" hangingPunct="1">
              <a:lnSpc>
                <a:spcPts val="2300"/>
              </a:lnSpc>
              <a:spcBef>
                <a:spcPts val="25"/>
              </a:spcBef>
            </a:pPr>
            <a:r>
              <a:rPr lang="en-US" altLang="en-US" sz="2000" i="1">
                <a:solidFill>
                  <a:srgbClr val="000000"/>
                </a:solidFill>
                <a:latin typeface="Times New Roman" panose="02020603050405020304" pitchFamily="18" charset="0"/>
                <a:cs typeface="Times New Roman" panose="02020603050405020304" pitchFamily="18" charset="0"/>
              </a:rPr>
              <a:t>Shear stress for cast iron = 8 MPa Draw a neat sketch of the coupling.</a:t>
            </a:r>
            <a:endParaRPr lang="en-US" altLang="en-US" sz="2000">
              <a:solidFill>
                <a:srgbClr val="000000"/>
              </a:solidFill>
              <a:latin typeface="Times New Roman" panose="02020603050405020304" pitchFamily="18" charset="0"/>
              <a:cs typeface="Times New Roman" panose="02020603050405020304" pitchFamily="18" charset="0"/>
            </a:endParaRPr>
          </a:p>
        </p:txBody>
      </p:sp>
      <p:grpSp>
        <p:nvGrpSpPr>
          <p:cNvPr id="16388" name="object 4">
            <a:extLst>
              <a:ext uri="{FF2B5EF4-FFF2-40B4-BE49-F238E27FC236}">
                <a16:creationId xmlns:a16="http://schemas.microsoft.com/office/drawing/2014/main" id="{E379DCED-E8D9-4DE4-A449-98AA25DC72C5}"/>
              </a:ext>
            </a:extLst>
          </p:cNvPr>
          <p:cNvGrpSpPr>
            <a:grpSpLocks/>
          </p:cNvGrpSpPr>
          <p:nvPr/>
        </p:nvGrpSpPr>
        <p:grpSpPr bwMode="auto">
          <a:xfrm>
            <a:off x="2859088" y="1592263"/>
            <a:ext cx="3741737" cy="2116137"/>
            <a:chOff x="2858770" y="1592580"/>
            <a:chExt cx="3741420" cy="2115185"/>
          </a:xfrm>
        </p:grpSpPr>
        <p:pic>
          <p:nvPicPr>
            <p:cNvPr id="16389" name="object 5">
              <a:extLst>
                <a:ext uri="{FF2B5EF4-FFF2-40B4-BE49-F238E27FC236}">
                  <a16:creationId xmlns:a16="http://schemas.microsoft.com/office/drawing/2014/main" id="{40229EAB-ABE5-433B-9AE0-1CC355D35E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8770" y="1592580"/>
              <a:ext cx="3450208" cy="112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object 6">
              <a:extLst>
                <a:ext uri="{FF2B5EF4-FFF2-40B4-BE49-F238E27FC236}">
                  <a16:creationId xmlns:a16="http://schemas.microsoft.com/office/drawing/2014/main" id="{3DD7B9B8-FEBC-4A83-8E68-499D4E9DD6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1725" y="2748978"/>
              <a:ext cx="930275" cy="286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object 7">
              <a:extLst>
                <a:ext uri="{FF2B5EF4-FFF2-40B4-BE49-F238E27FC236}">
                  <a16:creationId xmlns:a16="http://schemas.microsoft.com/office/drawing/2014/main" id="{6EFB4609-CB1D-41B4-8B1B-8A04D69B06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7735" y="3072142"/>
              <a:ext cx="1862455" cy="635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AE444D5A-027E-4505-8761-A40CD1FC33C9}"/>
              </a:ext>
            </a:extLst>
          </p:cNvPr>
          <p:cNvSpPr txBox="1">
            <a:spLocks noChangeArrowheads="1"/>
          </p:cNvSpPr>
          <p:nvPr/>
        </p:nvSpPr>
        <p:spPr bwMode="auto">
          <a:xfrm>
            <a:off x="838200" y="2590800"/>
            <a:ext cx="8153400"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2350"/>
              </a:lnSpc>
              <a:buFontTx/>
              <a:buAutoNum type="arabicPeriod"/>
            </a:pPr>
            <a:r>
              <a:rPr lang="en-US" altLang="en-US" b="1">
                <a:solidFill>
                  <a:srgbClr val="000000"/>
                </a:solidFill>
                <a:latin typeface="Times New Roman" panose="02020603050405020304" pitchFamily="18" charset="0"/>
                <a:cs typeface="Times New Roman" panose="02020603050405020304" pitchFamily="18" charset="0"/>
              </a:rPr>
              <a:t>AIM OF THE EXPERIMENT</a:t>
            </a:r>
            <a:r>
              <a:rPr lang="en-US" altLang="en-US">
                <a:solidFill>
                  <a:srgbClr val="000000"/>
                </a:solidFill>
                <a:latin typeface="Times New Roman" panose="02020603050405020304" pitchFamily="18" charset="0"/>
                <a:cs typeface="Times New Roman" panose="02020603050405020304" pitchFamily="18" charset="0"/>
              </a:rPr>
              <a:t>:</a:t>
            </a:r>
          </a:p>
          <a:p>
            <a:pPr eaLnBrk="1" hangingPunct="1">
              <a:lnSpc>
                <a:spcPts val="2350"/>
              </a:lnSpc>
            </a:pPr>
            <a:r>
              <a:rPr lang="en-US" altLang="en-US">
                <a:solidFill>
                  <a:srgbClr val="221F1F"/>
                </a:solidFill>
                <a:latin typeface="Times New Roman" panose="02020603050405020304" pitchFamily="18" charset="0"/>
                <a:cs typeface="Times New Roman" panose="02020603050405020304" pitchFamily="18" charset="0"/>
              </a:rPr>
              <a:t>Find the value of dimensions of rigid coupling.</a:t>
            </a:r>
            <a:endParaRPr lang="en-US" altLang="en-US">
              <a:solidFill>
                <a:srgbClr val="000000"/>
              </a:solidFill>
              <a:latin typeface="Times New Roman" panose="02020603050405020304" pitchFamily="18" charset="0"/>
              <a:cs typeface="Times New Roman" panose="02020603050405020304" pitchFamily="18" charset="0"/>
            </a:endParaRPr>
          </a:p>
          <a:p>
            <a:pPr eaLnBrk="1" hangingPunct="1">
              <a:spcBef>
                <a:spcPts val="13"/>
              </a:spcBef>
            </a:pPr>
            <a:endParaRPr lang="en-US" altLang="en-US">
              <a:solidFill>
                <a:srgbClr val="000000"/>
              </a:solidFill>
              <a:latin typeface="Times New Roman" panose="02020603050405020304" pitchFamily="18" charset="0"/>
              <a:cs typeface="Times New Roman" panose="02020603050405020304" pitchFamily="18" charset="0"/>
            </a:endParaRPr>
          </a:p>
          <a:p>
            <a:pPr eaLnBrk="1" hangingPunct="1">
              <a:lnSpc>
                <a:spcPts val="2350"/>
              </a:lnSpc>
              <a:buClr>
                <a:srgbClr val="221F1F"/>
              </a:buClr>
              <a:buFontTx/>
              <a:buAutoNum type="arabicPeriod" startAt="2"/>
            </a:pPr>
            <a:r>
              <a:rPr lang="en-US" altLang="en-US" b="1">
                <a:solidFill>
                  <a:srgbClr val="000000"/>
                </a:solidFill>
                <a:latin typeface="Times New Roman" panose="02020603050405020304" pitchFamily="18" charset="0"/>
                <a:cs typeface="Times New Roman" panose="02020603050405020304" pitchFamily="18" charset="0"/>
              </a:rPr>
              <a:t>THEORY</a:t>
            </a:r>
            <a:r>
              <a:rPr lang="en-US" altLang="en-US">
                <a:solidFill>
                  <a:srgbClr val="000000"/>
                </a:solidFill>
                <a:latin typeface="Times New Roman" panose="02020603050405020304" pitchFamily="18" charset="0"/>
                <a:cs typeface="Times New Roman" panose="02020603050405020304" pitchFamily="18" charset="0"/>
              </a:rPr>
              <a:t>:</a:t>
            </a:r>
          </a:p>
          <a:p>
            <a:pPr eaLnBrk="1" hangingPunct="1">
              <a:lnSpc>
                <a:spcPct val="96000"/>
              </a:lnSpc>
              <a:spcBef>
                <a:spcPts val="50"/>
              </a:spcBef>
            </a:pPr>
            <a:r>
              <a:rPr lang="en-US" altLang="en-US">
                <a:solidFill>
                  <a:srgbClr val="221F1F"/>
                </a:solidFill>
                <a:latin typeface="Times New Roman" panose="02020603050405020304" pitchFamily="18" charset="0"/>
                <a:cs typeface="Times New Roman" panose="02020603050405020304" pitchFamily="18" charset="0"/>
              </a:rPr>
              <a:t>Flexible coupling is used to join the abutting ends of shafts when they are not in exact alignment. In a direct electric drive from an electric motor to a machine tool, a flexible coupling is used so as to permit an axial misalignment of the shaft without undue absorption of the power which the shaft are transmitting. Following are the different types of flexible couplings :</a:t>
            </a:r>
            <a:endParaRPr lang="en-US" altLang="en-US">
              <a:solidFill>
                <a:srgbClr val="000000"/>
              </a:solidFill>
              <a:latin typeface="Times New Roman" panose="02020603050405020304" pitchFamily="18" charset="0"/>
              <a:cs typeface="Times New Roman" panose="02020603050405020304" pitchFamily="18" charset="0"/>
            </a:endParaRPr>
          </a:p>
          <a:p>
            <a:pPr eaLnBrk="1" hangingPunct="1">
              <a:lnSpc>
                <a:spcPts val="2300"/>
              </a:lnSpc>
            </a:pPr>
            <a:r>
              <a:rPr lang="en-US" altLang="en-US">
                <a:solidFill>
                  <a:srgbClr val="221F1F"/>
                </a:solidFill>
                <a:latin typeface="Times New Roman" panose="02020603050405020304" pitchFamily="18" charset="0"/>
                <a:cs typeface="Times New Roman" panose="02020603050405020304" pitchFamily="18" charset="0"/>
              </a:rPr>
              <a:t>1. Bushed pin flexible coupling, 2. Oldham's coupling, and 3. Universal coupling.</a:t>
            </a:r>
            <a:endParaRPr lang="en-US" altLang="en-US">
              <a:solidFill>
                <a:srgbClr val="000000"/>
              </a:solidFill>
              <a:latin typeface="Times New Roman" panose="02020603050405020304" pitchFamily="18" charset="0"/>
              <a:cs typeface="Times New Roman" panose="02020603050405020304" pitchFamily="18" charset="0"/>
            </a:endParaRPr>
          </a:p>
          <a:p>
            <a:endParaRPr lang="en-US" altLang="en-US"/>
          </a:p>
        </p:txBody>
      </p:sp>
      <p:sp>
        <p:nvSpPr>
          <p:cNvPr id="17411" name="TextBox 2">
            <a:extLst>
              <a:ext uri="{FF2B5EF4-FFF2-40B4-BE49-F238E27FC236}">
                <a16:creationId xmlns:a16="http://schemas.microsoft.com/office/drawing/2014/main" id="{18108356-C4B0-4609-8BFC-8D7A66D25A96}"/>
              </a:ext>
            </a:extLst>
          </p:cNvPr>
          <p:cNvSpPr txBox="1">
            <a:spLocks noChangeArrowheads="1"/>
          </p:cNvSpPr>
          <p:nvPr/>
        </p:nvSpPr>
        <p:spPr bwMode="auto">
          <a:xfrm>
            <a:off x="2066925" y="1066800"/>
            <a:ext cx="5695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solidFill>
                  <a:srgbClr val="000000"/>
                </a:solidFill>
                <a:latin typeface="Times New Roman" panose="02020603050405020304" pitchFamily="18" charset="0"/>
                <a:cs typeface="Times New Roman" panose="02020603050405020304" pitchFamily="18" charset="0"/>
              </a:rPr>
              <a:t>Experiment 3: Design of Flexible coupling</a:t>
            </a:r>
            <a:endParaRPr lang="en-US" altLang="en-US" sz="240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A46BBBC8-D19A-4466-8AD0-E70EA8578001}"/>
              </a:ext>
            </a:extLst>
          </p:cNvPr>
          <p:cNvSpPr txBox="1"/>
          <p:nvPr/>
        </p:nvSpPr>
        <p:spPr>
          <a:xfrm>
            <a:off x="3533775" y="6472238"/>
            <a:ext cx="2982913" cy="330200"/>
          </a:xfrm>
          <a:prstGeom prst="rect">
            <a:avLst/>
          </a:prstGeom>
        </p:spPr>
        <p:txBody>
          <a:bodyPr lIns="0" tIns="12700" rIns="0" bIns="0">
            <a:spAutoFit/>
          </a:bodyPr>
          <a:lstStyle/>
          <a:p>
            <a:pPr marL="12700" eaLnBrk="1" fontAlgn="auto" hangingPunct="1">
              <a:spcBef>
                <a:spcPts val="100"/>
              </a:spcBef>
              <a:spcAft>
                <a:spcPts val="0"/>
              </a:spcAft>
              <a:defRPr/>
            </a:pPr>
            <a:r>
              <a:rPr sz="2000" kern="0" dirty="0">
                <a:solidFill>
                  <a:sysClr val="windowText" lastClr="000000"/>
                </a:solidFill>
                <a:latin typeface="Times New Roman"/>
                <a:cs typeface="Times New Roman"/>
              </a:rPr>
              <a:t>Bushed</a:t>
            </a:r>
            <a:r>
              <a:rPr sz="2000" kern="0" spc="5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pin</a:t>
            </a:r>
            <a:r>
              <a:rPr sz="2000" kern="0" spc="35"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flexible</a:t>
            </a:r>
            <a:r>
              <a:rPr sz="2000" kern="0" spc="55" dirty="0">
                <a:solidFill>
                  <a:sysClr val="windowText" lastClr="000000"/>
                </a:solidFill>
                <a:latin typeface="Times New Roman"/>
                <a:cs typeface="Times New Roman"/>
              </a:rPr>
              <a:t> </a:t>
            </a:r>
            <a:r>
              <a:rPr sz="2000" kern="0" spc="-10" dirty="0">
                <a:solidFill>
                  <a:sysClr val="windowText" lastClr="000000"/>
                </a:solidFill>
                <a:latin typeface="Times New Roman"/>
                <a:cs typeface="Times New Roman"/>
              </a:rPr>
              <a:t>coupling</a:t>
            </a:r>
            <a:endParaRPr sz="2000" kern="0">
              <a:solidFill>
                <a:sysClr val="windowText" lastClr="000000"/>
              </a:solidFill>
              <a:latin typeface="Times New Roman"/>
              <a:cs typeface="Times New Roman"/>
            </a:endParaRPr>
          </a:p>
        </p:txBody>
      </p:sp>
      <p:pic>
        <p:nvPicPr>
          <p:cNvPr id="18435" name="object 3">
            <a:extLst>
              <a:ext uri="{FF2B5EF4-FFF2-40B4-BE49-F238E27FC236}">
                <a16:creationId xmlns:a16="http://schemas.microsoft.com/office/drawing/2014/main" id="{1D7ADCC6-41E2-4705-92B5-FABF652721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762000"/>
            <a:ext cx="5800725" cy="569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object 2">
            <a:extLst>
              <a:ext uri="{FF2B5EF4-FFF2-40B4-BE49-F238E27FC236}">
                <a16:creationId xmlns:a16="http://schemas.microsoft.com/office/drawing/2014/main" id="{C5F94216-61DC-4CD4-B4E2-8B633227A4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0" y="876300"/>
            <a:ext cx="8153400"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object 2">
            <a:extLst>
              <a:ext uri="{FF2B5EF4-FFF2-40B4-BE49-F238E27FC236}">
                <a16:creationId xmlns:a16="http://schemas.microsoft.com/office/drawing/2014/main" id="{5CCF0C69-EC33-4D2F-B7A4-5C1E3742D2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875" y="566738"/>
            <a:ext cx="8501063"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object 2">
            <a:extLst>
              <a:ext uri="{FF2B5EF4-FFF2-40B4-BE49-F238E27FC236}">
                <a16:creationId xmlns:a16="http://schemas.microsoft.com/office/drawing/2014/main" id="{1BA3A4C3-2079-477D-A84F-4115553877E8}"/>
              </a:ext>
            </a:extLst>
          </p:cNvPr>
          <p:cNvSpPr>
            <a:spLocks noGrp="1" noChangeArrowheads="1"/>
          </p:cNvSpPr>
          <p:nvPr>
            <p:ph type="title"/>
          </p:nvPr>
        </p:nvSpPr>
        <p:spPr>
          <a:xfrm>
            <a:off x="863600" y="847725"/>
            <a:ext cx="8807450" cy="1108075"/>
          </a:xfrm>
        </p:spPr>
        <p:txBody>
          <a:bodyPr tIns="12700"/>
          <a:lstStyle/>
          <a:p>
            <a:pPr marL="12700" algn="l" eaLnBrk="1" hangingPunct="1">
              <a:lnSpc>
                <a:spcPct val="102000"/>
              </a:lnSpc>
              <a:spcBef>
                <a:spcPts val="25"/>
              </a:spcBef>
            </a:pPr>
            <a:r>
              <a:rPr lang="en-US" altLang="en-US" sz="2600">
                <a:latin typeface="Calibri" panose="020F0502020204030204" pitchFamily="34" charset="0"/>
                <a:cs typeface="Calibri" panose="020F0502020204030204" pitchFamily="34" charset="0"/>
              </a:rPr>
              <a:t>Course Learning Outcomes (CLOs)</a:t>
            </a:r>
            <a:br>
              <a:rPr lang="en-US" altLang="en-US" sz="2600">
                <a:latin typeface="Calibri" panose="020F0502020204030204" pitchFamily="34" charset="0"/>
                <a:cs typeface="Calibri" panose="020F0502020204030204" pitchFamily="34" charset="0"/>
              </a:rPr>
            </a:br>
            <a:r>
              <a:rPr lang="en-US" altLang="en-US" sz="2200" b="0">
                <a:latin typeface="Calibri" panose="020F0502020204030204" pitchFamily="34" charset="0"/>
                <a:cs typeface="Calibri" panose="020F0502020204030204" pitchFamily="34" charset="0"/>
              </a:rPr>
              <a:t>The learning outcomes that are expected to be attained by the student at the end of the course are.</a:t>
            </a:r>
            <a:endParaRPr lang="en-US" altLang="en-US" sz="2200">
              <a:latin typeface="Calibri" panose="020F0502020204030204" pitchFamily="34" charset="0"/>
              <a:cs typeface="Calibri" panose="020F0502020204030204" pitchFamily="34" charset="0"/>
            </a:endParaRPr>
          </a:p>
        </p:txBody>
      </p:sp>
      <p:graphicFrame>
        <p:nvGraphicFramePr>
          <p:cNvPr id="3" name="object 3">
            <a:extLst>
              <a:ext uri="{FF2B5EF4-FFF2-40B4-BE49-F238E27FC236}">
                <a16:creationId xmlns:a16="http://schemas.microsoft.com/office/drawing/2014/main" id="{36A7931F-B327-4E43-905F-46B923E358AA}"/>
              </a:ext>
            </a:extLst>
          </p:cNvPr>
          <p:cNvGraphicFramePr>
            <a:graphicFrameLocks noGrp="1"/>
          </p:cNvGraphicFramePr>
          <p:nvPr/>
        </p:nvGraphicFramePr>
        <p:xfrm>
          <a:off x="779463" y="1962150"/>
          <a:ext cx="9139237" cy="5110163"/>
        </p:xfrm>
        <a:graphic>
          <a:graphicData uri="http://schemas.openxmlformats.org/drawingml/2006/table">
            <a:tbl>
              <a:tblPr/>
              <a:tblGrid>
                <a:gridCol w="966787">
                  <a:extLst>
                    <a:ext uri="{9D8B030D-6E8A-4147-A177-3AD203B41FA5}">
                      <a16:colId xmlns:a16="http://schemas.microsoft.com/office/drawing/2014/main" val="20000"/>
                    </a:ext>
                  </a:extLst>
                </a:gridCol>
                <a:gridCol w="5184775">
                  <a:extLst>
                    <a:ext uri="{9D8B030D-6E8A-4147-A177-3AD203B41FA5}">
                      <a16:colId xmlns:a16="http://schemas.microsoft.com/office/drawing/2014/main" val="20001"/>
                    </a:ext>
                  </a:extLst>
                </a:gridCol>
                <a:gridCol w="2112963">
                  <a:extLst>
                    <a:ext uri="{9D8B030D-6E8A-4147-A177-3AD203B41FA5}">
                      <a16:colId xmlns:a16="http://schemas.microsoft.com/office/drawing/2014/main" val="20002"/>
                    </a:ext>
                  </a:extLst>
                </a:gridCol>
                <a:gridCol w="874712">
                  <a:extLst>
                    <a:ext uri="{9D8B030D-6E8A-4147-A177-3AD203B41FA5}">
                      <a16:colId xmlns:a16="http://schemas.microsoft.com/office/drawing/2014/main" val="20003"/>
                    </a:ext>
                  </a:extLst>
                </a:gridCol>
              </a:tblGrid>
              <a:tr h="1085850">
                <a:tc>
                  <a:txBody>
                    <a:bodyPr/>
                    <a:lstStyle>
                      <a:lvl1pPr marL="904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0488" marR="0" lvl="0" indent="0" algn="l" defTabSz="914400" rtl="0" eaLnBrk="1" fontAlgn="base" latinLnBrk="0" hangingPunct="1">
                        <a:lnSpc>
                          <a:spcPct val="100000"/>
                        </a:lnSpc>
                        <a:spcBef>
                          <a:spcPts val="300"/>
                        </a:spcBef>
                        <a:spcAft>
                          <a:spcPct val="0"/>
                        </a:spcAft>
                        <a:buClrTx/>
                        <a:buSzTx/>
                        <a:buFontTx/>
                        <a:buNone/>
                        <a:tabLst/>
                      </a:pPr>
                      <a:r>
                        <a:rPr kumimoji="0" lang="en-US" altLang="en-US" sz="2200" b="1" i="0" u="none" strike="noStrike" cap="none" normalizeH="0" baseline="0">
                          <a:ln>
                            <a:noFill/>
                          </a:ln>
                          <a:solidFill>
                            <a:schemeClr val="tx1"/>
                          </a:solidFill>
                          <a:effectLst/>
                          <a:latin typeface="Calibri" panose="020F0502020204030204" pitchFamily="34" charset="0"/>
                          <a:cs typeface="Calibri" panose="020F0502020204030204" pitchFamily="34" charset="0"/>
                        </a:rPr>
                        <a:t>Sl. No.</a:t>
                      </a:r>
                      <a:endParaRPr kumimoji="0" lang="en-US" altLang="en-US" sz="2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0" marR="0" marT="38735" marB="0" horzOverflow="overflow">
                    <a:lnL w="12700" cap="flat" cmpd="sng" algn="ctr">
                      <a:solidFill>
                        <a:srgbClr val="4471C4"/>
                      </a:solidFill>
                      <a:prstDash val="solid"/>
                      <a:round/>
                      <a:headEnd type="none" w="med" len="med"/>
                      <a:tailEnd type="none" w="med" len="med"/>
                    </a:lnL>
                    <a:lnR w="12700" cap="flat" cmpd="sng" algn="ctr">
                      <a:solidFill>
                        <a:srgbClr val="4471C4"/>
                      </a:solidFill>
                      <a:prstDash val="solid"/>
                      <a:round/>
                      <a:headEnd type="none" w="med" len="med"/>
                      <a:tailEnd type="none" w="med" len="med"/>
                    </a:lnR>
                    <a:lnT w="12700" cap="flat" cmpd="sng" algn="ctr">
                      <a:solidFill>
                        <a:srgbClr val="4471C4"/>
                      </a:solidFill>
                      <a:prstDash val="solid"/>
                      <a:round/>
                      <a:headEnd type="none" w="med" len="med"/>
                      <a:tailEnd type="none" w="med" len="med"/>
                    </a:lnT>
                    <a:lnB w="28575" cap="flat" cmpd="sng" algn="ctr">
                      <a:solidFill>
                        <a:srgbClr val="4471C4"/>
                      </a:solidFill>
                      <a:prstDash val="solid"/>
                      <a:round/>
                      <a:headEnd type="none" w="med" len="med"/>
                      <a:tailEnd type="none" w="med" len="med"/>
                    </a:lnB>
                    <a:lnTlToBr>
                      <a:noFill/>
                    </a:lnTlToBr>
                    <a:lnBlToTr>
                      <a:noFill/>
                    </a:lnBlToTr>
                    <a:noFill/>
                  </a:tcPr>
                </a:tc>
                <a:tc>
                  <a:txBody>
                    <a:bodyPr/>
                    <a:lstStyle>
                      <a:lvl1pPr marL="904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0488" marR="0" lvl="0" indent="0" algn="l" defTabSz="914400" rtl="0" eaLnBrk="1" fontAlgn="base" latinLnBrk="0" hangingPunct="1">
                        <a:lnSpc>
                          <a:spcPct val="100000"/>
                        </a:lnSpc>
                        <a:spcBef>
                          <a:spcPts val="300"/>
                        </a:spcBef>
                        <a:spcAft>
                          <a:spcPct val="0"/>
                        </a:spcAft>
                        <a:buClrTx/>
                        <a:buSzTx/>
                        <a:buFontTx/>
                        <a:buNone/>
                        <a:tabLst/>
                      </a:pPr>
                      <a:r>
                        <a:rPr kumimoji="0" lang="en-US" altLang="en-US" sz="2200" b="1" i="0" u="none" strike="noStrike" cap="none" normalizeH="0" baseline="0">
                          <a:ln>
                            <a:noFill/>
                          </a:ln>
                          <a:solidFill>
                            <a:schemeClr val="tx1"/>
                          </a:solidFill>
                          <a:effectLst/>
                          <a:latin typeface="Calibri" panose="020F0502020204030204" pitchFamily="34" charset="0"/>
                          <a:cs typeface="Calibri" panose="020F0502020204030204" pitchFamily="34" charset="0"/>
                        </a:rPr>
                        <a:t>CLOs</a:t>
                      </a:r>
                      <a:endParaRPr kumimoji="0" lang="en-US" altLang="en-US" sz="2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0" marR="0" marT="38735" marB="0" horzOverflow="overflow">
                    <a:lnL w="12700" cap="flat" cmpd="sng" algn="ctr">
                      <a:solidFill>
                        <a:srgbClr val="4471C4"/>
                      </a:solidFill>
                      <a:prstDash val="solid"/>
                      <a:round/>
                      <a:headEnd type="none" w="med" len="med"/>
                      <a:tailEnd type="none" w="med" len="med"/>
                    </a:lnL>
                    <a:lnR w="12700" cap="flat" cmpd="sng" algn="ctr">
                      <a:solidFill>
                        <a:srgbClr val="4471C4"/>
                      </a:solidFill>
                      <a:prstDash val="solid"/>
                      <a:round/>
                      <a:headEnd type="none" w="med" len="med"/>
                      <a:tailEnd type="none" w="med" len="med"/>
                    </a:lnR>
                    <a:lnT w="12700" cap="flat" cmpd="sng" algn="ctr">
                      <a:solidFill>
                        <a:srgbClr val="4471C4"/>
                      </a:solidFill>
                      <a:prstDash val="solid"/>
                      <a:round/>
                      <a:headEnd type="none" w="med" len="med"/>
                      <a:tailEnd type="none" w="med" len="med"/>
                    </a:lnT>
                    <a:lnB w="28575" cap="flat" cmpd="sng" algn="ctr">
                      <a:solidFill>
                        <a:srgbClr val="4471C4"/>
                      </a:solidFill>
                      <a:prstDash val="solid"/>
                      <a:round/>
                      <a:headEnd type="none" w="med" len="med"/>
                      <a:tailEnd type="none" w="med" len="med"/>
                    </a:lnB>
                    <a:lnTlToBr>
                      <a:noFill/>
                    </a:lnTlToBr>
                    <a:lnBlToTr>
                      <a:noFill/>
                    </a:lnBlToTr>
                    <a:noFill/>
                  </a:tcPr>
                </a:tc>
                <a:tc>
                  <a:txBody>
                    <a:bodyPr/>
                    <a:lstStyle>
                      <a:lvl1pPr marL="904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0488" marR="0" lvl="0" indent="0" algn="l" defTabSz="914400" rtl="0" eaLnBrk="1" fontAlgn="base" latinLnBrk="0" hangingPunct="1">
                        <a:lnSpc>
                          <a:spcPct val="102000"/>
                        </a:lnSpc>
                        <a:spcBef>
                          <a:spcPts val="250"/>
                        </a:spcBef>
                        <a:spcAft>
                          <a:spcPct val="0"/>
                        </a:spcAft>
                        <a:buClrTx/>
                        <a:buSzTx/>
                        <a:buFontTx/>
                        <a:buNone/>
                        <a:tabLst/>
                      </a:pPr>
                      <a:r>
                        <a:rPr kumimoji="0" lang="en-US" altLang="en-US" sz="2200" b="1" i="0" u="none" strike="noStrike" cap="none" normalizeH="0" baseline="0">
                          <a:ln>
                            <a:noFill/>
                          </a:ln>
                          <a:solidFill>
                            <a:schemeClr val="tx1"/>
                          </a:solidFill>
                          <a:effectLst/>
                          <a:latin typeface="Calibri" panose="020F0502020204030204" pitchFamily="34" charset="0"/>
                          <a:cs typeface="Calibri" panose="020F0502020204030204" pitchFamily="34" charset="0"/>
                        </a:rPr>
                        <a:t>Domain of learning</a:t>
                      </a:r>
                      <a:endParaRPr kumimoji="0" lang="en-US" altLang="en-US" sz="2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0" marR="0" marT="32384" marB="0" horzOverflow="overflow">
                    <a:lnL w="12700" cap="flat" cmpd="sng" algn="ctr">
                      <a:solidFill>
                        <a:srgbClr val="4471C4"/>
                      </a:solidFill>
                      <a:prstDash val="solid"/>
                      <a:round/>
                      <a:headEnd type="none" w="med" len="med"/>
                      <a:tailEnd type="none" w="med" len="med"/>
                    </a:lnL>
                    <a:lnR w="12700" cap="flat" cmpd="sng" algn="ctr">
                      <a:solidFill>
                        <a:srgbClr val="4471C4"/>
                      </a:solidFill>
                      <a:prstDash val="solid"/>
                      <a:round/>
                      <a:headEnd type="none" w="med" len="med"/>
                      <a:tailEnd type="none" w="med" len="med"/>
                    </a:lnR>
                    <a:lnT w="12700" cap="flat" cmpd="sng" algn="ctr">
                      <a:solidFill>
                        <a:srgbClr val="4471C4"/>
                      </a:solidFill>
                      <a:prstDash val="solid"/>
                      <a:round/>
                      <a:headEnd type="none" w="med" len="med"/>
                      <a:tailEnd type="none" w="med" len="med"/>
                    </a:lnT>
                    <a:lnB w="28575" cap="flat" cmpd="sng" algn="ctr">
                      <a:solidFill>
                        <a:srgbClr val="4471C4"/>
                      </a:solidFill>
                      <a:prstDash val="solid"/>
                      <a:round/>
                      <a:headEnd type="none" w="med" len="med"/>
                      <a:tailEnd type="none" w="med" len="med"/>
                    </a:lnB>
                    <a:lnTlToBr>
                      <a:noFill/>
                    </a:lnTlToBr>
                    <a:lnBlToTr>
                      <a:noFill/>
                    </a:lnBlToTr>
                    <a:noFill/>
                  </a:tcPr>
                </a:tc>
                <a:tc>
                  <a:txBody>
                    <a:bodyPr/>
                    <a:lstStyle>
                      <a:lvl1pPr marL="904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0488" marR="0" lvl="0" indent="0" algn="l" defTabSz="914400" rtl="0" eaLnBrk="1" fontAlgn="base" latinLnBrk="0" hangingPunct="1">
                        <a:lnSpc>
                          <a:spcPct val="100000"/>
                        </a:lnSpc>
                        <a:spcBef>
                          <a:spcPts val="300"/>
                        </a:spcBef>
                        <a:spcAft>
                          <a:spcPct val="0"/>
                        </a:spcAft>
                        <a:buClrTx/>
                        <a:buSzTx/>
                        <a:buFontTx/>
                        <a:buNone/>
                        <a:tabLst/>
                      </a:pPr>
                      <a:r>
                        <a:rPr kumimoji="0" lang="en-US" altLang="en-US" sz="2200" b="1" i="0" u="none" strike="noStrike" cap="none" normalizeH="0" baseline="0">
                          <a:ln>
                            <a:noFill/>
                          </a:ln>
                          <a:solidFill>
                            <a:schemeClr val="tx1"/>
                          </a:solidFill>
                          <a:effectLst/>
                          <a:latin typeface="Calibri" panose="020F0502020204030204" pitchFamily="34" charset="0"/>
                          <a:cs typeface="Calibri" panose="020F0502020204030204" pitchFamily="34" charset="0"/>
                        </a:rPr>
                        <a:t>PLOs</a:t>
                      </a:r>
                      <a:endParaRPr kumimoji="0" lang="en-US" altLang="en-US" sz="2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0" marR="0" marT="38735" marB="0" horzOverflow="overflow">
                    <a:lnL w="12700" cap="flat" cmpd="sng" algn="ctr">
                      <a:solidFill>
                        <a:srgbClr val="4471C4"/>
                      </a:solidFill>
                      <a:prstDash val="solid"/>
                      <a:round/>
                      <a:headEnd type="none" w="med" len="med"/>
                      <a:tailEnd type="none" w="med" len="med"/>
                    </a:lnL>
                    <a:lnR w="12700" cap="flat" cmpd="sng" algn="ctr">
                      <a:solidFill>
                        <a:srgbClr val="4471C4"/>
                      </a:solidFill>
                      <a:prstDash val="solid"/>
                      <a:round/>
                      <a:headEnd type="none" w="med" len="med"/>
                      <a:tailEnd type="none" w="med" len="med"/>
                    </a:lnR>
                    <a:lnT w="12700" cap="flat" cmpd="sng" algn="ctr">
                      <a:solidFill>
                        <a:srgbClr val="4471C4"/>
                      </a:solidFill>
                      <a:prstDash val="solid"/>
                      <a:round/>
                      <a:headEnd type="none" w="med" len="med"/>
                      <a:tailEnd type="none" w="med" len="med"/>
                    </a:lnT>
                    <a:lnB w="28575" cap="flat" cmpd="sng" algn="ctr">
                      <a:solidFill>
                        <a:srgbClr val="4471C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17688">
                <a:tc>
                  <a:txBody>
                    <a:bodyPr/>
                    <a:lstStyle>
                      <a:lvl1pPr marL="904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0488" marR="0" lvl="0" indent="0" algn="l" defTabSz="914400" rtl="0" eaLnBrk="1" fontAlgn="base" latinLnBrk="0" hangingPunct="1">
                        <a:lnSpc>
                          <a:spcPct val="100000"/>
                        </a:lnSpc>
                        <a:spcBef>
                          <a:spcPts val="375"/>
                        </a:spcBef>
                        <a:spcAft>
                          <a:spcPct val="0"/>
                        </a:spcAft>
                        <a:buClrTx/>
                        <a:buSzTx/>
                        <a:buFontTx/>
                        <a:buNone/>
                        <a:tabLst/>
                      </a:pPr>
                      <a:r>
                        <a:rPr kumimoji="0" lang="en-US" altLang="en-US" sz="2200" b="0" i="0" u="none" strike="noStrike" cap="none" normalizeH="0" baseline="0">
                          <a:ln>
                            <a:noFill/>
                          </a:ln>
                          <a:solidFill>
                            <a:schemeClr val="tx1"/>
                          </a:solidFill>
                          <a:effectLst/>
                          <a:latin typeface="Calibri" panose="020F0502020204030204" pitchFamily="34" charset="0"/>
                          <a:cs typeface="Calibri" panose="020F0502020204030204" pitchFamily="34" charset="0"/>
                        </a:rPr>
                        <a:t>1</a:t>
                      </a:r>
                    </a:p>
                  </a:txBody>
                  <a:tcPr marL="0" marR="0" marT="48260" marB="0" horzOverflow="overflow">
                    <a:lnL w="12700" cap="flat" cmpd="sng" algn="ctr">
                      <a:solidFill>
                        <a:srgbClr val="4471C4"/>
                      </a:solidFill>
                      <a:prstDash val="solid"/>
                      <a:round/>
                      <a:headEnd type="none" w="med" len="med"/>
                      <a:tailEnd type="none" w="med" len="med"/>
                    </a:lnL>
                    <a:lnR w="12700" cap="flat" cmpd="sng" algn="ctr">
                      <a:solidFill>
                        <a:srgbClr val="4471C4"/>
                      </a:solidFill>
                      <a:prstDash val="solid"/>
                      <a:round/>
                      <a:headEnd type="none" w="med" len="med"/>
                      <a:tailEnd type="none" w="med" len="med"/>
                    </a:lnR>
                    <a:lnT w="28575" cap="flat" cmpd="sng" algn="ctr">
                      <a:solidFill>
                        <a:srgbClr val="4471C4"/>
                      </a:solidFill>
                      <a:prstDash val="solid"/>
                      <a:round/>
                      <a:headEnd type="none" w="med" len="med"/>
                      <a:tailEnd type="none" w="med" len="med"/>
                    </a:lnT>
                    <a:lnB w="12700" cap="flat" cmpd="sng" algn="ctr">
                      <a:solidFill>
                        <a:srgbClr val="4471C4"/>
                      </a:solidFill>
                      <a:prstDash val="solid"/>
                      <a:round/>
                      <a:headEnd type="none" w="med" len="med"/>
                      <a:tailEnd type="none" w="med" len="med"/>
                    </a:lnB>
                    <a:lnTlToBr>
                      <a:noFill/>
                    </a:lnTlToBr>
                    <a:lnBlToTr>
                      <a:noFill/>
                    </a:lnBlToTr>
                    <a:solidFill>
                      <a:srgbClr val="E9EBF5"/>
                    </a:solidFill>
                  </a:tcPr>
                </a:tc>
                <a:tc>
                  <a:txBody>
                    <a:bodyPr/>
                    <a:lstStyle>
                      <a:lvl1pPr marL="904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0488" marR="0" lvl="0" indent="0" algn="l" defTabSz="914400" rtl="0" eaLnBrk="1" fontAlgn="base" latinLnBrk="0" hangingPunct="1">
                        <a:lnSpc>
                          <a:spcPct val="102000"/>
                        </a:lnSpc>
                        <a:spcBef>
                          <a:spcPts val="338"/>
                        </a:spcBef>
                        <a:spcAft>
                          <a:spcPct val="0"/>
                        </a:spcAft>
                        <a:buClrTx/>
                        <a:buSzTx/>
                        <a:buFontTx/>
                        <a:buNone/>
                        <a:tabLst/>
                      </a:pPr>
                      <a:r>
                        <a:rPr kumimoji="0" lang="en-US" altLang="en-US" sz="2200" b="0" i="0" u="none" strike="noStrike" cap="none" normalizeH="0" baseline="0">
                          <a:ln>
                            <a:noFill/>
                          </a:ln>
                          <a:solidFill>
                            <a:schemeClr val="tx1"/>
                          </a:solidFill>
                          <a:effectLst/>
                          <a:latin typeface="Calibri" panose="020F0502020204030204" pitchFamily="34" charset="0"/>
                          <a:cs typeface="Calibri" panose="020F0502020204030204" pitchFamily="34" charset="0"/>
                        </a:rPr>
                        <a:t>DISPLAY basic proficiency in operation of the apparatus and PERFORM the experiment to determine the solution of the engineering problems related to the subject.</a:t>
                      </a:r>
                    </a:p>
                  </a:txBody>
                  <a:tcPr marL="0" marR="0" marT="42545" marB="0" horzOverflow="overflow">
                    <a:lnL w="12700" cap="flat" cmpd="sng" algn="ctr">
                      <a:solidFill>
                        <a:srgbClr val="4471C4"/>
                      </a:solidFill>
                      <a:prstDash val="solid"/>
                      <a:round/>
                      <a:headEnd type="none" w="med" len="med"/>
                      <a:tailEnd type="none" w="med" len="med"/>
                    </a:lnL>
                    <a:lnR w="12700" cap="flat" cmpd="sng" algn="ctr">
                      <a:solidFill>
                        <a:srgbClr val="4471C4"/>
                      </a:solidFill>
                      <a:prstDash val="solid"/>
                      <a:round/>
                      <a:headEnd type="none" w="med" len="med"/>
                      <a:tailEnd type="none" w="med" len="med"/>
                    </a:lnR>
                    <a:lnT w="28575" cap="flat" cmpd="sng" algn="ctr">
                      <a:solidFill>
                        <a:srgbClr val="4471C4"/>
                      </a:solidFill>
                      <a:prstDash val="solid"/>
                      <a:round/>
                      <a:headEnd type="none" w="med" len="med"/>
                      <a:tailEnd type="none" w="med" len="med"/>
                    </a:lnT>
                    <a:lnB w="12700" cap="flat" cmpd="sng" algn="ctr">
                      <a:solidFill>
                        <a:srgbClr val="4471C4"/>
                      </a:solidFill>
                      <a:prstDash val="solid"/>
                      <a:round/>
                      <a:headEnd type="none" w="med" len="med"/>
                      <a:tailEnd type="none" w="med" len="med"/>
                    </a:lnB>
                    <a:lnTlToBr>
                      <a:noFill/>
                    </a:lnTlToBr>
                    <a:lnBlToTr>
                      <a:noFill/>
                    </a:lnBlToTr>
                    <a:solidFill>
                      <a:srgbClr val="E9EBF5"/>
                    </a:solidFill>
                  </a:tcPr>
                </a:tc>
                <a:tc>
                  <a:txBody>
                    <a:bodyPr/>
                    <a:lstStyle>
                      <a:lvl1pPr marL="904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0488" marR="0" lvl="0" indent="0" algn="l" defTabSz="914400" rtl="0" eaLnBrk="1" fontAlgn="base" latinLnBrk="0" hangingPunct="1">
                        <a:lnSpc>
                          <a:spcPct val="100000"/>
                        </a:lnSpc>
                        <a:spcBef>
                          <a:spcPts val="375"/>
                        </a:spcBef>
                        <a:spcAft>
                          <a:spcPct val="0"/>
                        </a:spcAft>
                        <a:buClrTx/>
                        <a:buSzTx/>
                        <a:buFontTx/>
                        <a:buNone/>
                        <a:tabLst/>
                      </a:pPr>
                      <a:r>
                        <a:rPr kumimoji="0" lang="en-US" altLang="en-US" sz="2200" b="0" i="0" u="none" strike="noStrike" cap="none" normalizeH="0" baseline="0">
                          <a:ln>
                            <a:noFill/>
                          </a:ln>
                          <a:solidFill>
                            <a:schemeClr val="tx1"/>
                          </a:solidFill>
                          <a:effectLst/>
                          <a:latin typeface="Calibri" panose="020F0502020204030204" pitchFamily="34" charset="0"/>
                          <a:cs typeface="Calibri" panose="020F0502020204030204" pitchFamily="34" charset="0"/>
                        </a:rPr>
                        <a:t>Psychomotor</a:t>
                      </a:r>
                    </a:p>
                  </a:txBody>
                  <a:tcPr marL="0" marR="0" marT="48260" marB="0" horzOverflow="overflow">
                    <a:lnL w="12700" cap="flat" cmpd="sng" algn="ctr">
                      <a:solidFill>
                        <a:srgbClr val="4471C4"/>
                      </a:solidFill>
                      <a:prstDash val="solid"/>
                      <a:round/>
                      <a:headEnd type="none" w="med" len="med"/>
                      <a:tailEnd type="none" w="med" len="med"/>
                    </a:lnL>
                    <a:lnR w="12700" cap="flat" cmpd="sng" algn="ctr">
                      <a:solidFill>
                        <a:srgbClr val="4471C4"/>
                      </a:solidFill>
                      <a:prstDash val="solid"/>
                      <a:round/>
                      <a:headEnd type="none" w="med" len="med"/>
                      <a:tailEnd type="none" w="med" len="med"/>
                    </a:lnR>
                    <a:lnT w="28575" cap="flat" cmpd="sng" algn="ctr">
                      <a:solidFill>
                        <a:srgbClr val="4471C4"/>
                      </a:solidFill>
                      <a:prstDash val="solid"/>
                      <a:round/>
                      <a:headEnd type="none" w="med" len="med"/>
                      <a:tailEnd type="none" w="med" len="med"/>
                    </a:lnT>
                    <a:lnB w="12700" cap="flat" cmpd="sng" algn="ctr">
                      <a:solidFill>
                        <a:srgbClr val="4471C4"/>
                      </a:solidFill>
                      <a:prstDash val="solid"/>
                      <a:round/>
                      <a:headEnd type="none" w="med" len="med"/>
                      <a:tailEnd type="none" w="med" len="med"/>
                    </a:lnB>
                    <a:lnTlToBr>
                      <a:noFill/>
                    </a:lnTlToBr>
                    <a:lnBlToTr>
                      <a:noFill/>
                    </a:lnBlToTr>
                    <a:solidFill>
                      <a:srgbClr val="E9EBF5"/>
                    </a:solidFill>
                  </a:tcPr>
                </a:tc>
                <a:tc>
                  <a:txBody>
                    <a:bodyPr/>
                    <a:lstStyle>
                      <a:lvl1pPr marL="904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0488" marR="0" lvl="0" indent="0" algn="l" defTabSz="914400" rtl="0" eaLnBrk="1" fontAlgn="base" latinLnBrk="0" hangingPunct="1">
                        <a:lnSpc>
                          <a:spcPct val="100000"/>
                        </a:lnSpc>
                        <a:spcBef>
                          <a:spcPts val="375"/>
                        </a:spcBef>
                        <a:spcAft>
                          <a:spcPct val="0"/>
                        </a:spcAft>
                        <a:buClrTx/>
                        <a:buSzTx/>
                        <a:buFontTx/>
                        <a:buNone/>
                        <a:tabLst/>
                      </a:pPr>
                      <a:r>
                        <a:rPr kumimoji="0" lang="en-US" altLang="en-US" sz="2200" b="0" i="0" u="none" strike="noStrike" cap="none" normalizeH="0" baseline="0">
                          <a:ln>
                            <a:noFill/>
                          </a:ln>
                          <a:solidFill>
                            <a:schemeClr val="tx1"/>
                          </a:solidFill>
                          <a:effectLst/>
                          <a:latin typeface="Calibri" panose="020F0502020204030204" pitchFamily="34" charset="0"/>
                          <a:cs typeface="Calibri" panose="020F0502020204030204" pitchFamily="34" charset="0"/>
                        </a:rPr>
                        <a:t>1,2,3</a:t>
                      </a:r>
                    </a:p>
                  </a:txBody>
                  <a:tcPr marL="0" marR="0" marT="48260" marB="0" horzOverflow="overflow">
                    <a:lnL w="12700" cap="flat" cmpd="sng" algn="ctr">
                      <a:solidFill>
                        <a:srgbClr val="4471C4"/>
                      </a:solidFill>
                      <a:prstDash val="solid"/>
                      <a:round/>
                      <a:headEnd type="none" w="med" len="med"/>
                      <a:tailEnd type="none" w="med" len="med"/>
                    </a:lnL>
                    <a:lnR w="12700" cap="flat" cmpd="sng" algn="ctr">
                      <a:solidFill>
                        <a:srgbClr val="4471C4"/>
                      </a:solidFill>
                      <a:prstDash val="solid"/>
                      <a:round/>
                      <a:headEnd type="none" w="med" len="med"/>
                      <a:tailEnd type="none" w="med" len="med"/>
                    </a:lnR>
                    <a:lnT w="28575" cap="flat" cmpd="sng" algn="ctr">
                      <a:solidFill>
                        <a:srgbClr val="4471C4"/>
                      </a:solidFill>
                      <a:prstDash val="solid"/>
                      <a:round/>
                      <a:headEnd type="none" w="med" len="med"/>
                      <a:tailEnd type="none" w="med" len="med"/>
                    </a:lnT>
                    <a:lnB w="12700" cap="flat" cmpd="sng" algn="ctr">
                      <a:solidFill>
                        <a:srgbClr val="4471C4"/>
                      </a:solidFill>
                      <a:prstDash val="solid"/>
                      <a:round/>
                      <a:headEnd type="none" w="med" len="med"/>
                      <a:tailEnd type="none" w="med" len="med"/>
                    </a:lnB>
                    <a:lnTlToBr>
                      <a:noFill/>
                    </a:lnTlToBr>
                    <a:lnBlToTr>
                      <a:noFill/>
                    </a:lnBlToTr>
                    <a:solidFill>
                      <a:srgbClr val="E9EBF5"/>
                    </a:solidFill>
                  </a:tcPr>
                </a:tc>
                <a:extLst>
                  <a:ext uri="{0D108BD9-81ED-4DB2-BD59-A6C34878D82A}">
                    <a16:rowId xmlns:a16="http://schemas.microsoft.com/office/drawing/2014/main" val="10001"/>
                  </a:ext>
                </a:extLst>
              </a:tr>
              <a:tr h="1127125">
                <a:tc>
                  <a:txBody>
                    <a:bodyPr/>
                    <a:lstStyle>
                      <a:lvl1pPr marL="904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0488" marR="0" lvl="0" indent="0" algn="l" defTabSz="914400" rtl="0" eaLnBrk="1" fontAlgn="base" latinLnBrk="0" hangingPunct="1">
                        <a:lnSpc>
                          <a:spcPct val="100000"/>
                        </a:lnSpc>
                        <a:spcBef>
                          <a:spcPts val="300"/>
                        </a:spcBef>
                        <a:spcAft>
                          <a:spcPct val="0"/>
                        </a:spcAft>
                        <a:buClrTx/>
                        <a:buSzTx/>
                        <a:buFontTx/>
                        <a:buNone/>
                        <a:tabLst/>
                      </a:pPr>
                      <a:r>
                        <a:rPr kumimoji="0" lang="en-US" altLang="en-US" sz="2200" b="0" i="0" u="none" strike="noStrike" cap="none" normalizeH="0" baseline="0">
                          <a:ln>
                            <a:noFill/>
                          </a:ln>
                          <a:solidFill>
                            <a:schemeClr val="tx1"/>
                          </a:solidFill>
                          <a:effectLst/>
                          <a:latin typeface="Calibri" panose="020F0502020204030204" pitchFamily="34" charset="0"/>
                          <a:cs typeface="Calibri" panose="020F0502020204030204" pitchFamily="34" charset="0"/>
                        </a:rPr>
                        <a:t>2</a:t>
                      </a:r>
                    </a:p>
                  </a:txBody>
                  <a:tcPr marL="0" marR="0" marT="38735" marB="0" horzOverflow="overflow">
                    <a:lnL w="12700" cap="flat" cmpd="sng" algn="ctr">
                      <a:solidFill>
                        <a:srgbClr val="4471C4"/>
                      </a:solidFill>
                      <a:prstDash val="solid"/>
                      <a:round/>
                      <a:headEnd type="none" w="med" len="med"/>
                      <a:tailEnd type="none" w="med" len="med"/>
                    </a:lnL>
                    <a:lnR w="12700" cap="flat" cmpd="sng" algn="ctr">
                      <a:solidFill>
                        <a:srgbClr val="4471C4"/>
                      </a:solidFill>
                      <a:prstDash val="solid"/>
                      <a:round/>
                      <a:headEnd type="none" w="med" len="med"/>
                      <a:tailEnd type="none" w="med" len="med"/>
                    </a:lnR>
                    <a:lnT w="12700" cap="flat" cmpd="sng" algn="ctr">
                      <a:solidFill>
                        <a:srgbClr val="4471C4"/>
                      </a:solidFill>
                      <a:prstDash val="solid"/>
                      <a:round/>
                      <a:headEnd type="none" w="med" len="med"/>
                      <a:tailEnd type="none" w="med" len="med"/>
                    </a:lnT>
                    <a:lnB w="12700" cap="flat" cmpd="sng" algn="ctr">
                      <a:solidFill>
                        <a:srgbClr val="4471C4"/>
                      </a:solidFill>
                      <a:prstDash val="solid"/>
                      <a:round/>
                      <a:headEnd type="none" w="med" len="med"/>
                      <a:tailEnd type="none" w="med" len="med"/>
                    </a:lnB>
                    <a:lnTlToBr>
                      <a:noFill/>
                    </a:lnTlToBr>
                    <a:lnBlToTr>
                      <a:noFill/>
                    </a:lnBlToTr>
                    <a:noFill/>
                  </a:tcPr>
                </a:tc>
                <a:tc>
                  <a:txBody>
                    <a:bodyPr/>
                    <a:lstStyle>
                      <a:lvl1pPr marL="904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0488" marR="0" lvl="0" indent="0" algn="l" defTabSz="914400" rtl="0" eaLnBrk="1" fontAlgn="base" latinLnBrk="0" hangingPunct="1">
                        <a:lnSpc>
                          <a:spcPct val="102000"/>
                        </a:lnSpc>
                        <a:spcBef>
                          <a:spcPts val="263"/>
                        </a:spcBef>
                        <a:spcAft>
                          <a:spcPct val="0"/>
                        </a:spcAft>
                        <a:buClrTx/>
                        <a:buSzTx/>
                        <a:buFontTx/>
                        <a:buNone/>
                        <a:tabLst/>
                      </a:pPr>
                      <a:r>
                        <a:rPr kumimoji="0" lang="en-US" altLang="en-US" sz="2200" b="0" i="0" u="none" strike="noStrike" cap="none" normalizeH="0" baseline="0">
                          <a:ln>
                            <a:noFill/>
                          </a:ln>
                          <a:solidFill>
                            <a:schemeClr val="tx1"/>
                          </a:solidFill>
                          <a:effectLst/>
                          <a:latin typeface="Calibri" panose="020F0502020204030204" pitchFamily="34" charset="0"/>
                          <a:cs typeface="Calibri" panose="020F0502020204030204" pitchFamily="34" charset="0"/>
                        </a:rPr>
                        <a:t>Communicate the learned concepts using different media i.e., verbal and written. As well as perform teamwork.</a:t>
                      </a:r>
                    </a:p>
                  </a:txBody>
                  <a:tcPr marL="0" marR="0" marT="33655" marB="0" horzOverflow="overflow">
                    <a:lnL w="12700" cap="flat" cmpd="sng" algn="ctr">
                      <a:solidFill>
                        <a:srgbClr val="4471C4"/>
                      </a:solidFill>
                      <a:prstDash val="solid"/>
                      <a:round/>
                      <a:headEnd type="none" w="med" len="med"/>
                      <a:tailEnd type="none" w="med" len="med"/>
                    </a:lnL>
                    <a:lnR w="12700" cap="flat" cmpd="sng" algn="ctr">
                      <a:solidFill>
                        <a:srgbClr val="4471C4"/>
                      </a:solidFill>
                      <a:prstDash val="solid"/>
                      <a:round/>
                      <a:headEnd type="none" w="med" len="med"/>
                      <a:tailEnd type="none" w="med" len="med"/>
                    </a:lnR>
                    <a:lnT w="12700" cap="flat" cmpd="sng" algn="ctr">
                      <a:solidFill>
                        <a:srgbClr val="4471C4"/>
                      </a:solidFill>
                      <a:prstDash val="solid"/>
                      <a:round/>
                      <a:headEnd type="none" w="med" len="med"/>
                      <a:tailEnd type="none" w="med" len="med"/>
                    </a:lnT>
                    <a:lnB w="12700" cap="flat" cmpd="sng" algn="ctr">
                      <a:solidFill>
                        <a:srgbClr val="4471C4"/>
                      </a:solidFill>
                      <a:prstDash val="solid"/>
                      <a:round/>
                      <a:headEnd type="none" w="med" len="med"/>
                      <a:tailEnd type="none" w="med" len="med"/>
                    </a:lnB>
                    <a:lnTlToBr>
                      <a:noFill/>
                    </a:lnTlToBr>
                    <a:lnBlToTr>
                      <a:noFill/>
                    </a:lnBlToTr>
                    <a:noFill/>
                  </a:tcPr>
                </a:tc>
                <a:tc>
                  <a:txBody>
                    <a:bodyPr/>
                    <a:lstStyle>
                      <a:lvl1pPr marL="904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0488" marR="0" lvl="0" indent="0" algn="l" defTabSz="914400" rtl="0" eaLnBrk="1" fontAlgn="base" latinLnBrk="0" hangingPunct="1">
                        <a:lnSpc>
                          <a:spcPct val="100000"/>
                        </a:lnSpc>
                        <a:spcBef>
                          <a:spcPts val="300"/>
                        </a:spcBef>
                        <a:spcAft>
                          <a:spcPct val="0"/>
                        </a:spcAft>
                        <a:buClrTx/>
                        <a:buSzTx/>
                        <a:buFontTx/>
                        <a:buNone/>
                        <a:tabLst/>
                      </a:pPr>
                      <a:r>
                        <a:rPr kumimoji="0" lang="en-US" altLang="en-US" sz="2200" b="0" i="0" u="none" strike="noStrike" cap="none" normalizeH="0" baseline="0">
                          <a:ln>
                            <a:noFill/>
                          </a:ln>
                          <a:solidFill>
                            <a:schemeClr val="tx1"/>
                          </a:solidFill>
                          <a:effectLst/>
                          <a:latin typeface="Calibri" panose="020F0502020204030204" pitchFamily="34" charset="0"/>
                          <a:cs typeface="Calibri" panose="020F0502020204030204" pitchFamily="34" charset="0"/>
                        </a:rPr>
                        <a:t>Affective</a:t>
                      </a:r>
                    </a:p>
                  </a:txBody>
                  <a:tcPr marL="0" marR="0" marT="38735" marB="0" horzOverflow="overflow">
                    <a:lnL w="12700" cap="flat" cmpd="sng" algn="ctr">
                      <a:solidFill>
                        <a:srgbClr val="4471C4"/>
                      </a:solidFill>
                      <a:prstDash val="solid"/>
                      <a:round/>
                      <a:headEnd type="none" w="med" len="med"/>
                      <a:tailEnd type="none" w="med" len="med"/>
                    </a:lnL>
                    <a:lnR w="12700" cap="flat" cmpd="sng" algn="ctr">
                      <a:solidFill>
                        <a:srgbClr val="4471C4"/>
                      </a:solidFill>
                      <a:prstDash val="solid"/>
                      <a:round/>
                      <a:headEnd type="none" w="med" len="med"/>
                      <a:tailEnd type="none" w="med" len="med"/>
                    </a:lnR>
                    <a:lnT w="12700" cap="flat" cmpd="sng" algn="ctr">
                      <a:solidFill>
                        <a:srgbClr val="4471C4"/>
                      </a:solidFill>
                      <a:prstDash val="solid"/>
                      <a:round/>
                      <a:headEnd type="none" w="med" len="med"/>
                      <a:tailEnd type="none" w="med" len="med"/>
                    </a:lnT>
                    <a:lnB w="12700" cap="flat" cmpd="sng" algn="ctr">
                      <a:solidFill>
                        <a:srgbClr val="4471C4"/>
                      </a:solidFill>
                      <a:prstDash val="solid"/>
                      <a:round/>
                      <a:headEnd type="none" w="med" len="med"/>
                      <a:tailEnd type="none" w="med" len="med"/>
                    </a:lnB>
                    <a:lnTlToBr>
                      <a:noFill/>
                    </a:lnTlToBr>
                    <a:lnBlToTr>
                      <a:noFill/>
                    </a:lnBlToTr>
                    <a:noFill/>
                  </a:tcPr>
                </a:tc>
                <a:tc>
                  <a:txBody>
                    <a:bodyPr/>
                    <a:lstStyle>
                      <a:lvl1pPr marL="904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0488" marR="0" lvl="0" indent="0" algn="l" defTabSz="914400" rtl="0" eaLnBrk="1" fontAlgn="base" latinLnBrk="0" hangingPunct="1">
                        <a:lnSpc>
                          <a:spcPct val="100000"/>
                        </a:lnSpc>
                        <a:spcBef>
                          <a:spcPts val="300"/>
                        </a:spcBef>
                        <a:spcAft>
                          <a:spcPct val="0"/>
                        </a:spcAft>
                        <a:buClrTx/>
                        <a:buSzTx/>
                        <a:buFontTx/>
                        <a:buNone/>
                        <a:tabLst/>
                      </a:pPr>
                      <a:r>
                        <a:rPr kumimoji="0" lang="en-US" altLang="en-US" sz="2200" b="0" i="0" u="none" strike="noStrike" cap="none" normalizeH="0" baseline="0">
                          <a:ln>
                            <a:noFill/>
                          </a:ln>
                          <a:solidFill>
                            <a:schemeClr val="tx1"/>
                          </a:solidFill>
                          <a:effectLst/>
                          <a:latin typeface="Calibri" panose="020F0502020204030204" pitchFamily="34" charset="0"/>
                          <a:cs typeface="Calibri" panose="020F0502020204030204" pitchFamily="34" charset="0"/>
                        </a:rPr>
                        <a:t>5,6</a:t>
                      </a:r>
                    </a:p>
                  </a:txBody>
                  <a:tcPr marL="0" marR="0" marT="38735" marB="0" horzOverflow="overflow">
                    <a:lnL w="12700" cap="flat" cmpd="sng" algn="ctr">
                      <a:solidFill>
                        <a:srgbClr val="4471C4"/>
                      </a:solidFill>
                      <a:prstDash val="solid"/>
                      <a:round/>
                      <a:headEnd type="none" w="med" len="med"/>
                      <a:tailEnd type="none" w="med" len="med"/>
                    </a:lnL>
                    <a:lnR w="12700" cap="flat" cmpd="sng" algn="ctr">
                      <a:solidFill>
                        <a:srgbClr val="4471C4"/>
                      </a:solidFill>
                      <a:prstDash val="solid"/>
                      <a:round/>
                      <a:headEnd type="none" w="med" len="med"/>
                      <a:tailEnd type="none" w="med" len="med"/>
                    </a:lnR>
                    <a:lnT w="12700" cap="flat" cmpd="sng" algn="ctr">
                      <a:solidFill>
                        <a:srgbClr val="4471C4"/>
                      </a:solidFill>
                      <a:prstDash val="solid"/>
                      <a:round/>
                      <a:headEnd type="none" w="med" len="med"/>
                      <a:tailEnd type="none" w="med" len="med"/>
                    </a:lnT>
                    <a:lnB w="12700" cap="flat" cmpd="sng" algn="ctr">
                      <a:solidFill>
                        <a:srgbClr val="4471C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79500">
                <a:tc>
                  <a:txBody>
                    <a:bodyPr/>
                    <a:lstStyle>
                      <a:lvl1pPr marL="904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0488" marR="0" lvl="0" indent="0" algn="l" defTabSz="914400" rtl="0" eaLnBrk="1" fontAlgn="base" latinLnBrk="0" hangingPunct="1">
                        <a:lnSpc>
                          <a:spcPct val="100000"/>
                        </a:lnSpc>
                        <a:spcBef>
                          <a:spcPts val="325"/>
                        </a:spcBef>
                        <a:spcAft>
                          <a:spcPct val="0"/>
                        </a:spcAft>
                        <a:buClrTx/>
                        <a:buSzTx/>
                        <a:buFontTx/>
                        <a:buNone/>
                        <a:tabLst/>
                      </a:pPr>
                      <a:r>
                        <a:rPr kumimoji="0" lang="en-US" altLang="en-US" sz="2200" b="0" i="0" u="none" strike="noStrike" cap="none" normalizeH="0" baseline="0">
                          <a:ln>
                            <a:noFill/>
                          </a:ln>
                          <a:solidFill>
                            <a:schemeClr val="tx1"/>
                          </a:solidFill>
                          <a:effectLst/>
                          <a:latin typeface="Calibri" panose="020F0502020204030204" pitchFamily="34" charset="0"/>
                          <a:cs typeface="Calibri" panose="020F0502020204030204" pitchFamily="34" charset="0"/>
                        </a:rPr>
                        <a:t>3</a:t>
                      </a:r>
                    </a:p>
                  </a:txBody>
                  <a:tcPr marL="0" marR="0" marT="40640" marB="0" horzOverflow="overflow">
                    <a:lnL w="12700" cap="flat" cmpd="sng" algn="ctr">
                      <a:solidFill>
                        <a:srgbClr val="4471C4"/>
                      </a:solidFill>
                      <a:prstDash val="solid"/>
                      <a:round/>
                      <a:headEnd type="none" w="med" len="med"/>
                      <a:tailEnd type="none" w="med" len="med"/>
                    </a:lnL>
                    <a:lnR w="12700" cap="flat" cmpd="sng" algn="ctr">
                      <a:solidFill>
                        <a:srgbClr val="4471C4"/>
                      </a:solidFill>
                      <a:prstDash val="solid"/>
                      <a:round/>
                      <a:headEnd type="none" w="med" len="med"/>
                      <a:tailEnd type="none" w="med" len="med"/>
                    </a:lnR>
                    <a:lnT w="12700" cap="flat" cmpd="sng" algn="ctr">
                      <a:solidFill>
                        <a:srgbClr val="4471C4"/>
                      </a:solidFill>
                      <a:prstDash val="solid"/>
                      <a:round/>
                      <a:headEnd type="none" w="med" len="med"/>
                      <a:tailEnd type="none" w="med" len="med"/>
                    </a:lnT>
                    <a:lnB w="12700" cap="flat" cmpd="sng" algn="ctr">
                      <a:solidFill>
                        <a:srgbClr val="4471C4"/>
                      </a:solidFill>
                      <a:prstDash val="solid"/>
                      <a:round/>
                      <a:headEnd type="none" w="med" len="med"/>
                      <a:tailEnd type="none" w="med" len="med"/>
                    </a:lnB>
                    <a:lnTlToBr>
                      <a:noFill/>
                    </a:lnTlToBr>
                    <a:lnBlToTr>
                      <a:noFill/>
                    </a:lnBlToTr>
                    <a:solidFill>
                      <a:srgbClr val="E9EBF5"/>
                    </a:solidFill>
                  </a:tcPr>
                </a:tc>
                <a:tc>
                  <a:txBody>
                    <a:bodyPr/>
                    <a:lstStyle>
                      <a:lvl1pPr marL="904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0488" marR="0" lvl="0" indent="0" algn="l" defTabSz="914400" rtl="0" eaLnBrk="1" fontAlgn="base" latinLnBrk="0" hangingPunct="1">
                        <a:lnSpc>
                          <a:spcPct val="101000"/>
                        </a:lnSpc>
                        <a:spcBef>
                          <a:spcPts val="288"/>
                        </a:spcBef>
                        <a:spcAft>
                          <a:spcPct val="0"/>
                        </a:spcAft>
                        <a:buClrTx/>
                        <a:buSzTx/>
                        <a:buFontTx/>
                        <a:buNone/>
                        <a:tabLst/>
                      </a:pPr>
                      <a:r>
                        <a:rPr kumimoji="0" lang="en-US" altLang="en-US" sz="2200" b="0" i="0" u="none" strike="noStrike" cap="none" normalizeH="0" baseline="0">
                          <a:ln>
                            <a:noFill/>
                          </a:ln>
                          <a:solidFill>
                            <a:schemeClr val="tx1"/>
                          </a:solidFill>
                          <a:effectLst/>
                          <a:latin typeface="Calibri" panose="020F0502020204030204" pitchFamily="34" charset="0"/>
                          <a:cs typeface="Calibri" panose="020F0502020204030204" pitchFamily="34" charset="0"/>
                        </a:rPr>
                        <a:t>Manifest the professional responsibilities and norms of engineering practice.</a:t>
                      </a:r>
                    </a:p>
                  </a:txBody>
                  <a:tcPr marL="0" marR="0" marT="36195" marB="0" horzOverflow="overflow">
                    <a:lnL w="12700" cap="flat" cmpd="sng" algn="ctr">
                      <a:solidFill>
                        <a:srgbClr val="4471C4"/>
                      </a:solidFill>
                      <a:prstDash val="solid"/>
                      <a:round/>
                      <a:headEnd type="none" w="med" len="med"/>
                      <a:tailEnd type="none" w="med" len="med"/>
                    </a:lnL>
                    <a:lnR w="12700" cap="flat" cmpd="sng" algn="ctr">
                      <a:solidFill>
                        <a:srgbClr val="4471C4"/>
                      </a:solidFill>
                      <a:prstDash val="solid"/>
                      <a:round/>
                      <a:headEnd type="none" w="med" len="med"/>
                      <a:tailEnd type="none" w="med" len="med"/>
                    </a:lnR>
                    <a:lnT w="12700" cap="flat" cmpd="sng" algn="ctr">
                      <a:solidFill>
                        <a:srgbClr val="4471C4"/>
                      </a:solidFill>
                      <a:prstDash val="solid"/>
                      <a:round/>
                      <a:headEnd type="none" w="med" len="med"/>
                      <a:tailEnd type="none" w="med" len="med"/>
                    </a:lnT>
                    <a:lnB w="12700" cap="flat" cmpd="sng" algn="ctr">
                      <a:solidFill>
                        <a:srgbClr val="4471C4"/>
                      </a:solidFill>
                      <a:prstDash val="solid"/>
                      <a:round/>
                      <a:headEnd type="none" w="med" len="med"/>
                      <a:tailEnd type="none" w="med" len="med"/>
                    </a:lnB>
                    <a:lnTlToBr>
                      <a:noFill/>
                    </a:lnTlToBr>
                    <a:lnBlToTr>
                      <a:noFill/>
                    </a:lnBlToTr>
                    <a:solidFill>
                      <a:srgbClr val="E9EBF5"/>
                    </a:solidFill>
                  </a:tcPr>
                </a:tc>
                <a:tc>
                  <a:txBody>
                    <a:bodyPr/>
                    <a:lstStyle>
                      <a:lvl1pPr marL="904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0488" marR="0" lvl="0" indent="0" algn="l" defTabSz="914400" rtl="0" eaLnBrk="1" fontAlgn="base" latinLnBrk="0" hangingPunct="1">
                        <a:lnSpc>
                          <a:spcPct val="101000"/>
                        </a:lnSpc>
                        <a:spcBef>
                          <a:spcPts val="288"/>
                        </a:spcBef>
                        <a:spcAft>
                          <a:spcPct val="0"/>
                        </a:spcAft>
                        <a:buClrTx/>
                        <a:buSzTx/>
                        <a:buFontTx/>
                        <a:buNone/>
                        <a:tabLst/>
                      </a:pPr>
                      <a:r>
                        <a:rPr kumimoji="0" lang="en-US" altLang="en-US" sz="2200" b="0" i="0" u="none" strike="noStrike" cap="none" normalizeH="0" baseline="0">
                          <a:ln>
                            <a:noFill/>
                          </a:ln>
                          <a:solidFill>
                            <a:schemeClr val="tx1"/>
                          </a:solidFill>
                          <a:effectLst/>
                          <a:latin typeface="Calibri" panose="020F0502020204030204" pitchFamily="34" charset="0"/>
                          <a:cs typeface="Calibri" panose="020F0502020204030204" pitchFamily="34" charset="0"/>
                        </a:rPr>
                        <a:t>Psychomotor, Affective</a:t>
                      </a:r>
                    </a:p>
                  </a:txBody>
                  <a:tcPr marL="0" marR="0" marT="36195" marB="0" horzOverflow="overflow">
                    <a:lnL w="12700" cap="flat" cmpd="sng" algn="ctr">
                      <a:solidFill>
                        <a:srgbClr val="4471C4"/>
                      </a:solidFill>
                      <a:prstDash val="solid"/>
                      <a:round/>
                      <a:headEnd type="none" w="med" len="med"/>
                      <a:tailEnd type="none" w="med" len="med"/>
                    </a:lnL>
                    <a:lnR w="12700" cap="flat" cmpd="sng" algn="ctr">
                      <a:solidFill>
                        <a:srgbClr val="4471C4"/>
                      </a:solidFill>
                      <a:prstDash val="solid"/>
                      <a:round/>
                      <a:headEnd type="none" w="med" len="med"/>
                      <a:tailEnd type="none" w="med" len="med"/>
                    </a:lnR>
                    <a:lnT w="12700" cap="flat" cmpd="sng" algn="ctr">
                      <a:solidFill>
                        <a:srgbClr val="4471C4"/>
                      </a:solidFill>
                      <a:prstDash val="solid"/>
                      <a:round/>
                      <a:headEnd type="none" w="med" len="med"/>
                      <a:tailEnd type="none" w="med" len="med"/>
                    </a:lnT>
                    <a:lnB w="12700" cap="flat" cmpd="sng" algn="ctr">
                      <a:solidFill>
                        <a:srgbClr val="4471C4"/>
                      </a:solidFill>
                      <a:prstDash val="solid"/>
                      <a:round/>
                      <a:headEnd type="none" w="med" len="med"/>
                      <a:tailEnd type="none" w="med" len="med"/>
                    </a:lnB>
                    <a:lnTlToBr>
                      <a:noFill/>
                    </a:lnTlToBr>
                    <a:lnBlToTr>
                      <a:noFill/>
                    </a:lnBlToTr>
                    <a:solidFill>
                      <a:srgbClr val="E9EBF5"/>
                    </a:solidFill>
                  </a:tcPr>
                </a:tc>
                <a:tc>
                  <a:txBody>
                    <a:bodyPr/>
                    <a:lstStyle>
                      <a:lvl1pPr marL="904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0488" marR="0" lvl="0" indent="0" algn="l" defTabSz="914400" rtl="0" eaLnBrk="1" fontAlgn="base" latinLnBrk="0" hangingPunct="1">
                        <a:lnSpc>
                          <a:spcPct val="100000"/>
                        </a:lnSpc>
                        <a:spcBef>
                          <a:spcPts val="325"/>
                        </a:spcBef>
                        <a:spcAft>
                          <a:spcPct val="0"/>
                        </a:spcAft>
                        <a:buClrTx/>
                        <a:buSzTx/>
                        <a:buFontTx/>
                        <a:buNone/>
                        <a:tabLst/>
                      </a:pPr>
                      <a:r>
                        <a:rPr kumimoji="0" lang="en-US" altLang="en-US" sz="2200" b="0" i="0" u="none" strike="noStrike" cap="none" normalizeH="0" baseline="0">
                          <a:ln>
                            <a:noFill/>
                          </a:ln>
                          <a:solidFill>
                            <a:schemeClr val="tx1"/>
                          </a:solidFill>
                          <a:effectLst/>
                          <a:latin typeface="Calibri" panose="020F0502020204030204" pitchFamily="34" charset="0"/>
                          <a:cs typeface="Calibri" panose="020F0502020204030204" pitchFamily="34" charset="0"/>
                        </a:rPr>
                        <a:t>7,10</a:t>
                      </a:r>
                    </a:p>
                  </a:txBody>
                  <a:tcPr marL="0" marR="0" marT="40640" marB="0" horzOverflow="overflow">
                    <a:lnL w="12700" cap="flat" cmpd="sng" algn="ctr">
                      <a:solidFill>
                        <a:srgbClr val="4471C4"/>
                      </a:solidFill>
                      <a:prstDash val="solid"/>
                      <a:round/>
                      <a:headEnd type="none" w="med" len="med"/>
                      <a:tailEnd type="none" w="med" len="med"/>
                    </a:lnL>
                    <a:lnR w="12700" cap="flat" cmpd="sng" algn="ctr">
                      <a:solidFill>
                        <a:srgbClr val="4471C4"/>
                      </a:solidFill>
                      <a:prstDash val="solid"/>
                      <a:round/>
                      <a:headEnd type="none" w="med" len="med"/>
                      <a:tailEnd type="none" w="med" len="med"/>
                    </a:lnR>
                    <a:lnT w="12700" cap="flat" cmpd="sng" algn="ctr">
                      <a:solidFill>
                        <a:srgbClr val="4471C4"/>
                      </a:solidFill>
                      <a:prstDash val="solid"/>
                      <a:round/>
                      <a:headEnd type="none" w="med" len="med"/>
                      <a:tailEnd type="none" w="med" len="med"/>
                    </a:lnT>
                    <a:lnB w="12700" cap="flat" cmpd="sng" algn="ctr">
                      <a:solidFill>
                        <a:srgbClr val="4471C4"/>
                      </a:solidFill>
                      <a:prstDash val="solid"/>
                      <a:round/>
                      <a:headEnd type="none" w="med" len="med"/>
                      <a:tailEnd type="none" w="med" len="med"/>
                    </a:lnB>
                    <a:lnTlToBr>
                      <a:noFill/>
                    </a:lnTlToBr>
                    <a:lnBlToTr>
                      <a:noFill/>
                    </a:lnBlToTr>
                    <a:solidFill>
                      <a:srgbClr val="E9EBF5"/>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object 2">
            <a:extLst>
              <a:ext uri="{FF2B5EF4-FFF2-40B4-BE49-F238E27FC236}">
                <a16:creationId xmlns:a16="http://schemas.microsoft.com/office/drawing/2014/main" id="{AD7A6B4E-BCB4-4E88-B951-AF58081B89D1}"/>
              </a:ext>
            </a:extLst>
          </p:cNvPr>
          <p:cNvSpPr txBox="1">
            <a:spLocks noChangeArrowheads="1"/>
          </p:cNvSpPr>
          <p:nvPr/>
        </p:nvSpPr>
        <p:spPr bwMode="auto">
          <a:xfrm>
            <a:off x="1239838" y="895350"/>
            <a:ext cx="70389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6034"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6000"/>
              </a:lnSpc>
              <a:spcBef>
                <a:spcPts val="200"/>
              </a:spcBef>
            </a:pPr>
            <a:r>
              <a:rPr lang="en-US" altLang="en-US" sz="2000">
                <a:solidFill>
                  <a:srgbClr val="221F1F"/>
                </a:solidFill>
                <a:latin typeface="Times New Roman" panose="02020603050405020304" pitchFamily="18" charset="0"/>
                <a:cs typeface="Times New Roman" panose="02020603050405020304" pitchFamily="18" charset="0"/>
              </a:rPr>
              <a:t>Since the pin is subjected to bending and shear stresses, therefore the design must be checked either for the maximum principal stress or maximum shear stress by the following relations,</a:t>
            </a:r>
            <a:endParaRPr lang="en-US" altLang="en-US" sz="2000">
              <a:solidFill>
                <a:srgbClr val="000000"/>
              </a:solidFill>
              <a:latin typeface="Times New Roman" panose="02020603050405020304" pitchFamily="18" charset="0"/>
              <a:cs typeface="Times New Roman" panose="02020603050405020304" pitchFamily="18" charset="0"/>
            </a:endParaRPr>
          </a:p>
        </p:txBody>
      </p:sp>
      <p:sp>
        <p:nvSpPr>
          <p:cNvPr id="21507" name="object 3">
            <a:extLst>
              <a:ext uri="{FF2B5EF4-FFF2-40B4-BE49-F238E27FC236}">
                <a16:creationId xmlns:a16="http://schemas.microsoft.com/office/drawing/2014/main" id="{5FBC5F3B-7F9E-4B25-B22D-3984255243F8}"/>
              </a:ext>
            </a:extLst>
          </p:cNvPr>
          <p:cNvSpPr txBox="1">
            <a:spLocks noChangeArrowheads="1"/>
          </p:cNvSpPr>
          <p:nvPr/>
        </p:nvSpPr>
        <p:spPr bwMode="auto">
          <a:xfrm>
            <a:off x="1238250" y="4024313"/>
            <a:ext cx="76612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2375"/>
              </a:lnSpc>
              <a:spcBef>
                <a:spcPts val="100"/>
              </a:spcBef>
            </a:pPr>
            <a:r>
              <a:rPr lang="en-US" altLang="en-US" sz="2000" b="1">
                <a:solidFill>
                  <a:srgbClr val="221F1F"/>
                </a:solidFill>
                <a:latin typeface="Times New Roman" panose="02020603050405020304" pitchFamily="18" charset="0"/>
                <a:cs typeface="Times New Roman" panose="02020603050405020304" pitchFamily="18" charset="0"/>
              </a:rPr>
              <a:t>Prob.</a:t>
            </a:r>
            <a:endParaRPr lang="en-US" altLang="en-US" sz="2000">
              <a:solidFill>
                <a:srgbClr val="000000"/>
              </a:solidFill>
              <a:latin typeface="Times New Roman" panose="02020603050405020304" pitchFamily="18" charset="0"/>
              <a:cs typeface="Times New Roman" panose="02020603050405020304" pitchFamily="18" charset="0"/>
            </a:endParaRPr>
          </a:p>
          <a:p>
            <a:pPr eaLnBrk="1" hangingPunct="1">
              <a:lnSpc>
                <a:spcPts val="2375"/>
              </a:lnSpc>
            </a:pPr>
            <a:r>
              <a:rPr lang="en-US" altLang="en-US" sz="2000" i="1">
                <a:solidFill>
                  <a:srgbClr val="221F1F"/>
                </a:solidFill>
                <a:latin typeface="Times New Roman" panose="02020603050405020304" pitchFamily="18" charset="0"/>
                <a:cs typeface="Times New Roman" panose="02020603050405020304" pitchFamily="18" charset="0"/>
              </a:rPr>
              <a:t>Design a bushed-pin type of flexible coupling to connect a pump shaft to a</a:t>
            </a:r>
            <a:endParaRPr lang="en-US" altLang="en-US" sz="2000">
              <a:solidFill>
                <a:srgbClr val="000000"/>
              </a:solidFill>
              <a:latin typeface="Times New Roman" panose="02020603050405020304" pitchFamily="18" charset="0"/>
              <a:cs typeface="Times New Roman" panose="02020603050405020304" pitchFamily="18" charset="0"/>
            </a:endParaRPr>
          </a:p>
          <a:p>
            <a:pPr eaLnBrk="1" hangingPunct="1">
              <a:lnSpc>
                <a:spcPts val="2300"/>
              </a:lnSpc>
              <a:spcBef>
                <a:spcPts val="275"/>
              </a:spcBef>
            </a:pPr>
            <a:r>
              <a:rPr lang="en-US" altLang="en-US" sz="2000" i="1">
                <a:solidFill>
                  <a:srgbClr val="221F1F"/>
                </a:solidFill>
                <a:latin typeface="Times New Roman" panose="02020603050405020304" pitchFamily="18" charset="0"/>
                <a:cs typeface="Times New Roman" panose="02020603050405020304" pitchFamily="18" charset="0"/>
              </a:rPr>
              <a:t>motor shaft transmitting 32 kW at 960 r.p.m. The overall torque is 20 percent more than mean torque. The material properties are as follows :</a:t>
            </a:r>
            <a:endParaRPr lang="en-US" altLang="en-US" sz="2000">
              <a:solidFill>
                <a:srgbClr val="000000"/>
              </a:solidFill>
              <a:latin typeface="Times New Roman" panose="02020603050405020304" pitchFamily="18" charset="0"/>
              <a:cs typeface="Times New Roman" panose="02020603050405020304" pitchFamily="18" charset="0"/>
            </a:endParaRPr>
          </a:p>
          <a:p>
            <a:pPr eaLnBrk="1" hangingPunct="1">
              <a:lnSpc>
                <a:spcPts val="2288"/>
              </a:lnSpc>
              <a:spcBef>
                <a:spcPts val="25"/>
              </a:spcBef>
            </a:pPr>
            <a:r>
              <a:rPr lang="en-US" altLang="en-US" sz="1100">
                <a:solidFill>
                  <a:srgbClr val="221F1F"/>
                </a:solidFill>
                <a:latin typeface="Times New Roman" panose="02020603050405020304" pitchFamily="18" charset="0"/>
                <a:cs typeface="Times New Roman" panose="02020603050405020304" pitchFamily="18" charset="0"/>
              </a:rPr>
              <a:t>(a) </a:t>
            </a:r>
            <a:r>
              <a:rPr lang="en-US" altLang="en-US" sz="2000" i="1">
                <a:solidFill>
                  <a:srgbClr val="221F1F"/>
                </a:solidFill>
                <a:latin typeface="Times New Roman" panose="02020603050405020304" pitchFamily="18" charset="0"/>
                <a:cs typeface="Times New Roman" panose="02020603050405020304" pitchFamily="18" charset="0"/>
              </a:rPr>
              <a:t>The allowable shear and crushing stress for shaft and key material is 40 MPa and 80 MPa respectively.</a:t>
            </a:r>
            <a:endParaRPr lang="en-US" altLang="en-US" sz="2000">
              <a:solidFill>
                <a:srgbClr val="000000"/>
              </a:solidFill>
              <a:latin typeface="Times New Roman" panose="02020603050405020304" pitchFamily="18" charset="0"/>
              <a:cs typeface="Times New Roman" panose="02020603050405020304" pitchFamily="18" charset="0"/>
            </a:endParaRPr>
          </a:p>
          <a:p>
            <a:pPr eaLnBrk="1" hangingPunct="1">
              <a:lnSpc>
                <a:spcPts val="2250"/>
              </a:lnSpc>
            </a:pPr>
            <a:r>
              <a:rPr lang="en-US" altLang="en-US" sz="1100">
                <a:solidFill>
                  <a:srgbClr val="221F1F"/>
                </a:solidFill>
                <a:latin typeface="Times New Roman" panose="02020603050405020304" pitchFamily="18" charset="0"/>
                <a:cs typeface="Times New Roman" panose="02020603050405020304" pitchFamily="18" charset="0"/>
              </a:rPr>
              <a:t>(b) </a:t>
            </a:r>
            <a:r>
              <a:rPr lang="en-US" altLang="en-US" sz="2000" i="1">
                <a:solidFill>
                  <a:srgbClr val="221F1F"/>
                </a:solidFill>
                <a:latin typeface="Times New Roman" panose="02020603050405020304" pitchFamily="18" charset="0"/>
                <a:cs typeface="Times New Roman" panose="02020603050405020304" pitchFamily="18" charset="0"/>
              </a:rPr>
              <a:t>The allowable shear stress for cast iron is 15 MPa.</a:t>
            </a:r>
            <a:endParaRPr lang="en-US" altLang="en-US" sz="2000">
              <a:solidFill>
                <a:srgbClr val="000000"/>
              </a:solidFill>
              <a:latin typeface="Times New Roman" panose="02020603050405020304" pitchFamily="18" charset="0"/>
              <a:cs typeface="Times New Roman" panose="02020603050405020304" pitchFamily="18" charset="0"/>
            </a:endParaRPr>
          </a:p>
          <a:p>
            <a:pPr eaLnBrk="1" hangingPunct="1">
              <a:spcBef>
                <a:spcPts val="100"/>
              </a:spcBef>
            </a:pPr>
            <a:r>
              <a:rPr lang="en-US" altLang="en-US" sz="1100">
                <a:solidFill>
                  <a:srgbClr val="221F1F"/>
                </a:solidFill>
                <a:latin typeface="Times New Roman" panose="02020603050405020304" pitchFamily="18" charset="0"/>
                <a:cs typeface="Times New Roman" panose="02020603050405020304" pitchFamily="18" charset="0"/>
              </a:rPr>
              <a:t>(c) </a:t>
            </a:r>
            <a:r>
              <a:rPr lang="en-US" altLang="en-US" sz="2000" i="1">
                <a:solidFill>
                  <a:srgbClr val="221F1F"/>
                </a:solidFill>
                <a:latin typeface="Times New Roman" panose="02020603050405020304" pitchFamily="18" charset="0"/>
                <a:cs typeface="Times New Roman" panose="02020603050405020304" pitchFamily="18" charset="0"/>
              </a:rPr>
              <a:t>The allowable bearing pressure for rubber bush is 0.8 N/mm2.</a:t>
            </a:r>
            <a:endParaRPr lang="en-US" altLang="en-US" sz="2000">
              <a:solidFill>
                <a:srgbClr val="000000"/>
              </a:solidFill>
              <a:latin typeface="Times New Roman" panose="02020603050405020304" pitchFamily="18" charset="0"/>
              <a:cs typeface="Times New Roman" panose="02020603050405020304" pitchFamily="18" charset="0"/>
            </a:endParaRPr>
          </a:p>
          <a:p>
            <a:pPr eaLnBrk="1" hangingPunct="1">
              <a:lnSpc>
                <a:spcPts val="2300"/>
              </a:lnSpc>
              <a:spcBef>
                <a:spcPts val="275"/>
              </a:spcBef>
            </a:pPr>
            <a:r>
              <a:rPr lang="en-US" altLang="en-US" sz="1100">
                <a:solidFill>
                  <a:srgbClr val="221F1F"/>
                </a:solidFill>
                <a:latin typeface="Times New Roman" panose="02020603050405020304" pitchFamily="18" charset="0"/>
                <a:cs typeface="Times New Roman" panose="02020603050405020304" pitchFamily="18" charset="0"/>
              </a:rPr>
              <a:t>(d) </a:t>
            </a:r>
            <a:r>
              <a:rPr lang="en-US" altLang="en-US" sz="2000" i="1">
                <a:solidFill>
                  <a:srgbClr val="221F1F"/>
                </a:solidFill>
                <a:latin typeface="Times New Roman" panose="02020603050405020304" pitchFamily="18" charset="0"/>
                <a:cs typeface="Times New Roman" panose="02020603050405020304" pitchFamily="18" charset="0"/>
              </a:rPr>
              <a:t>The material of the pin is same as that of shaft and key. Draw neat sketch of the coupling.</a:t>
            </a:r>
            <a:endParaRPr lang="en-US" altLang="en-US" sz="2000">
              <a:solidFill>
                <a:srgbClr val="000000"/>
              </a:solidFill>
              <a:latin typeface="Times New Roman" panose="02020603050405020304" pitchFamily="18" charset="0"/>
              <a:cs typeface="Times New Roman" panose="02020603050405020304" pitchFamily="18" charset="0"/>
            </a:endParaRPr>
          </a:p>
        </p:txBody>
      </p:sp>
      <p:pic>
        <p:nvPicPr>
          <p:cNvPr id="21508" name="object 4">
            <a:extLst>
              <a:ext uri="{FF2B5EF4-FFF2-40B4-BE49-F238E27FC236}">
                <a16:creationId xmlns:a16="http://schemas.microsoft.com/office/drawing/2014/main" id="{18872B22-5DAE-4040-A6B7-5FD5C56C76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1912938"/>
            <a:ext cx="69945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2F414FA5-8D70-4E63-9BC8-C5F5C0D246C4}"/>
              </a:ext>
            </a:extLst>
          </p:cNvPr>
          <p:cNvSpPr txBox="1">
            <a:spLocks noGrp="1"/>
          </p:cNvSpPr>
          <p:nvPr>
            <p:ph type="title"/>
          </p:nvPr>
        </p:nvSpPr>
        <p:spPr>
          <a:xfrm>
            <a:off x="1176338" y="889000"/>
            <a:ext cx="7705725" cy="382588"/>
          </a:xfrm>
        </p:spPr>
        <p:txBody>
          <a:bodyPr tIns="12700" rtlCol="0"/>
          <a:lstStyle/>
          <a:p>
            <a:pPr marL="906780" eaLnBrk="1" fontAlgn="auto" hangingPunct="1">
              <a:spcBef>
                <a:spcPts val="100"/>
              </a:spcBef>
              <a:spcAft>
                <a:spcPts val="0"/>
              </a:spcAft>
              <a:defRPr/>
            </a:pPr>
            <a:r>
              <a:rPr sz="2400" dirty="0">
                <a:solidFill>
                  <a:srgbClr val="221F1F"/>
                </a:solidFill>
              </a:rPr>
              <a:t>Experiment</a:t>
            </a:r>
            <a:r>
              <a:rPr sz="2400" spc="85" dirty="0">
                <a:solidFill>
                  <a:srgbClr val="221F1F"/>
                </a:solidFill>
              </a:rPr>
              <a:t> </a:t>
            </a:r>
            <a:r>
              <a:rPr sz="2400" dirty="0">
                <a:solidFill>
                  <a:srgbClr val="221F1F"/>
                </a:solidFill>
              </a:rPr>
              <a:t>4:</a:t>
            </a:r>
            <a:r>
              <a:rPr sz="2400" spc="45" dirty="0">
                <a:solidFill>
                  <a:srgbClr val="221F1F"/>
                </a:solidFill>
              </a:rPr>
              <a:t> </a:t>
            </a:r>
            <a:r>
              <a:rPr sz="2400" dirty="0">
                <a:solidFill>
                  <a:srgbClr val="221F1F"/>
                </a:solidFill>
              </a:rPr>
              <a:t>Design</a:t>
            </a:r>
            <a:r>
              <a:rPr sz="2400" spc="85" dirty="0">
                <a:solidFill>
                  <a:srgbClr val="221F1F"/>
                </a:solidFill>
              </a:rPr>
              <a:t> </a:t>
            </a:r>
            <a:r>
              <a:rPr sz="2400" dirty="0">
                <a:solidFill>
                  <a:srgbClr val="221F1F"/>
                </a:solidFill>
              </a:rPr>
              <a:t>of</a:t>
            </a:r>
            <a:r>
              <a:rPr sz="2400" spc="70" dirty="0">
                <a:solidFill>
                  <a:srgbClr val="221F1F"/>
                </a:solidFill>
              </a:rPr>
              <a:t> </a:t>
            </a:r>
            <a:r>
              <a:rPr sz="2400" dirty="0">
                <a:solidFill>
                  <a:srgbClr val="221F1F"/>
                </a:solidFill>
              </a:rPr>
              <a:t>Helical</a:t>
            </a:r>
            <a:r>
              <a:rPr sz="2400" spc="85" dirty="0">
                <a:solidFill>
                  <a:srgbClr val="221F1F"/>
                </a:solidFill>
              </a:rPr>
              <a:t> </a:t>
            </a:r>
            <a:r>
              <a:rPr sz="2400" spc="-10" dirty="0">
                <a:solidFill>
                  <a:srgbClr val="221F1F"/>
                </a:solidFill>
              </a:rPr>
              <a:t>Spring</a:t>
            </a:r>
          </a:p>
        </p:txBody>
      </p:sp>
      <p:sp>
        <p:nvSpPr>
          <p:cNvPr id="22531" name="object 3">
            <a:extLst>
              <a:ext uri="{FF2B5EF4-FFF2-40B4-BE49-F238E27FC236}">
                <a16:creationId xmlns:a16="http://schemas.microsoft.com/office/drawing/2014/main" id="{798C452F-0351-4894-A2DD-3531930EA187}"/>
              </a:ext>
            </a:extLst>
          </p:cNvPr>
          <p:cNvSpPr txBox="1">
            <a:spLocks noChangeArrowheads="1"/>
          </p:cNvSpPr>
          <p:nvPr/>
        </p:nvSpPr>
        <p:spPr bwMode="auto">
          <a:xfrm>
            <a:off x="1176338" y="1476375"/>
            <a:ext cx="8275637"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2350"/>
              </a:lnSpc>
              <a:spcBef>
                <a:spcPts val="100"/>
              </a:spcBef>
            </a:pPr>
            <a:r>
              <a:rPr lang="en-US" altLang="en-US" sz="1100" b="1">
                <a:solidFill>
                  <a:srgbClr val="000000"/>
                </a:solidFill>
                <a:latin typeface="Times New Roman" panose="02020603050405020304" pitchFamily="18" charset="0"/>
                <a:cs typeface="Times New Roman" panose="02020603050405020304" pitchFamily="18" charset="0"/>
              </a:rPr>
              <a:t>1.  </a:t>
            </a:r>
            <a:r>
              <a:rPr lang="en-US" altLang="en-US" sz="2000" b="1">
                <a:solidFill>
                  <a:srgbClr val="000000"/>
                </a:solidFill>
                <a:latin typeface="Times New Roman" panose="02020603050405020304" pitchFamily="18" charset="0"/>
                <a:cs typeface="Times New Roman" panose="02020603050405020304" pitchFamily="18" charset="0"/>
              </a:rPr>
              <a:t>AIM OF THE EXPERIMENT</a:t>
            </a:r>
            <a:r>
              <a:rPr lang="en-US" altLang="en-US" sz="2000">
                <a:solidFill>
                  <a:srgbClr val="000000"/>
                </a:solidFill>
                <a:latin typeface="Times New Roman" panose="02020603050405020304" pitchFamily="18" charset="0"/>
                <a:cs typeface="Times New Roman" panose="02020603050405020304" pitchFamily="18" charset="0"/>
              </a:rPr>
              <a:t>:</a:t>
            </a:r>
          </a:p>
          <a:p>
            <a:pPr eaLnBrk="1" hangingPunct="1">
              <a:lnSpc>
                <a:spcPts val="2300"/>
              </a:lnSpc>
              <a:spcBef>
                <a:spcPts val="113"/>
              </a:spcBef>
            </a:pPr>
            <a:r>
              <a:rPr lang="en-US" altLang="en-US" sz="2000">
                <a:solidFill>
                  <a:srgbClr val="000000"/>
                </a:solidFill>
                <a:latin typeface="Times New Roman" panose="02020603050405020304" pitchFamily="18" charset="0"/>
                <a:cs typeface="Times New Roman" panose="02020603050405020304" pitchFamily="18" charset="0"/>
              </a:rPr>
              <a:t>Design a helical spring based on given maximum force and deflection to consider. Analyze the	steps involved in designing the helical spring.</a:t>
            </a:r>
          </a:p>
          <a:p>
            <a:pPr eaLnBrk="1" hangingPunct="1"/>
            <a:endParaRPr lang="en-US" altLang="en-US" sz="1900">
              <a:solidFill>
                <a:srgbClr val="000000"/>
              </a:solidFill>
              <a:latin typeface="Times New Roman" panose="02020603050405020304" pitchFamily="18" charset="0"/>
              <a:cs typeface="Times New Roman" panose="02020603050405020304" pitchFamily="18" charset="0"/>
            </a:endParaRPr>
          </a:p>
          <a:p>
            <a:pPr eaLnBrk="1" hangingPunct="1"/>
            <a:r>
              <a:rPr lang="en-US" altLang="en-US" sz="1100" b="1">
                <a:solidFill>
                  <a:srgbClr val="000000"/>
                </a:solidFill>
                <a:latin typeface="Times New Roman" panose="02020603050405020304" pitchFamily="18" charset="0"/>
                <a:cs typeface="Times New Roman" panose="02020603050405020304" pitchFamily="18" charset="0"/>
              </a:rPr>
              <a:t>2.  </a:t>
            </a:r>
            <a:r>
              <a:rPr lang="en-US" altLang="en-US" sz="2000" b="1">
                <a:solidFill>
                  <a:srgbClr val="000000"/>
                </a:solidFill>
                <a:latin typeface="Times New Roman" panose="02020603050405020304" pitchFamily="18" charset="0"/>
                <a:cs typeface="Times New Roman" panose="02020603050405020304" pitchFamily="18" charset="0"/>
              </a:rPr>
              <a:t>OBJECTIVE FOR THE DESIGN</a:t>
            </a:r>
            <a:r>
              <a:rPr lang="en-US" altLang="en-US" sz="2000">
                <a:solidFill>
                  <a:srgbClr val="000000"/>
                </a:solidFill>
                <a:latin typeface="Times New Roman" panose="02020603050405020304" pitchFamily="18" charset="0"/>
                <a:cs typeface="Times New Roman" panose="02020603050405020304" pitchFamily="18" charset="0"/>
              </a:rPr>
              <a:t>:</a:t>
            </a:r>
          </a:p>
          <a:p>
            <a:pPr eaLnBrk="1" hangingPunct="1">
              <a:spcBef>
                <a:spcPts val="50"/>
              </a:spcBef>
              <a:buSzPct val="55000"/>
              <a:buFont typeface="Symbol" panose="05050102010706020507" pitchFamily="18" charset="2"/>
              <a:buChar char=""/>
            </a:pPr>
            <a:r>
              <a:rPr lang="en-US" altLang="en-US" sz="2000">
                <a:solidFill>
                  <a:srgbClr val="000000"/>
                </a:solidFill>
                <a:latin typeface="Times New Roman" panose="02020603050405020304" pitchFamily="18" charset="0"/>
                <a:cs typeface="Times New Roman" panose="02020603050405020304" pitchFamily="18" charset="0"/>
              </a:rPr>
              <a:t>The spring should possess sufficient strength to withstand the external load.</a:t>
            </a:r>
          </a:p>
          <a:p>
            <a:pPr eaLnBrk="1" hangingPunct="1">
              <a:spcBef>
                <a:spcPts val="25"/>
              </a:spcBef>
              <a:buSzPct val="55000"/>
              <a:buFont typeface="Symbol" panose="05050102010706020507" pitchFamily="18" charset="2"/>
              <a:buChar char=""/>
            </a:pPr>
            <a:r>
              <a:rPr lang="en-US" altLang="en-US" sz="2000">
                <a:solidFill>
                  <a:srgbClr val="000000"/>
                </a:solidFill>
                <a:latin typeface="Times New Roman" panose="02020603050405020304" pitchFamily="18" charset="0"/>
                <a:cs typeface="Times New Roman" panose="02020603050405020304" pitchFamily="18" charset="0"/>
              </a:rPr>
              <a:t>It should have different load-deflection characteristic.</a:t>
            </a:r>
          </a:p>
          <a:p>
            <a:pPr eaLnBrk="1" hangingPunct="1">
              <a:spcBef>
                <a:spcPts val="38"/>
              </a:spcBef>
              <a:buSzPct val="55000"/>
              <a:buFont typeface="Symbol" panose="05050102010706020507" pitchFamily="18" charset="2"/>
              <a:buChar char=""/>
            </a:pPr>
            <a:r>
              <a:rPr lang="en-US" altLang="en-US" sz="2000">
                <a:solidFill>
                  <a:srgbClr val="000000"/>
                </a:solidFill>
                <a:latin typeface="Times New Roman" panose="02020603050405020304" pitchFamily="18" charset="0"/>
                <a:cs typeface="Times New Roman" panose="02020603050405020304" pitchFamily="18" charset="0"/>
              </a:rPr>
              <a:t>It should not buckle under the external load.</a:t>
            </a:r>
          </a:p>
          <a:p>
            <a:pPr eaLnBrk="1" hangingPunct="1">
              <a:spcBef>
                <a:spcPts val="25"/>
              </a:spcBef>
            </a:pPr>
            <a:endParaRPr lang="en-US" altLang="en-US" sz="1900">
              <a:solidFill>
                <a:srgbClr val="000000"/>
              </a:solidFill>
              <a:latin typeface="Times New Roman" panose="02020603050405020304" pitchFamily="18" charset="0"/>
              <a:cs typeface="Times New Roman" panose="02020603050405020304" pitchFamily="18" charset="0"/>
            </a:endParaRPr>
          </a:p>
          <a:p>
            <a:pPr eaLnBrk="1" hangingPunct="1"/>
            <a:r>
              <a:rPr lang="en-US" altLang="en-US" sz="1100" b="1">
                <a:solidFill>
                  <a:srgbClr val="000000"/>
                </a:solidFill>
                <a:latin typeface="Times New Roman" panose="02020603050405020304" pitchFamily="18" charset="0"/>
                <a:cs typeface="Times New Roman" panose="02020603050405020304" pitchFamily="18" charset="0"/>
              </a:rPr>
              <a:t>3.  </a:t>
            </a:r>
            <a:r>
              <a:rPr lang="en-US" altLang="en-US" sz="2000" b="1">
                <a:solidFill>
                  <a:srgbClr val="000000"/>
                </a:solidFill>
                <a:latin typeface="Times New Roman" panose="02020603050405020304" pitchFamily="18" charset="0"/>
                <a:cs typeface="Times New Roman" panose="02020603050405020304" pitchFamily="18" charset="0"/>
              </a:rPr>
              <a:t>TYPES OF SPRINGS</a:t>
            </a:r>
            <a:r>
              <a:rPr lang="en-US" altLang="en-US" sz="2000">
                <a:solidFill>
                  <a:srgbClr val="000000"/>
                </a:solidFill>
                <a:latin typeface="Times New Roman" panose="02020603050405020304" pitchFamily="18" charset="0"/>
                <a:cs typeface="Times New Roman" panose="02020603050405020304" pitchFamily="18" charset="0"/>
              </a:rPr>
              <a:t>:</a:t>
            </a:r>
          </a:p>
        </p:txBody>
      </p:sp>
      <p:pic>
        <p:nvPicPr>
          <p:cNvPr id="22532" name="object 4">
            <a:extLst>
              <a:ext uri="{FF2B5EF4-FFF2-40B4-BE49-F238E27FC236}">
                <a16:creationId xmlns:a16="http://schemas.microsoft.com/office/drawing/2014/main" id="{58093015-7C4A-43EF-A878-7A2D565CE8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975" y="5032375"/>
            <a:ext cx="92868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object 5">
            <a:extLst>
              <a:ext uri="{FF2B5EF4-FFF2-40B4-BE49-F238E27FC236}">
                <a16:creationId xmlns:a16="http://schemas.microsoft.com/office/drawing/2014/main" id="{1C4DAE75-7BD0-46D2-83DA-2093E85AA56B}"/>
              </a:ext>
            </a:extLst>
          </p:cNvPr>
          <p:cNvSpPr txBox="1">
            <a:spLocks noChangeArrowheads="1"/>
          </p:cNvSpPr>
          <p:nvPr/>
        </p:nvSpPr>
        <p:spPr bwMode="auto">
          <a:xfrm>
            <a:off x="1123950" y="4992688"/>
            <a:ext cx="5492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26988" indent="-142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2000"/>
              </a:lnSpc>
              <a:spcBef>
                <a:spcPts val="100"/>
              </a:spcBef>
            </a:pPr>
            <a:r>
              <a:rPr lang="en-US" altLang="en-US" sz="1300" b="1">
                <a:solidFill>
                  <a:srgbClr val="000000"/>
                </a:solidFill>
                <a:cs typeface="Arial" panose="020B0604020202020204" pitchFamily="34" charset="0"/>
              </a:rPr>
              <a:t>Helical spring</a:t>
            </a:r>
            <a:endParaRPr lang="en-US" altLang="en-US" sz="1300">
              <a:solidFill>
                <a:srgbClr val="000000"/>
              </a:solidFill>
              <a:cs typeface="Arial" panose="020B0604020202020204" pitchFamily="34" charset="0"/>
            </a:endParaRPr>
          </a:p>
        </p:txBody>
      </p:sp>
      <p:grpSp>
        <p:nvGrpSpPr>
          <p:cNvPr id="22534" name="object 6">
            <a:extLst>
              <a:ext uri="{FF2B5EF4-FFF2-40B4-BE49-F238E27FC236}">
                <a16:creationId xmlns:a16="http://schemas.microsoft.com/office/drawing/2014/main" id="{ADED9C33-3283-48BC-AB4D-E9DED1EDF55B}"/>
              </a:ext>
            </a:extLst>
          </p:cNvPr>
          <p:cNvGrpSpPr>
            <a:grpSpLocks/>
          </p:cNvGrpSpPr>
          <p:nvPr/>
        </p:nvGrpSpPr>
        <p:grpSpPr bwMode="auto">
          <a:xfrm>
            <a:off x="2100263" y="4937125"/>
            <a:ext cx="2317750" cy="1376363"/>
            <a:chOff x="2099945" y="4937759"/>
            <a:chExt cx="2317750" cy="1375410"/>
          </a:xfrm>
        </p:grpSpPr>
        <p:pic>
          <p:nvPicPr>
            <p:cNvPr id="22540" name="object 7">
              <a:extLst>
                <a:ext uri="{FF2B5EF4-FFF2-40B4-BE49-F238E27FC236}">
                  <a16:creationId xmlns:a16="http://schemas.microsoft.com/office/drawing/2014/main" id="{D15646CA-07F7-4881-A876-5366A9B0B0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5515" y="5022849"/>
              <a:ext cx="993139" cy="1214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object 8">
              <a:extLst>
                <a:ext uri="{FF2B5EF4-FFF2-40B4-BE49-F238E27FC236}">
                  <a16:creationId xmlns:a16="http://schemas.microsoft.com/office/drawing/2014/main" id="{C3193638-B03B-4C9A-A8C7-32F1EABE41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8660" y="4937759"/>
              <a:ext cx="1169035" cy="1375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2" name="object 9">
              <a:extLst>
                <a:ext uri="{FF2B5EF4-FFF2-40B4-BE49-F238E27FC236}">
                  <a16:creationId xmlns:a16="http://schemas.microsoft.com/office/drawing/2014/main" id="{0DE0D82F-E2CC-4343-B442-FBE00593EE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9945" y="5247004"/>
              <a:ext cx="2158364" cy="280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object 10">
            <a:extLst>
              <a:ext uri="{FF2B5EF4-FFF2-40B4-BE49-F238E27FC236}">
                <a16:creationId xmlns:a16="http://schemas.microsoft.com/office/drawing/2014/main" id="{9B308AF8-7F10-4507-A02D-57A23FD55C06}"/>
              </a:ext>
            </a:extLst>
          </p:cNvPr>
          <p:cNvSpPr txBox="1"/>
          <p:nvPr/>
        </p:nvSpPr>
        <p:spPr>
          <a:xfrm>
            <a:off x="2211388" y="5232400"/>
            <a:ext cx="1914525" cy="223838"/>
          </a:xfrm>
          <a:prstGeom prst="rect">
            <a:avLst/>
          </a:prstGeom>
        </p:spPr>
        <p:txBody>
          <a:bodyPr lIns="0" tIns="12065" rIns="0" bIns="0">
            <a:spAutoFit/>
          </a:bodyPr>
          <a:lstStyle/>
          <a:p>
            <a:pPr marL="12700" eaLnBrk="1" fontAlgn="auto" hangingPunct="1">
              <a:spcBef>
                <a:spcPts val="95"/>
              </a:spcBef>
              <a:spcAft>
                <a:spcPts val="0"/>
              </a:spcAft>
              <a:defRPr/>
            </a:pPr>
            <a:r>
              <a:rPr sz="1300" b="1" kern="0" dirty="0">
                <a:solidFill>
                  <a:sysClr val="windowText" lastClr="000000"/>
                </a:solidFill>
                <a:latin typeface="Arial"/>
                <a:cs typeface="Arial"/>
              </a:rPr>
              <a:t>Conical</a:t>
            </a:r>
            <a:r>
              <a:rPr sz="1300" b="1" kern="0" spc="-10" dirty="0">
                <a:solidFill>
                  <a:sysClr val="windowText" lastClr="000000"/>
                </a:solidFill>
                <a:latin typeface="Arial"/>
                <a:cs typeface="Arial"/>
              </a:rPr>
              <a:t> </a:t>
            </a:r>
            <a:r>
              <a:rPr sz="1300" b="1" kern="0" dirty="0">
                <a:solidFill>
                  <a:sysClr val="windowText" lastClr="000000"/>
                </a:solidFill>
                <a:latin typeface="Arial"/>
                <a:cs typeface="Arial"/>
              </a:rPr>
              <a:t>or</a:t>
            </a:r>
            <a:r>
              <a:rPr sz="1300" b="1" kern="0" spc="-15" dirty="0">
                <a:solidFill>
                  <a:sysClr val="windowText" lastClr="000000"/>
                </a:solidFill>
                <a:latin typeface="Arial"/>
                <a:cs typeface="Arial"/>
              </a:rPr>
              <a:t> </a:t>
            </a:r>
            <a:r>
              <a:rPr sz="1300" b="1" kern="0" dirty="0">
                <a:solidFill>
                  <a:sysClr val="windowText" lastClr="000000"/>
                </a:solidFill>
                <a:latin typeface="Arial"/>
                <a:cs typeface="Arial"/>
              </a:rPr>
              <a:t>volute</a:t>
            </a:r>
            <a:r>
              <a:rPr sz="1300" b="1" kern="0" spc="-35" dirty="0">
                <a:solidFill>
                  <a:sysClr val="windowText" lastClr="000000"/>
                </a:solidFill>
                <a:latin typeface="Arial"/>
                <a:cs typeface="Arial"/>
              </a:rPr>
              <a:t> </a:t>
            </a:r>
            <a:r>
              <a:rPr sz="1300" b="1" kern="0" spc="-10" dirty="0">
                <a:solidFill>
                  <a:sysClr val="windowText" lastClr="000000"/>
                </a:solidFill>
                <a:latin typeface="Arial"/>
                <a:cs typeface="Arial"/>
              </a:rPr>
              <a:t>spring</a:t>
            </a:r>
            <a:endParaRPr sz="1300" kern="0">
              <a:solidFill>
                <a:sysClr val="windowText" lastClr="000000"/>
              </a:solidFill>
              <a:latin typeface="Arial"/>
              <a:cs typeface="Arial"/>
            </a:endParaRPr>
          </a:p>
        </p:txBody>
      </p:sp>
      <p:pic>
        <p:nvPicPr>
          <p:cNvPr id="22536" name="object 11">
            <a:extLst>
              <a:ext uri="{FF2B5EF4-FFF2-40B4-BE49-F238E27FC236}">
                <a16:creationId xmlns:a16="http://schemas.microsoft.com/office/drawing/2014/main" id="{99891DE0-56E6-4F82-876E-8F862D38DE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1775" y="5045075"/>
            <a:ext cx="12255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bject 12">
            <a:extLst>
              <a:ext uri="{FF2B5EF4-FFF2-40B4-BE49-F238E27FC236}">
                <a16:creationId xmlns:a16="http://schemas.microsoft.com/office/drawing/2014/main" id="{FF4A9F8C-EE54-4C8E-B8EB-63C212D47B12}"/>
              </a:ext>
            </a:extLst>
          </p:cNvPr>
          <p:cNvSpPr txBox="1"/>
          <p:nvPr/>
        </p:nvSpPr>
        <p:spPr>
          <a:xfrm>
            <a:off x="5543550" y="5026025"/>
            <a:ext cx="757238" cy="223838"/>
          </a:xfrm>
          <a:prstGeom prst="rect">
            <a:avLst/>
          </a:prstGeom>
        </p:spPr>
        <p:txBody>
          <a:bodyPr lIns="0" tIns="12065" rIns="0" bIns="0">
            <a:spAutoFit/>
          </a:bodyPr>
          <a:lstStyle/>
          <a:p>
            <a:pPr marL="12700" eaLnBrk="1" fontAlgn="auto" hangingPunct="1">
              <a:spcBef>
                <a:spcPts val="95"/>
              </a:spcBef>
              <a:spcAft>
                <a:spcPts val="0"/>
              </a:spcAft>
              <a:defRPr/>
            </a:pPr>
            <a:r>
              <a:rPr sz="1300" b="1" kern="0" spc="-10" dirty="0">
                <a:solidFill>
                  <a:sysClr val="windowText" lastClr="000000"/>
                </a:solidFill>
                <a:latin typeface="Arial"/>
                <a:cs typeface="Arial"/>
              </a:rPr>
              <a:t>Torsional</a:t>
            </a:r>
            <a:endParaRPr sz="1300" kern="0">
              <a:solidFill>
                <a:sysClr val="windowText" lastClr="000000"/>
              </a:solidFill>
              <a:latin typeface="Arial"/>
              <a:cs typeface="Arial"/>
            </a:endParaRPr>
          </a:p>
        </p:txBody>
      </p:sp>
      <p:pic>
        <p:nvPicPr>
          <p:cNvPr id="22538" name="object 13">
            <a:extLst>
              <a:ext uri="{FF2B5EF4-FFF2-40B4-BE49-F238E27FC236}">
                <a16:creationId xmlns:a16="http://schemas.microsoft.com/office/drawing/2014/main" id="{7BE5353D-2706-4C69-84D3-A48712BC24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9038" y="4954588"/>
            <a:ext cx="4111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object 14">
            <a:extLst>
              <a:ext uri="{FF2B5EF4-FFF2-40B4-BE49-F238E27FC236}">
                <a16:creationId xmlns:a16="http://schemas.microsoft.com/office/drawing/2014/main" id="{21C9ABE1-1A47-4841-A065-D3110FD0710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08563" y="5078413"/>
            <a:ext cx="19653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object 2">
            <a:extLst>
              <a:ext uri="{FF2B5EF4-FFF2-40B4-BE49-F238E27FC236}">
                <a16:creationId xmlns:a16="http://schemas.microsoft.com/office/drawing/2014/main" id="{60C31C5C-F4F9-4BD8-9B34-A87625D4BE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875" y="4794250"/>
            <a:ext cx="162083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3">
            <a:extLst>
              <a:ext uri="{FF2B5EF4-FFF2-40B4-BE49-F238E27FC236}">
                <a16:creationId xmlns:a16="http://schemas.microsoft.com/office/drawing/2014/main" id="{69639FA3-123F-4AB8-AF55-645DD5C9E6FC}"/>
              </a:ext>
            </a:extLst>
          </p:cNvPr>
          <p:cNvSpPr txBox="1"/>
          <p:nvPr/>
        </p:nvSpPr>
        <p:spPr>
          <a:xfrm>
            <a:off x="2263775" y="4776788"/>
            <a:ext cx="920750" cy="223837"/>
          </a:xfrm>
          <a:prstGeom prst="rect">
            <a:avLst/>
          </a:prstGeom>
        </p:spPr>
        <p:txBody>
          <a:bodyPr lIns="0" tIns="12065" rIns="0" bIns="0">
            <a:spAutoFit/>
          </a:bodyPr>
          <a:lstStyle/>
          <a:p>
            <a:pPr marL="12700" eaLnBrk="1" fontAlgn="auto" hangingPunct="1">
              <a:spcBef>
                <a:spcPts val="95"/>
              </a:spcBef>
              <a:spcAft>
                <a:spcPts val="0"/>
              </a:spcAft>
              <a:defRPr/>
            </a:pPr>
            <a:r>
              <a:rPr sz="1300" b="1" kern="0" dirty="0">
                <a:solidFill>
                  <a:sysClr val="windowText" lastClr="000000"/>
                </a:solidFill>
                <a:latin typeface="Arial"/>
                <a:cs typeface="Arial"/>
              </a:rPr>
              <a:t>Disc</a:t>
            </a:r>
            <a:r>
              <a:rPr sz="1300" b="1" kern="0" spc="-10" dirty="0">
                <a:solidFill>
                  <a:sysClr val="windowText" lastClr="000000"/>
                </a:solidFill>
                <a:latin typeface="Arial"/>
                <a:cs typeface="Arial"/>
              </a:rPr>
              <a:t> spring</a:t>
            </a:r>
            <a:endParaRPr sz="1300" kern="0">
              <a:solidFill>
                <a:sysClr val="windowText" lastClr="000000"/>
              </a:solidFill>
              <a:latin typeface="Arial"/>
              <a:cs typeface="Arial"/>
            </a:endParaRPr>
          </a:p>
        </p:txBody>
      </p:sp>
      <p:pic>
        <p:nvPicPr>
          <p:cNvPr id="23556" name="object 4">
            <a:extLst>
              <a:ext uri="{FF2B5EF4-FFF2-40B4-BE49-F238E27FC236}">
                <a16:creationId xmlns:a16="http://schemas.microsoft.com/office/drawing/2014/main" id="{57606F3D-FD47-423D-8FC4-8595C480B3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5575" y="4810125"/>
            <a:ext cx="2314575"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bject 5">
            <a:extLst>
              <a:ext uri="{FF2B5EF4-FFF2-40B4-BE49-F238E27FC236}">
                <a16:creationId xmlns:a16="http://schemas.microsoft.com/office/drawing/2014/main" id="{933BEE79-A2EA-4A3D-9D10-4C1C3555056E}"/>
              </a:ext>
            </a:extLst>
          </p:cNvPr>
          <p:cNvSpPr txBox="1"/>
          <p:nvPr/>
        </p:nvSpPr>
        <p:spPr>
          <a:xfrm>
            <a:off x="4140200" y="4794250"/>
            <a:ext cx="1943100" cy="223838"/>
          </a:xfrm>
          <a:prstGeom prst="rect">
            <a:avLst/>
          </a:prstGeom>
        </p:spPr>
        <p:txBody>
          <a:bodyPr lIns="0" tIns="12065" rIns="0" bIns="0">
            <a:spAutoFit/>
          </a:bodyPr>
          <a:lstStyle/>
          <a:p>
            <a:pPr marL="12700" eaLnBrk="1" fontAlgn="auto" hangingPunct="1">
              <a:spcBef>
                <a:spcPts val="95"/>
              </a:spcBef>
              <a:spcAft>
                <a:spcPts val="0"/>
              </a:spcAft>
              <a:defRPr/>
            </a:pPr>
            <a:r>
              <a:rPr sz="1300" b="1" kern="0" dirty="0">
                <a:solidFill>
                  <a:sysClr val="windowText" lastClr="000000"/>
                </a:solidFill>
                <a:latin typeface="Arial"/>
                <a:cs typeface="Arial"/>
              </a:rPr>
              <a:t>Laminated</a:t>
            </a:r>
            <a:r>
              <a:rPr sz="1300" b="1" kern="0" spc="-15" dirty="0">
                <a:solidFill>
                  <a:sysClr val="windowText" lastClr="000000"/>
                </a:solidFill>
                <a:latin typeface="Arial"/>
                <a:cs typeface="Arial"/>
              </a:rPr>
              <a:t> </a:t>
            </a:r>
            <a:r>
              <a:rPr sz="1300" b="1" kern="0" dirty="0">
                <a:solidFill>
                  <a:sysClr val="windowText" lastClr="000000"/>
                </a:solidFill>
                <a:latin typeface="Arial"/>
                <a:cs typeface="Arial"/>
              </a:rPr>
              <a:t>or</a:t>
            </a:r>
            <a:r>
              <a:rPr sz="1300" b="1" kern="0" spc="-10" dirty="0">
                <a:solidFill>
                  <a:sysClr val="windowText" lastClr="000000"/>
                </a:solidFill>
                <a:latin typeface="Arial"/>
                <a:cs typeface="Arial"/>
              </a:rPr>
              <a:t> </a:t>
            </a:r>
            <a:r>
              <a:rPr sz="1300" b="1" kern="0" dirty="0">
                <a:solidFill>
                  <a:sysClr val="windowText" lastClr="000000"/>
                </a:solidFill>
                <a:latin typeface="Arial"/>
                <a:cs typeface="Arial"/>
              </a:rPr>
              <a:t>leaf</a:t>
            </a:r>
            <a:r>
              <a:rPr sz="1300" b="1" kern="0" spc="-30" dirty="0">
                <a:solidFill>
                  <a:sysClr val="windowText" lastClr="000000"/>
                </a:solidFill>
                <a:latin typeface="Arial"/>
                <a:cs typeface="Arial"/>
              </a:rPr>
              <a:t> </a:t>
            </a:r>
            <a:r>
              <a:rPr sz="1300" b="1" kern="0" spc="-10" dirty="0">
                <a:solidFill>
                  <a:sysClr val="windowText" lastClr="000000"/>
                </a:solidFill>
                <a:latin typeface="Arial"/>
                <a:cs typeface="Arial"/>
              </a:rPr>
              <a:t>spring</a:t>
            </a:r>
            <a:endParaRPr sz="1300" kern="0">
              <a:solidFill>
                <a:sysClr val="windowText" lastClr="000000"/>
              </a:solidFill>
              <a:latin typeface="Arial"/>
              <a:cs typeface="Arial"/>
            </a:endParaRPr>
          </a:p>
        </p:txBody>
      </p:sp>
      <p:pic>
        <p:nvPicPr>
          <p:cNvPr id="23558" name="object 6">
            <a:extLst>
              <a:ext uri="{FF2B5EF4-FFF2-40B4-BE49-F238E27FC236}">
                <a16:creationId xmlns:a16="http://schemas.microsoft.com/office/drawing/2014/main" id="{29EB854D-5830-4FF6-A4A5-578ECB9B4E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8488" y="3114675"/>
            <a:ext cx="1736725"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object 7">
            <a:extLst>
              <a:ext uri="{FF2B5EF4-FFF2-40B4-BE49-F238E27FC236}">
                <a16:creationId xmlns:a16="http://schemas.microsoft.com/office/drawing/2014/main" id="{E7E46323-367E-4005-852A-E0F8F75083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8725" y="3073400"/>
            <a:ext cx="2593975"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4578" name="object 2">
            <a:extLst>
              <a:ext uri="{FF2B5EF4-FFF2-40B4-BE49-F238E27FC236}">
                <a16:creationId xmlns:a16="http://schemas.microsoft.com/office/drawing/2014/main" id="{0EC44C4D-5891-4FF8-B945-D3126ACF9506}"/>
              </a:ext>
            </a:extLst>
          </p:cNvPr>
          <p:cNvGrpSpPr>
            <a:grpSpLocks/>
          </p:cNvGrpSpPr>
          <p:nvPr/>
        </p:nvGrpSpPr>
        <p:grpSpPr bwMode="auto">
          <a:xfrm>
            <a:off x="1692275" y="3349625"/>
            <a:ext cx="4838700" cy="2162175"/>
            <a:chOff x="1691639" y="3350259"/>
            <a:chExt cx="4838700" cy="2160905"/>
          </a:xfrm>
        </p:grpSpPr>
        <p:pic>
          <p:nvPicPr>
            <p:cNvPr id="24583" name="object 3">
              <a:extLst>
                <a:ext uri="{FF2B5EF4-FFF2-40B4-BE49-F238E27FC236}">
                  <a16:creationId xmlns:a16="http://schemas.microsoft.com/office/drawing/2014/main" id="{DFBC2B72-5B88-4BD5-84C5-684749D09B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2339" y="3350259"/>
              <a:ext cx="4318000" cy="2086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object 4">
              <a:extLst>
                <a:ext uri="{FF2B5EF4-FFF2-40B4-BE49-F238E27FC236}">
                  <a16:creationId xmlns:a16="http://schemas.microsoft.com/office/drawing/2014/main" id="{F468A66C-8C4E-4A12-9448-1DEF49D949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39" y="5193664"/>
              <a:ext cx="20256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object 5">
              <a:extLst>
                <a:ext uri="{FF2B5EF4-FFF2-40B4-BE49-F238E27FC236}">
                  <a16:creationId xmlns:a16="http://schemas.microsoft.com/office/drawing/2014/main" id="{B15D79E7-6311-4FAE-9B1C-A7FB833998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1494" y="5134609"/>
              <a:ext cx="1492250" cy="318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object 6">
            <a:extLst>
              <a:ext uri="{FF2B5EF4-FFF2-40B4-BE49-F238E27FC236}">
                <a16:creationId xmlns:a16="http://schemas.microsoft.com/office/drawing/2014/main" id="{B3C3795B-E186-47C0-A5C6-9C20EF34D8C1}"/>
              </a:ext>
            </a:extLst>
          </p:cNvPr>
          <p:cNvSpPr txBox="1"/>
          <p:nvPr/>
        </p:nvSpPr>
        <p:spPr>
          <a:xfrm>
            <a:off x="1995488" y="5229225"/>
            <a:ext cx="1390650" cy="223838"/>
          </a:xfrm>
          <a:prstGeom prst="rect">
            <a:avLst/>
          </a:prstGeom>
        </p:spPr>
        <p:txBody>
          <a:bodyPr lIns="0" tIns="12065" rIns="0" bIns="0">
            <a:spAutoFit/>
          </a:bodyPr>
          <a:lstStyle/>
          <a:p>
            <a:pPr marL="12700" eaLnBrk="1" fontAlgn="auto" hangingPunct="1">
              <a:spcBef>
                <a:spcPts val="95"/>
              </a:spcBef>
              <a:spcAft>
                <a:spcPts val="0"/>
              </a:spcAft>
              <a:defRPr/>
            </a:pPr>
            <a:r>
              <a:rPr sz="1300" b="1" kern="0" dirty="0">
                <a:solidFill>
                  <a:sysClr val="windowText" lastClr="000000"/>
                </a:solidFill>
                <a:latin typeface="Calibri"/>
                <a:cs typeface="Calibri"/>
              </a:rPr>
              <a:t>Compression</a:t>
            </a:r>
            <a:r>
              <a:rPr sz="1300" b="1" kern="0" spc="-60" dirty="0">
                <a:solidFill>
                  <a:sysClr val="windowText" lastClr="000000"/>
                </a:solidFill>
                <a:latin typeface="Calibri"/>
                <a:cs typeface="Calibri"/>
              </a:rPr>
              <a:t> </a:t>
            </a:r>
            <a:r>
              <a:rPr sz="1300" b="1" kern="0" spc="-10" dirty="0">
                <a:solidFill>
                  <a:sysClr val="windowText" lastClr="000000"/>
                </a:solidFill>
                <a:latin typeface="Calibri"/>
                <a:cs typeface="Calibri"/>
              </a:rPr>
              <a:t>helical</a:t>
            </a:r>
            <a:endParaRPr sz="1300" kern="0">
              <a:solidFill>
                <a:sysClr val="windowText" lastClr="000000"/>
              </a:solidFill>
              <a:latin typeface="Calibri"/>
              <a:cs typeface="Calibri"/>
            </a:endParaRPr>
          </a:p>
        </p:txBody>
      </p:sp>
      <p:sp>
        <p:nvSpPr>
          <p:cNvPr id="7" name="object 7">
            <a:extLst>
              <a:ext uri="{FF2B5EF4-FFF2-40B4-BE49-F238E27FC236}">
                <a16:creationId xmlns:a16="http://schemas.microsoft.com/office/drawing/2014/main" id="{69FF2BB2-4B54-4795-A526-7368D0C6BFCC}"/>
              </a:ext>
            </a:extLst>
          </p:cNvPr>
          <p:cNvSpPr txBox="1"/>
          <p:nvPr/>
        </p:nvSpPr>
        <p:spPr>
          <a:xfrm>
            <a:off x="4492625" y="5170488"/>
            <a:ext cx="1168400" cy="222250"/>
          </a:xfrm>
          <a:prstGeom prst="rect">
            <a:avLst/>
          </a:prstGeom>
        </p:spPr>
        <p:txBody>
          <a:bodyPr lIns="0" tIns="12065" rIns="0" bIns="0">
            <a:spAutoFit/>
          </a:bodyPr>
          <a:lstStyle/>
          <a:p>
            <a:pPr marL="12700" eaLnBrk="1" fontAlgn="auto" hangingPunct="1">
              <a:spcBef>
                <a:spcPts val="95"/>
              </a:spcBef>
              <a:spcAft>
                <a:spcPts val="0"/>
              </a:spcAft>
              <a:defRPr/>
            </a:pPr>
            <a:r>
              <a:rPr sz="1300" b="1" kern="0" dirty="0">
                <a:solidFill>
                  <a:sysClr val="windowText" lastClr="000000"/>
                </a:solidFill>
                <a:latin typeface="Calibri"/>
                <a:cs typeface="Calibri"/>
              </a:rPr>
              <a:t>Extension</a:t>
            </a:r>
            <a:r>
              <a:rPr sz="1300" b="1" kern="0" spc="-45" dirty="0">
                <a:solidFill>
                  <a:sysClr val="windowText" lastClr="000000"/>
                </a:solidFill>
                <a:latin typeface="Calibri"/>
                <a:cs typeface="Calibri"/>
              </a:rPr>
              <a:t> </a:t>
            </a:r>
            <a:r>
              <a:rPr sz="1300" b="1" kern="0" spc="-10" dirty="0">
                <a:solidFill>
                  <a:sysClr val="windowText" lastClr="000000"/>
                </a:solidFill>
                <a:latin typeface="Calibri"/>
                <a:cs typeface="Calibri"/>
              </a:rPr>
              <a:t>helical</a:t>
            </a:r>
            <a:endParaRPr sz="1300" kern="0">
              <a:solidFill>
                <a:sysClr val="windowText" lastClr="000000"/>
              </a:solidFill>
              <a:latin typeface="Calibri"/>
              <a:cs typeface="Calibri"/>
            </a:endParaRPr>
          </a:p>
        </p:txBody>
      </p:sp>
      <p:sp>
        <p:nvSpPr>
          <p:cNvPr id="8" name="object 8">
            <a:extLst>
              <a:ext uri="{FF2B5EF4-FFF2-40B4-BE49-F238E27FC236}">
                <a16:creationId xmlns:a16="http://schemas.microsoft.com/office/drawing/2014/main" id="{0B6564C1-B1DB-4865-A9BF-2633225B5888}"/>
              </a:ext>
            </a:extLst>
          </p:cNvPr>
          <p:cNvSpPr txBox="1">
            <a:spLocks noGrp="1"/>
          </p:cNvSpPr>
          <p:nvPr>
            <p:ph type="title"/>
          </p:nvPr>
        </p:nvSpPr>
        <p:spPr/>
        <p:txBody>
          <a:bodyPr tIns="12700" rtlCol="0"/>
          <a:lstStyle/>
          <a:p>
            <a:pPr marL="12700" eaLnBrk="1" fontAlgn="auto" hangingPunct="1">
              <a:spcBef>
                <a:spcPts val="100"/>
              </a:spcBef>
              <a:spcAft>
                <a:spcPts val="0"/>
              </a:spcAft>
              <a:defRPr/>
            </a:pPr>
            <a:r>
              <a:rPr sz="1100" dirty="0"/>
              <a:t>3.1.</a:t>
            </a:r>
            <a:r>
              <a:rPr sz="1100" spc="20" dirty="0"/>
              <a:t> </a:t>
            </a:r>
            <a:r>
              <a:rPr dirty="0"/>
              <a:t>Two</a:t>
            </a:r>
            <a:r>
              <a:rPr spc="45" dirty="0"/>
              <a:t> </a:t>
            </a:r>
            <a:r>
              <a:rPr dirty="0"/>
              <a:t>basic</a:t>
            </a:r>
            <a:r>
              <a:rPr spc="20" dirty="0"/>
              <a:t> </a:t>
            </a:r>
            <a:r>
              <a:rPr dirty="0"/>
              <a:t>types</a:t>
            </a:r>
            <a:r>
              <a:rPr spc="65" dirty="0"/>
              <a:t> </a:t>
            </a:r>
            <a:r>
              <a:rPr dirty="0"/>
              <a:t>of</a:t>
            </a:r>
            <a:r>
              <a:rPr spc="30" dirty="0"/>
              <a:t> </a:t>
            </a:r>
            <a:r>
              <a:rPr dirty="0"/>
              <a:t>helical</a:t>
            </a:r>
            <a:r>
              <a:rPr spc="50" dirty="0"/>
              <a:t> </a:t>
            </a:r>
            <a:r>
              <a:rPr spc="-10" dirty="0"/>
              <a:t>spring</a:t>
            </a:r>
            <a:r>
              <a:rPr b="0" spc="-10" dirty="0"/>
              <a:t>:</a:t>
            </a:r>
            <a:endParaRPr sz="1100"/>
          </a:p>
        </p:txBody>
      </p:sp>
      <p:sp>
        <p:nvSpPr>
          <p:cNvPr id="9" name="object 9">
            <a:extLst>
              <a:ext uri="{FF2B5EF4-FFF2-40B4-BE49-F238E27FC236}">
                <a16:creationId xmlns:a16="http://schemas.microsoft.com/office/drawing/2014/main" id="{8A75C4DE-D845-476D-9DC5-9663A2921CAB}"/>
              </a:ext>
            </a:extLst>
          </p:cNvPr>
          <p:cNvSpPr txBox="1"/>
          <p:nvPr/>
        </p:nvSpPr>
        <p:spPr>
          <a:xfrm>
            <a:off x="1176338" y="1473200"/>
            <a:ext cx="6529387" cy="917575"/>
          </a:xfrm>
          <a:prstGeom prst="rect">
            <a:avLst/>
          </a:prstGeom>
        </p:spPr>
        <p:txBody>
          <a:bodyPr lIns="0" tIns="13335" rIns="0" bIns="0">
            <a:spAutoFit/>
          </a:bodyPr>
          <a:lstStyle/>
          <a:p>
            <a:pPr marL="12700" eaLnBrk="1" fontAlgn="auto" hangingPunct="1">
              <a:spcBef>
                <a:spcPts val="105"/>
              </a:spcBef>
              <a:spcAft>
                <a:spcPts val="0"/>
              </a:spcAft>
              <a:defRPr/>
            </a:pPr>
            <a:r>
              <a:rPr sz="1100" kern="0" dirty="0">
                <a:solidFill>
                  <a:sysClr val="windowText" lastClr="000000"/>
                </a:solidFill>
                <a:latin typeface="Times New Roman"/>
                <a:cs typeface="Times New Roman"/>
              </a:rPr>
              <a:t>(i)</a:t>
            </a:r>
            <a:r>
              <a:rPr sz="1100" kern="0" spc="5"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Compression</a:t>
            </a:r>
            <a:r>
              <a:rPr sz="2000" kern="0" spc="6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spring:</a:t>
            </a:r>
            <a:r>
              <a:rPr sz="2000" kern="0" spc="55"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shorten</a:t>
            </a:r>
            <a:r>
              <a:rPr sz="2000" kern="0" spc="4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under</a:t>
            </a:r>
            <a:r>
              <a:rPr sz="2000" kern="0" spc="3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the</a:t>
            </a:r>
            <a:r>
              <a:rPr sz="2000" kern="0" spc="55"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action</a:t>
            </a:r>
            <a:r>
              <a:rPr sz="2000" kern="0" spc="4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of</a:t>
            </a:r>
            <a:r>
              <a:rPr sz="2000" kern="0" spc="5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external</a:t>
            </a:r>
            <a:r>
              <a:rPr sz="2000" kern="0" spc="50" dirty="0">
                <a:solidFill>
                  <a:sysClr val="windowText" lastClr="000000"/>
                </a:solidFill>
                <a:latin typeface="Times New Roman"/>
                <a:cs typeface="Times New Roman"/>
              </a:rPr>
              <a:t> </a:t>
            </a:r>
            <a:r>
              <a:rPr sz="2000" kern="0" spc="-20" dirty="0">
                <a:solidFill>
                  <a:sysClr val="windowText" lastClr="000000"/>
                </a:solidFill>
                <a:latin typeface="Times New Roman"/>
                <a:cs typeface="Times New Roman"/>
              </a:rPr>
              <a:t>load</a:t>
            </a:r>
            <a:endParaRPr sz="2000" kern="0">
              <a:solidFill>
                <a:sysClr val="windowText" lastClr="000000"/>
              </a:solidFill>
              <a:latin typeface="Times New Roman"/>
              <a:cs typeface="Times New Roman"/>
            </a:endParaRPr>
          </a:p>
          <a:p>
            <a:pPr eaLnBrk="1" fontAlgn="auto" hangingPunct="1">
              <a:spcBef>
                <a:spcPts val="30"/>
              </a:spcBef>
              <a:spcAft>
                <a:spcPts val="0"/>
              </a:spcAft>
              <a:defRPr/>
            </a:pPr>
            <a:endParaRPr sz="1900" kern="0">
              <a:solidFill>
                <a:sysClr val="windowText" lastClr="000000"/>
              </a:solidFill>
              <a:latin typeface="Times New Roman"/>
              <a:cs typeface="Times New Roman"/>
            </a:endParaRPr>
          </a:p>
          <a:p>
            <a:pPr marL="12700" eaLnBrk="1" fontAlgn="auto" hangingPunct="1">
              <a:spcBef>
                <a:spcPts val="5"/>
              </a:spcBef>
              <a:spcAft>
                <a:spcPts val="0"/>
              </a:spcAft>
              <a:defRPr/>
            </a:pPr>
            <a:r>
              <a:rPr sz="1100" kern="0" dirty="0">
                <a:solidFill>
                  <a:sysClr val="windowText" lastClr="000000"/>
                </a:solidFill>
                <a:latin typeface="Times New Roman"/>
                <a:cs typeface="Times New Roman"/>
              </a:rPr>
              <a:t>(ii)</a:t>
            </a:r>
            <a:r>
              <a:rPr sz="1100" kern="0" spc="5"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Extension</a:t>
            </a:r>
            <a:r>
              <a:rPr sz="2000" kern="0" spc="5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spring:</a:t>
            </a:r>
            <a:r>
              <a:rPr sz="2000" kern="0" spc="55"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elongate</a:t>
            </a:r>
            <a:r>
              <a:rPr sz="2000" kern="0" spc="3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under</a:t>
            </a:r>
            <a:r>
              <a:rPr sz="2000" kern="0" spc="45"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the</a:t>
            </a:r>
            <a:r>
              <a:rPr sz="2000" kern="0" spc="4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action</a:t>
            </a:r>
            <a:r>
              <a:rPr sz="2000" kern="0" spc="5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of</a:t>
            </a:r>
            <a:r>
              <a:rPr sz="2000" kern="0" spc="45"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external</a:t>
            </a:r>
            <a:r>
              <a:rPr sz="2000" kern="0" spc="50" dirty="0">
                <a:solidFill>
                  <a:sysClr val="windowText" lastClr="000000"/>
                </a:solidFill>
                <a:latin typeface="Times New Roman"/>
                <a:cs typeface="Times New Roman"/>
              </a:rPr>
              <a:t> </a:t>
            </a:r>
            <a:r>
              <a:rPr sz="2000" kern="0" spc="-20" dirty="0">
                <a:solidFill>
                  <a:sysClr val="windowText" lastClr="000000"/>
                </a:solidFill>
                <a:latin typeface="Times New Roman"/>
                <a:cs typeface="Times New Roman"/>
              </a:rPr>
              <a:t>load</a:t>
            </a:r>
            <a:endParaRPr sz="2000" kern="0">
              <a:solidFill>
                <a:sysClr val="windowText" lastClr="000000"/>
              </a:solidFill>
              <a:latin typeface="Times New Roman"/>
              <a:cs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object 2">
            <a:extLst>
              <a:ext uri="{FF2B5EF4-FFF2-40B4-BE49-F238E27FC236}">
                <a16:creationId xmlns:a16="http://schemas.microsoft.com/office/drawing/2014/main" id="{45A0A9D4-D75E-492D-A5CF-2861905C6092}"/>
              </a:ext>
            </a:extLst>
          </p:cNvPr>
          <p:cNvSpPr txBox="1">
            <a:spLocks noChangeArrowheads="1"/>
          </p:cNvSpPr>
          <p:nvPr/>
        </p:nvSpPr>
        <p:spPr bwMode="auto">
          <a:xfrm>
            <a:off x="1176338" y="1039813"/>
            <a:ext cx="8294687"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1176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875"/>
              </a:spcBef>
            </a:pPr>
            <a:r>
              <a:rPr lang="en-US" altLang="en-US" sz="1100" b="1">
                <a:solidFill>
                  <a:srgbClr val="000000"/>
                </a:solidFill>
                <a:latin typeface="Times New Roman" panose="02020603050405020304" pitchFamily="18" charset="0"/>
                <a:cs typeface="Times New Roman" panose="02020603050405020304" pitchFamily="18" charset="0"/>
              </a:rPr>
              <a:t>4.  </a:t>
            </a:r>
            <a:r>
              <a:rPr lang="en-US" altLang="en-US" sz="2000" b="1">
                <a:solidFill>
                  <a:srgbClr val="000000"/>
                </a:solidFill>
                <a:latin typeface="Times New Roman" panose="02020603050405020304" pitchFamily="18" charset="0"/>
                <a:cs typeface="Times New Roman" panose="02020603050405020304" pitchFamily="18" charset="0"/>
              </a:rPr>
              <a:t>HELICAL COMPRESSION SPRING DESIGN</a:t>
            </a:r>
            <a:r>
              <a:rPr lang="en-US" altLang="en-US" sz="2000">
                <a:solidFill>
                  <a:srgbClr val="000000"/>
                </a:solidFill>
                <a:latin typeface="Times New Roman" panose="02020603050405020304" pitchFamily="18" charset="0"/>
                <a:cs typeface="Times New Roman" panose="02020603050405020304" pitchFamily="18" charset="0"/>
              </a:rPr>
              <a:t>:</a:t>
            </a:r>
          </a:p>
          <a:p>
            <a:pPr eaLnBrk="1" hangingPunct="1">
              <a:lnSpc>
                <a:spcPts val="2300"/>
              </a:lnSpc>
              <a:spcBef>
                <a:spcPts val="938"/>
              </a:spcBef>
            </a:pPr>
            <a:r>
              <a:rPr lang="en-US" altLang="en-US" sz="2000">
                <a:solidFill>
                  <a:srgbClr val="000000"/>
                </a:solidFill>
                <a:latin typeface="Times New Roman" panose="02020603050405020304" pitchFamily="18" charset="0"/>
                <a:cs typeface="Times New Roman" panose="02020603050405020304" pitchFamily="18" charset="0"/>
              </a:rPr>
              <a:t>The main dimensions of a helical spring subjected to</a:t>
            </a:r>
          </a:p>
          <a:p>
            <a:pPr eaLnBrk="1" hangingPunct="1">
              <a:lnSpc>
                <a:spcPts val="2300"/>
              </a:lnSpc>
              <a:spcBef>
                <a:spcPts val="938"/>
              </a:spcBef>
            </a:pPr>
            <a:r>
              <a:rPr lang="en-US" altLang="en-US" sz="2000">
                <a:solidFill>
                  <a:srgbClr val="000000"/>
                </a:solidFill>
                <a:latin typeface="Times New Roman" panose="02020603050405020304" pitchFamily="18" charset="0"/>
                <a:cs typeface="Times New Roman" panose="02020603050405020304" pitchFamily="18" charset="0"/>
              </a:rPr>
              <a:t>compressive force are shown in the figure. They are:</a:t>
            </a:r>
          </a:p>
          <a:p>
            <a:pPr eaLnBrk="1" hangingPunct="1">
              <a:spcBef>
                <a:spcPts val="775"/>
              </a:spcBef>
              <a:buSzPct val="55000"/>
              <a:buFont typeface="Symbol" panose="05050102010706020507" pitchFamily="18" charset="2"/>
              <a:buChar char=""/>
            </a:pPr>
            <a:r>
              <a:rPr lang="en-US" altLang="en-US" sz="2000">
                <a:solidFill>
                  <a:srgbClr val="000000"/>
                </a:solidFill>
                <a:latin typeface="Times New Roman" panose="02020603050405020304" pitchFamily="18" charset="0"/>
                <a:cs typeface="Times New Roman" panose="02020603050405020304" pitchFamily="18" charset="0"/>
              </a:rPr>
              <a:t>d = wire diameter of the spring (mm)</a:t>
            </a:r>
          </a:p>
          <a:p>
            <a:pPr eaLnBrk="1" hangingPunct="1">
              <a:spcBef>
                <a:spcPts val="125"/>
              </a:spcBef>
              <a:buSzPct val="55000"/>
              <a:buFont typeface="Symbol" panose="05050102010706020507" pitchFamily="18" charset="2"/>
              <a:buChar char=""/>
            </a:pPr>
            <a:r>
              <a:rPr lang="en-US" altLang="en-US" sz="3000" baseline="3000">
                <a:solidFill>
                  <a:srgbClr val="000000"/>
                </a:solidFill>
                <a:latin typeface="Times New Roman" panose="02020603050405020304" pitchFamily="18" charset="0"/>
                <a:cs typeface="Times New Roman" panose="02020603050405020304" pitchFamily="18" charset="0"/>
              </a:rPr>
              <a:t>D</a:t>
            </a:r>
            <a:r>
              <a:rPr lang="en-US" altLang="en-US" sz="2000">
                <a:solidFill>
                  <a:srgbClr val="000000"/>
                </a:solidFill>
                <a:latin typeface="Times New Roman" panose="02020603050405020304" pitchFamily="18" charset="0"/>
                <a:cs typeface="Times New Roman" panose="02020603050405020304" pitchFamily="18" charset="0"/>
              </a:rPr>
              <a:t>i </a:t>
            </a:r>
            <a:r>
              <a:rPr lang="en-US" altLang="en-US" sz="3000" baseline="3000">
                <a:solidFill>
                  <a:srgbClr val="000000"/>
                </a:solidFill>
                <a:latin typeface="Times New Roman" panose="02020603050405020304" pitchFamily="18" charset="0"/>
                <a:cs typeface="Times New Roman" panose="02020603050405020304" pitchFamily="18" charset="0"/>
              </a:rPr>
              <a:t>= inner diameter of the spring (mm)</a:t>
            </a:r>
          </a:p>
          <a:p>
            <a:pPr eaLnBrk="1" hangingPunct="1">
              <a:spcBef>
                <a:spcPts val="125"/>
              </a:spcBef>
              <a:buSzPct val="55000"/>
              <a:buFont typeface="Symbol" panose="05050102010706020507" pitchFamily="18" charset="2"/>
              <a:buChar char=""/>
            </a:pPr>
            <a:r>
              <a:rPr lang="en-US" altLang="en-US" sz="3000" baseline="3000">
                <a:solidFill>
                  <a:srgbClr val="000000"/>
                </a:solidFill>
                <a:latin typeface="Times New Roman" panose="02020603050405020304" pitchFamily="18" charset="0"/>
                <a:cs typeface="Times New Roman" panose="02020603050405020304" pitchFamily="18" charset="0"/>
              </a:rPr>
              <a:t>D</a:t>
            </a:r>
            <a:r>
              <a:rPr lang="en-US" altLang="en-US" sz="2000">
                <a:solidFill>
                  <a:srgbClr val="000000"/>
                </a:solidFill>
                <a:latin typeface="Times New Roman" panose="02020603050405020304" pitchFamily="18" charset="0"/>
                <a:cs typeface="Times New Roman" panose="02020603050405020304" pitchFamily="18" charset="0"/>
              </a:rPr>
              <a:t>o </a:t>
            </a:r>
            <a:r>
              <a:rPr lang="en-US" altLang="en-US" sz="3000" baseline="3000">
                <a:solidFill>
                  <a:srgbClr val="000000"/>
                </a:solidFill>
                <a:latin typeface="Times New Roman" panose="02020603050405020304" pitchFamily="18" charset="0"/>
                <a:cs typeface="Times New Roman" panose="02020603050405020304" pitchFamily="18" charset="0"/>
              </a:rPr>
              <a:t>= inner diameter of the spring (mm)</a:t>
            </a:r>
          </a:p>
          <a:p>
            <a:pPr eaLnBrk="1" hangingPunct="1">
              <a:buFont typeface="Symbol" panose="05050102010706020507" pitchFamily="18" charset="2"/>
              <a:buChar char=""/>
            </a:pPr>
            <a:endParaRPr lang="en-US" altLang="en-US" sz="2000">
              <a:solidFill>
                <a:srgbClr val="000000"/>
              </a:solidFill>
              <a:latin typeface="Times New Roman" panose="02020603050405020304" pitchFamily="18" charset="0"/>
              <a:cs typeface="Times New Roman" panose="02020603050405020304" pitchFamily="18" charset="0"/>
            </a:endParaRPr>
          </a:p>
          <a:p>
            <a:pPr eaLnBrk="1" hangingPunct="1">
              <a:buSzPct val="55000"/>
              <a:buFont typeface="Symbol" panose="05050102010706020507" pitchFamily="18" charset="2"/>
              <a:buChar char=""/>
            </a:pPr>
            <a:r>
              <a:rPr lang="en-US" altLang="en-US" sz="2000">
                <a:solidFill>
                  <a:srgbClr val="000000"/>
                </a:solidFill>
                <a:latin typeface="Times New Roman" panose="02020603050405020304" pitchFamily="18" charset="0"/>
                <a:cs typeface="Times New Roman" panose="02020603050405020304" pitchFamily="18" charset="0"/>
              </a:rPr>
              <a:t>D = mean diameter of the spring (mm) </a:t>
            </a:r>
            <a:r>
              <a:rPr lang="en-US" altLang="en-US" sz="3000" baseline="3000">
                <a:solidFill>
                  <a:srgbClr val="000000"/>
                </a:solidFill>
                <a:latin typeface="Times New Roman" panose="02020603050405020304" pitchFamily="18" charset="0"/>
                <a:cs typeface="Times New Roman" panose="02020603050405020304" pitchFamily="18" charset="0"/>
              </a:rPr>
              <a:t>D = (D</a:t>
            </a:r>
            <a:r>
              <a:rPr lang="en-US" altLang="en-US" sz="2000">
                <a:solidFill>
                  <a:srgbClr val="000000"/>
                </a:solidFill>
                <a:latin typeface="Times New Roman" panose="02020603050405020304" pitchFamily="18" charset="0"/>
                <a:cs typeface="Times New Roman" panose="02020603050405020304" pitchFamily="18" charset="0"/>
              </a:rPr>
              <a:t>i </a:t>
            </a:r>
            <a:r>
              <a:rPr lang="en-US" altLang="en-US" sz="3000" baseline="3000">
                <a:solidFill>
                  <a:srgbClr val="000000"/>
                </a:solidFill>
                <a:latin typeface="Times New Roman" panose="02020603050405020304" pitchFamily="18" charset="0"/>
                <a:cs typeface="Times New Roman" panose="02020603050405020304" pitchFamily="18" charset="0"/>
              </a:rPr>
              <a:t>+ D</a:t>
            </a:r>
            <a:r>
              <a:rPr lang="en-US" altLang="en-US" sz="2000">
                <a:solidFill>
                  <a:srgbClr val="000000"/>
                </a:solidFill>
                <a:latin typeface="Times New Roman" panose="02020603050405020304" pitchFamily="18" charset="0"/>
                <a:cs typeface="Times New Roman" panose="02020603050405020304" pitchFamily="18" charset="0"/>
              </a:rPr>
              <a:t>o</a:t>
            </a:r>
            <a:r>
              <a:rPr lang="en-US" altLang="en-US" sz="3000" baseline="3000">
                <a:solidFill>
                  <a:srgbClr val="000000"/>
                </a:solidFill>
                <a:latin typeface="Times New Roman" panose="02020603050405020304" pitchFamily="18" charset="0"/>
                <a:cs typeface="Times New Roman" panose="02020603050405020304" pitchFamily="18" charset="0"/>
              </a:rPr>
              <a:t>) / 2</a:t>
            </a:r>
          </a:p>
          <a:p>
            <a:pPr eaLnBrk="1" hangingPunct="1">
              <a:lnSpc>
                <a:spcPts val="2300"/>
              </a:lnSpc>
              <a:buSzPct val="55000"/>
              <a:buFont typeface="Symbol" panose="05050102010706020507" pitchFamily="18" charset="2"/>
              <a:buChar char=""/>
            </a:pPr>
            <a:r>
              <a:rPr lang="en-US" altLang="en-US" sz="2000">
                <a:solidFill>
                  <a:srgbClr val="000000"/>
                </a:solidFill>
                <a:latin typeface="Times New Roman" panose="02020603050405020304" pitchFamily="18" charset="0"/>
                <a:cs typeface="Times New Roman" panose="02020603050405020304" pitchFamily="18" charset="0"/>
              </a:rPr>
              <a:t>p = pitch of the spring (mm)</a:t>
            </a:r>
          </a:p>
          <a:p>
            <a:pPr eaLnBrk="1" hangingPunct="1">
              <a:spcBef>
                <a:spcPts val="638"/>
              </a:spcBef>
              <a:buSzPct val="55000"/>
              <a:buFont typeface="Symbol" panose="05050102010706020507" pitchFamily="18" charset="2"/>
              <a:buChar char=""/>
            </a:pPr>
            <a:r>
              <a:rPr lang="en-US" altLang="en-US" sz="2000">
                <a:solidFill>
                  <a:srgbClr val="000000"/>
                </a:solidFill>
                <a:latin typeface="Times New Roman" panose="02020603050405020304" pitchFamily="18" charset="0"/>
                <a:cs typeface="Times New Roman" panose="02020603050405020304" pitchFamily="18" charset="0"/>
              </a:rPr>
              <a:t>C = Spring index = D / d</a:t>
            </a:r>
          </a:p>
          <a:p>
            <a:pPr eaLnBrk="1" hangingPunct="1">
              <a:lnSpc>
                <a:spcPts val="2288"/>
              </a:lnSpc>
              <a:spcBef>
                <a:spcPts val="300"/>
              </a:spcBef>
              <a:buSzPct val="55000"/>
              <a:buFont typeface="Wingdings" panose="05000000000000000000" pitchFamily="2" charset="2"/>
              <a:buChar char=""/>
            </a:pPr>
            <a:r>
              <a:rPr lang="en-US" altLang="en-US" sz="2000">
                <a:solidFill>
                  <a:srgbClr val="000000"/>
                </a:solidFill>
                <a:latin typeface="Times New Roman" panose="02020603050405020304" pitchFamily="18" charset="0"/>
                <a:cs typeface="Times New Roman" panose="02020603050405020304" pitchFamily="18" charset="0"/>
              </a:rPr>
              <a:t>For lower C values (C &lt; 3): The actual stresses in the wire are excessive due to curvature effect.</a:t>
            </a:r>
          </a:p>
          <a:p>
            <a:pPr eaLnBrk="1" hangingPunct="1">
              <a:lnSpc>
                <a:spcPts val="2313"/>
              </a:lnSpc>
              <a:buSzPct val="55000"/>
              <a:buFont typeface="Wingdings" panose="05000000000000000000" pitchFamily="2" charset="2"/>
              <a:buChar char=""/>
            </a:pPr>
            <a:r>
              <a:rPr lang="en-US" altLang="en-US" sz="2000">
                <a:solidFill>
                  <a:srgbClr val="000000"/>
                </a:solidFill>
                <a:latin typeface="Times New Roman" panose="02020603050405020304" pitchFamily="18" charset="0"/>
                <a:cs typeface="Times New Roman" panose="02020603050405020304" pitchFamily="18" charset="0"/>
              </a:rPr>
              <a:t>For higher C values (C &gt; 15): Spring is prone to buckling and tangle easily during handling.</a:t>
            </a:r>
          </a:p>
          <a:p>
            <a:pPr eaLnBrk="1" hangingPunct="1">
              <a:lnSpc>
                <a:spcPts val="2225"/>
              </a:lnSpc>
              <a:buSzPct val="55000"/>
              <a:buFont typeface="Wingdings" panose="05000000000000000000" pitchFamily="2" charset="2"/>
              <a:buChar char=""/>
            </a:pPr>
            <a:r>
              <a:rPr lang="en-US" altLang="en-US" sz="2000">
                <a:solidFill>
                  <a:srgbClr val="000000"/>
                </a:solidFill>
                <a:latin typeface="Times New Roman" panose="02020603050405020304" pitchFamily="18" charset="0"/>
                <a:cs typeface="Times New Roman" panose="02020603050405020304" pitchFamily="18" charset="0"/>
              </a:rPr>
              <a:t>A spring index from 4 to 12 is considered best from manufacturing conditions.</a:t>
            </a:r>
          </a:p>
        </p:txBody>
      </p:sp>
      <p:pic>
        <p:nvPicPr>
          <p:cNvPr id="25603" name="object 3">
            <a:extLst>
              <a:ext uri="{FF2B5EF4-FFF2-40B4-BE49-F238E27FC236}">
                <a16:creationId xmlns:a16="http://schemas.microsoft.com/office/drawing/2014/main" id="{172CF10B-FB63-4F6E-A421-4A2A85D1FC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685800"/>
            <a:ext cx="2400300"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160EDAF2-3ECA-40F3-BABF-20F4496D552A}"/>
              </a:ext>
            </a:extLst>
          </p:cNvPr>
          <p:cNvSpPr txBox="1"/>
          <p:nvPr/>
        </p:nvSpPr>
        <p:spPr>
          <a:xfrm>
            <a:off x="1176338" y="895350"/>
            <a:ext cx="6056312" cy="331788"/>
          </a:xfrm>
          <a:prstGeom prst="rect">
            <a:avLst/>
          </a:prstGeom>
        </p:spPr>
        <p:txBody>
          <a:bodyPr lIns="0" tIns="12700" rIns="0" bIns="0">
            <a:spAutoFit/>
          </a:bodyPr>
          <a:lstStyle/>
          <a:p>
            <a:pPr marL="12700" eaLnBrk="1" fontAlgn="auto" hangingPunct="1">
              <a:spcBef>
                <a:spcPts val="100"/>
              </a:spcBef>
              <a:spcAft>
                <a:spcPts val="0"/>
              </a:spcAft>
              <a:defRPr/>
            </a:pPr>
            <a:r>
              <a:rPr sz="1100" b="1" kern="0" dirty="0">
                <a:solidFill>
                  <a:sysClr val="windowText" lastClr="000000"/>
                </a:solidFill>
                <a:latin typeface="Times New Roman"/>
                <a:cs typeface="Times New Roman"/>
              </a:rPr>
              <a:t>5.</a:t>
            </a:r>
            <a:r>
              <a:rPr sz="1100" b="1" kern="0" spc="135" dirty="0">
                <a:solidFill>
                  <a:sysClr val="windowText" lastClr="000000"/>
                </a:solidFill>
                <a:latin typeface="Times New Roman"/>
                <a:cs typeface="Times New Roman"/>
              </a:rPr>
              <a:t>  </a:t>
            </a:r>
            <a:r>
              <a:rPr sz="2000" b="1" kern="0" dirty="0">
                <a:solidFill>
                  <a:sysClr val="windowText" lastClr="000000"/>
                </a:solidFill>
                <a:latin typeface="Times New Roman"/>
                <a:cs typeface="Times New Roman"/>
              </a:rPr>
              <a:t>TERMINOLOGIES</a:t>
            </a:r>
            <a:r>
              <a:rPr sz="2000" b="1" kern="0" spc="80" dirty="0">
                <a:solidFill>
                  <a:sysClr val="windowText" lastClr="000000"/>
                </a:solidFill>
                <a:latin typeface="Times New Roman"/>
                <a:cs typeface="Times New Roman"/>
              </a:rPr>
              <a:t> </a:t>
            </a:r>
            <a:r>
              <a:rPr sz="2000" b="1" kern="0" dirty="0">
                <a:solidFill>
                  <a:sysClr val="windowText" lastClr="000000"/>
                </a:solidFill>
                <a:latin typeface="Times New Roman"/>
                <a:cs typeface="Times New Roman"/>
              </a:rPr>
              <a:t>USED</a:t>
            </a:r>
            <a:r>
              <a:rPr sz="2000" b="1" kern="0" spc="90" dirty="0">
                <a:solidFill>
                  <a:sysClr val="windowText" lastClr="000000"/>
                </a:solidFill>
                <a:latin typeface="Times New Roman"/>
                <a:cs typeface="Times New Roman"/>
              </a:rPr>
              <a:t> </a:t>
            </a:r>
            <a:r>
              <a:rPr sz="2000" b="1" kern="0" dirty="0">
                <a:solidFill>
                  <a:sysClr val="windowText" lastClr="000000"/>
                </a:solidFill>
                <a:latin typeface="Times New Roman"/>
                <a:cs typeface="Times New Roman"/>
              </a:rPr>
              <a:t>IN</a:t>
            </a:r>
            <a:r>
              <a:rPr sz="2000" b="1" kern="0" spc="70" dirty="0">
                <a:solidFill>
                  <a:sysClr val="windowText" lastClr="000000"/>
                </a:solidFill>
                <a:latin typeface="Times New Roman"/>
                <a:cs typeface="Times New Roman"/>
              </a:rPr>
              <a:t> </a:t>
            </a:r>
            <a:r>
              <a:rPr sz="2000" b="1" kern="0" dirty="0">
                <a:solidFill>
                  <a:sysClr val="windowText" lastClr="000000"/>
                </a:solidFill>
                <a:latin typeface="Times New Roman"/>
                <a:cs typeface="Times New Roman"/>
              </a:rPr>
              <a:t>HELICAL</a:t>
            </a:r>
            <a:r>
              <a:rPr sz="2000" b="1" kern="0" spc="85" dirty="0">
                <a:solidFill>
                  <a:sysClr val="windowText" lastClr="000000"/>
                </a:solidFill>
                <a:latin typeface="Times New Roman"/>
                <a:cs typeface="Times New Roman"/>
              </a:rPr>
              <a:t> </a:t>
            </a:r>
            <a:r>
              <a:rPr sz="2000" b="1" kern="0" spc="-10" dirty="0">
                <a:solidFill>
                  <a:sysClr val="windowText" lastClr="000000"/>
                </a:solidFill>
                <a:latin typeface="Times New Roman"/>
                <a:cs typeface="Times New Roman"/>
              </a:rPr>
              <a:t>SPRINGS</a:t>
            </a:r>
            <a:r>
              <a:rPr sz="2000" kern="0" spc="-10" dirty="0">
                <a:solidFill>
                  <a:sysClr val="windowText" lastClr="000000"/>
                </a:solidFill>
                <a:latin typeface="Times New Roman"/>
                <a:cs typeface="Times New Roman"/>
              </a:rPr>
              <a:t>:</a:t>
            </a:r>
            <a:endParaRPr sz="2000" kern="0">
              <a:solidFill>
                <a:sysClr val="windowText" lastClr="000000"/>
              </a:solidFill>
              <a:latin typeface="Times New Roman"/>
              <a:cs typeface="Times New Roman"/>
            </a:endParaRPr>
          </a:p>
        </p:txBody>
      </p:sp>
      <p:sp>
        <p:nvSpPr>
          <p:cNvPr id="26627" name="object 3">
            <a:extLst>
              <a:ext uri="{FF2B5EF4-FFF2-40B4-BE49-F238E27FC236}">
                <a16:creationId xmlns:a16="http://schemas.microsoft.com/office/drawing/2014/main" id="{CD0B9543-598B-4FD5-9902-270F986A9FA2}"/>
              </a:ext>
            </a:extLst>
          </p:cNvPr>
          <p:cNvSpPr txBox="1">
            <a:spLocks noChangeArrowheads="1"/>
          </p:cNvSpPr>
          <p:nvPr/>
        </p:nvSpPr>
        <p:spPr bwMode="auto">
          <a:xfrm>
            <a:off x="1389063" y="4791075"/>
            <a:ext cx="7488237"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6034" rIns="0" bIns="0">
            <a:spAutoFit/>
          </a:bodyPr>
          <a:lstStyle>
            <a:lvl1pPr marL="228600" indent="-215900">
              <a:tabLst>
                <a:tab pos="228600" algn="l"/>
              </a:tabLst>
              <a:defRPr>
                <a:solidFill>
                  <a:schemeClr val="tx1"/>
                </a:solidFill>
                <a:latin typeface="Arial" panose="020B0604020202020204" pitchFamily="34" charset="0"/>
              </a:defRPr>
            </a:lvl1pPr>
            <a:lvl2pPr marL="742950" indent="-285750">
              <a:tabLst>
                <a:tab pos="228600" algn="l"/>
              </a:tabLst>
              <a:defRPr>
                <a:solidFill>
                  <a:schemeClr val="tx1"/>
                </a:solidFill>
                <a:latin typeface="Arial" panose="020B0604020202020204" pitchFamily="34" charset="0"/>
              </a:defRPr>
            </a:lvl2pPr>
            <a:lvl3pPr marL="1143000" indent="-228600">
              <a:tabLst>
                <a:tab pos="228600" algn="l"/>
              </a:tabLst>
              <a:defRPr>
                <a:solidFill>
                  <a:schemeClr val="tx1"/>
                </a:solidFill>
                <a:latin typeface="Arial" panose="020B0604020202020204" pitchFamily="34" charset="0"/>
              </a:defRPr>
            </a:lvl3pPr>
            <a:lvl4pPr marL="1600200" indent="-228600">
              <a:tabLst>
                <a:tab pos="228600" algn="l"/>
              </a:tabLst>
              <a:defRPr>
                <a:solidFill>
                  <a:schemeClr val="tx1"/>
                </a:solidFill>
                <a:latin typeface="Arial" panose="020B0604020202020204" pitchFamily="34" charset="0"/>
              </a:defRPr>
            </a:lvl4pPr>
            <a:lvl5pPr marL="2057400" indent="-228600">
              <a:tabLst>
                <a:tab pos="2286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286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286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286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algn="just" eaLnBrk="1" hangingPunct="1">
              <a:lnSpc>
                <a:spcPct val="96000"/>
              </a:lnSpc>
              <a:spcBef>
                <a:spcPts val="200"/>
              </a:spcBef>
              <a:buFont typeface="Wingdings" panose="05000000000000000000" pitchFamily="2" charset="2"/>
              <a:buChar char=""/>
            </a:pPr>
            <a:r>
              <a:rPr lang="en-US" altLang="en-US" sz="2000" b="1">
                <a:solidFill>
                  <a:srgbClr val="000000"/>
                </a:solidFill>
                <a:latin typeface="Times New Roman" panose="02020603050405020304" pitchFamily="18" charset="0"/>
                <a:cs typeface="Times New Roman" panose="02020603050405020304" pitchFamily="18" charset="0"/>
              </a:rPr>
              <a:t>Solid Length</a:t>
            </a:r>
            <a:r>
              <a:rPr lang="en-US" altLang="en-US" sz="2000">
                <a:solidFill>
                  <a:srgbClr val="000000"/>
                </a:solidFill>
                <a:latin typeface="Times New Roman" panose="02020603050405020304" pitchFamily="18" charset="0"/>
                <a:cs typeface="Times New Roman" panose="02020603050405020304" pitchFamily="18" charset="0"/>
              </a:rPr>
              <a:t>: It is defined as the axial length of the spring, which when  compressed,  the  adjacent  coils  touch  each  other.  No compression is possible beyond this point.</a:t>
            </a:r>
          </a:p>
          <a:p>
            <a:pPr algn="just" eaLnBrk="1" hangingPunct="1"/>
            <a:r>
              <a:rPr lang="en-US" altLang="en-US" sz="3000" baseline="3000">
                <a:solidFill>
                  <a:srgbClr val="000000"/>
                </a:solidFill>
                <a:latin typeface="Times New Roman" panose="02020603050405020304" pitchFamily="18" charset="0"/>
                <a:cs typeface="Times New Roman" panose="02020603050405020304" pitchFamily="18" charset="0"/>
              </a:rPr>
              <a:t>Solid length = N</a:t>
            </a:r>
            <a:r>
              <a:rPr lang="en-US" altLang="en-US" sz="2000">
                <a:solidFill>
                  <a:srgbClr val="000000"/>
                </a:solidFill>
                <a:latin typeface="Times New Roman" panose="02020603050405020304" pitchFamily="18" charset="0"/>
                <a:cs typeface="Times New Roman" panose="02020603050405020304" pitchFamily="18" charset="0"/>
              </a:rPr>
              <a:t>t</a:t>
            </a:r>
            <a:r>
              <a:rPr lang="en-US" altLang="en-US" sz="3000" baseline="3000">
                <a:solidFill>
                  <a:srgbClr val="000000"/>
                </a:solidFill>
                <a:latin typeface="Times New Roman" panose="02020603050405020304" pitchFamily="18" charset="0"/>
                <a:cs typeface="Times New Roman" panose="02020603050405020304" pitchFamily="18" charset="0"/>
              </a:rPr>
              <a:t>d, N</a:t>
            </a:r>
            <a:r>
              <a:rPr lang="en-US" altLang="en-US" sz="2000">
                <a:solidFill>
                  <a:srgbClr val="000000"/>
                </a:solidFill>
                <a:latin typeface="Times New Roman" panose="02020603050405020304" pitchFamily="18" charset="0"/>
                <a:cs typeface="Times New Roman" panose="02020603050405020304" pitchFamily="18" charset="0"/>
              </a:rPr>
              <a:t>t </a:t>
            </a:r>
            <a:r>
              <a:rPr lang="en-US" altLang="en-US" sz="3000" baseline="3000">
                <a:solidFill>
                  <a:srgbClr val="000000"/>
                </a:solidFill>
                <a:latin typeface="Times New Roman" panose="02020603050405020304" pitchFamily="18" charset="0"/>
                <a:cs typeface="Times New Roman" panose="02020603050405020304" pitchFamily="18" charset="0"/>
              </a:rPr>
              <a:t>= Total no. of coils.</a:t>
            </a:r>
          </a:p>
          <a:p>
            <a:pPr algn="just" eaLnBrk="1" hangingPunct="1">
              <a:lnSpc>
                <a:spcPts val="2300"/>
              </a:lnSpc>
              <a:spcBef>
                <a:spcPts val="250"/>
              </a:spcBef>
              <a:buFont typeface="Wingdings" panose="05000000000000000000" pitchFamily="2" charset="2"/>
              <a:buChar char=""/>
            </a:pPr>
            <a:r>
              <a:rPr lang="en-US" altLang="en-US" sz="2000" b="1">
                <a:solidFill>
                  <a:srgbClr val="000000"/>
                </a:solidFill>
                <a:latin typeface="Times New Roman" panose="02020603050405020304" pitchFamily="18" charset="0"/>
                <a:cs typeface="Times New Roman" panose="02020603050405020304" pitchFamily="18" charset="0"/>
              </a:rPr>
              <a:t>Compressed Length</a:t>
            </a:r>
            <a:r>
              <a:rPr lang="en-US" altLang="en-US" sz="2000">
                <a:solidFill>
                  <a:srgbClr val="000000"/>
                </a:solidFill>
                <a:latin typeface="Times New Roman" panose="02020603050405020304" pitchFamily="18" charset="0"/>
                <a:cs typeface="Times New Roman" panose="02020603050405020304" pitchFamily="18" charset="0"/>
              </a:rPr>
              <a:t>: It is defined as the axial length of the spring, which is subjected to maximum compressive force. In this case, the spring  is  subjected  to  a  maximum  deflection  of  δ.  Some  gap  is</a:t>
            </a:r>
          </a:p>
        </p:txBody>
      </p:sp>
      <p:pic>
        <p:nvPicPr>
          <p:cNvPr id="26628" name="object 4">
            <a:extLst>
              <a:ext uri="{FF2B5EF4-FFF2-40B4-BE49-F238E27FC236}">
                <a16:creationId xmlns:a16="http://schemas.microsoft.com/office/drawing/2014/main" id="{73D3F3F4-C8E4-4180-A802-55622A1239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3375" y="1735138"/>
            <a:ext cx="5119688" cy="23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object 2">
            <a:extLst>
              <a:ext uri="{FF2B5EF4-FFF2-40B4-BE49-F238E27FC236}">
                <a16:creationId xmlns:a16="http://schemas.microsoft.com/office/drawing/2014/main" id="{24B723BB-A785-4CA9-B3F8-9F4D3F270BFB}"/>
              </a:ext>
            </a:extLst>
          </p:cNvPr>
          <p:cNvSpPr txBox="1">
            <a:spLocks noChangeArrowheads="1"/>
          </p:cNvSpPr>
          <p:nvPr/>
        </p:nvSpPr>
        <p:spPr bwMode="auto">
          <a:xfrm>
            <a:off x="1389063" y="766763"/>
            <a:ext cx="7265987"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3345" rIns="0" bIns="0">
            <a:spAutoFit/>
          </a:bodyPr>
          <a:lstStyle>
            <a:lvl1pPr marL="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738"/>
              </a:spcBef>
            </a:pPr>
            <a:r>
              <a:rPr lang="en-US" altLang="en-US" sz="2000">
                <a:solidFill>
                  <a:srgbClr val="000000"/>
                </a:solidFill>
                <a:latin typeface="Times New Roman" panose="02020603050405020304" pitchFamily="18" charset="0"/>
                <a:cs typeface="Times New Roman" panose="02020603050405020304" pitchFamily="18" charset="0"/>
              </a:rPr>
              <a:t>provided between the adjacent coils to prevent their clashing.</a:t>
            </a:r>
          </a:p>
          <a:p>
            <a:pPr eaLnBrk="1" hangingPunct="1">
              <a:lnSpc>
                <a:spcPts val="2300"/>
              </a:lnSpc>
              <a:spcBef>
                <a:spcPts val="800"/>
              </a:spcBef>
            </a:pPr>
            <a:r>
              <a:rPr lang="en-US" altLang="en-US" sz="2000">
                <a:solidFill>
                  <a:srgbClr val="000000"/>
                </a:solidFill>
                <a:latin typeface="Times New Roman" panose="02020603050405020304" pitchFamily="18" charset="0"/>
                <a:cs typeface="Times New Roman" panose="02020603050405020304" pitchFamily="18" charset="0"/>
              </a:rPr>
              <a:t>Clashing allowance = 15% of maximum deflection. Also, 1 - 2 mm gap between the adjacent coils is provided as a thumb rule.</a:t>
            </a:r>
          </a:p>
          <a:p>
            <a:pPr eaLnBrk="1" hangingPunct="1">
              <a:spcBef>
                <a:spcPts val="875"/>
              </a:spcBef>
            </a:pPr>
            <a:r>
              <a:rPr lang="en-US" altLang="en-US" sz="3000" baseline="3000">
                <a:solidFill>
                  <a:srgbClr val="000000"/>
                </a:solidFill>
                <a:latin typeface="Times New Roman" panose="02020603050405020304" pitchFamily="18" charset="0"/>
                <a:cs typeface="Times New Roman" panose="02020603050405020304" pitchFamily="18" charset="0"/>
              </a:rPr>
              <a:t>Total gap = (N</a:t>
            </a:r>
            <a:r>
              <a:rPr lang="en-US" altLang="en-US" sz="2000">
                <a:solidFill>
                  <a:srgbClr val="000000"/>
                </a:solidFill>
                <a:latin typeface="Times New Roman" panose="02020603050405020304" pitchFamily="18" charset="0"/>
                <a:cs typeface="Times New Roman" panose="02020603050405020304" pitchFamily="18" charset="0"/>
              </a:rPr>
              <a:t>t </a:t>
            </a:r>
            <a:r>
              <a:rPr lang="en-US" altLang="en-US" sz="3000" baseline="3000">
                <a:solidFill>
                  <a:srgbClr val="000000"/>
                </a:solidFill>
                <a:latin typeface="Times New Roman" panose="02020603050405020304" pitchFamily="18" charset="0"/>
                <a:cs typeface="Times New Roman" panose="02020603050405020304" pitchFamily="18" charset="0"/>
              </a:rPr>
              <a:t>- 1)xGap between adjacent coils.</a:t>
            </a:r>
          </a:p>
          <a:p>
            <a:pPr eaLnBrk="1" hangingPunct="1">
              <a:lnSpc>
                <a:spcPts val="2288"/>
              </a:lnSpc>
              <a:spcBef>
                <a:spcPts val="1038"/>
              </a:spcBef>
              <a:buFont typeface="Wingdings" panose="05000000000000000000" pitchFamily="2" charset="2"/>
              <a:buChar char=""/>
            </a:pPr>
            <a:r>
              <a:rPr lang="en-US" altLang="en-US" sz="2000" b="1">
                <a:solidFill>
                  <a:srgbClr val="000000"/>
                </a:solidFill>
                <a:latin typeface="Times New Roman" panose="02020603050405020304" pitchFamily="18" charset="0"/>
                <a:cs typeface="Times New Roman" panose="02020603050405020304" pitchFamily="18" charset="0"/>
              </a:rPr>
              <a:t>Free Length: </a:t>
            </a:r>
            <a:r>
              <a:rPr lang="en-US" altLang="en-US" sz="2000">
                <a:solidFill>
                  <a:srgbClr val="000000"/>
                </a:solidFill>
                <a:latin typeface="Times New Roman" panose="02020603050405020304" pitchFamily="18" charset="0"/>
                <a:cs typeface="Times New Roman" panose="02020603050405020304" pitchFamily="18" charset="0"/>
              </a:rPr>
              <a:t>It is defined as the axial length of the unloaded spring. In this case, no external force acts on the spring.</a:t>
            </a:r>
          </a:p>
          <a:p>
            <a:pPr eaLnBrk="1" hangingPunct="1">
              <a:lnSpc>
                <a:spcPts val="2250"/>
              </a:lnSpc>
            </a:pPr>
            <a:r>
              <a:rPr lang="en-US" altLang="en-US" sz="2000">
                <a:solidFill>
                  <a:srgbClr val="000000"/>
                </a:solidFill>
                <a:latin typeface="Times New Roman" panose="02020603050405020304" pitchFamily="18" charset="0"/>
                <a:cs typeface="Times New Roman" panose="02020603050405020304" pitchFamily="18" charset="0"/>
              </a:rPr>
              <a:t>Free length = compressed length + δ</a:t>
            </a:r>
          </a:p>
          <a:p>
            <a:pPr eaLnBrk="1" hangingPunct="1">
              <a:lnSpc>
                <a:spcPts val="2375"/>
              </a:lnSpc>
            </a:pPr>
            <a:r>
              <a:rPr lang="en-US" altLang="en-US" sz="2000">
                <a:solidFill>
                  <a:srgbClr val="000000"/>
                </a:solidFill>
                <a:latin typeface="Times New Roman" panose="02020603050405020304" pitchFamily="18" charset="0"/>
                <a:cs typeface="Times New Roman" panose="02020603050405020304" pitchFamily="18" charset="0"/>
              </a:rPr>
              <a:t>= solid length + total axial gap + δ</a:t>
            </a:r>
          </a:p>
          <a:p>
            <a:pPr eaLnBrk="1" hangingPunct="1">
              <a:spcBef>
                <a:spcPts val="850"/>
              </a:spcBef>
              <a:buFont typeface="Wingdings" panose="05000000000000000000" pitchFamily="2" charset="2"/>
              <a:buChar char=""/>
            </a:pPr>
            <a:r>
              <a:rPr lang="en-US" altLang="en-US" sz="2000" b="1">
                <a:solidFill>
                  <a:srgbClr val="000000"/>
                </a:solidFill>
                <a:latin typeface="Times New Roman" panose="02020603050405020304" pitchFamily="18" charset="0"/>
                <a:cs typeface="Times New Roman" panose="02020603050405020304" pitchFamily="18" charset="0"/>
              </a:rPr>
              <a:t>Pitch: </a:t>
            </a:r>
            <a:r>
              <a:rPr lang="en-US" altLang="en-US" sz="2000">
                <a:solidFill>
                  <a:srgbClr val="000000"/>
                </a:solidFill>
                <a:latin typeface="Times New Roman" panose="02020603050405020304" pitchFamily="18" charset="0"/>
                <a:cs typeface="Times New Roman" panose="02020603050405020304" pitchFamily="18" charset="0"/>
              </a:rPr>
              <a:t>It is defined as the axial distance between the adjacent coils in the uncompressed state. </a:t>
            </a:r>
            <a:r>
              <a:rPr lang="en-US" altLang="en-US" sz="3000" baseline="3000">
                <a:solidFill>
                  <a:srgbClr val="000000"/>
                </a:solidFill>
                <a:latin typeface="Times New Roman" panose="02020603050405020304" pitchFamily="18" charset="0"/>
                <a:cs typeface="Times New Roman" panose="02020603050405020304" pitchFamily="18" charset="0"/>
              </a:rPr>
              <a:t>p = free length/(N</a:t>
            </a:r>
            <a:r>
              <a:rPr lang="en-US" altLang="en-US" sz="2000">
                <a:solidFill>
                  <a:srgbClr val="000000"/>
                </a:solidFill>
                <a:latin typeface="Times New Roman" panose="02020603050405020304" pitchFamily="18" charset="0"/>
                <a:cs typeface="Times New Roman" panose="02020603050405020304" pitchFamily="18" charset="0"/>
              </a:rPr>
              <a:t>t </a:t>
            </a:r>
            <a:r>
              <a:rPr lang="en-US" altLang="en-US" sz="3000" baseline="3000">
                <a:solidFill>
                  <a:srgbClr val="000000"/>
                </a:solidFill>
                <a:latin typeface="Times New Roman" panose="02020603050405020304" pitchFamily="18" charset="0"/>
                <a:cs typeface="Times New Roman" panose="02020603050405020304" pitchFamily="18" charset="0"/>
              </a:rPr>
              <a:t>- 1)</a:t>
            </a:r>
          </a:p>
          <a:p>
            <a:pPr eaLnBrk="1" hangingPunct="1">
              <a:lnSpc>
                <a:spcPts val="2300"/>
              </a:lnSpc>
              <a:buFont typeface="Wingdings" panose="05000000000000000000" pitchFamily="2" charset="2"/>
              <a:buChar char=""/>
            </a:pPr>
            <a:r>
              <a:rPr lang="en-US" altLang="en-US" sz="2000" b="1">
                <a:solidFill>
                  <a:srgbClr val="000000"/>
                </a:solidFill>
                <a:latin typeface="Times New Roman" panose="02020603050405020304" pitchFamily="18" charset="0"/>
                <a:cs typeface="Times New Roman" panose="02020603050405020304" pitchFamily="18" charset="0"/>
              </a:rPr>
              <a:t>Stiffness: </a:t>
            </a:r>
            <a:r>
              <a:rPr lang="en-US" altLang="en-US" sz="2000">
                <a:solidFill>
                  <a:srgbClr val="000000"/>
                </a:solidFill>
                <a:latin typeface="Times New Roman" panose="02020603050405020304" pitchFamily="18" charset="0"/>
                <a:cs typeface="Times New Roman" panose="02020603050405020304" pitchFamily="18" charset="0"/>
              </a:rPr>
              <a:t>k = P/ δ</a:t>
            </a:r>
          </a:p>
          <a:p>
            <a:pPr eaLnBrk="1" hangingPunct="1">
              <a:spcBef>
                <a:spcPts val="238"/>
              </a:spcBef>
            </a:pPr>
            <a:r>
              <a:rPr lang="en-US" altLang="en-US" sz="2000">
                <a:solidFill>
                  <a:srgbClr val="000000"/>
                </a:solidFill>
                <a:latin typeface="Times New Roman" panose="02020603050405020304" pitchFamily="18" charset="0"/>
                <a:cs typeface="Times New Roman" panose="02020603050405020304" pitchFamily="18" charset="0"/>
              </a:rPr>
              <a:t>P = Axial Spring Force</a:t>
            </a:r>
          </a:p>
          <a:p>
            <a:pPr eaLnBrk="1" hangingPunct="1">
              <a:spcBef>
                <a:spcPts val="250"/>
              </a:spcBef>
            </a:pPr>
            <a:r>
              <a:rPr lang="en-US" altLang="en-US" sz="2000">
                <a:solidFill>
                  <a:srgbClr val="000000"/>
                </a:solidFill>
                <a:latin typeface="Times New Roman" panose="02020603050405020304" pitchFamily="18" charset="0"/>
                <a:cs typeface="Times New Roman" panose="02020603050405020304" pitchFamily="18" charset="0"/>
              </a:rPr>
              <a:t>δ = Axial deflection of spring corresponding to force P.</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object 2">
            <a:extLst>
              <a:ext uri="{FF2B5EF4-FFF2-40B4-BE49-F238E27FC236}">
                <a16:creationId xmlns:a16="http://schemas.microsoft.com/office/drawing/2014/main" id="{DB76C7C4-C465-4E59-A447-CCE2356A86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238" y="3832225"/>
            <a:ext cx="392112"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object 3">
            <a:extLst>
              <a:ext uri="{FF2B5EF4-FFF2-40B4-BE49-F238E27FC236}">
                <a16:creationId xmlns:a16="http://schemas.microsoft.com/office/drawing/2014/main" id="{980E1F20-96FD-42B4-BDE4-134C8C005B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3638" y="3832225"/>
            <a:ext cx="39687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object 4">
            <a:extLst>
              <a:ext uri="{FF2B5EF4-FFF2-40B4-BE49-F238E27FC236}">
                <a16:creationId xmlns:a16="http://schemas.microsoft.com/office/drawing/2014/main" id="{7E50D8EA-A686-466B-9BA6-DB8FD46C5ED8}"/>
              </a:ext>
            </a:extLst>
          </p:cNvPr>
          <p:cNvSpPr txBox="1">
            <a:spLocks noChangeArrowheads="1"/>
          </p:cNvSpPr>
          <p:nvPr/>
        </p:nvSpPr>
        <p:spPr bwMode="auto">
          <a:xfrm>
            <a:off x="863600" y="850900"/>
            <a:ext cx="8696325" cy="621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241300">
              <a:tabLst>
                <a:tab pos="698500" algn="l"/>
              </a:tabLst>
              <a:defRPr>
                <a:solidFill>
                  <a:schemeClr val="tx1"/>
                </a:solidFill>
                <a:latin typeface="Arial" panose="020B0604020202020204" pitchFamily="34" charset="0"/>
              </a:defRPr>
            </a:lvl1pPr>
            <a:lvl2pPr marL="742950" indent="-285750">
              <a:tabLst>
                <a:tab pos="698500" algn="l"/>
              </a:tabLst>
              <a:defRPr>
                <a:solidFill>
                  <a:schemeClr val="tx1"/>
                </a:solidFill>
                <a:latin typeface="Arial" panose="020B0604020202020204" pitchFamily="34" charset="0"/>
              </a:defRPr>
            </a:lvl2pPr>
            <a:lvl3pPr marL="1143000" indent="-228600">
              <a:tabLst>
                <a:tab pos="698500" algn="l"/>
              </a:tabLst>
              <a:defRPr>
                <a:solidFill>
                  <a:schemeClr val="tx1"/>
                </a:solidFill>
                <a:latin typeface="Arial" panose="020B0604020202020204" pitchFamily="34" charset="0"/>
              </a:defRPr>
            </a:lvl3pPr>
            <a:lvl4pPr marL="1600200" indent="-228600">
              <a:tabLst>
                <a:tab pos="698500" algn="l"/>
              </a:tabLst>
              <a:defRPr>
                <a:solidFill>
                  <a:schemeClr val="tx1"/>
                </a:solidFill>
                <a:latin typeface="Arial" panose="020B0604020202020204" pitchFamily="34" charset="0"/>
              </a:defRPr>
            </a:lvl4pPr>
            <a:lvl5pPr marL="2057400" indent="-228600">
              <a:tabLst>
                <a:tab pos="6985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6985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6985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6985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698500" algn="l"/>
              </a:tabLst>
              <a:defRPr>
                <a:solidFill>
                  <a:schemeClr val="tx1"/>
                </a:solidFill>
                <a:latin typeface="Arial" panose="020B0604020202020204" pitchFamily="34" charset="0"/>
              </a:defRPr>
            </a:lvl9pPr>
          </a:lstStyle>
          <a:p>
            <a:pPr eaLnBrk="1" hangingPunct="1">
              <a:spcBef>
                <a:spcPts val="100"/>
              </a:spcBef>
            </a:pPr>
            <a:r>
              <a:rPr lang="en-US" altLang="en-US" sz="2000" b="1">
                <a:solidFill>
                  <a:srgbClr val="000000"/>
                </a:solidFill>
                <a:latin typeface="Times New Roman" panose="02020603050405020304" pitchFamily="18" charset="0"/>
                <a:cs typeface="Times New Roman" panose="02020603050405020304" pitchFamily="18" charset="0"/>
              </a:rPr>
              <a:t>1.	PROCEDURES FOR DESIGNING A HELICAL SPRING:</a:t>
            </a:r>
            <a:endParaRPr lang="en-US" altLang="en-US" sz="2000">
              <a:solidFill>
                <a:srgbClr val="000000"/>
              </a:solidFill>
              <a:latin typeface="Times New Roman" panose="02020603050405020304" pitchFamily="18" charset="0"/>
              <a:cs typeface="Times New Roman" panose="02020603050405020304" pitchFamily="18" charset="0"/>
            </a:endParaRPr>
          </a:p>
          <a:p>
            <a:pPr eaLnBrk="1" hangingPunct="1"/>
            <a:endParaRPr lang="en-US" altLang="en-US" sz="1900">
              <a:solidFill>
                <a:srgbClr val="000000"/>
              </a:solidFill>
              <a:latin typeface="Times New Roman" panose="02020603050405020304" pitchFamily="18" charset="0"/>
              <a:cs typeface="Times New Roman" panose="02020603050405020304" pitchFamily="18" charset="0"/>
            </a:endParaRPr>
          </a:p>
          <a:p>
            <a:pPr eaLnBrk="1" hangingPunct="1"/>
            <a:r>
              <a:rPr lang="en-US" altLang="en-US" sz="2000">
                <a:solidFill>
                  <a:srgbClr val="000000"/>
                </a:solidFill>
                <a:latin typeface="Times New Roman" panose="02020603050405020304" pitchFamily="18" charset="0"/>
                <a:cs typeface="Times New Roman" panose="02020603050405020304" pitchFamily="18" charset="0"/>
              </a:rPr>
              <a:t>The basic procedure for the design of helical spring consists of following steps :</a:t>
            </a:r>
          </a:p>
          <a:p>
            <a:pPr eaLnBrk="1" hangingPunct="1"/>
            <a:endParaRPr lang="en-US" altLang="en-US" sz="2000">
              <a:solidFill>
                <a:srgbClr val="000000"/>
              </a:solidFill>
              <a:latin typeface="Times New Roman" panose="02020603050405020304" pitchFamily="18" charset="0"/>
              <a:cs typeface="Times New Roman" panose="02020603050405020304" pitchFamily="18" charset="0"/>
            </a:endParaRPr>
          </a:p>
          <a:p>
            <a:pPr eaLnBrk="1" hangingPunct="1">
              <a:lnSpc>
                <a:spcPct val="96000"/>
              </a:lnSpc>
              <a:buFontTx/>
              <a:buAutoNum type="romanLcParenBoth"/>
            </a:pPr>
            <a:r>
              <a:rPr lang="en-US" altLang="en-US" sz="2000">
                <a:solidFill>
                  <a:srgbClr val="000000"/>
                </a:solidFill>
                <a:latin typeface="Times New Roman" panose="02020603050405020304" pitchFamily="18" charset="0"/>
                <a:cs typeface="Times New Roman" panose="02020603050405020304" pitchFamily="18" charset="0"/>
              </a:rPr>
              <a:t>For the given application, maximum spring force (P) and corresponding deflection (δ) are to be estimated. In some cases, maximum spring force (P) and the stiffness (k) of the spring is specified.</a:t>
            </a:r>
          </a:p>
          <a:p>
            <a:pPr eaLnBrk="1" hangingPunct="1">
              <a:spcBef>
                <a:spcPts val="50"/>
              </a:spcBef>
              <a:buFont typeface="Times New Roman" panose="02020603050405020304" pitchFamily="18" charset="0"/>
              <a:buAutoNum type="romanLcParenBoth"/>
            </a:pPr>
            <a:endParaRPr lang="en-US" altLang="en-US" sz="2000">
              <a:solidFill>
                <a:srgbClr val="000000"/>
              </a:solidFill>
              <a:latin typeface="Times New Roman" panose="02020603050405020304" pitchFamily="18" charset="0"/>
              <a:cs typeface="Times New Roman" panose="02020603050405020304" pitchFamily="18" charset="0"/>
            </a:endParaRPr>
          </a:p>
          <a:p>
            <a:pPr eaLnBrk="1" hangingPunct="1">
              <a:lnSpc>
                <a:spcPts val="2300"/>
              </a:lnSpc>
              <a:buFontTx/>
              <a:buAutoNum type="romanLcParenBoth"/>
            </a:pPr>
            <a:r>
              <a:rPr lang="en-US" altLang="en-US" sz="2000">
                <a:solidFill>
                  <a:srgbClr val="000000"/>
                </a:solidFill>
                <a:latin typeface="Times New Roman" panose="02020603050405020304" pitchFamily="18" charset="0"/>
                <a:cs typeface="Times New Roman" panose="02020603050405020304" pitchFamily="18" charset="0"/>
              </a:rPr>
              <a:t>A suitable spring material is to be selected and its ultimate tensile strength has to be ascertained. The permissible shear stress for the spring wire is estimated by :</a:t>
            </a:r>
          </a:p>
          <a:p>
            <a:pPr eaLnBrk="1" hangingPunct="1">
              <a:lnSpc>
                <a:spcPts val="2275"/>
              </a:lnSpc>
            </a:pPr>
            <a:r>
              <a:rPr lang="en-US" altLang="en-US" sz="2000">
                <a:solidFill>
                  <a:srgbClr val="000000"/>
                </a:solidFill>
                <a:latin typeface="Times New Roman" panose="02020603050405020304" pitchFamily="18" charset="0"/>
                <a:cs typeface="Times New Roman" panose="02020603050405020304" pitchFamily="18" charset="0"/>
              </a:rPr>
              <a:t>τP =	0.3 - 0.5	σ UT</a:t>
            </a:r>
          </a:p>
          <a:p>
            <a:pPr eaLnBrk="1" hangingPunct="1"/>
            <a:endParaRPr lang="en-US" altLang="en-US" sz="2200">
              <a:solidFill>
                <a:srgbClr val="000000"/>
              </a:solidFill>
              <a:latin typeface="Times New Roman" panose="02020603050405020304" pitchFamily="18" charset="0"/>
              <a:cs typeface="Times New Roman" panose="02020603050405020304" pitchFamily="18" charset="0"/>
            </a:endParaRPr>
          </a:p>
          <a:p>
            <a:pPr eaLnBrk="1" hangingPunct="1">
              <a:spcBef>
                <a:spcPts val="25"/>
              </a:spcBef>
            </a:pPr>
            <a:endParaRPr lang="en-US" altLang="en-US">
              <a:solidFill>
                <a:srgbClr val="000000"/>
              </a:solidFill>
              <a:latin typeface="Times New Roman" panose="02020603050405020304" pitchFamily="18" charset="0"/>
              <a:cs typeface="Times New Roman" panose="02020603050405020304" pitchFamily="18" charset="0"/>
            </a:endParaRPr>
          </a:p>
          <a:p>
            <a:pPr algn="just" eaLnBrk="1" hangingPunct="1">
              <a:lnSpc>
                <a:spcPct val="96000"/>
              </a:lnSpc>
              <a:buFontTx/>
              <a:buAutoNum type="romanLcParenBoth" startAt="3"/>
            </a:pPr>
            <a:r>
              <a:rPr lang="en-US" altLang="en-US" sz="2000">
                <a:solidFill>
                  <a:srgbClr val="000000"/>
                </a:solidFill>
                <a:latin typeface="Times New Roman" panose="02020603050405020304" pitchFamily="18" charset="0"/>
                <a:cs typeface="Times New Roman" panose="02020603050405020304" pitchFamily="18" charset="0"/>
              </a:rPr>
              <a:t>Depending on the application, appropriate spring index (C) has to be choosen. In general, a 'C' value of 8 is considered as a good value. However, 'C' value should not be less than 3.</a:t>
            </a:r>
          </a:p>
          <a:p>
            <a:pPr eaLnBrk="1" hangingPunct="1">
              <a:spcBef>
                <a:spcPts val="13"/>
              </a:spcBef>
              <a:buFont typeface="Times New Roman" panose="02020603050405020304" pitchFamily="18" charset="0"/>
              <a:buAutoNum type="romanLcParenBoth" startAt="3"/>
            </a:pPr>
            <a:endParaRPr lang="en-US" altLang="en-US" sz="1900">
              <a:solidFill>
                <a:srgbClr val="000000"/>
              </a:solidFill>
              <a:latin typeface="Times New Roman" panose="02020603050405020304" pitchFamily="18" charset="0"/>
              <a:cs typeface="Times New Roman" panose="02020603050405020304" pitchFamily="18" charset="0"/>
            </a:endParaRPr>
          </a:p>
          <a:p>
            <a:pPr algn="just" eaLnBrk="1" hangingPunct="1">
              <a:buFontTx/>
              <a:buAutoNum type="romanLcParenBoth" startAt="3"/>
            </a:pPr>
            <a:r>
              <a:rPr lang="en-US" altLang="en-US" sz="2000">
                <a:solidFill>
                  <a:srgbClr val="000000"/>
                </a:solidFill>
                <a:latin typeface="Times New Roman" panose="02020603050405020304" pitchFamily="18" charset="0"/>
                <a:cs typeface="Times New Roman" panose="02020603050405020304" pitchFamily="18" charset="0"/>
              </a:rPr>
              <a:t>The Wahl's factor is to be calculated using the following relationship :</a:t>
            </a:r>
          </a:p>
          <a:p>
            <a:pPr eaLnBrk="1" hangingPunct="1">
              <a:buFont typeface="Times New Roman" panose="02020603050405020304" pitchFamily="18" charset="0"/>
              <a:buAutoNum type="romanLcParenBoth" startAt="3"/>
            </a:pPr>
            <a:endParaRPr lang="en-US" altLang="en-US" sz="1900">
              <a:solidFill>
                <a:srgbClr val="000000"/>
              </a:solidFill>
              <a:latin typeface="Times New Roman" panose="02020603050405020304" pitchFamily="18" charset="0"/>
              <a:cs typeface="Times New Roman" panose="02020603050405020304" pitchFamily="18" charset="0"/>
            </a:endParaRPr>
          </a:p>
          <a:p>
            <a:pPr eaLnBrk="1" hangingPunct="1">
              <a:lnSpc>
                <a:spcPts val="2363"/>
              </a:lnSpc>
              <a:buFontTx/>
              <a:buAutoNum type="romanLcParenBoth" startAt="3"/>
            </a:pPr>
            <a:r>
              <a:rPr lang="en-US" altLang="en-US" sz="2000">
                <a:solidFill>
                  <a:srgbClr val="000000"/>
                </a:solidFill>
                <a:latin typeface="Times New Roman" panose="02020603050405020304" pitchFamily="18" charset="0"/>
                <a:cs typeface="Times New Roman" panose="02020603050405020304" pitchFamily="18" charset="0"/>
              </a:rPr>
              <a:t>The wire diameter (d) is evaluated</a:t>
            </a:r>
          </a:p>
          <a:p>
            <a:pPr eaLnBrk="1" hangingPunct="1">
              <a:lnSpc>
                <a:spcPts val="2363"/>
              </a:lnSpc>
              <a:buFontTx/>
              <a:buAutoNum type="romanLcParenBoth" startAt="3"/>
            </a:pPr>
            <a:r>
              <a:rPr lang="en-US" altLang="en-US" sz="2000">
                <a:solidFill>
                  <a:srgbClr val="000000"/>
                </a:solidFill>
                <a:latin typeface="Times New Roman" panose="02020603050405020304" pitchFamily="18" charset="0"/>
                <a:cs typeface="Times New Roman" panose="02020603050405020304" pitchFamily="18" charset="0"/>
              </a:rPr>
              <a:t>The mean diameter (D) of the coil is obatined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B3EA0287-88B4-462B-AF10-C2AA4DF57E7E}"/>
              </a:ext>
            </a:extLst>
          </p:cNvPr>
          <p:cNvSpPr txBox="1">
            <a:spLocks noGrp="1"/>
          </p:cNvSpPr>
          <p:nvPr>
            <p:ph type="title"/>
          </p:nvPr>
        </p:nvSpPr>
        <p:spPr>
          <a:xfrm>
            <a:off x="863600" y="847725"/>
            <a:ext cx="3206750" cy="330200"/>
          </a:xfrm>
        </p:spPr>
        <p:txBody>
          <a:bodyPr tIns="12700" rtlCol="0"/>
          <a:lstStyle/>
          <a:p>
            <a:pPr marL="12700" eaLnBrk="1" fontAlgn="auto" hangingPunct="1">
              <a:spcBef>
                <a:spcPts val="100"/>
              </a:spcBef>
              <a:spcAft>
                <a:spcPts val="0"/>
              </a:spcAft>
              <a:defRPr/>
            </a:pPr>
            <a:r>
              <a:rPr b="0" dirty="0"/>
              <a:t>(vii)The</a:t>
            </a:r>
            <a:r>
              <a:rPr b="0" spc="25" dirty="0"/>
              <a:t> </a:t>
            </a:r>
            <a:r>
              <a:rPr b="0" dirty="0"/>
              <a:t>number</a:t>
            </a:r>
            <a:r>
              <a:rPr b="0" spc="25" dirty="0"/>
              <a:t> </a:t>
            </a:r>
            <a:r>
              <a:rPr b="0" dirty="0"/>
              <a:t>of</a:t>
            </a:r>
            <a:r>
              <a:rPr b="0" spc="15" dirty="0"/>
              <a:t> </a:t>
            </a:r>
            <a:r>
              <a:rPr b="0" dirty="0"/>
              <a:t>active</a:t>
            </a:r>
            <a:r>
              <a:rPr b="0" spc="35" dirty="0"/>
              <a:t> </a:t>
            </a:r>
            <a:r>
              <a:rPr b="0" spc="-10" dirty="0"/>
              <a:t>coils</a:t>
            </a:r>
          </a:p>
        </p:txBody>
      </p:sp>
      <p:pic>
        <p:nvPicPr>
          <p:cNvPr id="29699" name="object 3">
            <a:extLst>
              <a:ext uri="{FF2B5EF4-FFF2-40B4-BE49-F238E27FC236}">
                <a16:creationId xmlns:a16="http://schemas.microsoft.com/office/drawing/2014/main" id="{9BFC389A-A14F-475F-8176-914D7B790B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6175" y="2355850"/>
            <a:ext cx="39370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object 4">
            <a:extLst>
              <a:ext uri="{FF2B5EF4-FFF2-40B4-BE49-F238E27FC236}">
                <a16:creationId xmlns:a16="http://schemas.microsoft.com/office/drawing/2014/main" id="{D0D6EECD-44E8-4FF4-B35B-AF9E8D8F1D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6750" y="2355850"/>
            <a:ext cx="395288"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object 5">
            <a:extLst>
              <a:ext uri="{FF2B5EF4-FFF2-40B4-BE49-F238E27FC236}">
                <a16:creationId xmlns:a16="http://schemas.microsoft.com/office/drawing/2014/main" id="{FB99691A-0216-440F-BA1E-3B9E04EA848D}"/>
              </a:ext>
            </a:extLst>
          </p:cNvPr>
          <p:cNvSpPr txBox="1">
            <a:spLocks noChangeArrowheads="1"/>
          </p:cNvSpPr>
          <p:nvPr/>
        </p:nvSpPr>
        <p:spPr bwMode="auto">
          <a:xfrm>
            <a:off x="863600" y="1141413"/>
            <a:ext cx="8788400"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3020" rIns="0" bIns="0">
            <a:spAutoFit/>
          </a:bodyPr>
          <a:lstStyle>
            <a:lvl1pPr marL="12700">
              <a:tabLst>
                <a:tab pos="927100" algn="l"/>
              </a:tabLst>
              <a:defRPr>
                <a:solidFill>
                  <a:schemeClr val="tx1"/>
                </a:solidFill>
                <a:latin typeface="Arial" panose="020B0604020202020204" pitchFamily="34" charset="0"/>
              </a:defRPr>
            </a:lvl1pPr>
            <a:lvl2pPr marL="742950" indent="-285750">
              <a:tabLst>
                <a:tab pos="927100" algn="l"/>
              </a:tabLst>
              <a:defRPr>
                <a:solidFill>
                  <a:schemeClr val="tx1"/>
                </a:solidFill>
                <a:latin typeface="Arial" panose="020B0604020202020204" pitchFamily="34" charset="0"/>
              </a:defRPr>
            </a:lvl2pPr>
            <a:lvl3pPr marL="1143000" indent="-228600">
              <a:tabLst>
                <a:tab pos="927100" algn="l"/>
              </a:tabLst>
              <a:defRPr>
                <a:solidFill>
                  <a:schemeClr val="tx1"/>
                </a:solidFill>
                <a:latin typeface="Arial" panose="020B0604020202020204" pitchFamily="34" charset="0"/>
              </a:defRPr>
            </a:lvl3pPr>
            <a:lvl4pPr marL="1600200" indent="-228600">
              <a:tabLst>
                <a:tab pos="927100" algn="l"/>
              </a:tabLst>
              <a:defRPr>
                <a:solidFill>
                  <a:schemeClr val="tx1"/>
                </a:solidFill>
                <a:latin typeface="Arial" panose="020B0604020202020204" pitchFamily="34" charset="0"/>
              </a:defRPr>
            </a:lvl4pPr>
            <a:lvl5pPr marL="2057400" indent="-228600">
              <a:tabLst>
                <a:tab pos="9271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9271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9271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9271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927100" algn="l"/>
              </a:tabLst>
              <a:defRPr>
                <a:solidFill>
                  <a:schemeClr val="tx1"/>
                </a:solidFill>
                <a:latin typeface="Arial" panose="020B0604020202020204" pitchFamily="34" charset="0"/>
              </a:defRPr>
            </a:lvl9pPr>
          </a:lstStyle>
          <a:p>
            <a:pPr eaLnBrk="1" hangingPunct="1">
              <a:lnSpc>
                <a:spcPts val="2300"/>
              </a:lnSpc>
              <a:spcBef>
                <a:spcPts val="263"/>
              </a:spcBef>
              <a:buFontTx/>
              <a:buAutoNum type="romanLcParenBoth" startAt="8"/>
            </a:pPr>
            <a:r>
              <a:rPr lang="en-US" altLang="en-US" sz="2000">
                <a:solidFill>
                  <a:srgbClr val="000000"/>
                </a:solidFill>
                <a:latin typeface="Times New Roman" panose="02020603050405020304" pitchFamily="18" charset="0"/>
                <a:cs typeface="Times New Roman" panose="02020603050405020304" pitchFamily="18" charset="0"/>
              </a:rPr>
              <a:t>Depending upon the type of the ends for a spring, the no. of inactive coils are determined. Total no. of coils (Nt ) can be found out by adding no. of active and inactive coils.</a:t>
            </a:r>
          </a:p>
          <a:p>
            <a:pPr eaLnBrk="1" hangingPunct="1">
              <a:lnSpc>
                <a:spcPts val="2225"/>
              </a:lnSpc>
              <a:buFontTx/>
              <a:buAutoNum type="romanLcParenBoth" startAt="8"/>
            </a:pPr>
            <a:r>
              <a:rPr lang="en-US" altLang="en-US" sz="2000">
                <a:solidFill>
                  <a:srgbClr val="000000"/>
                </a:solidFill>
                <a:latin typeface="Times New Roman" panose="02020603050405020304" pitchFamily="18" charset="0"/>
                <a:cs typeface="Times New Roman" panose="02020603050405020304" pitchFamily="18" charset="0"/>
              </a:rPr>
              <a:t>The solid length of the spring</a:t>
            </a:r>
          </a:p>
          <a:p>
            <a:pPr eaLnBrk="1" hangingPunct="1">
              <a:lnSpc>
                <a:spcPts val="2300"/>
              </a:lnSpc>
              <a:spcBef>
                <a:spcPts val="125"/>
              </a:spcBef>
              <a:buFontTx/>
              <a:buAutoNum type="romanLcParenBoth" startAt="11"/>
            </a:pPr>
            <a:r>
              <a:rPr lang="en-US" altLang="en-US" sz="2000">
                <a:solidFill>
                  <a:srgbClr val="000000"/>
                </a:solidFill>
                <a:latin typeface="Times New Roman" panose="02020603050405020304" pitchFamily="18" charset="0"/>
                <a:cs typeface="Times New Roman" panose="02020603050405020304" pitchFamily="18" charset="0"/>
              </a:rPr>
              <a:t>Total axial gap between the coils =	Nt - 1	x gap between adjacent coils. In some cases, total gap is taken as 15% of the maximum displacement.</a:t>
            </a:r>
          </a:p>
          <a:p>
            <a:pPr eaLnBrk="1" hangingPunct="1">
              <a:lnSpc>
                <a:spcPts val="2288"/>
              </a:lnSpc>
              <a:spcBef>
                <a:spcPts val="38"/>
              </a:spcBef>
              <a:buFontTx/>
              <a:buAutoNum type="romanLcParenBoth" startAt="11"/>
            </a:pPr>
            <a:r>
              <a:rPr lang="en-US" altLang="en-US" sz="2000">
                <a:solidFill>
                  <a:srgbClr val="000000"/>
                </a:solidFill>
                <a:latin typeface="Times New Roman" panose="02020603050405020304" pitchFamily="18" charset="0"/>
                <a:cs typeface="Times New Roman" panose="02020603050405020304" pitchFamily="18" charset="0"/>
              </a:rPr>
              <a:t>Free length of the spring is to be determined using, Free length = Solid length + total gap + δ</a:t>
            </a:r>
          </a:p>
        </p:txBody>
      </p:sp>
      <p:sp>
        <p:nvSpPr>
          <p:cNvPr id="6" name="object 6">
            <a:extLst>
              <a:ext uri="{FF2B5EF4-FFF2-40B4-BE49-F238E27FC236}">
                <a16:creationId xmlns:a16="http://schemas.microsoft.com/office/drawing/2014/main" id="{E05ED212-0BA9-4D68-994A-9DDDF3FB24AE}"/>
              </a:ext>
            </a:extLst>
          </p:cNvPr>
          <p:cNvSpPr txBox="1"/>
          <p:nvPr/>
        </p:nvSpPr>
        <p:spPr>
          <a:xfrm>
            <a:off x="863600" y="3490913"/>
            <a:ext cx="763588" cy="652462"/>
          </a:xfrm>
          <a:prstGeom prst="rect">
            <a:avLst/>
          </a:prstGeom>
        </p:spPr>
        <p:txBody>
          <a:bodyPr lIns="0" tIns="13335" rIns="0" bIns="0">
            <a:spAutoFit/>
          </a:bodyPr>
          <a:lstStyle/>
          <a:p>
            <a:pPr marL="12700" eaLnBrk="1" fontAlgn="auto" hangingPunct="1">
              <a:lnSpc>
                <a:spcPts val="2345"/>
              </a:lnSpc>
              <a:spcBef>
                <a:spcPts val="105"/>
              </a:spcBef>
              <a:spcAft>
                <a:spcPts val="0"/>
              </a:spcAft>
              <a:defRPr/>
            </a:pPr>
            <a:r>
              <a:rPr sz="2000" kern="0" spc="-10" dirty="0">
                <a:solidFill>
                  <a:sysClr val="windowText" lastClr="000000"/>
                </a:solidFill>
                <a:latin typeface="Times New Roman"/>
                <a:cs typeface="Times New Roman"/>
              </a:rPr>
              <a:t>(xiii)</a:t>
            </a:r>
            <a:endParaRPr sz="2000" kern="0">
              <a:solidFill>
                <a:sysClr val="windowText" lastClr="000000"/>
              </a:solidFill>
              <a:latin typeface="Times New Roman"/>
              <a:cs typeface="Times New Roman"/>
            </a:endParaRPr>
          </a:p>
          <a:p>
            <a:pPr marL="344805" eaLnBrk="1" fontAlgn="auto" hangingPunct="1">
              <a:lnSpc>
                <a:spcPts val="2585"/>
              </a:lnSpc>
              <a:spcBef>
                <a:spcPts val="0"/>
              </a:spcBef>
              <a:spcAft>
                <a:spcPts val="0"/>
              </a:spcAft>
              <a:defRPr/>
            </a:pPr>
            <a:r>
              <a:rPr sz="2200" kern="0" spc="-20" dirty="0">
                <a:solidFill>
                  <a:sysClr val="windowText" lastClr="000000"/>
                </a:solidFill>
                <a:latin typeface="Times New Roman"/>
                <a:cs typeface="Times New Roman"/>
              </a:rPr>
              <a:t>(xi)</a:t>
            </a:r>
            <a:endParaRPr sz="2200" kern="0">
              <a:solidFill>
                <a:sysClr val="windowText" lastClr="000000"/>
              </a:solidFill>
              <a:latin typeface="Times New Roman"/>
              <a:cs typeface="Times New Roman"/>
            </a:endParaRPr>
          </a:p>
        </p:txBody>
      </p:sp>
      <p:sp>
        <p:nvSpPr>
          <p:cNvPr id="29703" name="object 7">
            <a:extLst>
              <a:ext uri="{FF2B5EF4-FFF2-40B4-BE49-F238E27FC236}">
                <a16:creationId xmlns:a16="http://schemas.microsoft.com/office/drawing/2014/main" id="{A19F04BB-F6CB-4AA0-8DA4-CA13D94172A8}"/>
              </a:ext>
            </a:extLst>
          </p:cNvPr>
          <p:cNvSpPr txBox="1">
            <a:spLocks noChangeArrowheads="1"/>
          </p:cNvSpPr>
          <p:nvPr/>
        </p:nvSpPr>
        <p:spPr bwMode="auto">
          <a:xfrm>
            <a:off x="1778000" y="3468688"/>
            <a:ext cx="3870325"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08000"/>
              </a:lnSpc>
              <a:spcBef>
                <a:spcPts val="100"/>
              </a:spcBef>
            </a:pPr>
            <a:r>
              <a:rPr lang="en-US" altLang="en-US" sz="2000">
                <a:solidFill>
                  <a:srgbClr val="000000"/>
                </a:solidFill>
                <a:latin typeface="Times New Roman" panose="02020603050405020304" pitchFamily="18" charset="0"/>
                <a:cs typeface="Times New Roman" panose="02020603050405020304" pitchFamily="18" charset="0"/>
              </a:rPr>
              <a:t>Pitch (p) of the spring is found out as, The stiffness (k) is calculated using,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extBox 1">
            <a:extLst>
              <a:ext uri="{FF2B5EF4-FFF2-40B4-BE49-F238E27FC236}">
                <a16:creationId xmlns:a16="http://schemas.microsoft.com/office/drawing/2014/main" id="{6921BC47-9E5F-40AF-AB90-B13662B72742}"/>
              </a:ext>
            </a:extLst>
          </p:cNvPr>
          <p:cNvSpPr txBox="1">
            <a:spLocks noChangeArrowheads="1"/>
          </p:cNvSpPr>
          <p:nvPr/>
        </p:nvSpPr>
        <p:spPr bwMode="auto">
          <a:xfrm>
            <a:off x="609600" y="1524000"/>
            <a:ext cx="8534400" cy="399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2350"/>
              </a:lnSpc>
            </a:pPr>
            <a:r>
              <a:rPr lang="en-US" altLang="en-US" sz="2200" b="1">
                <a:solidFill>
                  <a:srgbClr val="000000"/>
                </a:solidFill>
                <a:latin typeface="Times New Roman" panose="02020603050405020304" pitchFamily="18" charset="0"/>
                <a:cs typeface="Times New Roman" panose="02020603050405020304" pitchFamily="18" charset="0"/>
              </a:rPr>
              <a:t>AIM OF THE EXPERIMENT:</a:t>
            </a:r>
            <a:endParaRPr lang="en-US" altLang="en-US" sz="2200">
              <a:solidFill>
                <a:srgbClr val="000000"/>
              </a:solidFill>
              <a:latin typeface="Times New Roman" panose="02020603050405020304" pitchFamily="18" charset="0"/>
              <a:cs typeface="Times New Roman" panose="02020603050405020304" pitchFamily="18" charset="0"/>
            </a:endParaRPr>
          </a:p>
          <a:p>
            <a:pPr eaLnBrk="1" hangingPunct="1">
              <a:lnSpc>
                <a:spcPts val="2288"/>
              </a:lnSpc>
              <a:spcBef>
                <a:spcPts val="125"/>
              </a:spcBef>
            </a:pPr>
            <a:r>
              <a:rPr lang="en-US" altLang="en-US" sz="2200">
                <a:solidFill>
                  <a:srgbClr val="221F1F"/>
                </a:solidFill>
                <a:latin typeface="Times New Roman" panose="02020603050405020304" pitchFamily="18" charset="0"/>
                <a:cs typeface="Times New Roman" panose="02020603050405020304" pitchFamily="18" charset="0"/>
              </a:rPr>
              <a:t>Find dimension of leave spring and assure that the value of stresses are within the limit.</a:t>
            </a:r>
            <a:endParaRPr lang="en-US" altLang="en-US" sz="2200">
              <a:solidFill>
                <a:srgbClr val="000000"/>
              </a:solidFill>
              <a:latin typeface="Times New Roman" panose="02020603050405020304" pitchFamily="18" charset="0"/>
              <a:cs typeface="Times New Roman" panose="02020603050405020304" pitchFamily="18" charset="0"/>
            </a:endParaRPr>
          </a:p>
          <a:p>
            <a:pPr eaLnBrk="1" hangingPunct="1">
              <a:spcBef>
                <a:spcPts val="25"/>
              </a:spcBef>
            </a:pPr>
            <a:endParaRPr lang="en-US" altLang="en-US" sz="2200">
              <a:solidFill>
                <a:srgbClr val="000000"/>
              </a:solidFill>
              <a:latin typeface="Times New Roman" panose="02020603050405020304" pitchFamily="18" charset="0"/>
              <a:cs typeface="Times New Roman" panose="02020603050405020304" pitchFamily="18" charset="0"/>
            </a:endParaRPr>
          </a:p>
          <a:p>
            <a:pPr eaLnBrk="1" hangingPunct="1"/>
            <a:r>
              <a:rPr lang="en-US" altLang="en-US" sz="2200" b="1">
                <a:solidFill>
                  <a:srgbClr val="221F1F"/>
                </a:solidFill>
                <a:latin typeface="Times New Roman" panose="02020603050405020304" pitchFamily="18" charset="0"/>
                <a:cs typeface="Times New Roman" panose="02020603050405020304" pitchFamily="18" charset="0"/>
              </a:rPr>
              <a:t>1.THEORY:</a:t>
            </a:r>
            <a:endParaRPr lang="en-US" altLang="en-US" sz="2200">
              <a:solidFill>
                <a:srgbClr val="000000"/>
              </a:solidFill>
              <a:latin typeface="Times New Roman" panose="02020603050405020304" pitchFamily="18" charset="0"/>
              <a:cs typeface="Times New Roman" panose="02020603050405020304" pitchFamily="18" charset="0"/>
            </a:endParaRPr>
          </a:p>
          <a:p>
            <a:pPr eaLnBrk="1" hangingPunct="1">
              <a:spcBef>
                <a:spcPts val="50"/>
              </a:spcBef>
            </a:pPr>
            <a:endParaRPr lang="en-US" altLang="en-US" sz="2200">
              <a:solidFill>
                <a:srgbClr val="000000"/>
              </a:solidFill>
              <a:latin typeface="Times New Roman" panose="02020603050405020304" pitchFamily="18" charset="0"/>
              <a:cs typeface="Times New Roman" panose="02020603050405020304" pitchFamily="18" charset="0"/>
            </a:endParaRPr>
          </a:p>
          <a:p>
            <a:pPr eaLnBrk="1" hangingPunct="1">
              <a:lnSpc>
                <a:spcPct val="96000"/>
              </a:lnSpc>
            </a:pPr>
            <a:r>
              <a:rPr lang="en-US" altLang="en-US" sz="2200">
                <a:solidFill>
                  <a:srgbClr val="221F1F"/>
                </a:solidFill>
                <a:latin typeface="Times New Roman" panose="02020603050405020304" pitchFamily="18" charset="0"/>
                <a:cs typeface="Times New Roman" panose="02020603050405020304" pitchFamily="18" charset="0"/>
              </a:rPr>
              <a:t>Leaf springs (also known as </a:t>
            </a:r>
            <a:r>
              <a:rPr lang="en-US" altLang="en-US" sz="2200" b="1">
                <a:solidFill>
                  <a:srgbClr val="221F1F"/>
                </a:solidFill>
                <a:latin typeface="Times New Roman" panose="02020603050405020304" pitchFamily="18" charset="0"/>
                <a:cs typeface="Times New Roman" panose="02020603050405020304" pitchFamily="18" charset="0"/>
              </a:rPr>
              <a:t>flat springs</a:t>
            </a:r>
            <a:r>
              <a:rPr lang="en-US" altLang="en-US" sz="2200">
                <a:solidFill>
                  <a:srgbClr val="221F1F"/>
                </a:solidFill>
                <a:latin typeface="Times New Roman" panose="02020603050405020304" pitchFamily="18" charset="0"/>
                <a:cs typeface="Times New Roman" panose="02020603050405020304" pitchFamily="18" charset="0"/>
              </a:rPr>
              <a:t>) are made out of flat plates. The advantage of leaf spring over helical spring is that the ends of the spring may be guided along a definite path as it deflects to act as a structural member in addition to energy absorbing device. Thus the leaf springs may carry lateral loads, brake torque, driving torque etc., in addition to shocks.</a:t>
            </a:r>
            <a:endParaRPr lang="en-US" altLang="en-US" sz="2200">
              <a:solidFill>
                <a:srgbClr val="000000"/>
              </a:solidFill>
              <a:latin typeface="Times New Roman" panose="02020603050405020304" pitchFamily="18" charset="0"/>
              <a:cs typeface="Times New Roman" panose="02020603050405020304" pitchFamily="18" charset="0"/>
            </a:endParaRPr>
          </a:p>
          <a:p>
            <a:endParaRPr lang="en-US" altLang="en-US" sz="2200"/>
          </a:p>
        </p:txBody>
      </p:sp>
      <p:sp>
        <p:nvSpPr>
          <p:cNvPr id="30723" name="TextBox 2">
            <a:extLst>
              <a:ext uri="{FF2B5EF4-FFF2-40B4-BE49-F238E27FC236}">
                <a16:creationId xmlns:a16="http://schemas.microsoft.com/office/drawing/2014/main" id="{EFCB34F7-5ABE-4F7A-B7A4-4A17503BB9D1}"/>
              </a:ext>
            </a:extLst>
          </p:cNvPr>
          <p:cNvSpPr txBox="1">
            <a:spLocks noChangeArrowheads="1"/>
          </p:cNvSpPr>
          <p:nvPr/>
        </p:nvSpPr>
        <p:spPr bwMode="auto">
          <a:xfrm>
            <a:off x="2522538" y="381000"/>
            <a:ext cx="5013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solidFill>
                  <a:srgbClr val="221F1F"/>
                </a:solidFill>
                <a:latin typeface="Times New Roman" panose="02020603050405020304" pitchFamily="18" charset="0"/>
                <a:cs typeface="Times New Roman" panose="02020603050405020304" pitchFamily="18" charset="0"/>
              </a:rPr>
              <a:t>Experiment 5: Design of Leaf Spring</a:t>
            </a:r>
            <a:endParaRPr lang="en-US" altLang="en-US" sz="240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3731F8E6-DD3E-4F41-B7D9-CE8E73D985FB}"/>
              </a:ext>
            </a:extLst>
          </p:cNvPr>
          <p:cNvSpPr txBox="1"/>
          <p:nvPr/>
        </p:nvSpPr>
        <p:spPr>
          <a:xfrm>
            <a:off x="2962275" y="887413"/>
            <a:ext cx="2171700" cy="330200"/>
          </a:xfrm>
          <a:prstGeom prst="rect">
            <a:avLst/>
          </a:prstGeom>
        </p:spPr>
        <p:txBody>
          <a:bodyPr lIns="0" tIns="12700" rIns="0" bIns="0">
            <a:spAutoFit/>
          </a:bodyPr>
          <a:lstStyle/>
          <a:p>
            <a:pPr marL="12700" eaLnBrk="1" fontAlgn="auto" hangingPunct="1">
              <a:spcBef>
                <a:spcPts val="100"/>
              </a:spcBef>
              <a:spcAft>
                <a:spcPts val="0"/>
              </a:spcAft>
              <a:defRPr/>
            </a:pPr>
            <a:r>
              <a:rPr sz="2000" b="1" u="sng" kern="0" dirty="0">
                <a:solidFill>
                  <a:sysClr val="windowText" lastClr="000000"/>
                </a:solidFill>
                <a:uFill>
                  <a:solidFill>
                    <a:srgbClr val="000000"/>
                  </a:solidFill>
                </a:uFill>
                <a:latin typeface="Times New Roman"/>
                <a:cs typeface="Times New Roman"/>
              </a:rPr>
              <a:t>List</a:t>
            </a:r>
            <a:r>
              <a:rPr sz="2000" b="1" u="sng" kern="0" spc="55" dirty="0">
                <a:solidFill>
                  <a:sysClr val="windowText" lastClr="000000"/>
                </a:solidFill>
                <a:uFill>
                  <a:solidFill>
                    <a:srgbClr val="000000"/>
                  </a:solidFill>
                </a:uFill>
                <a:latin typeface="Times New Roman"/>
                <a:cs typeface="Times New Roman"/>
              </a:rPr>
              <a:t> </a:t>
            </a:r>
            <a:r>
              <a:rPr sz="2000" b="1" u="sng" kern="0" dirty="0">
                <a:solidFill>
                  <a:sysClr val="windowText" lastClr="000000"/>
                </a:solidFill>
                <a:uFill>
                  <a:solidFill>
                    <a:srgbClr val="000000"/>
                  </a:solidFill>
                </a:uFill>
                <a:latin typeface="Times New Roman"/>
                <a:cs typeface="Times New Roman"/>
              </a:rPr>
              <a:t>of</a:t>
            </a:r>
            <a:r>
              <a:rPr sz="2000" b="1" u="sng" kern="0" spc="55" dirty="0">
                <a:solidFill>
                  <a:sysClr val="windowText" lastClr="000000"/>
                </a:solidFill>
                <a:uFill>
                  <a:solidFill>
                    <a:srgbClr val="000000"/>
                  </a:solidFill>
                </a:uFill>
                <a:latin typeface="Times New Roman"/>
                <a:cs typeface="Times New Roman"/>
              </a:rPr>
              <a:t> </a:t>
            </a:r>
            <a:r>
              <a:rPr sz="2000" b="1" u="sng" kern="0" spc="-10" dirty="0">
                <a:solidFill>
                  <a:sysClr val="windowText" lastClr="000000"/>
                </a:solidFill>
                <a:uFill>
                  <a:solidFill>
                    <a:srgbClr val="000000"/>
                  </a:solidFill>
                </a:uFill>
                <a:latin typeface="Times New Roman"/>
                <a:cs typeface="Times New Roman"/>
              </a:rPr>
              <a:t>Experiments</a:t>
            </a:r>
            <a:endParaRPr sz="2000" kern="0">
              <a:solidFill>
                <a:sysClr val="windowText" lastClr="000000"/>
              </a:solidFill>
              <a:latin typeface="Times New Roman"/>
              <a:cs typeface="Times New Roman"/>
            </a:endParaRPr>
          </a:p>
        </p:txBody>
      </p:sp>
      <p:graphicFrame>
        <p:nvGraphicFramePr>
          <p:cNvPr id="3" name="object 3">
            <a:extLst>
              <a:ext uri="{FF2B5EF4-FFF2-40B4-BE49-F238E27FC236}">
                <a16:creationId xmlns:a16="http://schemas.microsoft.com/office/drawing/2014/main" id="{A932B591-1682-44F3-996E-0513011A94BD}"/>
              </a:ext>
            </a:extLst>
          </p:cNvPr>
          <p:cNvGraphicFramePr>
            <a:graphicFrameLocks noGrp="1"/>
          </p:cNvGraphicFramePr>
          <p:nvPr/>
        </p:nvGraphicFramePr>
        <p:xfrm>
          <a:off x="1189038" y="1504950"/>
          <a:ext cx="8432800" cy="3146425"/>
        </p:xfrm>
        <a:graphic>
          <a:graphicData uri="http://schemas.openxmlformats.org/drawingml/2006/table">
            <a:tbl>
              <a:tblPr firstRow="1" bandRow="1">
                <a:tableStyleId>{2D5ABB26-0587-4C30-8999-92F81FD0307C}</a:tableStyleId>
              </a:tblPr>
              <a:tblGrid>
                <a:gridCol w="1057990">
                  <a:extLst>
                    <a:ext uri="{9D8B030D-6E8A-4147-A177-3AD203B41FA5}">
                      <a16:colId xmlns:a16="http://schemas.microsoft.com/office/drawing/2014/main" val="20000"/>
                    </a:ext>
                  </a:extLst>
                </a:gridCol>
                <a:gridCol w="6030414">
                  <a:extLst>
                    <a:ext uri="{9D8B030D-6E8A-4147-A177-3AD203B41FA5}">
                      <a16:colId xmlns:a16="http://schemas.microsoft.com/office/drawing/2014/main" val="20001"/>
                    </a:ext>
                  </a:extLst>
                </a:gridCol>
                <a:gridCol w="1344396">
                  <a:extLst>
                    <a:ext uri="{9D8B030D-6E8A-4147-A177-3AD203B41FA5}">
                      <a16:colId xmlns:a16="http://schemas.microsoft.com/office/drawing/2014/main" val="20002"/>
                    </a:ext>
                  </a:extLst>
                </a:gridCol>
              </a:tblGrid>
              <a:tr h="347345">
                <a:tc>
                  <a:txBody>
                    <a:bodyPr/>
                    <a:lstStyle/>
                    <a:p>
                      <a:pPr marL="66675">
                        <a:lnSpc>
                          <a:spcPts val="2310"/>
                        </a:lnSpc>
                      </a:pPr>
                      <a:r>
                        <a:rPr sz="2000" b="1" dirty="0">
                          <a:latin typeface="Times New Roman"/>
                          <a:cs typeface="Times New Roman"/>
                        </a:rPr>
                        <a:t>Sl. </a:t>
                      </a:r>
                      <a:r>
                        <a:rPr sz="2000" b="1" spc="-25" dirty="0">
                          <a:latin typeface="Times New Roman"/>
                          <a:cs typeface="Times New Roman"/>
                        </a:rPr>
                        <a:t>No.</a:t>
                      </a:r>
                      <a:endParaRPr sz="2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5405">
                        <a:lnSpc>
                          <a:spcPts val="2310"/>
                        </a:lnSpc>
                      </a:pPr>
                      <a:r>
                        <a:rPr sz="2000" b="1" dirty="0">
                          <a:latin typeface="Times New Roman"/>
                          <a:cs typeface="Times New Roman"/>
                        </a:rPr>
                        <a:t>List</a:t>
                      </a:r>
                      <a:r>
                        <a:rPr sz="2000" b="1" spc="20" dirty="0">
                          <a:latin typeface="Times New Roman"/>
                          <a:cs typeface="Times New Roman"/>
                        </a:rPr>
                        <a:t> </a:t>
                      </a:r>
                      <a:r>
                        <a:rPr sz="2000" b="1" dirty="0">
                          <a:latin typeface="Times New Roman"/>
                          <a:cs typeface="Times New Roman"/>
                        </a:rPr>
                        <a:t>of</a:t>
                      </a:r>
                      <a:r>
                        <a:rPr sz="2000" b="1" spc="10" dirty="0">
                          <a:latin typeface="Times New Roman"/>
                          <a:cs typeface="Times New Roman"/>
                        </a:rPr>
                        <a:t> </a:t>
                      </a:r>
                      <a:r>
                        <a:rPr sz="2000" b="1" dirty="0">
                          <a:latin typeface="Times New Roman"/>
                          <a:cs typeface="Times New Roman"/>
                        </a:rPr>
                        <a:t>design</a:t>
                      </a:r>
                      <a:r>
                        <a:rPr sz="2000" b="1" spc="-10" dirty="0">
                          <a:latin typeface="Times New Roman"/>
                          <a:cs typeface="Times New Roman"/>
                        </a:rPr>
                        <a:t> </a:t>
                      </a:r>
                      <a:r>
                        <a:rPr sz="2000" b="1" dirty="0">
                          <a:latin typeface="Times New Roman"/>
                          <a:cs typeface="Times New Roman"/>
                        </a:rPr>
                        <a:t>of</a:t>
                      </a:r>
                      <a:r>
                        <a:rPr sz="2000" b="1" spc="10" dirty="0">
                          <a:latin typeface="Times New Roman"/>
                          <a:cs typeface="Times New Roman"/>
                        </a:rPr>
                        <a:t> </a:t>
                      </a:r>
                      <a:r>
                        <a:rPr sz="2000" b="1" dirty="0">
                          <a:latin typeface="Times New Roman"/>
                          <a:cs typeface="Times New Roman"/>
                        </a:rPr>
                        <a:t>machine</a:t>
                      </a:r>
                      <a:r>
                        <a:rPr sz="2000" b="1" spc="35" dirty="0">
                          <a:latin typeface="Times New Roman"/>
                          <a:cs typeface="Times New Roman"/>
                        </a:rPr>
                        <a:t> </a:t>
                      </a:r>
                      <a:r>
                        <a:rPr sz="2000" b="1" spc="-10" dirty="0">
                          <a:latin typeface="Times New Roman"/>
                          <a:cs typeface="Times New Roman"/>
                        </a:rPr>
                        <a:t>element</a:t>
                      </a:r>
                      <a:endParaRPr sz="2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65150">
                        <a:lnSpc>
                          <a:spcPts val="2310"/>
                        </a:lnSpc>
                      </a:pPr>
                      <a:r>
                        <a:rPr sz="2000" b="1" spc="-20" dirty="0">
                          <a:latin typeface="Times New Roman"/>
                          <a:cs typeface="Times New Roman"/>
                        </a:rPr>
                        <a:t>Week</a:t>
                      </a:r>
                      <a:endParaRPr sz="2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349885">
                <a:tc>
                  <a:txBody>
                    <a:bodyPr/>
                    <a:lstStyle/>
                    <a:p>
                      <a:pPr marL="3175" algn="ctr">
                        <a:lnSpc>
                          <a:spcPts val="2345"/>
                        </a:lnSpc>
                      </a:pPr>
                      <a:r>
                        <a:rPr sz="2000" spc="-25" dirty="0">
                          <a:latin typeface="Times New Roman"/>
                          <a:cs typeface="Times New Roman"/>
                        </a:rPr>
                        <a:t>1.</a:t>
                      </a:r>
                      <a:endParaRPr sz="2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5405">
                        <a:lnSpc>
                          <a:spcPts val="2345"/>
                        </a:lnSpc>
                      </a:pPr>
                      <a:r>
                        <a:rPr sz="2000" dirty="0">
                          <a:latin typeface="Times New Roman"/>
                          <a:cs typeface="Times New Roman"/>
                        </a:rPr>
                        <a:t>Design</a:t>
                      </a:r>
                      <a:r>
                        <a:rPr sz="2000" spc="-5" dirty="0">
                          <a:latin typeface="Times New Roman"/>
                          <a:cs typeface="Times New Roman"/>
                        </a:rPr>
                        <a:t> </a:t>
                      </a:r>
                      <a:r>
                        <a:rPr sz="2000" dirty="0">
                          <a:latin typeface="Times New Roman"/>
                          <a:cs typeface="Times New Roman"/>
                        </a:rPr>
                        <a:t>of</a:t>
                      </a:r>
                      <a:r>
                        <a:rPr sz="2000" spc="20" dirty="0">
                          <a:latin typeface="Times New Roman"/>
                          <a:cs typeface="Times New Roman"/>
                        </a:rPr>
                        <a:t> </a:t>
                      </a:r>
                      <a:r>
                        <a:rPr sz="2000" spc="-20" dirty="0">
                          <a:latin typeface="Times New Roman"/>
                          <a:cs typeface="Times New Roman"/>
                        </a:rPr>
                        <a:t>shaft</a:t>
                      </a:r>
                      <a:endParaRPr sz="2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10870">
                        <a:lnSpc>
                          <a:spcPts val="2345"/>
                        </a:lnSpc>
                      </a:pPr>
                      <a:r>
                        <a:rPr sz="2000" spc="-10" dirty="0">
                          <a:latin typeface="Times New Roman"/>
                          <a:cs typeface="Times New Roman"/>
                        </a:rPr>
                        <a:t>1-</a:t>
                      </a:r>
                      <a:r>
                        <a:rPr sz="2000" spc="-50" dirty="0">
                          <a:latin typeface="Times New Roman"/>
                          <a:cs typeface="Times New Roman"/>
                        </a:rPr>
                        <a:t>2</a:t>
                      </a:r>
                      <a:endParaRPr sz="2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350520">
                <a:tc>
                  <a:txBody>
                    <a:bodyPr/>
                    <a:lstStyle/>
                    <a:p>
                      <a:pPr marL="3175" algn="ctr">
                        <a:lnSpc>
                          <a:spcPts val="2310"/>
                        </a:lnSpc>
                      </a:pPr>
                      <a:r>
                        <a:rPr sz="2000" spc="-25" dirty="0">
                          <a:latin typeface="Times New Roman"/>
                          <a:cs typeface="Times New Roman"/>
                        </a:rPr>
                        <a:t>2.</a:t>
                      </a:r>
                      <a:endParaRPr sz="2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5405">
                        <a:lnSpc>
                          <a:spcPts val="2310"/>
                        </a:lnSpc>
                      </a:pPr>
                      <a:r>
                        <a:rPr sz="2000" dirty="0">
                          <a:latin typeface="Times New Roman"/>
                          <a:cs typeface="Times New Roman"/>
                        </a:rPr>
                        <a:t>Design</a:t>
                      </a:r>
                      <a:r>
                        <a:rPr sz="2000" spc="-10" dirty="0">
                          <a:latin typeface="Times New Roman"/>
                          <a:cs typeface="Times New Roman"/>
                        </a:rPr>
                        <a:t> </a:t>
                      </a:r>
                      <a:r>
                        <a:rPr sz="2000" dirty="0">
                          <a:latin typeface="Times New Roman"/>
                          <a:cs typeface="Times New Roman"/>
                        </a:rPr>
                        <a:t>of</a:t>
                      </a:r>
                      <a:r>
                        <a:rPr sz="2000" spc="5" dirty="0">
                          <a:latin typeface="Times New Roman"/>
                          <a:cs typeface="Times New Roman"/>
                        </a:rPr>
                        <a:t> </a:t>
                      </a:r>
                      <a:r>
                        <a:rPr sz="2000" dirty="0">
                          <a:latin typeface="Times New Roman"/>
                          <a:cs typeface="Times New Roman"/>
                        </a:rPr>
                        <a:t>rigid</a:t>
                      </a:r>
                      <a:r>
                        <a:rPr sz="2000" spc="30" dirty="0">
                          <a:latin typeface="Times New Roman"/>
                          <a:cs typeface="Times New Roman"/>
                        </a:rPr>
                        <a:t> </a:t>
                      </a:r>
                      <a:r>
                        <a:rPr sz="2000" spc="-10" dirty="0">
                          <a:latin typeface="Times New Roman"/>
                          <a:cs typeface="Times New Roman"/>
                        </a:rPr>
                        <a:t>coupling</a:t>
                      </a:r>
                      <a:endParaRPr sz="2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15925">
                        <a:lnSpc>
                          <a:spcPts val="2310"/>
                        </a:lnSpc>
                      </a:pPr>
                      <a:r>
                        <a:rPr sz="2000" spc="-10" dirty="0">
                          <a:latin typeface="Times New Roman"/>
                          <a:cs typeface="Times New Roman"/>
                        </a:rPr>
                        <a:t>3-</a:t>
                      </a:r>
                      <a:r>
                        <a:rPr sz="2000" spc="-50" dirty="0">
                          <a:latin typeface="Times New Roman"/>
                          <a:cs typeface="Times New Roman"/>
                        </a:rPr>
                        <a:t>4</a:t>
                      </a:r>
                      <a:endParaRPr sz="2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349885">
                <a:tc>
                  <a:txBody>
                    <a:bodyPr/>
                    <a:lstStyle/>
                    <a:p>
                      <a:pPr marL="3175" algn="ctr">
                        <a:lnSpc>
                          <a:spcPts val="2320"/>
                        </a:lnSpc>
                      </a:pPr>
                      <a:r>
                        <a:rPr sz="2000" spc="-25" dirty="0">
                          <a:latin typeface="Times New Roman"/>
                          <a:cs typeface="Times New Roman"/>
                        </a:rPr>
                        <a:t>3.</a:t>
                      </a:r>
                      <a:endParaRPr sz="2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5405">
                        <a:lnSpc>
                          <a:spcPts val="2310"/>
                        </a:lnSpc>
                      </a:pPr>
                      <a:r>
                        <a:rPr sz="2000" dirty="0">
                          <a:latin typeface="Times New Roman"/>
                          <a:cs typeface="Times New Roman"/>
                        </a:rPr>
                        <a:t>Design of</a:t>
                      </a:r>
                      <a:r>
                        <a:rPr sz="2000" spc="15" dirty="0">
                          <a:latin typeface="Times New Roman"/>
                          <a:cs typeface="Times New Roman"/>
                        </a:rPr>
                        <a:t> </a:t>
                      </a:r>
                      <a:r>
                        <a:rPr sz="2000" dirty="0">
                          <a:latin typeface="Times New Roman"/>
                          <a:cs typeface="Times New Roman"/>
                        </a:rPr>
                        <a:t>flexible</a:t>
                      </a:r>
                      <a:r>
                        <a:rPr sz="2000" spc="30" dirty="0">
                          <a:latin typeface="Times New Roman"/>
                          <a:cs typeface="Times New Roman"/>
                        </a:rPr>
                        <a:t> </a:t>
                      </a:r>
                      <a:r>
                        <a:rPr sz="2000" spc="-10" dirty="0">
                          <a:latin typeface="Times New Roman"/>
                          <a:cs typeface="Times New Roman"/>
                        </a:rPr>
                        <a:t>coupling</a:t>
                      </a:r>
                      <a:endParaRPr sz="2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17195">
                        <a:lnSpc>
                          <a:spcPts val="2320"/>
                        </a:lnSpc>
                      </a:pPr>
                      <a:r>
                        <a:rPr sz="2000" spc="-10" dirty="0">
                          <a:latin typeface="Times New Roman"/>
                          <a:cs typeface="Times New Roman"/>
                        </a:rPr>
                        <a:t>5-</a:t>
                      </a:r>
                      <a:r>
                        <a:rPr sz="2000" spc="-50" dirty="0">
                          <a:latin typeface="Times New Roman"/>
                          <a:cs typeface="Times New Roman"/>
                        </a:rPr>
                        <a:t>6</a:t>
                      </a:r>
                      <a:endParaRPr sz="2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350520">
                <a:tc>
                  <a:txBody>
                    <a:bodyPr/>
                    <a:lstStyle/>
                    <a:p>
                      <a:pPr marL="3175" algn="ctr">
                        <a:lnSpc>
                          <a:spcPts val="2310"/>
                        </a:lnSpc>
                      </a:pPr>
                      <a:r>
                        <a:rPr sz="2000" spc="-25" dirty="0">
                          <a:latin typeface="Times New Roman"/>
                          <a:cs typeface="Times New Roman"/>
                        </a:rPr>
                        <a:t>4.</a:t>
                      </a:r>
                      <a:endParaRPr sz="2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5405">
                        <a:lnSpc>
                          <a:spcPts val="2310"/>
                        </a:lnSpc>
                      </a:pPr>
                      <a:r>
                        <a:rPr sz="2000" dirty="0">
                          <a:latin typeface="Times New Roman"/>
                          <a:cs typeface="Times New Roman"/>
                        </a:rPr>
                        <a:t>Design of</a:t>
                      </a:r>
                      <a:r>
                        <a:rPr sz="2000" spc="330" dirty="0">
                          <a:latin typeface="Times New Roman"/>
                          <a:cs typeface="Times New Roman"/>
                        </a:rPr>
                        <a:t> </a:t>
                      </a:r>
                      <a:r>
                        <a:rPr sz="2000" dirty="0">
                          <a:latin typeface="Times New Roman"/>
                          <a:cs typeface="Times New Roman"/>
                        </a:rPr>
                        <a:t>helical</a:t>
                      </a:r>
                      <a:r>
                        <a:rPr sz="2000" spc="30" dirty="0">
                          <a:latin typeface="Times New Roman"/>
                          <a:cs typeface="Times New Roman"/>
                        </a:rPr>
                        <a:t> </a:t>
                      </a:r>
                      <a:r>
                        <a:rPr sz="2000" spc="-10" dirty="0">
                          <a:latin typeface="Times New Roman"/>
                          <a:cs typeface="Times New Roman"/>
                        </a:rPr>
                        <a:t>spring</a:t>
                      </a:r>
                      <a:endParaRPr sz="2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15925">
                        <a:lnSpc>
                          <a:spcPts val="2310"/>
                        </a:lnSpc>
                      </a:pPr>
                      <a:r>
                        <a:rPr sz="2000" spc="-10" dirty="0">
                          <a:latin typeface="Times New Roman"/>
                          <a:cs typeface="Times New Roman"/>
                        </a:rPr>
                        <a:t>7-</a:t>
                      </a:r>
                      <a:r>
                        <a:rPr sz="2000" spc="-50" dirty="0">
                          <a:latin typeface="Times New Roman"/>
                          <a:cs typeface="Times New Roman"/>
                        </a:rPr>
                        <a:t>8</a:t>
                      </a:r>
                      <a:endParaRPr sz="2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347345">
                <a:tc>
                  <a:txBody>
                    <a:bodyPr/>
                    <a:lstStyle/>
                    <a:p>
                      <a:pPr marL="3175" algn="ctr">
                        <a:lnSpc>
                          <a:spcPts val="2310"/>
                        </a:lnSpc>
                      </a:pPr>
                      <a:r>
                        <a:rPr sz="2000" spc="-25" dirty="0">
                          <a:latin typeface="Times New Roman"/>
                          <a:cs typeface="Times New Roman"/>
                        </a:rPr>
                        <a:t>5.</a:t>
                      </a:r>
                      <a:endParaRPr sz="2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5405">
                        <a:lnSpc>
                          <a:spcPts val="2310"/>
                        </a:lnSpc>
                      </a:pPr>
                      <a:r>
                        <a:rPr sz="2000" dirty="0">
                          <a:latin typeface="Times New Roman"/>
                          <a:cs typeface="Times New Roman"/>
                        </a:rPr>
                        <a:t>Design</a:t>
                      </a:r>
                      <a:r>
                        <a:rPr sz="2000" spc="5"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leaf</a:t>
                      </a:r>
                      <a:r>
                        <a:rPr sz="2000" spc="5" dirty="0">
                          <a:latin typeface="Times New Roman"/>
                          <a:cs typeface="Times New Roman"/>
                        </a:rPr>
                        <a:t> </a:t>
                      </a:r>
                      <a:r>
                        <a:rPr sz="2000" spc="-10" dirty="0">
                          <a:latin typeface="Times New Roman"/>
                          <a:cs typeface="Times New Roman"/>
                        </a:rPr>
                        <a:t>spring</a:t>
                      </a:r>
                      <a:endParaRPr sz="2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51790">
                        <a:lnSpc>
                          <a:spcPts val="2310"/>
                        </a:lnSpc>
                      </a:pPr>
                      <a:r>
                        <a:rPr sz="2000" spc="-10" dirty="0">
                          <a:latin typeface="Times New Roman"/>
                          <a:cs typeface="Times New Roman"/>
                        </a:rPr>
                        <a:t>9-</a:t>
                      </a:r>
                      <a:r>
                        <a:rPr sz="2000" spc="-25" dirty="0">
                          <a:latin typeface="Times New Roman"/>
                          <a:cs typeface="Times New Roman"/>
                        </a:rPr>
                        <a:t>10</a:t>
                      </a:r>
                      <a:endParaRPr sz="2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350520">
                <a:tc>
                  <a:txBody>
                    <a:bodyPr/>
                    <a:lstStyle/>
                    <a:p>
                      <a:pPr marL="5080" algn="ctr">
                        <a:lnSpc>
                          <a:spcPts val="2320"/>
                        </a:lnSpc>
                      </a:pPr>
                      <a:r>
                        <a:rPr sz="2000" dirty="0">
                          <a:latin typeface="Times New Roman"/>
                          <a:cs typeface="Times New Roman"/>
                        </a:rPr>
                        <a:t>6</a:t>
                      </a:r>
                      <a:endParaRPr sz="2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00">
                        <a:lnSpc>
                          <a:spcPts val="2320"/>
                        </a:lnSpc>
                      </a:pPr>
                      <a:r>
                        <a:rPr sz="2000" dirty="0">
                          <a:latin typeface="Times New Roman"/>
                          <a:cs typeface="Times New Roman"/>
                        </a:rPr>
                        <a:t>Design</a:t>
                      </a:r>
                      <a:r>
                        <a:rPr sz="2000" spc="-5" dirty="0">
                          <a:latin typeface="Times New Roman"/>
                          <a:cs typeface="Times New Roman"/>
                        </a:rPr>
                        <a:t> </a:t>
                      </a:r>
                      <a:r>
                        <a:rPr sz="2000" dirty="0">
                          <a:latin typeface="Times New Roman"/>
                          <a:cs typeface="Times New Roman"/>
                        </a:rPr>
                        <a:t>of</a:t>
                      </a:r>
                      <a:r>
                        <a:rPr sz="2000" spc="355" dirty="0">
                          <a:latin typeface="Times New Roman"/>
                          <a:cs typeface="Times New Roman"/>
                        </a:rPr>
                        <a:t> </a:t>
                      </a:r>
                      <a:r>
                        <a:rPr sz="2000" spc="-20" dirty="0">
                          <a:latin typeface="Times New Roman"/>
                          <a:cs typeface="Times New Roman"/>
                        </a:rPr>
                        <a:t>brake</a:t>
                      </a:r>
                      <a:endParaRPr sz="2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88925">
                        <a:lnSpc>
                          <a:spcPts val="2320"/>
                        </a:lnSpc>
                      </a:pPr>
                      <a:r>
                        <a:rPr sz="2000" spc="-10" dirty="0">
                          <a:latin typeface="Times New Roman"/>
                          <a:cs typeface="Times New Roman"/>
                        </a:rPr>
                        <a:t>11-</a:t>
                      </a:r>
                      <a:r>
                        <a:rPr sz="2000" spc="-25" dirty="0">
                          <a:latin typeface="Times New Roman"/>
                          <a:cs typeface="Times New Roman"/>
                        </a:rPr>
                        <a:t>12</a:t>
                      </a:r>
                      <a:endParaRPr sz="2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r h="350520">
                <a:tc>
                  <a:txBody>
                    <a:bodyPr/>
                    <a:lstStyle/>
                    <a:p>
                      <a:pPr marL="5080" algn="ctr">
                        <a:lnSpc>
                          <a:spcPts val="2320"/>
                        </a:lnSpc>
                      </a:pPr>
                      <a:r>
                        <a:rPr sz="2000" dirty="0">
                          <a:latin typeface="Times New Roman"/>
                          <a:cs typeface="Times New Roman"/>
                        </a:rPr>
                        <a:t>7</a:t>
                      </a:r>
                      <a:endParaRPr sz="2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00">
                        <a:lnSpc>
                          <a:spcPts val="2320"/>
                        </a:lnSpc>
                      </a:pPr>
                      <a:r>
                        <a:rPr sz="2000" dirty="0">
                          <a:latin typeface="Times New Roman"/>
                          <a:cs typeface="Times New Roman"/>
                        </a:rPr>
                        <a:t>Design</a:t>
                      </a:r>
                      <a:r>
                        <a:rPr sz="2000" spc="10" dirty="0">
                          <a:latin typeface="Times New Roman"/>
                          <a:cs typeface="Times New Roman"/>
                        </a:rPr>
                        <a:t> </a:t>
                      </a:r>
                      <a:r>
                        <a:rPr sz="2000" dirty="0">
                          <a:latin typeface="Times New Roman"/>
                          <a:cs typeface="Times New Roman"/>
                        </a:rPr>
                        <a:t>of</a:t>
                      </a:r>
                      <a:r>
                        <a:rPr sz="2000" spc="35" dirty="0">
                          <a:latin typeface="Times New Roman"/>
                          <a:cs typeface="Times New Roman"/>
                        </a:rPr>
                        <a:t> </a:t>
                      </a:r>
                      <a:r>
                        <a:rPr sz="2000" spc="-10" dirty="0">
                          <a:latin typeface="Times New Roman"/>
                          <a:cs typeface="Times New Roman"/>
                        </a:rPr>
                        <a:t>clutches</a:t>
                      </a:r>
                      <a:endParaRPr sz="2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87655">
                        <a:lnSpc>
                          <a:spcPts val="2320"/>
                        </a:lnSpc>
                      </a:pPr>
                      <a:r>
                        <a:rPr sz="2000" spc="-10" dirty="0">
                          <a:latin typeface="Times New Roman"/>
                          <a:cs typeface="Times New Roman"/>
                        </a:rPr>
                        <a:t>13-</a:t>
                      </a:r>
                      <a:r>
                        <a:rPr sz="2000" spc="-25" dirty="0">
                          <a:latin typeface="Times New Roman"/>
                          <a:cs typeface="Times New Roman"/>
                        </a:rPr>
                        <a:t>14</a:t>
                      </a:r>
                      <a:endParaRPr sz="2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7"/>
                  </a:ext>
                </a:extLst>
              </a:tr>
              <a:tr h="349885">
                <a:tc>
                  <a:txBody>
                    <a:bodyPr/>
                    <a:lstStyle/>
                    <a:p>
                      <a:pPr marL="3175" algn="ctr">
                        <a:lnSpc>
                          <a:spcPts val="2310"/>
                        </a:lnSpc>
                      </a:pPr>
                      <a:r>
                        <a:rPr sz="2000" spc="-25" dirty="0">
                          <a:latin typeface="Times New Roman"/>
                          <a:cs typeface="Times New Roman"/>
                        </a:rPr>
                        <a:t>8.</a:t>
                      </a:r>
                      <a:endParaRPr sz="2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5405">
                        <a:lnSpc>
                          <a:spcPts val="2310"/>
                        </a:lnSpc>
                      </a:pPr>
                      <a:r>
                        <a:rPr sz="2000" dirty="0">
                          <a:latin typeface="Times New Roman"/>
                          <a:cs typeface="Times New Roman"/>
                        </a:rPr>
                        <a:t>Design of</a:t>
                      </a:r>
                      <a:r>
                        <a:rPr sz="2000" spc="10" dirty="0">
                          <a:latin typeface="Times New Roman"/>
                          <a:cs typeface="Times New Roman"/>
                        </a:rPr>
                        <a:t> </a:t>
                      </a:r>
                      <a:r>
                        <a:rPr sz="2000" dirty="0">
                          <a:latin typeface="Times New Roman"/>
                          <a:cs typeface="Times New Roman"/>
                        </a:rPr>
                        <a:t>Journal</a:t>
                      </a:r>
                      <a:r>
                        <a:rPr sz="2000" spc="30" dirty="0">
                          <a:latin typeface="Times New Roman"/>
                          <a:cs typeface="Times New Roman"/>
                        </a:rPr>
                        <a:t> </a:t>
                      </a:r>
                      <a:r>
                        <a:rPr sz="2000" spc="-10" dirty="0">
                          <a:latin typeface="Times New Roman"/>
                          <a:cs typeface="Times New Roman"/>
                        </a:rPr>
                        <a:t>Bearing</a:t>
                      </a:r>
                      <a:endParaRPr sz="2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88925">
                        <a:lnSpc>
                          <a:spcPts val="2310"/>
                        </a:lnSpc>
                      </a:pPr>
                      <a:r>
                        <a:rPr sz="2000" spc="-10" dirty="0">
                          <a:latin typeface="Times New Roman"/>
                          <a:cs typeface="Times New Roman"/>
                        </a:rPr>
                        <a:t>15-</a:t>
                      </a:r>
                      <a:r>
                        <a:rPr sz="2000" spc="-25" dirty="0">
                          <a:latin typeface="Times New Roman"/>
                          <a:cs typeface="Times New Roman"/>
                        </a:rPr>
                        <a:t>16</a:t>
                      </a:r>
                      <a:endParaRPr sz="2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object 2">
            <a:extLst>
              <a:ext uri="{FF2B5EF4-FFF2-40B4-BE49-F238E27FC236}">
                <a16:creationId xmlns:a16="http://schemas.microsoft.com/office/drawing/2014/main" id="{36FCD20C-07C1-4D31-B06D-8E90B0C9062F}"/>
              </a:ext>
            </a:extLst>
          </p:cNvPr>
          <p:cNvSpPr txBox="1">
            <a:spLocks noChangeArrowheads="1"/>
          </p:cNvSpPr>
          <p:nvPr/>
        </p:nvSpPr>
        <p:spPr bwMode="auto">
          <a:xfrm>
            <a:off x="1176338" y="3608388"/>
            <a:ext cx="7658100" cy="329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en-US" altLang="en-US" sz="2000" i="1">
                <a:solidFill>
                  <a:srgbClr val="000000"/>
                </a:solidFill>
                <a:latin typeface="Times New Roman" panose="02020603050405020304" pitchFamily="18" charset="0"/>
                <a:cs typeface="Times New Roman" panose="02020603050405020304" pitchFamily="18" charset="0"/>
              </a:rPr>
              <a:t>L </a:t>
            </a:r>
            <a:r>
              <a:rPr lang="en-US" altLang="en-US" sz="2000">
                <a:solidFill>
                  <a:srgbClr val="000000"/>
                </a:solidFill>
                <a:latin typeface="Times New Roman" panose="02020603050405020304" pitchFamily="18" charset="0"/>
                <a:cs typeface="Times New Roman" panose="02020603050405020304" pitchFamily="18" charset="0"/>
              </a:rPr>
              <a:t>= length of the cantilever or half the length of semi-elliptic spring (mm)</a:t>
            </a:r>
          </a:p>
          <a:p>
            <a:pPr eaLnBrk="1" hangingPunct="1">
              <a:spcBef>
                <a:spcPts val="38"/>
              </a:spcBef>
            </a:pPr>
            <a:endParaRPr lang="en-US" altLang="en-US" sz="1900">
              <a:solidFill>
                <a:srgbClr val="000000"/>
              </a:solidFill>
              <a:latin typeface="Times New Roman" panose="02020603050405020304" pitchFamily="18" charset="0"/>
              <a:cs typeface="Times New Roman" panose="02020603050405020304" pitchFamily="18" charset="0"/>
            </a:endParaRPr>
          </a:p>
          <a:p>
            <a:pPr eaLnBrk="1" hangingPunct="1"/>
            <a:r>
              <a:rPr lang="en-US" altLang="en-US" sz="2000" i="1">
                <a:solidFill>
                  <a:srgbClr val="000000"/>
                </a:solidFill>
                <a:latin typeface="Times New Roman" panose="02020603050405020304" pitchFamily="18" charset="0"/>
                <a:cs typeface="Times New Roman" panose="02020603050405020304" pitchFamily="18" charset="0"/>
              </a:rPr>
              <a:t>P </a:t>
            </a:r>
            <a:r>
              <a:rPr lang="en-US" altLang="en-US" sz="2000">
                <a:solidFill>
                  <a:srgbClr val="000000"/>
                </a:solidFill>
                <a:latin typeface="Times New Roman" panose="02020603050405020304" pitchFamily="18" charset="0"/>
                <a:cs typeface="Times New Roman" panose="02020603050405020304" pitchFamily="18" charset="0"/>
              </a:rPr>
              <a:t>= force applied at the end of the spring (N)</a:t>
            </a:r>
          </a:p>
          <a:p>
            <a:pPr eaLnBrk="1" hangingPunct="1">
              <a:spcBef>
                <a:spcPts val="50"/>
              </a:spcBef>
            </a:pPr>
            <a:endParaRPr lang="en-US" altLang="en-US" sz="1900">
              <a:solidFill>
                <a:srgbClr val="000000"/>
              </a:solidFill>
              <a:latin typeface="Times New Roman" panose="02020603050405020304" pitchFamily="18" charset="0"/>
              <a:cs typeface="Times New Roman" panose="02020603050405020304" pitchFamily="18" charset="0"/>
            </a:endParaRPr>
          </a:p>
          <a:p>
            <a:pPr eaLnBrk="1" hangingPunct="1"/>
            <a:r>
              <a:rPr lang="en-US" altLang="en-US" sz="3000" i="1" baseline="3000">
                <a:solidFill>
                  <a:srgbClr val="000000"/>
                </a:solidFill>
                <a:latin typeface="Times New Roman" panose="02020603050405020304" pitchFamily="18" charset="0"/>
                <a:cs typeface="Times New Roman" panose="02020603050405020304" pitchFamily="18" charset="0"/>
              </a:rPr>
              <a:t>P</a:t>
            </a:r>
            <a:r>
              <a:rPr lang="en-US" altLang="en-US" sz="2000" i="1">
                <a:solidFill>
                  <a:srgbClr val="000000"/>
                </a:solidFill>
                <a:latin typeface="Times New Roman" panose="02020603050405020304" pitchFamily="18" charset="0"/>
                <a:cs typeface="Times New Roman" panose="02020603050405020304" pitchFamily="18" charset="0"/>
              </a:rPr>
              <a:t>f </a:t>
            </a:r>
            <a:r>
              <a:rPr lang="en-US" altLang="en-US" sz="3000" baseline="3000">
                <a:solidFill>
                  <a:srgbClr val="000000"/>
                </a:solidFill>
                <a:latin typeface="Times New Roman" panose="02020603050405020304" pitchFamily="18" charset="0"/>
                <a:cs typeface="Times New Roman" panose="02020603050405020304" pitchFamily="18" charset="0"/>
              </a:rPr>
              <a:t>= portion of </a:t>
            </a:r>
            <a:r>
              <a:rPr lang="en-US" altLang="en-US" sz="3000" i="1" baseline="3000">
                <a:solidFill>
                  <a:srgbClr val="000000"/>
                </a:solidFill>
                <a:latin typeface="Times New Roman" panose="02020603050405020304" pitchFamily="18" charset="0"/>
                <a:cs typeface="Times New Roman" panose="02020603050405020304" pitchFamily="18" charset="0"/>
              </a:rPr>
              <a:t>P </a:t>
            </a:r>
            <a:r>
              <a:rPr lang="en-US" altLang="en-US" sz="3000" baseline="3000">
                <a:solidFill>
                  <a:srgbClr val="000000"/>
                </a:solidFill>
                <a:latin typeface="Times New Roman" panose="02020603050405020304" pitchFamily="18" charset="0"/>
                <a:cs typeface="Times New Roman" panose="02020603050405020304" pitchFamily="18" charset="0"/>
              </a:rPr>
              <a:t>taken by the extra full-length leaves (N)</a:t>
            </a:r>
          </a:p>
          <a:p>
            <a:pPr eaLnBrk="1" hangingPunct="1">
              <a:spcBef>
                <a:spcPts val="50"/>
              </a:spcBef>
            </a:pPr>
            <a:endParaRPr lang="en-US" altLang="en-US" sz="2000">
              <a:solidFill>
                <a:srgbClr val="000000"/>
              </a:solidFill>
              <a:latin typeface="Times New Roman" panose="02020603050405020304" pitchFamily="18" charset="0"/>
              <a:cs typeface="Times New Roman" panose="02020603050405020304" pitchFamily="18" charset="0"/>
            </a:endParaRPr>
          </a:p>
          <a:p>
            <a:pPr eaLnBrk="1" hangingPunct="1"/>
            <a:r>
              <a:rPr lang="en-US" altLang="en-US" sz="3000" i="1" baseline="3000">
                <a:solidFill>
                  <a:srgbClr val="000000"/>
                </a:solidFill>
                <a:latin typeface="Times New Roman" panose="02020603050405020304" pitchFamily="18" charset="0"/>
                <a:cs typeface="Times New Roman" panose="02020603050405020304" pitchFamily="18" charset="0"/>
              </a:rPr>
              <a:t>P</a:t>
            </a:r>
            <a:r>
              <a:rPr lang="en-US" altLang="en-US" sz="2000" i="1">
                <a:solidFill>
                  <a:srgbClr val="000000"/>
                </a:solidFill>
                <a:latin typeface="Times New Roman" panose="02020603050405020304" pitchFamily="18" charset="0"/>
                <a:cs typeface="Times New Roman" panose="02020603050405020304" pitchFamily="18" charset="0"/>
              </a:rPr>
              <a:t>g </a:t>
            </a:r>
            <a:r>
              <a:rPr lang="en-US" altLang="en-US" sz="3000" baseline="3000">
                <a:solidFill>
                  <a:srgbClr val="000000"/>
                </a:solidFill>
                <a:latin typeface="Times New Roman" panose="02020603050405020304" pitchFamily="18" charset="0"/>
                <a:cs typeface="Times New Roman" panose="02020603050405020304" pitchFamily="18" charset="0"/>
              </a:rPr>
              <a:t>= portion of </a:t>
            </a:r>
            <a:r>
              <a:rPr lang="en-US" altLang="en-US" sz="3000" i="1" baseline="3000">
                <a:solidFill>
                  <a:srgbClr val="000000"/>
                </a:solidFill>
                <a:latin typeface="Times New Roman" panose="02020603050405020304" pitchFamily="18" charset="0"/>
                <a:cs typeface="Times New Roman" panose="02020603050405020304" pitchFamily="18" charset="0"/>
              </a:rPr>
              <a:t>P </a:t>
            </a:r>
            <a:r>
              <a:rPr lang="en-US" altLang="en-US" sz="3000" baseline="3000">
                <a:solidFill>
                  <a:srgbClr val="000000"/>
                </a:solidFill>
                <a:latin typeface="Times New Roman" panose="02020603050405020304" pitchFamily="18" charset="0"/>
                <a:cs typeface="Times New Roman" panose="02020603050405020304" pitchFamily="18" charset="0"/>
              </a:rPr>
              <a:t>taken by the graduated-length leaves (N)</a:t>
            </a:r>
          </a:p>
          <a:p>
            <a:pPr eaLnBrk="1" hangingPunct="1"/>
            <a:endParaRPr lang="en-US" altLang="en-US" sz="2000">
              <a:solidFill>
                <a:srgbClr val="000000"/>
              </a:solidFill>
              <a:latin typeface="Times New Roman" panose="02020603050405020304" pitchFamily="18" charset="0"/>
              <a:cs typeface="Times New Roman" panose="02020603050405020304" pitchFamily="18" charset="0"/>
            </a:endParaRPr>
          </a:p>
          <a:p>
            <a:pPr algn="just" eaLnBrk="1" hangingPunct="1">
              <a:lnSpc>
                <a:spcPct val="96000"/>
              </a:lnSpc>
            </a:pPr>
            <a:r>
              <a:rPr lang="en-US" altLang="en-US" sz="2000">
                <a:solidFill>
                  <a:srgbClr val="000000"/>
                </a:solidFill>
                <a:latin typeface="Times New Roman" panose="02020603050405020304" pitchFamily="18" charset="0"/>
                <a:cs typeface="Times New Roman" panose="02020603050405020304" pitchFamily="18" charset="0"/>
              </a:rPr>
              <a:t>The group of graduated-length leaves along with the master leaf can be treated as a triangular plate, as shown in Fig. give in next slide. In this case, it is assumed</a:t>
            </a:r>
          </a:p>
        </p:txBody>
      </p:sp>
      <p:pic>
        <p:nvPicPr>
          <p:cNvPr id="31747" name="object 3">
            <a:extLst>
              <a:ext uri="{FF2B5EF4-FFF2-40B4-BE49-F238E27FC236}">
                <a16:creationId xmlns:a16="http://schemas.microsoft.com/office/drawing/2014/main" id="{4249BC9E-73E4-4574-8E4E-DA25D2C4BC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7363" y="996950"/>
            <a:ext cx="4610100" cy="205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object 2">
            <a:extLst>
              <a:ext uri="{FF2B5EF4-FFF2-40B4-BE49-F238E27FC236}">
                <a16:creationId xmlns:a16="http://schemas.microsoft.com/office/drawing/2014/main" id="{3A61CA24-7DB4-42FD-A009-224233E84D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9463" y="892175"/>
            <a:ext cx="87947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object 3">
            <a:extLst>
              <a:ext uri="{FF2B5EF4-FFF2-40B4-BE49-F238E27FC236}">
                <a16:creationId xmlns:a16="http://schemas.microsoft.com/office/drawing/2014/main" id="{A545A9CD-4D40-4509-8B02-65DBF58155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0588" y="1703388"/>
            <a:ext cx="9144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object 4">
            <a:extLst>
              <a:ext uri="{FF2B5EF4-FFF2-40B4-BE49-F238E27FC236}">
                <a16:creationId xmlns:a16="http://schemas.microsoft.com/office/drawing/2014/main" id="{846E8AD7-2CB5-4E44-804F-FD1DD4B73C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7363" y="2728913"/>
            <a:ext cx="21367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object 5">
            <a:extLst>
              <a:ext uri="{FF2B5EF4-FFF2-40B4-BE49-F238E27FC236}">
                <a16:creationId xmlns:a16="http://schemas.microsoft.com/office/drawing/2014/main" id="{534F8593-D28C-4F35-8257-A8BE24D0B4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3875" y="3571875"/>
            <a:ext cx="91598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object 6">
            <a:extLst>
              <a:ext uri="{FF2B5EF4-FFF2-40B4-BE49-F238E27FC236}">
                <a16:creationId xmlns:a16="http://schemas.microsoft.com/office/drawing/2014/main" id="{14FA0D10-89E5-417D-9411-9CAB43684B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4513" y="4230688"/>
            <a:ext cx="17494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object 7">
            <a:extLst>
              <a:ext uri="{FF2B5EF4-FFF2-40B4-BE49-F238E27FC236}">
                <a16:creationId xmlns:a16="http://schemas.microsoft.com/office/drawing/2014/main" id="{B1312DAB-0C11-45FF-B4B2-355AEF495E8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1113" y="5268913"/>
            <a:ext cx="21844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bject 8">
            <a:extLst>
              <a:ext uri="{FF2B5EF4-FFF2-40B4-BE49-F238E27FC236}">
                <a16:creationId xmlns:a16="http://schemas.microsoft.com/office/drawing/2014/main" id="{B2247DA6-16FF-4E2B-A320-E9AA19FDEFC3}"/>
              </a:ext>
            </a:extLst>
          </p:cNvPr>
          <p:cNvSpPr txBox="1"/>
          <p:nvPr/>
        </p:nvSpPr>
        <p:spPr>
          <a:xfrm>
            <a:off x="3171825" y="831850"/>
            <a:ext cx="223838" cy="239713"/>
          </a:xfrm>
          <a:prstGeom prst="rect">
            <a:avLst/>
          </a:prstGeom>
        </p:spPr>
        <p:txBody>
          <a:bodyPr lIns="0" tIns="12700" rIns="0" bIns="0">
            <a:spAutoFit/>
          </a:bodyPr>
          <a:lstStyle/>
          <a:p>
            <a:pPr marL="12700" eaLnBrk="1" fontAlgn="auto" hangingPunct="1">
              <a:spcBef>
                <a:spcPts val="100"/>
              </a:spcBef>
              <a:spcAft>
                <a:spcPts val="0"/>
              </a:spcAft>
              <a:defRPr/>
            </a:pPr>
            <a:r>
              <a:rPr sz="1400" i="1" kern="0" spc="-25" dirty="0">
                <a:solidFill>
                  <a:srgbClr val="5B5B5B"/>
                </a:solidFill>
                <a:latin typeface="Times New Roman"/>
                <a:cs typeface="Times New Roman"/>
              </a:rPr>
              <a:t>pf!</a:t>
            </a:r>
            <a:endParaRPr sz="1400" kern="0">
              <a:solidFill>
                <a:sysClr val="windowText" lastClr="000000"/>
              </a:solidFill>
              <a:latin typeface="Times New Roman"/>
              <a:cs typeface="Times New Roman"/>
            </a:endParaRPr>
          </a:p>
        </p:txBody>
      </p:sp>
      <p:sp>
        <p:nvSpPr>
          <p:cNvPr id="9" name="object 9">
            <a:extLst>
              <a:ext uri="{FF2B5EF4-FFF2-40B4-BE49-F238E27FC236}">
                <a16:creationId xmlns:a16="http://schemas.microsoft.com/office/drawing/2014/main" id="{649190C1-6645-498A-8300-CF1A808D6D4B}"/>
              </a:ext>
            </a:extLst>
          </p:cNvPr>
          <p:cNvSpPr txBox="1"/>
          <p:nvPr/>
        </p:nvSpPr>
        <p:spPr>
          <a:xfrm>
            <a:off x="2579688" y="973138"/>
            <a:ext cx="314325" cy="476250"/>
          </a:xfrm>
          <a:prstGeom prst="rect">
            <a:avLst/>
          </a:prstGeom>
        </p:spPr>
        <p:txBody>
          <a:bodyPr lIns="0" tIns="13335" rIns="0" bIns="0">
            <a:spAutoFit/>
          </a:bodyPr>
          <a:lstStyle/>
          <a:p>
            <a:pPr marL="12700" eaLnBrk="1" fontAlgn="auto" hangingPunct="1">
              <a:spcBef>
                <a:spcPts val="105"/>
              </a:spcBef>
              <a:spcAft>
                <a:spcPts val="0"/>
              </a:spcAft>
              <a:defRPr/>
            </a:pPr>
            <a:r>
              <a:rPr sz="2950" i="1" kern="0" spc="-165" dirty="0">
                <a:solidFill>
                  <a:srgbClr val="5B5B5B"/>
                </a:solidFill>
                <a:latin typeface="Arial"/>
                <a:cs typeface="Arial"/>
              </a:rPr>
              <a:t>°</a:t>
            </a:r>
            <a:r>
              <a:rPr sz="2950" i="1" kern="0" spc="-509" dirty="0">
                <a:solidFill>
                  <a:srgbClr val="5B5B5B"/>
                </a:solidFill>
                <a:latin typeface="Arial"/>
                <a:cs typeface="Arial"/>
              </a:rPr>
              <a:t>'</a:t>
            </a:r>
            <a:r>
              <a:rPr sz="1950" kern="0" spc="-890" dirty="0">
                <a:solidFill>
                  <a:srgbClr val="151515"/>
                </a:solidFill>
                <a:latin typeface="Times New Roman"/>
                <a:cs typeface="Times New Roman"/>
              </a:rPr>
              <a:t>=</a:t>
            </a:r>
            <a:r>
              <a:rPr sz="2950" i="1" kern="0" spc="-155" dirty="0">
                <a:solidFill>
                  <a:srgbClr val="7E7E7C"/>
                </a:solidFill>
                <a:latin typeface="Arial"/>
                <a:cs typeface="Arial"/>
              </a:rPr>
              <a:t>"</a:t>
            </a:r>
            <a:endParaRPr sz="2950" kern="0">
              <a:solidFill>
                <a:sysClr val="windowText" lastClr="000000"/>
              </a:solidFill>
              <a:latin typeface="Arial"/>
              <a:cs typeface="Arial"/>
            </a:endParaRPr>
          </a:p>
        </p:txBody>
      </p:sp>
      <p:sp>
        <p:nvSpPr>
          <p:cNvPr id="32778" name="object 10">
            <a:extLst>
              <a:ext uri="{FF2B5EF4-FFF2-40B4-BE49-F238E27FC236}">
                <a16:creationId xmlns:a16="http://schemas.microsoft.com/office/drawing/2014/main" id="{1F2A20A3-F184-476D-A5BA-E3E71A1D7BFA}"/>
              </a:ext>
            </a:extLst>
          </p:cNvPr>
          <p:cNvSpPr>
            <a:spLocks/>
          </p:cNvSpPr>
          <p:nvPr/>
        </p:nvSpPr>
        <p:spPr bwMode="auto">
          <a:xfrm>
            <a:off x="3228975" y="1179513"/>
            <a:ext cx="6350" cy="236537"/>
          </a:xfrm>
          <a:custGeom>
            <a:avLst/>
            <a:gdLst>
              <a:gd name="T0" fmla="*/ 6103 w 6350"/>
              <a:gd name="T1" fmla="*/ 235589 h 236855"/>
              <a:gd name="T2" fmla="*/ 0 w 6350"/>
              <a:gd name="T3" fmla="*/ 235589 h 236855"/>
              <a:gd name="T4" fmla="*/ 0 w 6350"/>
              <a:gd name="T5" fmla="*/ 0 h 236855"/>
              <a:gd name="T6" fmla="*/ 6103 w 6350"/>
              <a:gd name="T7" fmla="*/ 0 h 236855"/>
              <a:gd name="T8" fmla="*/ 6103 w 6350"/>
              <a:gd name="T9" fmla="*/ 235589 h 2368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50" h="236855">
                <a:moveTo>
                  <a:pt x="6103" y="236859"/>
                </a:moveTo>
                <a:lnTo>
                  <a:pt x="0" y="236859"/>
                </a:lnTo>
                <a:lnTo>
                  <a:pt x="0" y="0"/>
                </a:lnTo>
                <a:lnTo>
                  <a:pt x="6103" y="0"/>
                </a:lnTo>
                <a:lnTo>
                  <a:pt x="6103" y="236859"/>
                </a:lnTo>
                <a:close/>
              </a:path>
            </a:pathLst>
          </a:custGeom>
          <a:solidFill>
            <a:srgbClr val="E2E2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2779" name="object 11">
            <a:extLst>
              <a:ext uri="{FF2B5EF4-FFF2-40B4-BE49-F238E27FC236}">
                <a16:creationId xmlns:a16="http://schemas.microsoft.com/office/drawing/2014/main" id="{ADF3A9E7-4AC0-427B-9A4F-DD8E3ADD7C99}"/>
              </a:ext>
            </a:extLst>
          </p:cNvPr>
          <p:cNvSpPr>
            <a:spLocks/>
          </p:cNvSpPr>
          <p:nvPr/>
        </p:nvSpPr>
        <p:spPr bwMode="auto">
          <a:xfrm>
            <a:off x="3295650" y="1239838"/>
            <a:ext cx="38100" cy="173037"/>
          </a:xfrm>
          <a:custGeom>
            <a:avLst/>
            <a:gdLst>
              <a:gd name="T0" fmla="*/ 34022 w 39370"/>
              <a:gd name="T1" fmla="*/ 171791 h 173355"/>
              <a:gd name="T2" fmla="*/ 0 w 39370"/>
              <a:gd name="T3" fmla="*/ 171791 h 173355"/>
              <a:gd name="T4" fmla="*/ 0 w 39370"/>
              <a:gd name="T5" fmla="*/ 0 h 173355"/>
              <a:gd name="T6" fmla="*/ 34022 w 39370"/>
              <a:gd name="T7" fmla="*/ 0 h 173355"/>
              <a:gd name="T8" fmla="*/ 34022 w 39370"/>
              <a:gd name="T9" fmla="*/ 171791 h 173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370" h="173355">
                <a:moveTo>
                  <a:pt x="38790" y="173057"/>
                </a:moveTo>
                <a:lnTo>
                  <a:pt x="0" y="173057"/>
                </a:lnTo>
                <a:lnTo>
                  <a:pt x="0" y="0"/>
                </a:lnTo>
                <a:lnTo>
                  <a:pt x="38790" y="0"/>
                </a:lnTo>
                <a:lnTo>
                  <a:pt x="38790" y="173057"/>
                </a:lnTo>
                <a:close/>
              </a:path>
            </a:pathLst>
          </a:custGeom>
          <a:solidFill>
            <a:srgbClr val="E2E2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2" name="object 12">
            <a:extLst>
              <a:ext uri="{FF2B5EF4-FFF2-40B4-BE49-F238E27FC236}">
                <a16:creationId xmlns:a16="http://schemas.microsoft.com/office/drawing/2014/main" id="{617FE1CD-80CB-4AF8-A814-74AA585F0D51}"/>
              </a:ext>
            </a:extLst>
          </p:cNvPr>
          <p:cNvSpPr txBox="1"/>
          <p:nvPr/>
        </p:nvSpPr>
        <p:spPr>
          <a:xfrm>
            <a:off x="2725738" y="874713"/>
            <a:ext cx="917575" cy="541337"/>
          </a:xfrm>
          <a:prstGeom prst="rect">
            <a:avLst/>
          </a:prstGeom>
        </p:spPr>
        <p:txBody>
          <a:bodyPr lIns="0" tIns="12700" rIns="0" bIns="0">
            <a:spAutoFit/>
          </a:bodyPr>
          <a:lstStyle/>
          <a:p>
            <a:pPr marL="319405" eaLnBrk="1" fontAlgn="auto" hangingPunct="1">
              <a:spcBef>
                <a:spcPts val="100"/>
              </a:spcBef>
              <a:spcAft>
                <a:spcPts val="0"/>
              </a:spcAft>
              <a:tabLst>
                <a:tab pos="797560" algn="l"/>
              </a:tabLst>
              <a:defRPr/>
            </a:pPr>
            <a:r>
              <a:rPr sz="900" kern="0" dirty="0">
                <a:solidFill>
                  <a:srgbClr val="CCCACF"/>
                </a:solidFill>
                <a:latin typeface="Arial"/>
                <a:cs typeface="Arial"/>
              </a:rPr>
              <a:t>.</a:t>
            </a:r>
            <a:r>
              <a:rPr sz="900" kern="0" spc="229" dirty="0">
                <a:solidFill>
                  <a:srgbClr val="CCCACF"/>
                </a:solidFill>
                <a:latin typeface="Arial"/>
                <a:cs typeface="Arial"/>
              </a:rPr>
              <a:t>  </a:t>
            </a:r>
            <a:r>
              <a:rPr sz="900" i="1" kern="0" spc="-50" dirty="0">
                <a:solidFill>
                  <a:srgbClr val="7E7E7C"/>
                </a:solidFill>
                <a:latin typeface="Arial"/>
                <a:cs typeface="Arial"/>
              </a:rPr>
              <a:t>g</a:t>
            </a:r>
            <a:r>
              <a:rPr sz="900" i="1" kern="0" dirty="0">
                <a:solidFill>
                  <a:srgbClr val="7E7E7C"/>
                </a:solidFill>
                <a:latin typeface="Arial"/>
                <a:cs typeface="Arial"/>
              </a:rPr>
              <a:t>	</a:t>
            </a:r>
            <a:r>
              <a:rPr sz="1950" kern="0" spc="-315" dirty="0">
                <a:solidFill>
                  <a:srgbClr val="151515"/>
                </a:solidFill>
                <a:latin typeface="Times New Roman"/>
                <a:cs typeface="Times New Roman"/>
              </a:rPr>
              <a:t>=</a:t>
            </a:r>
            <a:endParaRPr sz="1950" kern="0" dirty="0">
              <a:solidFill>
                <a:sysClr val="windowText" lastClr="000000"/>
              </a:solidFill>
              <a:latin typeface="Times New Roman"/>
              <a:cs typeface="Times New Roman"/>
            </a:endParaRPr>
          </a:p>
          <a:p>
            <a:pPr marL="12700" eaLnBrk="1" fontAlgn="auto" hangingPunct="1">
              <a:spcBef>
                <a:spcPts val="40"/>
              </a:spcBef>
              <a:spcAft>
                <a:spcPts val="0"/>
              </a:spcAft>
              <a:tabLst>
                <a:tab pos="221615" algn="l"/>
              </a:tabLst>
              <a:defRPr/>
            </a:pPr>
            <a:r>
              <a:rPr sz="950" kern="0" spc="-25" dirty="0">
                <a:solidFill>
                  <a:srgbClr val="7E7E7C"/>
                </a:solidFill>
                <a:latin typeface="Arial"/>
                <a:cs typeface="Arial"/>
              </a:rPr>
              <a:t>"'</a:t>
            </a:r>
            <a:r>
              <a:rPr sz="950" kern="0" dirty="0">
                <a:solidFill>
                  <a:srgbClr val="7E7E7C"/>
                </a:solidFill>
                <a:latin typeface="Arial"/>
                <a:cs typeface="Arial"/>
              </a:rPr>
              <a:t>	</a:t>
            </a:r>
            <a:r>
              <a:rPr sz="950" kern="0" dirty="0">
                <a:solidFill>
                  <a:srgbClr val="979797"/>
                </a:solidFill>
                <a:latin typeface="Arial"/>
                <a:cs typeface="Arial"/>
              </a:rPr>
              <a:t>.</a:t>
            </a:r>
            <a:r>
              <a:rPr sz="950" kern="0" spc="310" dirty="0">
                <a:solidFill>
                  <a:srgbClr val="979797"/>
                </a:solidFill>
                <a:latin typeface="Arial"/>
                <a:cs typeface="Arial"/>
              </a:rPr>
              <a:t> </a:t>
            </a:r>
            <a:r>
              <a:rPr sz="2100" i="1" kern="0" spc="-135" baseline="1984" dirty="0">
                <a:solidFill>
                  <a:srgbClr val="5B5B5B"/>
                </a:solidFill>
                <a:latin typeface="Times New Roman"/>
                <a:cs typeface="Times New Roman"/>
              </a:rPr>
              <a:t>2E</a:t>
            </a:r>
            <a:r>
              <a:rPr sz="2100" i="1" kern="0" spc="-135" baseline="1984" dirty="0">
                <a:solidFill>
                  <a:srgbClr val="CCCACF"/>
                </a:solidFill>
                <a:latin typeface="Times New Roman"/>
                <a:cs typeface="Times New Roman"/>
              </a:rPr>
              <a:t>·</a:t>
            </a:r>
            <a:r>
              <a:rPr sz="2100" i="1" kern="0" spc="-135" baseline="1984" dirty="0">
                <a:solidFill>
                  <a:srgbClr val="5B5B5B"/>
                </a:solidFill>
                <a:latin typeface="Times New Roman"/>
                <a:cs typeface="Times New Roman"/>
              </a:rPr>
              <a:t>l</a:t>
            </a:r>
            <a:r>
              <a:rPr sz="950" b="1" kern="0" spc="-90" dirty="0">
                <a:solidFill>
                  <a:srgbClr val="CCCACF"/>
                </a:solidFill>
                <a:latin typeface="Arial"/>
                <a:cs typeface="Arial"/>
              </a:rPr>
              <a:t>-</a:t>
            </a:r>
            <a:r>
              <a:rPr sz="950" b="1" kern="0" spc="-20" dirty="0">
                <a:solidFill>
                  <a:srgbClr val="B1B1B1"/>
                </a:solidFill>
                <a:latin typeface="Arial"/>
                <a:cs typeface="Arial"/>
              </a:rPr>
              <a:t>.</a:t>
            </a:r>
            <a:r>
              <a:rPr sz="950" b="1" kern="0" spc="-20" dirty="0">
                <a:solidFill>
                  <a:srgbClr val="6D6D6D"/>
                </a:solidFill>
                <a:latin typeface="Arial"/>
                <a:cs typeface="Arial"/>
              </a:rPr>
              <a:t>ma</a:t>
            </a:r>
            <a:r>
              <a:rPr sz="950" kern="0" spc="-20" dirty="0">
                <a:solidFill>
                  <a:srgbClr val="979797"/>
                </a:solidFill>
                <a:latin typeface="Arial"/>
                <a:cs typeface="Arial"/>
              </a:rPr>
              <a:t>•</a:t>
            </a:r>
            <a:endParaRPr sz="950" kern="0" dirty="0">
              <a:solidFill>
                <a:sysClr val="windowText" lastClr="000000"/>
              </a:solidFill>
              <a:latin typeface="Arial"/>
              <a:cs typeface="Arial"/>
            </a:endParaRPr>
          </a:p>
        </p:txBody>
      </p:sp>
      <p:sp>
        <p:nvSpPr>
          <p:cNvPr id="13" name="object 13">
            <a:extLst>
              <a:ext uri="{FF2B5EF4-FFF2-40B4-BE49-F238E27FC236}">
                <a16:creationId xmlns:a16="http://schemas.microsoft.com/office/drawing/2014/main" id="{74B6B87B-66CA-464B-A200-0AF7F74565EF}"/>
              </a:ext>
            </a:extLst>
          </p:cNvPr>
          <p:cNvSpPr txBox="1"/>
          <p:nvPr/>
        </p:nvSpPr>
        <p:spPr>
          <a:xfrm>
            <a:off x="3887788" y="1092200"/>
            <a:ext cx="644525" cy="492125"/>
          </a:xfrm>
          <a:prstGeom prst="rect">
            <a:avLst/>
          </a:prstGeom>
        </p:spPr>
        <p:txBody>
          <a:bodyPr lIns="0" tIns="13335" rIns="0" bIns="0">
            <a:spAutoFit/>
          </a:bodyPr>
          <a:lstStyle/>
          <a:p>
            <a:pPr marL="12700" eaLnBrk="1" fontAlgn="auto" hangingPunct="1">
              <a:spcBef>
                <a:spcPts val="105"/>
              </a:spcBef>
              <a:spcAft>
                <a:spcPts val="0"/>
              </a:spcAft>
              <a:defRPr/>
            </a:pPr>
            <a:r>
              <a:rPr sz="3050" kern="0" spc="-345" dirty="0">
                <a:solidFill>
                  <a:srgbClr val="979797"/>
                </a:solidFill>
                <a:latin typeface="Times New Roman"/>
                <a:cs typeface="Times New Roman"/>
              </a:rPr>
              <a:t>'</a:t>
            </a:r>
            <a:r>
              <a:rPr sz="3050" kern="0" spc="-345" dirty="0">
                <a:solidFill>
                  <a:srgbClr val="5B5B5B"/>
                </a:solidFill>
                <a:latin typeface="Times New Roman"/>
                <a:cs typeface="Times New Roman"/>
              </a:rPr>
              <a:t>E</a:t>
            </a:r>
            <a:r>
              <a:rPr sz="3050" kern="0" spc="-345" dirty="0">
                <a:solidFill>
                  <a:srgbClr val="2F2844"/>
                </a:solidFill>
                <a:latin typeface="Times New Roman"/>
                <a:cs typeface="Times New Roman"/>
              </a:rPr>
              <a:t>[</a:t>
            </a:r>
            <a:r>
              <a:rPr sz="3050" kern="0" spc="-345" dirty="0">
                <a:solidFill>
                  <a:srgbClr val="151515"/>
                </a:solidFill>
                <a:latin typeface="Times New Roman"/>
                <a:cs typeface="Times New Roman"/>
              </a:rPr>
              <a:t>-</a:t>
            </a:r>
            <a:r>
              <a:rPr sz="3050" kern="0" spc="-1160" dirty="0">
                <a:solidFill>
                  <a:srgbClr val="464149"/>
                </a:solidFill>
                <a:latin typeface="Times New Roman"/>
                <a:cs typeface="Times New Roman"/>
              </a:rPr>
              <a:t>1</a:t>
            </a:r>
            <a:r>
              <a:rPr sz="3050" kern="0" spc="130" dirty="0">
                <a:solidFill>
                  <a:srgbClr val="5B5B5B"/>
                </a:solidFill>
                <a:latin typeface="Times New Roman"/>
                <a:cs typeface="Times New Roman"/>
              </a:rPr>
              <a:t>"</a:t>
            </a:r>
            <a:endParaRPr sz="3050" kern="0" dirty="0">
              <a:solidFill>
                <a:sysClr val="windowText" lastClr="000000"/>
              </a:solidFill>
              <a:latin typeface="Times New Roman"/>
              <a:cs typeface="Times New Roman"/>
            </a:endParaRPr>
          </a:p>
        </p:txBody>
      </p:sp>
      <p:sp>
        <p:nvSpPr>
          <p:cNvPr id="32782" name="object 14">
            <a:extLst>
              <a:ext uri="{FF2B5EF4-FFF2-40B4-BE49-F238E27FC236}">
                <a16:creationId xmlns:a16="http://schemas.microsoft.com/office/drawing/2014/main" id="{753DE7BC-D82B-4C09-8AEB-9F55D8B01B18}"/>
              </a:ext>
            </a:extLst>
          </p:cNvPr>
          <p:cNvSpPr>
            <a:spLocks/>
          </p:cNvSpPr>
          <p:nvPr/>
        </p:nvSpPr>
        <p:spPr bwMode="auto">
          <a:xfrm>
            <a:off x="4173538" y="1374775"/>
            <a:ext cx="3175" cy="231775"/>
          </a:xfrm>
          <a:custGeom>
            <a:avLst/>
            <a:gdLst>
              <a:gd name="T0" fmla="*/ 3051 w 3175"/>
              <a:gd name="T1" fmla="*/ 231166 h 231775"/>
              <a:gd name="T2" fmla="*/ 0 w 3175"/>
              <a:gd name="T3" fmla="*/ 231166 h 231775"/>
              <a:gd name="T4" fmla="*/ 0 w 3175"/>
              <a:gd name="T5" fmla="*/ 0 h 231775"/>
              <a:gd name="T6" fmla="*/ 3051 w 3175"/>
              <a:gd name="T7" fmla="*/ 0 h 231775"/>
              <a:gd name="T8" fmla="*/ 3051 w 3175"/>
              <a:gd name="T9" fmla="*/ 231166 h 2317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75" h="231775">
                <a:moveTo>
                  <a:pt x="3051" y="231166"/>
                </a:moveTo>
                <a:lnTo>
                  <a:pt x="0" y="231166"/>
                </a:lnTo>
                <a:lnTo>
                  <a:pt x="0" y="0"/>
                </a:lnTo>
                <a:lnTo>
                  <a:pt x="3051" y="0"/>
                </a:lnTo>
                <a:lnTo>
                  <a:pt x="3051" y="231166"/>
                </a:lnTo>
                <a:close/>
              </a:path>
            </a:pathLst>
          </a:custGeom>
          <a:solidFill>
            <a:srgbClr val="E2E2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5" name="object 15">
            <a:extLst>
              <a:ext uri="{FF2B5EF4-FFF2-40B4-BE49-F238E27FC236}">
                <a16:creationId xmlns:a16="http://schemas.microsoft.com/office/drawing/2014/main" id="{AC87FE08-B1C8-4B9F-B749-299A4357F1FD}"/>
              </a:ext>
            </a:extLst>
          </p:cNvPr>
          <p:cNvSpPr txBox="1"/>
          <p:nvPr/>
        </p:nvSpPr>
        <p:spPr>
          <a:xfrm>
            <a:off x="4076700" y="1370013"/>
            <a:ext cx="123825" cy="231775"/>
          </a:xfrm>
          <a:prstGeom prst="rect">
            <a:avLst/>
          </a:prstGeom>
        </p:spPr>
        <p:txBody>
          <a:bodyPr lIns="0" tIns="12700" rIns="0" bIns="0">
            <a:spAutoFit/>
          </a:bodyPr>
          <a:lstStyle/>
          <a:p>
            <a:pPr marL="12700" eaLnBrk="1" fontAlgn="auto" hangingPunct="1">
              <a:spcBef>
                <a:spcPts val="100"/>
              </a:spcBef>
              <a:spcAft>
                <a:spcPts val="0"/>
              </a:spcAft>
              <a:defRPr/>
            </a:pPr>
            <a:r>
              <a:rPr sz="500" kern="0" dirty="0">
                <a:solidFill>
                  <a:srgbClr val="8382A3"/>
                </a:solidFill>
                <a:latin typeface="Arial"/>
                <a:cs typeface="Arial"/>
              </a:rPr>
              <a:t>I</a:t>
            </a:r>
            <a:r>
              <a:rPr sz="500" kern="0" spc="380" dirty="0">
                <a:solidFill>
                  <a:srgbClr val="8382A3"/>
                </a:solidFill>
                <a:latin typeface="Arial"/>
                <a:cs typeface="Arial"/>
              </a:rPr>
              <a:t> </a:t>
            </a:r>
            <a:r>
              <a:rPr sz="1350" kern="0" spc="-330" dirty="0">
                <a:solidFill>
                  <a:srgbClr val="B1B1B1"/>
                </a:solidFill>
                <a:latin typeface="Times New Roman"/>
                <a:cs typeface="Times New Roman"/>
              </a:rPr>
              <a:t>.</a:t>
            </a:r>
            <a:r>
              <a:rPr sz="1350" kern="0" spc="-330" dirty="0">
                <a:solidFill>
                  <a:srgbClr val="464149"/>
                </a:solidFill>
                <a:latin typeface="Times New Roman"/>
                <a:cs typeface="Times New Roman"/>
              </a:rPr>
              <a:t>l</a:t>
            </a:r>
            <a:endParaRPr sz="1350" kern="0">
              <a:solidFill>
                <a:sysClr val="windowText" lastClr="000000"/>
              </a:solidFill>
              <a:latin typeface="Times New Roman"/>
              <a:cs typeface="Times New Roman"/>
            </a:endParaRPr>
          </a:p>
        </p:txBody>
      </p:sp>
      <p:sp>
        <p:nvSpPr>
          <p:cNvPr id="16" name="object 16">
            <a:extLst>
              <a:ext uri="{FF2B5EF4-FFF2-40B4-BE49-F238E27FC236}">
                <a16:creationId xmlns:a16="http://schemas.microsoft.com/office/drawing/2014/main" id="{7B8C9188-2D9A-400C-A969-3FBBB612B231}"/>
              </a:ext>
            </a:extLst>
          </p:cNvPr>
          <p:cNvSpPr txBox="1"/>
          <p:nvPr/>
        </p:nvSpPr>
        <p:spPr>
          <a:xfrm>
            <a:off x="4519613" y="1370013"/>
            <a:ext cx="90487" cy="231775"/>
          </a:xfrm>
          <a:prstGeom prst="rect">
            <a:avLst/>
          </a:prstGeom>
        </p:spPr>
        <p:txBody>
          <a:bodyPr lIns="0" tIns="12700" rIns="0" bIns="0">
            <a:spAutoFit/>
          </a:bodyPr>
          <a:lstStyle/>
          <a:p>
            <a:pPr marL="12700" eaLnBrk="1" fontAlgn="auto" hangingPunct="1">
              <a:spcBef>
                <a:spcPts val="100"/>
              </a:spcBef>
              <a:spcAft>
                <a:spcPts val="0"/>
              </a:spcAft>
              <a:defRPr/>
            </a:pPr>
            <a:r>
              <a:rPr sz="1350" kern="0" spc="-125" dirty="0">
                <a:solidFill>
                  <a:srgbClr val="7E7E7C"/>
                </a:solidFill>
                <a:latin typeface="Times New Roman"/>
                <a:cs typeface="Times New Roman"/>
              </a:rPr>
              <a:t>"'</a:t>
            </a:r>
            <a:endParaRPr sz="1350" kern="0">
              <a:solidFill>
                <a:sysClr val="windowText" lastClr="000000"/>
              </a:solidFill>
              <a:latin typeface="Times New Roman"/>
              <a:cs typeface="Times New Roman"/>
            </a:endParaRPr>
          </a:p>
        </p:txBody>
      </p:sp>
      <p:sp>
        <p:nvSpPr>
          <p:cNvPr id="17" name="object 17">
            <a:extLst>
              <a:ext uri="{FF2B5EF4-FFF2-40B4-BE49-F238E27FC236}">
                <a16:creationId xmlns:a16="http://schemas.microsoft.com/office/drawing/2014/main" id="{CB8F7477-742D-4269-98D5-83F168CBBD97}"/>
              </a:ext>
            </a:extLst>
          </p:cNvPr>
          <p:cNvSpPr txBox="1"/>
          <p:nvPr/>
        </p:nvSpPr>
        <p:spPr>
          <a:xfrm>
            <a:off x="5237163" y="3635375"/>
            <a:ext cx="241300" cy="285750"/>
          </a:xfrm>
          <a:prstGeom prst="rect">
            <a:avLst/>
          </a:prstGeom>
        </p:spPr>
        <p:txBody>
          <a:bodyPr lIns="0" tIns="12700" rIns="0" bIns="0">
            <a:spAutoFit/>
          </a:bodyPr>
          <a:lstStyle/>
          <a:p>
            <a:pPr marL="12700" eaLnBrk="1" fontAlgn="auto" hangingPunct="1">
              <a:spcBef>
                <a:spcPts val="100"/>
              </a:spcBef>
              <a:spcAft>
                <a:spcPts val="0"/>
              </a:spcAft>
              <a:defRPr/>
            </a:pPr>
            <a:r>
              <a:rPr sz="1700" kern="0" spc="-155" dirty="0">
                <a:solidFill>
                  <a:srgbClr val="5B5B5B"/>
                </a:solidFill>
                <a:latin typeface="Courier New"/>
                <a:cs typeface="Courier New"/>
              </a:rPr>
              <a:t>a)</a:t>
            </a:r>
            <a:endParaRPr sz="1700" kern="0">
              <a:solidFill>
                <a:sysClr val="windowText" lastClr="000000"/>
              </a:solidFill>
              <a:latin typeface="Courier New"/>
              <a:cs typeface="Courier New"/>
            </a:endParaRPr>
          </a:p>
        </p:txBody>
      </p:sp>
      <p:sp>
        <p:nvSpPr>
          <p:cNvPr id="18" name="object 18">
            <a:extLst>
              <a:ext uri="{FF2B5EF4-FFF2-40B4-BE49-F238E27FC236}">
                <a16:creationId xmlns:a16="http://schemas.microsoft.com/office/drawing/2014/main" id="{D385D428-E1FD-42EE-98D9-924ED09F62E5}"/>
              </a:ext>
            </a:extLst>
          </p:cNvPr>
          <p:cNvSpPr txBox="1"/>
          <p:nvPr/>
        </p:nvSpPr>
        <p:spPr>
          <a:xfrm>
            <a:off x="4502150" y="5081588"/>
            <a:ext cx="171450" cy="246062"/>
          </a:xfrm>
          <a:prstGeom prst="rect">
            <a:avLst/>
          </a:prstGeom>
        </p:spPr>
        <p:txBody>
          <a:bodyPr lIns="0" tIns="12700" rIns="0" bIns="0">
            <a:spAutoFit/>
          </a:bodyPr>
          <a:lstStyle/>
          <a:p>
            <a:pPr marL="12700" eaLnBrk="1" fontAlgn="auto" hangingPunct="1">
              <a:spcBef>
                <a:spcPts val="100"/>
              </a:spcBef>
              <a:spcAft>
                <a:spcPts val="0"/>
              </a:spcAft>
              <a:defRPr/>
            </a:pPr>
            <a:r>
              <a:rPr sz="1450" i="1" kern="0" spc="-305" dirty="0">
                <a:solidFill>
                  <a:srgbClr val="5B5B5B"/>
                </a:solidFill>
                <a:latin typeface="Arial"/>
                <a:cs typeface="Arial"/>
              </a:rPr>
              <a:t>P:r;</a:t>
            </a:r>
            <a:endParaRPr sz="1450" kern="0">
              <a:solidFill>
                <a:sysClr val="windowText" lastClr="000000"/>
              </a:solidFill>
              <a:latin typeface="Arial"/>
              <a:cs typeface="Arial"/>
            </a:endParaRPr>
          </a:p>
        </p:txBody>
      </p:sp>
      <p:sp>
        <p:nvSpPr>
          <p:cNvPr id="19" name="object 19">
            <a:extLst>
              <a:ext uri="{FF2B5EF4-FFF2-40B4-BE49-F238E27FC236}">
                <a16:creationId xmlns:a16="http://schemas.microsoft.com/office/drawing/2014/main" id="{87A90C1A-F651-4790-8462-30D178361D93}"/>
              </a:ext>
            </a:extLst>
          </p:cNvPr>
          <p:cNvSpPr txBox="1"/>
          <p:nvPr/>
        </p:nvSpPr>
        <p:spPr>
          <a:xfrm>
            <a:off x="3694113" y="5311775"/>
            <a:ext cx="201612" cy="207963"/>
          </a:xfrm>
          <a:prstGeom prst="rect">
            <a:avLst/>
          </a:prstGeom>
        </p:spPr>
        <p:txBody>
          <a:bodyPr lIns="0" tIns="12700" rIns="0" bIns="0">
            <a:spAutoFit/>
          </a:bodyPr>
          <a:lstStyle/>
          <a:p>
            <a:pPr marL="12700" eaLnBrk="1" fontAlgn="auto" hangingPunct="1">
              <a:spcBef>
                <a:spcPts val="100"/>
              </a:spcBef>
              <a:spcAft>
                <a:spcPts val="0"/>
              </a:spcAft>
              <a:defRPr/>
            </a:pPr>
            <a:r>
              <a:rPr sz="1200" b="1" i="1" kern="0" spc="-25" dirty="0">
                <a:solidFill>
                  <a:srgbClr val="5B5B5B"/>
                </a:solidFill>
                <a:latin typeface="Arial"/>
                <a:cs typeface="Arial"/>
              </a:rPr>
              <a:t>L</a:t>
            </a:r>
            <a:r>
              <a:rPr sz="1200" b="1" i="1" kern="0" spc="-25" dirty="0">
                <a:solidFill>
                  <a:srgbClr val="030303"/>
                </a:solidFill>
                <a:latin typeface="Arial"/>
                <a:cs typeface="Arial"/>
              </a:rPr>
              <a:t>-</a:t>
            </a:r>
            <a:endParaRPr sz="1200" kern="0">
              <a:solidFill>
                <a:sysClr val="windowText" lastClr="000000"/>
              </a:solidFill>
              <a:latin typeface="Arial"/>
              <a:cs typeface="Arial"/>
            </a:endParaRPr>
          </a:p>
        </p:txBody>
      </p:sp>
      <p:sp>
        <p:nvSpPr>
          <p:cNvPr id="20" name="object 20">
            <a:extLst>
              <a:ext uri="{FF2B5EF4-FFF2-40B4-BE49-F238E27FC236}">
                <a16:creationId xmlns:a16="http://schemas.microsoft.com/office/drawing/2014/main" id="{CB7B541B-C1BB-4B76-AC81-145AB74F27FA}"/>
              </a:ext>
            </a:extLst>
          </p:cNvPr>
          <p:cNvSpPr txBox="1"/>
          <p:nvPr/>
        </p:nvSpPr>
        <p:spPr>
          <a:xfrm>
            <a:off x="4427538" y="5056188"/>
            <a:ext cx="506412" cy="514350"/>
          </a:xfrm>
          <a:prstGeom prst="rect">
            <a:avLst/>
          </a:prstGeom>
        </p:spPr>
        <p:txBody>
          <a:bodyPr lIns="0" tIns="13335" rIns="0" bIns="0">
            <a:spAutoFit/>
          </a:bodyPr>
          <a:lstStyle/>
          <a:p>
            <a:pPr marL="12700" eaLnBrk="1" fontAlgn="auto" hangingPunct="1">
              <a:spcBef>
                <a:spcPts val="105"/>
              </a:spcBef>
              <a:spcAft>
                <a:spcPts val="0"/>
              </a:spcAft>
              <a:defRPr/>
            </a:pPr>
            <a:r>
              <a:rPr sz="3200" b="1" u="heavy" kern="0" spc="-370" dirty="0">
                <a:solidFill>
                  <a:srgbClr val="242424"/>
                </a:solidFill>
                <a:uFill>
                  <a:solidFill>
                    <a:srgbClr val="464149"/>
                  </a:solidFill>
                </a:uFill>
                <a:latin typeface="Times New Roman"/>
                <a:cs typeface="Times New Roman"/>
              </a:rPr>
              <a:t>1_i</a:t>
            </a:r>
            <a:r>
              <a:rPr sz="3200" b="1" u="heavy" kern="0" spc="-370" dirty="0">
                <a:solidFill>
                  <a:srgbClr val="464149"/>
                </a:solidFill>
                <a:uFill>
                  <a:solidFill>
                    <a:srgbClr val="464149"/>
                  </a:solidFill>
                </a:uFill>
                <a:latin typeface="Times New Roman"/>
                <a:cs typeface="Times New Roman"/>
              </a:rPr>
              <a:t>t</a:t>
            </a:r>
            <a:endParaRPr sz="3200" kern="0">
              <a:solidFill>
                <a:sysClr val="windowText" lastClr="000000"/>
              </a:solidFill>
              <a:latin typeface="Times New Roman"/>
              <a:cs typeface="Times New Roman"/>
            </a:endParaRPr>
          </a:p>
        </p:txBody>
      </p:sp>
      <p:sp>
        <p:nvSpPr>
          <p:cNvPr id="21" name="object 21">
            <a:extLst>
              <a:ext uri="{FF2B5EF4-FFF2-40B4-BE49-F238E27FC236}">
                <a16:creationId xmlns:a16="http://schemas.microsoft.com/office/drawing/2014/main" id="{BAC4794D-D636-4158-A651-195926E2BCC8}"/>
              </a:ext>
            </a:extLst>
          </p:cNvPr>
          <p:cNvSpPr txBox="1"/>
          <p:nvPr/>
        </p:nvSpPr>
        <p:spPr>
          <a:xfrm>
            <a:off x="3225800" y="5335588"/>
            <a:ext cx="1554163" cy="414337"/>
          </a:xfrm>
          <a:prstGeom prst="rect">
            <a:avLst/>
          </a:prstGeom>
        </p:spPr>
        <p:txBody>
          <a:bodyPr lIns="0" tIns="13335" rIns="0" bIns="0">
            <a:spAutoFit/>
          </a:bodyPr>
          <a:lstStyle/>
          <a:p>
            <a:pPr marL="12700" eaLnBrk="1" fontAlgn="auto" hangingPunct="1">
              <a:spcBef>
                <a:spcPts val="105"/>
              </a:spcBef>
              <a:spcAft>
                <a:spcPts val="0"/>
              </a:spcAft>
              <a:tabLst>
                <a:tab pos="1382395" algn="l"/>
              </a:tabLst>
              <a:defRPr/>
            </a:pPr>
            <a:r>
              <a:rPr sz="2550" kern="0" spc="800" dirty="0">
                <a:solidFill>
                  <a:srgbClr val="030303"/>
                </a:solidFill>
                <a:latin typeface="Arial"/>
                <a:cs typeface="Arial"/>
              </a:rPr>
              <a:t>==-</a:t>
            </a:r>
            <a:r>
              <a:rPr sz="2550" kern="0" spc="525" dirty="0">
                <a:solidFill>
                  <a:srgbClr val="030303"/>
                </a:solidFill>
                <a:latin typeface="Arial"/>
                <a:cs typeface="Arial"/>
              </a:rPr>
              <a:t>-</a:t>
            </a:r>
            <a:r>
              <a:rPr sz="2550" kern="0" spc="484" dirty="0">
                <a:solidFill>
                  <a:srgbClr val="030303"/>
                </a:solidFill>
                <a:latin typeface="Arial"/>
                <a:cs typeface="Arial"/>
              </a:rPr>
              <a:t>-</a:t>
            </a:r>
            <a:r>
              <a:rPr sz="2550" kern="0" dirty="0">
                <a:solidFill>
                  <a:srgbClr val="030303"/>
                </a:solidFill>
                <a:latin typeface="Arial"/>
                <a:cs typeface="Arial"/>
              </a:rPr>
              <a:t>	</a:t>
            </a:r>
            <a:r>
              <a:rPr sz="1450" kern="0" spc="-25" dirty="0">
                <a:solidFill>
                  <a:srgbClr val="242424"/>
                </a:solidFill>
                <a:latin typeface="Arial"/>
                <a:cs typeface="Arial"/>
              </a:rPr>
              <a:t>i:-</a:t>
            </a:r>
            <a:endParaRPr sz="1450" kern="0">
              <a:solidFill>
                <a:sysClr val="windowText" lastClr="000000"/>
              </a:solidFill>
              <a:latin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90AEFCC7-8FC6-46DB-ACE8-CD22E041B9B5}"/>
              </a:ext>
            </a:extLst>
          </p:cNvPr>
          <p:cNvSpPr txBox="1"/>
          <p:nvPr/>
        </p:nvSpPr>
        <p:spPr>
          <a:xfrm>
            <a:off x="1389063" y="4241800"/>
            <a:ext cx="4706937" cy="330200"/>
          </a:xfrm>
          <a:prstGeom prst="rect">
            <a:avLst/>
          </a:prstGeom>
        </p:spPr>
        <p:txBody>
          <a:bodyPr lIns="0" tIns="13335" rIns="0" bIns="0">
            <a:spAutoFit/>
          </a:bodyPr>
          <a:lstStyle/>
          <a:p>
            <a:pPr marL="228600" indent="-216535" eaLnBrk="1" fontAlgn="auto" hangingPunct="1">
              <a:spcBef>
                <a:spcPts val="105"/>
              </a:spcBef>
              <a:spcAft>
                <a:spcPts val="0"/>
              </a:spcAft>
              <a:buSzPct val="55000"/>
              <a:buFont typeface="Symbol"/>
              <a:buChar char=""/>
              <a:tabLst>
                <a:tab pos="228600" algn="l"/>
                <a:tab pos="229235" algn="l"/>
              </a:tabLst>
              <a:defRPr/>
            </a:pPr>
            <a:r>
              <a:rPr sz="2000" kern="0" dirty="0">
                <a:solidFill>
                  <a:sysClr val="windowText" lastClr="000000"/>
                </a:solidFill>
                <a:latin typeface="Times New Roman"/>
                <a:cs typeface="Times New Roman"/>
              </a:rPr>
              <a:t>The</a:t>
            </a:r>
            <a:r>
              <a:rPr sz="2000" kern="0" spc="2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deflection</a:t>
            </a:r>
            <a:r>
              <a:rPr sz="2000" kern="0" spc="4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at</a:t>
            </a:r>
            <a:r>
              <a:rPr sz="2000" kern="0" spc="3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the</a:t>
            </a:r>
            <a:r>
              <a:rPr sz="2000" kern="0" spc="4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load</a:t>
            </a:r>
            <a:r>
              <a:rPr sz="2000" kern="0" spc="45"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point</a:t>
            </a:r>
            <a:r>
              <a:rPr sz="2000" kern="0" spc="3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is</a:t>
            </a:r>
            <a:r>
              <a:rPr sz="2000" kern="0" spc="3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given</a:t>
            </a:r>
            <a:r>
              <a:rPr sz="2000" kern="0" spc="45" dirty="0">
                <a:solidFill>
                  <a:sysClr val="windowText" lastClr="000000"/>
                </a:solidFill>
                <a:latin typeface="Times New Roman"/>
                <a:cs typeface="Times New Roman"/>
              </a:rPr>
              <a:t> </a:t>
            </a:r>
            <a:r>
              <a:rPr sz="2000" kern="0" spc="-25" dirty="0">
                <a:solidFill>
                  <a:sysClr val="windowText" lastClr="000000"/>
                </a:solidFill>
                <a:latin typeface="Times New Roman"/>
                <a:cs typeface="Times New Roman"/>
              </a:rPr>
              <a:t>by,</a:t>
            </a:r>
            <a:endParaRPr sz="2000" kern="0">
              <a:solidFill>
                <a:sysClr val="windowText" lastClr="000000"/>
              </a:solidFill>
              <a:latin typeface="Times New Roman"/>
              <a:cs typeface="Times New Roman"/>
            </a:endParaRPr>
          </a:p>
        </p:txBody>
      </p:sp>
      <p:pic>
        <p:nvPicPr>
          <p:cNvPr id="33795" name="object 3">
            <a:extLst>
              <a:ext uri="{FF2B5EF4-FFF2-40B4-BE49-F238E27FC236}">
                <a16:creationId xmlns:a16="http://schemas.microsoft.com/office/drawing/2014/main" id="{C553B26C-BF16-4157-A268-FE0F09782F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8575" y="876300"/>
            <a:ext cx="2532063"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object 4">
            <a:extLst>
              <a:ext uri="{FF2B5EF4-FFF2-40B4-BE49-F238E27FC236}">
                <a16:creationId xmlns:a16="http://schemas.microsoft.com/office/drawing/2014/main" id="{F0E0A6E7-2264-4147-9F06-13A169CF48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0538" y="4943475"/>
            <a:ext cx="2395537"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object 2">
            <a:extLst>
              <a:ext uri="{FF2B5EF4-FFF2-40B4-BE49-F238E27FC236}">
                <a16:creationId xmlns:a16="http://schemas.microsoft.com/office/drawing/2014/main" id="{932EE535-460C-4418-B61C-684B7B01612A}"/>
              </a:ext>
            </a:extLst>
          </p:cNvPr>
          <p:cNvSpPr txBox="1">
            <a:spLocks noChangeArrowheads="1"/>
          </p:cNvSpPr>
          <p:nvPr/>
        </p:nvSpPr>
        <p:spPr bwMode="auto">
          <a:xfrm>
            <a:off x="1176338" y="847725"/>
            <a:ext cx="82216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429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2288"/>
              </a:lnSpc>
              <a:spcBef>
                <a:spcPts val="275"/>
              </a:spcBef>
            </a:pPr>
            <a:r>
              <a:rPr lang="en-US" altLang="en-US" sz="2000">
                <a:solidFill>
                  <a:srgbClr val="000000"/>
                </a:solidFill>
                <a:latin typeface="Times New Roman" panose="02020603050405020304" pitchFamily="18" charset="0"/>
                <a:cs typeface="Times New Roman" panose="02020603050405020304" pitchFamily="18" charset="0"/>
              </a:rPr>
              <a:t>Since the deflection of full-length leaves is equal to the deflection of graduated- length leaves,</a:t>
            </a:r>
          </a:p>
        </p:txBody>
      </p:sp>
      <p:pic>
        <p:nvPicPr>
          <p:cNvPr id="34819" name="object 3">
            <a:extLst>
              <a:ext uri="{FF2B5EF4-FFF2-40B4-BE49-F238E27FC236}">
                <a16:creationId xmlns:a16="http://schemas.microsoft.com/office/drawing/2014/main" id="{669D0F47-6410-43DE-94CA-324836914E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905000"/>
            <a:ext cx="2708275" cy="366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object 2">
            <a:extLst>
              <a:ext uri="{FF2B5EF4-FFF2-40B4-BE49-F238E27FC236}">
                <a16:creationId xmlns:a16="http://schemas.microsoft.com/office/drawing/2014/main" id="{9A8F7125-6AC1-40E4-8790-C3131ABE197B}"/>
              </a:ext>
            </a:extLst>
          </p:cNvPr>
          <p:cNvSpPr txBox="1">
            <a:spLocks noChangeArrowheads="1"/>
          </p:cNvSpPr>
          <p:nvPr/>
        </p:nvSpPr>
        <p:spPr bwMode="auto">
          <a:xfrm>
            <a:off x="1176338" y="5448300"/>
            <a:ext cx="85296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4290" rIns="0" bIns="0">
            <a:spAutoFit/>
          </a:bodyPr>
          <a:lstStyle>
            <a:lvl1pPr marL="12700">
              <a:tabLst>
                <a:tab pos="1000125" algn="l"/>
                <a:tab pos="1903413" algn="l"/>
                <a:tab pos="2228850" algn="l"/>
                <a:tab pos="4191000" algn="l"/>
                <a:tab pos="5872163" algn="l"/>
                <a:tab pos="6437313" algn="l"/>
                <a:tab pos="7102475" algn="l"/>
                <a:tab pos="7429500" algn="l"/>
              </a:tabLst>
              <a:defRPr>
                <a:solidFill>
                  <a:schemeClr val="tx1"/>
                </a:solidFill>
                <a:latin typeface="Arial" panose="020B0604020202020204" pitchFamily="34" charset="0"/>
              </a:defRPr>
            </a:lvl1pPr>
            <a:lvl2pPr marL="742950" indent="-285750">
              <a:tabLst>
                <a:tab pos="1000125" algn="l"/>
                <a:tab pos="1903413" algn="l"/>
                <a:tab pos="2228850" algn="l"/>
                <a:tab pos="4191000" algn="l"/>
                <a:tab pos="5872163" algn="l"/>
                <a:tab pos="6437313" algn="l"/>
                <a:tab pos="7102475" algn="l"/>
                <a:tab pos="7429500" algn="l"/>
              </a:tabLst>
              <a:defRPr>
                <a:solidFill>
                  <a:schemeClr val="tx1"/>
                </a:solidFill>
                <a:latin typeface="Arial" panose="020B0604020202020204" pitchFamily="34" charset="0"/>
              </a:defRPr>
            </a:lvl2pPr>
            <a:lvl3pPr marL="1143000" indent="-228600">
              <a:tabLst>
                <a:tab pos="1000125" algn="l"/>
                <a:tab pos="1903413" algn="l"/>
                <a:tab pos="2228850" algn="l"/>
                <a:tab pos="4191000" algn="l"/>
                <a:tab pos="5872163" algn="l"/>
                <a:tab pos="6437313" algn="l"/>
                <a:tab pos="7102475" algn="l"/>
                <a:tab pos="7429500" algn="l"/>
              </a:tabLst>
              <a:defRPr>
                <a:solidFill>
                  <a:schemeClr val="tx1"/>
                </a:solidFill>
                <a:latin typeface="Arial" panose="020B0604020202020204" pitchFamily="34" charset="0"/>
              </a:defRPr>
            </a:lvl3pPr>
            <a:lvl4pPr marL="1600200" indent="-228600">
              <a:tabLst>
                <a:tab pos="1000125" algn="l"/>
                <a:tab pos="1903413" algn="l"/>
                <a:tab pos="2228850" algn="l"/>
                <a:tab pos="4191000" algn="l"/>
                <a:tab pos="5872163" algn="l"/>
                <a:tab pos="6437313" algn="l"/>
                <a:tab pos="7102475" algn="l"/>
                <a:tab pos="7429500" algn="l"/>
              </a:tabLst>
              <a:defRPr>
                <a:solidFill>
                  <a:schemeClr val="tx1"/>
                </a:solidFill>
                <a:latin typeface="Arial" panose="020B0604020202020204" pitchFamily="34" charset="0"/>
              </a:defRPr>
            </a:lvl4pPr>
            <a:lvl5pPr marL="2057400" indent="-228600">
              <a:tabLst>
                <a:tab pos="1000125" algn="l"/>
                <a:tab pos="1903413" algn="l"/>
                <a:tab pos="2228850" algn="l"/>
                <a:tab pos="4191000" algn="l"/>
                <a:tab pos="5872163" algn="l"/>
                <a:tab pos="6437313" algn="l"/>
                <a:tab pos="7102475" algn="l"/>
                <a:tab pos="74295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000125" algn="l"/>
                <a:tab pos="1903413" algn="l"/>
                <a:tab pos="2228850" algn="l"/>
                <a:tab pos="4191000" algn="l"/>
                <a:tab pos="5872163" algn="l"/>
                <a:tab pos="6437313" algn="l"/>
                <a:tab pos="7102475" algn="l"/>
                <a:tab pos="74295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000125" algn="l"/>
                <a:tab pos="1903413" algn="l"/>
                <a:tab pos="2228850" algn="l"/>
                <a:tab pos="4191000" algn="l"/>
                <a:tab pos="5872163" algn="l"/>
                <a:tab pos="6437313" algn="l"/>
                <a:tab pos="7102475" algn="l"/>
                <a:tab pos="74295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000125" algn="l"/>
                <a:tab pos="1903413" algn="l"/>
                <a:tab pos="2228850" algn="l"/>
                <a:tab pos="4191000" algn="l"/>
                <a:tab pos="5872163" algn="l"/>
                <a:tab pos="6437313" algn="l"/>
                <a:tab pos="7102475" algn="l"/>
                <a:tab pos="74295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000125" algn="l"/>
                <a:tab pos="1903413" algn="l"/>
                <a:tab pos="2228850" algn="l"/>
                <a:tab pos="4191000" algn="l"/>
                <a:tab pos="5872163" algn="l"/>
                <a:tab pos="6437313" algn="l"/>
                <a:tab pos="7102475" algn="l"/>
                <a:tab pos="7429500" algn="l"/>
              </a:tabLst>
              <a:defRPr>
                <a:solidFill>
                  <a:schemeClr val="tx1"/>
                </a:solidFill>
                <a:latin typeface="Arial" panose="020B0604020202020204" pitchFamily="34" charset="0"/>
              </a:defRPr>
            </a:lvl9pPr>
          </a:lstStyle>
          <a:p>
            <a:pPr eaLnBrk="1" hangingPunct="1">
              <a:lnSpc>
                <a:spcPts val="2288"/>
              </a:lnSpc>
              <a:spcBef>
                <a:spcPts val="275"/>
              </a:spcBef>
            </a:pPr>
            <a:r>
              <a:rPr lang="en-US" altLang="en-US" sz="2000">
                <a:solidFill>
                  <a:srgbClr val="000000"/>
                </a:solidFill>
                <a:latin typeface="Times New Roman" panose="02020603050405020304" pitchFamily="18" charset="0"/>
                <a:cs typeface="Times New Roman" panose="02020603050405020304" pitchFamily="18" charset="0"/>
              </a:rPr>
              <a:t>Bending	stresses	in	full-length  leaves	are 50% more	than	those	in	graduated- length leaves.</a:t>
            </a:r>
          </a:p>
        </p:txBody>
      </p:sp>
      <p:pic>
        <p:nvPicPr>
          <p:cNvPr id="35843" name="object 3">
            <a:extLst>
              <a:ext uri="{FF2B5EF4-FFF2-40B4-BE49-F238E27FC236}">
                <a16:creationId xmlns:a16="http://schemas.microsoft.com/office/drawing/2014/main" id="{CC11F099-8A00-4935-93A0-412973447E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0075" y="876300"/>
            <a:ext cx="2905125"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object 4">
            <a:extLst>
              <a:ext uri="{FF2B5EF4-FFF2-40B4-BE49-F238E27FC236}">
                <a16:creationId xmlns:a16="http://schemas.microsoft.com/office/drawing/2014/main" id="{90F1C2D6-E3ED-4B5D-A6BC-B1F49F0EA3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9600" y="2293938"/>
            <a:ext cx="2897188"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object 5">
            <a:extLst>
              <a:ext uri="{FF2B5EF4-FFF2-40B4-BE49-F238E27FC236}">
                <a16:creationId xmlns:a16="http://schemas.microsoft.com/office/drawing/2014/main" id="{671C832A-7C77-4BF1-A4BB-2F45A31F80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8138" y="3479800"/>
            <a:ext cx="3078162"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object 6">
            <a:extLst>
              <a:ext uri="{FF2B5EF4-FFF2-40B4-BE49-F238E27FC236}">
                <a16:creationId xmlns:a16="http://schemas.microsoft.com/office/drawing/2014/main" id="{C5E40354-2396-4B35-9032-31D0FC6672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3875" y="6197600"/>
            <a:ext cx="32385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1115EC62-D4C3-48EA-95F8-06ADAC503FAF}"/>
              </a:ext>
            </a:extLst>
          </p:cNvPr>
          <p:cNvSpPr txBox="1"/>
          <p:nvPr/>
        </p:nvSpPr>
        <p:spPr>
          <a:xfrm>
            <a:off x="1176338" y="1254125"/>
            <a:ext cx="4040187" cy="330200"/>
          </a:xfrm>
          <a:prstGeom prst="rect">
            <a:avLst/>
          </a:prstGeom>
        </p:spPr>
        <p:txBody>
          <a:bodyPr lIns="0" tIns="12700" rIns="0" bIns="0">
            <a:spAutoFit/>
          </a:bodyPr>
          <a:lstStyle/>
          <a:p>
            <a:pPr marL="12700" eaLnBrk="1" fontAlgn="auto" hangingPunct="1">
              <a:spcBef>
                <a:spcPts val="100"/>
              </a:spcBef>
              <a:spcAft>
                <a:spcPts val="0"/>
              </a:spcAft>
              <a:tabLst>
                <a:tab pos="614045" algn="l"/>
              </a:tabLst>
              <a:defRPr/>
            </a:pPr>
            <a:r>
              <a:rPr sz="2000" b="1" kern="0" spc="-25" dirty="0">
                <a:solidFill>
                  <a:sysClr val="windowText" lastClr="000000"/>
                </a:solidFill>
                <a:latin typeface="Times New Roman"/>
                <a:cs typeface="Times New Roman"/>
              </a:rPr>
              <a:t>3.</a:t>
            </a:r>
            <a:r>
              <a:rPr sz="2000" b="1" kern="0" dirty="0">
                <a:solidFill>
                  <a:sysClr val="windowText" lastClr="000000"/>
                </a:solidFill>
                <a:latin typeface="Times New Roman"/>
                <a:cs typeface="Times New Roman"/>
              </a:rPr>
              <a:t>	NIPPING</a:t>
            </a:r>
            <a:r>
              <a:rPr sz="2000" b="1" kern="0" spc="50" dirty="0">
                <a:solidFill>
                  <a:sysClr val="windowText" lastClr="000000"/>
                </a:solidFill>
                <a:latin typeface="Times New Roman"/>
                <a:cs typeface="Times New Roman"/>
              </a:rPr>
              <a:t> </a:t>
            </a:r>
            <a:r>
              <a:rPr sz="2000" b="1" kern="0" dirty="0">
                <a:solidFill>
                  <a:sysClr val="windowText" lastClr="000000"/>
                </a:solidFill>
                <a:latin typeface="Times New Roman"/>
                <a:cs typeface="Times New Roman"/>
              </a:rPr>
              <a:t>OF</a:t>
            </a:r>
            <a:r>
              <a:rPr sz="2000" b="1" kern="0" spc="35" dirty="0">
                <a:solidFill>
                  <a:sysClr val="windowText" lastClr="000000"/>
                </a:solidFill>
                <a:latin typeface="Times New Roman"/>
                <a:cs typeface="Times New Roman"/>
              </a:rPr>
              <a:t> </a:t>
            </a:r>
            <a:r>
              <a:rPr sz="2000" b="1" kern="0" dirty="0">
                <a:solidFill>
                  <a:sysClr val="windowText" lastClr="000000"/>
                </a:solidFill>
                <a:latin typeface="Times New Roman"/>
                <a:cs typeface="Times New Roman"/>
              </a:rPr>
              <a:t>LEAF</a:t>
            </a:r>
            <a:r>
              <a:rPr sz="2000" b="1" kern="0" spc="75" dirty="0">
                <a:solidFill>
                  <a:sysClr val="windowText" lastClr="000000"/>
                </a:solidFill>
                <a:latin typeface="Times New Roman"/>
                <a:cs typeface="Times New Roman"/>
              </a:rPr>
              <a:t> </a:t>
            </a:r>
            <a:r>
              <a:rPr sz="2000" b="1" kern="0" spc="-10" dirty="0">
                <a:solidFill>
                  <a:sysClr val="windowText" lastClr="000000"/>
                </a:solidFill>
                <a:latin typeface="Times New Roman"/>
                <a:cs typeface="Times New Roman"/>
              </a:rPr>
              <a:t>SPRINGS</a:t>
            </a:r>
            <a:endParaRPr sz="2000" kern="0">
              <a:solidFill>
                <a:sysClr val="windowText" lastClr="000000"/>
              </a:solidFill>
              <a:latin typeface="Times New Roman"/>
              <a:cs typeface="Times New Roman"/>
            </a:endParaRPr>
          </a:p>
        </p:txBody>
      </p:sp>
      <p:sp>
        <p:nvSpPr>
          <p:cNvPr id="36867" name="object 3">
            <a:extLst>
              <a:ext uri="{FF2B5EF4-FFF2-40B4-BE49-F238E27FC236}">
                <a16:creationId xmlns:a16="http://schemas.microsoft.com/office/drawing/2014/main" id="{8E529D82-0CC6-4D9C-B05D-9F9F1210CE9F}"/>
              </a:ext>
            </a:extLst>
          </p:cNvPr>
          <p:cNvSpPr txBox="1">
            <a:spLocks noChangeArrowheads="1"/>
          </p:cNvSpPr>
          <p:nvPr/>
        </p:nvSpPr>
        <p:spPr bwMode="auto">
          <a:xfrm>
            <a:off x="1176338" y="4679950"/>
            <a:ext cx="7699375"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54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6000"/>
              </a:lnSpc>
              <a:spcBef>
                <a:spcPts val="200"/>
              </a:spcBef>
            </a:pPr>
            <a:r>
              <a:rPr lang="en-US" altLang="en-US" sz="2000">
                <a:solidFill>
                  <a:srgbClr val="000000"/>
                </a:solidFill>
                <a:latin typeface="Times New Roman" panose="02020603050405020304" pitchFamily="18" charset="0"/>
                <a:cs typeface="Times New Roman" panose="02020603050405020304" pitchFamily="18" charset="0"/>
              </a:rPr>
              <a:t>One of the methods of equalising the stresses in different leaves is to pre- stress the spring. The pre-stressing is achieved by bending the leaves to different radii of curvature, before they are assembled with the centre clip. The initial gap </a:t>
            </a:r>
            <a:r>
              <a:rPr lang="en-US" altLang="en-US" sz="2000" i="1">
                <a:solidFill>
                  <a:srgbClr val="000000"/>
                </a:solidFill>
                <a:latin typeface="Times New Roman" panose="02020603050405020304" pitchFamily="18" charset="0"/>
                <a:cs typeface="Times New Roman" panose="02020603050405020304" pitchFamily="18" charset="0"/>
              </a:rPr>
              <a:t>C </a:t>
            </a:r>
            <a:r>
              <a:rPr lang="en-US" altLang="en-US" sz="2000">
                <a:solidFill>
                  <a:srgbClr val="000000"/>
                </a:solidFill>
                <a:latin typeface="Times New Roman" panose="02020603050405020304" pitchFamily="18" charset="0"/>
                <a:cs typeface="Times New Roman" panose="02020603050405020304" pitchFamily="18" charset="0"/>
              </a:rPr>
              <a:t>between the extra full-length leaf and the graduated- length leaf before the assembly, is called a ‘</a:t>
            </a:r>
            <a:r>
              <a:rPr lang="en-US" altLang="en-US" sz="2000" i="1">
                <a:solidFill>
                  <a:srgbClr val="000000"/>
                </a:solidFill>
                <a:latin typeface="Times New Roman" panose="02020603050405020304" pitchFamily="18" charset="0"/>
                <a:cs typeface="Times New Roman" panose="02020603050405020304" pitchFamily="18" charset="0"/>
              </a:rPr>
              <a:t>nip</a:t>
            </a:r>
            <a:r>
              <a:rPr lang="en-US" altLang="en-US" sz="2000">
                <a:solidFill>
                  <a:srgbClr val="000000"/>
                </a:solidFill>
                <a:latin typeface="Times New Roman" panose="02020603050405020304" pitchFamily="18" charset="0"/>
                <a:cs typeface="Times New Roman" panose="02020603050405020304" pitchFamily="18" charset="0"/>
              </a:rPr>
              <a:t>’.</a:t>
            </a:r>
          </a:p>
        </p:txBody>
      </p:sp>
      <p:pic>
        <p:nvPicPr>
          <p:cNvPr id="36868" name="object 4">
            <a:extLst>
              <a:ext uri="{FF2B5EF4-FFF2-40B4-BE49-F238E27FC236}">
                <a16:creationId xmlns:a16="http://schemas.microsoft.com/office/drawing/2014/main" id="{55FA6DEE-4B8E-4BF3-BEA5-359F6D25E1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1755775"/>
            <a:ext cx="2538413"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AEB0D91A-4B4F-4712-9F1F-F3AD193437C6}"/>
              </a:ext>
            </a:extLst>
          </p:cNvPr>
          <p:cNvSpPr txBox="1"/>
          <p:nvPr/>
        </p:nvSpPr>
        <p:spPr>
          <a:xfrm>
            <a:off x="998538" y="898525"/>
            <a:ext cx="7053262" cy="331788"/>
          </a:xfrm>
          <a:prstGeom prst="rect">
            <a:avLst/>
          </a:prstGeom>
        </p:spPr>
        <p:txBody>
          <a:bodyPr lIns="0" tIns="12700" rIns="0" bIns="0">
            <a:spAutoFit/>
          </a:bodyPr>
          <a:lstStyle/>
          <a:p>
            <a:pPr marL="12700" eaLnBrk="1" fontAlgn="auto" hangingPunct="1">
              <a:spcBef>
                <a:spcPts val="100"/>
              </a:spcBef>
              <a:spcAft>
                <a:spcPts val="0"/>
              </a:spcAft>
              <a:defRPr/>
            </a:pPr>
            <a:r>
              <a:rPr sz="2000" kern="0" dirty="0">
                <a:solidFill>
                  <a:sysClr val="windowText" lastClr="000000"/>
                </a:solidFill>
                <a:latin typeface="Times New Roman"/>
                <a:cs typeface="Times New Roman"/>
              </a:rPr>
              <a:t>The</a:t>
            </a:r>
            <a:r>
              <a:rPr sz="2000" kern="0" spc="15"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deflection</a:t>
            </a:r>
            <a:r>
              <a:rPr sz="2000" kern="0" spc="2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at</a:t>
            </a:r>
            <a:r>
              <a:rPr sz="2000" kern="0" spc="25"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the</a:t>
            </a:r>
            <a:r>
              <a:rPr sz="2000" kern="0" spc="25"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end</a:t>
            </a:r>
            <a:r>
              <a:rPr sz="2000" kern="0" spc="35"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of</a:t>
            </a:r>
            <a:r>
              <a:rPr sz="2000" kern="0" spc="4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the</a:t>
            </a:r>
            <a:r>
              <a:rPr sz="2000" kern="0" spc="25"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spring</a:t>
            </a:r>
            <a:r>
              <a:rPr sz="2000" kern="0" spc="5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is</a:t>
            </a:r>
            <a:r>
              <a:rPr sz="2000" kern="0" spc="25"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determined</a:t>
            </a:r>
            <a:r>
              <a:rPr sz="2000" kern="0" spc="5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as</a:t>
            </a:r>
            <a:r>
              <a:rPr sz="2000" kern="0" spc="25"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given</a:t>
            </a:r>
            <a:r>
              <a:rPr sz="2000" kern="0" spc="25" dirty="0">
                <a:solidFill>
                  <a:sysClr val="windowText" lastClr="000000"/>
                </a:solidFill>
                <a:latin typeface="Times New Roman"/>
                <a:cs typeface="Times New Roman"/>
              </a:rPr>
              <a:t> </a:t>
            </a:r>
            <a:r>
              <a:rPr sz="2000" kern="0" spc="-10" dirty="0">
                <a:solidFill>
                  <a:sysClr val="windowText" lastClr="000000"/>
                </a:solidFill>
                <a:latin typeface="Times New Roman"/>
                <a:cs typeface="Times New Roman"/>
              </a:rPr>
              <a:t>below:</a:t>
            </a:r>
            <a:endParaRPr sz="2000" kern="0">
              <a:solidFill>
                <a:sysClr val="windowText" lastClr="000000"/>
              </a:solidFill>
              <a:latin typeface="Times New Roman"/>
              <a:cs typeface="Times New Roman"/>
            </a:endParaRPr>
          </a:p>
        </p:txBody>
      </p:sp>
      <p:sp>
        <p:nvSpPr>
          <p:cNvPr id="3" name="object 3">
            <a:extLst>
              <a:ext uri="{FF2B5EF4-FFF2-40B4-BE49-F238E27FC236}">
                <a16:creationId xmlns:a16="http://schemas.microsoft.com/office/drawing/2014/main" id="{932EF934-6165-4645-A1BB-CC7B77525DA3}"/>
              </a:ext>
            </a:extLst>
          </p:cNvPr>
          <p:cNvSpPr txBox="1"/>
          <p:nvPr/>
        </p:nvSpPr>
        <p:spPr>
          <a:xfrm>
            <a:off x="1176338" y="5405438"/>
            <a:ext cx="7926387" cy="331787"/>
          </a:xfrm>
          <a:prstGeom prst="rect">
            <a:avLst/>
          </a:prstGeom>
        </p:spPr>
        <p:txBody>
          <a:bodyPr lIns="0" tIns="12700" rIns="0" bIns="0">
            <a:spAutoFit/>
          </a:bodyPr>
          <a:lstStyle/>
          <a:p>
            <a:pPr marL="12700" eaLnBrk="1" fontAlgn="auto" hangingPunct="1">
              <a:spcBef>
                <a:spcPts val="100"/>
              </a:spcBef>
              <a:spcAft>
                <a:spcPts val="0"/>
              </a:spcAft>
              <a:defRPr/>
            </a:pPr>
            <a:r>
              <a:rPr sz="2000" kern="0" dirty="0">
                <a:solidFill>
                  <a:sysClr val="windowText" lastClr="000000"/>
                </a:solidFill>
                <a:latin typeface="Times New Roman"/>
                <a:cs typeface="Times New Roman"/>
              </a:rPr>
              <a:t>The</a:t>
            </a:r>
            <a:r>
              <a:rPr sz="2000" kern="0" spc="1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deflection</a:t>
            </a:r>
            <a:r>
              <a:rPr sz="2000" kern="0" spc="4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of</a:t>
            </a:r>
            <a:r>
              <a:rPr sz="2000" kern="0" spc="25"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the</a:t>
            </a:r>
            <a:r>
              <a:rPr sz="2000" kern="0" spc="20" dirty="0">
                <a:solidFill>
                  <a:sysClr val="windowText" lastClr="000000"/>
                </a:solidFill>
                <a:latin typeface="Times New Roman"/>
                <a:cs typeface="Times New Roman"/>
              </a:rPr>
              <a:t> </a:t>
            </a:r>
            <a:r>
              <a:rPr sz="2000" kern="0" spc="-10" dirty="0">
                <a:solidFill>
                  <a:sysClr val="windowText" lastClr="000000"/>
                </a:solidFill>
                <a:latin typeface="Times New Roman"/>
                <a:cs typeface="Times New Roman"/>
              </a:rPr>
              <a:t>multi-</a:t>
            </a:r>
            <a:r>
              <a:rPr sz="2000" kern="0" dirty="0">
                <a:solidFill>
                  <a:sysClr val="windowText" lastClr="000000"/>
                </a:solidFill>
                <a:latin typeface="Times New Roman"/>
                <a:cs typeface="Times New Roman"/>
              </a:rPr>
              <a:t>leaf</a:t>
            </a:r>
            <a:r>
              <a:rPr sz="2000" kern="0" spc="35"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spring</a:t>
            </a:r>
            <a:r>
              <a:rPr sz="2000" kern="0" spc="45"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due</a:t>
            </a:r>
            <a:r>
              <a:rPr sz="2000" kern="0" spc="35"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to</a:t>
            </a:r>
            <a:r>
              <a:rPr sz="2000" kern="0" spc="4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the</a:t>
            </a:r>
            <a:r>
              <a:rPr sz="2000" kern="0" spc="55"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external</a:t>
            </a:r>
            <a:r>
              <a:rPr sz="2000" kern="0" spc="45"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force</a:t>
            </a:r>
            <a:r>
              <a:rPr sz="2000" kern="0" spc="70" dirty="0">
                <a:solidFill>
                  <a:sysClr val="windowText" lastClr="000000"/>
                </a:solidFill>
                <a:latin typeface="Times New Roman"/>
                <a:cs typeface="Times New Roman"/>
              </a:rPr>
              <a:t> </a:t>
            </a:r>
            <a:r>
              <a:rPr sz="2000" i="1" kern="0" dirty="0">
                <a:solidFill>
                  <a:sysClr val="windowText" lastClr="000000"/>
                </a:solidFill>
                <a:latin typeface="Times New Roman"/>
                <a:cs typeface="Times New Roman"/>
              </a:rPr>
              <a:t>P</a:t>
            </a:r>
            <a:r>
              <a:rPr sz="2000" i="1" kern="0" spc="4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is</a:t>
            </a:r>
            <a:r>
              <a:rPr sz="2000" kern="0" spc="35"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the</a:t>
            </a:r>
            <a:r>
              <a:rPr sz="2000" kern="0" spc="20" dirty="0">
                <a:solidFill>
                  <a:sysClr val="windowText" lastClr="000000"/>
                </a:solidFill>
                <a:latin typeface="Times New Roman"/>
                <a:cs typeface="Times New Roman"/>
              </a:rPr>
              <a:t> </a:t>
            </a:r>
            <a:r>
              <a:rPr sz="2000" kern="0" spc="-20" dirty="0">
                <a:solidFill>
                  <a:sysClr val="windowText" lastClr="000000"/>
                </a:solidFill>
                <a:latin typeface="Times New Roman"/>
                <a:cs typeface="Times New Roman"/>
              </a:rPr>
              <a:t>same</a:t>
            </a:r>
            <a:endParaRPr sz="2000" kern="0">
              <a:solidFill>
                <a:sysClr val="windowText" lastClr="000000"/>
              </a:solidFill>
              <a:latin typeface="Times New Roman"/>
              <a:cs typeface="Times New Roman"/>
            </a:endParaRPr>
          </a:p>
        </p:txBody>
      </p:sp>
      <p:pic>
        <p:nvPicPr>
          <p:cNvPr id="37892" name="object 4">
            <a:extLst>
              <a:ext uri="{FF2B5EF4-FFF2-40B4-BE49-F238E27FC236}">
                <a16:creationId xmlns:a16="http://schemas.microsoft.com/office/drawing/2014/main" id="{9213A631-1CBF-4100-A588-BD63A04057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6400" y="1387475"/>
            <a:ext cx="295751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object 5">
            <a:extLst>
              <a:ext uri="{FF2B5EF4-FFF2-40B4-BE49-F238E27FC236}">
                <a16:creationId xmlns:a16="http://schemas.microsoft.com/office/drawing/2014/main" id="{3D9C0686-7E75-4A67-AB67-826E353A2F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9738" y="2573338"/>
            <a:ext cx="1887537"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object 6">
            <a:extLst>
              <a:ext uri="{FF2B5EF4-FFF2-40B4-BE49-F238E27FC236}">
                <a16:creationId xmlns:a16="http://schemas.microsoft.com/office/drawing/2014/main" id="{90EE63DE-4A33-46C2-9545-D4A4BF6C0F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1200" y="3495675"/>
            <a:ext cx="1749425"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object 2">
            <a:extLst>
              <a:ext uri="{FF2B5EF4-FFF2-40B4-BE49-F238E27FC236}">
                <a16:creationId xmlns:a16="http://schemas.microsoft.com/office/drawing/2014/main" id="{41AB633F-D8D8-4F4F-B1B0-2900459BFB75}"/>
              </a:ext>
            </a:extLst>
          </p:cNvPr>
          <p:cNvSpPr txBox="1">
            <a:spLocks noChangeArrowheads="1"/>
          </p:cNvSpPr>
          <p:nvPr/>
        </p:nvSpPr>
        <p:spPr bwMode="auto">
          <a:xfrm>
            <a:off x="963613" y="847725"/>
            <a:ext cx="8124825" cy="391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en-US" altLang="en-US" sz="2000" b="1">
                <a:solidFill>
                  <a:srgbClr val="000000"/>
                </a:solidFill>
                <a:latin typeface="Times New Roman" panose="02020603050405020304" pitchFamily="18" charset="0"/>
                <a:cs typeface="Times New Roman" panose="02020603050405020304" pitchFamily="18" charset="0"/>
              </a:rPr>
              <a:t>Prob</a:t>
            </a:r>
            <a:r>
              <a:rPr lang="en-US" altLang="en-US" sz="2000">
                <a:solidFill>
                  <a:srgbClr val="000000"/>
                </a:solidFill>
                <a:latin typeface="Times New Roman" panose="02020603050405020304" pitchFamily="18" charset="0"/>
                <a:cs typeface="Times New Roman" panose="02020603050405020304" pitchFamily="18" charset="0"/>
              </a:rPr>
              <a:t>:</a:t>
            </a:r>
          </a:p>
          <a:p>
            <a:pPr eaLnBrk="1" hangingPunct="1">
              <a:lnSpc>
                <a:spcPts val="2288"/>
              </a:lnSpc>
              <a:spcBef>
                <a:spcPts val="288"/>
              </a:spcBef>
            </a:pPr>
            <a:r>
              <a:rPr lang="en-US" altLang="en-US" sz="2000" i="1">
                <a:solidFill>
                  <a:srgbClr val="000000"/>
                </a:solidFill>
                <a:latin typeface="Times New Roman" panose="02020603050405020304" pitchFamily="18" charset="0"/>
                <a:cs typeface="Times New Roman" panose="02020603050405020304" pitchFamily="18" charset="0"/>
              </a:rPr>
              <a:t>A semi-elliptic leaf spring used for automobile suspension consists of three extra full-length leaves and 15 graduated-length leaves,</a:t>
            </a:r>
            <a:endParaRPr lang="en-US" altLang="en-US" sz="2000">
              <a:solidFill>
                <a:srgbClr val="000000"/>
              </a:solidFill>
              <a:latin typeface="Times New Roman" panose="02020603050405020304" pitchFamily="18" charset="0"/>
              <a:cs typeface="Times New Roman" panose="02020603050405020304" pitchFamily="18" charset="0"/>
            </a:endParaRPr>
          </a:p>
          <a:p>
            <a:pPr eaLnBrk="1" hangingPunct="1">
              <a:lnSpc>
                <a:spcPts val="2300"/>
              </a:lnSpc>
              <a:spcBef>
                <a:spcPts val="13"/>
              </a:spcBef>
            </a:pPr>
            <a:r>
              <a:rPr lang="en-US" altLang="en-US" sz="2000" i="1">
                <a:solidFill>
                  <a:srgbClr val="000000"/>
                </a:solidFill>
                <a:latin typeface="Times New Roman" panose="02020603050405020304" pitchFamily="18" charset="0"/>
                <a:cs typeface="Times New Roman" panose="02020603050405020304" pitchFamily="18" charset="0"/>
              </a:rPr>
              <a:t>including the master leaf. The centre-to-centre distance between two eyes of the spring is 1 m. The maximum force that can act on the spring is 75 kN. For</a:t>
            </a:r>
            <a:endParaRPr lang="en-US" altLang="en-US" sz="2000">
              <a:solidFill>
                <a:srgbClr val="000000"/>
              </a:solidFill>
              <a:latin typeface="Times New Roman" panose="02020603050405020304" pitchFamily="18" charset="0"/>
              <a:cs typeface="Times New Roman" panose="02020603050405020304" pitchFamily="18" charset="0"/>
            </a:endParaRPr>
          </a:p>
          <a:p>
            <a:pPr eaLnBrk="1" hangingPunct="1">
              <a:lnSpc>
                <a:spcPts val="2288"/>
              </a:lnSpc>
              <a:spcBef>
                <a:spcPts val="25"/>
              </a:spcBef>
            </a:pPr>
            <a:r>
              <a:rPr lang="en-US" altLang="en-US" sz="2000" i="1">
                <a:solidFill>
                  <a:srgbClr val="000000"/>
                </a:solidFill>
                <a:latin typeface="Times New Roman" panose="02020603050405020304" pitchFamily="18" charset="0"/>
                <a:cs typeface="Times New Roman" panose="02020603050405020304" pitchFamily="18" charset="0"/>
              </a:rPr>
              <a:t>each leaf, the ratio of width to thickness is 9:1. The modulus of elasticity of the leaf material is 207 000 N/mm2. The leaves are pre-stressed in such a way that</a:t>
            </a:r>
            <a:endParaRPr lang="en-US" altLang="en-US" sz="2000">
              <a:solidFill>
                <a:srgbClr val="000000"/>
              </a:solidFill>
              <a:latin typeface="Times New Roman" panose="02020603050405020304" pitchFamily="18" charset="0"/>
              <a:cs typeface="Times New Roman" panose="02020603050405020304" pitchFamily="18" charset="0"/>
            </a:endParaRPr>
          </a:p>
          <a:p>
            <a:pPr eaLnBrk="1" hangingPunct="1">
              <a:lnSpc>
                <a:spcPts val="2300"/>
              </a:lnSpc>
            </a:pPr>
            <a:r>
              <a:rPr lang="en-US" altLang="en-US" sz="2000" i="1">
                <a:solidFill>
                  <a:srgbClr val="000000"/>
                </a:solidFill>
                <a:latin typeface="Times New Roman" panose="02020603050405020304" pitchFamily="18" charset="0"/>
                <a:cs typeface="Times New Roman" panose="02020603050405020304" pitchFamily="18" charset="0"/>
              </a:rPr>
              <a:t>when the force is maximum, the stresses induced in all leaves are same and equal to 450 N/mm2. Determine</a:t>
            </a:r>
            <a:endParaRPr lang="en-US" altLang="en-US" sz="2000">
              <a:solidFill>
                <a:srgbClr val="000000"/>
              </a:solidFill>
              <a:latin typeface="Times New Roman" panose="02020603050405020304" pitchFamily="18" charset="0"/>
              <a:cs typeface="Times New Roman" panose="02020603050405020304" pitchFamily="18" charset="0"/>
            </a:endParaRPr>
          </a:p>
          <a:p>
            <a:pPr eaLnBrk="1" hangingPunct="1">
              <a:lnSpc>
                <a:spcPts val="2238"/>
              </a:lnSpc>
            </a:pPr>
            <a:r>
              <a:rPr lang="en-US" altLang="en-US" sz="1100" i="1">
                <a:solidFill>
                  <a:srgbClr val="000000"/>
                </a:solidFill>
                <a:latin typeface="Times New Roman" panose="02020603050405020304" pitchFamily="18" charset="0"/>
                <a:cs typeface="Times New Roman" panose="02020603050405020304" pitchFamily="18" charset="0"/>
              </a:rPr>
              <a:t>(i) </a:t>
            </a:r>
            <a:r>
              <a:rPr lang="en-US" altLang="en-US" sz="2000" i="1">
                <a:solidFill>
                  <a:srgbClr val="000000"/>
                </a:solidFill>
                <a:latin typeface="Times New Roman" panose="02020603050405020304" pitchFamily="18" charset="0"/>
                <a:cs typeface="Times New Roman" panose="02020603050405020304" pitchFamily="18" charset="0"/>
              </a:rPr>
              <a:t>the width and thickness of the leaves;</a:t>
            </a:r>
            <a:endParaRPr lang="en-US" altLang="en-US" sz="2000">
              <a:solidFill>
                <a:srgbClr val="000000"/>
              </a:solidFill>
              <a:latin typeface="Times New Roman" panose="02020603050405020304" pitchFamily="18" charset="0"/>
              <a:cs typeface="Times New Roman" panose="02020603050405020304" pitchFamily="18" charset="0"/>
            </a:endParaRPr>
          </a:p>
          <a:p>
            <a:pPr eaLnBrk="1" hangingPunct="1">
              <a:spcBef>
                <a:spcPts val="125"/>
              </a:spcBef>
            </a:pPr>
            <a:r>
              <a:rPr lang="en-US" altLang="en-US" sz="1100" i="1">
                <a:solidFill>
                  <a:srgbClr val="000000"/>
                </a:solidFill>
                <a:latin typeface="Times New Roman" panose="02020603050405020304" pitchFamily="18" charset="0"/>
                <a:cs typeface="Times New Roman" panose="02020603050405020304" pitchFamily="18" charset="0"/>
              </a:rPr>
              <a:t>(ii) </a:t>
            </a:r>
            <a:r>
              <a:rPr lang="en-US" altLang="en-US" sz="2000" i="1">
                <a:solidFill>
                  <a:srgbClr val="000000"/>
                </a:solidFill>
                <a:latin typeface="Times New Roman" panose="02020603050405020304" pitchFamily="18" charset="0"/>
                <a:cs typeface="Times New Roman" panose="02020603050405020304" pitchFamily="18" charset="0"/>
              </a:rPr>
              <a:t>the initial nip; and</a:t>
            </a:r>
            <a:endParaRPr lang="en-US" altLang="en-US" sz="2000">
              <a:solidFill>
                <a:srgbClr val="000000"/>
              </a:solidFill>
              <a:latin typeface="Times New Roman" panose="02020603050405020304" pitchFamily="18" charset="0"/>
              <a:cs typeface="Times New Roman" panose="02020603050405020304" pitchFamily="18" charset="0"/>
            </a:endParaRPr>
          </a:p>
          <a:p>
            <a:pPr eaLnBrk="1" hangingPunct="1">
              <a:lnSpc>
                <a:spcPts val="2288"/>
              </a:lnSpc>
              <a:spcBef>
                <a:spcPts val="300"/>
              </a:spcBef>
            </a:pPr>
            <a:r>
              <a:rPr lang="en-US" altLang="en-US" sz="1100" i="1">
                <a:solidFill>
                  <a:srgbClr val="000000"/>
                </a:solidFill>
                <a:latin typeface="Times New Roman" panose="02020603050405020304" pitchFamily="18" charset="0"/>
                <a:cs typeface="Times New Roman" panose="02020603050405020304" pitchFamily="18" charset="0"/>
              </a:rPr>
              <a:t>(iii) </a:t>
            </a:r>
            <a:r>
              <a:rPr lang="en-US" altLang="en-US" sz="2000" i="1">
                <a:solidFill>
                  <a:srgbClr val="000000"/>
                </a:solidFill>
                <a:latin typeface="Times New Roman" panose="02020603050405020304" pitchFamily="18" charset="0"/>
                <a:cs typeface="Times New Roman" panose="02020603050405020304" pitchFamily="18" charset="0"/>
              </a:rPr>
              <a:t>the initial pre-load required to close the gap C between extra full-length leaves and graduated- length leaves.</a:t>
            </a:r>
            <a:endParaRPr lang="en-US" altLang="en-US" sz="200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object 2">
            <a:extLst>
              <a:ext uri="{FF2B5EF4-FFF2-40B4-BE49-F238E27FC236}">
                <a16:creationId xmlns:a16="http://schemas.microsoft.com/office/drawing/2014/main" id="{A1C9DCDA-DC8A-45A6-9A16-1CB171C91CC4}"/>
              </a:ext>
            </a:extLst>
          </p:cNvPr>
          <p:cNvSpPr txBox="1">
            <a:spLocks noChangeArrowheads="1"/>
          </p:cNvSpPr>
          <p:nvPr/>
        </p:nvSpPr>
        <p:spPr bwMode="auto">
          <a:xfrm>
            <a:off x="1219200" y="1981200"/>
            <a:ext cx="7939088"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60020" rIns="0" bIns="0">
            <a:spAutoFit/>
          </a:bodyPr>
          <a:lstStyle>
            <a:lvl1pPr>
              <a:tabLst>
                <a:tab pos="1704975" algn="l"/>
              </a:tabLst>
              <a:defRPr>
                <a:solidFill>
                  <a:schemeClr val="tx1"/>
                </a:solidFill>
                <a:latin typeface="Arial" panose="020B0604020202020204" pitchFamily="34" charset="0"/>
              </a:defRPr>
            </a:lvl1pPr>
            <a:lvl2pPr marL="742950" indent="-285750">
              <a:tabLst>
                <a:tab pos="1704975" algn="l"/>
              </a:tabLst>
              <a:defRPr>
                <a:solidFill>
                  <a:schemeClr val="tx1"/>
                </a:solidFill>
                <a:latin typeface="Arial" panose="020B0604020202020204" pitchFamily="34" charset="0"/>
              </a:defRPr>
            </a:lvl2pPr>
            <a:lvl3pPr marL="1143000" indent="-228600">
              <a:tabLst>
                <a:tab pos="1704975" algn="l"/>
              </a:tabLst>
              <a:defRPr>
                <a:solidFill>
                  <a:schemeClr val="tx1"/>
                </a:solidFill>
                <a:latin typeface="Arial" panose="020B0604020202020204" pitchFamily="34" charset="0"/>
              </a:defRPr>
            </a:lvl3pPr>
            <a:lvl4pPr marL="1600200" indent="-228600">
              <a:tabLst>
                <a:tab pos="1704975" algn="l"/>
              </a:tabLst>
              <a:defRPr>
                <a:solidFill>
                  <a:schemeClr val="tx1"/>
                </a:solidFill>
                <a:latin typeface="Arial" panose="020B0604020202020204" pitchFamily="34" charset="0"/>
              </a:defRPr>
            </a:lvl4pPr>
            <a:lvl5pPr marL="2057400" indent="-228600">
              <a:tabLst>
                <a:tab pos="17049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7049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7049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7049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704975" algn="l"/>
              </a:tabLst>
              <a:defRPr>
                <a:solidFill>
                  <a:schemeClr val="tx1"/>
                </a:solidFill>
                <a:latin typeface="Arial" panose="020B0604020202020204" pitchFamily="34" charset="0"/>
              </a:defRPr>
            </a:lvl9pPr>
          </a:lstStyle>
          <a:p>
            <a:pPr eaLnBrk="1" hangingPunct="1">
              <a:spcBef>
                <a:spcPts val="1163"/>
              </a:spcBef>
            </a:pPr>
            <a:r>
              <a:rPr lang="en-US" altLang="en-US" sz="1100" b="1">
                <a:solidFill>
                  <a:srgbClr val="000000"/>
                </a:solidFill>
                <a:latin typeface="Times New Roman" panose="02020603050405020304" pitchFamily="18" charset="0"/>
                <a:cs typeface="Times New Roman" panose="02020603050405020304" pitchFamily="18" charset="0"/>
              </a:rPr>
              <a:t>1.  </a:t>
            </a:r>
            <a:r>
              <a:rPr lang="en-US" altLang="en-US" sz="2000" b="1">
                <a:solidFill>
                  <a:srgbClr val="000000"/>
                </a:solidFill>
                <a:latin typeface="Times New Roman" panose="02020603050405020304" pitchFamily="18" charset="0"/>
                <a:cs typeface="Times New Roman" panose="02020603050405020304" pitchFamily="18" charset="0"/>
              </a:rPr>
              <a:t>AIM OF THE EXPERIMENT</a:t>
            </a:r>
            <a:r>
              <a:rPr lang="en-US" altLang="en-US" sz="2000">
                <a:solidFill>
                  <a:srgbClr val="000000"/>
                </a:solidFill>
                <a:latin typeface="Times New Roman" panose="02020603050405020304" pitchFamily="18" charset="0"/>
                <a:cs typeface="Times New Roman" panose="02020603050405020304" pitchFamily="18" charset="0"/>
              </a:rPr>
              <a:t>: To design a block brake with short shoe.</a:t>
            </a:r>
          </a:p>
          <a:p>
            <a:pPr algn="just" eaLnBrk="1" hangingPunct="1">
              <a:lnSpc>
                <a:spcPct val="96000"/>
              </a:lnSpc>
              <a:spcBef>
                <a:spcPts val="875"/>
              </a:spcBef>
            </a:pPr>
            <a:r>
              <a:rPr lang="en-US" altLang="en-US" sz="1100" b="1">
                <a:solidFill>
                  <a:srgbClr val="000000"/>
                </a:solidFill>
                <a:latin typeface="Times New Roman" panose="02020603050405020304" pitchFamily="18" charset="0"/>
                <a:cs typeface="Times New Roman" panose="02020603050405020304" pitchFamily="18" charset="0"/>
              </a:rPr>
              <a:t>2.  </a:t>
            </a:r>
            <a:r>
              <a:rPr lang="en-US" altLang="en-US" sz="2000" b="1">
                <a:solidFill>
                  <a:srgbClr val="000000"/>
                </a:solidFill>
                <a:latin typeface="Times New Roman" panose="02020603050405020304" pitchFamily="18" charset="0"/>
                <a:cs typeface="Times New Roman" panose="02020603050405020304" pitchFamily="18" charset="0"/>
              </a:rPr>
              <a:t>THEORY: </a:t>
            </a:r>
            <a:r>
              <a:rPr lang="en-US" altLang="en-US" sz="2000">
                <a:solidFill>
                  <a:srgbClr val="000000"/>
                </a:solidFill>
                <a:latin typeface="Times New Roman" panose="02020603050405020304" pitchFamily="18" charset="0"/>
                <a:cs typeface="Times New Roman" panose="02020603050405020304" pitchFamily="18" charset="0"/>
              </a:rPr>
              <a:t>A brake is defined as a mechanical device that is used to absorb the energy possessed by a moving system or mechanism by means of friction. The primary purpose of brake is to slowdown or completely stops the motion of a moving  system,  such  as rotating drum,  machine  or vehicle.  It  is  also  used  to  hold  the  parts of the system in position at rest.</a:t>
            </a:r>
          </a:p>
          <a:p>
            <a:pPr eaLnBrk="1" hangingPunct="1">
              <a:lnSpc>
                <a:spcPts val="2300"/>
              </a:lnSpc>
            </a:pPr>
            <a:r>
              <a:rPr lang="en-US" altLang="en-US" sz="1100" b="1">
                <a:solidFill>
                  <a:srgbClr val="000000"/>
                </a:solidFill>
                <a:latin typeface="Times New Roman" panose="02020603050405020304" pitchFamily="18" charset="0"/>
                <a:cs typeface="Times New Roman" panose="02020603050405020304" pitchFamily="18" charset="0"/>
              </a:rPr>
              <a:t>3.  </a:t>
            </a:r>
            <a:r>
              <a:rPr lang="en-US" altLang="en-US" sz="2000" b="1">
                <a:solidFill>
                  <a:srgbClr val="000000"/>
                </a:solidFill>
                <a:latin typeface="Times New Roman" panose="02020603050405020304" pitchFamily="18" charset="0"/>
                <a:cs typeface="Times New Roman" panose="02020603050405020304" pitchFamily="18" charset="0"/>
              </a:rPr>
              <a:t>TYPES OF BRAKES:</a:t>
            </a:r>
            <a:endParaRPr lang="en-US" altLang="en-US" sz="2000">
              <a:solidFill>
                <a:srgbClr val="000000"/>
              </a:solidFill>
              <a:latin typeface="Times New Roman" panose="02020603050405020304" pitchFamily="18" charset="0"/>
              <a:cs typeface="Times New Roman" panose="02020603050405020304" pitchFamily="18" charset="0"/>
            </a:endParaRPr>
          </a:p>
          <a:p>
            <a:pPr algn="just" eaLnBrk="1" hangingPunct="1">
              <a:lnSpc>
                <a:spcPct val="96000"/>
              </a:lnSpc>
              <a:spcBef>
                <a:spcPts val="900"/>
              </a:spcBef>
            </a:pPr>
            <a:r>
              <a:rPr lang="en-US" altLang="en-US" sz="1100">
                <a:solidFill>
                  <a:srgbClr val="000000"/>
                </a:solidFill>
                <a:latin typeface="Times New Roman" panose="02020603050405020304" pitchFamily="18" charset="0"/>
                <a:cs typeface="Times New Roman" panose="02020603050405020304" pitchFamily="18" charset="0"/>
              </a:rPr>
              <a:t>I.   </a:t>
            </a:r>
            <a:r>
              <a:rPr lang="en-US" altLang="en-US" sz="2000" b="1">
                <a:solidFill>
                  <a:srgbClr val="000000"/>
                </a:solidFill>
                <a:latin typeface="Times New Roman" panose="02020603050405020304" pitchFamily="18" charset="0"/>
                <a:cs typeface="Times New Roman" panose="02020603050405020304" pitchFamily="18" charset="0"/>
              </a:rPr>
              <a:t>Mechanical  Brakes:  </a:t>
            </a:r>
            <a:r>
              <a:rPr lang="en-US" altLang="en-US" sz="2000">
                <a:solidFill>
                  <a:srgbClr val="000000"/>
                </a:solidFill>
                <a:latin typeface="Times New Roman" panose="02020603050405020304" pitchFamily="18" charset="0"/>
                <a:cs typeface="Times New Roman" panose="02020603050405020304" pitchFamily="18" charset="0"/>
              </a:rPr>
              <a:t>These are  operated  by  mechanical  means such  as  levers,  spring  &amp;pedals.  Type  of  block  brakeis  Block Brake, Internal Brake or External Shoe Brake, disc brake, band brake.</a:t>
            </a:r>
          </a:p>
          <a:p>
            <a:pPr algn="just" eaLnBrk="1" hangingPunct="1">
              <a:lnSpc>
                <a:spcPts val="2300"/>
              </a:lnSpc>
              <a:spcBef>
                <a:spcPts val="75"/>
              </a:spcBef>
            </a:pPr>
            <a:r>
              <a:rPr lang="en-US" altLang="en-US" sz="1100">
                <a:solidFill>
                  <a:srgbClr val="000000"/>
                </a:solidFill>
                <a:latin typeface="Times New Roman" panose="02020603050405020304" pitchFamily="18" charset="0"/>
                <a:cs typeface="Times New Roman" panose="02020603050405020304" pitchFamily="18" charset="0"/>
              </a:rPr>
              <a:t>II.   </a:t>
            </a:r>
            <a:r>
              <a:rPr lang="en-US" altLang="en-US" sz="2000" b="1">
                <a:solidFill>
                  <a:srgbClr val="000000"/>
                </a:solidFill>
                <a:latin typeface="Times New Roman" panose="02020603050405020304" pitchFamily="18" charset="0"/>
                <a:cs typeface="Times New Roman" panose="02020603050405020304" pitchFamily="18" charset="0"/>
              </a:rPr>
              <a:t>Hydraulic  &amp;  pneumatic  brakes:  </a:t>
            </a:r>
            <a:r>
              <a:rPr lang="en-US" altLang="en-US" sz="2000">
                <a:solidFill>
                  <a:srgbClr val="000000"/>
                </a:solidFill>
                <a:latin typeface="Times New Roman" panose="02020603050405020304" pitchFamily="18" charset="0"/>
                <a:cs typeface="Times New Roman" panose="02020603050405020304" pitchFamily="18" charset="0"/>
              </a:rPr>
              <a:t>These  are  operated  by  fluid pressure such as oil or air pressure.</a:t>
            </a:r>
          </a:p>
          <a:p>
            <a:pPr algn="just" eaLnBrk="1" hangingPunct="1">
              <a:lnSpc>
                <a:spcPts val="2263"/>
              </a:lnSpc>
            </a:pPr>
            <a:r>
              <a:rPr lang="en-US" altLang="en-US" sz="1100">
                <a:solidFill>
                  <a:srgbClr val="000000"/>
                </a:solidFill>
                <a:latin typeface="Times New Roman" panose="02020603050405020304" pitchFamily="18" charset="0"/>
                <a:cs typeface="Times New Roman" panose="02020603050405020304" pitchFamily="18" charset="0"/>
              </a:rPr>
              <a:t>III.   </a:t>
            </a:r>
            <a:r>
              <a:rPr lang="en-US" altLang="en-US" sz="2000" b="1">
                <a:solidFill>
                  <a:srgbClr val="000000"/>
                </a:solidFill>
                <a:latin typeface="Times New Roman" panose="02020603050405020304" pitchFamily="18" charset="0"/>
                <a:cs typeface="Times New Roman" panose="02020603050405020304" pitchFamily="18" charset="0"/>
              </a:rPr>
              <a:t>Electrical brakes:</a:t>
            </a:r>
            <a:endParaRPr lang="en-US" altLang="en-US" sz="2000">
              <a:solidFill>
                <a:srgbClr val="000000"/>
              </a:solidFill>
              <a:latin typeface="Times New Roman" panose="02020603050405020304" pitchFamily="18" charset="0"/>
              <a:cs typeface="Times New Roman" panose="02020603050405020304" pitchFamily="18" charset="0"/>
            </a:endParaRPr>
          </a:p>
          <a:p>
            <a:pPr algn="just" eaLnBrk="1" hangingPunct="1">
              <a:spcBef>
                <a:spcPts val="613"/>
              </a:spcBef>
            </a:pPr>
            <a:r>
              <a:rPr lang="en-US" altLang="en-US" sz="2000">
                <a:solidFill>
                  <a:srgbClr val="000000"/>
                </a:solidFill>
                <a:latin typeface="Times New Roman" panose="02020603050405020304" pitchFamily="18" charset="0"/>
                <a:cs typeface="Times New Roman" panose="02020603050405020304" pitchFamily="18" charset="0"/>
              </a:rPr>
              <a:t>These are operated by magnetic forces.</a:t>
            </a:r>
          </a:p>
        </p:txBody>
      </p:sp>
      <p:sp>
        <p:nvSpPr>
          <p:cNvPr id="39939" name="TextBox 1">
            <a:extLst>
              <a:ext uri="{FF2B5EF4-FFF2-40B4-BE49-F238E27FC236}">
                <a16:creationId xmlns:a16="http://schemas.microsoft.com/office/drawing/2014/main" id="{76DE0EBF-FFB7-4924-A669-83993BFEADAD}"/>
              </a:ext>
            </a:extLst>
          </p:cNvPr>
          <p:cNvSpPr txBox="1">
            <a:spLocks noChangeArrowheads="1"/>
          </p:cNvSpPr>
          <p:nvPr/>
        </p:nvSpPr>
        <p:spPr bwMode="auto">
          <a:xfrm>
            <a:off x="2901950" y="990600"/>
            <a:ext cx="4254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solidFill>
                  <a:srgbClr val="000000"/>
                </a:solidFill>
                <a:latin typeface="Times New Roman" panose="02020603050405020304" pitchFamily="18" charset="0"/>
                <a:cs typeface="Times New Roman" panose="02020603050405020304" pitchFamily="18" charset="0"/>
              </a:rPr>
              <a:t>Experiment 6: Design of Brake</a:t>
            </a:r>
            <a:endParaRPr lang="en-US" altLang="en-US" sz="2400">
              <a:solidFill>
                <a:srgbClr val="000000"/>
              </a:solidFill>
              <a:latin typeface="Times New Roman" panose="02020603050405020304" pitchFamily="18" charset="0"/>
              <a:cs typeface="Times New Roman" panose="02020603050405020304" pitchFamily="18" charset="0"/>
            </a:endParaRPr>
          </a:p>
          <a:p>
            <a:endParaRPr lang="en-US" altLang="en-US" sz="24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object 2">
            <a:extLst>
              <a:ext uri="{FF2B5EF4-FFF2-40B4-BE49-F238E27FC236}">
                <a16:creationId xmlns:a16="http://schemas.microsoft.com/office/drawing/2014/main" id="{F1319690-CD1D-45B6-A2B2-213A1783B285}"/>
              </a:ext>
            </a:extLst>
          </p:cNvPr>
          <p:cNvSpPr txBox="1">
            <a:spLocks noChangeArrowheads="1"/>
          </p:cNvSpPr>
          <p:nvPr/>
        </p:nvSpPr>
        <p:spPr bwMode="auto">
          <a:xfrm>
            <a:off x="1112838" y="746125"/>
            <a:ext cx="8586787"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13030" rIns="0" bIns="0">
            <a:spAutoFit/>
          </a:bodyPr>
          <a:lstStyle>
            <a:lvl1pPr marL="76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888"/>
              </a:spcBef>
            </a:pPr>
            <a:r>
              <a:rPr lang="en-US" altLang="en-US" sz="1100" b="1">
                <a:solidFill>
                  <a:srgbClr val="000000"/>
                </a:solidFill>
                <a:latin typeface="Times New Roman" panose="02020603050405020304" pitchFamily="18" charset="0"/>
                <a:cs typeface="Times New Roman" panose="02020603050405020304" pitchFamily="18" charset="0"/>
              </a:rPr>
              <a:t>4.  </a:t>
            </a:r>
            <a:r>
              <a:rPr lang="en-US" altLang="en-US" sz="2000" b="1">
                <a:solidFill>
                  <a:srgbClr val="000000"/>
                </a:solidFill>
                <a:latin typeface="Times New Roman" panose="02020603050405020304" pitchFamily="18" charset="0"/>
                <a:cs typeface="Times New Roman" panose="02020603050405020304" pitchFamily="18" charset="0"/>
              </a:rPr>
              <a:t>ENERGY EQUATIONS:</a:t>
            </a:r>
            <a:endParaRPr lang="en-US" altLang="en-US" sz="2000">
              <a:solidFill>
                <a:srgbClr val="000000"/>
              </a:solidFill>
              <a:latin typeface="Times New Roman" panose="02020603050405020304" pitchFamily="18" charset="0"/>
              <a:cs typeface="Times New Roman" panose="02020603050405020304" pitchFamily="18" charset="0"/>
            </a:endParaRPr>
          </a:p>
          <a:p>
            <a:pPr eaLnBrk="1" hangingPunct="1">
              <a:lnSpc>
                <a:spcPts val="2300"/>
              </a:lnSpc>
              <a:spcBef>
                <a:spcPts val="950"/>
              </a:spcBef>
            </a:pPr>
            <a:r>
              <a:rPr lang="en-US" altLang="en-US" sz="2000">
                <a:solidFill>
                  <a:srgbClr val="000000"/>
                </a:solidFill>
                <a:latin typeface="Times New Roman" panose="02020603050405020304" pitchFamily="18" charset="0"/>
                <a:cs typeface="Times New Roman" panose="02020603050405020304" pitchFamily="18" charset="0"/>
              </a:rPr>
              <a:t>The braking torque depend upon the amount of energy absorb by the brake. For a translating</a:t>
            </a:r>
          </a:p>
          <a:p>
            <a:pPr eaLnBrk="1" hangingPunct="1">
              <a:spcBef>
                <a:spcPts val="550"/>
              </a:spcBef>
            </a:pPr>
            <a:r>
              <a:rPr lang="en-US" altLang="en-US" sz="2000">
                <a:solidFill>
                  <a:srgbClr val="000000"/>
                </a:solidFill>
                <a:latin typeface="Times New Roman" panose="02020603050405020304" pitchFamily="18" charset="0"/>
                <a:cs typeface="Times New Roman" panose="02020603050405020304" pitchFamily="18" charset="0"/>
              </a:rPr>
              <a:t>body, the kinetic energy (K.E) absorbed by brake during</a:t>
            </a:r>
          </a:p>
          <a:p>
            <a:pPr eaLnBrk="1" hangingPunct="1"/>
            <a:endParaRPr lang="en-US" altLang="en-US" sz="2300">
              <a:solidFill>
                <a:srgbClr val="000000"/>
              </a:solidFill>
              <a:latin typeface="Times New Roman" panose="02020603050405020304" pitchFamily="18" charset="0"/>
              <a:cs typeface="Times New Roman" panose="02020603050405020304" pitchFamily="18" charset="0"/>
            </a:endParaRPr>
          </a:p>
          <a:p>
            <a:pPr algn="just" eaLnBrk="1" hangingPunct="1">
              <a:buSzPct val="55000"/>
              <a:buFont typeface="Symbol" panose="05050102010706020507" pitchFamily="18" charset="2"/>
              <a:buChar char=""/>
            </a:pPr>
            <a:r>
              <a:rPr lang="en-US" altLang="en-US" sz="3000" baseline="3000">
                <a:solidFill>
                  <a:srgbClr val="000000"/>
                </a:solidFill>
                <a:latin typeface="Times New Roman" panose="02020603050405020304" pitchFamily="18" charset="0"/>
                <a:cs typeface="Times New Roman" panose="02020603050405020304" pitchFamily="18" charset="0"/>
              </a:rPr>
              <a:t>Braking Period:   K.E.</a:t>
            </a:r>
            <a:r>
              <a:rPr lang="en-US" altLang="en-US" sz="1100" baseline="85000">
                <a:solidFill>
                  <a:srgbClr val="000000"/>
                </a:solidFill>
                <a:latin typeface="Times New Roman" panose="02020603050405020304" pitchFamily="18" charset="0"/>
                <a:cs typeface="Times New Roman" panose="02020603050405020304" pitchFamily="18" charset="0"/>
              </a:rPr>
              <a:t>2 </a:t>
            </a:r>
            <a:r>
              <a:rPr lang="en-US" altLang="en-US" sz="3000" baseline="3000">
                <a:solidFill>
                  <a:srgbClr val="000000"/>
                </a:solidFill>
                <a:latin typeface="Times New Roman" panose="02020603050405020304" pitchFamily="18" charset="0"/>
                <a:cs typeface="Times New Roman" panose="02020603050405020304" pitchFamily="18" charset="0"/>
              </a:rPr>
              <a:t>= 1/2 m(v</a:t>
            </a:r>
            <a:r>
              <a:rPr lang="en-US" altLang="en-US" sz="2000">
                <a:solidFill>
                  <a:srgbClr val="000000"/>
                </a:solidFill>
                <a:latin typeface="Times New Roman" panose="02020603050405020304" pitchFamily="18" charset="0"/>
                <a:cs typeface="Times New Roman" panose="02020603050405020304" pitchFamily="18" charset="0"/>
              </a:rPr>
              <a:t>1</a:t>
            </a:r>
            <a:r>
              <a:rPr lang="en-US" altLang="en-US" sz="3000" baseline="14000">
                <a:solidFill>
                  <a:srgbClr val="000000"/>
                </a:solidFill>
                <a:latin typeface="Times New Roman" panose="02020603050405020304" pitchFamily="18" charset="0"/>
                <a:cs typeface="Times New Roman" panose="02020603050405020304" pitchFamily="18" charset="0"/>
              </a:rPr>
              <a:t>2</a:t>
            </a:r>
            <a:r>
              <a:rPr lang="en-US" altLang="en-US" sz="3000" baseline="3000">
                <a:solidFill>
                  <a:srgbClr val="000000"/>
                </a:solidFill>
                <a:latin typeface="Times New Roman" panose="02020603050405020304" pitchFamily="18" charset="0"/>
                <a:cs typeface="Times New Roman" panose="02020603050405020304" pitchFamily="18" charset="0"/>
              </a:rPr>
              <a:t>-v </a:t>
            </a:r>
            <a:r>
              <a:rPr lang="en-US" altLang="en-US" sz="1900" baseline="36000">
                <a:solidFill>
                  <a:srgbClr val="000000"/>
                </a:solidFill>
                <a:latin typeface="Times New Roman" panose="02020603050405020304" pitchFamily="18" charset="0"/>
                <a:cs typeface="Times New Roman" panose="02020603050405020304" pitchFamily="18" charset="0"/>
              </a:rPr>
              <a:t>2</a:t>
            </a:r>
            <a:r>
              <a:rPr lang="en-US" altLang="en-US" sz="3000" baseline="3000">
                <a:solidFill>
                  <a:srgbClr val="000000"/>
                </a:solidFill>
                <a:latin typeface="Times New Roman" panose="02020603050405020304" pitchFamily="18" charset="0"/>
                <a:cs typeface="Times New Roman" panose="02020603050405020304" pitchFamily="18" charset="0"/>
              </a:rPr>
              <a:t>)</a:t>
            </a:r>
          </a:p>
          <a:p>
            <a:pPr algn="just" eaLnBrk="1" hangingPunct="1">
              <a:spcBef>
                <a:spcPts val="1263"/>
              </a:spcBef>
              <a:buSzPct val="55000"/>
              <a:buFont typeface="Symbol" panose="05050102010706020507" pitchFamily="18" charset="2"/>
              <a:buChar char=""/>
            </a:pPr>
            <a:r>
              <a:rPr lang="en-US" altLang="en-US" sz="3000" baseline="3000">
                <a:solidFill>
                  <a:srgbClr val="000000"/>
                </a:solidFill>
                <a:latin typeface="Times New Roman" panose="02020603050405020304" pitchFamily="18" charset="0"/>
                <a:cs typeface="Times New Roman" panose="02020603050405020304" pitchFamily="18" charset="0"/>
              </a:rPr>
              <a:t>For a rotating body:  K.E=1/2 I(w</a:t>
            </a:r>
            <a:r>
              <a:rPr lang="en-US" altLang="en-US" sz="2000">
                <a:solidFill>
                  <a:srgbClr val="000000"/>
                </a:solidFill>
                <a:latin typeface="Times New Roman" panose="02020603050405020304" pitchFamily="18" charset="0"/>
                <a:cs typeface="Times New Roman" panose="02020603050405020304" pitchFamily="18" charset="0"/>
              </a:rPr>
              <a:t>1</a:t>
            </a:r>
            <a:r>
              <a:rPr lang="en-US" altLang="en-US" sz="3000" baseline="14000">
                <a:solidFill>
                  <a:srgbClr val="000000"/>
                </a:solidFill>
                <a:latin typeface="Times New Roman" panose="02020603050405020304" pitchFamily="18" charset="0"/>
                <a:cs typeface="Times New Roman" panose="02020603050405020304" pitchFamily="18" charset="0"/>
              </a:rPr>
              <a:t>2 </a:t>
            </a:r>
            <a:r>
              <a:rPr lang="en-US" altLang="en-US" sz="3000" baseline="3000">
                <a:solidFill>
                  <a:srgbClr val="000000"/>
                </a:solidFill>
                <a:latin typeface="Times New Roman" panose="02020603050405020304" pitchFamily="18" charset="0"/>
                <a:cs typeface="Times New Roman" panose="02020603050405020304" pitchFamily="18" charset="0"/>
              </a:rPr>
              <a:t>–w</a:t>
            </a:r>
            <a:r>
              <a:rPr lang="en-US" altLang="en-US" sz="2000">
                <a:solidFill>
                  <a:srgbClr val="000000"/>
                </a:solidFill>
                <a:latin typeface="Times New Roman" panose="02020603050405020304" pitchFamily="18" charset="0"/>
                <a:cs typeface="Times New Roman" panose="02020603050405020304" pitchFamily="18" charset="0"/>
              </a:rPr>
              <a:t>2</a:t>
            </a:r>
            <a:r>
              <a:rPr lang="en-US" altLang="en-US" sz="3000" baseline="14000">
                <a:solidFill>
                  <a:srgbClr val="000000"/>
                </a:solidFill>
                <a:latin typeface="Times New Roman" panose="02020603050405020304" pitchFamily="18" charset="0"/>
                <a:cs typeface="Times New Roman" panose="02020603050405020304" pitchFamily="18" charset="0"/>
              </a:rPr>
              <a:t>2</a:t>
            </a:r>
            <a:r>
              <a:rPr lang="en-US" altLang="en-US" sz="3000" baseline="3000">
                <a:solidFill>
                  <a:srgbClr val="000000"/>
                </a:solidFill>
                <a:latin typeface="Times New Roman" panose="02020603050405020304" pitchFamily="18" charset="0"/>
                <a:cs typeface="Times New Roman" panose="02020603050405020304" pitchFamily="18" charset="0"/>
              </a:rPr>
              <a:t>)</a:t>
            </a:r>
          </a:p>
          <a:p>
            <a:pPr algn="just" eaLnBrk="1" hangingPunct="1">
              <a:spcBef>
                <a:spcPts val="838"/>
              </a:spcBef>
              <a:buSzPct val="55000"/>
              <a:buFont typeface="Symbol" panose="05050102010706020507" pitchFamily="18" charset="2"/>
              <a:buChar char=""/>
            </a:pPr>
            <a:r>
              <a:rPr lang="en-US" altLang="en-US" sz="2000">
                <a:solidFill>
                  <a:srgbClr val="000000"/>
                </a:solidFill>
                <a:latin typeface="Times New Roman" panose="02020603050405020304" pitchFamily="18" charset="0"/>
                <a:cs typeface="Times New Roman" panose="02020603050405020304" pitchFamily="18" charset="0"/>
              </a:rPr>
              <a:t>In hoist application</a:t>
            </a:r>
          </a:p>
          <a:p>
            <a:pPr algn="just" eaLnBrk="1" hangingPunct="1">
              <a:lnSpc>
                <a:spcPts val="2300"/>
              </a:lnSpc>
              <a:spcBef>
                <a:spcPts val="675"/>
              </a:spcBef>
            </a:pPr>
            <a:r>
              <a:rPr lang="en-US" altLang="en-US" sz="2000">
                <a:solidFill>
                  <a:srgbClr val="000000"/>
                </a:solidFill>
                <a:latin typeface="Times New Roman" panose="02020603050405020304" pitchFamily="18" charset="0"/>
                <a:cs typeface="Times New Roman" panose="02020603050405020304" pitchFamily="18" charset="0"/>
              </a:rPr>
              <a:t>The potential energy(P.E) stored by the brake during braking period = mghWhere h=distance by which mass m falls during braking period.</a:t>
            </a:r>
          </a:p>
          <a:p>
            <a:pPr algn="ctr" eaLnBrk="1" hangingPunct="1">
              <a:lnSpc>
                <a:spcPts val="2350"/>
              </a:lnSpc>
            </a:pPr>
            <a:r>
              <a:rPr lang="en-US" altLang="en-US" sz="3000" baseline="3000">
                <a:solidFill>
                  <a:srgbClr val="000000"/>
                </a:solidFill>
                <a:latin typeface="Times New Roman" panose="02020603050405020304" pitchFamily="18" charset="0"/>
                <a:cs typeface="Times New Roman" panose="02020603050405020304" pitchFamily="18" charset="0"/>
              </a:rPr>
              <a:t>E=M</a:t>
            </a:r>
            <a:r>
              <a:rPr lang="en-US" altLang="en-US" sz="2000">
                <a:solidFill>
                  <a:srgbClr val="000000"/>
                </a:solidFill>
                <a:latin typeface="Times New Roman" panose="02020603050405020304" pitchFamily="18" charset="0"/>
                <a:cs typeface="Times New Roman" panose="02020603050405020304" pitchFamily="18" charset="0"/>
              </a:rPr>
              <a:t>T</a:t>
            </a:r>
            <a:r>
              <a:rPr lang="en-US" altLang="en-US" sz="3000" baseline="3000">
                <a:solidFill>
                  <a:srgbClr val="000000"/>
                </a:solidFill>
                <a:latin typeface="Times New Roman" panose="02020603050405020304" pitchFamily="18" charset="0"/>
                <a:cs typeface="Times New Roman" panose="02020603050405020304" pitchFamily="18" charset="0"/>
              </a:rPr>
              <a:t>ϴ</a:t>
            </a:r>
          </a:p>
          <a:p>
            <a:pPr eaLnBrk="1" hangingPunct="1">
              <a:spcBef>
                <a:spcPts val="350"/>
              </a:spcBef>
            </a:pPr>
            <a:r>
              <a:rPr lang="en-US" altLang="en-US" sz="2000">
                <a:solidFill>
                  <a:srgbClr val="000000"/>
                </a:solidFill>
                <a:latin typeface="Times New Roman" panose="02020603050405020304" pitchFamily="18" charset="0"/>
                <a:cs typeface="Times New Roman" panose="02020603050405020304" pitchFamily="18" charset="0"/>
              </a:rPr>
              <a:t>Where E= total energy absorbed by the brake.</a:t>
            </a:r>
          </a:p>
          <a:p>
            <a:pPr eaLnBrk="1" hangingPunct="1">
              <a:spcBef>
                <a:spcPts val="663"/>
              </a:spcBef>
            </a:pPr>
            <a:r>
              <a:rPr lang="en-US" altLang="en-US" sz="3000" baseline="3000">
                <a:solidFill>
                  <a:srgbClr val="000000"/>
                </a:solidFill>
                <a:latin typeface="Times New Roman" panose="02020603050405020304" pitchFamily="18" charset="0"/>
                <a:cs typeface="Times New Roman" panose="02020603050405020304" pitchFamily="18" charset="0"/>
              </a:rPr>
              <a:t>M</a:t>
            </a:r>
            <a:r>
              <a:rPr lang="en-US" altLang="en-US" sz="2000">
                <a:solidFill>
                  <a:srgbClr val="000000"/>
                </a:solidFill>
                <a:latin typeface="Times New Roman" panose="02020603050405020304" pitchFamily="18" charset="0"/>
                <a:cs typeface="Times New Roman" panose="02020603050405020304" pitchFamily="18" charset="0"/>
              </a:rPr>
              <a:t>T</a:t>
            </a:r>
            <a:r>
              <a:rPr lang="en-US" altLang="en-US" sz="3000" baseline="3000">
                <a:solidFill>
                  <a:srgbClr val="000000"/>
                </a:solidFill>
                <a:latin typeface="Times New Roman" panose="02020603050405020304" pitchFamily="18" charset="0"/>
                <a:cs typeface="Times New Roman" panose="02020603050405020304" pitchFamily="18" charset="0"/>
              </a:rPr>
              <a:t>= braking torque</a:t>
            </a:r>
          </a:p>
          <a:p>
            <a:pPr eaLnBrk="1" hangingPunct="1">
              <a:spcBef>
                <a:spcPts val="500"/>
              </a:spcBef>
            </a:pPr>
            <a:r>
              <a:rPr lang="en-US" altLang="en-US" sz="2000">
                <a:solidFill>
                  <a:srgbClr val="000000"/>
                </a:solidFill>
                <a:latin typeface="Times New Roman" panose="02020603050405020304" pitchFamily="18" charset="0"/>
                <a:cs typeface="Times New Roman" panose="02020603050405020304" pitchFamily="18" charset="0"/>
              </a:rPr>
              <a:t>ϴ= angle through which brake drum rotate during the braking period.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object 2">
            <a:extLst>
              <a:ext uri="{FF2B5EF4-FFF2-40B4-BE49-F238E27FC236}">
                <a16:creationId xmlns:a16="http://schemas.microsoft.com/office/drawing/2014/main" id="{63A86A25-DF82-4E96-8F3B-0F223238E1FB}"/>
              </a:ext>
            </a:extLst>
          </p:cNvPr>
          <p:cNvSpPr txBox="1">
            <a:spLocks noChangeArrowheads="1"/>
          </p:cNvSpPr>
          <p:nvPr/>
        </p:nvSpPr>
        <p:spPr bwMode="auto">
          <a:xfrm>
            <a:off x="1152525" y="1905000"/>
            <a:ext cx="8050213" cy="4953000"/>
          </a:xfrm>
          <a:prstGeom prst="rect">
            <a:avLst/>
          </a:prstGeom>
          <a:noFill/>
          <a:ln>
            <a:noFill/>
          </a:ln>
        </p:spPr>
        <p:txBody>
          <a:bodyPr lIns="0" tIns="12700" rIns="0" bIns="0">
            <a:spAutoFit/>
          </a:bodyPr>
          <a:lstStyle>
            <a:lvl1pPr marL="1377950">
              <a:defRPr>
                <a:solidFill>
                  <a:schemeClr val="tx1"/>
                </a:solidFill>
                <a:latin typeface="Arial" panose="020B0604020202020204" pitchFamily="34" charset="0"/>
              </a:defRPr>
            </a:lvl1pPr>
            <a:lvl2pPr marL="498475" indent="-21590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2575" lvl="1" indent="0" eaLnBrk="1" hangingPunct="1">
              <a:lnSpc>
                <a:spcPts val="2300"/>
              </a:lnSpc>
              <a:spcBef>
                <a:spcPts val="100"/>
              </a:spcBef>
              <a:buSzPct val="55000"/>
              <a:defRPr/>
            </a:pPr>
            <a:r>
              <a:rPr lang="en-US" altLang="en-US" sz="2000" b="1" dirty="0">
                <a:solidFill>
                  <a:srgbClr val="000000"/>
                </a:solidFill>
                <a:latin typeface="Times New Roman" panose="02020603050405020304" pitchFamily="18" charset="0"/>
                <a:cs typeface="Times New Roman" panose="02020603050405020304" pitchFamily="18" charset="0"/>
              </a:rPr>
              <a:t>2.OVERVIEW OF SHAFTS</a:t>
            </a:r>
            <a:endParaRPr lang="en-US" altLang="en-US" sz="2000" dirty="0">
              <a:solidFill>
                <a:srgbClr val="000000"/>
              </a:solidFill>
              <a:latin typeface="Times New Roman" panose="02020603050405020304" pitchFamily="18" charset="0"/>
              <a:cs typeface="Times New Roman" panose="02020603050405020304" pitchFamily="18" charset="0"/>
            </a:endParaRPr>
          </a:p>
          <a:p>
            <a:pPr lvl="1" eaLnBrk="1" hangingPunct="1">
              <a:lnSpc>
                <a:spcPts val="2300"/>
              </a:lnSpc>
              <a:spcBef>
                <a:spcPts val="100"/>
              </a:spcBef>
              <a:buSzPct val="55000"/>
              <a:buFontTx/>
              <a:buChar char="•"/>
              <a:defRPr/>
            </a:pPr>
            <a:r>
              <a:rPr lang="en-US" altLang="en-US" sz="2000" dirty="0">
                <a:solidFill>
                  <a:srgbClr val="000000"/>
                </a:solidFill>
                <a:latin typeface="Times New Roman" panose="02020603050405020304" pitchFamily="18" charset="0"/>
                <a:cs typeface="Times New Roman" panose="02020603050405020304" pitchFamily="18" charset="0"/>
              </a:rPr>
              <a:t>A shaft is a rotating member usually of circular cross-section (solid or hollow), which transmits power and rotational motion.</a:t>
            </a:r>
          </a:p>
          <a:p>
            <a:pPr lvl="1" eaLnBrk="1" hangingPunct="1">
              <a:lnSpc>
                <a:spcPct val="96000"/>
              </a:lnSpc>
              <a:spcBef>
                <a:spcPts val="875"/>
              </a:spcBef>
              <a:buSzPct val="55000"/>
              <a:buFontTx/>
              <a:buChar char="•"/>
              <a:defRPr/>
            </a:pPr>
            <a:r>
              <a:rPr lang="en-US" altLang="en-US" sz="2000" dirty="0">
                <a:solidFill>
                  <a:srgbClr val="000000"/>
                </a:solidFill>
                <a:latin typeface="Times New Roman" panose="02020603050405020304" pitchFamily="18" charset="0"/>
                <a:cs typeface="Times New Roman" panose="02020603050405020304" pitchFamily="18" charset="0"/>
              </a:rPr>
              <a:t>Machine  elements  such  as  gears,  pulleys  (sheaves),  flywheels, clutches,  and  sprockets  are mounted  on  the  shaft  and  are  used  to transmit power from the driving device (motor or engine) through a machine.</a:t>
            </a:r>
          </a:p>
          <a:p>
            <a:pPr lvl="1" eaLnBrk="1" hangingPunct="1">
              <a:lnSpc>
                <a:spcPts val="2288"/>
              </a:lnSpc>
              <a:spcBef>
                <a:spcPts val="1013"/>
              </a:spcBef>
              <a:buSzPct val="55000"/>
              <a:buFontTx/>
              <a:buChar char="•"/>
              <a:defRPr/>
            </a:pPr>
            <a:r>
              <a:rPr lang="en-US" altLang="en-US" sz="2000" dirty="0">
                <a:solidFill>
                  <a:srgbClr val="000000"/>
                </a:solidFill>
                <a:latin typeface="Times New Roman" panose="02020603050405020304" pitchFamily="18" charset="0"/>
                <a:cs typeface="Times New Roman" panose="02020603050405020304" pitchFamily="18" charset="0"/>
              </a:rPr>
              <a:t>Press  fit,  keys,  dowel,  pins  and  splines  are  used  to  attach  these machine elements on the shaft.</a:t>
            </a:r>
          </a:p>
          <a:p>
            <a:pPr lvl="1" eaLnBrk="1" hangingPunct="1">
              <a:lnSpc>
                <a:spcPts val="2350"/>
              </a:lnSpc>
              <a:spcBef>
                <a:spcPts val="775"/>
              </a:spcBef>
              <a:buSzPct val="55000"/>
              <a:buFontTx/>
              <a:buChar char="•"/>
              <a:defRPr/>
            </a:pPr>
            <a:r>
              <a:rPr lang="en-US" altLang="en-US" sz="2000" dirty="0">
                <a:solidFill>
                  <a:srgbClr val="000000"/>
                </a:solidFill>
                <a:latin typeface="Times New Roman" panose="02020603050405020304" pitchFamily="18" charset="0"/>
                <a:cs typeface="Times New Roman" panose="02020603050405020304" pitchFamily="18" charset="0"/>
              </a:rPr>
              <a:t>The shaft rotates on rolling contact bearings or bush bearings.</a:t>
            </a:r>
          </a:p>
          <a:p>
            <a:pPr lvl="1" eaLnBrk="1" hangingPunct="1">
              <a:lnSpc>
                <a:spcPct val="96000"/>
              </a:lnSpc>
              <a:spcBef>
                <a:spcPts val="50"/>
              </a:spcBef>
              <a:buSzPct val="55000"/>
              <a:buFontTx/>
              <a:buChar char="•"/>
              <a:defRPr/>
            </a:pPr>
            <a:r>
              <a:rPr lang="en-US" altLang="en-US" sz="2000" dirty="0">
                <a:solidFill>
                  <a:srgbClr val="000000"/>
                </a:solidFill>
                <a:latin typeface="Times New Roman" panose="02020603050405020304" pitchFamily="18" charset="0"/>
                <a:cs typeface="Times New Roman" panose="02020603050405020304" pitchFamily="18" charset="0"/>
              </a:rPr>
              <a:t>Various types of retaining rings, thrust bearings, grooves and steps in the  shaft  are  used  to  take  up  axial  loads  and  locate  the  rotating elements.</a:t>
            </a:r>
          </a:p>
          <a:p>
            <a:pPr lvl="1" eaLnBrk="1" hangingPunct="1">
              <a:lnSpc>
                <a:spcPts val="2300"/>
              </a:lnSpc>
              <a:spcBef>
                <a:spcPts val="963"/>
              </a:spcBef>
              <a:buSzPct val="55000"/>
              <a:buFontTx/>
              <a:buChar char="•"/>
              <a:defRPr/>
            </a:pPr>
            <a:r>
              <a:rPr lang="en-US" altLang="en-US" sz="2000" dirty="0">
                <a:solidFill>
                  <a:srgbClr val="000000"/>
                </a:solidFill>
                <a:latin typeface="Times New Roman" panose="02020603050405020304" pitchFamily="18" charset="0"/>
                <a:cs typeface="Times New Roman" panose="02020603050405020304" pitchFamily="18" charset="0"/>
              </a:rPr>
              <a:t>Couplings are used to transmit power from drive shaft (e.g., motor) to the driven shaft (e.g., gearbox, wheels).</a:t>
            </a:r>
          </a:p>
        </p:txBody>
      </p:sp>
      <p:sp>
        <p:nvSpPr>
          <p:cNvPr id="5123" name="TextBox 1">
            <a:extLst>
              <a:ext uri="{FF2B5EF4-FFF2-40B4-BE49-F238E27FC236}">
                <a16:creationId xmlns:a16="http://schemas.microsoft.com/office/drawing/2014/main" id="{6E0C9E41-7A49-4A68-A0F7-EFE128609B1E}"/>
              </a:ext>
            </a:extLst>
          </p:cNvPr>
          <p:cNvSpPr txBox="1">
            <a:spLocks noChangeArrowheads="1"/>
          </p:cNvSpPr>
          <p:nvPr/>
        </p:nvSpPr>
        <p:spPr bwMode="auto">
          <a:xfrm>
            <a:off x="1371600" y="1143000"/>
            <a:ext cx="7831138"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2350"/>
              </a:lnSpc>
              <a:buSzPct val="95000"/>
              <a:buFontTx/>
              <a:buAutoNum type="arabicPeriod"/>
            </a:pPr>
            <a:r>
              <a:rPr lang="en-US" altLang="en-US" sz="2200" b="1">
                <a:solidFill>
                  <a:srgbClr val="000000"/>
                </a:solidFill>
                <a:latin typeface="Times New Roman" panose="02020603050405020304" pitchFamily="18" charset="0"/>
                <a:cs typeface="Times New Roman" panose="02020603050405020304" pitchFamily="18" charset="0"/>
              </a:rPr>
              <a:t>AIM OF THE EXPERIMENT</a:t>
            </a:r>
            <a:r>
              <a:rPr lang="en-US" altLang="en-US" sz="2200">
                <a:solidFill>
                  <a:srgbClr val="000000"/>
                </a:solidFill>
                <a:latin typeface="Times New Roman" panose="02020603050405020304" pitchFamily="18" charset="0"/>
                <a:cs typeface="Times New Roman" panose="02020603050405020304" pitchFamily="18" charset="0"/>
              </a:rPr>
              <a:t>:</a:t>
            </a:r>
          </a:p>
          <a:p>
            <a:pPr eaLnBrk="1" hangingPunct="1">
              <a:lnSpc>
                <a:spcPts val="2350"/>
              </a:lnSpc>
              <a:buSzPct val="95000"/>
            </a:pPr>
            <a:r>
              <a:rPr lang="en-US" altLang="en-US" sz="2200">
                <a:solidFill>
                  <a:srgbClr val="000000"/>
                </a:solidFill>
                <a:latin typeface="Times New Roman" panose="02020603050405020304" pitchFamily="18" charset="0"/>
                <a:cs typeface="Times New Roman" panose="02020603050405020304" pitchFamily="18" charset="0"/>
              </a:rPr>
              <a:t>Calculate the value of diameters of shaft for given loads and layout.</a:t>
            </a:r>
          </a:p>
          <a:p>
            <a:endParaRPr lang="en-US" altLang="en-US" sz="2200"/>
          </a:p>
        </p:txBody>
      </p:sp>
      <p:sp>
        <p:nvSpPr>
          <p:cNvPr id="5124" name="TextBox 2">
            <a:extLst>
              <a:ext uri="{FF2B5EF4-FFF2-40B4-BE49-F238E27FC236}">
                <a16:creationId xmlns:a16="http://schemas.microsoft.com/office/drawing/2014/main" id="{5DB6C411-B877-4BDE-B620-DE64EC0D512E}"/>
              </a:ext>
            </a:extLst>
          </p:cNvPr>
          <p:cNvSpPr txBox="1">
            <a:spLocks noChangeArrowheads="1"/>
          </p:cNvSpPr>
          <p:nvPr/>
        </p:nvSpPr>
        <p:spPr bwMode="auto">
          <a:xfrm>
            <a:off x="3449638" y="438150"/>
            <a:ext cx="4151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solidFill>
                  <a:srgbClr val="000000"/>
                </a:solidFill>
                <a:latin typeface="Times New Roman" panose="02020603050405020304" pitchFamily="18" charset="0"/>
                <a:cs typeface="Times New Roman" panose="02020603050405020304" pitchFamily="18" charset="0"/>
              </a:rPr>
              <a:t>Experiment 1: Design of Shaft</a:t>
            </a:r>
            <a:endParaRPr lang="en-US" altLang="en-US" sz="240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object 2">
            <a:extLst>
              <a:ext uri="{FF2B5EF4-FFF2-40B4-BE49-F238E27FC236}">
                <a16:creationId xmlns:a16="http://schemas.microsoft.com/office/drawing/2014/main" id="{17ED26CA-EBAE-4794-BDE6-390BF8FF5E2B}"/>
              </a:ext>
            </a:extLst>
          </p:cNvPr>
          <p:cNvSpPr txBox="1">
            <a:spLocks noChangeArrowheads="1"/>
          </p:cNvSpPr>
          <p:nvPr/>
        </p:nvSpPr>
        <p:spPr bwMode="auto">
          <a:xfrm>
            <a:off x="1176338" y="781050"/>
            <a:ext cx="7694612"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937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625"/>
              </a:spcBef>
            </a:pPr>
            <a:r>
              <a:rPr lang="en-US" altLang="en-US" sz="1100" b="1">
                <a:solidFill>
                  <a:srgbClr val="000000"/>
                </a:solidFill>
                <a:latin typeface="Times New Roman" panose="02020603050405020304" pitchFamily="18" charset="0"/>
                <a:cs typeface="Times New Roman" panose="02020603050405020304" pitchFamily="18" charset="0"/>
              </a:rPr>
              <a:t>5.  </a:t>
            </a:r>
            <a:r>
              <a:rPr lang="en-US" altLang="en-US" sz="2000" b="1">
                <a:solidFill>
                  <a:srgbClr val="000000"/>
                </a:solidFill>
                <a:latin typeface="Times New Roman" panose="02020603050405020304" pitchFamily="18" charset="0"/>
                <a:cs typeface="Times New Roman" panose="02020603050405020304" pitchFamily="18" charset="0"/>
              </a:rPr>
              <a:t>DESIGN OF A BLOCK BRAKE WITH SHORT SHOE:</a:t>
            </a:r>
            <a:endParaRPr lang="en-US" altLang="en-US" sz="2000">
              <a:solidFill>
                <a:srgbClr val="000000"/>
              </a:solidFill>
              <a:latin typeface="Times New Roman" panose="02020603050405020304" pitchFamily="18" charset="0"/>
              <a:cs typeface="Times New Roman" panose="02020603050405020304" pitchFamily="18" charset="0"/>
            </a:endParaRPr>
          </a:p>
          <a:p>
            <a:pPr algn="just" eaLnBrk="1" hangingPunct="1">
              <a:lnSpc>
                <a:spcPct val="96000"/>
              </a:lnSpc>
              <a:spcBef>
                <a:spcPts val="625"/>
              </a:spcBef>
            </a:pPr>
            <a:r>
              <a:rPr lang="en-US" altLang="en-US" sz="2000">
                <a:solidFill>
                  <a:srgbClr val="000000"/>
                </a:solidFill>
                <a:latin typeface="Times New Roman" panose="02020603050405020304" pitchFamily="18" charset="0"/>
                <a:cs typeface="Times New Roman" panose="02020603050405020304" pitchFamily="18" charset="0"/>
              </a:rPr>
              <a:t>A block brake consists of a simple block, which is pressed against the rotating drum by mean of lever. The friction between the block &amp; brake drum causes the retardation of  drum.</a:t>
            </a:r>
          </a:p>
        </p:txBody>
      </p:sp>
      <p:pic>
        <p:nvPicPr>
          <p:cNvPr id="41987" name="object 4">
            <a:extLst>
              <a:ext uri="{FF2B5EF4-FFF2-40B4-BE49-F238E27FC236}">
                <a16:creationId xmlns:a16="http://schemas.microsoft.com/office/drawing/2014/main" id="{98636AB5-491E-4E2C-A141-933A489C9F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8913" y="2124075"/>
            <a:ext cx="2297112"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Box 1">
            <a:extLst>
              <a:ext uri="{FF2B5EF4-FFF2-40B4-BE49-F238E27FC236}">
                <a16:creationId xmlns:a16="http://schemas.microsoft.com/office/drawing/2014/main" id="{14C93B78-B9EC-4A56-BCEE-AB4CA7875727}"/>
              </a:ext>
            </a:extLst>
          </p:cNvPr>
          <p:cNvSpPr txBox="1">
            <a:spLocks noChangeArrowheads="1"/>
          </p:cNvSpPr>
          <p:nvPr/>
        </p:nvSpPr>
        <p:spPr bwMode="auto">
          <a:xfrm>
            <a:off x="1176338" y="3741738"/>
            <a:ext cx="7891462" cy="408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en-US" altLang="en-US" sz="2200" b="1">
                <a:solidFill>
                  <a:srgbClr val="000000"/>
                </a:solidFill>
                <a:latin typeface="Times New Roman" panose="02020603050405020304" pitchFamily="18" charset="0"/>
                <a:cs typeface="Times New Roman" panose="02020603050405020304" pitchFamily="18" charset="0"/>
              </a:rPr>
              <a:t>Fig. 1.1 Single Block Brake</a:t>
            </a:r>
            <a:endParaRPr lang="en-US" altLang="en-US" sz="2200">
              <a:solidFill>
                <a:srgbClr val="000000"/>
              </a:solidFill>
              <a:latin typeface="Times New Roman" panose="02020603050405020304" pitchFamily="18" charset="0"/>
              <a:cs typeface="Times New Roman" panose="02020603050405020304" pitchFamily="18" charset="0"/>
            </a:endParaRPr>
          </a:p>
          <a:p>
            <a:pPr eaLnBrk="1" hangingPunct="1">
              <a:spcBef>
                <a:spcPts val="50"/>
              </a:spcBef>
            </a:pPr>
            <a:endParaRPr lang="en-US" altLang="en-US" sz="2200">
              <a:solidFill>
                <a:srgbClr val="000000"/>
              </a:solidFill>
              <a:latin typeface="Times New Roman" panose="02020603050405020304" pitchFamily="18" charset="0"/>
              <a:cs typeface="Times New Roman" panose="02020603050405020304" pitchFamily="18" charset="0"/>
            </a:endParaRPr>
          </a:p>
          <a:p>
            <a:pPr eaLnBrk="1" hangingPunct="1"/>
            <a:r>
              <a:rPr lang="en-US" altLang="en-US" sz="2200">
                <a:solidFill>
                  <a:srgbClr val="000000"/>
                </a:solidFill>
                <a:latin typeface="Times New Roman" panose="02020603050405020304" pitchFamily="18" charset="0"/>
                <a:cs typeface="Times New Roman" panose="02020603050405020304" pitchFamily="18" charset="0"/>
              </a:rPr>
              <a:t>The analysis is based on following assumption:</a:t>
            </a:r>
          </a:p>
          <a:p>
            <a:pPr eaLnBrk="1" hangingPunct="1">
              <a:spcBef>
                <a:spcPts val="25"/>
              </a:spcBef>
            </a:pPr>
            <a:endParaRPr lang="en-US" altLang="en-US" sz="2200">
              <a:solidFill>
                <a:srgbClr val="000000"/>
              </a:solidFill>
              <a:latin typeface="Times New Roman" panose="02020603050405020304" pitchFamily="18" charset="0"/>
              <a:cs typeface="Times New Roman" panose="02020603050405020304" pitchFamily="18" charset="0"/>
            </a:endParaRPr>
          </a:p>
          <a:p>
            <a:pPr algn="just" eaLnBrk="1" hangingPunct="1"/>
            <a:r>
              <a:rPr lang="en-US" altLang="en-US" sz="2200">
                <a:solidFill>
                  <a:srgbClr val="000000"/>
                </a:solidFill>
                <a:latin typeface="Times New Roman" panose="02020603050405020304" pitchFamily="18" charset="0"/>
                <a:cs typeface="Times New Roman" panose="02020603050405020304" pitchFamily="18" charset="0"/>
              </a:rPr>
              <a:t>1. The block is rigidly attached to the lever.</a:t>
            </a:r>
          </a:p>
          <a:p>
            <a:pPr eaLnBrk="1" hangingPunct="1">
              <a:spcBef>
                <a:spcPts val="13"/>
              </a:spcBef>
            </a:pPr>
            <a:endParaRPr lang="en-US" altLang="en-US" sz="2200">
              <a:solidFill>
                <a:srgbClr val="000000"/>
              </a:solidFill>
              <a:latin typeface="Times New Roman" panose="02020603050405020304" pitchFamily="18" charset="0"/>
              <a:cs typeface="Times New Roman" panose="02020603050405020304" pitchFamily="18" charset="0"/>
            </a:endParaRPr>
          </a:p>
          <a:p>
            <a:pPr algn="just" eaLnBrk="1" hangingPunct="1"/>
            <a:r>
              <a:rPr lang="en-US" altLang="en-US" sz="2200">
                <a:solidFill>
                  <a:srgbClr val="000000"/>
                </a:solidFill>
                <a:latin typeface="Times New Roman" panose="02020603050405020304" pitchFamily="18" charset="0"/>
                <a:cs typeface="Times New Roman" panose="02020603050405020304" pitchFamily="18" charset="0"/>
              </a:rPr>
              <a:t>2. The angle of contact between the block and brake drum is small resulting in a </a:t>
            </a:r>
            <a:r>
              <a:rPr lang="en-US" altLang="en-US" sz="2200" baseline="3000">
                <a:solidFill>
                  <a:srgbClr val="000000"/>
                </a:solidFill>
                <a:latin typeface="Times New Roman" panose="02020603050405020304" pitchFamily="18" charset="0"/>
                <a:cs typeface="Times New Roman" panose="02020603050405020304" pitchFamily="18" charset="0"/>
              </a:rPr>
              <a:t>uniform pressure distribution. Considering the forces acting on the brake drum, M</a:t>
            </a:r>
            <a:r>
              <a:rPr lang="en-US" altLang="en-US" sz="2200">
                <a:solidFill>
                  <a:srgbClr val="000000"/>
                </a:solidFill>
                <a:latin typeface="Times New Roman" panose="02020603050405020304" pitchFamily="18" charset="0"/>
                <a:cs typeface="Times New Roman" panose="02020603050405020304" pitchFamily="18" charset="0"/>
              </a:rPr>
              <a:t>T</a:t>
            </a:r>
            <a:r>
              <a:rPr lang="en-US" altLang="en-US" sz="2200" baseline="3000">
                <a:solidFill>
                  <a:srgbClr val="000000"/>
                </a:solidFill>
                <a:latin typeface="Times New Roman" panose="02020603050405020304" pitchFamily="18" charset="0"/>
                <a:cs typeface="Times New Roman" panose="02020603050405020304" pitchFamily="18" charset="0"/>
              </a:rPr>
              <a:t>= </a:t>
            </a:r>
            <a:r>
              <a:rPr lang="en-US" altLang="en-US" sz="2200">
                <a:solidFill>
                  <a:srgbClr val="000000"/>
                </a:solidFill>
                <a:latin typeface="Times New Roman" panose="02020603050405020304" pitchFamily="18" charset="0"/>
                <a:cs typeface="Times New Roman" panose="02020603050405020304" pitchFamily="18" charset="0"/>
              </a:rPr>
              <a:t>µNR, where R=radius of brake drum.</a:t>
            </a:r>
          </a:p>
          <a:p>
            <a:pPr algn="just" eaLnBrk="1" hangingPunct="1">
              <a:lnSpc>
                <a:spcPts val="2338"/>
              </a:lnSpc>
            </a:pPr>
            <a:r>
              <a:rPr lang="en-US" altLang="en-US" sz="2200">
                <a:solidFill>
                  <a:srgbClr val="000000"/>
                </a:solidFill>
                <a:latin typeface="Times New Roman" panose="02020603050405020304" pitchFamily="18" charset="0"/>
                <a:cs typeface="Times New Roman" panose="02020603050405020304" pitchFamily="18" charset="0"/>
              </a:rPr>
              <a:t>The dimensions of  block are determined by the following expression:  N=plω</a:t>
            </a:r>
          </a:p>
          <a:p>
            <a:endParaRPr lang="en-US" altLang="en-US" sz="22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object 2">
            <a:extLst>
              <a:ext uri="{FF2B5EF4-FFF2-40B4-BE49-F238E27FC236}">
                <a16:creationId xmlns:a16="http://schemas.microsoft.com/office/drawing/2014/main" id="{25C73CFB-BB13-4854-B593-8B7B3FCFAF77}"/>
              </a:ext>
            </a:extLst>
          </p:cNvPr>
          <p:cNvSpPr txBox="1">
            <a:spLocks noChangeArrowheads="1"/>
          </p:cNvSpPr>
          <p:nvPr/>
        </p:nvSpPr>
        <p:spPr bwMode="auto">
          <a:xfrm>
            <a:off x="1503363" y="846138"/>
            <a:ext cx="73755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302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2300"/>
              </a:lnSpc>
              <a:spcBef>
                <a:spcPts val="263"/>
              </a:spcBef>
            </a:pPr>
            <a:r>
              <a:rPr lang="en-US" altLang="en-US" sz="2000">
                <a:solidFill>
                  <a:srgbClr val="000000"/>
                </a:solidFill>
                <a:latin typeface="Times New Roman" panose="02020603050405020304" pitchFamily="18" charset="0"/>
                <a:cs typeface="Times New Roman" panose="02020603050405020304" pitchFamily="18" charset="0"/>
              </a:rPr>
              <a:t>Where p = permissible pressure between block &amp; brake drum. l &amp;ω= length and width of the block respectively.</a:t>
            </a:r>
          </a:p>
          <a:p>
            <a:pPr eaLnBrk="1" hangingPunct="1">
              <a:lnSpc>
                <a:spcPts val="2250"/>
              </a:lnSpc>
              <a:buSzPct val="55000"/>
              <a:buFont typeface="Wingdings" panose="05000000000000000000" pitchFamily="2" charset="2"/>
              <a:buChar char=""/>
            </a:pPr>
            <a:r>
              <a:rPr lang="en-US" altLang="en-US" sz="2000">
                <a:solidFill>
                  <a:srgbClr val="000000"/>
                </a:solidFill>
                <a:latin typeface="Times New Roman" panose="02020603050405020304" pitchFamily="18" charset="0"/>
                <a:cs typeface="Times New Roman" panose="02020603050405020304" pitchFamily="18" charset="0"/>
              </a:rPr>
              <a:t>Generally, drum dia./4&lt; ω &lt;drum dia./2</a:t>
            </a:r>
          </a:p>
        </p:txBody>
      </p:sp>
      <p:sp>
        <p:nvSpPr>
          <p:cNvPr id="43011" name="object 3">
            <a:extLst>
              <a:ext uri="{FF2B5EF4-FFF2-40B4-BE49-F238E27FC236}">
                <a16:creationId xmlns:a16="http://schemas.microsoft.com/office/drawing/2014/main" id="{251224A6-06E8-4C90-A1EE-BE22AD3B5CE3}"/>
              </a:ext>
            </a:extLst>
          </p:cNvPr>
          <p:cNvSpPr txBox="1">
            <a:spLocks noChangeArrowheads="1"/>
          </p:cNvSpPr>
          <p:nvPr/>
        </p:nvSpPr>
        <p:spPr bwMode="auto">
          <a:xfrm>
            <a:off x="1389063" y="4143375"/>
            <a:ext cx="80010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920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en-US" altLang="en-US" sz="2000" b="1">
                <a:solidFill>
                  <a:srgbClr val="000000"/>
                </a:solidFill>
                <a:latin typeface="Times New Roman" panose="02020603050405020304" pitchFamily="18" charset="0"/>
                <a:cs typeface="Times New Roman" panose="02020603050405020304" pitchFamily="18" charset="0"/>
              </a:rPr>
              <a:t>Fig. 1.2. Free Body Diagram (Clockwise Rotation)</a:t>
            </a:r>
            <a:endParaRPr lang="en-US" altLang="en-US" sz="2000">
              <a:solidFill>
                <a:srgbClr val="000000"/>
              </a:solidFill>
              <a:latin typeface="Times New Roman" panose="02020603050405020304" pitchFamily="18" charset="0"/>
              <a:cs typeface="Times New Roman" panose="02020603050405020304" pitchFamily="18" charset="0"/>
            </a:endParaRPr>
          </a:p>
          <a:p>
            <a:pPr eaLnBrk="1" hangingPunct="1"/>
            <a:endParaRPr lang="en-US" altLang="en-US" sz="2200">
              <a:solidFill>
                <a:srgbClr val="000000"/>
              </a:solidFill>
              <a:latin typeface="Times New Roman" panose="02020603050405020304" pitchFamily="18" charset="0"/>
              <a:cs typeface="Times New Roman" panose="02020603050405020304" pitchFamily="18" charset="0"/>
            </a:endParaRPr>
          </a:p>
          <a:p>
            <a:pPr eaLnBrk="1" hangingPunct="1">
              <a:spcBef>
                <a:spcPts val="50"/>
              </a:spcBef>
            </a:pPr>
            <a:endParaRPr lang="en-US" altLang="en-US" sz="1700">
              <a:solidFill>
                <a:srgbClr val="000000"/>
              </a:solidFill>
              <a:latin typeface="Times New Roman" panose="02020603050405020304" pitchFamily="18" charset="0"/>
              <a:cs typeface="Times New Roman" panose="02020603050405020304" pitchFamily="18" charset="0"/>
            </a:endParaRPr>
          </a:p>
          <a:p>
            <a:pPr eaLnBrk="1" hangingPunct="1">
              <a:buSzPct val="55000"/>
              <a:buFont typeface="Symbol" panose="05050102010706020507" pitchFamily="18" charset="2"/>
              <a:buChar char=""/>
            </a:pPr>
            <a:r>
              <a:rPr lang="en-US" altLang="en-US" sz="2000">
                <a:solidFill>
                  <a:srgbClr val="000000"/>
                </a:solidFill>
                <a:latin typeface="Times New Roman" panose="02020603050405020304" pitchFamily="18" charset="0"/>
                <a:cs typeface="Times New Roman" panose="02020603050405020304" pitchFamily="18" charset="0"/>
              </a:rPr>
              <a:t>Considering the equilibrium of forces in vertical and horizontal direction: .</a:t>
            </a:r>
          </a:p>
          <a:p>
            <a:pPr eaLnBrk="1" hangingPunct="1">
              <a:lnSpc>
                <a:spcPts val="2313"/>
              </a:lnSpc>
              <a:spcBef>
                <a:spcPts val="725"/>
              </a:spcBef>
              <a:buSzPct val="55000"/>
              <a:buFont typeface="Symbol" panose="05050102010706020507" pitchFamily="18" charset="2"/>
              <a:buChar char=""/>
            </a:pPr>
            <a:r>
              <a:rPr lang="en-US" altLang="en-US" sz="2000">
                <a:solidFill>
                  <a:srgbClr val="000000"/>
                </a:solidFill>
                <a:latin typeface="Times New Roman" panose="02020603050405020304" pitchFamily="18" charset="0"/>
                <a:cs typeface="Times New Roman" panose="02020603050405020304" pitchFamily="18" charset="0"/>
              </a:rPr>
              <a:t>Taking moment of forces acting on the lever about hinge point 0. Using Equations:</a:t>
            </a:r>
          </a:p>
          <a:p>
            <a:pPr eaLnBrk="1" hangingPunct="1">
              <a:lnSpc>
                <a:spcPts val="2375"/>
              </a:lnSpc>
            </a:pPr>
            <a:r>
              <a:rPr lang="en-US" altLang="en-US" sz="2000">
                <a:solidFill>
                  <a:srgbClr val="000000"/>
                </a:solidFill>
                <a:latin typeface="Times New Roman" panose="02020603050405020304" pitchFamily="18" charset="0"/>
                <a:cs typeface="Times New Roman" panose="02020603050405020304" pitchFamily="18" charset="0"/>
              </a:rPr>
              <a:t>P×b-N×a+μN </a:t>
            </a:r>
            <a:r>
              <a:rPr lang="en-US" altLang="en-US" sz="2000">
                <a:solidFill>
                  <a:srgbClr val="000000"/>
                </a:solidFill>
                <a:latin typeface="Symbol" panose="05050102010706020507" pitchFamily="18" charset="2"/>
                <a:ea typeface="Symbol" panose="05050102010706020507" pitchFamily="18" charset="2"/>
                <a:cs typeface="Symbol" panose="05050102010706020507" pitchFamily="18" charset="2"/>
              </a:rPr>
              <a:t></a:t>
            </a:r>
            <a:r>
              <a:rPr lang="en-US" altLang="en-US" sz="2000">
                <a:solidFill>
                  <a:srgbClr val="000000"/>
                </a:solidFill>
                <a:latin typeface="Times New Roman" panose="02020603050405020304" pitchFamily="18" charset="0"/>
                <a:cs typeface="Times New Roman" panose="02020603050405020304" pitchFamily="18" charset="0"/>
              </a:rPr>
              <a:t> C=0</a:t>
            </a:r>
          </a:p>
        </p:txBody>
      </p:sp>
      <p:pic>
        <p:nvPicPr>
          <p:cNvPr id="43012" name="object 4">
            <a:extLst>
              <a:ext uri="{FF2B5EF4-FFF2-40B4-BE49-F238E27FC236}">
                <a16:creationId xmlns:a16="http://schemas.microsoft.com/office/drawing/2014/main" id="{F391A186-BA0B-4C5B-BAD2-825422F4EA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0350" y="2449513"/>
            <a:ext cx="234632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4034" name="object 2">
            <a:extLst>
              <a:ext uri="{FF2B5EF4-FFF2-40B4-BE49-F238E27FC236}">
                <a16:creationId xmlns:a16="http://schemas.microsoft.com/office/drawing/2014/main" id="{6D28FEA8-2D31-4235-8ED7-29640C19C6C5}"/>
              </a:ext>
            </a:extLst>
          </p:cNvPr>
          <p:cNvGrpSpPr>
            <a:grpSpLocks/>
          </p:cNvGrpSpPr>
          <p:nvPr/>
        </p:nvGrpSpPr>
        <p:grpSpPr bwMode="auto">
          <a:xfrm>
            <a:off x="3343275" y="4678363"/>
            <a:ext cx="2081213" cy="2128837"/>
            <a:chOff x="3342640" y="4677994"/>
            <a:chExt cx="2081530" cy="2129790"/>
          </a:xfrm>
        </p:grpSpPr>
        <p:sp>
          <p:nvSpPr>
            <p:cNvPr id="44036" name="object 3">
              <a:extLst>
                <a:ext uri="{FF2B5EF4-FFF2-40B4-BE49-F238E27FC236}">
                  <a16:creationId xmlns:a16="http://schemas.microsoft.com/office/drawing/2014/main" id="{D83B5677-A9D0-4661-BD57-11DE2CD767F3}"/>
                </a:ext>
              </a:extLst>
            </p:cNvPr>
            <p:cNvSpPr>
              <a:spLocks/>
            </p:cNvSpPr>
            <p:nvPr/>
          </p:nvSpPr>
          <p:spPr bwMode="auto">
            <a:xfrm>
              <a:off x="3358515" y="4704080"/>
              <a:ext cx="820419" cy="0"/>
            </a:xfrm>
            <a:custGeom>
              <a:avLst/>
              <a:gdLst>
                <a:gd name="T0" fmla="*/ 0 w 820420"/>
                <a:gd name="T1" fmla="*/ 820416 w 820420"/>
                <a:gd name="T2" fmla="*/ 0 60000 65536"/>
                <a:gd name="T3" fmla="*/ 0 60000 65536"/>
              </a:gdLst>
              <a:ahLst/>
              <a:cxnLst>
                <a:cxn ang="T2">
                  <a:pos x="T0" y="0"/>
                </a:cxn>
                <a:cxn ang="T3">
                  <a:pos x="T1" y="0"/>
                </a:cxn>
              </a:cxnLst>
              <a:rect l="0" t="0" r="r" b="b"/>
              <a:pathLst>
                <a:path w="820420">
                  <a:moveTo>
                    <a:pt x="0" y="0"/>
                  </a:moveTo>
                  <a:lnTo>
                    <a:pt x="820420" y="0"/>
                  </a:lnTo>
                </a:path>
              </a:pathLst>
            </a:custGeom>
            <a:noFill/>
            <a:ln w="4867">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44037" name="object 4">
              <a:extLst>
                <a:ext uri="{FF2B5EF4-FFF2-40B4-BE49-F238E27FC236}">
                  <a16:creationId xmlns:a16="http://schemas.microsoft.com/office/drawing/2014/main" id="{1FF01ACB-10BC-4815-8A50-B39C77024A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2640" y="4677994"/>
              <a:ext cx="2081530" cy="212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035" name="object 5">
            <a:extLst>
              <a:ext uri="{FF2B5EF4-FFF2-40B4-BE49-F238E27FC236}">
                <a16:creationId xmlns:a16="http://schemas.microsoft.com/office/drawing/2014/main" id="{2FA625FF-5D0E-486B-AE3E-BBC27A38D5AB}"/>
              </a:ext>
            </a:extLst>
          </p:cNvPr>
          <p:cNvSpPr txBox="1">
            <a:spLocks noChangeArrowheads="1"/>
          </p:cNvSpPr>
          <p:nvPr/>
        </p:nvSpPr>
        <p:spPr bwMode="auto">
          <a:xfrm>
            <a:off x="1176338" y="842963"/>
            <a:ext cx="7596187" cy="363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26000"/>
              </a:lnSpc>
              <a:spcBef>
                <a:spcPts val="100"/>
              </a:spcBef>
            </a:pPr>
            <a:r>
              <a:rPr lang="en-US" altLang="en-US" sz="2000">
                <a:solidFill>
                  <a:srgbClr val="000000"/>
                </a:solidFill>
                <a:latin typeface="Times New Roman" panose="02020603050405020304" pitchFamily="18" charset="0"/>
                <a:cs typeface="Times New Roman" panose="02020603050405020304" pitchFamily="18" charset="0"/>
              </a:rPr>
              <a:t>Case 1: a&gt;µC: partially self energising brake. Case 2: a=µC: self locking brake</a:t>
            </a:r>
          </a:p>
          <a:p>
            <a:pPr eaLnBrk="1" hangingPunct="1">
              <a:lnSpc>
                <a:spcPts val="2300"/>
              </a:lnSpc>
              <a:spcBef>
                <a:spcPts val="775"/>
              </a:spcBef>
            </a:pPr>
            <a:r>
              <a:rPr lang="en-US" altLang="en-US" sz="2000">
                <a:solidFill>
                  <a:srgbClr val="000000"/>
                </a:solidFill>
                <a:latin typeface="Times New Roman" panose="02020603050405020304" pitchFamily="18" charset="0"/>
                <a:cs typeface="Times New Roman" panose="02020603050405020304" pitchFamily="18" charset="0"/>
              </a:rPr>
              <a:t>Case 3: a&lt;µC: uncontrolled braking and grabbing condition.</a:t>
            </a:r>
          </a:p>
          <a:p>
            <a:pPr eaLnBrk="1" hangingPunct="1">
              <a:spcBef>
                <a:spcPts val="25"/>
              </a:spcBef>
            </a:pPr>
            <a:endParaRPr lang="en-US" altLang="en-US" sz="2600">
              <a:solidFill>
                <a:srgbClr val="000000"/>
              </a:solidFill>
              <a:latin typeface="Times New Roman" panose="02020603050405020304" pitchFamily="18" charset="0"/>
              <a:cs typeface="Times New Roman" panose="02020603050405020304" pitchFamily="18" charset="0"/>
            </a:endParaRPr>
          </a:p>
          <a:p>
            <a:pPr eaLnBrk="1" hangingPunct="1"/>
            <a:r>
              <a:rPr lang="en-US" altLang="en-US" sz="1100" b="1">
                <a:solidFill>
                  <a:srgbClr val="000000"/>
                </a:solidFill>
                <a:latin typeface="Times New Roman" panose="02020603050405020304" pitchFamily="18" charset="0"/>
                <a:cs typeface="Times New Roman" panose="02020603050405020304" pitchFamily="18" charset="0"/>
              </a:rPr>
              <a:t>6.  </a:t>
            </a:r>
            <a:r>
              <a:rPr lang="en-US" altLang="en-US" sz="2000" b="1">
                <a:solidFill>
                  <a:srgbClr val="000000"/>
                </a:solidFill>
                <a:latin typeface="Times New Roman" panose="02020603050405020304" pitchFamily="18" charset="0"/>
                <a:cs typeface="Times New Roman" panose="02020603050405020304" pitchFamily="18" charset="0"/>
              </a:rPr>
              <a:t>TO DESIGN A DIFFERENTIAL BAND BRAKE:</a:t>
            </a:r>
            <a:endParaRPr lang="en-US" altLang="en-US" sz="2000">
              <a:solidFill>
                <a:srgbClr val="000000"/>
              </a:solidFill>
              <a:latin typeface="Times New Roman" panose="02020603050405020304" pitchFamily="18" charset="0"/>
              <a:cs typeface="Times New Roman" panose="02020603050405020304" pitchFamily="18" charset="0"/>
            </a:endParaRPr>
          </a:p>
          <a:p>
            <a:pPr eaLnBrk="1" hangingPunct="1"/>
            <a:endParaRPr lang="en-US" altLang="en-US" sz="2000">
              <a:solidFill>
                <a:srgbClr val="000000"/>
              </a:solidFill>
              <a:latin typeface="Times New Roman" panose="02020603050405020304" pitchFamily="18" charset="0"/>
              <a:cs typeface="Times New Roman" panose="02020603050405020304" pitchFamily="18" charset="0"/>
            </a:endParaRPr>
          </a:p>
          <a:p>
            <a:pPr algn="just" eaLnBrk="1" hangingPunct="1">
              <a:lnSpc>
                <a:spcPct val="96000"/>
              </a:lnSpc>
            </a:pPr>
            <a:r>
              <a:rPr lang="en-US" altLang="en-US" sz="2000">
                <a:solidFill>
                  <a:srgbClr val="000000"/>
                </a:solidFill>
                <a:latin typeface="Times New Roman" panose="02020603050405020304" pitchFamily="18" charset="0"/>
                <a:cs typeface="Times New Roman" panose="02020603050405020304" pitchFamily="18" charset="0"/>
              </a:rPr>
              <a:t>The band brake in which one of the band passes through the fulcrum is called simple  band brake, while the band brakes in which neither of the  band  end  passes  through  the  fulcrum  iscalled  differential  band brake.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object 2">
            <a:extLst>
              <a:ext uri="{FF2B5EF4-FFF2-40B4-BE49-F238E27FC236}">
                <a16:creationId xmlns:a16="http://schemas.microsoft.com/office/drawing/2014/main" id="{B5372596-CDD1-46F7-8038-D4A1874CB3A0}"/>
              </a:ext>
            </a:extLst>
          </p:cNvPr>
          <p:cNvSpPr txBox="1">
            <a:spLocks noChangeArrowheads="1"/>
          </p:cNvSpPr>
          <p:nvPr/>
        </p:nvSpPr>
        <p:spPr bwMode="auto">
          <a:xfrm>
            <a:off x="1176338" y="739775"/>
            <a:ext cx="7292975" cy="628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60020" rIns="0" bIns="0">
            <a:spAutoFit/>
          </a:bodyPr>
          <a:lstStyle>
            <a:lvl1pPr marL="4079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263"/>
              </a:spcBef>
            </a:pPr>
            <a:r>
              <a:rPr lang="en-US" altLang="en-US" sz="2000" b="1">
                <a:solidFill>
                  <a:srgbClr val="000000"/>
                </a:solidFill>
                <a:latin typeface="Times New Roman" panose="02020603050405020304" pitchFamily="18" charset="0"/>
                <a:cs typeface="Times New Roman" panose="02020603050405020304" pitchFamily="18" charset="0"/>
              </a:rPr>
              <a:t>Experiment 7: Design of clutch</a:t>
            </a:r>
            <a:endParaRPr lang="en-US" altLang="en-US" sz="2000">
              <a:solidFill>
                <a:srgbClr val="000000"/>
              </a:solidFill>
              <a:latin typeface="Times New Roman" panose="02020603050405020304" pitchFamily="18" charset="0"/>
              <a:cs typeface="Times New Roman" panose="02020603050405020304" pitchFamily="18" charset="0"/>
            </a:endParaRPr>
          </a:p>
          <a:p>
            <a:pPr eaLnBrk="1" hangingPunct="1">
              <a:lnSpc>
                <a:spcPct val="96000"/>
              </a:lnSpc>
              <a:spcBef>
                <a:spcPts val="1275"/>
              </a:spcBef>
            </a:pPr>
            <a:r>
              <a:rPr lang="en-US" altLang="en-US" sz="1100" b="1">
                <a:solidFill>
                  <a:srgbClr val="000000"/>
                </a:solidFill>
                <a:latin typeface="Times New Roman" panose="02020603050405020304" pitchFamily="18" charset="0"/>
                <a:cs typeface="Times New Roman" panose="02020603050405020304" pitchFamily="18" charset="0"/>
              </a:rPr>
              <a:t>1. </a:t>
            </a:r>
            <a:r>
              <a:rPr lang="en-US" altLang="en-US" sz="2000" b="1">
                <a:solidFill>
                  <a:srgbClr val="000000"/>
                </a:solidFill>
                <a:latin typeface="Times New Roman" panose="02020603050405020304" pitchFamily="18" charset="0"/>
                <a:cs typeface="Times New Roman" panose="02020603050405020304" pitchFamily="18" charset="0"/>
              </a:rPr>
              <a:t>AIM OF THE EXPERIMENT</a:t>
            </a:r>
            <a:r>
              <a:rPr lang="en-US" altLang="en-US" sz="2000">
                <a:solidFill>
                  <a:srgbClr val="000000"/>
                </a:solidFill>
                <a:latin typeface="Times New Roman" panose="02020603050405020304" pitchFamily="18" charset="0"/>
                <a:cs typeface="Times New Roman" panose="02020603050405020304" pitchFamily="18" charset="0"/>
              </a:rPr>
              <a:t>: To understand the functioning of a friction clutch and obtain the dimensions of a friction clutch for a given application.</a:t>
            </a:r>
          </a:p>
          <a:p>
            <a:pPr eaLnBrk="1" hangingPunct="1">
              <a:spcBef>
                <a:spcPts val="850"/>
              </a:spcBef>
            </a:pPr>
            <a:r>
              <a:rPr lang="en-US" altLang="en-US" sz="1100" b="1">
                <a:solidFill>
                  <a:srgbClr val="000000"/>
                </a:solidFill>
                <a:latin typeface="Times New Roman" panose="02020603050405020304" pitchFamily="18" charset="0"/>
                <a:cs typeface="Times New Roman" panose="02020603050405020304" pitchFamily="18" charset="0"/>
              </a:rPr>
              <a:t>2. </a:t>
            </a:r>
            <a:r>
              <a:rPr lang="en-US" altLang="en-US" sz="2000" b="1">
                <a:solidFill>
                  <a:srgbClr val="000000"/>
                </a:solidFill>
                <a:latin typeface="Times New Roman" panose="02020603050405020304" pitchFamily="18" charset="0"/>
                <a:cs typeface="Times New Roman" panose="02020603050405020304" pitchFamily="18" charset="0"/>
              </a:rPr>
              <a:t>THEORY:</a:t>
            </a:r>
            <a:endParaRPr lang="en-US" altLang="en-US" sz="2000">
              <a:solidFill>
                <a:srgbClr val="000000"/>
              </a:solidFill>
              <a:latin typeface="Times New Roman" panose="02020603050405020304" pitchFamily="18" charset="0"/>
              <a:cs typeface="Times New Roman" panose="02020603050405020304" pitchFamily="18" charset="0"/>
            </a:endParaRPr>
          </a:p>
          <a:p>
            <a:pPr eaLnBrk="1" hangingPunct="1">
              <a:spcBef>
                <a:spcPts val="25"/>
              </a:spcBef>
            </a:pPr>
            <a:endParaRPr lang="en-US" altLang="en-US" sz="2000">
              <a:solidFill>
                <a:srgbClr val="000000"/>
              </a:solidFill>
              <a:latin typeface="Times New Roman" panose="02020603050405020304" pitchFamily="18" charset="0"/>
              <a:cs typeface="Times New Roman" panose="02020603050405020304" pitchFamily="18" charset="0"/>
            </a:endParaRPr>
          </a:p>
          <a:p>
            <a:pPr eaLnBrk="1" hangingPunct="1">
              <a:lnSpc>
                <a:spcPts val="2300"/>
              </a:lnSpc>
              <a:buClr>
                <a:srgbClr val="36383E"/>
              </a:buClr>
              <a:buSzPct val="55000"/>
              <a:buFont typeface="Symbol" panose="05050102010706020507" pitchFamily="18" charset="2"/>
              <a:buChar char=""/>
            </a:pPr>
            <a:r>
              <a:rPr lang="en-US" altLang="en-US" sz="2000" b="1">
                <a:solidFill>
                  <a:srgbClr val="000000"/>
                </a:solidFill>
                <a:latin typeface="Times New Roman" panose="02020603050405020304" pitchFamily="18" charset="0"/>
                <a:cs typeface="Times New Roman" panose="02020603050405020304" pitchFamily="18" charset="0"/>
              </a:rPr>
              <a:t>Clutch: </a:t>
            </a:r>
            <a:r>
              <a:rPr lang="en-US" altLang="en-US" sz="2000">
                <a:solidFill>
                  <a:srgbClr val="000000"/>
                </a:solidFill>
                <a:latin typeface="Times New Roman" panose="02020603050405020304" pitchFamily="18" charset="0"/>
                <a:cs typeface="Times New Roman" panose="02020603050405020304" pitchFamily="18" charset="0"/>
              </a:rPr>
              <a:t>Clutch is a mechanical device </a:t>
            </a:r>
            <a:r>
              <a:rPr lang="en-US" altLang="en-US" sz="2000" b="1">
                <a:solidFill>
                  <a:srgbClr val="36383E"/>
                </a:solidFill>
                <a:latin typeface="Times New Roman" panose="02020603050405020304" pitchFamily="18" charset="0"/>
                <a:cs typeface="Times New Roman" panose="02020603050405020304" pitchFamily="18" charset="0"/>
              </a:rPr>
              <a:t>used to engage and disengage power transmission from a driving shaft to a driven shaft. Different types of clutches:</a:t>
            </a:r>
            <a:endParaRPr lang="en-US" altLang="en-US" sz="2000">
              <a:solidFill>
                <a:srgbClr val="000000"/>
              </a:solidFill>
              <a:latin typeface="Times New Roman" panose="02020603050405020304" pitchFamily="18" charset="0"/>
              <a:cs typeface="Times New Roman" panose="02020603050405020304" pitchFamily="18" charset="0"/>
            </a:endParaRPr>
          </a:p>
          <a:p>
            <a:pPr eaLnBrk="1" hangingPunct="1">
              <a:lnSpc>
                <a:spcPts val="2350"/>
              </a:lnSpc>
              <a:spcBef>
                <a:spcPts val="838"/>
              </a:spcBef>
            </a:pPr>
            <a:r>
              <a:rPr lang="en-US" altLang="en-US" sz="2000">
                <a:solidFill>
                  <a:srgbClr val="000000"/>
                </a:solidFill>
                <a:latin typeface="Times New Roman" panose="02020603050405020304" pitchFamily="18" charset="0"/>
                <a:cs typeface="Times New Roman" panose="02020603050405020304" pitchFamily="18" charset="0"/>
              </a:rPr>
              <a:t>Clutch Terminology</a:t>
            </a:r>
          </a:p>
          <a:p>
            <a:pPr eaLnBrk="1" hangingPunct="1">
              <a:lnSpc>
                <a:spcPts val="2350"/>
              </a:lnSpc>
            </a:pPr>
            <a:r>
              <a:rPr lang="en-US" altLang="en-US" sz="1100">
                <a:solidFill>
                  <a:srgbClr val="000000"/>
                </a:solidFill>
                <a:latin typeface="Times New Roman" panose="02020603050405020304" pitchFamily="18" charset="0"/>
                <a:cs typeface="Times New Roman" panose="02020603050405020304" pitchFamily="18" charset="0"/>
              </a:rPr>
              <a:t>1.  </a:t>
            </a:r>
            <a:r>
              <a:rPr lang="en-US" altLang="en-US" sz="2000">
                <a:solidFill>
                  <a:srgbClr val="000000"/>
                </a:solidFill>
                <a:latin typeface="Times New Roman" panose="02020603050405020304" pitchFamily="18" charset="0"/>
                <a:cs typeface="Times New Roman" panose="02020603050405020304" pitchFamily="18" charset="0"/>
              </a:rPr>
              <a:t>Crank Shaft</a:t>
            </a:r>
          </a:p>
          <a:p>
            <a:pPr eaLnBrk="1" hangingPunct="1">
              <a:spcBef>
                <a:spcPts val="38"/>
              </a:spcBef>
            </a:pPr>
            <a:r>
              <a:rPr lang="en-US" altLang="en-US" sz="1100">
                <a:solidFill>
                  <a:srgbClr val="000000"/>
                </a:solidFill>
                <a:latin typeface="Times New Roman" panose="02020603050405020304" pitchFamily="18" charset="0"/>
                <a:cs typeface="Times New Roman" panose="02020603050405020304" pitchFamily="18" charset="0"/>
              </a:rPr>
              <a:t>2.  </a:t>
            </a:r>
            <a:r>
              <a:rPr lang="en-US" altLang="en-US" sz="2000">
                <a:solidFill>
                  <a:srgbClr val="000000"/>
                </a:solidFill>
                <a:latin typeface="Times New Roman" panose="02020603050405020304" pitchFamily="18" charset="0"/>
                <a:cs typeface="Times New Roman" panose="02020603050405020304" pitchFamily="18" charset="0"/>
              </a:rPr>
              <a:t>Flywheel</a:t>
            </a:r>
          </a:p>
          <a:p>
            <a:pPr eaLnBrk="1" hangingPunct="1">
              <a:spcBef>
                <a:spcPts val="38"/>
              </a:spcBef>
            </a:pPr>
            <a:r>
              <a:rPr lang="en-US" altLang="en-US" sz="1100">
                <a:solidFill>
                  <a:srgbClr val="000000"/>
                </a:solidFill>
                <a:latin typeface="Times New Roman" panose="02020603050405020304" pitchFamily="18" charset="0"/>
                <a:cs typeface="Times New Roman" panose="02020603050405020304" pitchFamily="18" charset="0"/>
              </a:rPr>
              <a:t>3.  </a:t>
            </a:r>
            <a:r>
              <a:rPr lang="en-US" altLang="en-US" sz="2000">
                <a:solidFill>
                  <a:srgbClr val="000000"/>
                </a:solidFill>
                <a:latin typeface="Times New Roman" panose="02020603050405020304" pitchFamily="18" charset="0"/>
                <a:cs typeface="Times New Roman" panose="02020603050405020304" pitchFamily="18" charset="0"/>
              </a:rPr>
              <a:t>Friction Disk or clutch disk</a:t>
            </a:r>
          </a:p>
          <a:p>
            <a:pPr eaLnBrk="1" hangingPunct="1">
              <a:spcBef>
                <a:spcPts val="50"/>
              </a:spcBef>
            </a:pPr>
            <a:r>
              <a:rPr lang="en-US" altLang="en-US" sz="1100">
                <a:solidFill>
                  <a:srgbClr val="000000"/>
                </a:solidFill>
                <a:latin typeface="Times New Roman" panose="02020603050405020304" pitchFamily="18" charset="0"/>
                <a:cs typeface="Times New Roman" panose="02020603050405020304" pitchFamily="18" charset="0"/>
              </a:rPr>
              <a:t>4.  </a:t>
            </a:r>
            <a:r>
              <a:rPr lang="en-US" altLang="en-US" sz="2000">
                <a:solidFill>
                  <a:srgbClr val="000000"/>
                </a:solidFill>
                <a:latin typeface="Times New Roman" panose="02020603050405020304" pitchFamily="18" charset="0"/>
                <a:cs typeface="Times New Roman" panose="02020603050405020304" pitchFamily="18" charset="0"/>
              </a:rPr>
              <a:t>Pressure Plate</a:t>
            </a:r>
          </a:p>
          <a:p>
            <a:pPr eaLnBrk="1" hangingPunct="1">
              <a:spcBef>
                <a:spcPts val="25"/>
              </a:spcBef>
            </a:pPr>
            <a:r>
              <a:rPr lang="en-US" altLang="en-US" sz="1100">
                <a:solidFill>
                  <a:srgbClr val="000000"/>
                </a:solidFill>
                <a:latin typeface="Times New Roman" panose="02020603050405020304" pitchFamily="18" charset="0"/>
                <a:cs typeface="Times New Roman" panose="02020603050405020304" pitchFamily="18" charset="0"/>
              </a:rPr>
              <a:t>5.  </a:t>
            </a:r>
            <a:r>
              <a:rPr lang="en-US" altLang="en-US" sz="2000">
                <a:solidFill>
                  <a:srgbClr val="000000"/>
                </a:solidFill>
                <a:latin typeface="Times New Roman" panose="02020603050405020304" pitchFamily="18" charset="0"/>
                <a:cs typeface="Times New Roman" panose="02020603050405020304" pitchFamily="18" charset="0"/>
              </a:rPr>
              <a:t>Friction Lining</a:t>
            </a:r>
          </a:p>
          <a:p>
            <a:pPr eaLnBrk="1" hangingPunct="1">
              <a:spcBef>
                <a:spcPts val="38"/>
              </a:spcBef>
            </a:pPr>
            <a:r>
              <a:rPr lang="en-US" altLang="en-US" sz="1100">
                <a:solidFill>
                  <a:srgbClr val="000000"/>
                </a:solidFill>
                <a:latin typeface="Times New Roman" panose="02020603050405020304" pitchFamily="18" charset="0"/>
                <a:cs typeface="Times New Roman" panose="02020603050405020304" pitchFamily="18" charset="0"/>
              </a:rPr>
              <a:t>6.  </a:t>
            </a:r>
            <a:r>
              <a:rPr lang="en-US" altLang="en-US" sz="2000">
                <a:solidFill>
                  <a:srgbClr val="000000"/>
                </a:solidFill>
                <a:latin typeface="Times New Roman" panose="02020603050405020304" pitchFamily="18" charset="0"/>
                <a:cs typeface="Times New Roman" panose="02020603050405020304" pitchFamily="18" charset="0"/>
              </a:rPr>
              <a:t>Diaphragm spring, kept between pressure plate and outer cover</a:t>
            </a:r>
          </a:p>
          <a:p>
            <a:pPr eaLnBrk="1" hangingPunct="1">
              <a:spcBef>
                <a:spcPts val="38"/>
              </a:spcBef>
            </a:pPr>
            <a:r>
              <a:rPr lang="en-US" altLang="en-US" sz="1100">
                <a:solidFill>
                  <a:srgbClr val="000000"/>
                </a:solidFill>
                <a:latin typeface="Times New Roman" panose="02020603050405020304" pitchFamily="18" charset="0"/>
                <a:cs typeface="Times New Roman" panose="02020603050405020304" pitchFamily="18" charset="0"/>
              </a:rPr>
              <a:t>7.  </a:t>
            </a:r>
            <a:r>
              <a:rPr lang="en-US" altLang="en-US" sz="2000">
                <a:solidFill>
                  <a:srgbClr val="000000"/>
                </a:solidFill>
                <a:latin typeface="Times New Roman" panose="02020603050405020304" pitchFamily="18" charset="0"/>
                <a:cs typeface="Times New Roman" panose="02020603050405020304" pitchFamily="18" charset="0"/>
              </a:rPr>
              <a:t>Splines</a:t>
            </a:r>
          </a:p>
          <a:p>
            <a:pPr eaLnBrk="1" hangingPunct="1">
              <a:spcBef>
                <a:spcPts val="25"/>
              </a:spcBef>
            </a:pPr>
            <a:r>
              <a:rPr lang="en-US" altLang="en-US" sz="1100">
                <a:solidFill>
                  <a:srgbClr val="000000"/>
                </a:solidFill>
                <a:latin typeface="Times New Roman" panose="02020603050405020304" pitchFamily="18" charset="0"/>
                <a:cs typeface="Times New Roman" panose="02020603050405020304" pitchFamily="18" charset="0"/>
              </a:rPr>
              <a:t>8.  </a:t>
            </a:r>
            <a:r>
              <a:rPr lang="en-US" altLang="en-US" sz="2000">
                <a:solidFill>
                  <a:srgbClr val="000000"/>
                </a:solidFill>
                <a:latin typeface="Times New Roman" panose="02020603050405020304" pitchFamily="18" charset="0"/>
                <a:cs typeface="Times New Roman" panose="02020603050405020304" pitchFamily="18" charset="0"/>
              </a:rPr>
              <a:t>Cover or cover of pressure plate</a:t>
            </a:r>
          </a:p>
          <a:p>
            <a:pPr eaLnBrk="1" hangingPunct="1">
              <a:spcBef>
                <a:spcPts val="50"/>
              </a:spcBef>
            </a:pPr>
            <a:r>
              <a:rPr lang="en-US" altLang="en-US" sz="1100">
                <a:solidFill>
                  <a:srgbClr val="000000"/>
                </a:solidFill>
                <a:latin typeface="Times New Roman" panose="02020603050405020304" pitchFamily="18" charset="0"/>
                <a:cs typeface="Times New Roman" panose="02020603050405020304" pitchFamily="18" charset="0"/>
              </a:rPr>
              <a:t>9.  </a:t>
            </a:r>
            <a:r>
              <a:rPr lang="en-US" altLang="en-US" sz="2000">
                <a:solidFill>
                  <a:srgbClr val="000000"/>
                </a:solidFill>
                <a:latin typeface="Times New Roman" panose="02020603050405020304" pitchFamily="18" charset="0"/>
                <a:cs typeface="Times New Roman" panose="02020603050405020304" pitchFamily="18" charset="0"/>
              </a:rPr>
              <a:t>Friction Material: Asbestos fibre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53361917-392F-409E-9C62-34AB4D9B7FA6}"/>
              </a:ext>
            </a:extLst>
          </p:cNvPr>
          <p:cNvSpPr txBox="1"/>
          <p:nvPr/>
        </p:nvSpPr>
        <p:spPr>
          <a:xfrm>
            <a:off x="3248025" y="4532313"/>
            <a:ext cx="3557588" cy="331787"/>
          </a:xfrm>
          <a:prstGeom prst="rect">
            <a:avLst/>
          </a:prstGeom>
        </p:spPr>
        <p:txBody>
          <a:bodyPr lIns="0" tIns="12700" rIns="0" bIns="0">
            <a:spAutoFit/>
          </a:bodyPr>
          <a:lstStyle/>
          <a:p>
            <a:pPr marL="12700" eaLnBrk="1" fontAlgn="auto" hangingPunct="1">
              <a:spcBef>
                <a:spcPts val="100"/>
              </a:spcBef>
              <a:spcAft>
                <a:spcPts val="0"/>
              </a:spcAft>
              <a:defRPr/>
            </a:pPr>
            <a:r>
              <a:rPr sz="2000" b="1" kern="0" dirty="0">
                <a:solidFill>
                  <a:sysClr val="windowText" lastClr="000000"/>
                </a:solidFill>
                <a:latin typeface="Times New Roman"/>
                <a:cs typeface="Times New Roman"/>
              </a:rPr>
              <a:t>Figure</a:t>
            </a:r>
            <a:r>
              <a:rPr sz="2000" b="1" kern="0" spc="30" dirty="0">
                <a:solidFill>
                  <a:sysClr val="windowText" lastClr="000000"/>
                </a:solidFill>
                <a:latin typeface="Times New Roman"/>
                <a:cs typeface="Times New Roman"/>
              </a:rPr>
              <a:t> </a:t>
            </a:r>
            <a:r>
              <a:rPr sz="2000" b="1" kern="0" dirty="0">
                <a:solidFill>
                  <a:sysClr val="windowText" lastClr="000000"/>
                </a:solidFill>
                <a:latin typeface="Times New Roman"/>
                <a:cs typeface="Times New Roman"/>
              </a:rPr>
              <a:t>1:</a:t>
            </a:r>
            <a:r>
              <a:rPr sz="2000" b="1" kern="0" spc="40" dirty="0">
                <a:solidFill>
                  <a:sysClr val="windowText" lastClr="000000"/>
                </a:solidFill>
                <a:latin typeface="Times New Roman"/>
                <a:cs typeface="Times New Roman"/>
              </a:rPr>
              <a:t> </a:t>
            </a:r>
            <a:r>
              <a:rPr sz="2000" b="1" kern="0" dirty="0">
                <a:solidFill>
                  <a:sysClr val="windowText" lastClr="000000"/>
                </a:solidFill>
                <a:latin typeface="Times New Roman"/>
                <a:cs typeface="Times New Roman"/>
              </a:rPr>
              <a:t>Clutches</a:t>
            </a:r>
            <a:r>
              <a:rPr sz="2000" b="1" kern="0" spc="40" dirty="0">
                <a:solidFill>
                  <a:sysClr val="windowText" lastClr="000000"/>
                </a:solidFill>
                <a:latin typeface="Times New Roman"/>
                <a:cs typeface="Times New Roman"/>
              </a:rPr>
              <a:t> </a:t>
            </a:r>
            <a:r>
              <a:rPr sz="2000" b="1" kern="0" dirty="0">
                <a:solidFill>
                  <a:sysClr val="windowText" lastClr="000000"/>
                </a:solidFill>
                <a:latin typeface="Times New Roman"/>
                <a:cs typeface="Times New Roman"/>
              </a:rPr>
              <a:t>force</a:t>
            </a:r>
            <a:r>
              <a:rPr sz="2000" b="1" kern="0" spc="35" dirty="0">
                <a:solidFill>
                  <a:sysClr val="windowText" lastClr="000000"/>
                </a:solidFill>
                <a:latin typeface="Times New Roman"/>
                <a:cs typeface="Times New Roman"/>
              </a:rPr>
              <a:t> </a:t>
            </a:r>
            <a:r>
              <a:rPr sz="2000" b="1" kern="0" spc="-10" dirty="0">
                <a:solidFill>
                  <a:sysClr val="windowText" lastClr="000000"/>
                </a:solidFill>
                <a:latin typeface="Times New Roman"/>
                <a:cs typeface="Times New Roman"/>
              </a:rPr>
              <a:t>balance</a:t>
            </a:r>
            <a:endParaRPr sz="2000" kern="0">
              <a:solidFill>
                <a:sysClr val="windowText" lastClr="000000"/>
              </a:solidFill>
              <a:latin typeface="Times New Roman"/>
              <a:cs typeface="Times New Roman"/>
            </a:endParaRPr>
          </a:p>
        </p:txBody>
      </p:sp>
      <p:pic>
        <p:nvPicPr>
          <p:cNvPr id="46083" name="object 3">
            <a:extLst>
              <a:ext uri="{FF2B5EF4-FFF2-40B4-BE49-F238E27FC236}">
                <a16:creationId xmlns:a16="http://schemas.microsoft.com/office/drawing/2014/main" id="{C98B4BBB-8918-43D6-8547-F50486C8FB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4163" y="1860550"/>
            <a:ext cx="2554287"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5BED82C0-40C0-4BDA-A925-18E1C7374078}"/>
              </a:ext>
            </a:extLst>
          </p:cNvPr>
          <p:cNvSpPr txBox="1"/>
          <p:nvPr/>
        </p:nvSpPr>
        <p:spPr>
          <a:xfrm>
            <a:off x="2627313" y="3425825"/>
            <a:ext cx="4794250" cy="331788"/>
          </a:xfrm>
          <a:prstGeom prst="rect">
            <a:avLst/>
          </a:prstGeom>
        </p:spPr>
        <p:txBody>
          <a:bodyPr lIns="0" tIns="13335" rIns="0" bIns="0">
            <a:spAutoFit/>
          </a:bodyPr>
          <a:lstStyle/>
          <a:p>
            <a:pPr marL="12700" eaLnBrk="1" fontAlgn="auto" hangingPunct="1">
              <a:spcBef>
                <a:spcPts val="105"/>
              </a:spcBef>
              <a:spcAft>
                <a:spcPts val="0"/>
              </a:spcAft>
              <a:defRPr/>
            </a:pPr>
            <a:r>
              <a:rPr sz="2000" b="1" kern="0" dirty="0">
                <a:solidFill>
                  <a:sysClr val="windowText" lastClr="000000"/>
                </a:solidFill>
                <a:latin typeface="Times New Roman"/>
                <a:cs typeface="Times New Roman"/>
              </a:rPr>
              <a:t>Figure</a:t>
            </a:r>
            <a:r>
              <a:rPr sz="2000" b="1" kern="0" spc="20" dirty="0">
                <a:solidFill>
                  <a:sysClr val="windowText" lastClr="000000"/>
                </a:solidFill>
                <a:latin typeface="Times New Roman"/>
                <a:cs typeface="Times New Roman"/>
              </a:rPr>
              <a:t> </a:t>
            </a:r>
            <a:r>
              <a:rPr sz="2000" b="1" kern="0" dirty="0">
                <a:solidFill>
                  <a:sysClr val="windowText" lastClr="000000"/>
                </a:solidFill>
                <a:latin typeface="Times New Roman"/>
                <a:cs typeface="Times New Roman"/>
              </a:rPr>
              <a:t>2:</a:t>
            </a:r>
            <a:r>
              <a:rPr sz="2000" b="1" kern="0" spc="30" dirty="0">
                <a:solidFill>
                  <a:sysClr val="windowText" lastClr="000000"/>
                </a:solidFill>
                <a:latin typeface="Times New Roman"/>
                <a:cs typeface="Times New Roman"/>
              </a:rPr>
              <a:t> </a:t>
            </a:r>
            <a:r>
              <a:rPr sz="2000" b="1" kern="0" dirty="0">
                <a:solidFill>
                  <a:sysClr val="windowText" lastClr="000000"/>
                </a:solidFill>
                <a:latin typeface="Times New Roman"/>
                <a:cs typeface="Times New Roman"/>
              </a:rPr>
              <a:t>Different</a:t>
            </a:r>
            <a:r>
              <a:rPr sz="2000" b="1" kern="0" spc="30" dirty="0">
                <a:solidFill>
                  <a:sysClr val="windowText" lastClr="000000"/>
                </a:solidFill>
                <a:latin typeface="Times New Roman"/>
                <a:cs typeface="Times New Roman"/>
              </a:rPr>
              <a:t> </a:t>
            </a:r>
            <a:r>
              <a:rPr sz="2000" b="1" kern="0" dirty="0">
                <a:solidFill>
                  <a:sysClr val="windowText" lastClr="000000"/>
                </a:solidFill>
                <a:latin typeface="Times New Roman"/>
                <a:cs typeface="Times New Roman"/>
              </a:rPr>
              <a:t>parts</a:t>
            </a:r>
            <a:r>
              <a:rPr sz="2000" b="1" kern="0" spc="50" dirty="0">
                <a:solidFill>
                  <a:sysClr val="windowText" lastClr="000000"/>
                </a:solidFill>
                <a:latin typeface="Times New Roman"/>
                <a:cs typeface="Times New Roman"/>
              </a:rPr>
              <a:t> </a:t>
            </a:r>
            <a:r>
              <a:rPr sz="2000" b="1" kern="0" dirty="0">
                <a:solidFill>
                  <a:sysClr val="windowText" lastClr="000000"/>
                </a:solidFill>
                <a:latin typeface="Times New Roman"/>
                <a:cs typeface="Times New Roman"/>
              </a:rPr>
              <a:t>of</a:t>
            </a:r>
            <a:r>
              <a:rPr sz="2000" b="1" kern="0" spc="30" dirty="0">
                <a:solidFill>
                  <a:sysClr val="windowText" lastClr="000000"/>
                </a:solidFill>
                <a:latin typeface="Times New Roman"/>
                <a:cs typeface="Times New Roman"/>
              </a:rPr>
              <a:t> </a:t>
            </a:r>
            <a:r>
              <a:rPr sz="2000" b="1" kern="0" dirty="0">
                <a:solidFill>
                  <a:sysClr val="windowText" lastClr="000000"/>
                </a:solidFill>
                <a:latin typeface="Times New Roman"/>
                <a:cs typeface="Times New Roman"/>
              </a:rPr>
              <a:t>a</a:t>
            </a:r>
            <a:r>
              <a:rPr sz="2000" b="1" kern="0" spc="35" dirty="0">
                <a:solidFill>
                  <a:sysClr val="windowText" lastClr="000000"/>
                </a:solidFill>
                <a:latin typeface="Times New Roman"/>
                <a:cs typeface="Times New Roman"/>
              </a:rPr>
              <a:t> </a:t>
            </a:r>
            <a:r>
              <a:rPr sz="2000" b="1" kern="0" dirty="0">
                <a:solidFill>
                  <a:sysClr val="windowText" lastClr="000000"/>
                </a:solidFill>
                <a:latin typeface="Times New Roman"/>
                <a:cs typeface="Times New Roman"/>
              </a:rPr>
              <a:t>friction</a:t>
            </a:r>
            <a:r>
              <a:rPr sz="2000" b="1" kern="0" spc="50" dirty="0">
                <a:solidFill>
                  <a:sysClr val="windowText" lastClr="000000"/>
                </a:solidFill>
                <a:latin typeface="Times New Roman"/>
                <a:cs typeface="Times New Roman"/>
              </a:rPr>
              <a:t> </a:t>
            </a:r>
            <a:r>
              <a:rPr sz="2000" b="1" kern="0" spc="-10" dirty="0">
                <a:solidFill>
                  <a:sysClr val="windowText" lastClr="000000"/>
                </a:solidFill>
                <a:latin typeface="Times New Roman"/>
                <a:cs typeface="Times New Roman"/>
              </a:rPr>
              <a:t>clutch</a:t>
            </a:r>
            <a:endParaRPr sz="2000" kern="0">
              <a:solidFill>
                <a:sysClr val="windowText" lastClr="000000"/>
              </a:solidFill>
              <a:latin typeface="Times New Roman"/>
              <a:cs typeface="Times New Roman"/>
            </a:endParaRPr>
          </a:p>
        </p:txBody>
      </p:sp>
      <p:pic>
        <p:nvPicPr>
          <p:cNvPr id="47107" name="object 3">
            <a:extLst>
              <a:ext uri="{FF2B5EF4-FFF2-40B4-BE49-F238E27FC236}">
                <a16:creationId xmlns:a16="http://schemas.microsoft.com/office/drawing/2014/main" id="{4BC347CA-2EC2-4351-A85D-09F939A322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6600" y="1171575"/>
            <a:ext cx="39624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object 2">
            <a:extLst>
              <a:ext uri="{FF2B5EF4-FFF2-40B4-BE49-F238E27FC236}">
                <a16:creationId xmlns:a16="http://schemas.microsoft.com/office/drawing/2014/main" id="{22C978AC-F803-4B56-9A7D-927E30069428}"/>
              </a:ext>
            </a:extLst>
          </p:cNvPr>
          <p:cNvSpPr txBox="1">
            <a:spLocks noChangeArrowheads="1"/>
          </p:cNvSpPr>
          <p:nvPr/>
        </p:nvSpPr>
        <p:spPr bwMode="auto">
          <a:xfrm>
            <a:off x="1389063" y="4357688"/>
            <a:ext cx="6953250"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3206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0"/>
              </a:spcBef>
            </a:pPr>
            <a:r>
              <a:rPr lang="en-US" altLang="en-US" sz="2000" b="1">
                <a:solidFill>
                  <a:srgbClr val="000000"/>
                </a:solidFill>
                <a:latin typeface="Times New Roman" panose="02020603050405020304" pitchFamily="18" charset="0"/>
                <a:cs typeface="Times New Roman" panose="02020603050405020304" pitchFamily="18" charset="0"/>
              </a:rPr>
              <a:t>Figure 3: Actual pictures of a clutches</a:t>
            </a:r>
            <a:endParaRPr lang="en-US" altLang="en-US" sz="2000">
              <a:solidFill>
                <a:srgbClr val="000000"/>
              </a:solidFill>
              <a:latin typeface="Times New Roman" panose="02020603050405020304" pitchFamily="18" charset="0"/>
              <a:cs typeface="Times New Roman" panose="02020603050405020304" pitchFamily="18" charset="0"/>
            </a:endParaRPr>
          </a:p>
          <a:p>
            <a:pPr eaLnBrk="1" hangingPunct="1"/>
            <a:endParaRPr lang="en-US" altLang="en-US" sz="2200">
              <a:solidFill>
                <a:srgbClr val="000000"/>
              </a:solidFill>
              <a:latin typeface="Times New Roman" panose="02020603050405020304" pitchFamily="18" charset="0"/>
              <a:cs typeface="Times New Roman" panose="02020603050405020304" pitchFamily="18" charset="0"/>
            </a:endParaRPr>
          </a:p>
          <a:p>
            <a:pPr eaLnBrk="1" hangingPunct="1">
              <a:spcBef>
                <a:spcPts val="25"/>
              </a:spcBef>
            </a:pPr>
            <a:endParaRPr lang="en-US" altLang="en-US" sz="2500">
              <a:solidFill>
                <a:srgbClr val="000000"/>
              </a:solidFill>
              <a:latin typeface="Times New Roman" panose="02020603050405020304" pitchFamily="18" charset="0"/>
              <a:cs typeface="Times New Roman" panose="02020603050405020304" pitchFamily="18" charset="0"/>
            </a:endParaRPr>
          </a:p>
          <a:p>
            <a:pPr eaLnBrk="1" hangingPunct="1">
              <a:lnSpc>
                <a:spcPts val="2313"/>
              </a:lnSpc>
              <a:buSzPct val="55000"/>
              <a:buFont typeface="Symbol" panose="05050102010706020507" pitchFamily="18" charset="2"/>
              <a:buChar char=""/>
            </a:pPr>
            <a:r>
              <a:rPr lang="en-US" altLang="en-US" sz="2000" b="1">
                <a:solidFill>
                  <a:srgbClr val="000000"/>
                </a:solidFill>
                <a:latin typeface="Times New Roman" panose="02020603050405020304" pitchFamily="18" charset="0"/>
                <a:cs typeface="Times New Roman" panose="02020603050405020304" pitchFamily="18" charset="0"/>
              </a:rPr>
              <a:t>Positive clutches: </a:t>
            </a:r>
            <a:r>
              <a:rPr lang="en-US" altLang="en-US" sz="2000">
                <a:solidFill>
                  <a:srgbClr val="000000"/>
                </a:solidFill>
                <a:latin typeface="Times New Roman" panose="02020603050405020304" pitchFamily="18" charset="0"/>
                <a:cs typeface="Times New Roman" panose="02020603050405020304" pitchFamily="18" charset="0"/>
              </a:rPr>
              <a:t>Positive clutches have no slip. Simultaneously, they can not be engaged and disengaged in rotating conditions</a:t>
            </a:r>
          </a:p>
        </p:txBody>
      </p:sp>
      <p:pic>
        <p:nvPicPr>
          <p:cNvPr id="48131" name="object 3">
            <a:extLst>
              <a:ext uri="{FF2B5EF4-FFF2-40B4-BE49-F238E27FC236}">
                <a16:creationId xmlns:a16="http://schemas.microsoft.com/office/drawing/2014/main" id="{5913BC82-B07B-4855-83C7-EB8A50AD2D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1900" y="1049338"/>
            <a:ext cx="3290888" cy="274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154" name="object 2">
            <a:extLst>
              <a:ext uri="{FF2B5EF4-FFF2-40B4-BE49-F238E27FC236}">
                <a16:creationId xmlns:a16="http://schemas.microsoft.com/office/drawing/2014/main" id="{27DD6647-0259-47DB-8987-5CC571CFAE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9900" y="1765300"/>
            <a:ext cx="3921125"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object 3">
            <a:extLst>
              <a:ext uri="{FF2B5EF4-FFF2-40B4-BE49-F238E27FC236}">
                <a16:creationId xmlns:a16="http://schemas.microsoft.com/office/drawing/2014/main" id="{2EE6515E-8136-4387-9DA9-E2941EB7557F}"/>
              </a:ext>
            </a:extLst>
          </p:cNvPr>
          <p:cNvSpPr txBox="1">
            <a:spLocks noChangeArrowheads="1"/>
          </p:cNvSpPr>
          <p:nvPr/>
        </p:nvSpPr>
        <p:spPr bwMode="auto">
          <a:xfrm>
            <a:off x="5746750" y="2646363"/>
            <a:ext cx="1404938"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06000"/>
              </a:lnSpc>
              <a:spcBef>
                <a:spcPts val="100"/>
              </a:spcBef>
            </a:pPr>
            <a:r>
              <a:rPr lang="en-US" altLang="en-US" sz="2000" b="1">
                <a:solidFill>
                  <a:srgbClr val="36383E"/>
                </a:solidFill>
                <a:latin typeface="Times New Roman" panose="02020603050405020304" pitchFamily="18" charset="0"/>
                <a:cs typeface="Times New Roman" panose="02020603050405020304" pitchFamily="18" charset="0"/>
              </a:rPr>
              <a:t>Cones: </a:t>
            </a:r>
            <a:r>
              <a:rPr lang="en-US" altLang="en-US" sz="2000">
                <a:solidFill>
                  <a:srgbClr val="36383E"/>
                </a:solidFill>
                <a:latin typeface="Times New Roman" panose="02020603050405020304" pitchFamily="18" charset="0"/>
                <a:cs typeface="Times New Roman" panose="02020603050405020304" pitchFamily="18" charset="0"/>
              </a:rPr>
              <a:t>green and blue</a:t>
            </a:r>
            <a:endParaRPr lang="en-US" altLang="en-US" sz="2000">
              <a:solidFill>
                <a:srgbClr val="000000"/>
              </a:solidFill>
              <a:latin typeface="Times New Roman" panose="02020603050405020304" pitchFamily="18" charset="0"/>
              <a:cs typeface="Times New Roman" panose="02020603050405020304" pitchFamily="18" charset="0"/>
            </a:endParaRPr>
          </a:p>
        </p:txBody>
      </p:sp>
      <p:sp>
        <p:nvSpPr>
          <p:cNvPr id="4" name="object 4">
            <a:extLst>
              <a:ext uri="{FF2B5EF4-FFF2-40B4-BE49-F238E27FC236}">
                <a16:creationId xmlns:a16="http://schemas.microsoft.com/office/drawing/2014/main" id="{26D1DCD2-9188-4747-825D-00E2DAFF28E5}"/>
              </a:ext>
            </a:extLst>
          </p:cNvPr>
          <p:cNvSpPr txBox="1"/>
          <p:nvPr/>
        </p:nvSpPr>
        <p:spPr>
          <a:xfrm>
            <a:off x="1176338" y="2984500"/>
            <a:ext cx="498475" cy="330200"/>
          </a:xfrm>
          <a:prstGeom prst="rect">
            <a:avLst/>
          </a:prstGeom>
        </p:spPr>
        <p:txBody>
          <a:bodyPr lIns="0" tIns="13335" rIns="0" bIns="0">
            <a:spAutoFit/>
          </a:bodyPr>
          <a:lstStyle/>
          <a:p>
            <a:pPr marL="12700" eaLnBrk="1" fontAlgn="auto" hangingPunct="1">
              <a:spcBef>
                <a:spcPts val="105"/>
              </a:spcBef>
              <a:spcAft>
                <a:spcPts val="0"/>
              </a:spcAft>
              <a:defRPr/>
            </a:pPr>
            <a:r>
              <a:rPr sz="2000" kern="0" spc="-20" dirty="0">
                <a:solidFill>
                  <a:srgbClr val="36383E"/>
                </a:solidFill>
                <a:latin typeface="Times New Roman"/>
                <a:cs typeface="Times New Roman"/>
              </a:rPr>
              <a:t>cone</a:t>
            </a:r>
            <a:endParaRPr sz="2000" kern="0">
              <a:solidFill>
                <a:sysClr val="windowText" lastClr="000000"/>
              </a:solidFill>
              <a:latin typeface="Times New Roman"/>
              <a:cs typeface="Times New Roman"/>
            </a:endParaRPr>
          </a:p>
        </p:txBody>
      </p:sp>
      <p:sp>
        <p:nvSpPr>
          <p:cNvPr id="5" name="object 5">
            <a:extLst>
              <a:ext uri="{FF2B5EF4-FFF2-40B4-BE49-F238E27FC236}">
                <a16:creationId xmlns:a16="http://schemas.microsoft.com/office/drawing/2014/main" id="{EEBEE1E4-78CF-422D-8D05-C57F6F97C73D}"/>
              </a:ext>
            </a:extLst>
          </p:cNvPr>
          <p:cNvSpPr txBox="1"/>
          <p:nvPr/>
        </p:nvSpPr>
        <p:spPr>
          <a:xfrm>
            <a:off x="3001963" y="4743450"/>
            <a:ext cx="2878137" cy="330200"/>
          </a:xfrm>
          <a:prstGeom prst="rect">
            <a:avLst/>
          </a:prstGeom>
        </p:spPr>
        <p:txBody>
          <a:bodyPr lIns="0" tIns="12700" rIns="0" bIns="0">
            <a:spAutoFit/>
          </a:bodyPr>
          <a:lstStyle/>
          <a:p>
            <a:pPr marL="12700" eaLnBrk="1" fontAlgn="auto" hangingPunct="1">
              <a:spcBef>
                <a:spcPts val="100"/>
              </a:spcBef>
              <a:spcAft>
                <a:spcPts val="0"/>
              </a:spcAft>
              <a:defRPr/>
            </a:pPr>
            <a:r>
              <a:rPr sz="2000" b="1" kern="0" dirty="0">
                <a:solidFill>
                  <a:sysClr val="windowText" lastClr="000000"/>
                </a:solidFill>
                <a:latin typeface="Times New Roman"/>
                <a:cs typeface="Times New Roman"/>
              </a:rPr>
              <a:t>Figure</a:t>
            </a:r>
            <a:r>
              <a:rPr sz="2000" b="1" kern="0" spc="35" dirty="0">
                <a:solidFill>
                  <a:sysClr val="windowText" lastClr="000000"/>
                </a:solidFill>
                <a:latin typeface="Times New Roman"/>
                <a:cs typeface="Times New Roman"/>
              </a:rPr>
              <a:t> </a:t>
            </a:r>
            <a:r>
              <a:rPr sz="2000" b="1" kern="0" dirty="0">
                <a:solidFill>
                  <a:sysClr val="windowText" lastClr="000000"/>
                </a:solidFill>
                <a:latin typeface="Times New Roman"/>
                <a:cs typeface="Times New Roman"/>
              </a:rPr>
              <a:t>4:</a:t>
            </a:r>
            <a:r>
              <a:rPr sz="2000" b="1" kern="0" spc="35" dirty="0">
                <a:solidFill>
                  <a:sysClr val="windowText" lastClr="000000"/>
                </a:solidFill>
                <a:latin typeface="Times New Roman"/>
                <a:cs typeface="Times New Roman"/>
              </a:rPr>
              <a:t> </a:t>
            </a:r>
            <a:r>
              <a:rPr sz="2000" b="1" kern="0" dirty="0">
                <a:solidFill>
                  <a:sysClr val="windowText" lastClr="000000"/>
                </a:solidFill>
                <a:latin typeface="Times New Roman"/>
                <a:cs typeface="Times New Roman"/>
              </a:rPr>
              <a:t>Positive</a:t>
            </a:r>
            <a:r>
              <a:rPr sz="2000" b="1" kern="0" spc="45" dirty="0">
                <a:solidFill>
                  <a:sysClr val="windowText" lastClr="000000"/>
                </a:solidFill>
                <a:latin typeface="Times New Roman"/>
                <a:cs typeface="Times New Roman"/>
              </a:rPr>
              <a:t> </a:t>
            </a:r>
            <a:r>
              <a:rPr sz="2000" b="1" kern="0" spc="-10" dirty="0">
                <a:solidFill>
                  <a:sysClr val="windowText" lastClr="000000"/>
                </a:solidFill>
                <a:latin typeface="Times New Roman"/>
                <a:cs typeface="Times New Roman"/>
              </a:rPr>
              <a:t>clutches</a:t>
            </a:r>
            <a:endParaRPr sz="2000" kern="0">
              <a:solidFill>
                <a:sysClr val="windowText" lastClr="000000"/>
              </a:solidFill>
              <a:latin typeface="Times New Roman"/>
              <a:cs typeface="Times New Roman"/>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object 2">
            <a:extLst>
              <a:ext uri="{FF2B5EF4-FFF2-40B4-BE49-F238E27FC236}">
                <a16:creationId xmlns:a16="http://schemas.microsoft.com/office/drawing/2014/main" id="{F46E4D27-0367-4873-A4ED-6186C5932A87}"/>
              </a:ext>
            </a:extLst>
          </p:cNvPr>
          <p:cNvSpPr txBox="1">
            <a:spLocks noChangeArrowheads="1"/>
          </p:cNvSpPr>
          <p:nvPr/>
        </p:nvSpPr>
        <p:spPr bwMode="auto">
          <a:xfrm>
            <a:off x="1176338" y="4637088"/>
            <a:ext cx="770413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302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ts val="2300"/>
              </a:lnSpc>
              <a:spcBef>
                <a:spcPts val="263"/>
              </a:spcBef>
            </a:pPr>
            <a:r>
              <a:rPr lang="en-US" altLang="en-US" sz="2000">
                <a:solidFill>
                  <a:srgbClr val="36383E"/>
                </a:solidFill>
                <a:latin typeface="Times New Roman" panose="02020603050405020304" pitchFamily="18" charset="0"/>
                <a:cs typeface="Times New Roman" panose="02020603050405020304" pitchFamily="18" charset="0"/>
              </a:rPr>
              <a:t>cone </a:t>
            </a:r>
            <a:r>
              <a:rPr lang="en-US" altLang="en-US" sz="2000" b="1">
                <a:solidFill>
                  <a:srgbClr val="36383E"/>
                </a:solidFill>
                <a:latin typeface="Times New Roman" panose="02020603050405020304" pitchFamily="18" charset="0"/>
                <a:cs typeface="Times New Roman" panose="02020603050405020304" pitchFamily="18" charset="0"/>
              </a:rPr>
              <a:t>2. Shaft:  </a:t>
            </a:r>
            <a:r>
              <a:rPr lang="en-US" altLang="en-US" sz="2000">
                <a:solidFill>
                  <a:srgbClr val="36383E"/>
                </a:solidFill>
                <a:latin typeface="Times New Roman" panose="02020603050405020304" pitchFamily="18" charset="0"/>
                <a:cs typeface="Times New Roman" panose="02020603050405020304" pitchFamily="18" charset="0"/>
              </a:rPr>
              <a:t>the  blue  is  sliding  on  splines </a:t>
            </a:r>
            <a:r>
              <a:rPr lang="en-US" altLang="en-US" sz="2000" b="1">
                <a:solidFill>
                  <a:srgbClr val="36383E"/>
                </a:solidFill>
                <a:latin typeface="Times New Roman" panose="02020603050405020304" pitchFamily="18" charset="0"/>
                <a:cs typeface="Times New Roman" panose="02020603050405020304" pitchFamily="18" charset="0"/>
              </a:rPr>
              <a:t>3. Friction  material: </a:t>
            </a:r>
            <a:r>
              <a:rPr lang="en-US" altLang="en-US" sz="2000">
                <a:solidFill>
                  <a:srgbClr val="36383E"/>
                </a:solidFill>
                <a:latin typeface="Times New Roman" panose="02020603050405020304" pitchFamily="18" charset="0"/>
                <a:cs typeface="Times New Roman" panose="02020603050405020304" pitchFamily="18" charset="0"/>
              </a:rPr>
              <a:t>usually  on  the  green cone </a:t>
            </a:r>
            <a:r>
              <a:rPr lang="en-US" altLang="en-US" sz="2000" b="1">
                <a:solidFill>
                  <a:srgbClr val="36383E"/>
                </a:solidFill>
                <a:latin typeface="Times New Roman" panose="02020603050405020304" pitchFamily="18" charset="0"/>
                <a:cs typeface="Times New Roman" panose="02020603050405020304" pitchFamily="18" charset="0"/>
              </a:rPr>
              <a:t>4. Spring: </a:t>
            </a:r>
            <a:r>
              <a:rPr lang="en-US" altLang="en-US" sz="2000">
                <a:solidFill>
                  <a:srgbClr val="36383E"/>
                </a:solidFill>
                <a:latin typeface="Times New Roman" panose="02020603050405020304" pitchFamily="18" charset="0"/>
                <a:cs typeface="Times New Roman" panose="02020603050405020304" pitchFamily="18" charset="0"/>
              </a:rPr>
              <a:t>brings  the  blue  cone  back  after using  clutch  control </a:t>
            </a:r>
            <a:r>
              <a:rPr lang="en-US" altLang="en-US" sz="2000" b="1">
                <a:solidFill>
                  <a:srgbClr val="36383E"/>
                </a:solidFill>
                <a:latin typeface="Times New Roman" panose="02020603050405020304" pitchFamily="18" charset="0"/>
                <a:cs typeface="Times New Roman" panose="02020603050405020304" pitchFamily="18" charset="0"/>
              </a:rPr>
              <a:t>5. Clutch control: </a:t>
            </a:r>
            <a:r>
              <a:rPr lang="en-US" altLang="en-US" sz="2000">
                <a:solidFill>
                  <a:srgbClr val="36383E"/>
                </a:solidFill>
                <a:latin typeface="Times New Roman" panose="02020603050405020304" pitchFamily="18" charset="0"/>
                <a:cs typeface="Times New Roman" panose="02020603050405020304" pitchFamily="18" charset="0"/>
              </a:rPr>
              <a:t>separating both cones by pressing</a:t>
            </a:r>
            <a:endParaRPr lang="en-US" altLang="en-US" sz="2000">
              <a:solidFill>
                <a:srgbClr val="000000"/>
              </a:solidFill>
              <a:latin typeface="Times New Roman" panose="02020603050405020304" pitchFamily="18" charset="0"/>
              <a:cs typeface="Times New Roman" panose="02020603050405020304" pitchFamily="18" charset="0"/>
            </a:endParaRPr>
          </a:p>
          <a:p>
            <a:pPr algn="just" eaLnBrk="1" hangingPunct="1">
              <a:lnSpc>
                <a:spcPts val="2250"/>
              </a:lnSpc>
            </a:pPr>
            <a:r>
              <a:rPr lang="en-US" altLang="en-US" sz="2000" b="1">
                <a:solidFill>
                  <a:srgbClr val="36383E"/>
                </a:solidFill>
                <a:latin typeface="Times New Roman" panose="02020603050405020304" pitchFamily="18" charset="0"/>
                <a:cs typeface="Times New Roman" panose="02020603050405020304" pitchFamily="18" charset="0"/>
              </a:rPr>
              <a:t>6. Rotating direction: </a:t>
            </a:r>
            <a:r>
              <a:rPr lang="en-US" altLang="en-US" sz="2000">
                <a:solidFill>
                  <a:srgbClr val="36383E"/>
                </a:solidFill>
                <a:latin typeface="Times New Roman" panose="02020603050405020304" pitchFamily="18" charset="0"/>
                <a:cs typeface="Times New Roman" panose="02020603050405020304" pitchFamily="18" charset="0"/>
              </a:rPr>
              <a:t>both directions of the axis are possible</a:t>
            </a:r>
            <a:endParaRPr lang="en-US" altLang="en-US" sz="2000">
              <a:solidFill>
                <a:srgbClr val="000000"/>
              </a:solidFill>
              <a:latin typeface="Times New Roman" panose="02020603050405020304" pitchFamily="18" charset="0"/>
              <a:cs typeface="Times New Roman" panose="02020603050405020304" pitchFamily="18" charset="0"/>
            </a:endParaRPr>
          </a:p>
        </p:txBody>
      </p:sp>
      <p:pic>
        <p:nvPicPr>
          <p:cNvPr id="50179" name="object 3">
            <a:extLst>
              <a:ext uri="{FF2B5EF4-FFF2-40B4-BE49-F238E27FC236}">
                <a16:creationId xmlns:a16="http://schemas.microsoft.com/office/drawing/2014/main" id="{380238BB-418A-413F-BB44-0A7B77C57E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1988" y="971550"/>
            <a:ext cx="4338637" cy="30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object 2">
            <a:extLst>
              <a:ext uri="{FF2B5EF4-FFF2-40B4-BE49-F238E27FC236}">
                <a16:creationId xmlns:a16="http://schemas.microsoft.com/office/drawing/2014/main" id="{8B5305E2-8CA7-4AFB-87A7-20CE224F6B19}"/>
              </a:ext>
            </a:extLst>
          </p:cNvPr>
          <p:cNvSpPr txBox="1">
            <a:spLocks noChangeArrowheads="1"/>
          </p:cNvSpPr>
          <p:nvPr/>
        </p:nvSpPr>
        <p:spPr bwMode="auto">
          <a:xfrm>
            <a:off x="1176338" y="3689350"/>
            <a:ext cx="7164387"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5334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0"/>
              </a:spcBef>
            </a:pPr>
            <a:r>
              <a:rPr lang="en-US" altLang="en-US" sz="2000" b="1">
                <a:solidFill>
                  <a:srgbClr val="000000"/>
                </a:solidFill>
                <a:latin typeface="Times New Roman" panose="02020603050405020304" pitchFamily="18" charset="0"/>
                <a:cs typeface="Times New Roman" panose="02020603050405020304" pitchFamily="18" charset="0"/>
              </a:rPr>
              <a:t>Figure 5: Cone clutch</a:t>
            </a:r>
            <a:endParaRPr lang="en-US" altLang="en-US" sz="2000">
              <a:solidFill>
                <a:srgbClr val="000000"/>
              </a:solidFill>
              <a:latin typeface="Times New Roman" panose="02020603050405020304" pitchFamily="18" charset="0"/>
              <a:cs typeface="Times New Roman" panose="02020603050405020304" pitchFamily="18" charset="0"/>
            </a:endParaRPr>
          </a:p>
          <a:p>
            <a:pPr eaLnBrk="1" hangingPunct="1"/>
            <a:endParaRPr lang="en-US" altLang="en-US" sz="1900">
              <a:solidFill>
                <a:srgbClr val="000000"/>
              </a:solidFill>
              <a:latin typeface="Times New Roman" panose="02020603050405020304" pitchFamily="18" charset="0"/>
              <a:cs typeface="Times New Roman" panose="02020603050405020304" pitchFamily="18" charset="0"/>
            </a:endParaRPr>
          </a:p>
          <a:p>
            <a:pPr eaLnBrk="1" hangingPunct="1">
              <a:buSzPct val="55000"/>
              <a:buFont typeface="Symbol" panose="05050102010706020507" pitchFamily="18" charset="2"/>
              <a:buChar char=""/>
            </a:pPr>
            <a:r>
              <a:rPr lang="en-US" altLang="en-US" sz="2000" b="1">
                <a:solidFill>
                  <a:srgbClr val="000000"/>
                </a:solidFill>
                <a:latin typeface="Times New Roman" panose="02020603050405020304" pitchFamily="18" charset="0"/>
                <a:cs typeface="Times New Roman" panose="02020603050405020304" pitchFamily="18" charset="0"/>
              </a:rPr>
              <a:t>Derivations for frictional torque:</a:t>
            </a:r>
            <a:endParaRPr lang="en-US" altLang="en-US" sz="2000">
              <a:solidFill>
                <a:srgbClr val="000000"/>
              </a:solidFill>
              <a:latin typeface="Times New Roman" panose="02020603050405020304" pitchFamily="18" charset="0"/>
              <a:cs typeface="Times New Roman" panose="02020603050405020304" pitchFamily="18" charset="0"/>
            </a:endParaRPr>
          </a:p>
          <a:p>
            <a:pPr eaLnBrk="1" hangingPunct="1">
              <a:lnSpc>
                <a:spcPct val="96000"/>
              </a:lnSpc>
              <a:spcBef>
                <a:spcPts val="1150"/>
              </a:spcBef>
            </a:pPr>
            <a:r>
              <a:rPr lang="en-US" altLang="en-US" sz="2000">
                <a:solidFill>
                  <a:srgbClr val="000000"/>
                </a:solidFill>
                <a:latin typeface="Times New Roman" panose="02020603050405020304" pitchFamily="18" charset="0"/>
                <a:cs typeface="Times New Roman" panose="02020603050405020304" pitchFamily="18" charset="0"/>
              </a:rPr>
              <a:t>The pressure between the contacting surfaces should have a uniform distribution over the surface. In such cases, wear will be greater at a larger diameter. The loss of material due to higher wear results in a change in pressure profile. The disk will now follow the uniform wear condition. A new clutch is close to uniform pressure condition and a worn-out clutch follows a uniform wear condition.</a:t>
            </a:r>
          </a:p>
          <a:p>
            <a:pPr eaLnBrk="1" hangingPunct="1">
              <a:spcBef>
                <a:spcPts val="825"/>
              </a:spcBef>
            </a:pPr>
            <a:r>
              <a:rPr lang="en-US" altLang="en-US" sz="1100" b="1">
                <a:solidFill>
                  <a:srgbClr val="000000"/>
                </a:solidFill>
                <a:latin typeface="Times New Roman" panose="02020603050405020304" pitchFamily="18" charset="0"/>
                <a:cs typeface="Times New Roman" panose="02020603050405020304" pitchFamily="18" charset="0"/>
              </a:rPr>
              <a:t>1.  </a:t>
            </a:r>
            <a:r>
              <a:rPr lang="en-US" altLang="en-US" sz="2000" b="1">
                <a:solidFill>
                  <a:srgbClr val="000000"/>
                </a:solidFill>
                <a:latin typeface="Times New Roman" panose="02020603050405020304" pitchFamily="18" charset="0"/>
                <a:cs typeface="Times New Roman" panose="02020603050405020304" pitchFamily="18" charset="0"/>
              </a:rPr>
              <a:t>Uniform pressure condition</a:t>
            </a:r>
            <a:r>
              <a:rPr lang="en-US" altLang="en-US" sz="2000">
                <a:solidFill>
                  <a:srgbClr val="000000"/>
                </a:solidFill>
                <a:latin typeface="Times New Roman" panose="02020603050405020304" pitchFamily="18" charset="0"/>
                <a:cs typeface="Times New Roman" panose="02020603050405020304" pitchFamily="18" charset="0"/>
              </a:rPr>
              <a:t>: We need an expression for torque</a:t>
            </a:r>
          </a:p>
        </p:txBody>
      </p:sp>
      <p:pic>
        <p:nvPicPr>
          <p:cNvPr id="51203" name="object 3">
            <a:extLst>
              <a:ext uri="{FF2B5EF4-FFF2-40B4-BE49-F238E27FC236}">
                <a16:creationId xmlns:a16="http://schemas.microsoft.com/office/drawing/2014/main" id="{86C536BC-2FB6-4131-AEF2-C3EC6C6375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8563" y="1174750"/>
            <a:ext cx="31496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object 2">
            <a:extLst>
              <a:ext uri="{FF2B5EF4-FFF2-40B4-BE49-F238E27FC236}">
                <a16:creationId xmlns:a16="http://schemas.microsoft.com/office/drawing/2014/main" id="{B90C5E13-29A7-47FE-9DE2-DEBE4C192D61}"/>
              </a:ext>
            </a:extLst>
          </p:cNvPr>
          <p:cNvSpPr txBox="1">
            <a:spLocks noChangeArrowheads="1"/>
          </p:cNvSpPr>
          <p:nvPr/>
        </p:nvSpPr>
        <p:spPr bwMode="auto">
          <a:xfrm>
            <a:off x="1119188" y="847725"/>
            <a:ext cx="8413750"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212725" indent="-200025">
              <a:tabLst>
                <a:tab pos="212725" algn="l"/>
              </a:tabLst>
              <a:defRPr>
                <a:solidFill>
                  <a:schemeClr val="tx1"/>
                </a:solidFill>
                <a:latin typeface="Arial" panose="020B0604020202020204" pitchFamily="34" charset="0"/>
              </a:defRPr>
            </a:lvl1pPr>
            <a:lvl2pPr marL="498475" indent="-215900">
              <a:tabLst>
                <a:tab pos="212725" algn="l"/>
              </a:tabLst>
              <a:defRPr>
                <a:solidFill>
                  <a:schemeClr val="tx1"/>
                </a:solidFill>
                <a:latin typeface="Arial" panose="020B0604020202020204" pitchFamily="34" charset="0"/>
              </a:defRPr>
            </a:lvl2pPr>
            <a:lvl3pPr marL="1143000" indent="-228600">
              <a:tabLst>
                <a:tab pos="212725" algn="l"/>
              </a:tabLst>
              <a:defRPr>
                <a:solidFill>
                  <a:schemeClr val="tx1"/>
                </a:solidFill>
                <a:latin typeface="Arial" panose="020B0604020202020204" pitchFamily="34" charset="0"/>
              </a:defRPr>
            </a:lvl3pPr>
            <a:lvl4pPr marL="1600200" indent="-228600">
              <a:tabLst>
                <a:tab pos="212725" algn="l"/>
              </a:tabLst>
              <a:defRPr>
                <a:solidFill>
                  <a:schemeClr val="tx1"/>
                </a:solidFill>
                <a:latin typeface="Arial" panose="020B0604020202020204" pitchFamily="34" charset="0"/>
              </a:defRPr>
            </a:lvl4pPr>
            <a:lvl5pPr marL="2057400" indent="-228600">
              <a:tabLst>
                <a:tab pos="2127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127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127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127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12725" algn="l"/>
              </a:tabLst>
              <a:defRPr>
                <a:solidFill>
                  <a:schemeClr val="tx1"/>
                </a:solidFill>
                <a:latin typeface="Arial" panose="020B0604020202020204" pitchFamily="34" charset="0"/>
              </a:defRPr>
            </a:lvl9pPr>
          </a:lstStyle>
          <a:p>
            <a:pPr eaLnBrk="1" hangingPunct="1">
              <a:spcBef>
                <a:spcPts val="100"/>
              </a:spcBef>
              <a:buSzPct val="95000"/>
              <a:buFontTx/>
              <a:buAutoNum type="arabicPeriod" startAt="3"/>
            </a:pPr>
            <a:r>
              <a:rPr lang="en-US" altLang="en-US" sz="2000" b="1">
                <a:solidFill>
                  <a:srgbClr val="000000"/>
                </a:solidFill>
                <a:latin typeface="Times New Roman" panose="02020603050405020304" pitchFamily="18" charset="0"/>
                <a:cs typeface="Times New Roman" panose="02020603050405020304" pitchFamily="18" charset="0"/>
              </a:rPr>
              <a:t>DESIGNING OF SHAFT</a:t>
            </a:r>
            <a:endParaRPr lang="en-US" altLang="en-US" sz="2000">
              <a:solidFill>
                <a:srgbClr val="000000"/>
              </a:solidFill>
              <a:latin typeface="Times New Roman" panose="02020603050405020304" pitchFamily="18" charset="0"/>
              <a:cs typeface="Times New Roman" panose="02020603050405020304" pitchFamily="18" charset="0"/>
            </a:endParaRPr>
          </a:p>
          <a:p>
            <a:pPr eaLnBrk="1" hangingPunct="1">
              <a:spcBef>
                <a:spcPts val="50"/>
              </a:spcBef>
              <a:buFont typeface="Times New Roman" panose="02020603050405020304" pitchFamily="18" charset="0"/>
              <a:buAutoNum type="arabicPeriod" startAt="3"/>
            </a:pPr>
            <a:endParaRPr lang="en-US" altLang="en-US" sz="2000">
              <a:solidFill>
                <a:srgbClr val="000000"/>
              </a:solidFill>
              <a:latin typeface="Times New Roman" panose="02020603050405020304" pitchFamily="18" charset="0"/>
              <a:cs typeface="Times New Roman" panose="02020603050405020304" pitchFamily="18" charset="0"/>
            </a:endParaRPr>
          </a:p>
          <a:p>
            <a:pPr algn="just" eaLnBrk="1" hangingPunct="1">
              <a:lnSpc>
                <a:spcPct val="96000"/>
              </a:lnSpc>
            </a:pPr>
            <a:r>
              <a:rPr lang="en-US" altLang="en-US" sz="2000">
                <a:solidFill>
                  <a:srgbClr val="000000"/>
                </a:solidFill>
                <a:latin typeface="Times New Roman" panose="02020603050405020304" pitchFamily="18" charset="0"/>
                <a:cs typeface="Times New Roman" panose="02020603050405020304" pitchFamily="18" charset="0"/>
              </a:rPr>
              <a:t>Designing shaft is to calculated value its diameters at critical section. The critical section is a section on the shaft which is highly stressed. The value stresses are calculated with the help of layout and free body diagram.</a:t>
            </a:r>
          </a:p>
          <a:p>
            <a:pPr lvl="1" algn="just" eaLnBrk="1" hangingPunct="1">
              <a:spcBef>
                <a:spcPts val="850"/>
              </a:spcBef>
              <a:buSzPct val="55000"/>
              <a:buFont typeface="Wingdings" panose="05000000000000000000" pitchFamily="2" charset="2"/>
              <a:buChar char=""/>
            </a:pPr>
            <a:r>
              <a:rPr lang="en-US" altLang="en-US" sz="2000">
                <a:solidFill>
                  <a:srgbClr val="000000"/>
                </a:solidFill>
                <a:latin typeface="Times New Roman" panose="02020603050405020304" pitchFamily="18" charset="0"/>
                <a:cs typeface="Times New Roman" panose="02020603050405020304" pitchFamily="18" charset="0"/>
              </a:rPr>
              <a:t>The shafts may be designed on the basis of:</a:t>
            </a:r>
          </a:p>
          <a:p>
            <a:pPr lvl="1" algn="just" eaLnBrk="1" hangingPunct="1">
              <a:spcBef>
                <a:spcPts val="600"/>
              </a:spcBef>
              <a:buSzPct val="55000"/>
              <a:buFont typeface="Wingdings" panose="05000000000000000000" pitchFamily="2" charset="2"/>
              <a:buChar char=""/>
            </a:pPr>
            <a:r>
              <a:rPr lang="en-US" altLang="en-US" sz="2000">
                <a:solidFill>
                  <a:srgbClr val="000000"/>
                </a:solidFill>
                <a:latin typeface="Times New Roman" panose="02020603050405020304" pitchFamily="18" charset="0"/>
                <a:cs typeface="Times New Roman" panose="02020603050405020304" pitchFamily="18" charset="0"/>
              </a:rPr>
              <a:t>1. Strength, and 2. Rigidity and stiffness.</a:t>
            </a:r>
          </a:p>
          <a:p>
            <a:pPr lvl="1" eaLnBrk="1" hangingPunct="1">
              <a:lnSpc>
                <a:spcPts val="2300"/>
              </a:lnSpc>
              <a:spcBef>
                <a:spcPts val="725"/>
              </a:spcBef>
              <a:buSzPct val="55000"/>
              <a:buFont typeface="Wingdings" panose="05000000000000000000" pitchFamily="2" charset="2"/>
              <a:buChar char=""/>
            </a:pPr>
            <a:r>
              <a:rPr lang="en-US" altLang="en-US" sz="2000">
                <a:solidFill>
                  <a:srgbClr val="000000"/>
                </a:solidFill>
                <a:latin typeface="Times New Roman" panose="02020603050405020304" pitchFamily="18" charset="0"/>
                <a:cs typeface="Times New Roman" panose="02020603050405020304" pitchFamily="18" charset="0"/>
              </a:rPr>
              <a:t>In designing shafts on the basis of strength, the following cases may be considered :</a:t>
            </a:r>
          </a:p>
          <a:p>
            <a:pPr lvl="1" eaLnBrk="1" hangingPunct="1">
              <a:spcBef>
                <a:spcPts val="525"/>
              </a:spcBef>
              <a:buSzPct val="55000"/>
              <a:buFont typeface="Wingdings" panose="05000000000000000000" pitchFamily="2" charset="2"/>
              <a:buChar char=""/>
            </a:pPr>
            <a:r>
              <a:rPr lang="en-US" altLang="en-US" sz="2000">
                <a:solidFill>
                  <a:srgbClr val="000000"/>
                </a:solidFill>
                <a:latin typeface="Times New Roman" panose="02020603050405020304" pitchFamily="18" charset="0"/>
                <a:cs typeface="Times New Roman" panose="02020603050405020304" pitchFamily="18" charset="0"/>
              </a:rPr>
              <a:t>Shafts subjected to twisting moment or torque only,</a:t>
            </a:r>
          </a:p>
          <a:p>
            <a:pPr lvl="1" eaLnBrk="1" hangingPunct="1">
              <a:spcBef>
                <a:spcPts val="575"/>
              </a:spcBef>
              <a:buSzPct val="55000"/>
              <a:buFont typeface="Wingdings" panose="05000000000000000000" pitchFamily="2" charset="2"/>
              <a:buChar char=""/>
            </a:pPr>
            <a:r>
              <a:rPr lang="en-US" altLang="en-US" sz="2000">
                <a:solidFill>
                  <a:srgbClr val="000000"/>
                </a:solidFill>
                <a:latin typeface="Times New Roman" panose="02020603050405020304" pitchFamily="18" charset="0"/>
                <a:cs typeface="Times New Roman" panose="02020603050405020304" pitchFamily="18" charset="0"/>
              </a:rPr>
              <a:t>Shafts subjected to bending moment only,</a:t>
            </a:r>
          </a:p>
          <a:p>
            <a:pPr lvl="1" eaLnBrk="1" hangingPunct="1">
              <a:spcBef>
                <a:spcPts val="600"/>
              </a:spcBef>
              <a:buSzPct val="55000"/>
              <a:buFont typeface="Wingdings" panose="05000000000000000000" pitchFamily="2" charset="2"/>
              <a:buChar char=""/>
            </a:pPr>
            <a:r>
              <a:rPr lang="en-US" altLang="en-US" sz="2000">
                <a:solidFill>
                  <a:srgbClr val="000000"/>
                </a:solidFill>
                <a:latin typeface="Times New Roman" panose="02020603050405020304" pitchFamily="18" charset="0"/>
                <a:cs typeface="Times New Roman" panose="02020603050405020304" pitchFamily="18" charset="0"/>
              </a:rPr>
              <a:t>Shafts subjected to combined twisting and bending moments, and</a:t>
            </a:r>
          </a:p>
          <a:p>
            <a:pPr lvl="1" eaLnBrk="1" hangingPunct="1">
              <a:lnSpc>
                <a:spcPts val="2300"/>
              </a:lnSpc>
              <a:spcBef>
                <a:spcPts val="725"/>
              </a:spcBef>
              <a:buSzPct val="55000"/>
              <a:buFont typeface="Wingdings" panose="05000000000000000000" pitchFamily="2" charset="2"/>
              <a:buChar char=""/>
            </a:pPr>
            <a:r>
              <a:rPr lang="en-US" altLang="en-US" sz="2000">
                <a:solidFill>
                  <a:srgbClr val="000000"/>
                </a:solidFill>
                <a:latin typeface="Times New Roman" panose="02020603050405020304" pitchFamily="18" charset="0"/>
                <a:cs typeface="Times New Roman" panose="02020603050405020304" pitchFamily="18" charset="0"/>
              </a:rPr>
              <a:t>Shafts subjected to axial loads in addition to combined torsional and bending loads.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89414849-25D7-421D-B29B-EF19C92B9256}"/>
              </a:ext>
            </a:extLst>
          </p:cNvPr>
          <p:cNvSpPr txBox="1"/>
          <p:nvPr/>
        </p:nvSpPr>
        <p:spPr>
          <a:xfrm>
            <a:off x="1606550" y="847725"/>
            <a:ext cx="4878388" cy="330200"/>
          </a:xfrm>
          <a:prstGeom prst="rect">
            <a:avLst/>
          </a:prstGeom>
        </p:spPr>
        <p:txBody>
          <a:bodyPr lIns="0" tIns="12700" rIns="0" bIns="0">
            <a:spAutoFit/>
          </a:bodyPr>
          <a:lstStyle/>
          <a:p>
            <a:pPr marL="12700" eaLnBrk="1" fontAlgn="auto" hangingPunct="1">
              <a:spcBef>
                <a:spcPts val="100"/>
              </a:spcBef>
              <a:spcAft>
                <a:spcPts val="0"/>
              </a:spcAft>
              <a:defRPr/>
            </a:pPr>
            <a:r>
              <a:rPr sz="2000" kern="0" dirty="0">
                <a:solidFill>
                  <a:sysClr val="windowText" lastClr="000000"/>
                </a:solidFill>
                <a:latin typeface="Times New Roman"/>
                <a:cs typeface="Times New Roman"/>
              </a:rPr>
              <a:t>in</a:t>
            </a:r>
            <a:r>
              <a:rPr sz="2000" kern="0" spc="-1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axial</a:t>
            </a:r>
            <a:r>
              <a:rPr sz="2000" kern="0" spc="-2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force,</a:t>
            </a:r>
            <a:r>
              <a:rPr sz="2000" kern="0" spc="-15"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friction coefficient,</a:t>
            </a:r>
            <a:r>
              <a:rPr sz="2000" kern="0" spc="-1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and</a:t>
            </a:r>
            <a:r>
              <a:rPr sz="2000" kern="0" spc="-5"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disc</a:t>
            </a:r>
            <a:r>
              <a:rPr sz="2000" kern="0" spc="-25" dirty="0">
                <a:solidFill>
                  <a:sysClr val="windowText" lastClr="000000"/>
                </a:solidFill>
                <a:latin typeface="Times New Roman"/>
                <a:cs typeface="Times New Roman"/>
              </a:rPr>
              <a:t> </a:t>
            </a:r>
            <a:r>
              <a:rPr sz="2000" kern="0" spc="-10" dirty="0">
                <a:solidFill>
                  <a:sysClr val="windowText" lastClr="000000"/>
                </a:solidFill>
                <a:latin typeface="Times New Roman"/>
                <a:cs typeface="Times New Roman"/>
              </a:rPr>
              <a:t>size.</a:t>
            </a:r>
            <a:endParaRPr sz="2000" kern="0">
              <a:solidFill>
                <a:sysClr val="windowText" lastClr="000000"/>
              </a:solidFill>
              <a:latin typeface="Times New Roman"/>
              <a:cs typeface="Times New Roman"/>
            </a:endParaRPr>
          </a:p>
        </p:txBody>
      </p:sp>
      <p:sp>
        <p:nvSpPr>
          <p:cNvPr id="3" name="object 3">
            <a:extLst>
              <a:ext uri="{FF2B5EF4-FFF2-40B4-BE49-F238E27FC236}">
                <a16:creationId xmlns:a16="http://schemas.microsoft.com/office/drawing/2014/main" id="{0A22977F-0CE4-4FC5-8B0F-322B40B5CFCC}"/>
              </a:ext>
            </a:extLst>
          </p:cNvPr>
          <p:cNvSpPr txBox="1"/>
          <p:nvPr/>
        </p:nvSpPr>
        <p:spPr>
          <a:xfrm>
            <a:off x="2733675" y="4521200"/>
            <a:ext cx="4587875" cy="330200"/>
          </a:xfrm>
          <a:prstGeom prst="rect">
            <a:avLst/>
          </a:prstGeom>
        </p:spPr>
        <p:txBody>
          <a:bodyPr lIns="0" tIns="12700" rIns="0" bIns="0">
            <a:spAutoFit/>
          </a:bodyPr>
          <a:lstStyle/>
          <a:p>
            <a:pPr marL="12700" eaLnBrk="1" fontAlgn="auto" hangingPunct="1">
              <a:spcBef>
                <a:spcPts val="100"/>
              </a:spcBef>
              <a:spcAft>
                <a:spcPts val="0"/>
              </a:spcAft>
              <a:defRPr/>
            </a:pPr>
            <a:r>
              <a:rPr sz="2000" b="1" kern="0" dirty="0">
                <a:solidFill>
                  <a:sysClr val="windowText" lastClr="000000"/>
                </a:solidFill>
                <a:latin typeface="Times New Roman"/>
                <a:cs typeface="Times New Roman"/>
              </a:rPr>
              <a:t>Figure</a:t>
            </a:r>
            <a:r>
              <a:rPr sz="2000" b="1" kern="0" spc="30" dirty="0">
                <a:solidFill>
                  <a:sysClr val="windowText" lastClr="000000"/>
                </a:solidFill>
                <a:latin typeface="Times New Roman"/>
                <a:cs typeface="Times New Roman"/>
              </a:rPr>
              <a:t> </a:t>
            </a:r>
            <a:r>
              <a:rPr sz="2000" b="1" kern="0" dirty="0">
                <a:solidFill>
                  <a:sysClr val="windowText" lastClr="000000"/>
                </a:solidFill>
                <a:latin typeface="Times New Roman"/>
                <a:cs typeface="Times New Roman"/>
              </a:rPr>
              <a:t>6:</a:t>
            </a:r>
            <a:r>
              <a:rPr sz="2000" b="1" kern="0" spc="35" dirty="0">
                <a:solidFill>
                  <a:sysClr val="windowText" lastClr="000000"/>
                </a:solidFill>
                <a:latin typeface="Times New Roman"/>
                <a:cs typeface="Times New Roman"/>
              </a:rPr>
              <a:t> </a:t>
            </a:r>
            <a:r>
              <a:rPr sz="2000" b="1" kern="0" dirty="0">
                <a:solidFill>
                  <a:sysClr val="windowText" lastClr="000000"/>
                </a:solidFill>
                <a:latin typeface="Times New Roman"/>
                <a:cs typeface="Times New Roman"/>
              </a:rPr>
              <a:t>Differential</a:t>
            </a:r>
            <a:r>
              <a:rPr sz="2000" b="1" kern="0" spc="40" dirty="0">
                <a:solidFill>
                  <a:sysClr val="windowText" lastClr="000000"/>
                </a:solidFill>
                <a:latin typeface="Times New Roman"/>
                <a:cs typeface="Times New Roman"/>
              </a:rPr>
              <a:t> </a:t>
            </a:r>
            <a:r>
              <a:rPr sz="2000" b="1" kern="0" dirty="0">
                <a:solidFill>
                  <a:sysClr val="windowText" lastClr="000000"/>
                </a:solidFill>
                <a:latin typeface="Times New Roman"/>
                <a:cs typeface="Times New Roman"/>
              </a:rPr>
              <a:t>ring</a:t>
            </a:r>
            <a:r>
              <a:rPr sz="2000" b="1" kern="0" spc="30" dirty="0">
                <a:solidFill>
                  <a:sysClr val="windowText" lastClr="000000"/>
                </a:solidFill>
                <a:latin typeface="Times New Roman"/>
                <a:cs typeface="Times New Roman"/>
              </a:rPr>
              <a:t> </a:t>
            </a:r>
            <a:r>
              <a:rPr sz="2000" b="1" kern="0" dirty="0">
                <a:solidFill>
                  <a:sysClr val="windowText" lastClr="000000"/>
                </a:solidFill>
                <a:latin typeface="Times New Roman"/>
                <a:cs typeface="Times New Roman"/>
              </a:rPr>
              <a:t>of</a:t>
            </a:r>
            <a:r>
              <a:rPr sz="2000" b="1" kern="0" spc="45" dirty="0">
                <a:solidFill>
                  <a:sysClr val="windowText" lastClr="000000"/>
                </a:solidFill>
                <a:latin typeface="Times New Roman"/>
                <a:cs typeface="Times New Roman"/>
              </a:rPr>
              <a:t> </a:t>
            </a:r>
            <a:r>
              <a:rPr sz="2000" b="1" kern="0" dirty="0">
                <a:solidFill>
                  <a:sysClr val="windowText" lastClr="000000"/>
                </a:solidFill>
                <a:latin typeface="Times New Roman"/>
                <a:cs typeface="Times New Roman"/>
              </a:rPr>
              <a:t>thickness</a:t>
            </a:r>
            <a:r>
              <a:rPr sz="2000" b="1" kern="0" spc="85" dirty="0">
                <a:solidFill>
                  <a:sysClr val="windowText" lastClr="000000"/>
                </a:solidFill>
                <a:latin typeface="Times New Roman"/>
                <a:cs typeface="Times New Roman"/>
              </a:rPr>
              <a:t> </a:t>
            </a:r>
            <a:r>
              <a:rPr sz="2000" b="1" i="1" kern="0" spc="-25" dirty="0">
                <a:solidFill>
                  <a:sysClr val="windowText" lastClr="000000"/>
                </a:solidFill>
                <a:latin typeface="Times New Roman"/>
                <a:cs typeface="Times New Roman"/>
              </a:rPr>
              <a:t>dr.</a:t>
            </a:r>
            <a:endParaRPr sz="2000" kern="0">
              <a:solidFill>
                <a:sysClr val="windowText" lastClr="000000"/>
              </a:solidFill>
              <a:latin typeface="Times New Roman"/>
              <a:cs typeface="Times New Roman"/>
            </a:endParaRPr>
          </a:p>
        </p:txBody>
      </p:sp>
      <p:pic>
        <p:nvPicPr>
          <p:cNvPr id="52228" name="object 4">
            <a:extLst>
              <a:ext uri="{FF2B5EF4-FFF2-40B4-BE49-F238E27FC236}">
                <a16:creationId xmlns:a16="http://schemas.microsoft.com/office/drawing/2014/main" id="{B5A0C464-6B20-4A02-AE0B-AB6BEDCD4D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9550" y="1370013"/>
            <a:ext cx="2070100"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F087427C-D6C5-4F3A-A295-8ADCEDA7C605}"/>
              </a:ext>
            </a:extLst>
          </p:cNvPr>
          <p:cNvSpPr txBox="1"/>
          <p:nvPr/>
        </p:nvSpPr>
        <p:spPr>
          <a:xfrm>
            <a:off x="1606550" y="895350"/>
            <a:ext cx="6738938" cy="331788"/>
          </a:xfrm>
          <a:prstGeom prst="rect">
            <a:avLst/>
          </a:prstGeom>
        </p:spPr>
        <p:txBody>
          <a:bodyPr lIns="0" tIns="12700" rIns="0" bIns="0">
            <a:spAutoFit/>
          </a:bodyPr>
          <a:lstStyle/>
          <a:p>
            <a:pPr marL="12700" eaLnBrk="1" fontAlgn="auto" hangingPunct="1">
              <a:spcBef>
                <a:spcPts val="100"/>
              </a:spcBef>
              <a:spcAft>
                <a:spcPts val="0"/>
              </a:spcAft>
              <a:defRPr/>
            </a:pPr>
            <a:r>
              <a:rPr sz="2000" kern="0" dirty="0">
                <a:solidFill>
                  <a:sysClr val="windowText" lastClr="000000"/>
                </a:solidFill>
                <a:latin typeface="Times New Roman"/>
                <a:cs typeface="Times New Roman"/>
              </a:rPr>
              <a:t>The</a:t>
            </a:r>
            <a:r>
              <a:rPr sz="2000" kern="0" spc="2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normal</a:t>
            </a:r>
            <a:r>
              <a:rPr sz="2000" kern="0" spc="2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force</a:t>
            </a:r>
            <a:r>
              <a:rPr sz="2000" kern="0" spc="45"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acting</a:t>
            </a:r>
            <a:r>
              <a:rPr sz="2000" kern="0" spc="65"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on</a:t>
            </a:r>
            <a:r>
              <a:rPr sz="2000" kern="0" spc="25"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a</a:t>
            </a:r>
            <a:r>
              <a:rPr sz="2000" kern="0" spc="25"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differential</a:t>
            </a:r>
            <a:r>
              <a:rPr sz="2000" kern="0" spc="3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ring</a:t>
            </a:r>
            <a:r>
              <a:rPr sz="2000" kern="0" spc="7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element</a:t>
            </a:r>
            <a:r>
              <a:rPr sz="2000" kern="0" spc="45"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is</a:t>
            </a:r>
            <a:r>
              <a:rPr sz="2000" kern="0" spc="35"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given</a:t>
            </a:r>
            <a:r>
              <a:rPr sz="2000" kern="0" spc="40" dirty="0">
                <a:solidFill>
                  <a:sysClr val="windowText" lastClr="000000"/>
                </a:solidFill>
                <a:latin typeface="Times New Roman"/>
                <a:cs typeface="Times New Roman"/>
              </a:rPr>
              <a:t> </a:t>
            </a:r>
            <a:r>
              <a:rPr sz="2000" kern="0" spc="-25" dirty="0">
                <a:solidFill>
                  <a:sysClr val="windowText" lastClr="000000"/>
                </a:solidFill>
                <a:latin typeface="Times New Roman"/>
                <a:cs typeface="Times New Roman"/>
              </a:rPr>
              <a:t>by</a:t>
            </a:r>
            <a:endParaRPr sz="2000" kern="0">
              <a:solidFill>
                <a:sysClr val="windowText" lastClr="000000"/>
              </a:solidFill>
              <a:latin typeface="Times New Roman"/>
              <a:cs typeface="Times New Roman"/>
            </a:endParaRPr>
          </a:p>
        </p:txBody>
      </p:sp>
      <p:sp>
        <p:nvSpPr>
          <p:cNvPr id="3" name="object 3">
            <a:extLst>
              <a:ext uri="{FF2B5EF4-FFF2-40B4-BE49-F238E27FC236}">
                <a16:creationId xmlns:a16="http://schemas.microsoft.com/office/drawing/2014/main" id="{90A5B925-BA97-4334-8049-A9FC5DF2CB1B}"/>
              </a:ext>
            </a:extLst>
          </p:cNvPr>
          <p:cNvSpPr txBox="1"/>
          <p:nvPr/>
        </p:nvSpPr>
        <p:spPr>
          <a:xfrm>
            <a:off x="1606550" y="2382838"/>
            <a:ext cx="7986713" cy="330200"/>
          </a:xfrm>
          <a:prstGeom prst="rect">
            <a:avLst/>
          </a:prstGeom>
        </p:spPr>
        <p:txBody>
          <a:bodyPr lIns="0" tIns="13335" rIns="0" bIns="0">
            <a:spAutoFit/>
          </a:bodyPr>
          <a:lstStyle/>
          <a:p>
            <a:pPr marL="12700" eaLnBrk="1" fontAlgn="auto" hangingPunct="1">
              <a:spcBef>
                <a:spcPts val="105"/>
              </a:spcBef>
              <a:spcAft>
                <a:spcPts val="0"/>
              </a:spcAft>
              <a:defRPr/>
            </a:pPr>
            <a:r>
              <a:rPr sz="2000" kern="0" dirty="0">
                <a:solidFill>
                  <a:sysClr val="windowText" lastClr="000000"/>
                </a:solidFill>
                <a:latin typeface="Times New Roman"/>
                <a:cs typeface="Times New Roman"/>
              </a:rPr>
              <a:t>Here,</a:t>
            </a:r>
            <a:r>
              <a:rPr sz="2000" kern="0" spc="2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p</a:t>
            </a:r>
            <a:r>
              <a:rPr sz="2000" kern="0" spc="5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is</a:t>
            </a:r>
            <a:r>
              <a:rPr sz="2000" kern="0" spc="3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the</a:t>
            </a:r>
            <a:r>
              <a:rPr sz="2000" kern="0" spc="4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(uniform)</a:t>
            </a:r>
            <a:r>
              <a:rPr sz="2000" kern="0" spc="45"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pressure.</a:t>
            </a:r>
            <a:r>
              <a:rPr sz="2000" kern="0" spc="5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The</a:t>
            </a:r>
            <a:r>
              <a:rPr sz="2000" kern="0" spc="4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total</a:t>
            </a:r>
            <a:r>
              <a:rPr sz="2000" kern="0" spc="15"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normal</a:t>
            </a:r>
            <a:r>
              <a:rPr sz="2000" kern="0" spc="3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force</a:t>
            </a:r>
            <a:r>
              <a:rPr sz="2000" kern="0" spc="3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acting</a:t>
            </a:r>
            <a:r>
              <a:rPr sz="2000" kern="0" spc="25"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on</a:t>
            </a:r>
            <a:r>
              <a:rPr sz="2000" kern="0" spc="4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the</a:t>
            </a:r>
            <a:r>
              <a:rPr sz="2000" kern="0" spc="15"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plate</a:t>
            </a:r>
            <a:r>
              <a:rPr sz="2000" kern="0" spc="50" dirty="0">
                <a:solidFill>
                  <a:sysClr val="windowText" lastClr="000000"/>
                </a:solidFill>
                <a:latin typeface="Times New Roman"/>
                <a:cs typeface="Times New Roman"/>
              </a:rPr>
              <a:t> </a:t>
            </a:r>
            <a:r>
              <a:rPr sz="2000" kern="0" spc="-25" dirty="0">
                <a:solidFill>
                  <a:sysClr val="windowText" lastClr="000000"/>
                </a:solidFill>
                <a:latin typeface="Times New Roman"/>
                <a:cs typeface="Times New Roman"/>
              </a:rPr>
              <a:t>is</a:t>
            </a:r>
            <a:endParaRPr sz="2000" kern="0">
              <a:solidFill>
                <a:sysClr val="windowText" lastClr="000000"/>
              </a:solidFill>
              <a:latin typeface="Times New Roman"/>
              <a:cs typeface="Times New Roman"/>
            </a:endParaRPr>
          </a:p>
        </p:txBody>
      </p:sp>
      <p:sp>
        <p:nvSpPr>
          <p:cNvPr id="53252" name="object 4">
            <a:extLst>
              <a:ext uri="{FF2B5EF4-FFF2-40B4-BE49-F238E27FC236}">
                <a16:creationId xmlns:a16="http://schemas.microsoft.com/office/drawing/2014/main" id="{C062D1C4-33AC-4084-95A3-B110D3AACFFD}"/>
              </a:ext>
            </a:extLst>
          </p:cNvPr>
          <p:cNvSpPr txBox="1">
            <a:spLocks noChangeArrowheads="1"/>
          </p:cNvSpPr>
          <p:nvPr/>
        </p:nvSpPr>
        <p:spPr bwMode="auto">
          <a:xfrm>
            <a:off x="1042988" y="3554413"/>
            <a:ext cx="65436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ts val="100"/>
              </a:spcBef>
            </a:pPr>
            <a:r>
              <a:rPr lang="en-US" altLang="en-US" sz="2000">
                <a:solidFill>
                  <a:srgbClr val="000000"/>
                </a:solidFill>
                <a:latin typeface="Times New Roman" panose="02020603050405020304" pitchFamily="18" charset="0"/>
                <a:cs typeface="Times New Roman" panose="02020603050405020304" pitchFamily="18" charset="0"/>
              </a:rPr>
              <a:t>.</a:t>
            </a:r>
          </a:p>
          <a:p>
            <a:pPr algn="r" eaLnBrk="1" hangingPunct="1">
              <a:spcBef>
                <a:spcPts val="125"/>
              </a:spcBef>
            </a:pPr>
            <a:r>
              <a:rPr lang="en-US" altLang="en-US" sz="2000">
                <a:solidFill>
                  <a:srgbClr val="000000"/>
                </a:solidFill>
                <a:latin typeface="Times New Roman" panose="02020603050405020304" pitchFamily="18" charset="0"/>
                <a:cs typeface="Times New Roman" panose="02020603050405020304" pitchFamily="18" charset="0"/>
              </a:rPr>
              <a:t>The torque that is produced due to frictional forces is given by,</a:t>
            </a:r>
          </a:p>
        </p:txBody>
      </p:sp>
      <p:sp>
        <p:nvSpPr>
          <p:cNvPr id="5" name="object 5">
            <a:extLst>
              <a:ext uri="{FF2B5EF4-FFF2-40B4-BE49-F238E27FC236}">
                <a16:creationId xmlns:a16="http://schemas.microsoft.com/office/drawing/2014/main" id="{7323D87F-E5A8-4370-8903-2141C0B576F5}"/>
              </a:ext>
            </a:extLst>
          </p:cNvPr>
          <p:cNvSpPr txBox="1"/>
          <p:nvPr/>
        </p:nvSpPr>
        <p:spPr>
          <a:xfrm>
            <a:off x="1606550" y="5138738"/>
            <a:ext cx="5199063" cy="671512"/>
          </a:xfrm>
          <a:prstGeom prst="rect">
            <a:avLst/>
          </a:prstGeom>
        </p:spPr>
        <p:txBody>
          <a:bodyPr lIns="0" tIns="31115" rIns="0" bIns="0">
            <a:spAutoFit/>
          </a:bodyPr>
          <a:lstStyle/>
          <a:p>
            <a:pPr marL="12700" eaLnBrk="1" fontAlgn="auto" hangingPunct="1">
              <a:spcBef>
                <a:spcPts val="245"/>
              </a:spcBef>
              <a:spcAft>
                <a:spcPts val="0"/>
              </a:spcAft>
              <a:defRPr/>
            </a:pPr>
            <a:r>
              <a:rPr sz="2000" kern="0" dirty="0">
                <a:solidFill>
                  <a:sysClr val="windowText" lastClr="000000"/>
                </a:solidFill>
                <a:latin typeface="Times New Roman"/>
                <a:cs typeface="Times New Roman"/>
              </a:rPr>
              <a:t>Here</a:t>
            </a:r>
            <a:r>
              <a:rPr sz="2000" kern="0" spc="3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the</a:t>
            </a:r>
            <a:r>
              <a:rPr sz="2000" kern="0" spc="4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coefficient</a:t>
            </a:r>
            <a:r>
              <a:rPr sz="2000" kern="0" spc="5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of</a:t>
            </a:r>
            <a:r>
              <a:rPr sz="2000" kern="0" spc="45"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friction</a:t>
            </a:r>
            <a:r>
              <a:rPr sz="2000" kern="0" spc="3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is</a:t>
            </a:r>
            <a:r>
              <a:rPr sz="2000" kern="0" spc="70" dirty="0">
                <a:solidFill>
                  <a:sysClr val="windowText" lastClr="000000"/>
                </a:solidFill>
                <a:latin typeface="Times New Roman"/>
                <a:cs typeface="Times New Roman"/>
              </a:rPr>
              <a:t> </a:t>
            </a:r>
            <a:r>
              <a:rPr sz="2000" i="1" kern="0" spc="-25" dirty="0">
                <a:solidFill>
                  <a:sysClr val="windowText" lastClr="000000"/>
                </a:solidFill>
                <a:latin typeface="Times New Roman"/>
                <a:cs typeface="Times New Roman"/>
              </a:rPr>
              <a:t>f</a:t>
            </a:r>
            <a:r>
              <a:rPr sz="2000" kern="0" spc="-25" dirty="0">
                <a:solidFill>
                  <a:sysClr val="windowText" lastClr="000000"/>
                </a:solidFill>
                <a:latin typeface="Times New Roman"/>
                <a:cs typeface="Times New Roman"/>
              </a:rPr>
              <a:t>.</a:t>
            </a:r>
            <a:endParaRPr sz="2000" kern="0">
              <a:solidFill>
                <a:sysClr val="windowText" lastClr="000000"/>
              </a:solidFill>
              <a:latin typeface="Times New Roman"/>
              <a:cs typeface="Times New Roman"/>
            </a:endParaRPr>
          </a:p>
          <a:p>
            <a:pPr marL="12700" eaLnBrk="1" fontAlgn="auto" hangingPunct="1">
              <a:spcBef>
                <a:spcPts val="145"/>
              </a:spcBef>
              <a:spcAft>
                <a:spcPts val="0"/>
              </a:spcAft>
              <a:defRPr/>
            </a:pPr>
            <a:r>
              <a:rPr sz="2000" kern="0" dirty="0">
                <a:solidFill>
                  <a:sysClr val="windowText" lastClr="000000"/>
                </a:solidFill>
                <a:latin typeface="Times New Roman"/>
                <a:cs typeface="Times New Roman"/>
              </a:rPr>
              <a:t>The</a:t>
            </a:r>
            <a:r>
              <a:rPr sz="2000" kern="0" spc="2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total</a:t>
            </a:r>
            <a:r>
              <a:rPr sz="2000" kern="0" spc="2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torque</a:t>
            </a:r>
            <a:r>
              <a:rPr sz="2000" kern="0" spc="3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that</a:t>
            </a:r>
            <a:r>
              <a:rPr sz="2000" kern="0" spc="25"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can</a:t>
            </a:r>
            <a:r>
              <a:rPr sz="2000" kern="0" spc="35"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be</a:t>
            </a:r>
            <a:r>
              <a:rPr sz="2000" kern="0" spc="3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developed</a:t>
            </a:r>
            <a:r>
              <a:rPr sz="2000" kern="0" spc="5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is</a:t>
            </a:r>
            <a:r>
              <a:rPr sz="2000" kern="0" spc="2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given</a:t>
            </a:r>
            <a:r>
              <a:rPr sz="2000" kern="0" spc="40" dirty="0">
                <a:solidFill>
                  <a:sysClr val="windowText" lastClr="000000"/>
                </a:solidFill>
                <a:latin typeface="Times New Roman"/>
                <a:cs typeface="Times New Roman"/>
              </a:rPr>
              <a:t> </a:t>
            </a:r>
            <a:r>
              <a:rPr sz="2000" kern="0" spc="-25" dirty="0">
                <a:solidFill>
                  <a:sysClr val="windowText" lastClr="000000"/>
                </a:solidFill>
                <a:latin typeface="Times New Roman"/>
                <a:cs typeface="Times New Roman"/>
              </a:rPr>
              <a:t>by,</a:t>
            </a:r>
            <a:endParaRPr sz="2000" kern="0">
              <a:solidFill>
                <a:sysClr val="windowText" lastClr="000000"/>
              </a:solidFill>
              <a:latin typeface="Times New Roman"/>
              <a:cs typeface="Times New Roman"/>
            </a:endParaRPr>
          </a:p>
        </p:txBody>
      </p:sp>
      <p:sp>
        <p:nvSpPr>
          <p:cNvPr id="6" name="object 6">
            <a:extLst>
              <a:ext uri="{FF2B5EF4-FFF2-40B4-BE49-F238E27FC236}">
                <a16:creationId xmlns:a16="http://schemas.microsoft.com/office/drawing/2014/main" id="{967A9900-1D9F-4F22-AAEE-2203D00E6A4A}"/>
              </a:ext>
            </a:extLst>
          </p:cNvPr>
          <p:cNvSpPr txBox="1"/>
          <p:nvPr/>
        </p:nvSpPr>
        <p:spPr>
          <a:xfrm>
            <a:off x="1606550" y="6772275"/>
            <a:ext cx="8042275" cy="330200"/>
          </a:xfrm>
          <a:prstGeom prst="rect">
            <a:avLst/>
          </a:prstGeom>
        </p:spPr>
        <p:txBody>
          <a:bodyPr lIns="0" tIns="12700" rIns="0" bIns="0">
            <a:spAutoFit/>
          </a:bodyPr>
          <a:lstStyle/>
          <a:p>
            <a:pPr marL="12700" eaLnBrk="1" fontAlgn="auto" hangingPunct="1">
              <a:spcBef>
                <a:spcPts val="100"/>
              </a:spcBef>
              <a:spcAft>
                <a:spcPts val="0"/>
              </a:spcAft>
              <a:defRPr/>
            </a:pPr>
            <a:r>
              <a:rPr sz="2000" kern="0" dirty="0">
                <a:solidFill>
                  <a:sysClr val="windowText" lastClr="000000"/>
                </a:solidFill>
                <a:latin typeface="Times New Roman"/>
                <a:cs typeface="Times New Roman"/>
              </a:rPr>
              <a:t>Replacing</a:t>
            </a:r>
            <a:r>
              <a:rPr sz="2000" kern="0" spc="3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the</a:t>
            </a:r>
            <a:r>
              <a:rPr sz="2000" kern="0" spc="1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pressure</a:t>
            </a:r>
            <a:r>
              <a:rPr sz="2000" kern="0" spc="15"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p</a:t>
            </a:r>
            <a:r>
              <a:rPr sz="2000" kern="0" spc="6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in</a:t>
            </a:r>
            <a:r>
              <a:rPr sz="2000" kern="0" spc="35"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terms</a:t>
            </a:r>
            <a:r>
              <a:rPr sz="2000" kern="0" spc="25"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of</a:t>
            </a:r>
            <a:r>
              <a:rPr sz="2000" kern="0" spc="35"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axial</a:t>
            </a:r>
            <a:r>
              <a:rPr sz="2000" kern="0" spc="25"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force</a:t>
            </a:r>
            <a:r>
              <a:rPr sz="2000" kern="0" spc="3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P,</a:t>
            </a:r>
            <a:r>
              <a:rPr sz="2000" kern="0" spc="45"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and</a:t>
            </a:r>
            <a:r>
              <a:rPr sz="2000" kern="0" spc="35"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for</a:t>
            </a:r>
            <a:r>
              <a:rPr sz="2000" kern="0" spc="45"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N</a:t>
            </a:r>
            <a:r>
              <a:rPr sz="2000" kern="0" spc="1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number</a:t>
            </a:r>
            <a:r>
              <a:rPr sz="2000" kern="0" spc="15"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of</a:t>
            </a:r>
            <a:r>
              <a:rPr sz="2000" kern="0" spc="25" dirty="0">
                <a:solidFill>
                  <a:sysClr val="windowText" lastClr="000000"/>
                </a:solidFill>
                <a:latin typeface="Times New Roman"/>
                <a:cs typeface="Times New Roman"/>
              </a:rPr>
              <a:t> </a:t>
            </a:r>
            <a:r>
              <a:rPr sz="2000" kern="0" spc="-10" dirty="0">
                <a:solidFill>
                  <a:sysClr val="windowText" lastClr="000000"/>
                </a:solidFill>
                <a:latin typeface="Times New Roman"/>
                <a:cs typeface="Times New Roman"/>
              </a:rPr>
              <a:t>plates,</a:t>
            </a:r>
            <a:endParaRPr sz="2000" kern="0">
              <a:solidFill>
                <a:sysClr val="windowText" lastClr="000000"/>
              </a:solidFill>
              <a:latin typeface="Times New Roman"/>
              <a:cs typeface="Times New Roman"/>
            </a:endParaRPr>
          </a:p>
        </p:txBody>
      </p:sp>
      <p:pic>
        <p:nvPicPr>
          <p:cNvPr id="53255" name="object 7">
            <a:extLst>
              <a:ext uri="{FF2B5EF4-FFF2-40B4-BE49-F238E27FC236}">
                <a16:creationId xmlns:a16="http://schemas.microsoft.com/office/drawing/2014/main" id="{76ECD3DC-E93C-4EEC-A3D7-961119C0BF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0600" y="1608138"/>
            <a:ext cx="209232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object 8">
            <a:extLst>
              <a:ext uri="{FF2B5EF4-FFF2-40B4-BE49-F238E27FC236}">
                <a16:creationId xmlns:a16="http://schemas.microsoft.com/office/drawing/2014/main" id="{31EC484C-6C13-4425-83FA-9855095F57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0475" y="4359275"/>
            <a:ext cx="326072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object 9">
            <a:extLst>
              <a:ext uri="{FF2B5EF4-FFF2-40B4-BE49-F238E27FC236}">
                <a16:creationId xmlns:a16="http://schemas.microsoft.com/office/drawing/2014/main" id="{0018D7BA-2613-42A7-883C-7C348C93FE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6338" y="5959475"/>
            <a:ext cx="447833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8" name="object 10">
            <a:extLst>
              <a:ext uri="{FF2B5EF4-FFF2-40B4-BE49-F238E27FC236}">
                <a16:creationId xmlns:a16="http://schemas.microsoft.com/office/drawing/2014/main" id="{4B01D639-394E-4C20-B8C1-B160ADC375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9875" y="2886075"/>
            <a:ext cx="3643313"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object 2">
            <a:extLst>
              <a:ext uri="{FF2B5EF4-FFF2-40B4-BE49-F238E27FC236}">
                <a16:creationId xmlns:a16="http://schemas.microsoft.com/office/drawing/2014/main" id="{AD96902F-A45A-4E04-9686-717CF525261C}"/>
              </a:ext>
            </a:extLst>
          </p:cNvPr>
          <p:cNvSpPr txBox="1">
            <a:spLocks noChangeArrowheads="1"/>
          </p:cNvSpPr>
          <p:nvPr/>
        </p:nvSpPr>
        <p:spPr bwMode="auto">
          <a:xfrm>
            <a:off x="1389063" y="1727200"/>
            <a:ext cx="71326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4290" rIns="0" bIns="0">
            <a:spAutoFit/>
          </a:bodyPr>
          <a:lstStyle>
            <a:lvl1pPr marL="228600" indent="-215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2288"/>
              </a:lnSpc>
              <a:spcBef>
                <a:spcPts val="275"/>
              </a:spcBef>
            </a:pPr>
            <a:r>
              <a:rPr lang="en-US" altLang="en-US" sz="1100" b="1">
                <a:solidFill>
                  <a:srgbClr val="000000"/>
                </a:solidFill>
                <a:latin typeface="Times New Roman" panose="02020603050405020304" pitchFamily="18" charset="0"/>
                <a:cs typeface="Times New Roman" panose="02020603050405020304" pitchFamily="18" charset="0"/>
              </a:rPr>
              <a:t>2.  </a:t>
            </a:r>
            <a:r>
              <a:rPr lang="en-US" altLang="en-US" sz="2000" b="1">
                <a:solidFill>
                  <a:srgbClr val="000000"/>
                </a:solidFill>
                <a:latin typeface="Times New Roman" panose="02020603050405020304" pitchFamily="18" charset="0"/>
                <a:cs typeface="Times New Roman" panose="02020603050405020304" pitchFamily="18" charset="0"/>
              </a:rPr>
              <a:t>Uniform wear theory: </a:t>
            </a:r>
            <a:r>
              <a:rPr lang="en-US" altLang="en-US" sz="2000">
                <a:solidFill>
                  <a:srgbClr val="000000"/>
                </a:solidFill>
                <a:latin typeface="Times New Roman" panose="02020603050405020304" pitchFamily="18" charset="0"/>
                <a:cs typeface="Times New Roman" panose="02020603050405020304" pitchFamily="18" charset="0"/>
              </a:rPr>
              <a:t>Wear rate is proportional to friction work, i.e., friction force times the rubbing velocity.</a:t>
            </a:r>
          </a:p>
          <a:p>
            <a:pPr eaLnBrk="1" hangingPunct="1">
              <a:lnSpc>
                <a:spcPts val="2250"/>
              </a:lnSpc>
            </a:pPr>
            <a:r>
              <a:rPr lang="en-US" altLang="en-US" sz="2000">
                <a:solidFill>
                  <a:srgbClr val="000000"/>
                </a:solidFill>
                <a:latin typeface="Times New Roman" panose="02020603050405020304" pitchFamily="18" charset="0"/>
                <a:cs typeface="Times New Roman" panose="02020603050405020304" pitchFamily="18" charset="0"/>
              </a:rPr>
              <a:t>Hence, for uniform wear, we have</a:t>
            </a:r>
          </a:p>
        </p:txBody>
      </p:sp>
      <p:sp>
        <p:nvSpPr>
          <p:cNvPr id="3" name="object 3">
            <a:extLst>
              <a:ext uri="{FF2B5EF4-FFF2-40B4-BE49-F238E27FC236}">
                <a16:creationId xmlns:a16="http://schemas.microsoft.com/office/drawing/2014/main" id="{A8E63B5E-3F8A-4DA5-AD90-7A733AEF24E1}"/>
              </a:ext>
            </a:extLst>
          </p:cNvPr>
          <p:cNvSpPr txBox="1"/>
          <p:nvPr/>
        </p:nvSpPr>
        <p:spPr>
          <a:xfrm>
            <a:off x="1606550" y="3668713"/>
            <a:ext cx="3349625" cy="330200"/>
          </a:xfrm>
          <a:prstGeom prst="rect">
            <a:avLst/>
          </a:prstGeom>
        </p:spPr>
        <p:txBody>
          <a:bodyPr lIns="0" tIns="13335" rIns="0" bIns="0">
            <a:spAutoFit/>
          </a:bodyPr>
          <a:lstStyle/>
          <a:p>
            <a:pPr marL="12700" eaLnBrk="1" fontAlgn="auto" hangingPunct="1">
              <a:spcBef>
                <a:spcPts val="105"/>
              </a:spcBef>
              <a:spcAft>
                <a:spcPts val="0"/>
              </a:spcAft>
              <a:defRPr/>
            </a:pPr>
            <a:r>
              <a:rPr sz="2000" kern="0" dirty="0">
                <a:solidFill>
                  <a:sysClr val="windowText" lastClr="000000"/>
                </a:solidFill>
                <a:latin typeface="Times New Roman"/>
                <a:cs typeface="Times New Roman"/>
              </a:rPr>
              <a:t>Expression</a:t>
            </a:r>
            <a:r>
              <a:rPr sz="2000" kern="0" spc="4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of</a:t>
            </a:r>
            <a:r>
              <a:rPr sz="2000" kern="0" spc="3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torque</a:t>
            </a:r>
            <a:r>
              <a:rPr sz="2000" kern="0" spc="3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is</a:t>
            </a:r>
            <a:r>
              <a:rPr sz="2000" kern="0" spc="4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given</a:t>
            </a:r>
            <a:r>
              <a:rPr sz="2000" kern="0" spc="40" dirty="0">
                <a:solidFill>
                  <a:sysClr val="windowText" lastClr="000000"/>
                </a:solidFill>
                <a:latin typeface="Times New Roman"/>
                <a:cs typeface="Times New Roman"/>
              </a:rPr>
              <a:t> </a:t>
            </a:r>
            <a:r>
              <a:rPr sz="2000" kern="0" spc="-25" dirty="0">
                <a:solidFill>
                  <a:sysClr val="windowText" lastClr="000000"/>
                </a:solidFill>
                <a:latin typeface="Times New Roman"/>
                <a:cs typeface="Times New Roman"/>
              </a:rPr>
              <a:t>by</a:t>
            </a:r>
            <a:endParaRPr sz="2000" kern="0">
              <a:solidFill>
                <a:sysClr val="windowText" lastClr="000000"/>
              </a:solidFill>
              <a:latin typeface="Times New Roman"/>
              <a:cs typeface="Times New Roman"/>
            </a:endParaRPr>
          </a:p>
        </p:txBody>
      </p:sp>
      <p:sp>
        <p:nvSpPr>
          <p:cNvPr id="54276" name="object 4">
            <a:extLst>
              <a:ext uri="{FF2B5EF4-FFF2-40B4-BE49-F238E27FC236}">
                <a16:creationId xmlns:a16="http://schemas.microsoft.com/office/drawing/2014/main" id="{7BA238A7-4497-4BB6-900C-455F85CE3893}"/>
              </a:ext>
            </a:extLst>
          </p:cNvPr>
          <p:cNvSpPr txBox="1">
            <a:spLocks noChangeArrowheads="1"/>
          </p:cNvSpPr>
          <p:nvPr/>
        </p:nvSpPr>
        <p:spPr bwMode="auto">
          <a:xfrm>
            <a:off x="1606550" y="4875213"/>
            <a:ext cx="7270750" cy="208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54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6000"/>
              </a:lnSpc>
              <a:spcBef>
                <a:spcPts val="200"/>
              </a:spcBef>
            </a:pPr>
            <a:r>
              <a:rPr lang="en-US" altLang="en-US" sz="2000" b="1">
                <a:solidFill>
                  <a:srgbClr val="000000"/>
                </a:solidFill>
                <a:latin typeface="Times New Roman" panose="02020603050405020304" pitchFamily="18" charset="0"/>
                <a:cs typeface="Times New Roman" panose="02020603050405020304" pitchFamily="18" charset="0"/>
              </a:rPr>
              <a:t>Exercise: </a:t>
            </a:r>
            <a:r>
              <a:rPr lang="en-US" altLang="en-US" sz="2000" i="1">
                <a:solidFill>
                  <a:srgbClr val="000000"/>
                </a:solidFill>
                <a:latin typeface="Times New Roman" panose="02020603050405020304" pitchFamily="18" charset="0"/>
                <a:cs typeface="Times New Roman" panose="02020603050405020304" pitchFamily="18" charset="0"/>
              </a:rPr>
              <a:t>A plate clutch consists of one pair of contacting surfaces. The inner and outer diameters of the friction disk are 120 and 250 mm respectively. The coefficient of friction is 0.12 and the permissible intensity of pressure is 2 N/mm 2. Assuming uniform wear theory, calculate the power transmitting capacity of the clutch at 750 rpm. Calculate  the  power  transmitting  capacity  of  the  clutch  using  the uniform pressure theory.</a:t>
            </a:r>
            <a:endParaRPr lang="en-US" altLang="en-US" sz="2000">
              <a:solidFill>
                <a:srgbClr val="000000"/>
              </a:solidFill>
              <a:latin typeface="Times New Roman" panose="02020603050405020304" pitchFamily="18" charset="0"/>
              <a:cs typeface="Times New Roman" panose="02020603050405020304" pitchFamily="18" charset="0"/>
            </a:endParaRPr>
          </a:p>
        </p:txBody>
      </p:sp>
      <p:pic>
        <p:nvPicPr>
          <p:cNvPr id="54277" name="object 5">
            <a:extLst>
              <a:ext uri="{FF2B5EF4-FFF2-40B4-BE49-F238E27FC236}">
                <a16:creationId xmlns:a16="http://schemas.microsoft.com/office/drawing/2014/main" id="{0E8FDE31-660C-4342-9A06-333ECF8FEE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1675" y="261938"/>
            <a:ext cx="3178175"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object 6">
            <a:extLst>
              <a:ext uri="{FF2B5EF4-FFF2-40B4-BE49-F238E27FC236}">
                <a16:creationId xmlns:a16="http://schemas.microsoft.com/office/drawing/2014/main" id="{064F8D0E-3FC8-4AD4-AD34-6AFC1C987D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5400" y="2733675"/>
            <a:ext cx="1549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object 7">
            <a:extLst>
              <a:ext uri="{FF2B5EF4-FFF2-40B4-BE49-F238E27FC236}">
                <a16:creationId xmlns:a16="http://schemas.microsoft.com/office/drawing/2014/main" id="{D264A7BD-6090-4E7E-99CC-6E77E87418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3475" y="4102100"/>
            <a:ext cx="26955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object 2">
            <a:extLst>
              <a:ext uri="{FF2B5EF4-FFF2-40B4-BE49-F238E27FC236}">
                <a16:creationId xmlns:a16="http://schemas.microsoft.com/office/drawing/2014/main" id="{65310B7B-07D6-4977-8292-0050906369B0}"/>
              </a:ext>
            </a:extLst>
          </p:cNvPr>
          <p:cNvSpPr txBox="1">
            <a:spLocks noChangeArrowheads="1"/>
          </p:cNvSpPr>
          <p:nvPr/>
        </p:nvSpPr>
        <p:spPr bwMode="auto">
          <a:xfrm>
            <a:off x="1176338" y="898525"/>
            <a:ext cx="7699375" cy="325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a:tabLst>
                <a:tab pos="1711325" algn="l"/>
              </a:tabLst>
              <a:defRPr>
                <a:solidFill>
                  <a:schemeClr val="tx1"/>
                </a:solidFill>
                <a:latin typeface="Arial" panose="020B0604020202020204" pitchFamily="34" charset="0"/>
              </a:defRPr>
            </a:lvl1pPr>
            <a:lvl2pPr marL="742950" indent="-285750">
              <a:tabLst>
                <a:tab pos="1711325" algn="l"/>
              </a:tabLst>
              <a:defRPr>
                <a:solidFill>
                  <a:schemeClr val="tx1"/>
                </a:solidFill>
                <a:latin typeface="Arial" panose="020B0604020202020204" pitchFamily="34" charset="0"/>
              </a:defRPr>
            </a:lvl2pPr>
            <a:lvl3pPr marL="1143000" indent="-228600">
              <a:tabLst>
                <a:tab pos="1711325" algn="l"/>
              </a:tabLst>
              <a:defRPr>
                <a:solidFill>
                  <a:schemeClr val="tx1"/>
                </a:solidFill>
                <a:latin typeface="Arial" panose="020B0604020202020204" pitchFamily="34" charset="0"/>
              </a:defRPr>
            </a:lvl3pPr>
            <a:lvl4pPr marL="1600200" indent="-228600">
              <a:tabLst>
                <a:tab pos="1711325" algn="l"/>
              </a:tabLst>
              <a:defRPr>
                <a:solidFill>
                  <a:schemeClr val="tx1"/>
                </a:solidFill>
                <a:latin typeface="Arial" panose="020B0604020202020204" pitchFamily="34" charset="0"/>
              </a:defRPr>
            </a:lvl4pPr>
            <a:lvl5pPr marL="2057400" indent="-228600">
              <a:tabLst>
                <a:tab pos="17113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7113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7113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7113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711325" algn="l"/>
              </a:tabLst>
              <a:defRPr>
                <a:solidFill>
                  <a:schemeClr val="tx1"/>
                </a:solidFill>
                <a:latin typeface="Arial" panose="020B0604020202020204" pitchFamily="34" charset="0"/>
              </a:defRPr>
            </a:lvl9pPr>
          </a:lstStyle>
          <a:p>
            <a:pPr algn="ctr" eaLnBrk="1" hangingPunct="1">
              <a:spcBef>
                <a:spcPts val="100"/>
              </a:spcBef>
            </a:pPr>
            <a:r>
              <a:rPr lang="en-US" altLang="en-US" sz="2000" b="1">
                <a:solidFill>
                  <a:srgbClr val="000000"/>
                </a:solidFill>
                <a:latin typeface="Times New Roman" panose="02020603050405020304" pitchFamily="18" charset="0"/>
                <a:cs typeface="Times New Roman" panose="02020603050405020304" pitchFamily="18" charset="0"/>
              </a:rPr>
              <a:t>Experiment 8:	Design of Journal Bearing</a:t>
            </a:r>
            <a:endParaRPr lang="en-US" altLang="en-US" sz="2000">
              <a:solidFill>
                <a:srgbClr val="000000"/>
              </a:solidFill>
              <a:latin typeface="Times New Roman" panose="02020603050405020304" pitchFamily="18" charset="0"/>
              <a:cs typeface="Times New Roman" panose="02020603050405020304" pitchFamily="18" charset="0"/>
            </a:endParaRPr>
          </a:p>
          <a:p>
            <a:pPr eaLnBrk="1" hangingPunct="1"/>
            <a:endParaRPr lang="en-US" altLang="en-US" sz="1900">
              <a:solidFill>
                <a:srgbClr val="000000"/>
              </a:solidFill>
              <a:latin typeface="Times New Roman" panose="02020603050405020304" pitchFamily="18" charset="0"/>
              <a:cs typeface="Times New Roman" panose="02020603050405020304" pitchFamily="18" charset="0"/>
            </a:endParaRPr>
          </a:p>
          <a:p>
            <a:pPr algn="just" eaLnBrk="1" hangingPunct="1"/>
            <a:r>
              <a:rPr lang="en-US" altLang="en-US" sz="1100" b="1">
                <a:solidFill>
                  <a:srgbClr val="000000"/>
                </a:solidFill>
                <a:latin typeface="Times New Roman" panose="02020603050405020304" pitchFamily="18" charset="0"/>
                <a:cs typeface="Times New Roman" panose="02020603050405020304" pitchFamily="18" charset="0"/>
              </a:rPr>
              <a:t>1. </a:t>
            </a:r>
            <a:r>
              <a:rPr lang="en-US" altLang="en-US" sz="2000" b="1">
                <a:solidFill>
                  <a:srgbClr val="000000"/>
                </a:solidFill>
                <a:latin typeface="Times New Roman" panose="02020603050405020304" pitchFamily="18" charset="0"/>
                <a:cs typeface="Times New Roman" panose="02020603050405020304" pitchFamily="18" charset="0"/>
              </a:rPr>
              <a:t>AIM OF THE EXPERIMENT</a:t>
            </a:r>
            <a:r>
              <a:rPr lang="en-US" altLang="en-US" sz="2000">
                <a:solidFill>
                  <a:srgbClr val="000000"/>
                </a:solidFill>
                <a:latin typeface="Times New Roman" panose="02020603050405020304" pitchFamily="18" charset="0"/>
                <a:cs typeface="Times New Roman" panose="02020603050405020304" pitchFamily="18" charset="0"/>
              </a:rPr>
              <a:t>: Design of journal bearing</a:t>
            </a:r>
          </a:p>
          <a:p>
            <a:pPr eaLnBrk="1" hangingPunct="1"/>
            <a:endParaRPr lang="en-US" altLang="en-US" sz="2000">
              <a:solidFill>
                <a:srgbClr val="000000"/>
              </a:solidFill>
              <a:latin typeface="Times New Roman" panose="02020603050405020304" pitchFamily="18" charset="0"/>
              <a:cs typeface="Times New Roman" panose="02020603050405020304" pitchFamily="18" charset="0"/>
            </a:endParaRPr>
          </a:p>
          <a:p>
            <a:pPr algn="just" eaLnBrk="1" hangingPunct="1">
              <a:lnSpc>
                <a:spcPct val="96000"/>
              </a:lnSpc>
            </a:pPr>
            <a:r>
              <a:rPr lang="en-US" altLang="en-US" sz="1100" b="1">
                <a:solidFill>
                  <a:srgbClr val="000000"/>
                </a:solidFill>
                <a:latin typeface="Times New Roman" panose="02020603050405020304" pitchFamily="18" charset="0"/>
                <a:cs typeface="Times New Roman" panose="02020603050405020304" pitchFamily="18" charset="0"/>
              </a:rPr>
              <a:t>2. </a:t>
            </a:r>
            <a:r>
              <a:rPr lang="en-US" altLang="en-US" sz="2000" b="1">
                <a:solidFill>
                  <a:srgbClr val="000000"/>
                </a:solidFill>
                <a:latin typeface="Times New Roman" panose="02020603050405020304" pitchFamily="18" charset="0"/>
                <a:cs typeface="Times New Roman" panose="02020603050405020304" pitchFamily="18" charset="0"/>
              </a:rPr>
              <a:t>THEORY</a:t>
            </a:r>
            <a:r>
              <a:rPr lang="en-US" altLang="en-US" sz="2000">
                <a:solidFill>
                  <a:srgbClr val="000000"/>
                </a:solidFill>
                <a:latin typeface="Times New Roman" panose="02020603050405020304" pitchFamily="18" charset="0"/>
                <a:cs typeface="Times New Roman" panose="02020603050405020304" pitchFamily="18" charset="0"/>
              </a:rPr>
              <a:t>: Journal bearings are mechanical components used to support shafts of a machine. Journal bearings are therefore designed to carry radial loads. The load carrying capacity is developed due to the generation of pressure  by  the  fluid  film  formed  in  the  clearance  space  between  the bearing and journal. The shape of the clearance space is shown in Figure 1. The  expression  for  film  thickness  can  be  easily  determined  from  the geometry of the film shape.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73124EFD-B0BB-4170-B20A-B6F342E2224A}"/>
              </a:ext>
            </a:extLst>
          </p:cNvPr>
          <p:cNvSpPr txBox="1"/>
          <p:nvPr/>
        </p:nvSpPr>
        <p:spPr>
          <a:xfrm>
            <a:off x="1389063" y="4289425"/>
            <a:ext cx="5940425" cy="1295400"/>
          </a:xfrm>
          <a:prstGeom prst="rect">
            <a:avLst/>
          </a:prstGeom>
        </p:spPr>
        <p:txBody>
          <a:bodyPr lIns="0" tIns="13335" rIns="0" bIns="0">
            <a:spAutoFit/>
          </a:bodyPr>
          <a:lstStyle/>
          <a:p>
            <a:pPr marL="1696720" eaLnBrk="1" fontAlgn="auto" hangingPunct="1">
              <a:spcBef>
                <a:spcPts val="105"/>
              </a:spcBef>
              <a:spcAft>
                <a:spcPts val="0"/>
              </a:spcAft>
              <a:defRPr/>
            </a:pPr>
            <a:r>
              <a:rPr sz="2000" b="1" kern="0" dirty="0">
                <a:solidFill>
                  <a:sysClr val="windowText" lastClr="000000"/>
                </a:solidFill>
                <a:latin typeface="Times New Roman"/>
                <a:cs typeface="Times New Roman"/>
              </a:rPr>
              <a:t>Figure</a:t>
            </a:r>
            <a:r>
              <a:rPr sz="2000" b="1" kern="0" spc="35" dirty="0">
                <a:solidFill>
                  <a:sysClr val="windowText" lastClr="000000"/>
                </a:solidFill>
                <a:latin typeface="Times New Roman"/>
                <a:cs typeface="Times New Roman"/>
              </a:rPr>
              <a:t> </a:t>
            </a:r>
            <a:r>
              <a:rPr sz="2000" b="1" kern="0" dirty="0">
                <a:solidFill>
                  <a:sysClr val="windowText" lastClr="000000"/>
                </a:solidFill>
                <a:latin typeface="Times New Roman"/>
                <a:cs typeface="Times New Roman"/>
              </a:rPr>
              <a:t>1.</a:t>
            </a:r>
            <a:r>
              <a:rPr sz="2000" b="1" kern="0" spc="35" dirty="0">
                <a:solidFill>
                  <a:sysClr val="windowText" lastClr="000000"/>
                </a:solidFill>
                <a:latin typeface="Times New Roman"/>
                <a:cs typeface="Times New Roman"/>
              </a:rPr>
              <a:t> </a:t>
            </a:r>
            <a:r>
              <a:rPr sz="2000" b="1" kern="0" dirty="0">
                <a:solidFill>
                  <a:sysClr val="windowText" lastClr="000000"/>
                </a:solidFill>
                <a:latin typeface="Times New Roman"/>
                <a:cs typeface="Times New Roman"/>
              </a:rPr>
              <a:t>Journal</a:t>
            </a:r>
            <a:r>
              <a:rPr sz="2000" b="1" kern="0" spc="40" dirty="0">
                <a:solidFill>
                  <a:sysClr val="windowText" lastClr="000000"/>
                </a:solidFill>
                <a:latin typeface="Times New Roman"/>
                <a:cs typeface="Times New Roman"/>
              </a:rPr>
              <a:t> </a:t>
            </a:r>
            <a:r>
              <a:rPr sz="2000" b="1" kern="0" dirty="0">
                <a:solidFill>
                  <a:sysClr val="windowText" lastClr="000000"/>
                </a:solidFill>
                <a:latin typeface="Times New Roman"/>
                <a:cs typeface="Times New Roman"/>
              </a:rPr>
              <a:t>bearing</a:t>
            </a:r>
            <a:r>
              <a:rPr sz="2000" b="1" kern="0" spc="65" dirty="0">
                <a:solidFill>
                  <a:sysClr val="windowText" lastClr="000000"/>
                </a:solidFill>
                <a:latin typeface="Times New Roman"/>
                <a:cs typeface="Times New Roman"/>
              </a:rPr>
              <a:t> </a:t>
            </a:r>
            <a:r>
              <a:rPr sz="2000" b="1" kern="0" spc="-10" dirty="0">
                <a:solidFill>
                  <a:sysClr val="windowText" lastClr="000000"/>
                </a:solidFill>
                <a:latin typeface="Times New Roman"/>
                <a:cs typeface="Times New Roman"/>
              </a:rPr>
              <a:t>geometry</a:t>
            </a:r>
            <a:endParaRPr sz="2000" kern="0">
              <a:solidFill>
                <a:sysClr val="windowText" lastClr="000000"/>
              </a:solidFill>
              <a:latin typeface="Times New Roman"/>
              <a:cs typeface="Times New Roman"/>
            </a:endParaRPr>
          </a:p>
          <a:p>
            <a:pPr eaLnBrk="1" fontAlgn="auto" hangingPunct="1">
              <a:spcBef>
                <a:spcPts val="20"/>
              </a:spcBef>
              <a:spcAft>
                <a:spcPts val="0"/>
              </a:spcAft>
              <a:defRPr/>
            </a:pPr>
            <a:endParaRPr sz="1900" kern="0">
              <a:solidFill>
                <a:sysClr val="windowText" lastClr="000000"/>
              </a:solidFill>
              <a:latin typeface="Times New Roman"/>
              <a:cs typeface="Times New Roman"/>
            </a:endParaRPr>
          </a:p>
          <a:p>
            <a:pPr marL="228600" indent="-216535" eaLnBrk="1" fontAlgn="auto" hangingPunct="1">
              <a:spcBef>
                <a:spcPts val="0"/>
              </a:spcBef>
              <a:spcAft>
                <a:spcPts val="0"/>
              </a:spcAft>
              <a:buSzPct val="55000"/>
              <a:buFont typeface="Symbol"/>
              <a:buChar char=""/>
              <a:tabLst>
                <a:tab pos="228600" algn="l"/>
                <a:tab pos="229235" algn="l"/>
              </a:tabLst>
              <a:defRPr/>
            </a:pPr>
            <a:r>
              <a:rPr sz="2000" b="1" kern="0" dirty="0">
                <a:solidFill>
                  <a:sysClr val="windowText" lastClr="000000"/>
                </a:solidFill>
                <a:latin typeface="Times New Roman"/>
                <a:cs typeface="Times New Roman"/>
              </a:rPr>
              <a:t>Material:</a:t>
            </a:r>
            <a:r>
              <a:rPr sz="2000" b="1" kern="0" spc="3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Cast</a:t>
            </a:r>
            <a:r>
              <a:rPr sz="2000" kern="0" spc="35"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iron,</a:t>
            </a:r>
            <a:r>
              <a:rPr sz="2000" kern="0" spc="55"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alloy</a:t>
            </a:r>
            <a:r>
              <a:rPr sz="2000" kern="0" spc="6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steel,</a:t>
            </a:r>
            <a:r>
              <a:rPr sz="2000" kern="0" spc="5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bronze,</a:t>
            </a:r>
            <a:r>
              <a:rPr sz="2000" kern="0" spc="6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aluminium</a:t>
            </a:r>
            <a:r>
              <a:rPr sz="2000" kern="0" spc="40" dirty="0">
                <a:solidFill>
                  <a:sysClr val="windowText" lastClr="000000"/>
                </a:solidFill>
                <a:latin typeface="Times New Roman"/>
                <a:cs typeface="Times New Roman"/>
              </a:rPr>
              <a:t> </a:t>
            </a:r>
            <a:r>
              <a:rPr sz="2000" kern="0" spc="-20" dirty="0">
                <a:solidFill>
                  <a:sysClr val="windowText" lastClr="000000"/>
                </a:solidFill>
                <a:latin typeface="Times New Roman"/>
                <a:cs typeface="Times New Roman"/>
              </a:rPr>
              <a:t>etc.</a:t>
            </a:r>
            <a:endParaRPr sz="2000" kern="0">
              <a:solidFill>
                <a:sysClr val="windowText" lastClr="000000"/>
              </a:solidFill>
              <a:latin typeface="Times New Roman"/>
              <a:cs typeface="Times New Roman"/>
            </a:endParaRPr>
          </a:p>
          <a:p>
            <a:pPr marL="228600" indent="-216535" eaLnBrk="1" fontAlgn="auto" hangingPunct="1">
              <a:spcBef>
                <a:spcPts val="590"/>
              </a:spcBef>
              <a:spcAft>
                <a:spcPts val="0"/>
              </a:spcAft>
              <a:buSzPct val="55000"/>
              <a:buFont typeface="Symbol"/>
              <a:buChar char=""/>
              <a:tabLst>
                <a:tab pos="228600" algn="l"/>
                <a:tab pos="229235" algn="l"/>
              </a:tabLst>
              <a:defRPr/>
            </a:pPr>
            <a:r>
              <a:rPr sz="2000" b="1" kern="0" dirty="0">
                <a:solidFill>
                  <a:sysClr val="windowText" lastClr="000000"/>
                </a:solidFill>
                <a:latin typeface="Times New Roman"/>
                <a:cs typeface="Times New Roman"/>
              </a:rPr>
              <a:t>Design</a:t>
            </a:r>
            <a:r>
              <a:rPr sz="2000" b="1" kern="0" spc="70" dirty="0">
                <a:solidFill>
                  <a:sysClr val="windowText" lastClr="000000"/>
                </a:solidFill>
                <a:latin typeface="Times New Roman"/>
                <a:cs typeface="Times New Roman"/>
              </a:rPr>
              <a:t> </a:t>
            </a:r>
            <a:r>
              <a:rPr sz="2000" b="1" kern="0" spc="-10" dirty="0">
                <a:solidFill>
                  <a:sysClr val="windowText" lastClr="000000"/>
                </a:solidFill>
                <a:latin typeface="Times New Roman"/>
                <a:cs typeface="Times New Roman"/>
              </a:rPr>
              <a:t>equations:</a:t>
            </a:r>
            <a:endParaRPr sz="2000" kern="0">
              <a:solidFill>
                <a:sysClr val="windowText" lastClr="000000"/>
              </a:solidFill>
              <a:latin typeface="Times New Roman"/>
              <a:cs typeface="Times New Roman"/>
            </a:endParaRPr>
          </a:p>
        </p:txBody>
      </p:sp>
      <p:sp>
        <p:nvSpPr>
          <p:cNvPr id="3" name="object 3">
            <a:extLst>
              <a:ext uri="{FF2B5EF4-FFF2-40B4-BE49-F238E27FC236}">
                <a16:creationId xmlns:a16="http://schemas.microsoft.com/office/drawing/2014/main" id="{5063EEF8-AAFE-4B91-A094-A9C2CDE04BD9}"/>
              </a:ext>
            </a:extLst>
          </p:cNvPr>
          <p:cNvSpPr txBox="1"/>
          <p:nvPr/>
        </p:nvSpPr>
        <p:spPr>
          <a:xfrm>
            <a:off x="1884363" y="6373813"/>
            <a:ext cx="111125" cy="193675"/>
          </a:xfrm>
          <a:prstGeom prst="rect">
            <a:avLst/>
          </a:prstGeom>
        </p:spPr>
        <p:txBody>
          <a:bodyPr lIns="0" tIns="12700" rIns="0" bIns="0">
            <a:spAutoFit/>
          </a:bodyPr>
          <a:lstStyle/>
          <a:p>
            <a:pPr marL="12700" eaLnBrk="1" fontAlgn="auto" hangingPunct="1">
              <a:spcBef>
                <a:spcPts val="100"/>
              </a:spcBef>
              <a:spcAft>
                <a:spcPts val="0"/>
              </a:spcAft>
              <a:defRPr/>
            </a:pPr>
            <a:r>
              <a:rPr sz="1100" kern="0" spc="10" dirty="0">
                <a:solidFill>
                  <a:sysClr val="windowText" lastClr="000000"/>
                </a:solidFill>
                <a:latin typeface="Courier New"/>
                <a:cs typeface="Courier New"/>
              </a:rPr>
              <a:t>o</a:t>
            </a:r>
            <a:endParaRPr sz="1100" kern="0">
              <a:solidFill>
                <a:sysClr val="windowText" lastClr="000000"/>
              </a:solidFill>
              <a:latin typeface="Courier New"/>
              <a:cs typeface="Courier New"/>
            </a:endParaRPr>
          </a:p>
        </p:txBody>
      </p:sp>
      <p:sp>
        <p:nvSpPr>
          <p:cNvPr id="56324" name="object 4">
            <a:extLst>
              <a:ext uri="{FF2B5EF4-FFF2-40B4-BE49-F238E27FC236}">
                <a16:creationId xmlns:a16="http://schemas.microsoft.com/office/drawing/2014/main" id="{72CC5CFB-6F37-4F7C-8F60-30B3AECC4C0F}"/>
              </a:ext>
            </a:extLst>
          </p:cNvPr>
          <p:cNvSpPr txBox="1">
            <a:spLocks noChangeArrowheads="1"/>
          </p:cNvSpPr>
          <p:nvPr/>
        </p:nvSpPr>
        <p:spPr bwMode="auto">
          <a:xfrm>
            <a:off x="1884363" y="5641975"/>
            <a:ext cx="6738937"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227013" indent="-214313">
              <a:tabLst>
                <a:tab pos="227013" algn="l"/>
              </a:tabLst>
              <a:defRPr>
                <a:solidFill>
                  <a:schemeClr val="tx1"/>
                </a:solidFill>
                <a:latin typeface="Arial" panose="020B0604020202020204" pitchFamily="34" charset="0"/>
              </a:defRPr>
            </a:lvl1pPr>
            <a:lvl2pPr marL="742950" indent="-285750">
              <a:tabLst>
                <a:tab pos="227013" algn="l"/>
              </a:tabLst>
              <a:defRPr>
                <a:solidFill>
                  <a:schemeClr val="tx1"/>
                </a:solidFill>
                <a:latin typeface="Arial" panose="020B0604020202020204" pitchFamily="34" charset="0"/>
              </a:defRPr>
            </a:lvl2pPr>
            <a:lvl3pPr marL="1143000" indent="-228600">
              <a:tabLst>
                <a:tab pos="227013" algn="l"/>
              </a:tabLst>
              <a:defRPr>
                <a:solidFill>
                  <a:schemeClr val="tx1"/>
                </a:solidFill>
                <a:latin typeface="Arial" panose="020B0604020202020204" pitchFamily="34" charset="0"/>
              </a:defRPr>
            </a:lvl3pPr>
            <a:lvl4pPr marL="1600200" indent="-228600">
              <a:tabLst>
                <a:tab pos="227013" algn="l"/>
              </a:tabLst>
              <a:defRPr>
                <a:solidFill>
                  <a:schemeClr val="tx1"/>
                </a:solidFill>
                <a:latin typeface="Arial" panose="020B0604020202020204" pitchFamily="34" charset="0"/>
              </a:defRPr>
            </a:lvl4pPr>
            <a:lvl5pPr marL="2057400" indent="-228600">
              <a:tabLst>
                <a:tab pos="22701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2701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2701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2701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27013" algn="l"/>
              </a:tabLst>
              <a:defRPr>
                <a:solidFill>
                  <a:schemeClr val="tx1"/>
                </a:solidFill>
                <a:latin typeface="Arial" panose="020B0604020202020204" pitchFamily="34" charset="0"/>
              </a:defRPr>
            </a:lvl9pPr>
          </a:lstStyle>
          <a:p>
            <a:pPr eaLnBrk="1" hangingPunct="1">
              <a:spcBef>
                <a:spcPts val="100"/>
              </a:spcBef>
              <a:buSzPct val="55000"/>
              <a:buFont typeface="Courier New" panose="02070309020205020404" pitchFamily="49" charset="0"/>
              <a:buChar char="o"/>
            </a:pPr>
            <a:r>
              <a:rPr lang="en-US" altLang="en-US" sz="3000" b="1" baseline="3000">
                <a:solidFill>
                  <a:srgbClr val="000000"/>
                </a:solidFill>
                <a:latin typeface="Times New Roman" panose="02020603050405020304" pitchFamily="18" charset="0"/>
                <a:cs typeface="Times New Roman" panose="02020603050405020304" pitchFamily="18" charset="0"/>
              </a:rPr>
              <a:t>Eccentricity (e) </a:t>
            </a:r>
            <a:r>
              <a:rPr lang="en-US" altLang="en-US" sz="3000" baseline="3000">
                <a:solidFill>
                  <a:srgbClr val="000000"/>
                </a:solidFill>
                <a:latin typeface="Times New Roman" panose="02020603050405020304" pitchFamily="18" charset="0"/>
                <a:cs typeface="Times New Roman" panose="02020603050405020304" pitchFamily="18" charset="0"/>
              </a:rPr>
              <a:t>= distance O</a:t>
            </a:r>
            <a:r>
              <a:rPr lang="en-US" altLang="en-US" sz="2000">
                <a:solidFill>
                  <a:srgbClr val="000000"/>
                </a:solidFill>
                <a:latin typeface="Times New Roman" panose="02020603050405020304" pitchFamily="18" charset="0"/>
                <a:cs typeface="Times New Roman" panose="02020603050405020304" pitchFamily="18" charset="0"/>
              </a:rPr>
              <a:t>b</a:t>
            </a:r>
            <a:r>
              <a:rPr lang="en-US" altLang="en-US" sz="3000" baseline="3000">
                <a:solidFill>
                  <a:srgbClr val="000000"/>
                </a:solidFill>
                <a:latin typeface="Times New Roman" panose="02020603050405020304" pitchFamily="18" charset="0"/>
                <a:cs typeface="Times New Roman" panose="02020603050405020304" pitchFamily="18" charset="0"/>
              </a:rPr>
              <a:t>O</a:t>
            </a:r>
            <a:r>
              <a:rPr lang="en-US" altLang="en-US" sz="2000">
                <a:solidFill>
                  <a:srgbClr val="000000"/>
                </a:solidFill>
                <a:latin typeface="Times New Roman" panose="02020603050405020304" pitchFamily="18" charset="0"/>
                <a:cs typeface="Times New Roman" panose="02020603050405020304" pitchFamily="18" charset="0"/>
              </a:rPr>
              <a:t>j</a:t>
            </a:r>
            <a:r>
              <a:rPr lang="en-US" altLang="en-US" sz="3000" baseline="3000">
                <a:solidFill>
                  <a:srgbClr val="000000"/>
                </a:solidFill>
                <a:latin typeface="Times New Roman" panose="02020603050405020304" pitchFamily="18" charset="0"/>
                <a:cs typeface="Times New Roman" panose="02020603050405020304" pitchFamily="18" charset="0"/>
              </a:rPr>
              <a:t>, where O</a:t>
            </a:r>
            <a:r>
              <a:rPr lang="en-US" altLang="en-US" sz="2000">
                <a:solidFill>
                  <a:srgbClr val="000000"/>
                </a:solidFill>
                <a:latin typeface="Times New Roman" panose="02020603050405020304" pitchFamily="18" charset="0"/>
                <a:cs typeface="Times New Roman" panose="02020603050405020304" pitchFamily="18" charset="0"/>
              </a:rPr>
              <a:t>b</a:t>
            </a:r>
            <a:r>
              <a:rPr lang="en-US" altLang="en-US" sz="3000" baseline="3000">
                <a:solidFill>
                  <a:srgbClr val="000000"/>
                </a:solidFill>
                <a:latin typeface="Times New Roman" panose="02020603050405020304" pitchFamily="18" charset="0"/>
                <a:cs typeface="Times New Roman" panose="02020603050405020304" pitchFamily="18" charset="0"/>
              </a:rPr>
              <a:t>= axis of bearing, O</a:t>
            </a:r>
            <a:r>
              <a:rPr lang="en-US" altLang="en-US" sz="2000">
                <a:solidFill>
                  <a:srgbClr val="000000"/>
                </a:solidFill>
                <a:latin typeface="Times New Roman" panose="02020603050405020304" pitchFamily="18" charset="0"/>
                <a:cs typeface="Times New Roman" panose="02020603050405020304" pitchFamily="18" charset="0"/>
              </a:rPr>
              <a:t>j </a:t>
            </a:r>
            <a:r>
              <a:rPr lang="en-US" altLang="en-US" sz="3000" baseline="3000">
                <a:solidFill>
                  <a:srgbClr val="000000"/>
                </a:solidFill>
                <a:latin typeface="Times New Roman" panose="02020603050405020304" pitchFamily="18" charset="0"/>
                <a:cs typeface="Times New Roman" panose="02020603050405020304" pitchFamily="18" charset="0"/>
              </a:rPr>
              <a:t>= axis of </a:t>
            </a:r>
            <a:r>
              <a:rPr lang="en-US" altLang="en-US" sz="2000">
                <a:solidFill>
                  <a:srgbClr val="000000"/>
                </a:solidFill>
                <a:latin typeface="Times New Roman" panose="02020603050405020304" pitchFamily="18" charset="0"/>
                <a:cs typeface="Times New Roman" panose="02020603050405020304" pitchFamily="18" charset="0"/>
              </a:rPr>
              <a:t>journal</a:t>
            </a:r>
          </a:p>
          <a:p>
            <a:pPr eaLnBrk="1" hangingPunct="1">
              <a:spcBef>
                <a:spcPts val="163"/>
              </a:spcBef>
            </a:pPr>
            <a:r>
              <a:rPr lang="en-US" altLang="en-US" sz="3000" b="1" baseline="3000">
                <a:solidFill>
                  <a:srgbClr val="000000"/>
                </a:solidFill>
                <a:latin typeface="Times New Roman" panose="02020603050405020304" pitchFamily="18" charset="0"/>
                <a:cs typeface="Times New Roman" panose="02020603050405020304" pitchFamily="18" charset="0"/>
              </a:rPr>
              <a:t>Radial clearance (c) </a:t>
            </a:r>
            <a:r>
              <a:rPr lang="en-US" altLang="en-US" sz="3000" baseline="3000">
                <a:solidFill>
                  <a:srgbClr val="000000"/>
                </a:solidFill>
                <a:latin typeface="Times New Roman" panose="02020603050405020304" pitchFamily="18" charset="0"/>
                <a:cs typeface="Times New Roman" panose="02020603050405020304" pitchFamily="18" charset="0"/>
              </a:rPr>
              <a:t>= R</a:t>
            </a:r>
            <a:r>
              <a:rPr lang="en-US" altLang="en-US" sz="2000">
                <a:solidFill>
                  <a:srgbClr val="000000"/>
                </a:solidFill>
                <a:latin typeface="Times New Roman" panose="02020603050405020304" pitchFamily="18" charset="0"/>
                <a:cs typeface="Times New Roman" panose="02020603050405020304" pitchFamily="18" charset="0"/>
              </a:rPr>
              <a:t>b </a:t>
            </a:r>
            <a:r>
              <a:rPr lang="en-US" altLang="en-US" sz="3000" baseline="3000">
                <a:solidFill>
                  <a:srgbClr val="000000"/>
                </a:solidFill>
                <a:latin typeface="Times New Roman" panose="02020603050405020304" pitchFamily="18" charset="0"/>
                <a:cs typeface="Times New Roman" panose="02020603050405020304" pitchFamily="18" charset="0"/>
              </a:rPr>
              <a:t>- R, where R</a:t>
            </a:r>
            <a:r>
              <a:rPr lang="en-US" altLang="en-US" sz="2000">
                <a:solidFill>
                  <a:srgbClr val="000000"/>
                </a:solidFill>
                <a:latin typeface="Times New Roman" panose="02020603050405020304" pitchFamily="18" charset="0"/>
                <a:cs typeface="Times New Roman" panose="02020603050405020304" pitchFamily="18" charset="0"/>
              </a:rPr>
              <a:t>b </a:t>
            </a:r>
            <a:r>
              <a:rPr lang="en-US" altLang="en-US" sz="3000" baseline="3000">
                <a:solidFill>
                  <a:srgbClr val="000000"/>
                </a:solidFill>
                <a:latin typeface="Times New Roman" panose="02020603050405020304" pitchFamily="18" charset="0"/>
                <a:cs typeface="Times New Roman" panose="02020603050405020304" pitchFamily="18" charset="0"/>
              </a:rPr>
              <a:t>= radius of bearing, R= radius of </a:t>
            </a:r>
            <a:r>
              <a:rPr lang="en-US" altLang="en-US" sz="2000">
                <a:solidFill>
                  <a:srgbClr val="000000"/>
                </a:solidFill>
                <a:latin typeface="Times New Roman" panose="02020603050405020304" pitchFamily="18" charset="0"/>
                <a:cs typeface="Times New Roman" panose="02020603050405020304" pitchFamily="18" charset="0"/>
              </a:rPr>
              <a:t>journal</a:t>
            </a:r>
          </a:p>
        </p:txBody>
      </p:sp>
      <p:pic>
        <p:nvPicPr>
          <p:cNvPr id="56325" name="object 5">
            <a:extLst>
              <a:ext uri="{FF2B5EF4-FFF2-40B4-BE49-F238E27FC236}">
                <a16:creationId xmlns:a16="http://schemas.microsoft.com/office/drawing/2014/main" id="{F26E6209-5F95-4BA3-9780-29ED7D7FEA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058863"/>
            <a:ext cx="2814638" cy="29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object 2">
            <a:extLst>
              <a:ext uri="{FF2B5EF4-FFF2-40B4-BE49-F238E27FC236}">
                <a16:creationId xmlns:a16="http://schemas.microsoft.com/office/drawing/2014/main" id="{C607C951-4EBF-4D57-AE08-488F9706CE29}"/>
              </a:ext>
            </a:extLst>
          </p:cNvPr>
          <p:cNvSpPr>
            <a:spLocks/>
          </p:cNvSpPr>
          <p:nvPr/>
        </p:nvSpPr>
        <p:spPr bwMode="auto">
          <a:xfrm>
            <a:off x="3527425" y="1003300"/>
            <a:ext cx="60325" cy="11113"/>
          </a:xfrm>
          <a:custGeom>
            <a:avLst/>
            <a:gdLst>
              <a:gd name="T0" fmla="*/ 62275 w 59689"/>
              <a:gd name="T1" fmla="*/ 0 h 10794"/>
              <a:gd name="T2" fmla="*/ 0 w 59689"/>
              <a:gd name="T3" fmla="*/ 0 h 10794"/>
              <a:gd name="T4" fmla="*/ 0 w 59689"/>
              <a:gd name="T5" fmla="*/ 12128 h 10794"/>
              <a:gd name="T6" fmla="*/ 62275 w 59689"/>
              <a:gd name="T7" fmla="*/ 12128 h 10794"/>
              <a:gd name="T8" fmla="*/ 62275 w 59689"/>
              <a:gd name="T9" fmla="*/ 0 h 107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689" h="10794">
                <a:moveTo>
                  <a:pt x="59689" y="0"/>
                </a:moveTo>
                <a:lnTo>
                  <a:pt x="0" y="0"/>
                </a:lnTo>
                <a:lnTo>
                  <a:pt x="0" y="10795"/>
                </a:lnTo>
                <a:lnTo>
                  <a:pt x="59689" y="10795"/>
                </a:lnTo>
                <a:lnTo>
                  <a:pt x="596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 name="object 3">
            <a:extLst>
              <a:ext uri="{FF2B5EF4-FFF2-40B4-BE49-F238E27FC236}">
                <a16:creationId xmlns:a16="http://schemas.microsoft.com/office/drawing/2014/main" id="{5DD34E94-6A72-4663-8D7C-4317CA266853}"/>
              </a:ext>
            </a:extLst>
          </p:cNvPr>
          <p:cNvSpPr txBox="1"/>
          <p:nvPr/>
        </p:nvSpPr>
        <p:spPr>
          <a:xfrm>
            <a:off x="1884363" y="1843088"/>
            <a:ext cx="111125" cy="193675"/>
          </a:xfrm>
          <a:prstGeom prst="rect">
            <a:avLst/>
          </a:prstGeom>
        </p:spPr>
        <p:txBody>
          <a:bodyPr lIns="0" tIns="13335" rIns="0" bIns="0">
            <a:spAutoFit/>
          </a:bodyPr>
          <a:lstStyle/>
          <a:p>
            <a:pPr marL="12700" eaLnBrk="1" fontAlgn="auto" hangingPunct="1">
              <a:spcBef>
                <a:spcPts val="105"/>
              </a:spcBef>
              <a:spcAft>
                <a:spcPts val="0"/>
              </a:spcAft>
              <a:defRPr/>
            </a:pPr>
            <a:r>
              <a:rPr sz="1100" kern="0" spc="10" dirty="0">
                <a:solidFill>
                  <a:sysClr val="windowText" lastClr="000000"/>
                </a:solidFill>
                <a:latin typeface="Courier New"/>
                <a:cs typeface="Courier New"/>
              </a:rPr>
              <a:t>o</a:t>
            </a:r>
            <a:endParaRPr sz="1100" kern="0">
              <a:solidFill>
                <a:sysClr val="windowText" lastClr="000000"/>
              </a:solidFill>
              <a:latin typeface="Courier New"/>
              <a:cs typeface="Courier New"/>
            </a:endParaRPr>
          </a:p>
        </p:txBody>
      </p:sp>
      <p:sp>
        <p:nvSpPr>
          <p:cNvPr id="57348" name="object 4">
            <a:extLst>
              <a:ext uri="{FF2B5EF4-FFF2-40B4-BE49-F238E27FC236}">
                <a16:creationId xmlns:a16="http://schemas.microsoft.com/office/drawing/2014/main" id="{BB80EADD-1DC2-4140-BC97-8BCCBF403C0D}"/>
              </a:ext>
            </a:extLst>
          </p:cNvPr>
          <p:cNvSpPr txBox="1">
            <a:spLocks noChangeArrowheads="1"/>
          </p:cNvSpPr>
          <p:nvPr/>
        </p:nvSpPr>
        <p:spPr bwMode="auto">
          <a:xfrm>
            <a:off x="2100263" y="2033588"/>
            <a:ext cx="774700"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6034"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6000"/>
              </a:lnSpc>
              <a:spcBef>
                <a:spcPts val="200"/>
              </a:spcBef>
            </a:pPr>
            <a:r>
              <a:rPr lang="en-US" altLang="en-US" sz="2000" b="1">
                <a:solidFill>
                  <a:srgbClr val="000000"/>
                </a:solidFill>
                <a:latin typeface="Times New Roman" panose="02020603050405020304" pitchFamily="18" charset="0"/>
                <a:cs typeface="Times New Roman" panose="02020603050405020304" pitchFamily="18" charset="0"/>
              </a:rPr>
              <a:t>ield numbe r </a:t>
            </a:r>
            <a:r>
              <a:rPr lang="en-US" altLang="en-US" sz="2000">
                <a:solidFill>
                  <a:srgbClr val="000000"/>
                </a:solidFill>
                <a:latin typeface="Times New Roman" panose="02020603050405020304" pitchFamily="18" charset="0"/>
                <a:cs typeface="Times New Roman" panose="02020603050405020304" pitchFamily="18" charset="0"/>
              </a:rPr>
              <a:t>(S) =</a:t>
            </a:r>
          </a:p>
          <a:p>
            <a:pPr eaLnBrk="1" hangingPunct="1">
              <a:lnSpc>
                <a:spcPts val="2300"/>
              </a:lnSpc>
            </a:pPr>
            <a:r>
              <a:rPr lang="en-US" altLang="en-US" sz="2000">
                <a:solidFill>
                  <a:srgbClr val="000000"/>
                </a:solidFill>
                <a:latin typeface="Times New Roman" panose="02020603050405020304" pitchFamily="18" charset="0"/>
                <a:cs typeface="Times New Roman" panose="02020603050405020304" pitchFamily="18" charset="0"/>
              </a:rPr>
              <a:t>speed</a:t>
            </a:r>
          </a:p>
        </p:txBody>
      </p:sp>
      <p:sp>
        <p:nvSpPr>
          <p:cNvPr id="5" name="object 5">
            <a:extLst>
              <a:ext uri="{FF2B5EF4-FFF2-40B4-BE49-F238E27FC236}">
                <a16:creationId xmlns:a16="http://schemas.microsoft.com/office/drawing/2014/main" id="{8F2E9979-9428-486D-BC10-76C5614AD6E8}"/>
              </a:ext>
            </a:extLst>
          </p:cNvPr>
          <p:cNvSpPr txBox="1"/>
          <p:nvPr/>
        </p:nvSpPr>
        <p:spPr>
          <a:xfrm>
            <a:off x="1844675" y="850900"/>
            <a:ext cx="4425950" cy="1108075"/>
          </a:xfrm>
          <a:prstGeom prst="rect">
            <a:avLst/>
          </a:prstGeom>
        </p:spPr>
        <p:txBody>
          <a:bodyPr lIns="0" tIns="12700" rIns="0" bIns="0">
            <a:spAutoFit/>
          </a:bodyPr>
          <a:lstStyle/>
          <a:p>
            <a:pPr marL="266700" indent="-216535" eaLnBrk="1" fontAlgn="auto" hangingPunct="1">
              <a:lnSpc>
                <a:spcPts val="2370"/>
              </a:lnSpc>
              <a:spcBef>
                <a:spcPts val="100"/>
              </a:spcBef>
              <a:spcAft>
                <a:spcPts val="0"/>
              </a:spcAft>
              <a:buSzPct val="55000"/>
              <a:buFont typeface="Courier New"/>
              <a:buChar char="o"/>
              <a:tabLst>
                <a:tab pos="266700" algn="l"/>
                <a:tab pos="267335" algn="l"/>
              </a:tabLst>
              <a:defRPr/>
            </a:pPr>
            <a:r>
              <a:rPr sz="2000" b="1" kern="0" dirty="0">
                <a:solidFill>
                  <a:sysClr val="windowText" lastClr="000000"/>
                </a:solidFill>
                <a:latin typeface="Times New Roman"/>
                <a:cs typeface="Times New Roman"/>
              </a:rPr>
              <a:t>Eccentricity</a:t>
            </a:r>
            <a:r>
              <a:rPr sz="2000" b="1" kern="0" spc="50" dirty="0">
                <a:solidFill>
                  <a:sysClr val="windowText" lastClr="000000"/>
                </a:solidFill>
                <a:latin typeface="Times New Roman"/>
                <a:cs typeface="Times New Roman"/>
              </a:rPr>
              <a:t> </a:t>
            </a:r>
            <a:r>
              <a:rPr sz="2000" b="1" kern="0" dirty="0">
                <a:solidFill>
                  <a:sysClr val="windowText" lastClr="000000"/>
                </a:solidFill>
                <a:latin typeface="Times New Roman"/>
                <a:cs typeface="Times New Roman"/>
              </a:rPr>
              <a:t>ratio</a:t>
            </a:r>
            <a:r>
              <a:rPr sz="2000" b="1" kern="0" spc="30" dirty="0">
                <a:solidFill>
                  <a:sysClr val="windowText" lastClr="000000"/>
                </a:solidFill>
                <a:latin typeface="Times New Roman"/>
                <a:cs typeface="Times New Roman"/>
              </a:rPr>
              <a:t> </a:t>
            </a:r>
            <a:r>
              <a:rPr sz="2000" b="1" kern="0" dirty="0">
                <a:solidFill>
                  <a:sysClr val="windowText" lastClr="000000"/>
                </a:solidFill>
                <a:latin typeface="Times New Roman"/>
                <a:cs typeface="Times New Roman"/>
              </a:rPr>
              <a:t>(ɛ)</a:t>
            </a:r>
            <a:r>
              <a:rPr sz="2000" b="1" kern="0" spc="55"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a:t>
            </a:r>
            <a:r>
              <a:rPr sz="2000" kern="0" spc="25" dirty="0">
                <a:solidFill>
                  <a:sysClr val="windowText" lastClr="000000"/>
                </a:solidFill>
                <a:latin typeface="Times New Roman"/>
                <a:cs typeface="Times New Roman"/>
              </a:rPr>
              <a:t> </a:t>
            </a:r>
            <a:r>
              <a:rPr sz="1950" kern="0" spc="-75" baseline="21367" dirty="0">
                <a:solidFill>
                  <a:sysClr val="windowText" lastClr="000000"/>
                </a:solidFill>
                <a:latin typeface="Cambria"/>
                <a:cs typeface="Cambria"/>
              </a:rPr>
              <a:t>e</a:t>
            </a:r>
            <a:endParaRPr sz="1950" kern="0" baseline="21367">
              <a:solidFill>
                <a:sysClr val="windowText" lastClr="000000"/>
              </a:solidFill>
              <a:latin typeface="Cambria"/>
              <a:cs typeface="Cambria"/>
            </a:endParaRPr>
          </a:p>
          <a:p>
            <a:pPr marL="1284605" algn="ctr" eaLnBrk="1" fontAlgn="auto" hangingPunct="1">
              <a:lnSpc>
                <a:spcPts val="2370"/>
              </a:lnSpc>
              <a:spcBef>
                <a:spcPts val="0"/>
              </a:spcBef>
              <a:spcAft>
                <a:spcPts val="0"/>
              </a:spcAft>
              <a:defRPr/>
            </a:pPr>
            <a:r>
              <a:rPr sz="2000" kern="0" spc="-130" dirty="0">
                <a:solidFill>
                  <a:sysClr val="windowText" lastClr="000000"/>
                </a:solidFill>
                <a:latin typeface="Cambria"/>
                <a:cs typeface="Cambria"/>
              </a:rPr>
              <a:t>C</a:t>
            </a:r>
            <a:endParaRPr sz="2000" kern="0">
              <a:solidFill>
                <a:sysClr val="windowText" lastClr="000000"/>
              </a:solidFill>
              <a:latin typeface="Cambria"/>
              <a:cs typeface="Cambria"/>
            </a:endParaRPr>
          </a:p>
          <a:p>
            <a:pPr marL="1092835" eaLnBrk="1" fontAlgn="auto" hangingPunct="1">
              <a:spcBef>
                <a:spcPts val="1380"/>
              </a:spcBef>
              <a:spcAft>
                <a:spcPts val="0"/>
              </a:spcAft>
              <a:defRPr/>
            </a:pPr>
            <a:r>
              <a:rPr sz="2000" kern="0" dirty="0">
                <a:solidFill>
                  <a:sysClr val="windowText" lastClr="000000"/>
                </a:solidFill>
                <a:latin typeface="Cambria"/>
                <a:cs typeface="Cambria"/>
              </a:rPr>
              <a:t>(</a:t>
            </a:r>
            <a:r>
              <a:rPr sz="3000" u="sng" kern="0" baseline="19444" dirty="0">
                <a:solidFill>
                  <a:sysClr val="windowText" lastClr="000000"/>
                </a:solidFill>
                <a:uFill>
                  <a:solidFill>
                    <a:srgbClr val="000000"/>
                  </a:solidFill>
                </a:uFill>
                <a:latin typeface="Cambria"/>
                <a:cs typeface="Cambria"/>
              </a:rPr>
              <a:t>R</a:t>
            </a:r>
            <a:r>
              <a:rPr sz="2000" kern="0" dirty="0">
                <a:solidFill>
                  <a:sysClr val="windowText" lastClr="000000"/>
                </a:solidFill>
                <a:latin typeface="Cambria"/>
                <a:cs typeface="Cambria"/>
              </a:rPr>
              <a:t>)</a:t>
            </a:r>
            <a:r>
              <a:rPr sz="3000" kern="0" baseline="29166" dirty="0">
                <a:solidFill>
                  <a:sysClr val="windowText" lastClr="000000"/>
                </a:solidFill>
                <a:latin typeface="Cambria"/>
                <a:cs typeface="Cambria"/>
              </a:rPr>
              <a:t>2</a:t>
            </a:r>
            <a:r>
              <a:rPr sz="3000" kern="0" spc="157" baseline="29166" dirty="0">
                <a:solidFill>
                  <a:sysClr val="windowText" lastClr="000000"/>
                </a:solidFill>
                <a:latin typeface="Cambria"/>
                <a:cs typeface="Cambria"/>
              </a:rPr>
              <a:t> </a:t>
            </a:r>
            <a:r>
              <a:rPr sz="3000" u="sng" kern="0" baseline="19444" dirty="0">
                <a:solidFill>
                  <a:sysClr val="windowText" lastClr="000000"/>
                </a:solidFill>
                <a:uFill>
                  <a:solidFill>
                    <a:srgbClr val="000000"/>
                  </a:solidFill>
                </a:uFill>
                <a:latin typeface="Cambria"/>
                <a:cs typeface="Cambria"/>
              </a:rPr>
              <a:t>µN</a:t>
            </a:r>
            <a:r>
              <a:rPr sz="2000" kern="0" dirty="0">
                <a:solidFill>
                  <a:sysClr val="windowText" lastClr="000000"/>
                </a:solidFill>
                <a:latin typeface="Times New Roman"/>
                <a:cs typeface="Times New Roman"/>
              </a:rPr>
              <a:t>,</a:t>
            </a:r>
            <a:r>
              <a:rPr sz="2000" kern="0" spc="2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where</a:t>
            </a:r>
            <a:r>
              <a:rPr sz="2000" kern="0" spc="5" dirty="0">
                <a:solidFill>
                  <a:sysClr val="windowText" lastClr="000000"/>
                </a:solidFill>
                <a:latin typeface="Times New Roman"/>
                <a:cs typeface="Times New Roman"/>
              </a:rPr>
              <a:t> </a:t>
            </a:r>
            <a:r>
              <a:rPr sz="2000" kern="0" dirty="0">
                <a:solidFill>
                  <a:sysClr val="windowText" lastClr="000000"/>
                </a:solidFill>
                <a:latin typeface="Cambria"/>
                <a:cs typeface="Cambria"/>
              </a:rPr>
              <a:t>µ</a:t>
            </a:r>
            <a:r>
              <a:rPr sz="2000" kern="0" spc="30" dirty="0">
                <a:solidFill>
                  <a:sysClr val="windowText" lastClr="000000"/>
                </a:solidFill>
                <a:latin typeface="Cambria"/>
                <a:cs typeface="Cambria"/>
              </a:rPr>
              <a:t> </a:t>
            </a:r>
            <a:r>
              <a:rPr sz="2000" kern="0" dirty="0">
                <a:solidFill>
                  <a:sysClr val="windowText" lastClr="000000"/>
                </a:solidFill>
                <a:latin typeface="Times New Roman"/>
                <a:cs typeface="Times New Roman"/>
              </a:rPr>
              <a:t>=</a:t>
            </a:r>
            <a:r>
              <a:rPr sz="2000" kern="0" spc="-5"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viscosity</a:t>
            </a:r>
            <a:r>
              <a:rPr sz="2000" kern="0" spc="5" dirty="0">
                <a:solidFill>
                  <a:sysClr val="windowText" lastClr="000000"/>
                </a:solidFill>
                <a:latin typeface="Times New Roman"/>
                <a:cs typeface="Times New Roman"/>
              </a:rPr>
              <a:t> </a:t>
            </a:r>
            <a:r>
              <a:rPr sz="2000" kern="0" spc="-25" dirty="0">
                <a:solidFill>
                  <a:sysClr val="windowText" lastClr="000000"/>
                </a:solidFill>
                <a:latin typeface="Times New Roman"/>
                <a:cs typeface="Times New Roman"/>
              </a:rPr>
              <a:t>of</a:t>
            </a:r>
            <a:endParaRPr sz="2000" kern="0">
              <a:solidFill>
                <a:sysClr val="windowText" lastClr="000000"/>
              </a:solidFill>
              <a:latin typeface="Times New Roman"/>
              <a:cs typeface="Times New Roman"/>
            </a:endParaRPr>
          </a:p>
        </p:txBody>
      </p:sp>
      <p:sp>
        <p:nvSpPr>
          <p:cNvPr id="6" name="object 6">
            <a:extLst>
              <a:ext uri="{FF2B5EF4-FFF2-40B4-BE49-F238E27FC236}">
                <a16:creationId xmlns:a16="http://schemas.microsoft.com/office/drawing/2014/main" id="{4398D6EE-FBE3-42DD-B9B8-F58CB545CD1B}"/>
              </a:ext>
            </a:extLst>
          </p:cNvPr>
          <p:cNvSpPr txBox="1"/>
          <p:nvPr/>
        </p:nvSpPr>
        <p:spPr>
          <a:xfrm>
            <a:off x="2074863" y="1924050"/>
            <a:ext cx="2886075" cy="331788"/>
          </a:xfrm>
          <a:prstGeom prst="rect">
            <a:avLst/>
          </a:prstGeom>
        </p:spPr>
        <p:txBody>
          <a:bodyPr lIns="0" tIns="13335" rIns="0" bIns="0">
            <a:spAutoFit/>
          </a:bodyPr>
          <a:lstStyle/>
          <a:p>
            <a:pPr marL="38100" eaLnBrk="1" fontAlgn="auto" hangingPunct="1">
              <a:spcBef>
                <a:spcPts val="105"/>
              </a:spcBef>
              <a:spcAft>
                <a:spcPts val="0"/>
              </a:spcAft>
              <a:defRPr/>
            </a:pPr>
            <a:r>
              <a:rPr sz="3000" b="1" kern="0" spc="-15" baseline="40277" dirty="0">
                <a:solidFill>
                  <a:sysClr val="windowText" lastClr="000000"/>
                </a:solidFill>
                <a:latin typeface="Times New Roman"/>
                <a:cs typeface="Times New Roman"/>
              </a:rPr>
              <a:t>Somerf</a:t>
            </a:r>
            <a:r>
              <a:rPr sz="3000" b="1" kern="0" spc="-322" baseline="40277"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lubricant,</a:t>
            </a:r>
            <a:r>
              <a:rPr sz="2000" kern="0" spc="40" dirty="0">
                <a:solidFill>
                  <a:sysClr val="windowText" lastClr="000000"/>
                </a:solidFill>
                <a:latin typeface="Times New Roman"/>
                <a:cs typeface="Times New Roman"/>
              </a:rPr>
              <a:t> </a:t>
            </a:r>
            <a:r>
              <a:rPr sz="2000" kern="0" dirty="0">
                <a:solidFill>
                  <a:sysClr val="windowText" lastClr="000000"/>
                </a:solidFill>
                <a:latin typeface="Cambria"/>
                <a:cs typeface="Cambria"/>
              </a:rPr>
              <a:t>𝑁</a:t>
            </a:r>
            <a:r>
              <a:rPr sz="2000" kern="0" spc="114" dirty="0">
                <a:solidFill>
                  <a:sysClr val="windowText" lastClr="000000"/>
                </a:solidFill>
                <a:latin typeface="Cambria"/>
                <a:cs typeface="Cambria"/>
              </a:rPr>
              <a:t> </a:t>
            </a:r>
            <a:r>
              <a:rPr sz="2000" kern="0" dirty="0">
                <a:solidFill>
                  <a:sysClr val="windowText" lastClr="000000"/>
                </a:solidFill>
                <a:latin typeface="Times New Roman"/>
                <a:cs typeface="Times New Roman"/>
              </a:rPr>
              <a:t>=</a:t>
            </a:r>
            <a:r>
              <a:rPr sz="2000" kern="0" spc="20" dirty="0">
                <a:solidFill>
                  <a:sysClr val="windowText" lastClr="000000"/>
                </a:solidFill>
                <a:latin typeface="Times New Roman"/>
                <a:cs typeface="Times New Roman"/>
              </a:rPr>
              <a:t> </a:t>
            </a:r>
            <a:r>
              <a:rPr sz="2000" kern="0" spc="-20" dirty="0">
                <a:solidFill>
                  <a:sysClr val="windowText" lastClr="000000"/>
                </a:solidFill>
                <a:latin typeface="Times New Roman"/>
                <a:cs typeface="Times New Roman"/>
              </a:rPr>
              <a:t>shaft</a:t>
            </a:r>
            <a:endParaRPr sz="2000" kern="0">
              <a:solidFill>
                <a:sysClr val="windowText" lastClr="000000"/>
              </a:solidFill>
              <a:latin typeface="Times New Roman"/>
              <a:cs typeface="Times New Roman"/>
            </a:endParaRPr>
          </a:p>
        </p:txBody>
      </p:sp>
      <p:sp>
        <p:nvSpPr>
          <p:cNvPr id="7" name="object 7">
            <a:extLst>
              <a:ext uri="{FF2B5EF4-FFF2-40B4-BE49-F238E27FC236}">
                <a16:creationId xmlns:a16="http://schemas.microsoft.com/office/drawing/2014/main" id="{589A20A5-437B-45BC-B879-D4CD53FE3938}"/>
              </a:ext>
            </a:extLst>
          </p:cNvPr>
          <p:cNvSpPr txBox="1"/>
          <p:nvPr/>
        </p:nvSpPr>
        <p:spPr>
          <a:xfrm>
            <a:off x="3001963" y="2222500"/>
            <a:ext cx="431800" cy="330200"/>
          </a:xfrm>
          <a:prstGeom prst="rect">
            <a:avLst/>
          </a:prstGeom>
        </p:spPr>
        <p:txBody>
          <a:bodyPr lIns="0" tIns="13335" rIns="0" bIns="0">
            <a:spAutoFit/>
          </a:bodyPr>
          <a:lstStyle/>
          <a:p>
            <a:pPr marL="12700" eaLnBrk="1" fontAlgn="auto" hangingPunct="1">
              <a:spcBef>
                <a:spcPts val="105"/>
              </a:spcBef>
              <a:spcAft>
                <a:spcPts val="0"/>
              </a:spcAft>
              <a:defRPr/>
            </a:pPr>
            <a:r>
              <a:rPr sz="2000" kern="0" spc="55" dirty="0">
                <a:solidFill>
                  <a:sysClr val="windowText" lastClr="000000"/>
                </a:solidFill>
                <a:latin typeface="Cambria"/>
                <a:cs typeface="Cambria"/>
              </a:rPr>
              <a:t>C</a:t>
            </a:r>
            <a:r>
              <a:rPr sz="2000" kern="0" spc="405" dirty="0">
                <a:solidFill>
                  <a:sysClr val="windowText" lastClr="000000"/>
                </a:solidFill>
                <a:latin typeface="Cambria"/>
                <a:cs typeface="Cambria"/>
              </a:rPr>
              <a:t> </a:t>
            </a:r>
            <a:r>
              <a:rPr sz="2000" kern="0" spc="5" dirty="0">
                <a:solidFill>
                  <a:sysClr val="windowText" lastClr="000000"/>
                </a:solidFill>
                <a:latin typeface="Cambria"/>
                <a:cs typeface="Cambria"/>
              </a:rPr>
              <a:t>p</a:t>
            </a:r>
            <a:endParaRPr sz="2000" kern="0">
              <a:solidFill>
                <a:sysClr val="windowText" lastClr="000000"/>
              </a:solidFill>
              <a:latin typeface="Cambria"/>
              <a:cs typeface="Cambria"/>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object 2">
            <a:extLst>
              <a:ext uri="{FF2B5EF4-FFF2-40B4-BE49-F238E27FC236}">
                <a16:creationId xmlns:a16="http://schemas.microsoft.com/office/drawing/2014/main" id="{DF9DC3DC-9533-433F-885D-E349F3189954}"/>
              </a:ext>
            </a:extLst>
          </p:cNvPr>
          <p:cNvSpPr>
            <a:spLocks/>
          </p:cNvSpPr>
          <p:nvPr/>
        </p:nvSpPr>
        <p:spPr bwMode="auto">
          <a:xfrm>
            <a:off x="3425825" y="2135188"/>
            <a:ext cx="69850" cy="11112"/>
          </a:xfrm>
          <a:custGeom>
            <a:avLst/>
            <a:gdLst>
              <a:gd name="T0" fmla="*/ 69850 w 69850"/>
              <a:gd name="T1" fmla="*/ 0 h 10794"/>
              <a:gd name="T2" fmla="*/ 0 w 69850"/>
              <a:gd name="T3" fmla="*/ 0 h 10794"/>
              <a:gd name="T4" fmla="*/ 0 w 69850"/>
              <a:gd name="T5" fmla="*/ 12124 h 10794"/>
              <a:gd name="T6" fmla="*/ 69850 w 69850"/>
              <a:gd name="T7" fmla="*/ 12124 h 10794"/>
              <a:gd name="T8" fmla="*/ 69850 w 69850"/>
              <a:gd name="T9" fmla="*/ 0 h 107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850" h="10794">
                <a:moveTo>
                  <a:pt x="69850" y="0"/>
                </a:moveTo>
                <a:lnTo>
                  <a:pt x="0" y="0"/>
                </a:lnTo>
                <a:lnTo>
                  <a:pt x="0" y="10795"/>
                </a:lnTo>
                <a:lnTo>
                  <a:pt x="69850" y="10795"/>
                </a:lnTo>
                <a:lnTo>
                  <a:pt x="698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8371" name="object 3">
            <a:extLst>
              <a:ext uri="{FF2B5EF4-FFF2-40B4-BE49-F238E27FC236}">
                <a16:creationId xmlns:a16="http://schemas.microsoft.com/office/drawing/2014/main" id="{D7092E35-2CB2-4B25-A18F-7A1B9406DBDC}"/>
              </a:ext>
            </a:extLst>
          </p:cNvPr>
          <p:cNvSpPr>
            <a:spLocks/>
          </p:cNvSpPr>
          <p:nvPr/>
        </p:nvSpPr>
        <p:spPr bwMode="auto">
          <a:xfrm>
            <a:off x="5608638" y="1920875"/>
            <a:ext cx="69850" cy="11113"/>
          </a:xfrm>
          <a:custGeom>
            <a:avLst/>
            <a:gdLst>
              <a:gd name="T0" fmla="*/ 69850 w 69850"/>
              <a:gd name="T1" fmla="*/ 0 h 10794"/>
              <a:gd name="T2" fmla="*/ 0 w 69850"/>
              <a:gd name="T3" fmla="*/ 0 h 10794"/>
              <a:gd name="T4" fmla="*/ 0 w 69850"/>
              <a:gd name="T5" fmla="*/ 12128 h 10794"/>
              <a:gd name="T6" fmla="*/ 69850 w 69850"/>
              <a:gd name="T7" fmla="*/ 12128 h 10794"/>
              <a:gd name="T8" fmla="*/ 69850 w 69850"/>
              <a:gd name="T9" fmla="*/ 0 h 107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850" h="10794">
                <a:moveTo>
                  <a:pt x="69850" y="0"/>
                </a:moveTo>
                <a:lnTo>
                  <a:pt x="0" y="0"/>
                </a:lnTo>
                <a:lnTo>
                  <a:pt x="0" y="10795"/>
                </a:lnTo>
                <a:lnTo>
                  <a:pt x="69850" y="10795"/>
                </a:lnTo>
                <a:lnTo>
                  <a:pt x="698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8372" name="object 4">
            <a:extLst>
              <a:ext uri="{FF2B5EF4-FFF2-40B4-BE49-F238E27FC236}">
                <a16:creationId xmlns:a16="http://schemas.microsoft.com/office/drawing/2014/main" id="{9DA8EB43-EE52-4DB0-BD51-6AFD2EADAC30}"/>
              </a:ext>
            </a:extLst>
          </p:cNvPr>
          <p:cNvSpPr>
            <a:spLocks/>
          </p:cNvSpPr>
          <p:nvPr/>
        </p:nvSpPr>
        <p:spPr bwMode="auto">
          <a:xfrm>
            <a:off x="2043113" y="3355975"/>
            <a:ext cx="301625" cy="7938"/>
          </a:xfrm>
          <a:custGeom>
            <a:avLst/>
            <a:gdLst>
              <a:gd name="T0" fmla="*/ 301625 w 301625"/>
              <a:gd name="T1" fmla="*/ 0 h 8889"/>
              <a:gd name="T2" fmla="*/ 0 w 301625"/>
              <a:gd name="T3" fmla="*/ 0 h 8889"/>
              <a:gd name="T4" fmla="*/ 0 w 301625"/>
              <a:gd name="T5" fmla="*/ 5654 h 8889"/>
              <a:gd name="T6" fmla="*/ 301625 w 301625"/>
              <a:gd name="T7" fmla="*/ 5654 h 8889"/>
              <a:gd name="T8" fmla="*/ 301625 w 301625"/>
              <a:gd name="T9" fmla="*/ 0 h 8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1625" h="8889">
                <a:moveTo>
                  <a:pt x="301625" y="0"/>
                </a:moveTo>
                <a:lnTo>
                  <a:pt x="0" y="0"/>
                </a:lnTo>
                <a:lnTo>
                  <a:pt x="0" y="8889"/>
                </a:lnTo>
                <a:lnTo>
                  <a:pt x="301625" y="8889"/>
                </a:lnTo>
                <a:lnTo>
                  <a:pt x="3016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8373" name="object 5">
            <a:extLst>
              <a:ext uri="{FF2B5EF4-FFF2-40B4-BE49-F238E27FC236}">
                <a16:creationId xmlns:a16="http://schemas.microsoft.com/office/drawing/2014/main" id="{F87DDF77-C707-4A57-9827-32CF3A203A83}"/>
              </a:ext>
            </a:extLst>
          </p:cNvPr>
          <p:cNvSpPr>
            <a:spLocks/>
          </p:cNvSpPr>
          <p:nvPr/>
        </p:nvSpPr>
        <p:spPr bwMode="auto">
          <a:xfrm>
            <a:off x="2451100" y="3355975"/>
            <a:ext cx="925513" cy="7938"/>
          </a:xfrm>
          <a:custGeom>
            <a:avLst/>
            <a:gdLst>
              <a:gd name="T0" fmla="*/ 922666 w 926464"/>
              <a:gd name="T1" fmla="*/ 0 h 8889"/>
              <a:gd name="T2" fmla="*/ 0 w 926464"/>
              <a:gd name="T3" fmla="*/ 0 h 8889"/>
              <a:gd name="T4" fmla="*/ 0 w 926464"/>
              <a:gd name="T5" fmla="*/ 5654 h 8889"/>
              <a:gd name="T6" fmla="*/ 922666 w 926464"/>
              <a:gd name="T7" fmla="*/ 5654 h 8889"/>
              <a:gd name="T8" fmla="*/ 922666 w 926464"/>
              <a:gd name="T9" fmla="*/ 0 h 8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6464" h="8889">
                <a:moveTo>
                  <a:pt x="926464" y="0"/>
                </a:moveTo>
                <a:lnTo>
                  <a:pt x="0" y="0"/>
                </a:lnTo>
                <a:lnTo>
                  <a:pt x="0" y="8889"/>
                </a:lnTo>
                <a:lnTo>
                  <a:pt x="926464" y="8889"/>
                </a:lnTo>
                <a:lnTo>
                  <a:pt x="9264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8374" name="object 6">
            <a:extLst>
              <a:ext uri="{FF2B5EF4-FFF2-40B4-BE49-F238E27FC236}">
                <a16:creationId xmlns:a16="http://schemas.microsoft.com/office/drawing/2014/main" id="{6B297BFE-C5C3-4EB0-8054-E56EB71DDA46}"/>
              </a:ext>
            </a:extLst>
          </p:cNvPr>
          <p:cNvSpPr>
            <a:spLocks/>
          </p:cNvSpPr>
          <p:nvPr/>
        </p:nvSpPr>
        <p:spPr bwMode="auto">
          <a:xfrm>
            <a:off x="2592388" y="3683000"/>
            <a:ext cx="69850" cy="11113"/>
          </a:xfrm>
          <a:custGeom>
            <a:avLst/>
            <a:gdLst>
              <a:gd name="T0" fmla="*/ 69850 w 69850"/>
              <a:gd name="T1" fmla="*/ 0 h 10795"/>
              <a:gd name="T2" fmla="*/ 0 w 69850"/>
              <a:gd name="T3" fmla="*/ 0 h 10795"/>
              <a:gd name="T4" fmla="*/ 0 w 69850"/>
              <a:gd name="T5" fmla="*/ 12124 h 10795"/>
              <a:gd name="T6" fmla="*/ 69850 w 69850"/>
              <a:gd name="T7" fmla="*/ 12124 h 10795"/>
              <a:gd name="T8" fmla="*/ 69850 w 69850"/>
              <a:gd name="T9" fmla="*/ 0 h 107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850" h="10795">
                <a:moveTo>
                  <a:pt x="69850" y="0"/>
                </a:moveTo>
                <a:lnTo>
                  <a:pt x="0" y="0"/>
                </a:lnTo>
                <a:lnTo>
                  <a:pt x="0" y="10795"/>
                </a:lnTo>
                <a:lnTo>
                  <a:pt x="69850" y="10795"/>
                </a:lnTo>
                <a:lnTo>
                  <a:pt x="698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8375" name="object 7">
            <a:extLst>
              <a:ext uri="{FF2B5EF4-FFF2-40B4-BE49-F238E27FC236}">
                <a16:creationId xmlns:a16="http://schemas.microsoft.com/office/drawing/2014/main" id="{3E465027-9F1A-4861-B03E-716373C5A2F6}"/>
              </a:ext>
            </a:extLst>
          </p:cNvPr>
          <p:cNvSpPr>
            <a:spLocks/>
          </p:cNvSpPr>
          <p:nvPr/>
        </p:nvSpPr>
        <p:spPr bwMode="auto">
          <a:xfrm>
            <a:off x="2820988" y="3683000"/>
            <a:ext cx="655637" cy="11113"/>
          </a:xfrm>
          <a:custGeom>
            <a:avLst/>
            <a:gdLst>
              <a:gd name="T0" fmla="*/ 652790 w 656589"/>
              <a:gd name="T1" fmla="*/ 0 h 10795"/>
              <a:gd name="T2" fmla="*/ 0 w 656589"/>
              <a:gd name="T3" fmla="*/ 0 h 10795"/>
              <a:gd name="T4" fmla="*/ 0 w 656589"/>
              <a:gd name="T5" fmla="*/ 12124 h 10795"/>
              <a:gd name="T6" fmla="*/ 652790 w 656589"/>
              <a:gd name="T7" fmla="*/ 12124 h 10795"/>
              <a:gd name="T8" fmla="*/ 652790 w 656589"/>
              <a:gd name="T9" fmla="*/ 0 h 107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6589" h="10795">
                <a:moveTo>
                  <a:pt x="656590" y="0"/>
                </a:moveTo>
                <a:lnTo>
                  <a:pt x="0" y="0"/>
                </a:lnTo>
                <a:lnTo>
                  <a:pt x="0" y="10795"/>
                </a:lnTo>
                <a:lnTo>
                  <a:pt x="656590" y="10795"/>
                </a:lnTo>
                <a:lnTo>
                  <a:pt x="6565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8376" name="object 8">
            <a:extLst>
              <a:ext uri="{FF2B5EF4-FFF2-40B4-BE49-F238E27FC236}">
                <a16:creationId xmlns:a16="http://schemas.microsoft.com/office/drawing/2014/main" id="{2184AF12-2A3D-4ABC-99F3-E7DD897203EB}"/>
              </a:ext>
            </a:extLst>
          </p:cNvPr>
          <p:cNvSpPr>
            <a:spLocks/>
          </p:cNvSpPr>
          <p:nvPr/>
        </p:nvSpPr>
        <p:spPr bwMode="auto">
          <a:xfrm>
            <a:off x="2540000" y="4010025"/>
            <a:ext cx="69850" cy="9525"/>
          </a:xfrm>
          <a:custGeom>
            <a:avLst/>
            <a:gdLst>
              <a:gd name="T0" fmla="*/ 69850 w 69850"/>
              <a:gd name="T1" fmla="*/ 0 h 10795"/>
              <a:gd name="T2" fmla="*/ 0 w 69850"/>
              <a:gd name="T3" fmla="*/ 0 h 10795"/>
              <a:gd name="T4" fmla="*/ 0 w 69850"/>
              <a:gd name="T5" fmla="*/ 6543 h 10795"/>
              <a:gd name="T6" fmla="*/ 69850 w 69850"/>
              <a:gd name="T7" fmla="*/ 6543 h 10795"/>
              <a:gd name="T8" fmla="*/ 69850 w 69850"/>
              <a:gd name="T9" fmla="*/ 0 h 107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850" h="10795">
                <a:moveTo>
                  <a:pt x="69850" y="0"/>
                </a:moveTo>
                <a:lnTo>
                  <a:pt x="0" y="0"/>
                </a:lnTo>
                <a:lnTo>
                  <a:pt x="0" y="10795"/>
                </a:lnTo>
                <a:lnTo>
                  <a:pt x="69850" y="10795"/>
                </a:lnTo>
                <a:lnTo>
                  <a:pt x="698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8377" name="object 9">
            <a:extLst>
              <a:ext uri="{FF2B5EF4-FFF2-40B4-BE49-F238E27FC236}">
                <a16:creationId xmlns:a16="http://schemas.microsoft.com/office/drawing/2014/main" id="{26232C59-2753-42F3-A165-BB8D72A928AD}"/>
              </a:ext>
            </a:extLst>
          </p:cNvPr>
          <p:cNvSpPr>
            <a:spLocks/>
          </p:cNvSpPr>
          <p:nvPr/>
        </p:nvSpPr>
        <p:spPr bwMode="auto">
          <a:xfrm>
            <a:off x="2768600" y="4010025"/>
            <a:ext cx="796925" cy="9525"/>
          </a:xfrm>
          <a:custGeom>
            <a:avLst/>
            <a:gdLst>
              <a:gd name="T0" fmla="*/ 800750 w 795654"/>
              <a:gd name="T1" fmla="*/ 0 h 10795"/>
              <a:gd name="T2" fmla="*/ 0 w 795654"/>
              <a:gd name="T3" fmla="*/ 0 h 10795"/>
              <a:gd name="T4" fmla="*/ 0 w 795654"/>
              <a:gd name="T5" fmla="*/ 6543 h 10795"/>
              <a:gd name="T6" fmla="*/ 800750 w 795654"/>
              <a:gd name="T7" fmla="*/ 6543 h 10795"/>
              <a:gd name="T8" fmla="*/ 800750 w 795654"/>
              <a:gd name="T9" fmla="*/ 0 h 107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5654" h="10795">
                <a:moveTo>
                  <a:pt x="795654" y="0"/>
                </a:moveTo>
                <a:lnTo>
                  <a:pt x="0" y="0"/>
                </a:lnTo>
                <a:lnTo>
                  <a:pt x="0" y="10795"/>
                </a:lnTo>
                <a:lnTo>
                  <a:pt x="795654" y="10795"/>
                </a:lnTo>
                <a:lnTo>
                  <a:pt x="7956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8378" name="object 10">
            <a:extLst>
              <a:ext uri="{FF2B5EF4-FFF2-40B4-BE49-F238E27FC236}">
                <a16:creationId xmlns:a16="http://schemas.microsoft.com/office/drawing/2014/main" id="{9D973710-79FB-4766-B695-430D7AE11D1D}"/>
              </a:ext>
            </a:extLst>
          </p:cNvPr>
          <p:cNvSpPr>
            <a:spLocks/>
          </p:cNvSpPr>
          <p:nvPr/>
        </p:nvSpPr>
        <p:spPr bwMode="auto">
          <a:xfrm>
            <a:off x="2430463" y="4395788"/>
            <a:ext cx="69850" cy="11112"/>
          </a:xfrm>
          <a:custGeom>
            <a:avLst/>
            <a:gdLst>
              <a:gd name="T0" fmla="*/ 69850 w 69850"/>
              <a:gd name="T1" fmla="*/ 0 h 10795"/>
              <a:gd name="T2" fmla="*/ 0 w 69850"/>
              <a:gd name="T3" fmla="*/ 0 h 10795"/>
              <a:gd name="T4" fmla="*/ 0 w 69850"/>
              <a:gd name="T5" fmla="*/ 12119 h 10795"/>
              <a:gd name="T6" fmla="*/ 69850 w 69850"/>
              <a:gd name="T7" fmla="*/ 12119 h 10795"/>
              <a:gd name="T8" fmla="*/ 69850 w 69850"/>
              <a:gd name="T9" fmla="*/ 0 h 107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850" h="10795">
                <a:moveTo>
                  <a:pt x="69850" y="0"/>
                </a:moveTo>
                <a:lnTo>
                  <a:pt x="0" y="0"/>
                </a:lnTo>
                <a:lnTo>
                  <a:pt x="0" y="10794"/>
                </a:lnTo>
                <a:lnTo>
                  <a:pt x="69850" y="10794"/>
                </a:lnTo>
                <a:lnTo>
                  <a:pt x="698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8379" name="object 11">
            <a:extLst>
              <a:ext uri="{FF2B5EF4-FFF2-40B4-BE49-F238E27FC236}">
                <a16:creationId xmlns:a16="http://schemas.microsoft.com/office/drawing/2014/main" id="{314276FB-B18E-4CF5-9251-63994121BB3F}"/>
              </a:ext>
            </a:extLst>
          </p:cNvPr>
          <p:cNvSpPr>
            <a:spLocks/>
          </p:cNvSpPr>
          <p:nvPr/>
        </p:nvSpPr>
        <p:spPr bwMode="auto">
          <a:xfrm>
            <a:off x="2659063" y="4395788"/>
            <a:ext cx="903287" cy="11112"/>
          </a:xfrm>
          <a:custGeom>
            <a:avLst/>
            <a:gdLst>
              <a:gd name="T0" fmla="*/ 906148 w 902335"/>
              <a:gd name="T1" fmla="*/ 0 h 10795"/>
              <a:gd name="T2" fmla="*/ 0 w 902335"/>
              <a:gd name="T3" fmla="*/ 0 h 10795"/>
              <a:gd name="T4" fmla="*/ 0 w 902335"/>
              <a:gd name="T5" fmla="*/ 12119 h 10795"/>
              <a:gd name="T6" fmla="*/ 906148 w 902335"/>
              <a:gd name="T7" fmla="*/ 12119 h 10795"/>
              <a:gd name="T8" fmla="*/ 906148 w 902335"/>
              <a:gd name="T9" fmla="*/ 0 h 107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2335" h="10795">
                <a:moveTo>
                  <a:pt x="902334" y="0"/>
                </a:moveTo>
                <a:lnTo>
                  <a:pt x="0" y="0"/>
                </a:lnTo>
                <a:lnTo>
                  <a:pt x="0" y="10794"/>
                </a:lnTo>
                <a:lnTo>
                  <a:pt x="902334" y="10794"/>
                </a:lnTo>
                <a:lnTo>
                  <a:pt x="9023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8380" name="object 12">
            <a:extLst>
              <a:ext uri="{FF2B5EF4-FFF2-40B4-BE49-F238E27FC236}">
                <a16:creationId xmlns:a16="http://schemas.microsoft.com/office/drawing/2014/main" id="{6A66DB73-60F8-4776-960C-C00EBE0BA8B1}"/>
              </a:ext>
            </a:extLst>
          </p:cNvPr>
          <p:cNvSpPr>
            <a:spLocks/>
          </p:cNvSpPr>
          <p:nvPr/>
        </p:nvSpPr>
        <p:spPr bwMode="auto">
          <a:xfrm>
            <a:off x="1944688" y="5572125"/>
            <a:ext cx="671512" cy="9525"/>
          </a:xfrm>
          <a:custGeom>
            <a:avLst/>
            <a:gdLst>
              <a:gd name="T0" fmla="*/ 670558 w 671830"/>
              <a:gd name="T1" fmla="*/ 0 h 8889"/>
              <a:gd name="T2" fmla="*/ 0 w 671830"/>
              <a:gd name="T3" fmla="*/ 0 h 8889"/>
              <a:gd name="T4" fmla="*/ 0 w 671830"/>
              <a:gd name="T5" fmla="*/ 11720 h 8889"/>
              <a:gd name="T6" fmla="*/ 670558 w 671830"/>
              <a:gd name="T7" fmla="*/ 11720 h 8889"/>
              <a:gd name="T8" fmla="*/ 670558 w 671830"/>
              <a:gd name="T9" fmla="*/ 0 h 8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1830" h="8889">
                <a:moveTo>
                  <a:pt x="671830" y="0"/>
                </a:moveTo>
                <a:lnTo>
                  <a:pt x="0" y="0"/>
                </a:lnTo>
                <a:lnTo>
                  <a:pt x="0" y="8889"/>
                </a:lnTo>
                <a:lnTo>
                  <a:pt x="671830" y="8889"/>
                </a:lnTo>
                <a:lnTo>
                  <a:pt x="6718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8381" name="object 13">
            <a:extLst>
              <a:ext uri="{FF2B5EF4-FFF2-40B4-BE49-F238E27FC236}">
                <a16:creationId xmlns:a16="http://schemas.microsoft.com/office/drawing/2014/main" id="{DDD70BBB-72BB-43B1-AF56-3072163B0932}"/>
              </a:ext>
            </a:extLst>
          </p:cNvPr>
          <p:cNvSpPr>
            <a:spLocks/>
          </p:cNvSpPr>
          <p:nvPr/>
        </p:nvSpPr>
        <p:spPr bwMode="auto">
          <a:xfrm>
            <a:off x="2711450" y="5572125"/>
            <a:ext cx="766763" cy="9525"/>
          </a:xfrm>
          <a:custGeom>
            <a:avLst/>
            <a:gdLst>
              <a:gd name="T0" fmla="*/ 767717 w 766445"/>
              <a:gd name="T1" fmla="*/ 0 h 8889"/>
              <a:gd name="T2" fmla="*/ 0 w 766445"/>
              <a:gd name="T3" fmla="*/ 0 h 8889"/>
              <a:gd name="T4" fmla="*/ 0 w 766445"/>
              <a:gd name="T5" fmla="*/ 11720 h 8889"/>
              <a:gd name="T6" fmla="*/ 767717 w 766445"/>
              <a:gd name="T7" fmla="*/ 11720 h 8889"/>
              <a:gd name="T8" fmla="*/ 767717 w 766445"/>
              <a:gd name="T9" fmla="*/ 0 h 8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6445" h="8889">
                <a:moveTo>
                  <a:pt x="766445" y="0"/>
                </a:moveTo>
                <a:lnTo>
                  <a:pt x="0" y="0"/>
                </a:lnTo>
                <a:lnTo>
                  <a:pt x="0" y="8889"/>
                </a:lnTo>
                <a:lnTo>
                  <a:pt x="766445" y="8889"/>
                </a:lnTo>
                <a:lnTo>
                  <a:pt x="7664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8382" name="object 14">
            <a:extLst>
              <a:ext uri="{FF2B5EF4-FFF2-40B4-BE49-F238E27FC236}">
                <a16:creationId xmlns:a16="http://schemas.microsoft.com/office/drawing/2014/main" id="{34EA58D0-640A-458D-A00C-736AD4A4CE30}"/>
              </a:ext>
            </a:extLst>
          </p:cNvPr>
          <p:cNvSpPr>
            <a:spLocks/>
          </p:cNvSpPr>
          <p:nvPr/>
        </p:nvSpPr>
        <p:spPr bwMode="auto">
          <a:xfrm>
            <a:off x="1949450" y="5903913"/>
            <a:ext cx="69850" cy="11112"/>
          </a:xfrm>
          <a:custGeom>
            <a:avLst/>
            <a:gdLst>
              <a:gd name="T0" fmla="*/ 69850 w 69850"/>
              <a:gd name="T1" fmla="*/ 0 h 10795"/>
              <a:gd name="T2" fmla="*/ 0 w 69850"/>
              <a:gd name="T3" fmla="*/ 0 h 10795"/>
              <a:gd name="T4" fmla="*/ 0 w 69850"/>
              <a:gd name="T5" fmla="*/ 12120 h 10795"/>
              <a:gd name="T6" fmla="*/ 69850 w 69850"/>
              <a:gd name="T7" fmla="*/ 12120 h 10795"/>
              <a:gd name="T8" fmla="*/ 69850 w 69850"/>
              <a:gd name="T9" fmla="*/ 0 h 107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850" h="10795">
                <a:moveTo>
                  <a:pt x="69850" y="0"/>
                </a:moveTo>
                <a:lnTo>
                  <a:pt x="0" y="0"/>
                </a:lnTo>
                <a:lnTo>
                  <a:pt x="0" y="10795"/>
                </a:lnTo>
                <a:lnTo>
                  <a:pt x="69850" y="10795"/>
                </a:lnTo>
                <a:lnTo>
                  <a:pt x="698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8383" name="object 15">
            <a:extLst>
              <a:ext uri="{FF2B5EF4-FFF2-40B4-BE49-F238E27FC236}">
                <a16:creationId xmlns:a16="http://schemas.microsoft.com/office/drawing/2014/main" id="{6CFC6E2E-96BF-4B51-90BE-2D4B87933D23}"/>
              </a:ext>
            </a:extLst>
          </p:cNvPr>
          <p:cNvSpPr>
            <a:spLocks/>
          </p:cNvSpPr>
          <p:nvPr/>
        </p:nvSpPr>
        <p:spPr bwMode="auto">
          <a:xfrm>
            <a:off x="2114550" y="5903913"/>
            <a:ext cx="295275" cy="11112"/>
          </a:xfrm>
          <a:custGeom>
            <a:avLst/>
            <a:gdLst>
              <a:gd name="T0" fmla="*/ 293378 w 295910"/>
              <a:gd name="T1" fmla="*/ 0 h 10795"/>
              <a:gd name="T2" fmla="*/ 0 w 295910"/>
              <a:gd name="T3" fmla="*/ 0 h 10795"/>
              <a:gd name="T4" fmla="*/ 0 w 295910"/>
              <a:gd name="T5" fmla="*/ 12120 h 10795"/>
              <a:gd name="T6" fmla="*/ 293378 w 295910"/>
              <a:gd name="T7" fmla="*/ 12120 h 10795"/>
              <a:gd name="T8" fmla="*/ 293378 w 295910"/>
              <a:gd name="T9" fmla="*/ 0 h 107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5910" h="10795">
                <a:moveTo>
                  <a:pt x="295910" y="0"/>
                </a:moveTo>
                <a:lnTo>
                  <a:pt x="0" y="0"/>
                </a:lnTo>
                <a:lnTo>
                  <a:pt x="0" y="10795"/>
                </a:lnTo>
                <a:lnTo>
                  <a:pt x="295910" y="10795"/>
                </a:lnTo>
                <a:lnTo>
                  <a:pt x="2959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8384" name="object 16">
            <a:extLst>
              <a:ext uri="{FF2B5EF4-FFF2-40B4-BE49-F238E27FC236}">
                <a16:creationId xmlns:a16="http://schemas.microsoft.com/office/drawing/2014/main" id="{96A70E07-91FB-4313-BEF8-1810267C9460}"/>
              </a:ext>
            </a:extLst>
          </p:cNvPr>
          <p:cNvSpPr>
            <a:spLocks/>
          </p:cNvSpPr>
          <p:nvPr/>
        </p:nvSpPr>
        <p:spPr bwMode="auto">
          <a:xfrm>
            <a:off x="2579688" y="5903913"/>
            <a:ext cx="454025" cy="11112"/>
          </a:xfrm>
          <a:custGeom>
            <a:avLst/>
            <a:gdLst>
              <a:gd name="T0" fmla="*/ 454025 w 454025"/>
              <a:gd name="T1" fmla="*/ 0 h 10795"/>
              <a:gd name="T2" fmla="*/ 0 w 454025"/>
              <a:gd name="T3" fmla="*/ 0 h 10795"/>
              <a:gd name="T4" fmla="*/ 0 w 454025"/>
              <a:gd name="T5" fmla="*/ 12120 h 10795"/>
              <a:gd name="T6" fmla="*/ 454025 w 454025"/>
              <a:gd name="T7" fmla="*/ 12120 h 10795"/>
              <a:gd name="T8" fmla="*/ 454025 w 454025"/>
              <a:gd name="T9" fmla="*/ 0 h 107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4025" h="10795">
                <a:moveTo>
                  <a:pt x="454025" y="0"/>
                </a:moveTo>
                <a:lnTo>
                  <a:pt x="0" y="0"/>
                </a:lnTo>
                <a:lnTo>
                  <a:pt x="0" y="10795"/>
                </a:lnTo>
                <a:lnTo>
                  <a:pt x="454025" y="10795"/>
                </a:lnTo>
                <a:lnTo>
                  <a:pt x="4540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8385" name="object 17">
            <a:extLst>
              <a:ext uri="{FF2B5EF4-FFF2-40B4-BE49-F238E27FC236}">
                <a16:creationId xmlns:a16="http://schemas.microsoft.com/office/drawing/2014/main" id="{30EC3CE6-B52D-430F-BA8B-28EBFBCA1812}"/>
              </a:ext>
            </a:extLst>
          </p:cNvPr>
          <p:cNvSpPr>
            <a:spLocks/>
          </p:cNvSpPr>
          <p:nvPr/>
        </p:nvSpPr>
        <p:spPr bwMode="auto">
          <a:xfrm>
            <a:off x="2009775" y="6748463"/>
            <a:ext cx="190500" cy="9525"/>
          </a:xfrm>
          <a:custGeom>
            <a:avLst/>
            <a:gdLst>
              <a:gd name="T0" fmla="*/ 190500 w 190500"/>
              <a:gd name="T1" fmla="*/ 0 h 8890"/>
              <a:gd name="T2" fmla="*/ 0 w 190500"/>
              <a:gd name="T3" fmla="*/ 0 h 8890"/>
              <a:gd name="T4" fmla="*/ 0 w 190500"/>
              <a:gd name="T5" fmla="*/ 11715 h 8890"/>
              <a:gd name="T6" fmla="*/ 190500 w 190500"/>
              <a:gd name="T7" fmla="*/ 11715 h 8890"/>
              <a:gd name="T8" fmla="*/ 190500 w 190500"/>
              <a:gd name="T9" fmla="*/ 0 h 88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500" h="8890">
                <a:moveTo>
                  <a:pt x="190500" y="0"/>
                </a:moveTo>
                <a:lnTo>
                  <a:pt x="0" y="0"/>
                </a:lnTo>
                <a:lnTo>
                  <a:pt x="0" y="8890"/>
                </a:lnTo>
                <a:lnTo>
                  <a:pt x="190500" y="8890"/>
                </a:lnTo>
                <a:lnTo>
                  <a:pt x="1905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8386" name="object 18">
            <a:extLst>
              <a:ext uri="{FF2B5EF4-FFF2-40B4-BE49-F238E27FC236}">
                <a16:creationId xmlns:a16="http://schemas.microsoft.com/office/drawing/2014/main" id="{4E4015C7-C6EC-4A5F-AC94-EE99B6A3481D}"/>
              </a:ext>
            </a:extLst>
          </p:cNvPr>
          <p:cNvSpPr>
            <a:spLocks/>
          </p:cNvSpPr>
          <p:nvPr/>
        </p:nvSpPr>
        <p:spPr bwMode="auto">
          <a:xfrm>
            <a:off x="2295525" y="6748463"/>
            <a:ext cx="103188" cy="9525"/>
          </a:xfrm>
          <a:custGeom>
            <a:avLst/>
            <a:gdLst>
              <a:gd name="T0" fmla="*/ 102243 w 103505"/>
              <a:gd name="T1" fmla="*/ 0 h 8890"/>
              <a:gd name="T2" fmla="*/ 0 w 103505"/>
              <a:gd name="T3" fmla="*/ 0 h 8890"/>
              <a:gd name="T4" fmla="*/ 0 w 103505"/>
              <a:gd name="T5" fmla="*/ 11715 h 8890"/>
              <a:gd name="T6" fmla="*/ 102243 w 103505"/>
              <a:gd name="T7" fmla="*/ 11715 h 8890"/>
              <a:gd name="T8" fmla="*/ 102243 w 103505"/>
              <a:gd name="T9" fmla="*/ 0 h 88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505" h="8890">
                <a:moveTo>
                  <a:pt x="103505" y="0"/>
                </a:moveTo>
                <a:lnTo>
                  <a:pt x="0" y="0"/>
                </a:lnTo>
                <a:lnTo>
                  <a:pt x="0" y="8890"/>
                </a:lnTo>
                <a:lnTo>
                  <a:pt x="103505" y="8890"/>
                </a:lnTo>
                <a:lnTo>
                  <a:pt x="1035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8387" name="object 19">
            <a:extLst>
              <a:ext uri="{FF2B5EF4-FFF2-40B4-BE49-F238E27FC236}">
                <a16:creationId xmlns:a16="http://schemas.microsoft.com/office/drawing/2014/main" id="{98B07DFA-DEC9-4189-9B51-BFBC558382A0}"/>
              </a:ext>
            </a:extLst>
          </p:cNvPr>
          <p:cNvSpPr>
            <a:spLocks/>
          </p:cNvSpPr>
          <p:nvPr/>
        </p:nvSpPr>
        <p:spPr bwMode="auto">
          <a:xfrm>
            <a:off x="2816225" y="6748463"/>
            <a:ext cx="635000" cy="9525"/>
          </a:xfrm>
          <a:custGeom>
            <a:avLst/>
            <a:gdLst>
              <a:gd name="T0" fmla="*/ 633099 w 635635"/>
              <a:gd name="T1" fmla="*/ 0 h 8890"/>
              <a:gd name="T2" fmla="*/ 0 w 635635"/>
              <a:gd name="T3" fmla="*/ 0 h 8890"/>
              <a:gd name="T4" fmla="*/ 0 w 635635"/>
              <a:gd name="T5" fmla="*/ 11715 h 8890"/>
              <a:gd name="T6" fmla="*/ 633099 w 635635"/>
              <a:gd name="T7" fmla="*/ 11715 h 8890"/>
              <a:gd name="T8" fmla="*/ 633099 w 635635"/>
              <a:gd name="T9" fmla="*/ 0 h 88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5635" h="8890">
                <a:moveTo>
                  <a:pt x="635635" y="0"/>
                </a:moveTo>
                <a:lnTo>
                  <a:pt x="0" y="0"/>
                </a:lnTo>
                <a:lnTo>
                  <a:pt x="0" y="8890"/>
                </a:lnTo>
                <a:lnTo>
                  <a:pt x="635635" y="8890"/>
                </a:lnTo>
                <a:lnTo>
                  <a:pt x="6356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8388" name="object 20">
            <a:extLst>
              <a:ext uri="{FF2B5EF4-FFF2-40B4-BE49-F238E27FC236}">
                <a16:creationId xmlns:a16="http://schemas.microsoft.com/office/drawing/2014/main" id="{1C40699A-15F2-418F-B75C-E5C7859512F9}"/>
              </a:ext>
            </a:extLst>
          </p:cNvPr>
          <p:cNvSpPr>
            <a:spLocks/>
          </p:cNvSpPr>
          <p:nvPr/>
        </p:nvSpPr>
        <p:spPr bwMode="auto">
          <a:xfrm>
            <a:off x="2214563" y="7056438"/>
            <a:ext cx="631825" cy="9525"/>
          </a:xfrm>
          <a:custGeom>
            <a:avLst/>
            <a:gdLst>
              <a:gd name="T0" fmla="*/ 235273 w 632460"/>
              <a:gd name="T1" fmla="*/ 0 h 8890"/>
              <a:gd name="T2" fmla="*/ 0 w 632460"/>
              <a:gd name="T3" fmla="*/ 0 h 8890"/>
              <a:gd name="T4" fmla="*/ 0 w 632460"/>
              <a:gd name="T5" fmla="*/ 11715 h 8890"/>
              <a:gd name="T6" fmla="*/ 235273 w 632460"/>
              <a:gd name="T7" fmla="*/ 11715 h 8890"/>
              <a:gd name="T8" fmla="*/ 235273 w 632460"/>
              <a:gd name="T9" fmla="*/ 0 h 8890"/>
              <a:gd name="T10" fmla="*/ 629924 w 632460"/>
              <a:gd name="T11" fmla="*/ 0 h 8890"/>
              <a:gd name="T12" fmla="*/ 258041 w 632460"/>
              <a:gd name="T13" fmla="*/ 0 h 8890"/>
              <a:gd name="T14" fmla="*/ 258041 w 632460"/>
              <a:gd name="T15" fmla="*/ 11715 h 8890"/>
              <a:gd name="T16" fmla="*/ 629924 w 632460"/>
              <a:gd name="T17" fmla="*/ 11715 h 8890"/>
              <a:gd name="T18" fmla="*/ 629924 w 632460"/>
              <a:gd name="T19" fmla="*/ 0 h 88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2460" h="8890">
                <a:moveTo>
                  <a:pt x="236220" y="0"/>
                </a:moveTo>
                <a:lnTo>
                  <a:pt x="0" y="0"/>
                </a:lnTo>
                <a:lnTo>
                  <a:pt x="0" y="8890"/>
                </a:lnTo>
                <a:lnTo>
                  <a:pt x="236220" y="8890"/>
                </a:lnTo>
                <a:lnTo>
                  <a:pt x="236220" y="0"/>
                </a:lnTo>
                <a:close/>
              </a:path>
              <a:path w="632460" h="8890">
                <a:moveTo>
                  <a:pt x="632460" y="0"/>
                </a:moveTo>
                <a:lnTo>
                  <a:pt x="259080" y="0"/>
                </a:lnTo>
                <a:lnTo>
                  <a:pt x="259080" y="8890"/>
                </a:lnTo>
                <a:lnTo>
                  <a:pt x="632460" y="8890"/>
                </a:lnTo>
                <a:lnTo>
                  <a:pt x="6324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8389" name="object 21">
            <a:extLst>
              <a:ext uri="{FF2B5EF4-FFF2-40B4-BE49-F238E27FC236}">
                <a16:creationId xmlns:a16="http://schemas.microsoft.com/office/drawing/2014/main" id="{2CA450E5-5830-45BD-90A2-CE1E53675F3D}"/>
              </a:ext>
            </a:extLst>
          </p:cNvPr>
          <p:cNvSpPr>
            <a:spLocks/>
          </p:cNvSpPr>
          <p:nvPr/>
        </p:nvSpPr>
        <p:spPr bwMode="auto">
          <a:xfrm>
            <a:off x="2111375" y="7362825"/>
            <a:ext cx="714375" cy="9525"/>
          </a:xfrm>
          <a:custGeom>
            <a:avLst/>
            <a:gdLst>
              <a:gd name="T0" fmla="*/ 235382 w 715010"/>
              <a:gd name="T1" fmla="*/ 0 h 8890"/>
              <a:gd name="T2" fmla="*/ 0 w 715010"/>
              <a:gd name="T3" fmla="*/ 0 h 8890"/>
              <a:gd name="T4" fmla="*/ 0 w 715010"/>
              <a:gd name="T5" fmla="*/ 11715 h 8890"/>
              <a:gd name="T6" fmla="*/ 235382 w 715010"/>
              <a:gd name="T7" fmla="*/ 11715 h 8890"/>
              <a:gd name="T8" fmla="*/ 235382 w 715010"/>
              <a:gd name="T9" fmla="*/ 0 h 8890"/>
              <a:gd name="T10" fmla="*/ 712474 w 715010"/>
              <a:gd name="T11" fmla="*/ 0 h 8890"/>
              <a:gd name="T12" fmla="*/ 259426 w 715010"/>
              <a:gd name="T13" fmla="*/ 0 h 8890"/>
              <a:gd name="T14" fmla="*/ 259426 w 715010"/>
              <a:gd name="T15" fmla="*/ 11715 h 8890"/>
              <a:gd name="T16" fmla="*/ 712474 w 715010"/>
              <a:gd name="T17" fmla="*/ 11715 h 8890"/>
              <a:gd name="T18" fmla="*/ 712474 w 715010"/>
              <a:gd name="T19" fmla="*/ 0 h 88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15010" h="8890">
                <a:moveTo>
                  <a:pt x="236220" y="0"/>
                </a:moveTo>
                <a:lnTo>
                  <a:pt x="0" y="0"/>
                </a:lnTo>
                <a:lnTo>
                  <a:pt x="0" y="8890"/>
                </a:lnTo>
                <a:lnTo>
                  <a:pt x="236220" y="8890"/>
                </a:lnTo>
                <a:lnTo>
                  <a:pt x="236220" y="0"/>
                </a:lnTo>
                <a:close/>
              </a:path>
              <a:path w="715010" h="8890">
                <a:moveTo>
                  <a:pt x="715010" y="0"/>
                </a:moveTo>
                <a:lnTo>
                  <a:pt x="260350" y="0"/>
                </a:lnTo>
                <a:lnTo>
                  <a:pt x="260350" y="8890"/>
                </a:lnTo>
                <a:lnTo>
                  <a:pt x="715010" y="8890"/>
                </a:lnTo>
                <a:lnTo>
                  <a:pt x="7150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8390" name="object 22">
            <a:extLst>
              <a:ext uri="{FF2B5EF4-FFF2-40B4-BE49-F238E27FC236}">
                <a16:creationId xmlns:a16="http://schemas.microsoft.com/office/drawing/2014/main" id="{E117BD68-0370-4F8C-9DE3-CD7D7DEFA965}"/>
              </a:ext>
            </a:extLst>
          </p:cNvPr>
          <p:cNvSpPr>
            <a:spLocks/>
          </p:cNvSpPr>
          <p:nvPr/>
        </p:nvSpPr>
        <p:spPr bwMode="auto">
          <a:xfrm>
            <a:off x="2003425" y="7689850"/>
            <a:ext cx="630238" cy="11113"/>
          </a:xfrm>
          <a:custGeom>
            <a:avLst/>
            <a:gdLst>
              <a:gd name="T0" fmla="*/ 235744 w 630555"/>
              <a:gd name="T1" fmla="*/ 0 h 10795"/>
              <a:gd name="T2" fmla="*/ 0 w 630555"/>
              <a:gd name="T3" fmla="*/ 0 h 10795"/>
              <a:gd name="T4" fmla="*/ 0 w 630555"/>
              <a:gd name="T5" fmla="*/ 12124 h 10795"/>
              <a:gd name="T6" fmla="*/ 235744 w 630555"/>
              <a:gd name="T7" fmla="*/ 12124 h 10795"/>
              <a:gd name="T8" fmla="*/ 235744 w 630555"/>
              <a:gd name="T9" fmla="*/ 0 h 10795"/>
              <a:gd name="T10" fmla="*/ 629287 w 630555"/>
              <a:gd name="T11" fmla="*/ 0 h 10795"/>
              <a:gd name="T12" fmla="*/ 258560 w 630555"/>
              <a:gd name="T13" fmla="*/ 0 h 10795"/>
              <a:gd name="T14" fmla="*/ 258560 w 630555"/>
              <a:gd name="T15" fmla="*/ 12124 h 10795"/>
              <a:gd name="T16" fmla="*/ 629287 w 630555"/>
              <a:gd name="T17" fmla="*/ 12124 h 10795"/>
              <a:gd name="T18" fmla="*/ 629287 w 630555"/>
              <a:gd name="T19" fmla="*/ 0 h 107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0555" h="10795">
                <a:moveTo>
                  <a:pt x="236220" y="0"/>
                </a:moveTo>
                <a:lnTo>
                  <a:pt x="0" y="0"/>
                </a:lnTo>
                <a:lnTo>
                  <a:pt x="0" y="10795"/>
                </a:lnTo>
                <a:lnTo>
                  <a:pt x="236220" y="10795"/>
                </a:lnTo>
                <a:lnTo>
                  <a:pt x="236220" y="0"/>
                </a:lnTo>
                <a:close/>
              </a:path>
              <a:path w="630555" h="10795">
                <a:moveTo>
                  <a:pt x="630555" y="0"/>
                </a:moveTo>
                <a:lnTo>
                  <a:pt x="259080" y="0"/>
                </a:lnTo>
                <a:lnTo>
                  <a:pt x="259080" y="10795"/>
                </a:lnTo>
                <a:lnTo>
                  <a:pt x="630555" y="10795"/>
                </a:lnTo>
                <a:lnTo>
                  <a:pt x="6305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8391" name="object 23">
            <a:extLst>
              <a:ext uri="{FF2B5EF4-FFF2-40B4-BE49-F238E27FC236}">
                <a16:creationId xmlns:a16="http://schemas.microsoft.com/office/drawing/2014/main" id="{1891ED59-A2C1-40A2-BF51-83908389F629}"/>
              </a:ext>
            </a:extLst>
          </p:cNvPr>
          <p:cNvSpPr>
            <a:spLocks/>
          </p:cNvSpPr>
          <p:nvPr/>
        </p:nvSpPr>
        <p:spPr bwMode="auto">
          <a:xfrm>
            <a:off x="3021013" y="6962775"/>
            <a:ext cx="234950" cy="7938"/>
          </a:xfrm>
          <a:custGeom>
            <a:avLst/>
            <a:gdLst>
              <a:gd name="T0" fmla="*/ 234950 w 234950"/>
              <a:gd name="T1" fmla="*/ 0 h 7620"/>
              <a:gd name="T2" fmla="*/ 0 w 234950"/>
              <a:gd name="T3" fmla="*/ 0 h 7620"/>
              <a:gd name="T4" fmla="*/ 0 w 234950"/>
              <a:gd name="T5" fmla="*/ 8972 h 7620"/>
              <a:gd name="T6" fmla="*/ 234950 w 234950"/>
              <a:gd name="T7" fmla="*/ 8972 h 7620"/>
              <a:gd name="T8" fmla="*/ 234950 w 234950"/>
              <a:gd name="T9" fmla="*/ 0 h 76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950" h="7620">
                <a:moveTo>
                  <a:pt x="234950" y="0"/>
                </a:moveTo>
                <a:lnTo>
                  <a:pt x="0" y="0"/>
                </a:lnTo>
                <a:lnTo>
                  <a:pt x="0" y="7619"/>
                </a:lnTo>
                <a:lnTo>
                  <a:pt x="234950" y="7619"/>
                </a:lnTo>
                <a:lnTo>
                  <a:pt x="2349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8392" name="object 24">
            <a:extLst>
              <a:ext uri="{FF2B5EF4-FFF2-40B4-BE49-F238E27FC236}">
                <a16:creationId xmlns:a16="http://schemas.microsoft.com/office/drawing/2014/main" id="{FD08135C-23B8-4B68-9980-AA4E5855B36C}"/>
              </a:ext>
            </a:extLst>
          </p:cNvPr>
          <p:cNvSpPr>
            <a:spLocks/>
          </p:cNvSpPr>
          <p:nvPr/>
        </p:nvSpPr>
        <p:spPr bwMode="auto">
          <a:xfrm>
            <a:off x="2884488" y="7102475"/>
            <a:ext cx="369887" cy="7938"/>
          </a:xfrm>
          <a:custGeom>
            <a:avLst/>
            <a:gdLst>
              <a:gd name="T0" fmla="*/ 368939 w 370204"/>
              <a:gd name="T1" fmla="*/ 0 h 8890"/>
              <a:gd name="T2" fmla="*/ 0 w 370204"/>
              <a:gd name="T3" fmla="*/ 0 h 8890"/>
              <a:gd name="T4" fmla="*/ 0 w 370204"/>
              <a:gd name="T5" fmla="*/ 5651 h 8890"/>
              <a:gd name="T6" fmla="*/ 368939 w 370204"/>
              <a:gd name="T7" fmla="*/ 5651 h 8890"/>
              <a:gd name="T8" fmla="*/ 368939 w 370204"/>
              <a:gd name="T9" fmla="*/ 0 h 88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0204" h="8890">
                <a:moveTo>
                  <a:pt x="370205" y="0"/>
                </a:moveTo>
                <a:lnTo>
                  <a:pt x="0" y="0"/>
                </a:lnTo>
                <a:lnTo>
                  <a:pt x="0" y="8890"/>
                </a:lnTo>
                <a:lnTo>
                  <a:pt x="370205" y="8890"/>
                </a:lnTo>
                <a:lnTo>
                  <a:pt x="3702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8393" name="object 25">
            <a:extLst>
              <a:ext uri="{FF2B5EF4-FFF2-40B4-BE49-F238E27FC236}">
                <a16:creationId xmlns:a16="http://schemas.microsoft.com/office/drawing/2014/main" id="{F6883C30-1877-42C3-96FA-810B27517BD9}"/>
              </a:ext>
            </a:extLst>
          </p:cNvPr>
          <p:cNvSpPr>
            <a:spLocks/>
          </p:cNvSpPr>
          <p:nvPr/>
        </p:nvSpPr>
        <p:spPr bwMode="auto">
          <a:xfrm>
            <a:off x="1944688" y="7453313"/>
            <a:ext cx="1098550" cy="9525"/>
          </a:xfrm>
          <a:custGeom>
            <a:avLst/>
            <a:gdLst>
              <a:gd name="T0" fmla="*/ 1098550 w 1098550"/>
              <a:gd name="T1" fmla="*/ 0 h 8890"/>
              <a:gd name="T2" fmla="*/ 0 w 1098550"/>
              <a:gd name="T3" fmla="*/ 0 h 8890"/>
              <a:gd name="T4" fmla="*/ 0 w 1098550"/>
              <a:gd name="T5" fmla="*/ 11715 h 8890"/>
              <a:gd name="T6" fmla="*/ 1098550 w 1098550"/>
              <a:gd name="T7" fmla="*/ 11715 h 8890"/>
              <a:gd name="T8" fmla="*/ 1098550 w 1098550"/>
              <a:gd name="T9" fmla="*/ 0 h 88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8550" h="8890">
                <a:moveTo>
                  <a:pt x="1098550" y="0"/>
                </a:moveTo>
                <a:lnTo>
                  <a:pt x="0" y="0"/>
                </a:lnTo>
                <a:lnTo>
                  <a:pt x="0" y="8890"/>
                </a:lnTo>
                <a:lnTo>
                  <a:pt x="1098550" y="8890"/>
                </a:lnTo>
                <a:lnTo>
                  <a:pt x="10985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8394" name="object 26">
            <a:extLst>
              <a:ext uri="{FF2B5EF4-FFF2-40B4-BE49-F238E27FC236}">
                <a16:creationId xmlns:a16="http://schemas.microsoft.com/office/drawing/2014/main" id="{12C57FEB-FDFE-48ED-BDA4-68D5D1F74E4D}"/>
              </a:ext>
            </a:extLst>
          </p:cNvPr>
          <p:cNvSpPr>
            <a:spLocks/>
          </p:cNvSpPr>
          <p:nvPr/>
        </p:nvSpPr>
        <p:spPr bwMode="auto">
          <a:xfrm>
            <a:off x="3138488" y="7453313"/>
            <a:ext cx="128587" cy="9525"/>
          </a:xfrm>
          <a:custGeom>
            <a:avLst/>
            <a:gdLst>
              <a:gd name="T0" fmla="*/ 125774 w 129539"/>
              <a:gd name="T1" fmla="*/ 0 h 8890"/>
              <a:gd name="T2" fmla="*/ 0 w 129539"/>
              <a:gd name="T3" fmla="*/ 0 h 8890"/>
              <a:gd name="T4" fmla="*/ 0 w 129539"/>
              <a:gd name="T5" fmla="*/ 11715 h 8890"/>
              <a:gd name="T6" fmla="*/ 125774 w 129539"/>
              <a:gd name="T7" fmla="*/ 11715 h 8890"/>
              <a:gd name="T8" fmla="*/ 125774 w 129539"/>
              <a:gd name="T9" fmla="*/ 0 h 88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539" h="8890">
                <a:moveTo>
                  <a:pt x="129540" y="0"/>
                </a:moveTo>
                <a:lnTo>
                  <a:pt x="0" y="0"/>
                </a:lnTo>
                <a:lnTo>
                  <a:pt x="0" y="8890"/>
                </a:lnTo>
                <a:lnTo>
                  <a:pt x="129540" y="8890"/>
                </a:lnTo>
                <a:lnTo>
                  <a:pt x="1295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8395" name="object 27">
            <a:extLst>
              <a:ext uri="{FF2B5EF4-FFF2-40B4-BE49-F238E27FC236}">
                <a16:creationId xmlns:a16="http://schemas.microsoft.com/office/drawing/2014/main" id="{54F787CA-4453-4469-97A3-AA3CE762BA8B}"/>
              </a:ext>
            </a:extLst>
          </p:cNvPr>
          <p:cNvSpPr>
            <a:spLocks/>
          </p:cNvSpPr>
          <p:nvPr/>
        </p:nvSpPr>
        <p:spPr bwMode="auto">
          <a:xfrm>
            <a:off x="1682750" y="3336925"/>
            <a:ext cx="4822825" cy="2349500"/>
          </a:xfrm>
          <a:custGeom>
            <a:avLst/>
            <a:gdLst>
              <a:gd name="T0" fmla="*/ 4820924 w 4823459"/>
              <a:gd name="T1" fmla="*/ 0 h 2350770"/>
              <a:gd name="T2" fmla="*/ 0 w 4823459"/>
              <a:gd name="T3" fmla="*/ 0 h 2350770"/>
              <a:gd name="T4" fmla="*/ 0 w 4823459"/>
              <a:gd name="T5" fmla="*/ 3802 h 2350770"/>
              <a:gd name="T6" fmla="*/ 0 w 4823459"/>
              <a:gd name="T7" fmla="*/ 2339357 h 2350770"/>
              <a:gd name="T8" fmla="*/ 0 w 4823459"/>
              <a:gd name="T9" fmla="*/ 2345694 h 2350770"/>
              <a:gd name="T10" fmla="*/ 2529778 w 4823459"/>
              <a:gd name="T11" fmla="*/ 2345694 h 2350770"/>
              <a:gd name="T12" fmla="*/ 2529778 w 4823459"/>
              <a:gd name="T13" fmla="*/ 2339357 h 2350770"/>
              <a:gd name="T14" fmla="*/ 5711 w 4823459"/>
              <a:gd name="T15" fmla="*/ 2339357 h 2350770"/>
              <a:gd name="T16" fmla="*/ 5711 w 4823459"/>
              <a:gd name="T17" fmla="*/ 3802 h 2350770"/>
              <a:gd name="T18" fmla="*/ 4820924 w 4823459"/>
              <a:gd name="T19" fmla="*/ 3802 h 2350770"/>
              <a:gd name="T20" fmla="*/ 4820924 w 4823459"/>
              <a:gd name="T21" fmla="*/ 0 h 23507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23459" h="2350770">
                <a:moveTo>
                  <a:pt x="4823460" y="0"/>
                </a:moveTo>
                <a:lnTo>
                  <a:pt x="0" y="0"/>
                </a:lnTo>
                <a:lnTo>
                  <a:pt x="0" y="3810"/>
                </a:lnTo>
                <a:lnTo>
                  <a:pt x="0" y="2344420"/>
                </a:lnTo>
                <a:lnTo>
                  <a:pt x="0" y="2350770"/>
                </a:lnTo>
                <a:lnTo>
                  <a:pt x="2531110" y="2350770"/>
                </a:lnTo>
                <a:lnTo>
                  <a:pt x="2531110" y="2344420"/>
                </a:lnTo>
                <a:lnTo>
                  <a:pt x="5715" y="2344420"/>
                </a:lnTo>
                <a:lnTo>
                  <a:pt x="5715" y="3810"/>
                </a:lnTo>
                <a:lnTo>
                  <a:pt x="4823460" y="3810"/>
                </a:lnTo>
                <a:lnTo>
                  <a:pt x="48234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8" name="object 28">
            <a:extLst>
              <a:ext uri="{FF2B5EF4-FFF2-40B4-BE49-F238E27FC236}">
                <a16:creationId xmlns:a16="http://schemas.microsoft.com/office/drawing/2014/main" id="{481E5981-3CB7-4035-9E03-2D60F8978F6D}"/>
              </a:ext>
            </a:extLst>
          </p:cNvPr>
          <p:cNvSpPr txBox="1"/>
          <p:nvPr/>
        </p:nvSpPr>
        <p:spPr>
          <a:xfrm>
            <a:off x="4216400" y="3338513"/>
            <a:ext cx="2292350" cy="2346325"/>
          </a:xfrm>
          <a:prstGeom prst="rect">
            <a:avLst/>
          </a:prstGeom>
          <a:ln w="6096">
            <a:solidFill>
              <a:srgbClr val="000000"/>
            </a:solidFill>
          </a:ln>
        </p:spPr>
        <p:txBody>
          <a:bodyPr lIns="0" tIns="0" rIns="0" bIns="0">
            <a:spAutoFit/>
          </a:bodyPr>
          <a:lstStyle/>
          <a:p>
            <a:pPr marL="64769" eaLnBrk="1" fontAlgn="auto" hangingPunct="1">
              <a:lnSpc>
                <a:spcPts val="1310"/>
              </a:lnSpc>
              <a:spcBef>
                <a:spcPts val="0"/>
              </a:spcBef>
              <a:spcAft>
                <a:spcPts val="0"/>
              </a:spcAft>
              <a:defRPr/>
            </a:pPr>
            <a:r>
              <a:rPr sz="1100" kern="0" dirty="0">
                <a:solidFill>
                  <a:sysClr val="windowText" lastClr="000000"/>
                </a:solidFill>
                <a:latin typeface="Times New Roman"/>
                <a:cs typeface="Times New Roman"/>
              </a:rPr>
              <a:t>where,</a:t>
            </a:r>
            <a:r>
              <a:rPr sz="1100" kern="0" spc="-10" dirty="0">
                <a:solidFill>
                  <a:sysClr val="windowText" lastClr="000000"/>
                </a:solidFill>
                <a:latin typeface="Times New Roman"/>
                <a:cs typeface="Times New Roman"/>
              </a:rPr>
              <a:t> </a:t>
            </a:r>
            <a:r>
              <a:rPr sz="1100" kern="0" dirty="0">
                <a:solidFill>
                  <a:sysClr val="windowText" lastClr="000000"/>
                </a:solidFill>
                <a:latin typeface="Times New Roman"/>
                <a:cs typeface="Times New Roman"/>
              </a:rPr>
              <a:t>P</a:t>
            </a:r>
            <a:r>
              <a:rPr sz="1100" kern="0" spc="-10" dirty="0">
                <a:solidFill>
                  <a:sysClr val="windowText" lastClr="000000"/>
                </a:solidFill>
                <a:latin typeface="Times New Roman"/>
                <a:cs typeface="Times New Roman"/>
              </a:rPr>
              <a:t> </a:t>
            </a:r>
            <a:r>
              <a:rPr sz="1100" kern="0" dirty="0">
                <a:solidFill>
                  <a:sysClr val="windowText" lastClr="000000"/>
                </a:solidFill>
                <a:latin typeface="Times New Roman"/>
                <a:cs typeface="Times New Roman"/>
              </a:rPr>
              <a:t>=</a:t>
            </a:r>
            <a:r>
              <a:rPr sz="1100" kern="0" spc="-20" dirty="0">
                <a:solidFill>
                  <a:sysClr val="windowText" lastClr="000000"/>
                </a:solidFill>
                <a:latin typeface="Times New Roman"/>
                <a:cs typeface="Times New Roman"/>
              </a:rPr>
              <a:t> </a:t>
            </a:r>
            <a:r>
              <a:rPr sz="1100" kern="0" spc="-10" dirty="0">
                <a:solidFill>
                  <a:sysClr val="windowText" lastClr="000000"/>
                </a:solidFill>
                <a:latin typeface="Times New Roman"/>
                <a:cs typeface="Times New Roman"/>
              </a:rPr>
              <a:t>Pressure</a:t>
            </a:r>
            <a:endParaRPr sz="1100" kern="0">
              <a:solidFill>
                <a:sysClr val="windowText" lastClr="000000"/>
              </a:solidFill>
              <a:latin typeface="Times New Roman"/>
              <a:cs typeface="Times New Roman"/>
            </a:endParaRPr>
          </a:p>
          <a:p>
            <a:pPr marL="64769" eaLnBrk="1" fontAlgn="auto" hangingPunct="1">
              <a:spcBef>
                <a:spcPts val="85"/>
              </a:spcBef>
              <a:spcAft>
                <a:spcPts val="0"/>
              </a:spcAft>
              <a:defRPr/>
            </a:pPr>
            <a:r>
              <a:rPr sz="1100" kern="0" dirty="0">
                <a:solidFill>
                  <a:sysClr val="windowText" lastClr="000000"/>
                </a:solidFill>
                <a:latin typeface="Cambria"/>
                <a:cs typeface="Cambria"/>
              </a:rPr>
              <a:t>W</a:t>
            </a:r>
            <a:r>
              <a:rPr sz="1200" kern="0" baseline="-13888" dirty="0">
                <a:solidFill>
                  <a:sysClr val="windowText" lastClr="000000"/>
                </a:solidFill>
                <a:latin typeface="Cambria"/>
                <a:cs typeface="Cambria"/>
              </a:rPr>
              <a:t>r</a:t>
            </a:r>
            <a:r>
              <a:rPr sz="1200" kern="0" spc="427" baseline="-13888" dirty="0">
                <a:solidFill>
                  <a:sysClr val="windowText" lastClr="000000"/>
                </a:solidFill>
                <a:latin typeface="Cambria"/>
                <a:cs typeface="Cambria"/>
              </a:rPr>
              <a:t> </a:t>
            </a:r>
            <a:r>
              <a:rPr sz="1100" kern="0" dirty="0">
                <a:solidFill>
                  <a:sysClr val="windowText" lastClr="000000"/>
                </a:solidFill>
                <a:latin typeface="Times New Roman"/>
                <a:cs typeface="Times New Roman"/>
              </a:rPr>
              <a:t>=</a:t>
            </a:r>
            <a:r>
              <a:rPr sz="1100" kern="0" spc="80" dirty="0">
                <a:solidFill>
                  <a:sysClr val="windowText" lastClr="000000"/>
                </a:solidFill>
                <a:latin typeface="Times New Roman"/>
                <a:cs typeface="Times New Roman"/>
              </a:rPr>
              <a:t> </a:t>
            </a:r>
            <a:r>
              <a:rPr sz="1100" kern="0" dirty="0">
                <a:solidFill>
                  <a:sysClr val="windowText" lastClr="000000"/>
                </a:solidFill>
                <a:latin typeface="Times New Roman"/>
                <a:cs typeface="Times New Roman"/>
              </a:rPr>
              <a:t>Radial</a:t>
            </a:r>
            <a:r>
              <a:rPr sz="1100" kern="0" spc="70" dirty="0">
                <a:solidFill>
                  <a:sysClr val="windowText" lastClr="000000"/>
                </a:solidFill>
                <a:latin typeface="Times New Roman"/>
                <a:cs typeface="Times New Roman"/>
              </a:rPr>
              <a:t> </a:t>
            </a:r>
            <a:r>
              <a:rPr sz="1100" kern="0" spc="-20" dirty="0">
                <a:solidFill>
                  <a:sysClr val="windowText" lastClr="000000"/>
                </a:solidFill>
                <a:latin typeface="Times New Roman"/>
                <a:cs typeface="Times New Roman"/>
              </a:rPr>
              <a:t>load</a:t>
            </a:r>
            <a:endParaRPr sz="1100" kern="0">
              <a:solidFill>
                <a:sysClr val="windowText" lastClr="000000"/>
              </a:solidFill>
              <a:latin typeface="Times New Roman"/>
              <a:cs typeface="Times New Roman"/>
            </a:endParaRPr>
          </a:p>
          <a:p>
            <a:pPr marL="64769" eaLnBrk="1" fontAlgn="auto" hangingPunct="1">
              <a:spcBef>
                <a:spcPts val="240"/>
              </a:spcBef>
              <a:spcAft>
                <a:spcPts val="0"/>
              </a:spcAft>
              <a:defRPr/>
            </a:pPr>
            <a:r>
              <a:rPr sz="1100" kern="0" dirty="0">
                <a:solidFill>
                  <a:sysClr val="windowText" lastClr="000000"/>
                </a:solidFill>
                <a:latin typeface="Cambria"/>
                <a:cs typeface="Cambria"/>
              </a:rPr>
              <a:t>W</a:t>
            </a:r>
            <a:r>
              <a:rPr sz="1200" kern="0" baseline="-13888" dirty="0">
                <a:solidFill>
                  <a:sysClr val="windowText" lastClr="000000"/>
                </a:solidFill>
                <a:latin typeface="Cambria"/>
                <a:cs typeface="Cambria"/>
              </a:rPr>
              <a:t>t</a:t>
            </a:r>
            <a:r>
              <a:rPr sz="1200" kern="0" spc="442" baseline="-13888" dirty="0">
                <a:solidFill>
                  <a:sysClr val="windowText" lastClr="000000"/>
                </a:solidFill>
                <a:latin typeface="Cambria"/>
                <a:cs typeface="Cambria"/>
              </a:rPr>
              <a:t> </a:t>
            </a:r>
            <a:r>
              <a:rPr sz="1100" kern="0" dirty="0">
                <a:solidFill>
                  <a:sysClr val="windowText" lastClr="000000"/>
                </a:solidFill>
                <a:latin typeface="Times New Roman"/>
                <a:cs typeface="Times New Roman"/>
              </a:rPr>
              <a:t>=</a:t>
            </a:r>
            <a:r>
              <a:rPr sz="1100" kern="0" spc="80" dirty="0">
                <a:solidFill>
                  <a:sysClr val="windowText" lastClr="000000"/>
                </a:solidFill>
                <a:latin typeface="Times New Roman"/>
                <a:cs typeface="Times New Roman"/>
              </a:rPr>
              <a:t> </a:t>
            </a:r>
            <a:r>
              <a:rPr sz="1100" kern="0" dirty="0">
                <a:solidFill>
                  <a:sysClr val="windowText" lastClr="000000"/>
                </a:solidFill>
                <a:latin typeface="Times New Roman"/>
                <a:cs typeface="Times New Roman"/>
              </a:rPr>
              <a:t>Normal</a:t>
            </a:r>
            <a:r>
              <a:rPr sz="1100" kern="0" spc="70" dirty="0">
                <a:solidFill>
                  <a:sysClr val="windowText" lastClr="000000"/>
                </a:solidFill>
                <a:latin typeface="Times New Roman"/>
                <a:cs typeface="Times New Roman"/>
              </a:rPr>
              <a:t> </a:t>
            </a:r>
            <a:r>
              <a:rPr sz="1100" kern="0" spc="-20" dirty="0">
                <a:solidFill>
                  <a:sysClr val="windowText" lastClr="000000"/>
                </a:solidFill>
                <a:latin typeface="Times New Roman"/>
                <a:cs typeface="Times New Roman"/>
              </a:rPr>
              <a:t>load</a:t>
            </a:r>
            <a:endParaRPr sz="1100" kern="0">
              <a:solidFill>
                <a:sysClr val="windowText" lastClr="000000"/>
              </a:solidFill>
              <a:latin typeface="Times New Roman"/>
              <a:cs typeface="Times New Roman"/>
            </a:endParaRPr>
          </a:p>
          <a:p>
            <a:pPr marL="64769" eaLnBrk="1" fontAlgn="auto" hangingPunct="1">
              <a:spcBef>
                <a:spcPts val="130"/>
              </a:spcBef>
              <a:spcAft>
                <a:spcPts val="0"/>
              </a:spcAft>
              <a:defRPr/>
            </a:pPr>
            <a:r>
              <a:rPr sz="1100" kern="0" dirty="0">
                <a:solidFill>
                  <a:sysClr val="windowText" lastClr="000000"/>
                </a:solidFill>
                <a:latin typeface="Times New Roman"/>
                <a:cs typeface="Times New Roman"/>
              </a:rPr>
              <a:t>W</a:t>
            </a:r>
            <a:r>
              <a:rPr sz="1100" kern="0" spc="25" dirty="0">
                <a:solidFill>
                  <a:sysClr val="windowText" lastClr="000000"/>
                </a:solidFill>
                <a:latin typeface="Times New Roman"/>
                <a:cs typeface="Times New Roman"/>
              </a:rPr>
              <a:t> </a:t>
            </a:r>
            <a:r>
              <a:rPr sz="1100" kern="0" dirty="0">
                <a:solidFill>
                  <a:sysClr val="windowText" lastClr="000000"/>
                </a:solidFill>
                <a:latin typeface="Times New Roman"/>
                <a:cs typeface="Times New Roman"/>
              </a:rPr>
              <a:t>=</a:t>
            </a:r>
            <a:r>
              <a:rPr sz="1100" kern="0" spc="25" dirty="0">
                <a:solidFill>
                  <a:sysClr val="windowText" lastClr="000000"/>
                </a:solidFill>
                <a:latin typeface="Times New Roman"/>
                <a:cs typeface="Times New Roman"/>
              </a:rPr>
              <a:t> </a:t>
            </a:r>
            <a:r>
              <a:rPr sz="1100" kern="0" dirty="0">
                <a:solidFill>
                  <a:sysClr val="windowText" lastClr="000000"/>
                </a:solidFill>
                <a:latin typeface="Times New Roman"/>
                <a:cs typeface="Times New Roman"/>
              </a:rPr>
              <a:t>Total</a:t>
            </a:r>
            <a:r>
              <a:rPr sz="1100" kern="0" spc="30" dirty="0">
                <a:solidFill>
                  <a:sysClr val="windowText" lastClr="000000"/>
                </a:solidFill>
                <a:latin typeface="Times New Roman"/>
                <a:cs typeface="Times New Roman"/>
              </a:rPr>
              <a:t> </a:t>
            </a:r>
            <a:r>
              <a:rPr sz="1100" kern="0" dirty="0">
                <a:solidFill>
                  <a:sysClr val="windowText" lastClr="000000"/>
                </a:solidFill>
                <a:latin typeface="Times New Roman"/>
                <a:cs typeface="Times New Roman"/>
              </a:rPr>
              <a:t>load</a:t>
            </a:r>
            <a:r>
              <a:rPr sz="1100" kern="0" spc="25" dirty="0">
                <a:solidFill>
                  <a:sysClr val="windowText" lastClr="000000"/>
                </a:solidFill>
                <a:latin typeface="Times New Roman"/>
                <a:cs typeface="Times New Roman"/>
              </a:rPr>
              <a:t> </a:t>
            </a:r>
            <a:r>
              <a:rPr sz="1100" kern="0" dirty="0">
                <a:solidFill>
                  <a:sysClr val="windowText" lastClr="000000"/>
                </a:solidFill>
                <a:latin typeface="Times New Roman"/>
                <a:cs typeface="Times New Roman"/>
              </a:rPr>
              <a:t>carrying</a:t>
            </a:r>
            <a:r>
              <a:rPr sz="1100" kern="0" spc="30" dirty="0">
                <a:solidFill>
                  <a:sysClr val="windowText" lastClr="000000"/>
                </a:solidFill>
                <a:latin typeface="Times New Roman"/>
                <a:cs typeface="Times New Roman"/>
              </a:rPr>
              <a:t> </a:t>
            </a:r>
            <a:r>
              <a:rPr sz="1100" kern="0" spc="-10" dirty="0">
                <a:solidFill>
                  <a:sysClr val="windowText" lastClr="000000"/>
                </a:solidFill>
                <a:latin typeface="Times New Roman"/>
                <a:cs typeface="Times New Roman"/>
              </a:rPr>
              <a:t>capacity</a:t>
            </a:r>
            <a:endParaRPr sz="1100" kern="0">
              <a:solidFill>
                <a:sysClr val="windowText" lastClr="000000"/>
              </a:solidFill>
              <a:latin typeface="Times New Roman"/>
              <a:cs typeface="Times New Roman"/>
            </a:endParaRPr>
          </a:p>
          <a:p>
            <a:pPr marL="64769" eaLnBrk="1" fontAlgn="auto" hangingPunct="1">
              <a:spcBef>
                <a:spcPts val="170"/>
              </a:spcBef>
              <a:spcAft>
                <a:spcPts val="0"/>
              </a:spcAft>
              <a:defRPr/>
            </a:pPr>
            <a:r>
              <a:rPr sz="1100" i="1" kern="0" dirty="0">
                <a:solidFill>
                  <a:sysClr val="windowText" lastClr="000000"/>
                </a:solidFill>
                <a:latin typeface="Times New Roman"/>
                <a:cs typeface="Times New Roman"/>
              </a:rPr>
              <a:t>Ф</a:t>
            </a:r>
            <a:r>
              <a:rPr sz="1100" i="1" kern="0" spc="30" dirty="0">
                <a:solidFill>
                  <a:sysClr val="windowText" lastClr="000000"/>
                </a:solidFill>
                <a:latin typeface="Times New Roman"/>
                <a:cs typeface="Times New Roman"/>
              </a:rPr>
              <a:t> </a:t>
            </a:r>
            <a:r>
              <a:rPr sz="1100" kern="0" dirty="0">
                <a:solidFill>
                  <a:sysClr val="windowText" lastClr="000000"/>
                </a:solidFill>
                <a:latin typeface="Times New Roman"/>
                <a:cs typeface="Times New Roman"/>
              </a:rPr>
              <a:t>=</a:t>
            </a:r>
            <a:r>
              <a:rPr sz="1100" kern="0" spc="15" dirty="0">
                <a:solidFill>
                  <a:sysClr val="windowText" lastClr="000000"/>
                </a:solidFill>
                <a:latin typeface="Times New Roman"/>
                <a:cs typeface="Times New Roman"/>
              </a:rPr>
              <a:t> </a:t>
            </a:r>
            <a:r>
              <a:rPr sz="1100" kern="0" dirty="0">
                <a:solidFill>
                  <a:sysClr val="windowText" lastClr="000000"/>
                </a:solidFill>
                <a:latin typeface="Times New Roman"/>
                <a:cs typeface="Times New Roman"/>
              </a:rPr>
              <a:t>Attitude</a:t>
            </a:r>
            <a:r>
              <a:rPr sz="1100" kern="0" spc="20" dirty="0">
                <a:solidFill>
                  <a:sysClr val="windowText" lastClr="000000"/>
                </a:solidFill>
                <a:latin typeface="Times New Roman"/>
                <a:cs typeface="Times New Roman"/>
              </a:rPr>
              <a:t> </a:t>
            </a:r>
            <a:r>
              <a:rPr sz="1100" kern="0" spc="-10" dirty="0">
                <a:solidFill>
                  <a:sysClr val="windowText" lastClr="000000"/>
                </a:solidFill>
                <a:latin typeface="Times New Roman"/>
                <a:cs typeface="Times New Roman"/>
              </a:rPr>
              <a:t>angle</a:t>
            </a:r>
            <a:endParaRPr sz="1100" kern="0">
              <a:solidFill>
                <a:sysClr val="windowText" lastClr="000000"/>
              </a:solidFill>
              <a:latin typeface="Times New Roman"/>
              <a:cs typeface="Times New Roman"/>
            </a:endParaRPr>
          </a:p>
          <a:p>
            <a:pPr marL="64769" eaLnBrk="1" fontAlgn="auto" hangingPunct="1">
              <a:spcBef>
                <a:spcPts val="204"/>
              </a:spcBef>
              <a:spcAft>
                <a:spcPts val="0"/>
              </a:spcAft>
              <a:defRPr/>
            </a:pPr>
            <a:r>
              <a:rPr sz="1100" kern="0" dirty="0">
                <a:solidFill>
                  <a:sysClr val="windowText" lastClr="000000"/>
                </a:solidFill>
                <a:latin typeface="Cambria"/>
                <a:cs typeface="Cambria"/>
              </a:rPr>
              <a:t>𝑓</a:t>
            </a:r>
            <a:r>
              <a:rPr sz="1100" kern="0" spc="390" dirty="0">
                <a:solidFill>
                  <a:sysClr val="windowText" lastClr="000000"/>
                </a:solidFill>
                <a:latin typeface="Cambria"/>
                <a:cs typeface="Cambria"/>
              </a:rPr>
              <a:t> </a:t>
            </a:r>
            <a:r>
              <a:rPr sz="1100" kern="0" dirty="0">
                <a:solidFill>
                  <a:sysClr val="windowText" lastClr="000000"/>
                </a:solidFill>
                <a:latin typeface="Times New Roman"/>
                <a:cs typeface="Times New Roman"/>
              </a:rPr>
              <a:t>=</a:t>
            </a:r>
            <a:r>
              <a:rPr sz="1100" kern="0" spc="25" dirty="0">
                <a:solidFill>
                  <a:sysClr val="windowText" lastClr="000000"/>
                </a:solidFill>
                <a:latin typeface="Times New Roman"/>
                <a:cs typeface="Times New Roman"/>
              </a:rPr>
              <a:t> </a:t>
            </a:r>
            <a:r>
              <a:rPr sz="1100" kern="0" dirty="0">
                <a:solidFill>
                  <a:sysClr val="windowText" lastClr="000000"/>
                </a:solidFill>
                <a:latin typeface="Times New Roman"/>
                <a:cs typeface="Times New Roman"/>
              </a:rPr>
              <a:t>Coefficient</a:t>
            </a:r>
            <a:r>
              <a:rPr sz="1100" kern="0" spc="25" dirty="0">
                <a:solidFill>
                  <a:sysClr val="windowText" lastClr="000000"/>
                </a:solidFill>
                <a:latin typeface="Times New Roman"/>
                <a:cs typeface="Times New Roman"/>
              </a:rPr>
              <a:t> </a:t>
            </a:r>
            <a:r>
              <a:rPr sz="1100" kern="0" dirty="0">
                <a:solidFill>
                  <a:sysClr val="windowText" lastClr="000000"/>
                </a:solidFill>
                <a:latin typeface="Times New Roman"/>
                <a:cs typeface="Times New Roman"/>
              </a:rPr>
              <a:t>of</a:t>
            </a:r>
            <a:r>
              <a:rPr sz="1100" kern="0" spc="10" dirty="0">
                <a:solidFill>
                  <a:sysClr val="windowText" lastClr="000000"/>
                </a:solidFill>
                <a:latin typeface="Times New Roman"/>
                <a:cs typeface="Times New Roman"/>
              </a:rPr>
              <a:t> </a:t>
            </a:r>
            <a:r>
              <a:rPr sz="1100" kern="0" spc="-10" dirty="0">
                <a:solidFill>
                  <a:sysClr val="windowText" lastClr="000000"/>
                </a:solidFill>
                <a:latin typeface="Times New Roman"/>
                <a:cs typeface="Times New Roman"/>
              </a:rPr>
              <a:t>friction</a:t>
            </a:r>
            <a:endParaRPr sz="1100" kern="0">
              <a:solidFill>
                <a:sysClr val="windowText" lastClr="000000"/>
              </a:solidFill>
              <a:latin typeface="Times New Roman"/>
              <a:cs typeface="Times New Roman"/>
            </a:endParaRPr>
          </a:p>
        </p:txBody>
      </p:sp>
      <p:sp>
        <p:nvSpPr>
          <p:cNvPr id="29" name="object 29">
            <a:extLst>
              <a:ext uri="{FF2B5EF4-FFF2-40B4-BE49-F238E27FC236}">
                <a16:creationId xmlns:a16="http://schemas.microsoft.com/office/drawing/2014/main" id="{72DA3E1A-D84D-407B-B718-08F3D8F50269}"/>
              </a:ext>
            </a:extLst>
          </p:cNvPr>
          <p:cNvSpPr txBox="1"/>
          <p:nvPr/>
        </p:nvSpPr>
        <p:spPr>
          <a:xfrm>
            <a:off x="3035300" y="5400675"/>
            <a:ext cx="82550" cy="193675"/>
          </a:xfrm>
          <a:prstGeom prst="rect">
            <a:avLst/>
          </a:prstGeom>
        </p:spPr>
        <p:txBody>
          <a:bodyPr lIns="0" tIns="12700" rIns="0" bIns="0">
            <a:spAutoFit/>
          </a:bodyPr>
          <a:lstStyle/>
          <a:p>
            <a:pPr eaLnBrk="1" fontAlgn="auto" hangingPunct="1">
              <a:spcBef>
                <a:spcPts val="100"/>
              </a:spcBef>
              <a:spcAft>
                <a:spcPts val="0"/>
              </a:spcAft>
              <a:defRPr/>
            </a:pPr>
            <a:r>
              <a:rPr sz="1100" kern="0" spc="130" dirty="0">
                <a:solidFill>
                  <a:sysClr val="windowText" lastClr="000000"/>
                </a:solidFill>
                <a:latin typeface="Cambria"/>
                <a:cs typeface="Cambria"/>
              </a:rPr>
              <a:t>)</a:t>
            </a:r>
            <a:endParaRPr sz="1100" kern="0">
              <a:solidFill>
                <a:sysClr val="windowText" lastClr="000000"/>
              </a:solidFill>
              <a:latin typeface="Cambria"/>
              <a:cs typeface="Cambria"/>
            </a:endParaRPr>
          </a:p>
        </p:txBody>
      </p:sp>
      <p:sp>
        <p:nvSpPr>
          <p:cNvPr id="58398" name="object 30">
            <a:extLst>
              <a:ext uri="{FF2B5EF4-FFF2-40B4-BE49-F238E27FC236}">
                <a16:creationId xmlns:a16="http://schemas.microsoft.com/office/drawing/2014/main" id="{68182E5C-2494-4C19-B729-DCCADF9912CA}"/>
              </a:ext>
            </a:extLst>
          </p:cNvPr>
          <p:cNvSpPr txBox="1">
            <a:spLocks noChangeArrowheads="1"/>
          </p:cNvSpPr>
          <p:nvPr/>
        </p:nvSpPr>
        <p:spPr bwMode="auto">
          <a:xfrm>
            <a:off x="2570163" y="5521325"/>
            <a:ext cx="4826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254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en-US" altLang="en-US" sz="1200" baseline="3000">
                <a:solidFill>
                  <a:srgbClr val="000000"/>
                </a:solidFill>
                <a:latin typeface="Cambria" panose="02040503050406030204" pitchFamily="18" charset="0"/>
                <a:ea typeface="Cambria" panose="02040503050406030204" pitchFamily="18" charset="0"/>
                <a:cs typeface="Cambria" panose="02040503050406030204" pitchFamily="18" charset="0"/>
              </a:rPr>
              <a:t>(</a:t>
            </a:r>
            <a:r>
              <a:rPr lang="en-US" altLang="en-US" sz="800">
                <a:solidFill>
                  <a:srgbClr val="000000"/>
                </a:solidFill>
                <a:latin typeface="Cambria" panose="02040503050406030204" pitchFamily="18" charset="0"/>
                <a:ea typeface="Cambria" panose="02040503050406030204" pitchFamily="18" charset="0"/>
                <a:cs typeface="Cambria" panose="02040503050406030204" pitchFamily="18" charset="0"/>
              </a:rPr>
              <a:t>1-ɛ</a:t>
            </a:r>
            <a:r>
              <a:rPr lang="en-US" altLang="en-US" sz="900" baseline="21000">
                <a:solidFill>
                  <a:srgbClr val="000000"/>
                </a:solidFill>
                <a:latin typeface="Cambria" panose="02040503050406030204" pitchFamily="18" charset="0"/>
                <a:ea typeface="Cambria" panose="02040503050406030204" pitchFamily="18" charset="0"/>
                <a:cs typeface="Cambria" panose="02040503050406030204" pitchFamily="18" charset="0"/>
              </a:rPr>
              <a:t>2</a:t>
            </a:r>
            <a:r>
              <a:rPr lang="en-US" altLang="en-US" sz="1200" baseline="3000">
                <a:solidFill>
                  <a:srgbClr val="000000"/>
                </a:solidFill>
                <a:latin typeface="Cambria" panose="02040503050406030204" pitchFamily="18" charset="0"/>
                <a:ea typeface="Cambria" panose="02040503050406030204" pitchFamily="18" charset="0"/>
                <a:cs typeface="Cambria" panose="02040503050406030204" pitchFamily="18" charset="0"/>
              </a:rPr>
              <a:t>)</a:t>
            </a:r>
            <a:r>
              <a:rPr lang="en-US" altLang="en-US" sz="900" baseline="47000">
                <a:solidFill>
                  <a:srgbClr val="000000"/>
                </a:solidFill>
                <a:latin typeface="Cambria" panose="02040503050406030204" pitchFamily="18" charset="0"/>
                <a:ea typeface="Cambria" panose="02040503050406030204" pitchFamily="18" charset="0"/>
                <a:cs typeface="Cambria" panose="02040503050406030204" pitchFamily="18" charset="0"/>
              </a:rPr>
              <a:t>1</a:t>
            </a:r>
            <a:r>
              <a:rPr lang="en-US" altLang="en-US" sz="900" baseline="26000">
                <a:solidFill>
                  <a:srgbClr val="000000"/>
                </a:solidFill>
                <a:latin typeface="Cambria" panose="02040503050406030204" pitchFamily="18" charset="0"/>
                <a:ea typeface="Cambria" panose="02040503050406030204" pitchFamily="18" charset="0"/>
                <a:cs typeface="Cambria" panose="02040503050406030204" pitchFamily="18" charset="0"/>
              </a:rPr>
              <a:t>/</a:t>
            </a:r>
            <a:r>
              <a:rPr lang="en-US" altLang="en-US" sz="900" baseline="9000">
                <a:solidFill>
                  <a:srgbClr val="000000"/>
                </a:solidFill>
                <a:latin typeface="Cambria" panose="02040503050406030204" pitchFamily="18" charset="0"/>
                <a:ea typeface="Cambria" panose="02040503050406030204" pitchFamily="18" charset="0"/>
                <a:cs typeface="Cambria" panose="02040503050406030204" pitchFamily="18" charset="0"/>
              </a:rPr>
              <a:t>2</a:t>
            </a:r>
          </a:p>
        </p:txBody>
      </p:sp>
      <p:sp>
        <p:nvSpPr>
          <p:cNvPr id="31" name="object 31">
            <a:extLst>
              <a:ext uri="{FF2B5EF4-FFF2-40B4-BE49-F238E27FC236}">
                <a16:creationId xmlns:a16="http://schemas.microsoft.com/office/drawing/2014/main" id="{98A3A383-6571-4CB9-B595-8C2C71A4D22F}"/>
              </a:ext>
            </a:extLst>
          </p:cNvPr>
          <p:cNvSpPr txBox="1"/>
          <p:nvPr/>
        </p:nvSpPr>
        <p:spPr>
          <a:xfrm>
            <a:off x="1949450" y="5508625"/>
            <a:ext cx="358775" cy="147638"/>
          </a:xfrm>
          <a:prstGeom prst="rect">
            <a:avLst/>
          </a:prstGeom>
        </p:spPr>
        <p:txBody>
          <a:bodyPr lIns="0" tIns="12700" rIns="0" bIns="0">
            <a:spAutoFit/>
          </a:bodyPr>
          <a:lstStyle/>
          <a:p>
            <a:pPr eaLnBrk="1" fontAlgn="auto" hangingPunct="1">
              <a:spcBef>
                <a:spcPts val="100"/>
              </a:spcBef>
              <a:spcAft>
                <a:spcPts val="0"/>
              </a:spcAft>
              <a:tabLst>
                <a:tab pos="286385" algn="l"/>
              </a:tabLst>
              <a:defRPr/>
            </a:pPr>
            <a:r>
              <a:rPr sz="800" kern="0" spc="-50" dirty="0">
                <a:solidFill>
                  <a:sysClr val="windowText" lastClr="000000"/>
                </a:solidFill>
                <a:latin typeface="Cambria"/>
                <a:cs typeface="Cambria"/>
              </a:rPr>
              <a:t>R</a:t>
            </a:r>
            <a:r>
              <a:rPr sz="800" kern="0" dirty="0">
                <a:solidFill>
                  <a:sysClr val="windowText" lastClr="000000"/>
                </a:solidFill>
                <a:latin typeface="Cambria"/>
                <a:cs typeface="Cambria"/>
              </a:rPr>
              <a:t>	</a:t>
            </a:r>
            <a:r>
              <a:rPr sz="800" kern="0" spc="-50" dirty="0">
                <a:solidFill>
                  <a:sysClr val="windowText" lastClr="000000"/>
                </a:solidFill>
                <a:latin typeface="Cambria"/>
                <a:cs typeface="Cambria"/>
              </a:rPr>
              <a:t>2</a:t>
            </a:r>
            <a:endParaRPr sz="800" kern="0">
              <a:solidFill>
                <a:sysClr val="windowText" lastClr="000000"/>
              </a:solidFill>
              <a:latin typeface="Cambria"/>
              <a:cs typeface="Cambria"/>
            </a:endParaRPr>
          </a:p>
        </p:txBody>
      </p:sp>
      <p:sp>
        <p:nvSpPr>
          <p:cNvPr id="58400" name="object 32">
            <a:extLst>
              <a:ext uri="{FF2B5EF4-FFF2-40B4-BE49-F238E27FC236}">
                <a16:creationId xmlns:a16="http://schemas.microsoft.com/office/drawing/2014/main" id="{7CE97018-56E0-4087-8F3D-FBE7C0058AFA}"/>
              </a:ext>
            </a:extLst>
          </p:cNvPr>
          <p:cNvSpPr txBox="1">
            <a:spLocks noChangeArrowheads="1"/>
          </p:cNvSpPr>
          <p:nvPr/>
        </p:nvSpPr>
        <p:spPr bwMode="auto">
          <a:xfrm>
            <a:off x="1725613" y="5314950"/>
            <a:ext cx="124142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25400">
              <a:tabLst>
                <a:tab pos="968375" algn="l"/>
              </a:tabLst>
              <a:defRPr>
                <a:solidFill>
                  <a:schemeClr val="tx1"/>
                </a:solidFill>
                <a:latin typeface="Arial" panose="020B0604020202020204" pitchFamily="34" charset="0"/>
              </a:defRPr>
            </a:lvl1pPr>
            <a:lvl2pPr marL="742950" indent="-285750">
              <a:tabLst>
                <a:tab pos="968375" algn="l"/>
              </a:tabLst>
              <a:defRPr>
                <a:solidFill>
                  <a:schemeClr val="tx1"/>
                </a:solidFill>
                <a:latin typeface="Arial" panose="020B0604020202020204" pitchFamily="34" charset="0"/>
              </a:defRPr>
            </a:lvl2pPr>
            <a:lvl3pPr marL="1143000" indent="-228600">
              <a:tabLst>
                <a:tab pos="968375" algn="l"/>
              </a:tabLst>
              <a:defRPr>
                <a:solidFill>
                  <a:schemeClr val="tx1"/>
                </a:solidFill>
                <a:latin typeface="Arial" panose="020B0604020202020204" pitchFamily="34" charset="0"/>
              </a:defRPr>
            </a:lvl3pPr>
            <a:lvl4pPr marL="1600200" indent="-228600">
              <a:tabLst>
                <a:tab pos="968375" algn="l"/>
              </a:tabLst>
              <a:defRPr>
                <a:solidFill>
                  <a:schemeClr val="tx1"/>
                </a:solidFill>
                <a:latin typeface="Arial" panose="020B0604020202020204" pitchFamily="34" charset="0"/>
              </a:defRPr>
            </a:lvl4pPr>
            <a:lvl5pPr marL="2057400" indent="-228600">
              <a:tabLst>
                <a:tab pos="9683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9683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9683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9683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968375" algn="l"/>
              </a:tabLst>
              <a:defRPr>
                <a:solidFill>
                  <a:schemeClr val="tx1"/>
                </a:solidFill>
                <a:latin typeface="Arial" panose="020B0604020202020204" pitchFamily="34" charset="0"/>
              </a:defRPr>
            </a:lvl9pPr>
          </a:lstStyle>
          <a:p>
            <a:pPr eaLnBrk="1" hangingPunct="1">
              <a:spcBef>
                <a:spcPts val="100"/>
              </a:spcBef>
            </a:pPr>
            <a:r>
              <a:rPr lang="en-US" altLang="en-US" sz="1600" baseline="-33000">
                <a:solidFill>
                  <a:srgbClr val="000000"/>
                </a:solidFill>
                <a:latin typeface="Cambria" panose="02040503050406030204" pitchFamily="18" charset="0"/>
                <a:ea typeface="Cambria" panose="02040503050406030204" pitchFamily="18" charset="0"/>
                <a:cs typeface="Cambria" panose="02040503050406030204" pitchFamily="18" charset="0"/>
              </a:rPr>
              <a:t>𝑓</a:t>
            </a:r>
            <a:r>
              <a:rPr lang="en-US" altLang="en-US" sz="1600" baseline="-33000">
                <a:solidFill>
                  <a:srgbClr val="000000"/>
                </a:solidFill>
                <a:latin typeface="Times New Roman" panose="02020603050405020304" pitchFamily="18" charset="0"/>
                <a:cs typeface="Times New Roman" panose="02020603050405020304" pitchFamily="18" charset="0"/>
              </a:rPr>
              <a:t>= </a:t>
            </a:r>
            <a:r>
              <a:rPr lang="en-US" altLang="en-US" sz="1000" baseline="-32000">
                <a:solidFill>
                  <a:srgbClr val="000000"/>
                </a:solidFill>
                <a:latin typeface="Cambria" panose="02040503050406030204" pitchFamily="18" charset="0"/>
                <a:ea typeface="Cambria" panose="02040503050406030204" pitchFamily="18" charset="0"/>
                <a:cs typeface="Cambria" panose="02040503050406030204" pitchFamily="18" charset="0"/>
              </a:rPr>
              <a:t>C </a:t>
            </a:r>
            <a:r>
              <a:rPr lang="en-US" altLang="en-US" sz="1600" baseline="-33000">
                <a:solidFill>
                  <a:srgbClr val="000000"/>
                </a:solidFill>
                <a:latin typeface="Cambria" panose="02040503050406030204" pitchFamily="18" charset="0"/>
                <a:ea typeface="Cambria" panose="02040503050406030204" pitchFamily="18" charset="0"/>
                <a:cs typeface="Cambria" panose="02040503050406030204" pitchFamily="18" charset="0"/>
              </a:rPr>
              <a:t>( </a:t>
            </a:r>
            <a:r>
              <a:rPr lang="en-US" altLang="en-US" sz="800">
                <a:solidFill>
                  <a:srgbClr val="000000"/>
                </a:solidFill>
                <a:latin typeface="Cambria" panose="02040503050406030204" pitchFamily="18" charset="0"/>
                <a:ea typeface="Cambria" panose="02040503050406030204" pitchFamily="18" charset="0"/>
                <a:cs typeface="Cambria" panose="02040503050406030204" pitchFamily="18" charset="0"/>
              </a:rPr>
              <a:t>ɛ sinФ </a:t>
            </a:r>
            <a:r>
              <a:rPr lang="en-US" altLang="en-US" sz="1600" baseline="-33000">
                <a:solidFill>
                  <a:srgbClr val="000000"/>
                </a:solidFill>
                <a:latin typeface="Cambria" panose="02040503050406030204" pitchFamily="18" charset="0"/>
                <a:ea typeface="Cambria" panose="02040503050406030204" pitchFamily="18" charset="0"/>
                <a:cs typeface="Cambria" panose="02040503050406030204" pitchFamily="18" charset="0"/>
              </a:rPr>
              <a:t>+	</a:t>
            </a:r>
            <a:r>
              <a:rPr lang="en-US" altLang="en-US" sz="800">
                <a:solidFill>
                  <a:srgbClr val="000000"/>
                </a:solidFill>
                <a:latin typeface="Cambria" panose="02040503050406030204" pitchFamily="18" charset="0"/>
                <a:ea typeface="Cambria" panose="02040503050406030204" pitchFamily="18" charset="0"/>
                <a:cs typeface="Cambria" panose="02040503050406030204" pitchFamily="18" charset="0"/>
              </a:rPr>
              <a:t>2rr</a:t>
            </a:r>
            <a:r>
              <a:rPr lang="en-US" altLang="en-US" sz="900" baseline="26000">
                <a:solidFill>
                  <a:srgbClr val="000000"/>
                </a:solidFill>
                <a:latin typeface="Cambria" panose="02040503050406030204" pitchFamily="18" charset="0"/>
                <a:ea typeface="Cambria" panose="02040503050406030204" pitchFamily="18" charset="0"/>
                <a:cs typeface="Cambria" panose="02040503050406030204" pitchFamily="18" charset="0"/>
              </a:rPr>
              <a:t>2 </a:t>
            </a:r>
            <a:r>
              <a:rPr lang="en-US" altLang="en-US" sz="800">
                <a:solidFill>
                  <a:srgbClr val="000000"/>
                </a:solidFill>
                <a:latin typeface="Cambria" panose="02040503050406030204" pitchFamily="18" charset="0"/>
                <a:ea typeface="Cambria" panose="02040503050406030204" pitchFamily="18" charset="0"/>
                <a:cs typeface="Cambria" panose="02040503050406030204" pitchFamily="18" charset="0"/>
              </a:rPr>
              <a:t>S</a:t>
            </a:r>
          </a:p>
        </p:txBody>
      </p:sp>
      <p:sp>
        <p:nvSpPr>
          <p:cNvPr id="33" name="object 33">
            <a:extLst>
              <a:ext uri="{FF2B5EF4-FFF2-40B4-BE49-F238E27FC236}">
                <a16:creationId xmlns:a16="http://schemas.microsoft.com/office/drawing/2014/main" id="{18FD8499-47F0-4737-AA14-478584E8ACA2}"/>
              </a:ext>
            </a:extLst>
          </p:cNvPr>
          <p:cNvSpPr txBox="1"/>
          <p:nvPr/>
        </p:nvSpPr>
        <p:spPr>
          <a:xfrm>
            <a:off x="3478213" y="5065713"/>
            <a:ext cx="84137" cy="193675"/>
          </a:xfrm>
          <a:prstGeom prst="rect">
            <a:avLst/>
          </a:prstGeom>
        </p:spPr>
        <p:txBody>
          <a:bodyPr lIns="0" tIns="12700" rIns="0" bIns="0">
            <a:spAutoFit/>
          </a:bodyPr>
          <a:lstStyle/>
          <a:p>
            <a:pPr eaLnBrk="1" fontAlgn="auto" hangingPunct="1">
              <a:spcBef>
                <a:spcPts val="100"/>
              </a:spcBef>
              <a:spcAft>
                <a:spcPts val="0"/>
              </a:spcAft>
              <a:defRPr/>
            </a:pPr>
            <a:r>
              <a:rPr sz="1100" kern="0" spc="130" dirty="0">
                <a:solidFill>
                  <a:sysClr val="windowText" lastClr="000000"/>
                </a:solidFill>
                <a:latin typeface="Cambria"/>
                <a:cs typeface="Cambria"/>
              </a:rPr>
              <a:t>)</a:t>
            </a:r>
            <a:endParaRPr sz="1100" kern="0">
              <a:solidFill>
                <a:sysClr val="windowText" lastClr="000000"/>
              </a:solidFill>
              <a:latin typeface="Cambria"/>
              <a:cs typeface="Cambria"/>
            </a:endParaRPr>
          </a:p>
        </p:txBody>
      </p:sp>
      <p:sp>
        <p:nvSpPr>
          <p:cNvPr id="58402" name="object 34">
            <a:extLst>
              <a:ext uri="{FF2B5EF4-FFF2-40B4-BE49-F238E27FC236}">
                <a16:creationId xmlns:a16="http://schemas.microsoft.com/office/drawing/2014/main" id="{7D0DA57A-1342-4AA8-B879-6C7DF5DC2755}"/>
              </a:ext>
            </a:extLst>
          </p:cNvPr>
          <p:cNvSpPr txBox="1">
            <a:spLocks noChangeArrowheads="1"/>
          </p:cNvSpPr>
          <p:nvPr/>
        </p:nvSpPr>
        <p:spPr bwMode="auto">
          <a:xfrm>
            <a:off x="2195513" y="5175250"/>
            <a:ext cx="180975"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en-US" altLang="en-US" sz="800">
                <a:solidFill>
                  <a:srgbClr val="000000"/>
                </a:solidFill>
                <a:latin typeface="Cambria" panose="02040503050406030204" pitchFamily="18" charset="0"/>
                <a:ea typeface="Cambria" panose="02040503050406030204" pitchFamily="18" charset="0"/>
                <a:cs typeface="Cambria" panose="02040503050406030204" pitchFamily="18" charset="0"/>
              </a:rPr>
              <a:t>6rrɛ</a:t>
            </a:r>
          </a:p>
        </p:txBody>
      </p:sp>
      <p:sp>
        <p:nvSpPr>
          <p:cNvPr id="58403" name="object 35">
            <a:extLst>
              <a:ext uri="{FF2B5EF4-FFF2-40B4-BE49-F238E27FC236}">
                <a16:creationId xmlns:a16="http://schemas.microsoft.com/office/drawing/2014/main" id="{5D280E01-144C-47DD-89A7-86411A30EFC3}"/>
              </a:ext>
            </a:extLst>
          </p:cNvPr>
          <p:cNvSpPr txBox="1">
            <a:spLocks noChangeArrowheads="1"/>
          </p:cNvSpPr>
          <p:nvPr/>
        </p:nvSpPr>
        <p:spPr bwMode="auto">
          <a:xfrm>
            <a:off x="3016250" y="4848225"/>
            <a:ext cx="11112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en-US" altLang="en-US" sz="800">
                <a:solidFill>
                  <a:srgbClr val="000000"/>
                </a:solidFill>
                <a:latin typeface="Cambria" panose="02040503050406030204" pitchFamily="18" charset="0"/>
                <a:ea typeface="Cambria" panose="02040503050406030204" pitchFamily="18" charset="0"/>
                <a:cs typeface="Cambria" panose="02040503050406030204" pitchFamily="18" charset="0"/>
              </a:rPr>
              <a:t>2ɛ</a:t>
            </a:r>
          </a:p>
        </p:txBody>
      </p:sp>
      <p:sp>
        <p:nvSpPr>
          <p:cNvPr id="36" name="object 36">
            <a:extLst>
              <a:ext uri="{FF2B5EF4-FFF2-40B4-BE49-F238E27FC236}">
                <a16:creationId xmlns:a16="http://schemas.microsoft.com/office/drawing/2014/main" id="{A98BF356-856C-4DF4-AC05-96D1336AE5A7}"/>
              </a:ext>
            </a:extLst>
          </p:cNvPr>
          <p:cNvSpPr txBox="1"/>
          <p:nvPr/>
        </p:nvSpPr>
        <p:spPr>
          <a:xfrm>
            <a:off x="2686050" y="4984470"/>
            <a:ext cx="796925" cy="336550"/>
          </a:xfrm>
          <a:prstGeom prst="rect">
            <a:avLst/>
          </a:prstGeom>
        </p:spPr>
        <p:txBody>
          <a:bodyPr lIns="0" tIns="12700" rIns="0" bIns="0">
            <a:spAutoFit/>
          </a:bodyPr>
          <a:lstStyle/>
          <a:p>
            <a:pPr marL="25400" marR="30480" indent="309245" eaLnBrk="1" fontAlgn="auto" hangingPunct="1">
              <a:lnSpc>
                <a:spcPct val="127499"/>
              </a:lnSpc>
              <a:spcBef>
                <a:spcPts val="100"/>
              </a:spcBef>
              <a:spcAft>
                <a:spcPts val="0"/>
              </a:spcAft>
              <a:tabLst>
                <a:tab pos="568960" algn="l"/>
              </a:tabLst>
              <a:defRPr/>
            </a:pPr>
            <a:r>
              <a:rPr sz="800" strike="sngStrike" kern="0" spc="155" dirty="0">
                <a:solidFill>
                  <a:sysClr val="windowText" lastClr="000000"/>
                </a:solidFill>
                <a:latin typeface="Cambria"/>
                <a:cs typeface="Cambria"/>
              </a:rPr>
              <a:t> </a:t>
            </a:r>
            <a:r>
              <a:rPr sz="800" strike="sngStrike" kern="0" spc="-50" dirty="0">
                <a:solidFill>
                  <a:sysClr val="windowText" lastClr="000000"/>
                </a:solidFill>
                <a:latin typeface="Cambria"/>
                <a:cs typeface="Cambria"/>
              </a:rPr>
              <a:t>1</a:t>
            </a:r>
            <a:r>
              <a:rPr sz="800" strike="sngStrike" kern="0" dirty="0">
                <a:solidFill>
                  <a:sysClr val="windowText" lastClr="000000"/>
                </a:solidFill>
                <a:latin typeface="Cambria"/>
                <a:cs typeface="Cambria"/>
              </a:rPr>
              <a:t>	</a:t>
            </a:r>
            <a:r>
              <a:rPr sz="800" kern="0" spc="500" dirty="0">
                <a:solidFill>
                  <a:sysClr val="windowText" lastClr="000000"/>
                </a:solidFill>
                <a:latin typeface="Cambria"/>
                <a:cs typeface="Cambria"/>
              </a:rPr>
              <a:t> </a:t>
            </a:r>
            <a:r>
              <a:rPr sz="800" kern="0" dirty="0">
                <a:solidFill>
                  <a:sysClr val="windowText" lastClr="000000"/>
                </a:solidFill>
                <a:latin typeface="Cambria"/>
                <a:cs typeface="Cambria"/>
              </a:rPr>
              <a:t>(rr</a:t>
            </a:r>
            <a:r>
              <a:rPr sz="975" kern="0" baseline="21367" dirty="0">
                <a:solidFill>
                  <a:sysClr val="windowText" lastClr="000000"/>
                </a:solidFill>
                <a:latin typeface="Cambria"/>
                <a:cs typeface="Cambria"/>
              </a:rPr>
              <a:t>2</a:t>
            </a:r>
            <a:r>
              <a:rPr sz="1200" strike="sngStrike" kern="0" baseline="3472" dirty="0">
                <a:solidFill>
                  <a:sysClr val="windowText" lastClr="000000"/>
                </a:solidFill>
                <a:latin typeface="Cambria"/>
                <a:cs typeface="Cambria"/>
              </a:rPr>
              <a:t>(</a:t>
            </a:r>
            <a:r>
              <a:rPr sz="800" strike="sngStrike" kern="0" dirty="0">
                <a:solidFill>
                  <a:sysClr val="windowText" lastClr="000000"/>
                </a:solidFill>
                <a:latin typeface="Cambria"/>
                <a:cs typeface="Cambria"/>
              </a:rPr>
              <a:t>1-</a:t>
            </a:r>
            <a:r>
              <a:rPr sz="800" strike="sngStrike" kern="0" spc="-10" dirty="0">
                <a:solidFill>
                  <a:sysClr val="windowText" lastClr="000000"/>
                </a:solidFill>
                <a:latin typeface="Cambria"/>
                <a:cs typeface="Cambria"/>
              </a:rPr>
              <a:t>ɛ</a:t>
            </a:r>
            <a:r>
              <a:rPr sz="975" u="sng" kern="0" spc="-15" baseline="21367" dirty="0">
                <a:solidFill>
                  <a:sysClr val="windowText" lastClr="000000"/>
                </a:solidFill>
                <a:uFill>
                  <a:solidFill>
                    <a:srgbClr val="000000"/>
                  </a:solidFill>
                </a:uFill>
                <a:latin typeface="Cambria"/>
                <a:cs typeface="Cambria"/>
              </a:rPr>
              <a:t>2</a:t>
            </a:r>
            <a:r>
              <a:rPr sz="1200" strike="sngStrike" kern="0" spc="-15" baseline="3472" dirty="0">
                <a:solidFill>
                  <a:sysClr val="windowText" lastClr="000000"/>
                </a:solidFill>
                <a:latin typeface="Cambria"/>
                <a:cs typeface="Cambria"/>
              </a:rPr>
              <a:t>)</a:t>
            </a:r>
            <a:r>
              <a:rPr sz="800" strike="sngStrike" kern="0" spc="-10" dirty="0">
                <a:solidFill>
                  <a:sysClr val="windowText" lastClr="000000"/>
                </a:solidFill>
                <a:latin typeface="Cambria"/>
                <a:cs typeface="Cambria"/>
              </a:rPr>
              <a:t>)+</a:t>
            </a:r>
            <a:r>
              <a:rPr sz="800" kern="0" spc="-10" dirty="0">
                <a:solidFill>
                  <a:sysClr val="windowText" lastClr="000000"/>
                </a:solidFill>
                <a:latin typeface="Cambria"/>
                <a:cs typeface="Cambria"/>
              </a:rPr>
              <a:t>4ɛ</a:t>
            </a:r>
            <a:r>
              <a:rPr sz="975" kern="0" spc="-15" baseline="21367" dirty="0">
                <a:solidFill>
                  <a:sysClr val="windowText" lastClr="000000"/>
                </a:solidFill>
                <a:latin typeface="Cambria"/>
                <a:cs typeface="Cambria"/>
              </a:rPr>
              <a:t>2</a:t>
            </a:r>
            <a:endParaRPr sz="975" kern="0" baseline="21367">
              <a:solidFill>
                <a:sysClr val="windowText" lastClr="000000"/>
              </a:solidFill>
              <a:latin typeface="Cambria"/>
              <a:cs typeface="Cambria"/>
            </a:endParaRPr>
          </a:p>
        </p:txBody>
      </p:sp>
      <p:sp>
        <p:nvSpPr>
          <p:cNvPr id="37" name="object 37">
            <a:extLst>
              <a:ext uri="{FF2B5EF4-FFF2-40B4-BE49-F238E27FC236}">
                <a16:creationId xmlns:a16="http://schemas.microsoft.com/office/drawing/2014/main" id="{0D43EAE8-0A61-4022-92E2-E81EB2D3C615}"/>
              </a:ext>
            </a:extLst>
          </p:cNvPr>
          <p:cNvSpPr txBox="1"/>
          <p:nvPr/>
        </p:nvSpPr>
        <p:spPr>
          <a:xfrm>
            <a:off x="2409825" y="4870450"/>
            <a:ext cx="220663" cy="149225"/>
          </a:xfrm>
          <a:prstGeom prst="rect">
            <a:avLst/>
          </a:prstGeom>
        </p:spPr>
        <p:txBody>
          <a:bodyPr lIns="0" tIns="12700" rIns="0" bIns="0">
            <a:spAutoFit/>
          </a:bodyPr>
          <a:lstStyle/>
          <a:p>
            <a:pPr marL="25400" eaLnBrk="1" fontAlgn="auto" hangingPunct="1">
              <a:spcBef>
                <a:spcPts val="100"/>
              </a:spcBef>
              <a:spcAft>
                <a:spcPts val="0"/>
              </a:spcAft>
              <a:defRPr/>
            </a:pPr>
            <a:r>
              <a:rPr sz="1200" kern="0" spc="127" baseline="6944" dirty="0">
                <a:solidFill>
                  <a:sysClr val="windowText" lastClr="000000"/>
                </a:solidFill>
                <a:latin typeface="Cambria"/>
                <a:cs typeface="Cambria"/>
              </a:rPr>
              <a:t>W</a:t>
            </a:r>
            <a:r>
              <a:rPr sz="650" kern="0" spc="85" dirty="0">
                <a:solidFill>
                  <a:sysClr val="windowText" lastClr="000000"/>
                </a:solidFill>
                <a:latin typeface="Cambria"/>
                <a:cs typeface="Cambria"/>
              </a:rPr>
              <a:t>r</a:t>
            </a:r>
            <a:endParaRPr sz="650" kern="0">
              <a:solidFill>
                <a:sysClr val="windowText" lastClr="000000"/>
              </a:solidFill>
              <a:latin typeface="Cambria"/>
              <a:cs typeface="Cambria"/>
            </a:endParaRPr>
          </a:p>
        </p:txBody>
      </p:sp>
      <p:sp>
        <p:nvSpPr>
          <p:cNvPr id="58406" name="object 38">
            <a:extLst>
              <a:ext uri="{FF2B5EF4-FFF2-40B4-BE49-F238E27FC236}">
                <a16:creationId xmlns:a16="http://schemas.microsoft.com/office/drawing/2014/main" id="{C2BF5396-6F4C-414E-A1F4-491AC6C5FCFC}"/>
              </a:ext>
            </a:extLst>
          </p:cNvPr>
          <p:cNvSpPr txBox="1">
            <a:spLocks noChangeArrowheads="1"/>
          </p:cNvSpPr>
          <p:nvPr/>
        </p:nvSpPr>
        <p:spPr bwMode="auto">
          <a:xfrm>
            <a:off x="1725613" y="4975225"/>
            <a:ext cx="1011237"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254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en-US" altLang="en-US" sz="1600" baseline="-30000">
                <a:solidFill>
                  <a:srgbClr val="000000"/>
                </a:solidFill>
                <a:latin typeface="Cambria" panose="02040503050406030204" pitchFamily="18" charset="0"/>
                <a:ea typeface="Cambria" panose="02040503050406030204" pitchFamily="18" charset="0"/>
                <a:cs typeface="Cambria" panose="02040503050406030204" pitchFamily="18" charset="0"/>
              </a:rPr>
              <a:t>𝑆</a:t>
            </a:r>
            <a:r>
              <a:rPr lang="en-US" altLang="en-US" sz="1600" baseline="-30000">
                <a:solidFill>
                  <a:srgbClr val="000000"/>
                </a:solidFill>
                <a:latin typeface="Times New Roman" panose="02020603050405020304" pitchFamily="18" charset="0"/>
                <a:cs typeface="Times New Roman" panose="02020603050405020304" pitchFamily="18" charset="0"/>
              </a:rPr>
              <a:t>= </a:t>
            </a:r>
            <a:r>
              <a:rPr lang="en-US" altLang="en-US" sz="800">
                <a:solidFill>
                  <a:srgbClr val="000000"/>
                </a:solidFill>
                <a:latin typeface="Cambria" panose="02040503050406030204" pitchFamily="18" charset="0"/>
                <a:ea typeface="Cambria" panose="02040503050406030204" pitchFamily="18" charset="0"/>
                <a:cs typeface="Cambria" panose="02040503050406030204" pitchFamily="18" charset="0"/>
              </a:rPr>
              <a:t>(2+ ɛ</a:t>
            </a:r>
            <a:r>
              <a:rPr lang="en-US" altLang="en-US" sz="900" baseline="26000">
                <a:solidFill>
                  <a:srgbClr val="000000"/>
                </a:solidFill>
                <a:latin typeface="Cambria" panose="02040503050406030204" pitchFamily="18" charset="0"/>
                <a:ea typeface="Cambria" panose="02040503050406030204" pitchFamily="18" charset="0"/>
                <a:cs typeface="Cambria" panose="02040503050406030204" pitchFamily="18" charset="0"/>
              </a:rPr>
              <a:t>2 </a:t>
            </a:r>
            <a:r>
              <a:rPr lang="en-US" altLang="en-US" sz="800">
                <a:solidFill>
                  <a:srgbClr val="000000"/>
                </a:solidFill>
                <a:latin typeface="Cambria" panose="02040503050406030204" pitchFamily="18" charset="0"/>
                <a:ea typeface="Cambria" panose="02040503050406030204" pitchFamily="18" charset="0"/>
                <a:cs typeface="Cambria" panose="02040503050406030204" pitchFamily="18" charset="0"/>
              </a:rPr>
              <a:t>)(1-ɛ</a:t>
            </a:r>
            <a:r>
              <a:rPr lang="en-US" altLang="en-US" sz="900" baseline="26000">
                <a:solidFill>
                  <a:srgbClr val="000000"/>
                </a:solidFill>
                <a:latin typeface="Cambria" panose="02040503050406030204" pitchFamily="18" charset="0"/>
                <a:ea typeface="Cambria" panose="02040503050406030204" pitchFamily="18" charset="0"/>
                <a:cs typeface="Cambria" panose="02040503050406030204" pitchFamily="18" charset="0"/>
              </a:rPr>
              <a:t>2</a:t>
            </a:r>
            <a:r>
              <a:rPr lang="en-US" altLang="en-US" sz="800">
                <a:solidFill>
                  <a:srgbClr val="000000"/>
                </a:solidFill>
                <a:latin typeface="Cambria" panose="02040503050406030204" pitchFamily="18" charset="0"/>
                <a:ea typeface="Cambria" panose="02040503050406030204" pitchFamily="18" charset="0"/>
                <a:cs typeface="Cambria" panose="02040503050406030204" pitchFamily="18" charset="0"/>
              </a:rPr>
              <a:t>) </a:t>
            </a:r>
            <a:r>
              <a:rPr lang="en-US" altLang="en-US" sz="1600" baseline="-33000">
                <a:solidFill>
                  <a:srgbClr val="000000"/>
                </a:solidFill>
                <a:latin typeface="Cambria" panose="02040503050406030204" pitchFamily="18" charset="0"/>
                <a:ea typeface="Cambria" panose="02040503050406030204" pitchFamily="18" charset="0"/>
                <a:cs typeface="Cambria" panose="02040503050406030204" pitchFamily="18" charset="0"/>
              </a:rPr>
              <a:t>(</a:t>
            </a:r>
          </a:p>
        </p:txBody>
      </p:sp>
      <p:sp>
        <p:nvSpPr>
          <p:cNvPr id="58407" name="object 39">
            <a:extLst>
              <a:ext uri="{FF2B5EF4-FFF2-40B4-BE49-F238E27FC236}">
                <a16:creationId xmlns:a16="http://schemas.microsoft.com/office/drawing/2014/main" id="{A241788B-933F-4F2F-AE99-64F73DA1E4A0}"/>
              </a:ext>
            </a:extLst>
          </p:cNvPr>
          <p:cNvSpPr txBox="1">
            <a:spLocks noChangeArrowheads="1"/>
          </p:cNvSpPr>
          <p:nvPr/>
        </p:nvSpPr>
        <p:spPr bwMode="auto">
          <a:xfrm>
            <a:off x="2413000" y="4521200"/>
            <a:ext cx="971550"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25400">
              <a:tabLst>
                <a:tab pos="366713" algn="l"/>
              </a:tabLst>
              <a:defRPr>
                <a:solidFill>
                  <a:schemeClr val="tx1"/>
                </a:solidFill>
                <a:latin typeface="Arial" panose="020B0604020202020204" pitchFamily="34" charset="0"/>
              </a:defRPr>
            </a:lvl1pPr>
            <a:lvl2pPr marL="742950" indent="-285750">
              <a:tabLst>
                <a:tab pos="366713" algn="l"/>
              </a:tabLst>
              <a:defRPr>
                <a:solidFill>
                  <a:schemeClr val="tx1"/>
                </a:solidFill>
                <a:latin typeface="Arial" panose="020B0604020202020204" pitchFamily="34" charset="0"/>
              </a:defRPr>
            </a:lvl2pPr>
            <a:lvl3pPr marL="1143000" indent="-228600">
              <a:tabLst>
                <a:tab pos="366713" algn="l"/>
              </a:tabLst>
              <a:defRPr>
                <a:solidFill>
                  <a:schemeClr val="tx1"/>
                </a:solidFill>
                <a:latin typeface="Arial" panose="020B0604020202020204" pitchFamily="34" charset="0"/>
              </a:defRPr>
            </a:lvl3pPr>
            <a:lvl4pPr marL="1600200" indent="-228600">
              <a:tabLst>
                <a:tab pos="366713" algn="l"/>
              </a:tabLst>
              <a:defRPr>
                <a:solidFill>
                  <a:schemeClr val="tx1"/>
                </a:solidFill>
                <a:latin typeface="Arial" panose="020B0604020202020204" pitchFamily="34" charset="0"/>
              </a:defRPr>
            </a:lvl4pPr>
            <a:lvl5pPr marL="2057400" indent="-228600">
              <a:tabLst>
                <a:tab pos="36671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6671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6671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6671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66713" algn="l"/>
              </a:tabLst>
              <a:defRPr>
                <a:solidFill>
                  <a:schemeClr val="tx1"/>
                </a:solidFill>
                <a:latin typeface="Arial" panose="020B0604020202020204" pitchFamily="34" charset="0"/>
              </a:defRPr>
            </a:lvl9pPr>
          </a:lstStyle>
          <a:p>
            <a:pPr eaLnBrk="1" hangingPunct="1">
              <a:spcBef>
                <a:spcPts val="100"/>
              </a:spcBef>
            </a:pPr>
            <a:r>
              <a:rPr lang="en-US" altLang="en-US" sz="800">
                <a:solidFill>
                  <a:srgbClr val="000000"/>
                </a:solidFill>
                <a:latin typeface="Cambria" panose="02040503050406030204" pitchFamily="18" charset="0"/>
                <a:ea typeface="Cambria" panose="02040503050406030204" pitchFamily="18" charset="0"/>
                <a:cs typeface="Cambria" panose="02040503050406030204" pitchFamily="18" charset="0"/>
              </a:rPr>
              <a:t>C	</a:t>
            </a:r>
            <a:r>
              <a:rPr lang="en-US" altLang="en-US" sz="1200" baseline="3000">
                <a:solidFill>
                  <a:srgbClr val="000000"/>
                </a:solidFill>
                <a:latin typeface="Cambria" panose="02040503050406030204" pitchFamily="18" charset="0"/>
                <a:ea typeface="Cambria" panose="02040503050406030204" pitchFamily="18" charset="0"/>
                <a:cs typeface="Cambria" panose="02040503050406030204" pitchFamily="18" charset="0"/>
              </a:rPr>
              <a:t>(</a:t>
            </a:r>
            <a:r>
              <a:rPr lang="en-US" altLang="en-US" sz="800">
                <a:solidFill>
                  <a:srgbClr val="000000"/>
                </a:solidFill>
                <a:latin typeface="Cambria" panose="02040503050406030204" pitchFamily="18" charset="0"/>
                <a:ea typeface="Cambria" panose="02040503050406030204" pitchFamily="18" charset="0"/>
                <a:cs typeface="Cambria" panose="02040503050406030204" pitchFamily="18" charset="0"/>
              </a:rPr>
              <a:t>2+  ɛ</a:t>
            </a:r>
            <a:r>
              <a:rPr lang="en-US" altLang="en-US" sz="900" baseline="21000">
                <a:solidFill>
                  <a:srgbClr val="000000"/>
                </a:solidFill>
                <a:latin typeface="Cambria" panose="02040503050406030204" pitchFamily="18" charset="0"/>
                <a:ea typeface="Cambria" panose="02040503050406030204" pitchFamily="18" charset="0"/>
                <a:cs typeface="Cambria" panose="02040503050406030204" pitchFamily="18" charset="0"/>
              </a:rPr>
              <a:t>2</a:t>
            </a:r>
            <a:r>
              <a:rPr lang="en-US" altLang="en-US" sz="1200" baseline="3000">
                <a:solidFill>
                  <a:srgbClr val="000000"/>
                </a:solidFill>
                <a:latin typeface="Cambria" panose="02040503050406030204" pitchFamily="18" charset="0"/>
                <a:ea typeface="Cambria" panose="02040503050406030204" pitchFamily="18" charset="0"/>
                <a:cs typeface="Cambria" panose="02040503050406030204" pitchFamily="18" charset="0"/>
              </a:rPr>
              <a:t>)(</a:t>
            </a:r>
            <a:r>
              <a:rPr lang="en-US" altLang="en-US" sz="800">
                <a:solidFill>
                  <a:srgbClr val="000000"/>
                </a:solidFill>
                <a:latin typeface="Cambria" panose="02040503050406030204" pitchFamily="18" charset="0"/>
                <a:ea typeface="Cambria" panose="02040503050406030204" pitchFamily="18" charset="0"/>
                <a:cs typeface="Cambria" panose="02040503050406030204" pitchFamily="18" charset="0"/>
              </a:rPr>
              <a:t>1-ɛ</a:t>
            </a:r>
          </a:p>
        </p:txBody>
      </p:sp>
      <p:sp>
        <p:nvSpPr>
          <p:cNvPr id="40" name="object 40">
            <a:extLst>
              <a:ext uri="{FF2B5EF4-FFF2-40B4-BE49-F238E27FC236}">
                <a16:creationId xmlns:a16="http://schemas.microsoft.com/office/drawing/2014/main" id="{4B5907E3-27E1-46C2-B082-BA5D6A5EBFC0}"/>
              </a:ext>
            </a:extLst>
          </p:cNvPr>
          <p:cNvSpPr txBox="1"/>
          <p:nvPr/>
        </p:nvSpPr>
        <p:spPr>
          <a:xfrm>
            <a:off x="3317875" y="4487863"/>
            <a:ext cx="152400" cy="149225"/>
          </a:xfrm>
          <a:prstGeom prst="rect">
            <a:avLst/>
          </a:prstGeom>
        </p:spPr>
        <p:txBody>
          <a:bodyPr lIns="0" tIns="13335" rIns="0" bIns="0">
            <a:spAutoFit/>
          </a:bodyPr>
          <a:lstStyle/>
          <a:p>
            <a:pPr marL="25400" eaLnBrk="1" fontAlgn="auto" hangingPunct="1">
              <a:spcBef>
                <a:spcPts val="105"/>
              </a:spcBef>
              <a:spcAft>
                <a:spcPts val="0"/>
              </a:spcAft>
              <a:defRPr/>
            </a:pPr>
            <a:r>
              <a:rPr sz="650" kern="0" spc="-25" dirty="0">
                <a:solidFill>
                  <a:sysClr val="windowText" lastClr="000000"/>
                </a:solidFill>
                <a:latin typeface="Cambria"/>
                <a:cs typeface="Cambria"/>
              </a:rPr>
              <a:t>2</a:t>
            </a:r>
            <a:r>
              <a:rPr sz="1200" kern="0" spc="-37" baseline="-13888" dirty="0">
                <a:solidFill>
                  <a:sysClr val="windowText" lastClr="000000"/>
                </a:solidFill>
                <a:latin typeface="Cambria"/>
                <a:cs typeface="Cambria"/>
              </a:rPr>
              <a:t>)</a:t>
            </a:r>
            <a:endParaRPr sz="1200" kern="0" baseline="-13888">
              <a:solidFill>
                <a:sysClr val="windowText" lastClr="000000"/>
              </a:solidFill>
              <a:latin typeface="Cambria"/>
              <a:cs typeface="Cambria"/>
            </a:endParaRPr>
          </a:p>
        </p:txBody>
      </p:sp>
      <p:sp>
        <p:nvSpPr>
          <p:cNvPr id="58409" name="object 41">
            <a:extLst>
              <a:ext uri="{FF2B5EF4-FFF2-40B4-BE49-F238E27FC236}">
                <a16:creationId xmlns:a16="http://schemas.microsoft.com/office/drawing/2014/main" id="{2190ECF5-FFF0-46AA-8F3C-5CE8EA00396B}"/>
              </a:ext>
            </a:extLst>
          </p:cNvPr>
          <p:cNvSpPr txBox="1">
            <a:spLocks noChangeArrowheads="1"/>
          </p:cNvSpPr>
          <p:nvPr/>
        </p:nvSpPr>
        <p:spPr bwMode="auto">
          <a:xfrm>
            <a:off x="1712913" y="4740275"/>
            <a:ext cx="1636712"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381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663"/>
              </a:lnSpc>
              <a:spcBef>
                <a:spcPts val="100"/>
              </a:spcBef>
            </a:pPr>
            <a:r>
              <a:rPr lang="en-US" altLang="en-US" sz="1100" i="1">
                <a:solidFill>
                  <a:srgbClr val="000000"/>
                </a:solidFill>
                <a:latin typeface="Times New Roman" panose="02020603050405020304" pitchFamily="18" charset="0"/>
                <a:cs typeface="Times New Roman" panose="02020603050405020304" pitchFamily="18" charset="0"/>
              </a:rPr>
              <a:t>Ф</a:t>
            </a:r>
            <a:r>
              <a:rPr lang="en-US" altLang="en-US" sz="1100">
                <a:solidFill>
                  <a:srgbClr val="000000"/>
                </a:solidFill>
                <a:latin typeface="Times New Roman" panose="02020603050405020304" pitchFamily="18" charset="0"/>
                <a:cs typeface="Times New Roman" panose="02020603050405020304" pitchFamily="18" charset="0"/>
              </a:rPr>
              <a:t>= </a:t>
            </a:r>
            <a:r>
              <a:rPr lang="en-US" altLang="en-US" sz="1100">
                <a:solidFill>
                  <a:srgbClr val="000000"/>
                </a:solidFill>
                <a:latin typeface="Cambria" panose="02040503050406030204" pitchFamily="18" charset="0"/>
                <a:ea typeface="Cambria" panose="02040503050406030204" pitchFamily="18" charset="0"/>
                <a:cs typeface="Cambria" panose="02040503050406030204" pitchFamily="18" charset="0"/>
              </a:rPr>
              <a:t>𝑡𝑎𝑛</a:t>
            </a:r>
            <a:r>
              <a:rPr lang="en-US" altLang="en-US" sz="1000" baseline="20000">
                <a:solidFill>
                  <a:srgbClr val="000000"/>
                </a:solidFill>
                <a:latin typeface="Cambria" panose="02040503050406030204" pitchFamily="18" charset="0"/>
                <a:ea typeface="Cambria" panose="02040503050406030204" pitchFamily="18" charset="0"/>
                <a:cs typeface="Cambria" panose="02040503050406030204" pitchFamily="18" charset="0"/>
              </a:rPr>
              <a:t>-1 </a:t>
            </a:r>
            <a:r>
              <a:rPr lang="en-US" altLang="en-US" sz="1100">
                <a:solidFill>
                  <a:srgbClr val="000000"/>
                </a:solidFill>
                <a:latin typeface="Cambria" panose="02040503050406030204" pitchFamily="18" charset="0"/>
                <a:ea typeface="Cambria" panose="02040503050406030204" pitchFamily="18" charset="0"/>
                <a:cs typeface="Cambria" panose="02040503050406030204" pitchFamily="18" charset="0"/>
              </a:rPr>
              <a:t>(</a:t>
            </a:r>
            <a:r>
              <a:rPr lang="en-US" altLang="en-US" sz="1200" u="sng" baseline="49000">
                <a:solidFill>
                  <a:srgbClr val="000000"/>
                </a:solidFill>
                <a:latin typeface="Cambria" panose="02040503050406030204" pitchFamily="18" charset="0"/>
                <a:ea typeface="Cambria" panose="02040503050406030204" pitchFamily="18" charset="0"/>
                <a:cs typeface="Cambria" panose="02040503050406030204" pitchFamily="18" charset="0"/>
              </a:rPr>
              <a:t>W </a:t>
            </a:r>
            <a:r>
              <a:rPr lang="en-US" altLang="en-US" sz="1100">
                <a:solidFill>
                  <a:srgbClr val="000000"/>
                </a:solidFill>
                <a:latin typeface="Cambria" panose="02040503050406030204" pitchFamily="18" charset="0"/>
                <a:ea typeface="Cambria" panose="02040503050406030204" pitchFamily="18" charset="0"/>
                <a:cs typeface="Cambria" panose="02040503050406030204" pitchFamily="18" charset="0"/>
              </a:rPr>
              <a:t>) </a:t>
            </a:r>
            <a:r>
              <a:rPr lang="en-US" altLang="en-US" sz="1100">
                <a:solidFill>
                  <a:srgbClr val="000000"/>
                </a:solidFill>
                <a:latin typeface="Times New Roman" panose="02020603050405020304" pitchFamily="18" charset="0"/>
                <a:cs typeface="Times New Roman" panose="02020603050405020304" pitchFamily="18" charset="0"/>
              </a:rPr>
              <a:t>= </a:t>
            </a:r>
            <a:r>
              <a:rPr lang="en-US" altLang="en-US" sz="1100">
                <a:solidFill>
                  <a:srgbClr val="000000"/>
                </a:solidFill>
                <a:latin typeface="Cambria" panose="02040503050406030204" pitchFamily="18" charset="0"/>
                <a:ea typeface="Cambria" panose="02040503050406030204" pitchFamily="18" charset="0"/>
                <a:cs typeface="Cambria" panose="02040503050406030204" pitchFamily="18" charset="0"/>
              </a:rPr>
              <a:t>(</a:t>
            </a:r>
            <a:r>
              <a:rPr lang="en-US" altLang="en-US" sz="1200" baseline="49000">
                <a:solidFill>
                  <a:srgbClr val="000000"/>
                </a:solidFill>
                <a:latin typeface="Cambria" panose="02040503050406030204" pitchFamily="18" charset="0"/>
                <a:ea typeface="Cambria" panose="02040503050406030204" pitchFamily="18" charset="0"/>
                <a:cs typeface="Cambria" panose="02040503050406030204" pitchFamily="18" charset="0"/>
              </a:rPr>
              <a:t>rr√1-ɛ</a:t>
            </a:r>
            <a:r>
              <a:rPr lang="en-US" altLang="en-US" sz="900" baseline="77000">
                <a:solidFill>
                  <a:srgbClr val="000000"/>
                </a:solidFill>
                <a:latin typeface="Cambria" panose="02040503050406030204" pitchFamily="18" charset="0"/>
                <a:ea typeface="Cambria" panose="02040503050406030204" pitchFamily="18" charset="0"/>
                <a:cs typeface="Cambria" panose="02040503050406030204" pitchFamily="18" charset="0"/>
              </a:rPr>
              <a:t>2</a:t>
            </a:r>
          </a:p>
          <a:p>
            <a:pPr algn="r" eaLnBrk="1" hangingPunct="1">
              <a:lnSpc>
                <a:spcPts val="663"/>
              </a:lnSpc>
            </a:pPr>
            <a:r>
              <a:rPr lang="en-US" altLang="en-US" sz="1100">
                <a:solidFill>
                  <a:srgbClr val="000000"/>
                </a:solidFill>
                <a:latin typeface="Cambria" panose="02040503050406030204" pitchFamily="18" charset="0"/>
                <a:ea typeface="Cambria" panose="02040503050406030204" pitchFamily="18" charset="0"/>
                <a:cs typeface="Cambria" panose="02040503050406030204" pitchFamily="18" charset="0"/>
              </a:rPr>
              <a:t>)</a:t>
            </a:r>
          </a:p>
        </p:txBody>
      </p:sp>
      <p:sp>
        <p:nvSpPr>
          <p:cNvPr id="58410" name="object 42">
            <a:extLst>
              <a:ext uri="{FF2B5EF4-FFF2-40B4-BE49-F238E27FC236}">
                <a16:creationId xmlns:a16="http://schemas.microsoft.com/office/drawing/2014/main" id="{77EE456F-CA46-4017-985D-C1A0D0F9E31E}"/>
              </a:ext>
            </a:extLst>
          </p:cNvPr>
          <p:cNvSpPr txBox="1">
            <a:spLocks noChangeArrowheads="1"/>
          </p:cNvSpPr>
          <p:nvPr/>
        </p:nvSpPr>
        <p:spPr bwMode="auto">
          <a:xfrm>
            <a:off x="2405063" y="4356100"/>
            <a:ext cx="118427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254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en-US" altLang="en-US" sz="800">
                <a:solidFill>
                  <a:srgbClr val="000000"/>
                </a:solidFill>
                <a:latin typeface="Cambria" panose="02040503050406030204" pitchFamily="18" charset="0"/>
                <a:ea typeface="Cambria" panose="02040503050406030204" pitchFamily="18" charset="0"/>
                <a:cs typeface="Cambria" panose="02040503050406030204" pitchFamily="18" charset="0"/>
              </a:rPr>
              <a:t>R  </a:t>
            </a:r>
            <a:r>
              <a:rPr lang="en-US" altLang="en-US" sz="1200" baseline="24000">
                <a:solidFill>
                  <a:srgbClr val="000000"/>
                </a:solidFill>
                <a:latin typeface="Cambria" panose="02040503050406030204" pitchFamily="18" charset="0"/>
                <a:ea typeface="Cambria" panose="02040503050406030204" pitchFamily="18" charset="0"/>
                <a:cs typeface="Cambria" panose="02040503050406030204" pitchFamily="18" charset="0"/>
              </a:rPr>
              <a:t>2 </a:t>
            </a:r>
            <a:r>
              <a:rPr lang="en-US" altLang="en-US" sz="800">
                <a:solidFill>
                  <a:srgbClr val="000000"/>
                </a:solidFill>
                <a:latin typeface="Cambria" panose="02040503050406030204" pitchFamily="18" charset="0"/>
                <a:ea typeface="Cambria" panose="02040503050406030204" pitchFamily="18" charset="0"/>
                <a:cs typeface="Cambria" panose="02040503050406030204" pitchFamily="18" charset="0"/>
              </a:rPr>
              <a:t>ɛ[rr</a:t>
            </a:r>
            <a:r>
              <a:rPr lang="en-US" altLang="en-US" sz="900" baseline="26000">
                <a:solidFill>
                  <a:srgbClr val="000000"/>
                </a:solidFill>
                <a:latin typeface="Cambria" panose="02040503050406030204" pitchFamily="18" charset="0"/>
                <a:ea typeface="Cambria" panose="02040503050406030204" pitchFamily="18" charset="0"/>
                <a:cs typeface="Cambria" panose="02040503050406030204" pitchFamily="18" charset="0"/>
              </a:rPr>
              <a:t>2</a:t>
            </a:r>
            <a:r>
              <a:rPr lang="en-US" altLang="en-US" sz="800">
                <a:solidFill>
                  <a:srgbClr val="000000"/>
                </a:solidFill>
                <a:latin typeface="Cambria" panose="02040503050406030204" pitchFamily="18" charset="0"/>
                <a:ea typeface="Cambria" panose="02040503050406030204" pitchFamily="18" charset="0"/>
                <a:cs typeface="Cambria" panose="02040503050406030204" pitchFamily="18" charset="0"/>
              </a:rPr>
              <a:t>-ɛ</a:t>
            </a:r>
            <a:r>
              <a:rPr lang="en-US" altLang="en-US" sz="900" baseline="26000">
                <a:solidFill>
                  <a:srgbClr val="000000"/>
                </a:solidFill>
                <a:latin typeface="Cambria" panose="02040503050406030204" pitchFamily="18" charset="0"/>
                <a:ea typeface="Cambria" panose="02040503050406030204" pitchFamily="18" charset="0"/>
                <a:cs typeface="Cambria" panose="02040503050406030204" pitchFamily="18" charset="0"/>
              </a:rPr>
              <a:t>2</a:t>
            </a:r>
            <a:r>
              <a:rPr lang="en-US" altLang="en-US" sz="800">
                <a:solidFill>
                  <a:srgbClr val="000000"/>
                </a:solidFill>
                <a:latin typeface="Cambria" panose="02040503050406030204" pitchFamily="18" charset="0"/>
                <a:ea typeface="Cambria" panose="02040503050406030204" pitchFamily="18" charset="0"/>
                <a:cs typeface="Cambria" panose="02040503050406030204" pitchFamily="18" charset="0"/>
              </a:rPr>
              <a:t>(rr</a:t>
            </a:r>
            <a:r>
              <a:rPr lang="en-US" altLang="en-US" sz="900" baseline="26000">
                <a:solidFill>
                  <a:srgbClr val="000000"/>
                </a:solidFill>
                <a:latin typeface="Cambria" panose="02040503050406030204" pitchFamily="18" charset="0"/>
                <a:ea typeface="Cambria" panose="02040503050406030204" pitchFamily="18" charset="0"/>
                <a:cs typeface="Cambria" panose="02040503050406030204" pitchFamily="18" charset="0"/>
              </a:rPr>
              <a:t>2</a:t>
            </a:r>
            <a:r>
              <a:rPr lang="en-US" altLang="en-US" sz="800">
                <a:solidFill>
                  <a:srgbClr val="000000"/>
                </a:solidFill>
                <a:latin typeface="Cambria" panose="02040503050406030204" pitchFamily="18" charset="0"/>
                <a:ea typeface="Cambria" panose="02040503050406030204" pitchFamily="18" charset="0"/>
                <a:cs typeface="Cambria" panose="02040503050406030204" pitchFamily="18" charset="0"/>
              </a:rPr>
              <a:t>-4)] </a:t>
            </a:r>
            <a:r>
              <a:rPr lang="en-US" altLang="en-US" sz="900" baseline="60000">
                <a:solidFill>
                  <a:srgbClr val="000000"/>
                </a:solidFill>
                <a:latin typeface="Cambria" panose="02040503050406030204" pitchFamily="18" charset="0"/>
                <a:ea typeface="Cambria" panose="02040503050406030204" pitchFamily="18" charset="0"/>
                <a:cs typeface="Cambria" panose="02040503050406030204" pitchFamily="18" charset="0"/>
              </a:rPr>
              <a:t>1</a:t>
            </a:r>
            <a:r>
              <a:rPr lang="en-US" altLang="en-US" sz="900" baseline="47000">
                <a:solidFill>
                  <a:srgbClr val="000000"/>
                </a:solidFill>
                <a:latin typeface="Cambria" panose="02040503050406030204" pitchFamily="18" charset="0"/>
                <a:ea typeface="Cambria" panose="02040503050406030204" pitchFamily="18" charset="0"/>
                <a:cs typeface="Cambria" panose="02040503050406030204" pitchFamily="18" charset="0"/>
              </a:rPr>
              <a:t>/</a:t>
            </a:r>
            <a:r>
              <a:rPr lang="en-US" altLang="en-US" sz="900" baseline="26000">
                <a:solidFill>
                  <a:srgbClr val="000000"/>
                </a:solidFill>
                <a:latin typeface="Cambria" panose="02040503050406030204" pitchFamily="18" charset="0"/>
                <a:ea typeface="Cambria" panose="02040503050406030204" pitchFamily="18" charset="0"/>
                <a:cs typeface="Cambria" panose="02040503050406030204" pitchFamily="18" charset="0"/>
              </a:rPr>
              <a:t>2</a:t>
            </a:r>
          </a:p>
        </p:txBody>
      </p:sp>
      <p:sp>
        <p:nvSpPr>
          <p:cNvPr id="43" name="object 43">
            <a:extLst>
              <a:ext uri="{FF2B5EF4-FFF2-40B4-BE49-F238E27FC236}">
                <a16:creationId xmlns:a16="http://schemas.microsoft.com/office/drawing/2014/main" id="{D3EEF53A-8753-41D8-8634-98B15FAB5375}"/>
              </a:ext>
            </a:extLst>
          </p:cNvPr>
          <p:cNvSpPr txBox="1"/>
          <p:nvPr/>
        </p:nvSpPr>
        <p:spPr>
          <a:xfrm>
            <a:off x="1751013" y="4411663"/>
            <a:ext cx="817562" cy="193675"/>
          </a:xfrm>
          <a:prstGeom prst="rect">
            <a:avLst/>
          </a:prstGeom>
        </p:spPr>
        <p:txBody>
          <a:bodyPr lIns="0" tIns="13335" rIns="0" bIns="0">
            <a:spAutoFit/>
          </a:bodyPr>
          <a:lstStyle/>
          <a:p>
            <a:pPr eaLnBrk="1" fontAlgn="auto" hangingPunct="1">
              <a:spcBef>
                <a:spcPts val="105"/>
              </a:spcBef>
              <a:spcAft>
                <a:spcPts val="0"/>
              </a:spcAft>
              <a:defRPr/>
            </a:pPr>
            <a:r>
              <a:rPr sz="1100" kern="0" spc="65" dirty="0">
                <a:solidFill>
                  <a:sysClr val="windowText" lastClr="000000"/>
                </a:solidFill>
                <a:latin typeface="Times New Roman"/>
                <a:cs typeface="Times New Roman"/>
              </a:rPr>
              <a:t>W=</a:t>
            </a:r>
            <a:r>
              <a:rPr sz="1100" kern="0" spc="-30" dirty="0">
                <a:solidFill>
                  <a:sysClr val="windowText" lastClr="000000"/>
                </a:solidFill>
                <a:latin typeface="Times New Roman"/>
                <a:cs typeface="Times New Roman"/>
              </a:rPr>
              <a:t> </a:t>
            </a:r>
            <a:r>
              <a:rPr sz="1100" kern="0" spc="50" dirty="0">
                <a:solidFill>
                  <a:sysClr val="windowText" lastClr="000000"/>
                </a:solidFill>
                <a:latin typeface="Cambria"/>
                <a:cs typeface="Cambria"/>
              </a:rPr>
              <a:t>6µ𝑈𝐿</a:t>
            </a:r>
            <a:r>
              <a:rPr sz="1100" kern="0" spc="-35" dirty="0">
                <a:solidFill>
                  <a:sysClr val="windowText" lastClr="000000"/>
                </a:solidFill>
                <a:latin typeface="Cambria"/>
                <a:cs typeface="Cambria"/>
              </a:rPr>
              <a:t> </a:t>
            </a:r>
            <a:r>
              <a:rPr sz="1100" kern="0" dirty="0">
                <a:solidFill>
                  <a:sysClr val="windowText" lastClr="000000"/>
                </a:solidFill>
                <a:latin typeface="Cambria"/>
                <a:cs typeface="Cambria"/>
              </a:rPr>
              <a:t>(</a:t>
            </a:r>
            <a:r>
              <a:rPr sz="1100" kern="0" spc="185" dirty="0">
                <a:solidFill>
                  <a:sysClr val="windowText" lastClr="000000"/>
                </a:solidFill>
                <a:latin typeface="Cambria"/>
                <a:cs typeface="Cambria"/>
              </a:rPr>
              <a:t> </a:t>
            </a:r>
            <a:r>
              <a:rPr sz="1100" kern="0" spc="-50" dirty="0">
                <a:solidFill>
                  <a:sysClr val="windowText" lastClr="000000"/>
                </a:solidFill>
                <a:latin typeface="Cambria"/>
                <a:cs typeface="Cambria"/>
              </a:rPr>
              <a:t>)</a:t>
            </a:r>
            <a:endParaRPr sz="1100" kern="0">
              <a:solidFill>
                <a:sysClr val="windowText" lastClr="000000"/>
              </a:solidFill>
              <a:latin typeface="Cambria"/>
              <a:cs typeface="Cambria"/>
            </a:endParaRPr>
          </a:p>
        </p:txBody>
      </p:sp>
      <p:sp>
        <p:nvSpPr>
          <p:cNvPr id="58412" name="object 44">
            <a:extLst>
              <a:ext uri="{FF2B5EF4-FFF2-40B4-BE49-F238E27FC236}">
                <a16:creationId xmlns:a16="http://schemas.microsoft.com/office/drawing/2014/main" id="{AF1AC61A-C5E2-459E-9280-DC0E0757F682}"/>
              </a:ext>
            </a:extLst>
          </p:cNvPr>
          <p:cNvSpPr txBox="1">
            <a:spLocks noChangeArrowheads="1"/>
          </p:cNvSpPr>
          <p:nvPr/>
        </p:nvSpPr>
        <p:spPr bwMode="auto">
          <a:xfrm>
            <a:off x="2522538" y="3930650"/>
            <a:ext cx="10731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62865" rIns="0" bIns="0">
            <a:spAutoFit/>
          </a:bodyPr>
          <a:lstStyle>
            <a:lvl1pPr marL="2143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500"/>
              </a:spcBef>
            </a:pPr>
            <a:r>
              <a:rPr lang="en-US" altLang="en-US" sz="800">
                <a:solidFill>
                  <a:srgbClr val="000000"/>
                </a:solidFill>
                <a:latin typeface="Cambria" panose="02040503050406030204" pitchFamily="18" charset="0"/>
                <a:ea typeface="Cambria" panose="02040503050406030204" pitchFamily="18" charset="0"/>
                <a:cs typeface="Cambria" panose="02040503050406030204" pitchFamily="18" charset="0"/>
              </a:rPr>
              <a:t>rrɛ</a:t>
            </a:r>
          </a:p>
          <a:p>
            <a:pPr eaLnBrk="1" hangingPunct="1">
              <a:spcBef>
                <a:spcPts val="400"/>
              </a:spcBef>
            </a:pPr>
            <a:r>
              <a:rPr lang="en-US" altLang="en-US" sz="1200" baseline="10000">
                <a:solidFill>
                  <a:srgbClr val="000000"/>
                </a:solidFill>
                <a:latin typeface="Cambria" panose="02040503050406030204" pitchFamily="18" charset="0"/>
                <a:ea typeface="Cambria" panose="02040503050406030204" pitchFamily="18" charset="0"/>
                <a:cs typeface="Cambria" panose="02040503050406030204" pitchFamily="18" charset="0"/>
              </a:rPr>
              <a:t>C	</a:t>
            </a:r>
            <a:r>
              <a:rPr lang="en-US" altLang="en-US" sz="1200" baseline="3000">
                <a:solidFill>
                  <a:srgbClr val="000000"/>
                </a:solidFill>
                <a:latin typeface="Cambria" panose="02040503050406030204" pitchFamily="18" charset="0"/>
                <a:ea typeface="Cambria" panose="02040503050406030204" pitchFamily="18" charset="0"/>
                <a:cs typeface="Cambria" panose="02040503050406030204" pitchFamily="18" charset="0"/>
              </a:rPr>
              <a:t>(</a:t>
            </a:r>
            <a:r>
              <a:rPr lang="en-US" altLang="en-US" sz="800">
                <a:solidFill>
                  <a:srgbClr val="000000"/>
                </a:solidFill>
                <a:latin typeface="Cambria" panose="02040503050406030204" pitchFamily="18" charset="0"/>
                <a:ea typeface="Cambria" panose="02040503050406030204" pitchFamily="18" charset="0"/>
                <a:cs typeface="Cambria" panose="02040503050406030204" pitchFamily="18" charset="0"/>
              </a:rPr>
              <a:t>2+ ɛ</a:t>
            </a:r>
            <a:r>
              <a:rPr lang="en-US" altLang="en-US" sz="900" baseline="21000">
                <a:solidFill>
                  <a:srgbClr val="000000"/>
                </a:solidFill>
                <a:latin typeface="Cambria" panose="02040503050406030204" pitchFamily="18" charset="0"/>
                <a:ea typeface="Cambria" panose="02040503050406030204" pitchFamily="18" charset="0"/>
                <a:cs typeface="Cambria" panose="02040503050406030204" pitchFamily="18" charset="0"/>
              </a:rPr>
              <a:t>2</a:t>
            </a:r>
            <a:r>
              <a:rPr lang="en-US" altLang="en-US" sz="1200" baseline="3000">
                <a:solidFill>
                  <a:srgbClr val="000000"/>
                </a:solidFill>
                <a:latin typeface="Cambria" panose="02040503050406030204" pitchFamily="18" charset="0"/>
                <a:ea typeface="Cambria" panose="02040503050406030204" pitchFamily="18" charset="0"/>
                <a:cs typeface="Cambria" panose="02040503050406030204" pitchFamily="18" charset="0"/>
              </a:rPr>
              <a:t>)(</a:t>
            </a:r>
            <a:r>
              <a:rPr lang="en-US" altLang="en-US" sz="800">
                <a:solidFill>
                  <a:srgbClr val="000000"/>
                </a:solidFill>
                <a:latin typeface="Cambria" panose="02040503050406030204" pitchFamily="18" charset="0"/>
                <a:ea typeface="Cambria" panose="02040503050406030204" pitchFamily="18" charset="0"/>
                <a:cs typeface="Cambria" panose="02040503050406030204" pitchFamily="18" charset="0"/>
              </a:rPr>
              <a:t>1-ɛ</a:t>
            </a:r>
            <a:r>
              <a:rPr lang="en-US" altLang="en-US" sz="900" baseline="21000">
                <a:solidFill>
                  <a:srgbClr val="000000"/>
                </a:solidFill>
                <a:latin typeface="Cambria" panose="02040503050406030204" pitchFamily="18" charset="0"/>
                <a:ea typeface="Cambria" panose="02040503050406030204" pitchFamily="18" charset="0"/>
                <a:cs typeface="Cambria" panose="02040503050406030204" pitchFamily="18" charset="0"/>
              </a:rPr>
              <a:t>2</a:t>
            </a:r>
            <a:r>
              <a:rPr lang="en-US" altLang="en-US" sz="1200" baseline="3000">
                <a:solidFill>
                  <a:srgbClr val="000000"/>
                </a:solidFill>
                <a:latin typeface="Cambria" panose="02040503050406030204" pitchFamily="18" charset="0"/>
                <a:ea typeface="Cambria" panose="02040503050406030204" pitchFamily="18" charset="0"/>
                <a:cs typeface="Cambria" panose="02040503050406030204" pitchFamily="18" charset="0"/>
              </a:rPr>
              <a:t>)</a:t>
            </a:r>
            <a:r>
              <a:rPr lang="en-US" altLang="en-US" sz="900" baseline="47000">
                <a:solidFill>
                  <a:srgbClr val="000000"/>
                </a:solidFill>
                <a:latin typeface="Cambria" panose="02040503050406030204" pitchFamily="18" charset="0"/>
                <a:ea typeface="Cambria" panose="02040503050406030204" pitchFamily="18" charset="0"/>
                <a:cs typeface="Cambria" panose="02040503050406030204" pitchFamily="18" charset="0"/>
              </a:rPr>
              <a:t>1</a:t>
            </a:r>
            <a:r>
              <a:rPr lang="en-US" altLang="en-US" sz="900" baseline="26000">
                <a:solidFill>
                  <a:srgbClr val="000000"/>
                </a:solidFill>
                <a:latin typeface="Cambria" panose="02040503050406030204" pitchFamily="18" charset="0"/>
                <a:ea typeface="Cambria" panose="02040503050406030204" pitchFamily="18" charset="0"/>
                <a:cs typeface="Cambria" panose="02040503050406030204" pitchFamily="18" charset="0"/>
              </a:rPr>
              <a:t>/</a:t>
            </a:r>
            <a:r>
              <a:rPr lang="en-US" altLang="en-US" sz="900" baseline="9000">
                <a:solidFill>
                  <a:srgbClr val="000000"/>
                </a:solidFill>
                <a:latin typeface="Cambria" panose="02040503050406030204" pitchFamily="18" charset="0"/>
                <a:ea typeface="Cambria" panose="02040503050406030204" pitchFamily="18" charset="0"/>
                <a:cs typeface="Cambria" panose="02040503050406030204" pitchFamily="18" charset="0"/>
              </a:rPr>
              <a:t>2</a:t>
            </a:r>
          </a:p>
        </p:txBody>
      </p:sp>
      <p:sp>
        <p:nvSpPr>
          <p:cNvPr id="45" name="object 45">
            <a:extLst>
              <a:ext uri="{FF2B5EF4-FFF2-40B4-BE49-F238E27FC236}">
                <a16:creationId xmlns:a16="http://schemas.microsoft.com/office/drawing/2014/main" id="{7EFCB3AD-2B77-4C74-9699-FCD77CAA0888}"/>
              </a:ext>
            </a:extLst>
          </p:cNvPr>
          <p:cNvSpPr txBox="1"/>
          <p:nvPr/>
        </p:nvSpPr>
        <p:spPr>
          <a:xfrm>
            <a:off x="1870075" y="4094163"/>
            <a:ext cx="57150" cy="147637"/>
          </a:xfrm>
          <a:prstGeom prst="rect">
            <a:avLst/>
          </a:prstGeom>
        </p:spPr>
        <p:txBody>
          <a:bodyPr lIns="0" tIns="13335" rIns="0" bIns="0">
            <a:spAutoFit/>
          </a:bodyPr>
          <a:lstStyle/>
          <a:p>
            <a:pPr eaLnBrk="1" fontAlgn="auto" hangingPunct="1">
              <a:spcBef>
                <a:spcPts val="105"/>
              </a:spcBef>
              <a:spcAft>
                <a:spcPts val="0"/>
              </a:spcAft>
              <a:defRPr/>
            </a:pPr>
            <a:r>
              <a:rPr sz="800" kern="0" spc="80" dirty="0">
                <a:solidFill>
                  <a:sysClr val="windowText" lastClr="000000"/>
                </a:solidFill>
                <a:latin typeface="Cambria"/>
                <a:cs typeface="Cambria"/>
              </a:rPr>
              <a:t>t</a:t>
            </a:r>
            <a:endParaRPr sz="800" kern="0">
              <a:solidFill>
                <a:sysClr val="windowText" lastClr="000000"/>
              </a:solidFill>
              <a:latin typeface="Cambria"/>
              <a:cs typeface="Cambria"/>
            </a:endParaRPr>
          </a:p>
        </p:txBody>
      </p:sp>
      <p:sp>
        <p:nvSpPr>
          <p:cNvPr id="46" name="object 46">
            <a:extLst>
              <a:ext uri="{FF2B5EF4-FFF2-40B4-BE49-F238E27FC236}">
                <a16:creationId xmlns:a16="http://schemas.microsoft.com/office/drawing/2014/main" id="{62DD5B25-E4E9-466A-AA60-F0674CE7429E}"/>
              </a:ext>
            </a:extLst>
          </p:cNvPr>
          <p:cNvSpPr txBox="1"/>
          <p:nvPr/>
        </p:nvSpPr>
        <p:spPr>
          <a:xfrm>
            <a:off x="2684463" y="3905250"/>
            <a:ext cx="71437" cy="147638"/>
          </a:xfrm>
          <a:prstGeom prst="rect">
            <a:avLst/>
          </a:prstGeom>
        </p:spPr>
        <p:txBody>
          <a:bodyPr lIns="0" tIns="13335" rIns="0" bIns="0">
            <a:spAutoFit/>
          </a:bodyPr>
          <a:lstStyle/>
          <a:p>
            <a:pPr eaLnBrk="1" fontAlgn="auto" hangingPunct="1">
              <a:spcBef>
                <a:spcPts val="105"/>
              </a:spcBef>
              <a:spcAft>
                <a:spcPts val="0"/>
              </a:spcAft>
              <a:defRPr/>
            </a:pPr>
            <a:r>
              <a:rPr sz="800" kern="0" spc="10" dirty="0">
                <a:solidFill>
                  <a:sysClr val="windowText" lastClr="000000"/>
                </a:solidFill>
                <a:latin typeface="Cambria"/>
                <a:cs typeface="Cambria"/>
              </a:rPr>
              <a:t>2</a:t>
            </a:r>
            <a:endParaRPr sz="800" kern="0">
              <a:solidFill>
                <a:sysClr val="windowText" lastClr="000000"/>
              </a:solidFill>
              <a:latin typeface="Cambria"/>
              <a:cs typeface="Cambria"/>
            </a:endParaRPr>
          </a:p>
        </p:txBody>
      </p:sp>
      <p:sp>
        <p:nvSpPr>
          <p:cNvPr id="47" name="object 47">
            <a:extLst>
              <a:ext uri="{FF2B5EF4-FFF2-40B4-BE49-F238E27FC236}">
                <a16:creationId xmlns:a16="http://schemas.microsoft.com/office/drawing/2014/main" id="{01723701-0320-48E7-80FB-177D6CA2A6CE}"/>
              </a:ext>
            </a:extLst>
          </p:cNvPr>
          <p:cNvSpPr txBox="1"/>
          <p:nvPr/>
        </p:nvSpPr>
        <p:spPr>
          <a:xfrm>
            <a:off x="1725613" y="4022725"/>
            <a:ext cx="958850" cy="193675"/>
          </a:xfrm>
          <a:prstGeom prst="rect">
            <a:avLst/>
          </a:prstGeom>
        </p:spPr>
        <p:txBody>
          <a:bodyPr lIns="0" tIns="13335" rIns="0" bIns="0">
            <a:spAutoFit/>
          </a:bodyPr>
          <a:lstStyle/>
          <a:p>
            <a:pPr marL="25400" eaLnBrk="1" fontAlgn="auto" hangingPunct="1">
              <a:spcBef>
                <a:spcPts val="105"/>
              </a:spcBef>
              <a:spcAft>
                <a:spcPts val="0"/>
              </a:spcAft>
              <a:defRPr/>
            </a:pPr>
            <a:r>
              <a:rPr sz="1100" kern="0" spc="90" dirty="0">
                <a:solidFill>
                  <a:sysClr val="windowText" lastClr="000000"/>
                </a:solidFill>
                <a:latin typeface="Cambria"/>
                <a:cs typeface="Cambria"/>
              </a:rPr>
              <a:t>W</a:t>
            </a:r>
            <a:r>
              <a:rPr sz="1100" kern="0" spc="395" dirty="0">
                <a:solidFill>
                  <a:sysClr val="windowText" lastClr="000000"/>
                </a:solidFill>
                <a:latin typeface="Cambria"/>
                <a:cs typeface="Cambria"/>
              </a:rPr>
              <a:t> </a:t>
            </a:r>
            <a:r>
              <a:rPr sz="1100" kern="0" dirty="0">
                <a:solidFill>
                  <a:sysClr val="windowText" lastClr="000000"/>
                </a:solidFill>
                <a:latin typeface="Times New Roman"/>
                <a:cs typeface="Times New Roman"/>
              </a:rPr>
              <a:t>=</a:t>
            </a:r>
            <a:r>
              <a:rPr sz="1100" kern="0" spc="-30" dirty="0">
                <a:solidFill>
                  <a:sysClr val="windowText" lastClr="000000"/>
                </a:solidFill>
                <a:latin typeface="Times New Roman"/>
                <a:cs typeface="Times New Roman"/>
              </a:rPr>
              <a:t> </a:t>
            </a:r>
            <a:r>
              <a:rPr sz="1100" kern="0" spc="55" dirty="0">
                <a:solidFill>
                  <a:sysClr val="windowText" lastClr="000000"/>
                </a:solidFill>
                <a:latin typeface="Cambria"/>
                <a:cs typeface="Cambria"/>
              </a:rPr>
              <a:t>6µ𝑈𝐿</a:t>
            </a:r>
            <a:r>
              <a:rPr sz="1100" kern="0" spc="-35" dirty="0">
                <a:solidFill>
                  <a:sysClr val="windowText" lastClr="000000"/>
                </a:solidFill>
                <a:latin typeface="Cambria"/>
                <a:cs typeface="Cambria"/>
              </a:rPr>
              <a:t> </a:t>
            </a:r>
            <a:r>
              <a:rPr sz="1100" kern="0" spc="-25" dirty="0">
                <a:solidFill>
                  <a:sysClr val="windowText" lastClr="000000"/>
                </a:solidFill>
                <a:latin typeface="Cambria"/>
                <a:cs typeface="Cambria"/>
              </a:rPr>
              <a:t>(</a:t>
            </a:r>
            <a:r>
              <a:rPr sz="1200" kern="0" spc="-37" baseline="48611" dirty="0">
                <a:solidFill>
                  <a:sysClr val="windowText" lastClr="000000"/>
                </a:solidFill>
                <a:latin typeface="Cambria"/>
                <a:cs typeface="Cambria"/>
              </a:rPr>
              <a:t>R</a:t>
            </a:r>
            <a:r>
              <a:rPr sz="1100" kern="0" spc="-25" dirty="0">
                <a:solidFill>
                  <a:sysClr val="windowText" lastClr="000000"/>
                </a:solidFill>
                <a:latin typeface="Cambria"/>
                <a:cs typeface="Cambria"/>
              </a:rPr>
              <a:t>)</a:t>
            </a:r>
            <a:endParaRPr sz="1100" kern="0">
              <a:solidFill>
                <a:sysClr val="windowText" lastClr="000000"/>
              </a:solidFill>
              <a:latin typeface="Cambria"/>
              <a:cs typeface="Cambria"/>
            </a:endParaRPr>
          </a:p>
        </p:txBody>
      </p:sp>
      <p:sp>
        <p:nvSpPr>
          <p:cNvPr id="58416" name="object 48">
            <a:extLst>
              <a:ext uri="{FF2B5EF4-FFF2-40B4-BE49-F238E27FC236}">
                <a16:creationId xmlns:a16="http://schemas.microsoft.com/office/drawing/2014/main" id="{C715346A-8303-4C53-B0AC-FD9E98881B29}"/>
              </a:ext>
            </a:extLst>
          </p:cNvPr>
          <p:cNvSpPr txBox="1">
            <a:spLocks noChangeArrowheads="1"/>
          </p:cNvSpPr>
          <p:nvPr/>
        </p:nvSpPr>
        <p:spPr bwMode="auto">
          <a:xfrm>
            <a:off x="2574925" y="3805238"/>
            <a:ext cx="936625"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25400">
              <a:tabLst>
                <a:tab pos="244475" algn="l"/>
              </a:tabLst>
              <a:defRPr>
                <a:solidFill>
                  <a:schemeClr val="tx1"/>
                </a:solidFill>
                <a:latin typeface="Arial" panose="020B0604020202020204" pitchFamily="34" charset="0"/>
              </a:defRPr>
            </a:lvl1pPr>
            <a:lvl2pPr marL="742950" indent="-285750">
              <a:tabLst>
                <a:tab pos="244475" algn="l"/>
              </a:tabLst>
              <a:defRPr>
                <a:solidFill>
                  <a:schemeClr val="tx1"/>
                </a:solidFill>
                <a:latin typeface="Arial" panose="020B0604020202020204" pitchFamily="34" charset="0"/>
              </a:defRPr>
            </a:lvl2pPr>
            <a:lvl3pPr marL="1143000" indent="-228600">
              <a:tabLst>
                <a:tab pos="244475" algn="l"/>
              </a:tabLst>
              <a:defRPr>
                <a:solidFill>
                  <a:schemeClr val="tx1"/>
                </a:solidFill>
                <a:latin typeface="Arial" panose="020B0604020202020204" pitchFamily="34" charset="0"/>
              </a:defRPr>
            </a:lvl3pPr>
            <a:lvl4pPr marL="1600200" indent="-228600">
              <a:tabLst>
                <a:tab pos="244475" algn="l"/>
              </a:tabLst>
              <a:defRPr>
                <a:solidFill>
                  <a:schemeClr val="tx1"/>
                </a:solidFill>
                <a:latin typeface="Arial" panose="020B0604020202020204" pitchFamily="34" charset="0"/>
              </a:defRPr>
            </a:lvl4pPr>
            <a:lvl5pPr marL="2057400" indent="-228600">
              <a:tabLst>
                <a:tab pos="2444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444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444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444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44475" algn="l"/>
              </a:tabLst>
              <a:defRPr>
                <a:solidFill>
                  <a:schemeClr val="tx1"/>
                </a:solidFill>
                <a:latin typeface="Arial" panose="020B0604020202020204" pitchFamily="34" charset="0"/>
              </a:defRPr>
            </a:lvl9pPr>
          </a:lstStyle>
          <a:p>
            <a:pPr eaLnBrk="1" hangingPunct="1">
              <a:spcBef>
                <a:spcPts val="100"/>
              </a:spcBef>
            </a:pPr>
            <a:r>
              <a:rPr lang="en-US" altLang="en-US" sz="800">
                <a:solidFill>
                  <a:srgbClr val="000000"/>
                </a:solidFill>
                <a:latin typeface="Cambria" panose="02040503050406030204" pitchFamily="18" charset="0"/>
                <a:ea typeface="Cambria" panose="02040503050406030204" pitchFamily="18" charset="0"/>
                <a:cs typeface="Cambria" panose="02040503050406030204" pitchFamily="18" charset="0"/>
              </a:rPr>
              <a:t>C	</a:t>
            </a:r>
            <a:r>
              <a:rPr lang="en-US" altLang="en-US" sz="1200" baseline="3000">
                <a:solidFill>
                  <a:srgbClr val="000000"/>
                </a:solidFill>
                <a:latin typeface="Cambria" panose="02040503050406030204" pitchFamily="18" charset="0"/>
                <a:ea typeface="Cambria" panose="02040503050406030204" pitchFamily="18" charset="0"/>
                <a:cs typeface="Cambria" panose="02040503050406030204" pitchFamily="18" charset="0"/>
              </a:rPr>
              <a:t>(</a:t>
            </a:r>
            <a:r>
              <a:rPr lang="en-US" altLang="en-US" sz="800">
                <a:solidFill>
                  <a:srgbClr val="000000"/>
                </a:solidFill>
                <a:latin typeface="Cambria" panose="02040503050406030204" pitchFamily="18" charset="0"/>
                <a:ea typeface="Cambria" panose="02040503050406030204" pitchFamily="18" charset="0"/>
                <a:cs typeface="Cambria" panose="02040503050406030204" pitchFamily="18" charset="0"/>
              </a:rPr>
              <a:t>2+  ɛ</a:t>
            </a:r>
            <a:r>
              <a:rPr lang="en-US" altLang="en-US" sz="900" baseline="21000">
                <a:solidFill>
                  <a:srgbClr val="000000"/>
                </a:solidFill>
                <a:latin typeface="Cambria" panose="02040503050406030204" pitchFamily="18" charset="0"/>
                <a:ea typeface="Cambria" panose="02040503050406030204" pitchFamily="18" charset="0"/>
                <a:cs typeface="Cambria" panose="02040503050406030204" pitchFamily="18" charset="0"/>
              </a:rPr>
              <a:t>2</a:t>
            </a:r>
            <a:r>
              <a:rPr lang="en-US" altLang="en-US" sz="1200" baseline="3000">
                <a:solidFill>
                  <a:srgbClr val="000000"/>
                </a:solidFill>
                <a:latin typeface="Cambria" panose="02040503050406030204" pitchFamily="18" charset="0"/>
                <a:ea typeface="Cambria" panose="02040503050406030204" pitchFamily="18" charset="0"/>
                <a:cs typeface="Cambria" panose="02040503050406030204" pitchFamily="18" charset="0"/>
              </a:rPr>
              <a:t>)(</a:t>
            </a:r>
            <a:r>
              <a:rPr lang="en-US" altLang="en-US" sz="800">
                <a:solidFill>
                  <a:srgbClr val="000000"/>
                </a:solidFill>
                <a:latin typeface="Cambria" panose="02040503050406030204" pitchFamily="18" charset="0"/>
                <a:ea typeface="Cambria" panose="02040503050406030204" pitchFamily="18" charset="0"/>
                <a:cs typeface="Cambria" panose="02040503050406030204" pitchFamily="18" charset="0"/>
              </a:rPr>
              <a:t>1-ɛ</a:t>
            </a:r>
            <a:r>
              <a:rPr lang="en-US" altLang="en-US" sz="900" baseline="21000">
                <a:solidFill>
                  <a:srgbClr val="000000"/>
                </a:solidFill>
                <a:latin typeface="Cambria" panose="02040503050406030204" pitchFamily="18" charset="0"/>
                <a:ea typeface="Cambria" panose="02040503050406030204" pitchFamily="18" charset="0"/>
                <a:cs typeface="Cambria" panose="02040503050406030204" pitchFamily="18" charset="0"/>
              </a:rPr>
              <a:t>2</a:t>
            </a:r>
            <a:r>
              <a:rPr lang="en-US" altLang="en-US" sz="1200" baseline="3000">
                <a:solidFill>
                  <a:srgbClr val="000000"/>
                </a:solidFill>
                <a:latin typeface="Cambria" panose="02040503050406030204" pitchFamily="18" charset="0"/>
                <a:ea typeface="Cambria" panose="02040503050406030204" pitchFamily="18" charset="0"/>
                <a:cs typeface="Cambria" panose="02040503050406030204" pitchFamily="18" charset="0"/>
              </a:rPr>
              <a:t>)</a:t>
            </a:r>
          </a:p>
        </p:txBody>
      </p:sp>
      <p:sp>
        <p:nvSpPr>
          <p:cNvPr id="58417" name="object 49">
            <a:extLst>
              <a:ext uri="{FF2B5EF4-FFF2-40B4-BE49-F238E27FC236}">
                <a16:creationId xmlns:a16="http://schemas.microsoft.com/office/drawing/2014/main" id="{EFD9BF92-7E40-457D-8323-957BAD63BC18}"/>
              </a:ext>
            </a:extLst>
          </p:cNvPr>
          <p:cNvSpPr txBox="1">
            <a:spLocks noChangeArrowheads="1"/>
          </p:cNvSpPr>
          <p:nvPr/>
        </p:nvSpPr>
        <p:spPr bwMode="auto">
          <a:xfrm>
            <a:off x="2714625" y="3597275"/>
            <a:ext cx="525463"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25400">
              <a:tabLst>
                <a:tab pos="392113" algn="l"/>
              </a:tabLst>
              <a:defRPr>
                <a:solidFill>
                  <a:schemeClr val="tx1"/>
                </a:solidFill>
                <a:latin typeface="Arial" panose="020B0604020202020204" pitchFamily="34" charset="0"/>
              </a:defRPr>
            </a:lvl1pPr>
            <a:lvl2pPr marL="742950" indent="-285750">
              <a:tabLst>
                <a:tab pos="392113" algn="l"/>
              </a:tabLst>
              <a:defRPr>
                <a:solidFill>
                  <a:schemeClr val="tx1"/>
                </a:solidFill>
                <a:latin typeface="Arial" panose="020B0604020202020204" pitchFamily="34" charset="0"/>
              </a:defRPr>
            </a:lvl2pPr>
            <a:lvl3pPr marL="1143000" indent="-228600">
              <a:tabLst>
                <a:tab pos="392113" algn="l"/>
              </a:tabLst>
              <a:defRPr>
                <a:solidFill>
                  <a:schemeClr val="tx1"/>
                </a:solidFill>
                <a:latin typeface="Arial" panose="020B0604020202020204" pitchFamily="34" charset="0"/>
              </a:defRPr>
            </a:lvl3pPr>
            <a:lvl4pPr marL="1600200" indent="-228600">
              <a:tabLst>
                <a:tab pos="392113" algn="l"/>
              </a:tabLst>
              <a:defRPr>
                <a:solidFill>
                  <a:schemeClr val="tx1"/>
                </a:solidFill>
                <a:latin typeface="Arial" panose="020B0604020202020204" pitchFamily="34" charset="0"/>
              </a:defRPr>
            </a:lvl4pPr>
            <a:lvl5pPr marL="2057400" indent="-228600">
              <a:tabLst>
                <a:tab pos="39211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9211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9211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9211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92113" algn="l"/>
              </a:tabLst>
              <a:defRPr>
                <a:solidFill>
                  <a:schemeClr val="tx1"/>
                </a:solidFill>
                <a:latin typeface="Arial" panose="020B0604020202020204" pitchFamily="34" charset="0"/>
              </a:defRPr>
            </a:lvl9pPr>
          </a:lstStyle>
          <a:p>
            <a:pPr eaLnBrk="1" hangingPunct="1">
              <a:spcBef>
                <a:spcPts val="100"/>
              </a:spcBef>
            </a:pPr>
            <a:r>
              <a:rPr lang="en-US" altLang="en-US" sz="1200" baseline="3000">
                <a:solidFill>
                  <a:srgbClr val="000000"/>
                </a:solidFill>
                <a:latin typeface="Cambria" panose="02040503050406030204" pitchFamily="18" charset="0"/>
                <a:ea typeface="Cambria" panose="02040503050406030204" pitchFamily="18" charset="0"/>
                <a:cs typeface="Cambria" panose="02040503050406030204" pitchFamily="18" charset="0"/>
              </a:rPr>
              <a:t>2	</a:t>
            </a:r>
            <a:r>
              <a:rPr lang="en-US" altLang="en-US" sz="1200" baseline="-17000">
                <a:solidFill>
                  <a:srgbClr val="000000"/>
                </a:solidFill>
                <a:latin typeface="Cambria" panose="02040503050406030204" pitchFamily="18" charset="0"/>
                <a:ea typeface="Cambria" panose="02040503050406030204" pitchFamily="18" charset="0"/>
                <a:cs typeface="Cambria" panose="02040503050406030204" pitchFamily="18" charset="0"/>
              </a:rPr>
              <a:t>ɛ</a:t>
            </a:r>
            <a:r>
              <a:rPr lang="en-US" altLang="en-US" sz="600">
                <a:solidFill>
                  <a:srgbClr val="000000"/>
                </a:solidFill>
                <a:latin typeface="Cambria" panose="02040503050406030204" pitchFamily="18" charset="0"/>
                <a:ea typeface="Cambria" panose="02040503050406030204" pitchFamily="18" charset="0"/>
                <a:cs typeface="Cambria" panose="02040503050406030204" pitchFamily="18" charset="0"/>
              </a:rPr>
              <a:t>2</a:t>
            </a:r>
          </a:p>
        </p:txBody>
      </p:sp>
      <p:sp>
        <p:nvSpPr>
          <p:cNvPr id="50" name="object 50">
            <a:extLst>
              <a:ext uri="{FF2B5EF4-FFF2-40B4-BE49-F238E27FC236}">
                <a16:creationId xmlns:a16="http://schemas.microsoft.com/office/drawing/2014/main" id="{3DBBCD51-0AB9-4015-82CD-FF09D81615F5}"/>
              </a:ext>
            </a:extLst>
          </p:cNvPr>
          <p:cNvSpPr txBox="1"/>
          <p:nvPr/>
        </p:nvSpPr>
        <p:spPr>
          <a:xfrm>
            <a:off x="1725613" y="3700463"/>
            <a:ext cx="1000125" cy="193675"/>
          </a:xfrm>
          <a:prstGeom prst="rect">
            <a:avLst/>
          </a:prstGeom>
        </p:spPr>
        <p:txBody>
          <a:bodyPr lIns="0" tIns="13335" rIns="0" bIns="0">
            <a:spAutoFit/>
          </a:bodyPr>
          <a:lstStyle/>
          <a:p>
            <a:pPr marL="25400" eaLnBrk="1" fontAlgn="auto" hangingPunct="1">
              <a:spcBef>
                <a:spcPts val="105"/>
              </a:spcBef>
              <a:spcAft>
                <a:spcPts val="0"/>
              </a:spcAft>
              <a:defRPr/>
            </a:pPr>
            <a:r>
              <a:rPr sz="1100" kern="0" dirty="0">
                <a:solidFill>
                  <a:sysClr val="windowText" lastClr="000000"/>
                </a:solidFill>
                <a:latin typeface="Cambria"/>
                <a:cs typeface="Cambria"/>
              </a:rPr>
              <a:t>W</a:t>
            </a:r>
            <a:r>
              <a:rPr sz="1200" kern="0" baseline="-17361" dirty="0">
                <a:solidFill>
                  <a:sysClr val="windowText" lastClr="000000"/>
                </a:solidFill>
                <a:latin typeface="Cambria"/>
                <a:cs typeface="Cambria"/>
              </a:rPr>
              <a:t>r</a:t>
            </a:r>
            <a:r>
              <a:rPr sz="1200" kern="0" spc="209" baseline="-17361" dirty="0">
                <a:solidFill>
                  <a:sysClr val="windowText" lastClr="000000"/>
                </a:solidFill>
                <a:latin typeface="Cambria"/>
                <a:cs typeface="Cambria"/>
              </a:rPr>
              <a:t> </a:t>
            </a:r>
            <a:r>
              <a:rPr sz="1100" kern="0" dirty="0">
                <a:solidFill>
                  <a:sysClr val="windowText" lastClr="000000"/>
                </a:solidFill>
                <a:latin typeface="Times New Roman"/>
                <a:cs typeface="Times New Roman"/>
              </a:rPr>
              <a:t>=</a:t>
            </a:r>
            <a:r>
              <a:rPr sz="1100" kern="0" spc="10" dirty="0">
                <a:solidFill>
                  <a:sysClr val="windowText" lastClr="000000"/>
                </a:solidFill>
                <a:latin typeface="Times New Roman"/>
                <a:cs typeface="Times New Roman"/>
              </a:rPr>
              <a:t> </a:t>
            </a:r>
            <a:r>
              <a:rPr sz="1100" kern="0" dirty="0">
                <a:solidFill>
                  <a:sysClr val="windowText" lastClr="000000"/>
                </a:solidFill>
                <a:latin typeface="Cambria"/>
                <a:cs typeface="Cambria"/>
              </a:rPr>
              <a:t>12µ𝑈𝐿</a:t>
            </a:r>
            <a:r>
              <a:rPr sz="1100" kern="0" spc="-15" dirty="0">
                <a:solidFill>
                  <a:sysClr val="windowText" lastClr="000000"/>
                </a:solidFill>
                <a:latin typeface="Cambria"/>
                <a:cs typeface="Cambria"/>
              </a:rPr>
              <a:t> </a:t>
            </a:r>
            <a:r>
              <a:rPr sz="1100" kern="0" spc="-25" dirty="0">
                <a:solidFill>
                  <a:sysClr val="windowText" lastClr="000000"/>
                </a:solidFill>
                <a:latin typeface="Cambria"/>
                <a:cs typeface="Cambria"/>
              </a:rPr>
              <a:t>(</a:t>
            </a:r>
            <a:r>
              <a:rPr sz="1200" kern="0" spc="-37" baseline="48611" dirty="0">
                <a:solidFill>
                  <a:sysClr val="windowText" lastClr="000000"/>
                </a:solidFill>
                <a:latin typeface="Cambria"/>
                <a:cs typeface="Cambria"/>
              </a:rPr>
              <a:t>R</a:t>
            </a:r>
            <a:r>
              <a:rPr sz="1100" kern="0" spc="-25" dirty="0">
                <a:solidFill>
                  <a:sysClr val="windowText" lastClr="000000"/>
                </a:solidFill>
                <a:latin typeface="Cambria"/>
                <a:cs typeface="Cambria"/>
              </a:rPr>
              <a:t>)</a:t>
            </a:r>
            <a:endParaRPr sz="1100" kern="0">
              <a:solidFill>
                <a:sysClr val="windowText" lastClr="000000"/>
              </a:solidFill>
              <a:latin typeface="Cambria"/>
              <a:cs typeface="Cambria"/>
            </a:endParaRPr>
          </a:p>
        </p:txBody>
      </p:sp>
      <p:sp>
        <p:nvSpPr>
          <p:cNvPr id="58419" name="object 51">
            <a:extLst>
              <a:ext uri="{FF2B5EF4-FFF2-40B4-BE49-F238E27FC236}">
                <a16:creationId xmlns:a16="http://schemas.microsoft.com/office/drawing/2014/main" id="{4FACD3E3-051E-4BC7-9C96-889678A5FFA3}"/>
              </a:ext>
            </a:extLst>
          </p:cNvPr>
          <p:cNvSpPr txBox="1">
            <a:spLocks noChangeArrowheads="1"/>
          </p:cNvSpPr>
          <p:nvPr/>
        </p:nvSpPr>
        <p:spPr bwMode="auto">
          <a:xfrm>
            <a:off x="2425700" y="3478213"/>
            <a:ext cx="973138"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254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en-US" altLang="en-US" sz="1200" baseline="3000">
                <a:solidFill>
                  <a:srgbClr val="000000"/>
                </a:solidFill>
                <a:latin typeface="Cambria" panose="02040503050406030204" pitchFamily="18" charset="0"/>
                <a:ea typeface="Cambria" panose="02040503050406030204" pitchFamily="18" charset="0"/>
                <a:cs typeface="Cambria" panose="02040503050406030204" pitchFamily="18" charset="0"/>
              </a:rPr>
              <a:t>(</a:t>
            </a:r>
            <a:r>
              <a:rPr lang="en-US" altLang="en-US" sz="800">
                <a:solidFill>
                  <a:srgbClr val="000000"/>
                </a:solidFill>
                <a:latin typeface="Cambria" panose="02040503050406030204" pitchFamily="18" charset="0"/>
                <a:ea typeface="Cambria" panose="02040503050406030204" pitchFamily="18" charset="0"/>
                <a:cs typeface="Cambria" panose="02040503050406030204" pitchFamily="18" charset="0"/>
              </a:rPr>
              <a:t>2+ ɛ</a:t>
            </a:r>
            <a:r>
              <a:rPr lang="en-US" altLang="en-US" sz="900" baseline="21000">
                <a:solidFill>
                  <a:srgbClr val="000000"/>
                </a:solidFill>
                <a:latin typeface="Cambria" panose="02040503050406030204" pitchFamily="18" charset="0"/>
                <a:ea typeface="Cambria" panose="02040503050406030204" pitchFamily="18" charset="0"/>
                <a:cs typeface="Cambria" panose="02040503050406030204" pitchFamily="18" charset="0"/>
              </a:rPr>
              <a:t>2</a:t>
            </a:r>
            <a:r>
              <a:rPr lang="en-US" altLang="en-US" sz="1200" baseline="3000">
                <a:solidFill>
                  <a:srgbClr val="000000"/>
                </a:solidFill>
                <a:latin typeface="Cambria" panose="02040503050406030204" pitchFamily="18" charset="0"/>
                <a:ea typeface="Cambria" panose="02040503050406030204" pitchFamily="18" charset="0"/>
                <a:cs typeface="Cambria" panose="02040503050406030204" pitchFamily="18" charset="0"/>
              </a:rPr>
              <a:t>)(</a:t>
            </a:r>
            <a:r>
              <a:rPr lang="en-US" altLang="en-US" sz="800">
                <a:solidFill>
                  <a:srgbClr val="000000"/>
                </a:solidFill>
                <a:latin typeface="Cambria" panose="02040503050406030204" pitchFamily="18" charset="0"/>
                <a:ea typeface="Cambria" panose="02040503050406030204" pitchFamily="18" charset="0"/>
                <a:cs typeface="Cambria" panose="02040503050406030204" pitchFamily="18" charset="0"/>
              </a:rPr>
              <a:t>1+ ɛ cos0</a:t>
            </a:r>
            <a:r>
              <a:rPr lang="en-US" altLang="en-US" sz="1200" baseline="3000">
                <a:solidFill>
                  <a:srgbClr val="000000"/>
                </a:solidFill>
                <a:latin typeface="Cambria" panose="02040503050406030204" pitchFamily="18" charset="0"/>
                <a:ea typeface="Cambria" panose="02040503050406030204" pitchFamily="18" charset="0"/>
                <a:cs typeface="Cambria" panose="02040503050406030204" pitchFamily="18" charset="0"/>
              </a:rPr>
              <a:t>)</a:t>
            </a:r>
            <a:r>
              <a:rPr lang="en-US" altLang="en-US" sz="900" baseline="21000">
                <a:solidFill>
                  <a:srgbClr val="000000"/>
                </a:solidFill>
                <a:latin typeface="Cambria" panose="02040503050406030204" pitchFamily="18" charset="0"/>
                <a:ea typeface="Cambria" panose="02040503050406030204" pitchFamily="18" charset="0"/>
                <a:cs typeface="Cambria" panose="02040503050406030204" pitchFamily="18" charset="0"/>
              </a:rPr>
              <a:t>2</a:t>
            </a:r>
          </a:p>
        </p:txBody>
      </p:sp>
      <p:sp>
        <p:nvSpPr>
          <p:cNvPr id="52" name="object 52">
            <a:extLst>
              <a:ext uri="{FF2B5EF4-FFF2-40B4-BE49-F238E27FC236}">
                <a16:creationId xmlns:a16="http://schemas.microsoft.com/office/drawing/2014/main" id="{738EFBCF-0978-420B-8D29-53D3BD4C1341}"/>
              </a:ext>
            </a:extLst>
          </p:cNvPr>
          <p:cNvSpPr txBox="1"/>
          <p:nvPr/>
        </p:nvSpPr>
        <p:spPr>
          <a:xfrm>
            <a:off x="2114550" y="3446463"/>
            <a:ext cx="165100" cy="147637"/>
          </a:xfrm>
          <a:prstGeom prst="rect">
            <a:avLst/>
          </a:prstGeom>
        </p:spPr>
        <p:txBody>
          <a:bodyPr lIns="0" tIns="13335" rIns="0" bIns="0">
            <a:spAutoFit/>
          </a:bodyPr>
          <a:lstStyle/>
          <a:p>
            <a:pPr marL="25400" eaLnBrk="1" fontAlgn="auto" hangingPunct="1">
              <a:spcBef>
                <a:spcPts val="105"/>
              </a:spcBef>
              <a:spcAft>
                <a:spcPts val="0"/>
              </a:spcAft>
              <a:defRPr/>
            </a:pPr>
            <a:r>
              <a:rPr sz="1200" kern="0" spc="-37" baseline="-13888" dirty="0">
                <a:solidFill>
                  <a:sysClr val="windowText" lastClr="000000"/>
                </a:solidFill>
                <a:latin typeface="Cambria"/>
                <a:cs typeface="Cambria"/>
              </a:rPr>
              <a:t>C</a:t>
            </a:r>
            <a:r>
              <a:rPr sz="650" kern="0" spc="-25" dirty="0">
                <a:solidFill>
                  <a:sysClr val="windowText" lastClr="000000"/>
                </a:solidFill>
                <a:latin typeface="Cambria"/>
                <a:cs typeface="Cambria"/>
              </a:rPr>
              <a:t>2</a:t>
            </a:r>
            <a:endParaRPr sz="650" kern="0">
              <a:solidFill>
                <a:sysClr val="windowText" lastClr="000000"/>
              </a:solidFill>
              <a:latin typeface="Cambria"/>
              <a:cs typeface="Cambria"/>
            </a:endParaRPr>
          </a:p>
        </p:txBody>
      </p:sp>
      <p:sp>
        <p:nvSpPr>
          <p:cNvPr id="58421" name="object 53">
            <a:extLst>
              <a:ext uri="{FF2B5EF4-FFF2-40B4-BE49-F238E27FC236}">
                <a16:creationId xmlns:a16="http://schemas.microsoft.com/office/drawing/2014/main" id="{C5DFAF00-A30B-4B44-A908-7582D689DE8D}"/>
              </a:ext>
            </a:extLst>
          </p:cNvPr>
          <p:cNvSpPr txBox="1">
            <a:spLocks noChangeArrowheads="1"/>
          </p:cNvSpPr>
          <p:nvPr/>
        </p:nvSpPr>
        <p:spPr bwMode="auto">
          <a:xfrm>
            <a:off x="1725613" y="3281363"/>
            <a:ext cx="1614487"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254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en-US" altLang="en-US" sz="1600" baseline="-30000">
                <a:solidFill>
                  <a:srgbClr val="000000"/>
                </a:solidFill>
                <a:latin typeface="Times New Roman" panose="02020603050405020304" pitchFamily="18" charset="0"/>
                <a:cs typeface="Times New Roman" panose="02020603050405020304" pitchFamily="18" charset="0"/>
              </a:rPr>
              <a:t>p = </a:t>
            </a:r>
            <a:r>
              <a:rPr lang="en-US" altLang="en-US" sz="1600" baseline="-33000">
                <a:solidFill>
                  <a:srgbClr val="000000"/>
                </a:solidFill>
                <a:latin typeface="Cambria" panose="02040503050406030204" pitchFamily="18" charset="0"/>
                <a:ea typeface="Cambria" panose="02040503050406030204" pitchFamily="18" charset="0"/>
                <a:cs typeface="Cambria" panose="02040503050406030204" pitchFamily="18" charset="0"/>
              </a:rPr>
              <a:t>(</a:t>
            </a:r>
            <a:r>
              <a:rPr lang="en-US" altLang="en-US" sz="800">
                <a:solidFill>
                  <a:srgbClr val="000000"/>
                </a:solidFill>
                <a:latin typeface="Cambria" panose="02040503050406030204" pitchFamily="18" charset="0"/>
                <a:ea typeface="Cambria" panose="02040503050406030204" pitchFamily="18" charset="0"/>
                <a:cs typeface="Cambria" panose="02040503050406030204" pitchFamily="18" charset="0"/>
              </a:rPr>
              <a:t>6µURɛ</a:t>
            </a:r>
            <a:r>
              <a:rPr lang="en-US" altLang="en-US" sz="1600" baseline="-33000">
                <a:solidFill>
                  <a:srgbClr val="000000"/>
                </a:solidFill>
                <a:latin typeface="Cambria" panose="02040503050406030204" pitchFamily="18" charset="0"/>
                <a:ea typeface="Cambria" panose="02040503050406030204" pitchFamily="18" charset="0"/>
                <a:cs typeface="Cambria" panose="02040503050406030204" pitchFamily="18" charset="0"/>
              </a:rPr>
              <a:t>)  </a:t>
            </a:r>
            <a:r>
              <a:rPr lang="en-US" altLang="en-US" sz="800">
                <a:solidFill>
                  <a:srgbClr val="000000"/>
                </a:solidFill>
                <a:latin typeface="Cambria" panose="02040503050406030204" pitchFamily="18" charset="0"/>
                <a:ea typeface="Cambria" panose="02040503050406030204" pitchFamily="18" charset="0"/>
                <a:cs typeface="Cambria" panose="02040503050406030204" pitchFamily="18" charset="0"/>
              </a:rPr>
              <a:t>(2+ ɛ cos0)sin 0</a:t>
            </a:r>
          </a:p>
        </p:txBody>
      </p:sp>
      <p:sp>
        <p:nvSpPr>
          <p:cNvPr id="58422" name="object 54">
            <a:extLst>
              <a:ext uri="{FF2B5EF4-FFF2-40B4-BE49-F238E27FC236}">
                <a16:creationId xmlns:a16="http://schemas.microsoft.com/office/drawing/2014/main" id="{B9F953D8-D543-4751-912A-7AFADC237972}"/>
              </a:ext>
            </a:extLst>
          </p:cNvPr>
          <p:cNvSpPr txBox="1">
            <a:spLocks noChangeArrowheads="1"/>
          </p:cNvSpPr>
          <p:nvPr/>
        </p:nvSpPr>
        <p:spPr bwMode="auto">
          <a:xfrm>
            <a:off x="1455738" y="825500"/>
            <a:ext cx="7178675"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85725" rIns="0" bIns="0">
            <a:spAutoFit/>
          </a:bodyPr>
          <a:lstStyle>
            <a:lvl1pPr marL="227013" indent="-214313">
              <a:tabLst>
                <a:tab pos="227013" algn="l"/>
              </a:tabLst>
              <a:defRPr>
                <a:solidFill>
                  <a:schemeClr val="tx1"/>
                </a:solidFill>
                <a:latin typeface="Arial" panose="020B0604020202020204" pitchFamily="34" charset="0"/>
              </a:defRPr>
            </a:lvl1pPr>
            <a:lvl2pPr marL="742950" indent="-285750">
              <a:tabLst>
                <a:tab pos="227013" algn="l"/>
              </a:tabLst>
              <a:defRPr>
                <a:solidFill>
                  <a:schemeClr val="tx1"/>
                </a:solidFill>
                <a:latin typeface="Arial" panose="020B0604020202020204" pitchFamily="34" charset="0"/>
              </a:defRPr>
            </a:lvl2pPr>
            <a:lvl3pPr marL="1143000" indent="-228600">
              <a:tabLst>
                <a:tab pos="227013" algn="l"/>
              </a:tabLst>
              <a:defRPr>
                <a:solidFill>
                  <a:schemeClr val="tx1"/>
                </a:solidFill>
                <a:latin typeface="Arial" panose="020B0604020202020204" pitchFamily="34" charset="0"/>
              </a:defRPr>
            </a:lvl3pPr>
            <a:lvl4pPr marL="1600200" indent="-228600">
              <a:tabLst>
                <a:tab pos="227013" algn="l"/>
              </a:tabLst>
              <a:defRPr>
                <a:solidFill>
                  <a:schemeClr val="tx1"/>
                </a:solidFill>
                <a:latin typeface="Arial" panose="020B0604020202020204" pitchFamily="34" charset="0"/>
              </a:defRPr>
            </a:lvl4pPr>
            <a:lvl5pPr marL="2057400" indent="-228600">
              <a:tabLst>
                <a:tab pos="22701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2701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2701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2701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27013" algn="l"/>
              </a:tabLst>
              <a:defRPr>
                <a:solidFill>
                  <a:schemeClr val="tx1"/>
                </a:solidFill>
                <a:latin typeface="Arial" panose="020B0604020202020204" pitchFamily="34" charset="0"/>
              </a:defRPr>
            </a:lvl9pPr>
          </a:lstStyle>
          <a:p>
            <a:pPr eaLnBrk="1" hangingPunct="1">
              <a:spcBef>
                <a:spcPts val="675"/>
              </a:spcBef>
              <a:buSzPct val="55000"/>
              <a:buFont typeface="Symbol" panose="05050102010706020507" pitchFamily="18" charset="2"/>
              <a:buChar char=""/>
            </a:pPr>
            <a:r>
              <a:rPr lang="en-US" altLang="en-US" sz="2000" b="1">
                <a:solidFill>
                  <a:srgbClr val="000000"/>
                </a:solidFill>
                <a:latin typeface="Times New Roman" panose="02020603050405020304" pitchFamily="18" charset="0"/>
                <a:cs typeface="Times New Roman" panose="02020603050405020304" pitchFamily="18" charset="0"/>
              </a:rPr>
              <a:t>Sliding velocity (U) = </a:t>
            </a:r>
            <a:r>
              <a:rPr lang="en-US" altLang="en-US" sz="2000">
                <a:solidFill>
                  <a:srgbClr val="000000"/>
                </a:solidFill>
                <a:latin typeface="Times New Roman" panose="02020603050405020304" pitchFamily="18" charset="0"/>
                <a:cs typeface="Times New Roman" panose="02020603050405020304" pitchFamily="18" charset="0"/>
              </a:rPr>
              <a:t>ωR , ω =2πN</a:t>
            </a:r>
          </a:p>
          <a:p>
            <a:pPr eaLnBrk="1" hangingPunct="1">
              <a:lnSpc>
                <a:spcPts val="2300"/>
              </a:lnSpc>
              <a:spcBef>
                <a:spcPts val="738"/>
              </a:spcBef>
              <a:buSzPct val="55000"/>
              <a:buFont typeface="Symbol" panose="05050102010706020507" pitchFamily="18" charset="2"/>
              <a:buChar char=""/>
            </a:pPr>
            <a:r>
              <a:rPr lang="en-US" altLang="en-US" sz="2000" b="1">
                <a:solidFill>
                  <a:srgbClr val="000000"/>
                </a:solidFill>
                <a:latin typeface="Times New Roman" panose="02020603050405020304" pitchFamily="18" charset="0"/>
                <a:cs typeface="Times New Roman" panose="02020603050405020304" pitchFamily="18" charset="0"/>
              </a:rPr>
              <a:t>Film thickness (h) </a:t>
            </a:r>
            <a:r>
              <a:rPr lang="en-US" altLang="en-US" sz="2000">
                <a:solidFill>
                  <a:srgbClr val="000000"/>
                </a:solidFill>
                <a:latin typeface="Times New Roman" panose="02020603050405020304" pitchFamily="18" charset="0"/>
                <a:cs typeface="Times New Roman" panose="02020603050405020304" pitchFamily="18" charset="0"/>
              </a:rPr>
              <a:t>= AB which is the film thickness at B at angle θ from line of action</a:t>
            </a:r>
          </a:p>
        </p:txBody>
      </p:sp>
      <p:sp>
        <p:nvSpPr>
          <p:cNvPr id="55" name="object 55">
            <a:extLst>
              <a:ext uri="{FF2B5EF4-FFF2-40B4-BE49-F238E27FC236}">
                <a16:creationId xmlns:a16="http://schemas.microsoft.com/office/drawing/2014/main" id="{84900D32-4F05-4988-8719-C7988A8DDEC4}"/>
              </a:ext>
            </a:extLst>
          </p:cNvPr>
          <p:cNvSpPr txBox="1"/>
          <p:nvPr/>
        </p:nvSpPr>
        <p:spPr>
          <a:xfrm>
            <a:off x="1455738" y="2930525"/>
            <a:ext cx="5622925" cy="331788"/>
          </a:xfrm>
          <a:prstGeom prst="rect">
            <a:avLst/>
          </a:prstGeom>
        </p:spPr>
        <p:txBody>
          <a:bodyPr lIns="0" tIns="13335" rIns="0" bIns="0">
            <a:spAutoFit/>
          </a:bodyPr>
          <a:lstStyle/>
          <a:p>
            <a:pPr marL="227329" indent="-215265" eaLnBrk="1" fontAlgn="auto" hangingPunct="1">
              <a:spcBef>
                <a:spcPts val="105"/>
              </a:spcBef>
              <a:spcAft>
                <a:spcPts val="0"/>
              </a:spcAft>
              <a:buSzPct val="55000"/>
              <a:buFont typeface="Symbol"/>
              <a:buChar char=""/>
              <a:tabLst>
                <a:tab pos="227329" algn="l"/>
                <a:tab pos="227965" algn="l"/>
              </a:tabLst>
              <a:defRPr/>
            </a:pPr>
            <a:r>
              <a:rPr sz="2000" b="1" kern="0" dirty="0">
                <a:solidFill>
                  <a:sysClr val="windowText" lastClr="000000"/>
                </a:solidFill>
                <a:latin typeface="Times New Roman"/>
                <a:cs typeface="Times New Roman"/>
              </a:rPr>
              <a:t>Infinitely</a:t>
            </a:r>
            <a:r>
              <a:rPr sz="2000" b="1" kern="0" spc="30" dirty="0">
                <a:solidFill>
                  <a:sysClr val="windowText" lastClr="000000"/>
                </a:solidFill>
                <a:latin typeface="Times New Roman"/>
                <a:cs typeface="Times New Roman"/>
              </a:rPr>
              <a:t> </a:t>
            </a:r>
            <a:r>
              <a:rPr sz="2000" b="1" kern="0" dirty="0">
                <a:solidFill>
                  <a:sysClr val="windowText" lastClr="000000"/>
                </a:solidFill>
                <a:latin typeface="Times New Roman"/>
                <a:cs typeface="Times New Roman"/>
              </a:rPr>
              <a:t>long</a:t>
            </a:r>
            <a:r>
              <a:rPr sz="2000" b="1" kern="0" spc="75" dirty="0">
                <a:solidFill>
                  <a:sysClr val="windowText" lastClr="000000"/>
                </a:solidFill>
                <a:latin typeface="Times New Roman"/>
                <a:cs typeface="Times New Roman"/>
              </a:rPr>
              <a:t> </a:t>
            </a:r>
            <a:r>
              <a:rPr sz="2000" b="1" kern="0" dirty="0">
                <a:solidFill>
                  <a:sysClr val="windowText" lastClr="000000"/>
                </a:solidFill>
                <a:latin typeface="Times New Roman"/>
                <a:cs typeface="Times New Roman"/>
              </a:rPr>
              <a:t>bearing</a:t>
            </a:r>
            <a:r>
              <a:rPr sz="2000" b="1" kern="0" spc="30" dirty="0">
                <a:solidFill>
                  <a:sysClr val="windowText" lastClr="000000"/>
                </a:solidFill>
                <a:latin typeface="Times New Roman"/>
                <a:cs typeface="Times New Roman"/>
              </a:rPr>
              <a:t> </a:t>
            </a:r>
            <a:r>
              <a:rPr sz="2000" b="1" kern="0" dirty="0">
                <a:solidFill>
                  <a:sysClr val="windowText" lastClr="000000"/>
                </a:solidFill>
                <a:latin typeface="Times New Roman"/>
                <a:cs typeface="Times New Roman"/>
              </a:rPr>
              <a:t>approximation</a:t>
            </a:r>
            <a:r>
              <a:rPr sz="2000" b="1" kern="0" spc="90" dirty="0">
                <a:solidFill>
                  <a:sysClr val="windowText" lastClr="000000"/>
                </a:solidFill>
                <a:latin typeface="Times New Roman"/>
                <a:cs typeface="Times New Roman"/>
              </a:rPr>
              <a:t> </a:t>
            </a:r>
            <a:r>
              <a:rPr sz="2000" b="1" kern="0" dirty="0">
                <a:solidFill>
                  <a:sysClr val="windowText" lastClr="000000"/>
                </a:solidFill>
                <a:latin typeface="Times New Roman"/>
                <a:cs typeface="Times New Roman"/>
              </a:rPr>
              <a:t>(L/2</a:t>
            </a:r>
            <a:r>
              <a:rPr sz="2000" kern="0" dirty="0">
                <a:solidFill>
                  <a:sysClr val="windowText" lastClr="000000"/>
                </a:solidFill>
                <a:latin typeface="Times New Roman"/>
                <a:cs typeface="Times New Roman"/>
              </a:rPr>
              <a:t>R)</a:t>
            </a:r>
            <a:r>
              <a:rPr sz="2000" kern="0" spc="85"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&gt;</a:t>
            </a:r>
            <a:r>
              <a:rPr sz="2000" kern="0" spc="50" dirty="0">
                <a:solidFill>
                  <a:sysClr val="windowText" lastClr="000000"/>
                </a:solidFill>
                <a:latin typeface="Times New Roman"/>
                <a:cs typeface="Times New Roman"/>
              </a:rPr>
              <a:t> </a:t>
            </a:r>
            <a:r>
              <a:rPr sz="2000" kern="0" spc="-25" dirty="0">
                <a:solidFill>
                  <a:sysClr val="windowText" lastClr="000000"/>
                </a:solidFill>
                <a:latin typeface="Times New Roman"/>
                <a:cs typeface="Times New Roman"/>
              </a:rPr>
              <a:t>2,</a:t>
            </a:r>
            <a:endParaRPr sz="2000" kern="0">
              <a:solidFill>
                <a:sysClr val="windowText" lastClr="000000"/>
              </a:solidFill>
              <a:latin typeface="Times New Roman"/>
              <a:cs typeface="Times New Roman"/>
            </a:endParaRPr>
          </a:p>
        </p:txBody>
      </p:sp>
      <p:sp>
        <p:nvSpPr>
          <p:cNvPr id="56" name="object 56">
            <a:extLst>
              <a:ext uri="{FF2B5EF4-FFF2-40B4-BE49-F238E27FC236}">
                <a16:creationId xmlns:a16="http://schemas.microsoft.com/office/drawing/2014/main" id="{84A32AF3-08E2-4979-801B-5A565D2DB4A4}"/>
              </a:ext>
            </a:extLst>
          </p:cNvPr>
          <p:cNvSpPr txBox="1"/>
          <p:nvPr/>
        </p:nvSpPr>
        <p:spPr>
          <a:xfrm>
            <a:off x="1455738" y="6313488"/>
            <a:ext cx="5729287" cy="330200"/>
          </a:xfrm>
          <a:prstGeom prst="rect">
            <a:avLst/>
          </a:prstGeom>
        </p:spPr>
        <p:txBody>
          <a:bodyPr lIns="0" tIns="12700" rIns="0" bIns="0">
            <a:spAutoFit/>
          </a:bodyPr>
          <a:lstStyle/>
          <a:p>
            <a:pPr marL="227329" indent="-215265" eaLnBrk="1" fontAlgn="auto" hangingPunct="1">
              <a:spcBef>
                <a:spcPts val="100"/>
              </a:spcBef>
              <a:spcAft>
                <a:spcPts val="0"/>
              </a:spcAft>
              <a:buSzPct val="55000"/>
              <a:buFont typeface="Symbol"/>
              <a:buChar char=""/>
              <a:tabLst>
                <a:tab pos="227329" algn="l"/>
                <a:tab pos="227965" algn="l"/>
              </a:tabLst>
              <a:defRPr/>
            </a:pPr>
            <a:r>
              <a:rPr sz="2000" b="1" kern="0" dirty="0">
                <a:solidFill>
                  <a:sysClr val="windowText" lastClr="000000"/>
                </a:solidFill>
                <a:latin typeface="Times New Roman"/>
                <a:cs typeface="Times New Roman"/>
              </a:rPr>
              <a:t>Infinitely</a:t>
            </a:r>
            <a:r>
              <a:rPr sz="2000" b="1" kern="0" spc="35" dirty="0">
                <a:solidFill>
                  <a:sysClr val="windowText" lastClr="000000"/>
                </a:solidFill>
                <a:latin typeface="Times New Roman"/>
                <a:cs typeface="Times New Roman"/>
              </a:rPr>
              <a:t> </a:t>
            </a:r>
            <a:r>
              <a:rPr sz="2000" b="1" kern="0" dirty="0">
                <a:solidFill>
                  <a:sysClr val="windowText" lastClr="000000"/>
                </a:solidFill>
                <a:latin typeface="Times New Roman"/>
                <a:cs typeface="Times New Roman"/>
              </a:rPr>
              <a:t>short</a:t>
            </a:r>
            <a:r>
              <a:rPr sz="2000" b="1" kern="0" spc="45" dirty="0">
                <a:solidFill>
                  <a:sysClr val="windowText" lastClr="000000"/>
                </a:solidFill>
                <a:latin typeface="Times New Roman"/>
                <a:cs typeface="Times New Roman"/>
              </a:rPr>
              <a:t> </a:t>
            </a:r>
            <a:r>
              <a:rPr sz="2000" b="1" kern="0" dirty="0">
                <a:solidFill>
                  <a:sysClr val="windowText" lastClr="000000"/>
                </a:solidFill>
                <a:latin typeface="Times New Roman"/>
                <a:cs typeface="Times New Roman"/>
              </a:rPr>
              <a:t>bearing</a:t>
            </a:r>
            <a:r>
              <a:rPr sz="2000" b="1" kern="0" spc="40" dirty="0">
                <a:solidFill>
                  <a:sysClr val="windowText" lastClr="000000"/>
                </a:solidFill>
                <a:latin typeface="Times New Roman"/>
                <a:cs typeface="Times New Roman"/>
              </a:rPr>
              <a:t> </a:t>
            </a:r>
            <a:r>
              <a:rPr sz="2000" b="1" kern="0" dirty="0">
                <a:solidFill>
                  <a:sysClr val="windowText" lastClr="000000"/>
                </a:solidFill>
                <a:latin typeface="Times New Roman"/>
                <a:cs typeface="Times New Roman"/>
              </a:rPr>
              <a:t>approximation</a:t>
            </a:r>
            <a:r>
              <a:rPr sz="2000" b="1" kern="0" spc="80" dirty="0">
                <a:solidFill>
                  <a:sysClr val="windowText" lastClr="000000"/>
                </a:solidFill>
                <a:latin typeface="Times New Roman"/>
                <a:cs typeface="Times New Roman"/>
              </a:rPr>
              <a:t> </a:t>
            </a:r>
            <a:r>
              <a:rPr sz="2000" b="1" kern="0" dirty="0">
                <a:solidFill>
                  <a:sysClr val="windowText" lastClr="000000"/>
                </a:solidFill>
                <a:latin typeface="Times New Roman"/>
                <a:cs typeface="Times New Roman"/>
              </a:rPr>
              <a:t>(L/2</a:t>
            </a:r>
            <a:r>
              <a:rPr sz="2000" b="1" kern="0" spc="7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R)</a:t>
            </a:r>
            <a:r>
              <a:rPr sz="2000" kern="0" spc="40" dirty="0">
                <a:solidFill>
                  <a:sysClr val="windowText" lastClr="000000"/>
                </a:solidFill>
                <a:latin typeface="Times New Roman"/>
                <a:cs typeface="Times New Roman"/>
              </a:rPr>
              <a:t> </a:t>
            </a:r>
            <a:r>
              <a:rPr sz="2000" kern="0" dirty="0">
                <a:solidFill>
                  <a:sysClr val="windowText" lastClr="000000"/>
                </a:solidFill>
                <a:latin typeface="Times New Roman"/>
                <a:cs typeface="Times New Roman"/>
              </a:rPr>
              <a:t>&lt;</a:t>
            </a:r>
            <a:r>
              <a:rPr sz="2000" kern="0" spc="45" dirty="0">
                <a:solidFill>
                  <a:sysClr val="windowText" lastClr="000000"/>
                </a:solidFill>
                <a:latin typeface="Times New Roman"/>
                <a:cs typeface="Times New Roman"/>
              </a:rPr>
              <a:t> </a:t>
            </a:r>
            <a:r>
              <a:rPr sz="2000" kern="0" spc="-50" dirty="0">
                <a:solidFill>
                  <a:sysClr val="windowText" lastClr="000000"/>
                </a:solidFill>
                <a:latin typeface="Times New Roman"/>
                <a:cs typeface="Times New Roman"/>
              </a:rPr>
              <a:t>1</a:t>
            </a:r>
            <a:endParaRPr sz="2000" kern="0">
              <a:solidFill>
                <a:sysClr val="windowText" lastClr="000000"/>
              </a:solidFill>
              <a:latin typeface="Times New Roman"/>
              <a:cs typeface="Times New Roman"/>
            </a:endParaRPr>
          </a:p>
        </p:txBody>
      </p:sp>
      <p:sp>
        <p:nvSpPr>
          <p:cNvPr id="58425" name="object 57">
            <a:extLst>
              <a:ext uri="{FF2B5EF4-FFF2-40B4-BE49-F238E27FC236}">
                <a16:creationId xmlns:a16="http://schemas.microsoft.com/office/drawing/2014/main" id="{103C171D-F9B4-48BD-AB83-568C187C3DCE}"/>
              </a:ext>
            </a:extLst>
          </p:cNvPr>
          <p:cNvSpPr>
            <a:spLocks/>
          </p:cNvSpPr>
          <p:nvPr/>
        </p:nvSpPr>
        <p:spPr bwMode="auto">
          <a:xfrm>
            <a:off x="1681163" y="1895475"/>
            <a:ext cx="4830762" cy="700088"/>
          </a:xfrm>
          <a:custGeom>
            <a:avLst/>
            <a:gdLst>
              <a:gd name="T0" fmla="*/ 4833623 w 4829809"/>
              <a:gd name="T1" fmla="*/ 0 h 700405"/>
              <a:gd name="T2" fmla="*/ 4827268 w 4829809"/>
              <a:gd name="T3" fmla="*/ 0 h 700405"/>
              <a:gd name="T4" fmla="*/ 4827268 w 4829809"/>
              <a:gd name="T5" fmla="*/ 635 h 700405"/>
              <a:gd name="T6" fmla="*/ 2470828 w 4829809"/>
              <a:gd name="T7" fmla="*/ 635 h 700405"/>
              <a:gd name="T8" fmla="*/ 2470828 w 4829809"/>
              <a:gd name="T9" fmla="*/ 6973 h 700405"/>
              <a:gd name="T10" fmla="*/ 2470828 w 4829809"/>
              <a:gd name="T11" fmla="*/ 692799 h 700405"/>
              <a:gd name="T12" fmla="*/ 6354 w 4829809"/>
              <a:gd name="T13" fmla="*/ 692799 h 700405"/>
              <a:gd name="T14" fmla="*/ 6354 w 4829809"/>
              <a:gd name="T15" fmla="*/ 6973 h 700405"/>
              <a:gd name="T16" fmla="*/ 2470828 w 4829809"/>
              <a:gd name="T17" fmla="*/ 6973 h 700405"/>
              <a:gd name="T18" fmla="*/ 2470828 w 4829809"/>
              <a:gd name="T19" fmla="*/ 635 h 700405"/>
              <a:gd name="T20" fmla="*/ 0 w 4829809"/>
              <a:gd name="T21" fmla="*/ 635 h 700405"/>
              <a:gd name="T22" fmla="*/ 0 w 4829809"/>
              <a:gd name="T23" fmla="*/ 6973 h 700405"/>
              <a:gd name="T24" fmla="*/ 0 w 4829809"/>
              <a:gd name="T25" fmla="*/ 692799 h 700405"/>
              <a:gd name="T26" fmla="*/ 0 w 4829809"/>
              <a:gd name="T27" fmla="*/ 699137 h 700405"/>
              <a:gd name="T28" fmla="*/ 4833623 w 4829809"/>
              <a:gd name="T29" fmla="*/ 699137 h 700405"/>
              <a:gd name="T30" fmla="*/ 4833623 w 4829809"/>
              <a:gd name="T31" fmla="*/ 692799 h 700405"/>
              <a:gd name="T32" fmla="*/ 2477184 w 4829809"/>
              <a:gd name="T33" fmla="*/ 692799 h 700405"/>
              <a:gd name="T34" fmla="*/ 2477184 w 4829809"/>
              <a:gd name="T35" fmla="*/ 6973 h 700405"/>
              <a:gd name="T36" fmla="*/ 4827268 w 4829809"/>
              <a:gd name="T37" fmla="*/ 6973 h 700405"/>
              <a:gd name="T38" fmla="*/ 4827268 w 4829809"/>
              <a:gd name="T39" fmla="*/ 692165 h 700405"/>
              <a:gd name="T40" fmla="*/ 4833623 w 4829809"/>
              <a:gd name="T41" fmla="*/ 692165 h 700405"/>
              <a:gd name="T42" fmla="*/ 4833623 w 4829809"/>
              <a:gd name="T43" fmla="*/ 0 h 70040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829809" h="700405">
                <a:moveTo>
                  <a:pt x="4829810" y="0"/>
                </a:moveTo>
                <a:lnTo>
                  <a:pt x="4823460" y="0"/>
                </a:lnTo>
                <a:lnTo>
                  <a:pt x="4823460" y="635"/>
                </a:lnTo>
                <a:lnTo>
                  <a:pt x="2468880" y="635"/>
                </a:lnTo>
                <a:lnTo>
                  <a:pt x="2468880" y="6985"/>
                </a:lnTo>
                <a:lnTo>
                  <a:pt x="2468880" y="694055"/>
                </a:lnTo>
                <a:lnTo>
                  <a:pt x="6350" y="694055"/>
                </a:lnTo>
                <a:lnTo>
                  <a:pt x="6350" y="6985"/>
                </a:lnTo>
                <a:lnTo>
                  <a:pt x="2468880" y="6985"/>
                </a:lnTo>
                <a:lnTo>
                  <a:pt x="2468880" y="635"/>
                </a:lnTo>
                <a:lnTo>
                  <a:pt x="0" y="635"/>
                </a:lnTo>
                <a:lnTo>
                  <a:pt x="0" y="6985"/>
                </a:lnTo>
                <a:lnTo>
                  <a:pt x="0" y="694055"/>
                </a:lnTo>
                <a:lnTo>
                  <a:pt x="0" y="700405"/>
                </a:lnTo>
                <a:lnTo>
                  <a:pt x="4829810" y="700405"/>
                </a:lnTo>
                <a:lnTo>
                  <a:pt x="4829810" y="694055"/>
                </a:lnTo>
                <a:lnTo>
                  <a:pt x="2475230" y="694055"/>
                </a:lnTo>
                <a:lnTo>
                  <a:pt x="2475230" y="6985"/>
                </a:lnTo>
                <a:lnTo>
                  <a:pt x="4823460" y="6985"/>
                </a:lnTo>
                <a:lnTo>
                  <a:pt x="4823460" y="693420"/>
                </a:lnTo>
                <a:lnTo>
                  <a:pt x="4829810" y="693420"/>
                </a:lnTo>
                <a:lnTo>
                  <a:pt x="48298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8" name="object 58">
            <a:extLst>
              <a:ext uri="{FF2B5EF4-FFF2-40B4-BE49-F238E27FC236}">
                <a16:creationId xmlns:a16="http://schemas.microsoft.com/office/drawing/2014/main" id="{45796379-F219-4572-8623-B734F2E596C7}"/>
              </a:ext>
            </a:extLst>
          </p:cNvPr>
          <p:cNvSpPr txBox="1"/>
          <p:nvPr/>
        </p:nvSpPr>
        <p:spPr>
          <a:xfrm>
            <a:off x="4206875" y="2111375"/>
            <a:ext cx="1185863" cy="406400"/>
          </a:xfrm>
          <a:prstGeom prst="rect">
            <a:avLst/>
          </a:prstGeom>
        </p:spPr>
        <p:txBody>
          <a:bodyPr lIns="0" tIns="35560" rIns="0" bIns="0">
            <a:spAutoFit/>
          </a:bodyPr>
          <a:lstStyle/>
          <a:p>
            <a:pPr marL="12700" eaLnBrk="1" fontAlgn="auto" hangingPunct="1">
              <a:spcBef>
                <a:spcPts val="280"/>
              </a:spcBef>
              <a:spcAft>
                <a:spcPts val="0"/>
              </a:spcAft>
              <a:defRPr/>
            </a:pPr>
            <a:r>
              <a:rPr sz="1100" kern="0" dirty="0">
                <a:solidFill>
                  <a:sysClr val="windowText" lastClr="000000"/>
                </a:solidFill>
                <a:latin typeface="Times New Roman"/>
                <a:cs typeface="Times New Roman"/>
              </a:rPr>
              <a:t>h</a:t>
            </a:r>
            <a:r>
              <a:rPr sz="1100" kern="0" spc="30" dirty="0">
                <a:solidFill>
                  <a:sysClr val="windowText" lastClr="000000"/>
                </a:solidFill>
                <a:latin typeface="Times New Roman"/>
                <a:cs typeface="Times New Roman"/>
              </a:rPr>
              <a:t> </a:t>
            </a:r>
            <a:r>
              <a:rPr sz="1100" kern="0" dirty="0">
                <a:solidFill>
                  <a:sysClr val="windowText" lastClr="000000"/>
                </a:solidFill>
                <a:latin typeface="Times New Roman"/>
                <a:cs typeface="Times New Roman"/>
              </a:rPr>
              <a:t>=</a:t>
            </a:r>
            <a:r>
              <a:rPr sz="1100" kern="0" spc="10" dirty="0">
                <a:solidFill>
                  <a:sysClr val="windowText" lastClr="000000"/>
                </a:solidFill>
                <a:latin typeface="Times New Roman"/>
                <a:cs typeface="Times New Roman"/>
              </a:rPr>
              <a:t> </a:t>
            </a:r>
            <a:r>
              <a:rPr sz="1100" kern="0" dirty="0">
                <a:solidFill>
                  <a:sysClr val="windowText" lastClr="000000"/>
                </a:solidFill>
                <a:latin typeface="Times New Roman"/>
                <a:cs typeface="Times New Roman"/>
              </a:rPr>
              <a:t>c(1+</a:t>
            </a:r>
            <a:r>
              <a:rPr sz="1100" kern="0" spc="20" dirty="0">
                <a:solidFill>
                  <a:sysClr val="windowText" lastClr="000000"/>
                </a:solidFill>
                <a:latin typeface="Times New Roman"/>
                <a:cs typeface="Times New Roman"/>
              </a:rPr>
              <a:t> </a:t>
            </a:r>
            <a:r>
              <a:rPr sz="1100" kern="0" dirty="0">
                <a:solidFill>
                  <a:sysClr val="windowText" lastClr="000000"/>
                </a:solidFill>
                <a:latin typeface="Times New Roman"/>
                <a:cs typeface="Times New Roman"/>
              </a:rPr>
              <a:t>ɛ</a:t>
            </a:r>
            <a:r>
              <a:rPr sz="1100" kern="0" spc="15" dirty="0">
                <a:solidFill>
                  <a:sysClr val="windowText" lastClr="000000"/>
                </a:solidFill>
                <a:latin typeface="Times New Roman"/>
                <a:cs typeface="Times New Roman"/>
              </a:rPr>
              <a:t> </a:t>
            </a:r>
            <a:r>
              <a:rPr sz="1100" kern="0" dirty="0">
                <a:solidFill>
                  <a:sysClr val="windowText" lastClr="000000"/>
                </a:solidFill>
                <a:latin typeface="Times New Roman"/>
                <a:cs typeface="Times New Roman"/>
              </a:rPr>
              <a:t>cos</a:t>
            </a:r>
            <a:r>
              <a:rPr sz="1100" kern="0" spc="25" dirty="0">
                <a:solidFill>
                  <a:sysClr val="windowText" lastClr="000000"/>
                </a:solidFill>
                <a:latin typeface="Times New Roman"/>
                <a:cs typeface="Times New Roman"/>
              </a:rPr>
              <a:t> </a:t>
            </a:r>
            <a:r>
              <a:rPr sz="1100" kern="0" spc="-25" dirty="0">
                <a:solidFill>
                  <a:sysClr val="windowText" lastClr="000000"/>
                </a:solidFill>
                <a:latin typeface="Times New Roman"/>
                <a:cs typeface="Times New Roman"/>
              </a:rPr>
              <a:t>θ)</a:t>
            </a:r>
            <a:endParaRPr sz="1100" kern="0">
              <a:solidFill>
                <a:sysClr val="windowText" lastClr="000000"/>
              </a:solidFill>
              <a:latin typeface="Times New Roman"/>
              <a:cs typeface="Times New Roman"/>
            </a:endParaRPr>
          </a:p>
          <a:p>
            <a:pPr marL="12700" eaLnBrk="1" fontAlgn="auto" hangingPunct="1">
              <a:spcBef>
                <a:spcPts val="185"/>
              </a:spcBef>
              <a:spcAft>
                <a:spcPts val="0"/>
              </a:spcAft>
              <a:defRPr/>
            </a:pPr>
            <a:r>
              <a:rPr sz="1100" kern="0" dirty="0">
                <a:solidFill>
                  <a:sysClr val="windowText" lastClr="000000"/>
                </a:solidFill>
                <a:latin typeface="Times New Roman"/>
                <a:cs typeface="Times New Roman"/>
              </a:rPr>
              <a:t>L=</a:t>
            </a:r>
            <a:r>
              <a:rPr sz="1100" kern="0" spc="30" dirty="0">
                <a:solidFill>
                  <a:sysClr val="windowText" lastClr="000000"/>
                </a:solidFill>
                <a:latin typeface="Times New Roman"/>
                <a:cs typeface="Times New Roman"/>
              </a:rPr>
              <a:t> </a:t>
            </a:r>
            <a:r>
              <a:rPr sz="1100" kern="0" dirty="0">
                <a:solidFill>
                  <a:sysClr val="windowText" lastClr="000000"/>
                </a:solidFill>
                <a:latin typeface="Times New Roman"/>
                <a:cs typeface="Times New Roman"/>
              </a:rPr>
              <a:t>length</a:t>
            </a:r>
            <a:r>
              <a:rPr sz="1100" kern="0" spc="20" dirty="0">
                <a:solidFill>
                  <a:sysClr val="windowText" lastClr="000000"/>
                </a:solidFill>
                <a:latin typeface="Times New Roman"/>
                <a:cs typeface="Times New Roman"/>
              </a:rPr>
              <a:t> </a:t>
            </a:r>
            <a:r>
              <a:rPr sz="1100" kern="0" dirty="0">
                <a:solidFill>
                  <a:sysClr val="windowText" lastClr="000000"/>
                </a:solidFill>
                <a:latin typeface="Times New Roman"/>
                <a:cs typeface="Times New Roman"/>
              </a:rPr>
              <a:t>of</a:t>
            </a:r>
            <a:r>
              <a:rPr sz="1100" kern="0" spc="35" dirty="0">
                <a:solidFill>
                  <a:sysClr val="windowText" lastClr="000000"/>
                </a:solidFill>
                <a:latin typeface="Times New Roman"/>
                <a:cs typeface="Times New Roman"/>
              </a:rPr>
              <a:t> </a:t>
            </a:r>
            <a:r>
              <a:rPr sz="1100" kern="0" spc="-10" dirty="0">
                <a:solidFill>
                  <a:sysClr val="windowText" lastClr="000000"/>
                </a:solidFill>
                <a:latin typeface="Times New Roman"/>
                <a:cs typeface="Times New Roman"/>
              </a:rPr>
              <a:t>bearing</a:t>
            </a:r>
            <a:endParaRPr sz="1100" kern="0">
              <a:solidFill>
                <a:sysClr val="windowText" lastClr="000000"/>
              </a:solidFill>
              <a:latin typeface="Times New Roman"/>
              <a:cs typeface="Times New Roman"/>
            </a:endParaRPr>
          </a:p>
        </p:txBody>
      </p:sp>
      <p:sp>
        <p:nvSpPr>
          <p:cNvPr id="59" name="object 59">
            <a:extLst>
              <a:ext uri="{FF2B5EF4-FFF2-40B4-BE49-F238E27FC236}">
                <a16:creationId xmlns:a16="http://schemas.microsoft.com/office/drawing/2014/main" id="{120F4977-C1FE-45D5-BC15-190332A514A2}"/>
              </a:ext>
            </a:extLst>
          </p:cNvPr>
          <p:cNvSpPr txBox="1"/>
          <p:nvPr/>
        </p:nvSpPr>
        <p:spPr>
          <a:xfrm>
            <a:off x="5595938" y="2016125"/>
            <a:ext cx="92075" cy="147638"/>
          </a:xfrm>
          <a:prstGeom prst="rect">
            <a:avLst/>
          </a:prstGeom>
        </p:spPr>
        <p:txBody>
          <a:bodyPr lIns="0" tIns="13335" rIns="0" bIns="0">
            <a:spAutoFit/>
          </a:bodyPr>
          <a:lstStyle/>
          <a:p>
            <a:pPr marL="12700" eaLnBrk="1" fontAlgn="auto" hangingPunct="1">
              <a:spcBef>
                <a:spcPts val="105"/>
              </a:spcBef>
              <a:spcAft>
                <a:spcPts val="0"/>
              </a:spcAft>
              <a:defRPr/>
            </a:pPr>
            <a:r>
              <a:rPr sz="800" kern="0" spc="25" dirty="0">
                <a:solidFill>
                  <a:sysClr val="windowText" lastClr="000000"/>
                </a:solidFill>
                <a:latin typeface="Cambria"/>
                <a:cs typeface="Cambria"/>
              </a:rPr>
              <a:t>R</a:t>
            </a:r>
            <a:endParaRPr sz="800" kern="0">
              <a:solidFill>
                <a:sysClr val="windowText" lastClr="000000"/>
              </a:solidFill>
              <a:latin typeface="Cambria"/>
              <a:cs typeface="Cambria"/>
            </a:endParaRPr>
          </a:p>
        </p:txBody>
      </p:sp>
      <p:sp>
        <p:nvSpPr>
          <p:cNvPr id="60" name="object 60">
            <a:extLst>
              <a:ext uri="{FF2B5EF4-FFF2-40B4-BE49-F238E27FC236}">
                <a16:creationId xmlns:a16="http://schemas.microsoft.com/office/drawing/2014/main" id="{6246F6D4-94B3-419E-AF4B-53DDFDAA84D4}"/>
              </a:ext>
            </a:extLst>
          </p:cNvPr>
          <p:cNvSpPr txBox="1"/>
          <p:nvPr/>
        </p:nvSpPr>
        <p:spPr>
          <a:xfrm>
            <a:off x="4181475" y="1905000"/>
            <a:ext cx="2276475" cy="193675"/>
          </a:xfrm>
          <a:prstGeom prst="rect">
            <a:avLst/>
          </a:prstGeom>
        </p:spPr>
        <p:txBody>
          <a:bodyPr lIns="0" tIns="13335" rIns="0" bIns="0">
            <a:spAutoFit/>
          </a:bodyPr>
          <a:lstStyle/>
          <a:p>
            <a:pPr marL="38100" eaLnBrk="1" fontAlgn="auto" hangingPunct="1">
              <a:spcBef>
                <a:spcPts val="105"/>
              </a:spcBef>
              <a:spcAft>
                <a:spcPts val="0"/>
              </a:spcAft>
              <a:defRPr/>
            </a:pPr>
            <a:r>
              <a:rPr sz="1100" kern="0" dirty="0">
                <a:solidFill>
                  <a:sysClr val="windowText" lastClr="000000"/>
                </a:solidFill>
                <a:latin typeface="Times New Roman"/>
                <a:cs typeface="Times New Roman"/>
              </a:rPr>
              <a:t>For</a:t>
            </a:r>
            <a:r>
              <a:rPr sz="1100" kern="0" spc="-10" dirty="0">
                <a:solidFill>
                  <a:sysClr val="windowText" lastClr="000000"/>
                </a:solidFill>
                <a:latin typeface="Times New Roman"/>
                <a:cs typeface="Times New Roman"/>
              </a:rPr>
              <a:t> </a:t>
            </a:r>
            <a:r>
              <a:rPr sz="1100" kern="0" dirty="0">
                <a:solidFill>
                  <a:sysClr val="windowText" lastClr="000000"/>
                </a:solidFill>
                <a:latin typeface="Times New Roman"/>
                <a:cs typeface="Times New Roman"/>
              </a:rPr>
              <a:t>simplicity</a:t>
            </a:r>
            <a:r>
              <a:rPr sz="1100" kern="0" spc="5" dirty="0">
                <a:solidFill>
                  <a:sysClr val="windowText" lastClr="000000"/>
                </a:solidFill>
                <a:latin typeface="Times New Roman"/>
                <a:cs typeface="Times New Roman"/>
              </a:rPr>
              <a:t> </a:t>
            </a:r>
            <a:r>
              <a:rPr sz="1100" kern="0" dirty="0">
                <a:solidFill>
                  <a:sysClr val="windowText" lastClr="000000"/>
                </a:solidFill>
                <a:latin typeface="Times New Roman"/>
                <a:cs typeface="Times New Roman"/>
              </a:rPr>
              <a:t>assumed</a:t>
            </a:r>
            <a:r>
              <a:rPr sz="1100" kern="0" spc="325" dirty="0">
                <a:solidFill>
                  <a:sysClr val="windowText" lastClr="000000"/>
                </a:solidFill>
                <a:latin typeface="Times New Roman"/>
                <a:cs typeface="Times New Roman"/>
              </a:rPr>
              <a:t> </a:t>
            </a:r>
            <a:r>
              <a:rPr sz="1050" kern="0" baseline="19841" dirty="0">
                <a:solidFill>
                  <a:sysClr val="windowText" lastClr="000000"/>
                </a:solidFill>
                <a:latin typeface="Cambria"/>
                <a:cs typeface="Cambria"/>
              </a:rPr>
              <a:t>e</a:t>
            </a:r>
            <a:r>
              <a:rPr sz="1050" kern="0" spc="262" baseline="19841" dirty="0">
                <a:solidFill>
                  <a:sysClr val="windowText" lastClr="000000"/>
                </a:solidFill>
                <a:latin typeface="Cambria"/>
                <a:cs typeface="Cambria"/>
              </a:rPr>
              <a:t> </a:t>
            </a:r>
            <a:r>
              <a:rPr sz="1100" kern="0" dirty="0">
                <a:solidFill>
                  <a:sysClr val="windowText" lastClr="000000"/>
                </a:solidFill>
                <a:latin typeface="Times New Roman"/>
                <a:cs typeface="Times New Roman"/>
              </a:rPr>
              <a:t>&lt;&lt; 1, so</a:t>
            </a:r>
            <a:r>
              <a:rPr sz="1100" kern="0" spc="-25" dirty="0">
                <a:solidFill>
                  <a:sysClr val="windowText" lastClr="000000"/>
                </a:solidFill>
                <a:latin typeface="Times New Roman"/>
                <a:cs typeface="Times New Roman"/>
              </a:rPr>
              <a:t> </a:t>
            </a:r>
            <a:r>
              <a:rPr sz="1100" kern="0" spc="-20" dirty="0">
                <a:solidFill>
                  <a:sysClr val="windowText" lastClr="000000"/>
                </a:solidFill>
                <a:latin typeface="Times New Roman"/>
                <a:cs typeface="Times New Roman"/>
              </a:rPr>
              <a:t>then</a:t>
            </a:r>
            <a:endParaRPr sz="1100" kern="0">
              <a:solidFill>
                <a:sysClr val="windowText" lastClr="000000"/>
              </a:solidFill>
              <a:latin typeface="Times New Roman"/>
              <a:cs typeface="Times New Roman"/>
            </a:endParaRPr>
          </a:p>
        </p:txBody>
      </p:sp>
      <p:sp>
        <p:nvSpPr>
          <p:cNvPr id="61" name="object 61">
            <a:extLst>
              <a:ext uri="{FF2B5EF4-FFF2-40B4-BE49-F238E27FC236}">
                <a16:creationId xmlns:a16="http://schemas.microsoft.com/office/drawing/2014/main" id="{4B8E0F85-35A3-41AA-8B34-78341BA41F67}"/>
              </a:ext>
            </a:extLst>
          </p:cNvPr>
          <p:cNvSpPr txBox="1"/>
          <p:nvPr/>
        </p:nvSpPr>
        <p:spPr>
          <a:xfrm>
            <a:off x="1713229" y="2118106"/>
            <a:ext cx="2318385" cy="259715"/>
          </a:xfrm>
          <a:prstGeom prst="rect">
            <a:avLst/>
          </a:prstGeom>
        </p:spPr>
        <p:txBody>
          <a:bodyPr lIns="0" tIns="13335" rIns="0" bIns="0">
            <a:spAutoFit/>
          </a:bodyPr>
          <a:lstStyle/>
          <a:p>
            <a:pPr marR="5080" algn="ctr" eaLnBrk="1" fontAlgn="auto" hangingPunct="1">
              <a:lnSpc>
                <a:spcPts val="1100"/>
              </a:lnSpc>
              <a:spcBef>
                <a:spcPts val="105"/>
              </a:spcBef>
              <a:spcAft>
                <a:spcPts val="0"/>
              </a:spcAft>
              <a:defRPr/>
            </a:pPr>
            <a:r>
              <a:rPr sz="1650" kern="0" baseline="5050" dirty="0">
                <a:solidFill>
                  <a:sysClr val="windowText" lastClr="000000"/>
                </a:solidFill>
                <a:latin typeface="Times New Roman"/>
                <a:cs typeface="Times New Roman"/>
              </a:rPr>
              <a:t>h</a:t>
            </a:r>
            <a:r>
              <a:rPr sz="1650" kern="0" spc="44" baseline="5050" dirty="0">
                <a:solidFill>
                  <a:sysClr val="windowText" lastClr="000000"/>
                </a:solidFill>
                <a:latin typeface="Times New Roman"/>
                <a:cs typeface="Times New Roman"/>
              </a:rPr>
              <a:t> </a:t>
            </a:r>
            <a:r>
              <a:rPr sz="1650" kern="0" baseline="5050" dirty="0">
                <a:solidFill>
                  <a:sysClr val="windowText" lastClr="000000"/>
                </a:solidFill>
                <a:latin typeface="Times New Roman"/>
                <a:cs typeface="Times New Roman"/>
              </a:rPr>
              <a:t>=</a:t>
            </a:r>
            <a:r>
              <a:rPr sz="1650" kern="0" spc="7" baseline="5050" dirty="0">
                <a:solidFill>
                  <a:sysClr val="windowText" lastClr="000000"/>
                </a:solidFill>
                <a:latin typeface="Times New Roman"/>
                <a:cs typeface="Times New Roman"/>
              </a:rPr>
              <a:t> </a:t>
            </a:r>
            <a:r>
              <a:rPr sz="1650" kern="0" baseline="5050" dirty="0">
                <a:solidFill>
                  <a:sysClr val="windowText" lastClr="000000"/>
                </a:solidFill>
                <a:latin typeface="Times New Roman"/>
                <a:cs typeface="Times New Roman"/>
              </a:rPr>
              <a:t>R</a:t>
            </a:r>
            <a:r>
              <a:rPr sz="750" kern="0" dirty="0">
                <a:solidFill>
                  <a:sysClr val="windowText" lastClr="000000"/>
                </a:solidFill>
                <a:latin typeface="Times New Roman"/>
                <a:cs typeface="Times New Roman"/>
              </a:rPr>
              <a:t>b</a:t>
            </a:r>
            <a:r>
              <a:rPr sz="750" kern="0" spc="120" dirty="0">
                <a:solidFill>
                  <a:sysClr val="windowText" lastClr="000000"/>
                </a:solidFill>
                <a:latin typeface="Times New Roman"/>
                <a:cs typeface="Times New Roman"/>
              </a:rPr>
              <a:t> </a:t>
            </a:r>
            <a:r>
              <a:rPr sz="1650" kern="0" baseline="5050" dirty="0">
                <a:solidFill>
                  <a:sysClr val="windowText" lastClr="000000"/>
                </a:solidFill>
                <a:latin typeface="Times New Roman"/>
                <a:cs typeface="Times New Roman"/>
              </a:rPr>
              <a:t>-</a:t>
            </a:r>
            <a:r>
              <a:rPr sz="1650" kern="0" spc="30" baseline="5050" dirty="0">
                <a:solidFill>
                  <a:sysClr val="windowText" lastClr="000000"/>
                </a:solidFill>
                <a:latin typeface="Times New Roman"/>
                <a:cs typeface="Times New Roman"/>
              </a:rPr>
              <a:t> </a:t>
            </a:r>
            <a:r>
              <a:rPr sz="1200" strike="sngStrike" kern="0" spc="630" baseline="45138" dirty="0">
                <a:solidFill>
                  <a:sysClr val="windowText" lastClr="000000"/>
                </a:solidFill>
                <a:latin typeface="Cambria"/>
                <a:cs typeface="Cambria"/>
              </a:rPr>
              <a:t> </a:t>
            </a:r>
            <a:r>
              <a:rPr sz="1200" strike="sngStrike" kern="0" baseline="45138" dirty="0">
                <a:solidFill>
                  <a:sysClr val="windowText" lastClr="000000"/>
                </a:solidFill>
                <a:latin typeface="Cambria"/>
                <a:cs typeface="Cambria"/>
              </a:rPr>
              <a:t>R</a:t>
            </a:r>
            <a:r>
              <a:rPr sz="1200" strike="sngStrike" kern="0" spc="652" baseline="45138" dirty="0">
                <a:solidFill>
                  <a:sysClr val="windowText" lastClr="000000"/>
                </a:solidFill>
                <a:latin typeface="Cambria"/>
                <a:cs typeface="Cambria"/>
              </a:rPr>
              <a:t> </a:t>
            </a:r>
            <a:r>
              <a:rPr sz="1200" kern="0" spc="157" baseline="45138" dirty="0">
                <a:solidFill>
                  <a:sysClr val="windowText" lastClr="000000"/>
                </a:solidFill>
                <a:latin typeface="Cambria"/>
                <a:cs typeface="Cambria"/>
              </a:rPr>
              <a:t> </a:t>
            </a:r>
            <a:r>
              <a:rPr sz="1650" kern="0" spc="127" baseline="2525" dirty="0">
                <a:solidFill>
                  <a:sysClr val="windowText" lastClr="000000"/>
                </a:solidFill>
                <a:latin typeface="Times New Roman"/>
                <a:cs typeface="Times New Roman"/>
              </a:rPr>
              <a:t>sin</a:t>
            </a:r>
            <a:r>
              <a:rPr sz="1650" kern="0" spc="127" baseline="2525" dirty="0">
                <a:solidFill>
                  <a:sysClr val="windowText" lastClr="000000"/>
                </a:solidFill>
                <a:latin typeface="Cambria"/>
                <a:cs typeface="Cambria"/>
              </a:rPr>
              <a:t>[𝜃</a:t>
            </a:r>
            <a:r>
              <a:rPr sz="1650" kern="0" spc="-15" baseline="2525" dirty="0">
                <a:solidFill>
                  <a:sysClr val="windowText" lastClr="000000"/>
                </a:solidFill>
                <a:latin typeface="Cambria"/>
                <a:cs typeface="Cambria"/>
              </a:rPr>
              <a:t> </a:t>
            </a:r>
            <a:r>
              <a:rPr sz="1650" kern="0" spc="172" baseline="2525" dirty="0">
                <a:solidFill>
                  <a:sysClr val="windowText" lastClr="000000"/>
                </a:solidFill>
                <a:latin typeface="Cambria"/>
                <a:cs typeface="Cambria"/>
              </a:rPr>
              <a:t>−</a:t>
            </a:r>
            <a:r>
              <a:rPr sz="1650" kern="0" spc="-15" baseline="2525" dirty="0">
                <a:solidFill>
                  <a:sysClr val="windowText" lastClr="000000"/>
                </a:solidFill>
                <a:latin typeface="Cambria"/>
                <a:cs typeface="Cambria"/>
              </a:rPr>
              <a:t> </a:t>
            </a:r>
            <a:r>
              <a:rPr sz="1650" kern="0" baseline="2525" dirty="0">
                <a:solidFill>
                  <a:sysClr val="windowText" lastClr="000000"/>
                </a:solidFill>
                <a:latin typeface="Cambria"/>
                <a:cs typeface="Cambria"/>
              </a:rPr>
              <a:t>𝑠𝑖𝑛</a:t>
            </a:r>
            <a:r>
              <a:rPr sz="1050" kern="0" baseline="23809" dirty="0">
                <a:solidFill>
                  <a:sysClr val="windowText" lastClr="000000"/>
                </a:solidFill>
                <a:latin typeface="Cambria"/>
                <a:cs typeface="Cambria"/>
              </a:rPr>
              <a:t>-</a:t>
            </a:r>
            <a:r>
              <a:rPr sz="1050" kern="0" spc="97" baseline="23809" dirty="0">
                <a:solidFill>
                  <a:sysClr val="windowText" lastClr="000000"/>
                </a:solidFill>
                <a:latin typeface="Cambria"/>
                <a:cs typeface="Cambria"/>
              </a:rPr>
              <a:t>1</a:t>
            </a:r>
            <a:r>
              <a:rPr sz="1050" kern="0" spc="89" baseline="23809" dirty="0">
                <a:solidFill>
                  <a:sysClr val="windowText" lastClr="000000"/>
                </a:solidFill>
                <a:latin typeface="Cambria"/>
                <a:cs typeface="Cambria"/>
              </a:rPr>
              <a:t> </a:t>
            </a:r>
            <a:r>
              <a:rPr sz="1650" kern="0" spc="112" baseline="2525" dirty="0">
                <a:solidFill>
                  <a:sysClr val="windowText" lastClr="000000"/>
                </a:solidFill>
                <a:latin typeface="Cambria"/>
                <a:cs typeface="Cambria"/>
              </a:rPr>
              <a:t>(</a:t>
            </a:r>
            <a:r>
              <a:rPr sz="1650" kern="0" spc="37" baseline="2525" dirty="0">
                <a:solidFill>
                  <a:sysClr val="windowText" lastClr="000000"/>
                </a:solidFill>
                <a:latin typeface="Cambria"/>
                <a:cs typeface="Cambria"/>
              </a:rPr>
              <a:t> </a:t>
            </a:r>
            <a:r>
              <a:rPr sz="1200" kern="0" spc="112" baseline="52083" dirty="0">
                <a:solidFill>
                  <a:sysClr val="windowText" lastClr="000000"/>
                </a:solidFill>
                <a:latin typeface="Cambria"/>
                <a:cs typeface="Cambria"/>
              </a:rPr>
              <a:t>e</a:t>
            </a:r>
            <a:r>
              <a:rPr sz="1200" kern="0" spc="82" baseline="52083" dirty="0">
                <a:solidFill>
                  <a:sysClr val="windowText" lastClr="000000"/>
                </a:solidFill>
                <a:latin typeface="Cambria"/>
                <a:cs typeface="Cambria"/>
              </a:rPr>
              <a:t> </a:t>
            </a:r>
            <a:r>
              <a:rPr sz="1650" kern="0" spc="135" baseline="2525" dirty="0">
                <a:solidFill>
                  <a:sysClr val="windowText" lastClr="000000"/>
                </a:solidFill>
                <a:latin typeface="Cambria"/>
                <a:cs typeface="Cambria"/>
              </a:rPr>
              <a:t>𝑠𝑖𝑛</a:t>
            </a:r>
            <a:r>
              <a:rPr sz="1650" kern="0" spc="322" baseline="2525" dirty="0">
                <a:solidFill>
                  <a:sysClr val="windowText" lastClr="000000"/>
                </a:solidFill>
                <a:latin typeface="Cambria"/>
                <a:cs typeface="Cambria"/>
              </a:rPr>
              <a:t> </a:t>
            </a:r>
            <a:r>
              <a:rPr sz="1650" kern="0" spc="60" baseline="2525" dirty="0">
                <a:solidFill>
                  <a:sysClr val="windowText" lastClr="000000"/>
                </a:solidFill>
                <a:latin typeface="Cambria"/>
                <a:cs typeface="Cambria"/>
              </a:rPr>
              <a:t>𝜃)]</a:t>
            </a:r>
            <a:endParaRPr sz="1650" kern="0" baseline="2525">
              <a:solidFill>
                <a:sysClr val="windowText" lastClr="000000"/>
              </a:solidFill>
              <a:latin typeface="Cambria"/>
              <a:cs typeface="Cambria"/>
            </a:endParaRPr>
          </a:p>
          <a:p>
            <a:pPr marR="1270" algn="ctr" eaLnBrk="1" fontAlgn="auto" hangingPunct="1">
              <a:lnSpc>
                <a:spcPts val="740"/>
              </a:lnSpc>
              <a:spcBef>
                <a:spcPts val="0"/>
              </a:spcBef>
              <a:spcAft>
                <a:spcPts val="0"/>
              </a:spcAft>
              <a:tabLst>
                <a:tab pos="1181100" algn="l"/>
              </a:tabLst>
              <a:defRPr/>
            </a:pPr>
            <a:r>
              <a:rPr sz="800" kern="0" spc="-20" dirty="0">
                <a:solidFill>
                  <a:sysClr val="windowText" lastClr="000000"/>
                </a:solidFill>
                <a:latin typeface="Cambria"/>
                <a:cs typeface="Cambria"/>
              </a:rPr>
              <a:t>sin0</a:t>
            </a:r>
            <a:r>
              <a:rPr sz="800" kern="0" dirty="0">
                <a:solidFill>
                  <a:sysClr val="windowText" lastClr="000000"/>
                </a:solidFill>
                <a:latin typeface="Cambria"/>
                <a:cs typeface="Cambria"/>
              </a:rPr>
              <a:t>	</a:t>
            </a:r>
            <a:r>
              <a:rPr sz="800" kern="0" spc="-50" dirty="0">
                <a:solidFill>
                  <a:sysClr val="windowText" lastClr="000000"/>
                </a:solidFill>
                <a:latin typeface="Cambria"/>
                <a:cs typeface="Cambria"/>
              </a:rPr>
              <a:t>R</a:t>
            </a:r>
            <a:endParaRPr sz="800" kern="0">
              <a:solidFill>
                <a:sysClr val="windowText" lastClr="000000"/>
              </a:solidFill>
              <a:latin typeface="Cambria"/>
              <a:cs typeface="Cambria"/>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object 2">
            <a:extLst>
              <a:ext uri="{FF2B5EF4-FFF2-40B4-BE49-F238E27FC236}">
                <a16:creationId xmlns:a16="http://schemas.microsoft.com/office/drawing/2014/main" id="{3BF22885-3BE9-4FB3-BD86-83665021D68C}"/>
              </a:ext>
            </a:extLst>
          </p:cNvPr>
          <p:cNvSpPr>
            <a:spLocks/>
          </p:cNvSpPr>
          <p:nvPr/>
        </p:nvSpPr>
        <p:spPr bwMode="auto">
          <a:xfrm>
            <a:off x="1682750" y="957263"/>
            <a:ext cx="4822825" cy="2797175"/>
          </a:xfrm>
          <a:custGeom>
            <a:avLst/>
            <a:gdLst>
              <a:gd name="T0" fmla="*/ 4820924 w 4823459"/>
              <a:gd name="T1" fmla="*/ 0 h 2796540"/>
              <a:gd name="T2" fmla="*/ 0 w 4823459"/>
              <a:gd name="T3" fmla="*/ 0 h 2796540"/>
              <a:gd name="T4" fmla="*/ 0 w 4823459"/>
              <a:gd name="T5" fmla="*/ 6354 h 2796540"/>
              <a:gd name="T6" fmla="*/ 0 w 4823459"/>
              <a:gd name="T7" fmla="*/ 2792726 h 2796540"/>
              <a:gd name="T8" fmla="*/ 0 w 4823459"/>
              <a:gd name="T9" fmla="*/ 2799080 h 2796540"/>
              <a:gd name="T10" fmla="*/ 2525337 w 4823459"/>
              <a:gd name="T11" fmla="*/ 2799080 h 2796540"/>
              <a:gd name="T12" fmla="*/ 2525337 w 4823459"/>
              <a:gd name="T13" fmla="*/ 2792726 h 2796540"/>
              <a:gd name="T14" fmla="*/ 5711 w 4823459"/>
              <a:gd name="T15" fmla="*/ 2792726 h 2796540"/>
              <a:gd name="T16" fmla="*/ 5711 w 4823459"/>
              <a:gd name="T17" fmla="*/ 6354 h 2796540"/>
              <a:gd name="T18" fmla="*/ 4820924 w 4823459"/>
              <a:gd name="T19" fmla="*/ 6354 h 2796540"/>
              <a:gd name="T20" fmla="*/ 4820924 w 4823459"/>
              <a:gd name="T21" fmla="*/ 0 h 27965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23459" h="2796540">
                <a:moveTo>
                  <a:pt x="4823460" y="0"/>
                </a:moveTo>
                <a:lnTo>
                  <a:pt x="0" y="0"/>
                </a:lnTo>
                <a:lnTo>
                  <a:pt x="0" y="6350"/>
                </a:lnTo>
                <a:lnTo>
                  <a:pt x="0" y="2790190"/>
                </a:lnTo>
                <a:lnTo>
                  <a:pt x="0" y="2796540"/>
                </a:lnTo>
                <a:lnTo>
                  <a:pt x="2526665" y="2796540"/>
                </a:lnTo>
                <a:lnTo>
                  <a:pt x="2526665" y="2790190"/>
                </a:lnTo>
                <a:lnTo>
                  <a:pt x="5715" y="2790190"/>
                </a:lnTo>
                <a:lnTo>
                  <a:pt x="5715" y="6350"/>
                </a:lnTo>
                <a:lnTo>
                  <a:pt x="4823460" y="6350"/>
                </a:lnTo>
                <a:lnTo>
                  <a:pt x="48234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 name="object 3">
            <a:extLst>
              <a:ext uri="{FF2B5EF4-FFF2-40B4-BE49-F238E27FC236}">
                <a16:creationId xmlns:a16="http://schemas.microsoft.com/office/drawing/2014/main" id="{6281C063-CDEF-421C-A039-5F46D6279A34}"/>
              </a:ext>
            </a:extLst>
          </p:cNvPr>
          <p:cNvSpPr txBox="1"/>
          <p:nvPr/>
        </p:nvSpPr>
        <p:spPr>
          <a:xfrm>
            <a:off x="4211638" y="960438"/>
            <a:ext cx="2297112" cy="2790825"/>
          </a:xfrm>
          <a:prstGeom prst="rect">
            <a:avLst/>
          </a:prstGeom>
          <a:ln w="6096">
            <a:solidFill>
              <a:srgbClr val="000000"/>
            </a:solidFill>
          </a:ln>
        </p:spPr>
        <p:txBody>
          <a:bodyPr lIns="0" tIns="0" rIns="0" bIns="0">
            <a:spAutoFit/>
          </a:bodyPr>
          <a:lstStyle/>
          <a:p>
            <a:pPr marL="66040" eaLnBrk="1" fontAlgn="auto" hangingPunct="1">
              <a:lnSpc>
                <a:spcPts val="1310"/>
              </a:lnSpc>
              <a:spcBef>
                <a:spcPts val="0"/>
              </a:spcBef>
              <a:spcAft>
                <a:spcPts val="0"/>
              </a:spcAft>
              <a:defRPr/>
            </a:pPr>
            <a:r>
              <a:rPr sz="1100" kern="0" dirty="0">
                <a:solidFill>
                  <a:sysClr val="windowText" lastClr="000000"/>
                </a:solidFill>
                <a:latin typeface="Times New Roman"/>
                <a:cs typeface="Times New Roman"/>
              </a:rPr>
              <a:t>where,</a:t>
            </a:r>
            <a:r>
              <a:rPr sz="1100" kern="0" spc="-10" dirty="0">
                <a:solidFill>
                  <a:sysClr val="windowText" lastClr="000000"/>
                </a:solidFill>
                <a:latin typeface="Times New Roman"/>
                <a:cs typeface="Times New Roman"/>
              </a:rPr>
              <a:t> </a:t>
            </a:r>
            <a:r>
              <a:rPr sz="1100" kern="0" dirty="0">
                <a:solidFill>
                  <a:sysClr val="windowText" lastClr="000000"/>
                </a:solidFill>
                <a:latin typeface="Times New Roman"/>
                <a:cs typeface="Times New Roman"/>
              </a:rPr>
              <a:t>P</a:t>
            </a:r>
            <a:r>
              <a:rPr sz="1100" kern="0" spc="-10" dirty="0">
                <a:solidFill>
                  <a:sysClr val="windowText" lastClr="000000"/>
                </a:solidFill>
                <a:latin typeface="Times New Roman"/>
                <a:cs typeface="Times New Roman"/>
              </a:rPr>
              <a:t> </a:t>
            </a:r>
            <a:r>
              <a:rPr sz="1100" kern="0" dirty="0">
                <a:solidFill>
                  <a:sysClr val="windowText" lastClr="000000"/>
                </a:solidFill>
                <a:latin typeface="Times New Roman"/>
                <a:cs typeface="Times New Roman"/>
              </a:rPr>
              <a:t>=</a:t>
            </a:r>
            <a:r>
              <a:rPr sz="1100" kern="0" spc="-20" dirty="0">
                <a:solidFill>
                  <a:sysClr val="windowText" lastClr="000000"/>
                </a:solidFill>
                <a:latin typeface="Times New Roman"/>
                <a:cs typeface="Times New Roman"/>
              </a:rPr>
              <a:t> </a:t>
            </a:r>
            <a:r>
              <a:rPr sz="1100" kern="0" spc="-10" dirty="0">
                <a:solidFill>
                  <a:sysClr val="windowText" lastClr="000000"/>
                </a:solidFill>
                <a:latin typeface="Times New Roman"/>
                <a:cs typeface="Times New Roman"/>
              </a:rPr>
              <a:t>Pressure</a:t>
            </a:r>
            <a:endParaRPr sz="1100" kern="0">
              <a:solidFill>
                <a:sysClr val="windowText" lastClr="000000"/>
              </a:solidFill>
              <a:latin typeface="Times New Roman"/>
              <a:cs typeface="Times New Roman"/>
            </a:endParaRPr>
          </a:p>
          <a:p>
            <a:pPr marL="66040" eaLnBrk="1" fontAlgn="auto" hangingPunct="1">
              <a:spcBef>
                <a:spcPts val="85"/>
              </a:spcBef>
              <a:spcAft>
                <a:spcPts val="0"/>
              </a:spcAft>
              <a:defRPr/>
            </a:pPr>
            <a:r>
              <a:rPr sz="1100" kern="0" dirty="0">
                <a:solidFill>
                  <a:sysClr val="windowText" lastClr="000000"/>
                </a:solidFill>
                <a:latin typeface="Cambria"/>
                <a:cs typeface="Cambria"/>
              </a:rPr>
              <a:t>W</a:t>
            </a:r>
            <a:r>
              <a:rPr sz="1200" kern="0" baseline="-13888" dirty="0">
                <a:solidFill>
                  <a:sysClr val="windowText" lastClr="000000"/>
                </a:solidFill>
                <a:latin typeface="Cambria"/>
                <a:cs typeface="Cambria"/>
              </a:rPr>
              <a:t>r</a:t>
            </a:r>
            <a:r>
              <a:rPr sz="1200" kern="0" spc="427" baseline="-13888" dirty="0">
                <a:solidFill>
                  <a:sysClr val="windowText" lastClr="000000"/>
                </a:solidFill>
                <a:latin typeface="Cambria"/>
                <a:cs typeface="Cambria"/>
              </a:rPr>
              <a:t> </a:t>
            </a:r>
            <a:r>
              <a:rPr sz="1100" kern="0" dirty="0">
                <a:solidFill>
                  <a:sysClr val="windowText" lastClr="000000"/>
                </a:solidFill>
                <a:latin typeface="Times New Roman"/>
                <a:cs typeface="Times New Roman"/>
              </a:rPr>
              <a:t>=</a:t>
            </a:r>
            <a:r>
              <a:rPr sz="1100" kern="0" spc="80" dirty="0">
                <a:solidFill>
                  <a:sysClr val="windowText" lastClr="000000"/>
                </a:solidFill>
                <a:latin typeface="Times New Roman"/>
                <a:cs typeface="Times New Roman"/>
              </a:rPr>
              <a:t> </a:t>
            </a:r>
            <a:r>
              <a:rPr sz="1100" kern="0" dirty="0">
                <a:solidFill>
                  <a:sysClr val="windowText" lastClr="000000"/>
                </a:solidFill>
                <a:latin typeface="Times New Roman"/>
                <a:cs typeface="Times New Roman"/>
              </a:rPr>
              <a:t>Radial</a:t>
            </a:r>
            <a:r>
              <a:rPr sz="1100" kern="0" spc="70" dirty="0">
                <a:solidFill>
                  <a:sysClr val="windowText" lastClr="000000"/>
                </a:solidFill>
                <a:latin typeface="Times New Roman"/>
                <a:cs typeface="Times New Roman"/>
              </a:rPr>
              <a:t> </a:t>
            </a:r>
            <a:r>
              <a:rPr sz="1100" kern="0" spc="-20" dirty="0">
                <a:solidFill>
                  <a:sysClr val="windowText" lastClr="000000"/>
                </a:solidFill>
                <a:latin typeface="Times New Roman"/>
                <a:cs typeface="Times New Roman"/>
              </a:rPr>
              <a:t>load</a:t>
            </a:r>
            <a:endParaRPr sz="1100" kern="0">
              <a:solidFill>
                <a:sysClr val="windowText" lastClr="000000"/>
              </a:solidFill>
              <a:latin typeface="Times New Roman"/>
              <a:cs typeface="Times New Roman"/>
            </a:endParaRPr>
          </a:p>
          <a:p>
            <a:pPr marL="66040" eaLnBrk="1" fontAlgn="auto" hangingPunct="1">
              <a:spcBef>
                <a:spcPts val="250"/>
              </a:spcBef>
              <a:spcAft>
                <a:spcPts val="0"/>
              </a:spcAft>
              <a:defRPr/>
            </a:pPr>
            <a:r>
              <a:rPr sz="1100" kern="0" dirty="0">
                <a:solidFill>
                  <a:sysClr val="windowText" lastClr="000000"/>
                </a:solidFill>
                <a:latin typeface="Cambria"/>
                <a:cs typeface="Cambria"/>
              </a:rPr>
              <a:t>W</a:t>
            </a:r>
            <a:r>
              <a:rPr sz="1200" kern="0" baseline="-13888" dirty="0">
                <a:solidFill>
                  <a:sysClr val="windowText" lastClr="000000"/>
                </a:solidFill>
                <a:latin typeface="Cambria"/>
                <a:cs typeface="Cambria"/>
              </a:rPr>
              <a:t>t</a:t>
            </a:r>
            <a:r>
              <a:rPr sz="1200" kern="0" spc="442" baseline="-13888" dirty="0">
                <a:solidFill>
                  <a:sysClr val="windowText" lastClr="000000"/>
                </a:solidFill>
                <a:latin typeface="Cambria"/>
                <a:cs typeface="Cambria"/>
              </a:rPr>
              <a:t> </a:t>
            </a:r>
            <a:r>
              <a:rPr sz="1100" kern="0" dirty="0">
                <a:solidFill>
                  <a:sysClr val="windowText" lastClr="000000"/>
                </a:solidFill>
                <a:latin typeface="Times New Roman"/>
                <a:cs typeface="Times New Roman"/>
              </a:rPr>
              <a:t>=</a:t>
            </a:r>
            <a:r>
              <a:rPr sz="1100" kern="0" spc="80" dirty="0">
                <a:solidFill>
                  <a:sysClr val="windowText" lastClr="000000"/>
                </a:solidFill>
                <a:latin typeface="Times New Roman"/>
                <a:cs typeface="Times New Roman"/>
              </a:rPr>
              <a:t> </a:t>
            </a:r>
            <a:r>
              <a:rPr sz="1100" kern="0" dirty="0">
                <a:solidFill>
                  <a:sysClr val="windowText" lastClr="000000"/>
                </a:solidFill>
                <a:latin typeface="Times New Roman"/>
                <a:cs typeface="Times New Roman"/>
              </a:rPr>
              <a:t>Normal</a:t>
            </a:r>
            <a:r>
              <a:rPr sz="1100" kern="0" spc="70" dirty="0">
                <a:solidFill>
                  <a:sysClr val="windowText" lastClr="000000"/>
                </a:solidFill>
                <a:latin typeface="Times New Roman"/>
                <a:cs typeface="Times New Roman"/>
              </a:rPr>
              <a:t> </a:t>
            </a:r>
            <a:r>
              <a:rPr sz="1100" kern="0" spc="-20" dirty="0">
                <a:solidFill>
                  <a:sysClr val="windowText" lastClr="000000"/>
                </a:solidFill>
                <a:latin typeface="Times New Roman"/>
                <a:cs typeface="Times New Roman"/>
              </a:rPr>
              <a:t>load</a:t>
            </a:r>
            <a:endParaRPr sz="1100" kern="0">
              <a:solidFill>
                <a:sysClr val="windowText" lastClr="000000"/>
              </a:solidFill>
              <a:latin typeface="Times New Roman"/>
              <a:cs typeface="Times New Roman"/>
            </a:endParaRPr>
          </a:p>
          <a:p>
            <a:pPr marL="66040" eaLnBrk="1" fontAlgn="auto" hangingPunct="1">
              <a:spcBef>
                <a:spcPts val="120"/>
              </a:spcBef>
              <a:spcAft>
                <a:spcPts val="0"/>
              </a:spcAft>
              <a:defRPr/>
            </a:pPr>
            <a:r>
              <a:rPr sz="1100" kern="0" dirty="0">
                <a:solidFill>
                  <a:sysClr val="windowText" lastClr="000000"/>
                </a:solidFill>
                <a:latin typeface="Times New Roman"/>
                <a:cs typeface="Times New Roman"/>
              </a:rPr>
              <a:t>W</a:t>
            </a:r>
            <a:r>
              <a:rPr sz="1100" kern="0" spc="25" dirty="0">
                <a:solidFill>
                  <a:sysClr val="windowText" lastClr="000000"/>
                </a:solidFill>
                <a:latin typeface="Times New Roman"/>
                <a:cs typeface="Times New Roman"/>
              </a:rPr>
              <a:t> </a:t>
            </a:r>
            <a:r>
              <a:rPr sz="1100" kern="0" dirty="0">
                <a:solidFill>
                  <a:sysClr val="windowText" lastClr="000000"/>
                </a:solidFill>
                <a:latin typeface="Times New Roman"/>
                <a:cs typeface="Times New Roman"/>
              </a:rPr>
              <a:t>=</a:t>
            </a:r>
            <a:r>
              <a:rPr sz="1100" kern="0" spc="30" dirty="0">
                <a:solidFill>
                  <a:sysClr val="windowText" lastClr="000000"/>
                </a:solidFill>
                <a:latin typeface="Times New Roman"/>
                <a:cs typeface="Times New Roman"/>
              </a:rPr>
              <a:t> </a:t>
            </a:r>
            <a:r>
              <a:rPr sz="1100" kern="0" dirty="0">
                <a:solidFill>
                  <a:sysClr val="windowText" lastClr="000000"/>
                </a:solidFill>
                <a:latin typeface="Times New Roman"/>
                <a:cs typeface="Times New Roman"/>
              </a:rPr>
              <a:t>Total</a:t>
            </a:r>
            <a:r>
              <a:rPr sz="1100" kern="0" spc="20" dirty="0">
                <a:solidFill>
                  <a:sysClr val="windowText" lastClr="000000"/>
                </a:solidFill>
                <a:latin typeface="Times New Roman"/>
                <a:cs typeface="Times New Roman"/>
              </a:rPr>
              <a:t> </a:t>
            </a:r>
            <a:r>
              <a:rPr sz="1100" kern="0" dirty="0">
                <a:solidFill>
                  <a:sysClr val="windowText" lastClr="000000"/>
                </a:solidFill>
                <a:latin typeface="Times New Roman"/>
                <a:cs typeface="Times New Roman"/>
              </a:rPr>
              <a:t>load</a:t>
            </a:r>
            <a:r>
              <a:rPr sz="1100" kern="0" spc="40" dirty="0">
                <a:solidFill>
                  <a:sysClr val="windowText" lastClr="000000"/>
                </a:solidFill>
                <a:latin typeface="Times New Roman"/>
                <a:cs typeface="Times New Roman"/>
              </a:rPr>
              <a:t> </a:t>
            </a:r>
            <a:r>
              <a:rPr sz="1100" kern="0" dirty="0">
                <a:solidFill>
                  <a:sysClr val="windowText" lastClr="000000"/>
                </a:solidFill>
                <a:latin typeface="Times New Roman"/>
                <a:cs typeface="Times New Roman"/>
              </a:rPr>
              <a:t>carrying</a:t>
            </a:r>
            <a:r>
              <a:rPr sz="1100" kern="0" spc="35" dirty="0">
                <a:solidFill>
                  <a:sysClr val="windowText" lastClr="000000"/>
                </a:solidFill>
                <a:latin typeface="Times New Roman"/>
                <a:cs typeface="Times New Roman"/>
              </a:rPr>
              <a:t> </a:t>
            </a:r>
            <a:r>
              <a:rPr sz="1100" kern="0" spc="-10" dirty="0">
                <a:solidFill>
                  <a:sysClr val="windowText" lastClr="000000"/>
                </a:solidFill>
                <a:latin typeface="Times New Roman"/>
                <a:cs typeface="Times New Roman"/>
              </a:rPr>
              <a:t>capacity</a:t>
            </a:r>
            <a:endParaRPr sz="1100" kern="0">
              <a:solidFill>
                <a:sysClr val="windowText" lastClr="000000"/>
              </a:solidFill>
              <a:latin typeface="Times New Roman"/>
              <a:cs typeface="Times New Roman"/>
            </a:endParaRPr>
          </a:p>
          <a:p>
            <a:pPr marL="66040" eaLnBrk="1" fontAlgn="auto" hangingPunct="1">
              <a:spcBef>
                <a:spcPts val="170"/>
              </a:spcBef>
              <a:spcAft>
                <a:spcPts val="0"/>
              </a:spcAft>
              <a:defRPr/>
            </a:pPr>
            <a:r>
              <a:rPr sz="1100" i="1" kern="0" dirty="0">
                <a:solidFill>
                  <a:sysClr val="windowText" lastClr="000000"/>
                </a:solidFill>
                <a:latin typeface="Times New Roman"/>
                <a:cs typeface="Times New Roman"/>
              </a:rPr>
              <a:t>Ф</a:t>
            </a:r>
            <a:r>
              <a:rPr sz="1100" i="1" kern="0" spc="10" dirty="0">
                <a:solidFill>
                  <a:sysClr val="windowText" lastClr="000000"/>
                </a:solidFill>
                <a:latin typeface="Times New Roman"/>
                <a:cs typeface="Times New Roman"/>
              </a:rPr>
              <a:t> </a:t>
            </a:r>
            <a:r>
              <a:rPr sz="1100" kern="0" dirty="0">
                <a:solidFill>
                  <a:sysClr val="windowText" lastClr="000000"/>
                </a:solidFill>
                <a:latin typeface="Times New Roman"/>
                <a:cs typeface="Times New Roman"/>
              </a:rPr>
              <a:t>=</a:t>
            </a:r>
            <a:r>
              <a:rPr sz="1100" kern="0" spc="25" dirty="0">
                <a:solidFill>
                  <a:sysClr val="windowText" lastClr="000000"/>
                </a:solidFill>
                <a:latin typeface="Times New Roman"/>
                <a:cs typeface="Times New Roman"/>
              </a:rPr>
              <a:t> </a:t>
            </a:r>
            <a:r>
              <a:rPr sz="1100" kern="0" dirty="0">
                <a:solidFill>
                  <a:sysClr val="windowText" lastClr="000000"/>
                </a:solidFill>
                <a:latin typeface="Times New Roman"/>
                <a:cs typeface="Times New Roman"/>
              </a:rPr>
              <a:t>Attitude</a:t>
            </a:r>
            <a:r>
              <a:rPr sz="1100" kern="0" spc="15" dirty="0">
                <a:solidFill>
                  <a:sysClr val="windowText" lastClr="000000"/>
                </a:solidFill>
                <a:latin typeface="Times New Roman"/>
                <a:cs typeface="Times New Roman"/>
              </a:rPr>
              <a:t> </a:t>
            </a:r>
            <a:r>
              <a:rPr sz="1100" kern="0" spc="-10" dirty="0">
                <a:solidFill>
                  <a:sysClr val="windowText" lastClr="000000"/>
                </a:solidFill>
                <a:latin typeface="Times New Roman"/>
                <a:cs typeface="Times New Roman"/>
              </a:rPr>
              <a:t>angle</a:t>
            </a:r>
            <a:endParaRPr sz="1100" kern="0">
              <a:solidFill>
                <a:sysClr val="windowText" lastClr="000000"/>
              </a:solidFill>
              <a:latin typeface="Times New Roman"/>
              <a:cs typeface="Times New Roman"/>
            </a:endParaRPr>
          </a:p>
          <a:p>
            <a:pPr marL="66040" eaLnBrk="1" fontAlgn="auto" hangingPunct="1">
              <a:spcBef>
                <a:spcPts val="190"/>
              </a:spcBef>
              <a:spcAft>
                <a:spcPts val="0"/>
              </a:spcAft>
              <a:defRPr/>
            </a:pPr>
            <a:r>
              <a:rPr sz="1100" kern="0" dirty="0">
                <a:solidFill>
                  <a:sysClr val="windowText" lastClr="000000"/>
                </a:solidFill>
                <a:latin typeface="Cambria"/>
                <a:cs typeface="Cambria"/>
              </a:rPr>
              <a:t>𝑓</a:t>
            </a:r>
            <a:r>
              <a:rPr sz="1100" kern="0" spc="375" dirty="0">
                <a:solidFill>
                  <a:sysClr val="windowText" lastClr="000000"/>
                </a:solidFill>
                <a:latin typeface="Cambria"/>
                <a:cs typeface="Cambria"/>
              </a:rPr>
              <a:t> </a:t>
            </a:r>
            <a:r>
              <a:rPr sz="1100" kern="0" dirty="0">
                <a:solidFill>
                  <a:sysClr val="windowText" lastClr="000000"/>
                </a:solidFill>
                <a:latin typeface="Times New Roman"/>
                <a:cs typeface="Times New Roman"/>
              </a:rPr>
              <a:t>=</a:t>
            </a:r>
            <a:r>
              <a:rPr sz="1100" kern="0" spc="30" dirty="0">
                <a:solidFill>
                  <a:sysClr val="windowText" lastClr="000000"/>
                </a:solidFill>
                <a:latin typeface="Times New Roman"/>
                <a:cs typeface="Times New Roman"/>
              </a:rPr>
              <a:t> </a:t>
            </a:r>
            <a:r>
              <a:rPr sz="1100" kern="0" dirty="0">
                <a:solidFill>
                  <a:sysClr val="windowText" lastClr="000000"/>
                </a:solidFill>
                <a:latin typeface="Times New Roman"/>
                <a:cs typeface="Times New Roman"/>
              </a:rPr>
              <a:t>Coefficient</a:t>
            </a:r>
            <a:r>
              <a:rPr sz="1100" kern="0" spc="25" dirty="0">
                <a:solidFill>
                  <a:sysClr val="windowText" lastClr="000000"/>
                </a:solidFill>
                <a:latin typeface="Times New Roman"/>
                <a:cs typeface="Times New Roman"/>
              </a:rPr>
              <a:t> </a:t>
            </a:r>
            <a:r>
              <a:rPr sz="1100" kern="0" dirty="0">
                <a:solidFill>
                  <a:sysClr val="windowText" lastClr="000000"/>
                </a:solidFill>
                <a:latin typeface="Times New Roman"/>
                <a:cs typeface="Times New Roman"/>
              </a:rPr>
              <a:t>of</a:t>
            </a:r>
            <a:r>
              <a:rPr sz="1100" kern="0" spc="10" dirty="0">
                <a:solidFill>
                  <a:sysClr val="windowText" lastClr="000000"/>
                </a:solidFill>
                <a:latin typeface="Times New Roman"/>
                <a:cs typeface="Times New Roman"/>
              </a:rPr>
              <a:t> </a:t>
            </a:r>
            <a:r>
              <a:rPr sz="1100" kern="0" spc="-10" dirty="0">
                <a:solidFill>
                  <a:sysClr val="windowText" lastClr="000000"/>
                </a:solidFill>
                <a:latin typeface="Times New Roman"/>
                <a:cs typeface="Times New Roman"/>
              </a:rPr>
              <a:t>friction</a:t>
            </a:r>
            <a:endParaRPr sz="1100" kern="0">
              <a:solidFill>
                <a:sysClr val="windowText" lastClr="000000"/>
              </a:solidFill>
              <a:latin typeface="Times New Roman"/>
              <a:cs typeface="Times New Roman"/>
            </a:endParaRPr>
          </a:p>
          <a:p>
            <a:pPr marL="66040" eaLnBrk="1" fontAlgn="auto" hangingPunct="1">
              <a:spcBef>
                <a:spcPts val="204"/>
              </a:spcBef>
              <a:spcAft>
                <a:spcPts val="0"/>
              </a:spcAft>
              <a:defRPr/>
            </a:pPr>
            <a:r>
              <a:rPr sz="1100" kern="0" dirty="0">
                <a:solidFill>
                  <a:sysClr val="windowText" lastClr="000000"/>
                </a:solidFill>
                <a:latin typeface="Cambria"/>
                <a:cs typeface="Cambria"/>
              </a:rPr>
              <a:t>𝑄</a:t>
            </a:r>
            <a:r>
              <a:rPr sz="1200" kern="0" baseline="-13888" dirty="0">
                <a:solidFill>
                  <a:sysClr val="windowText" lastClr="000000"/>
                </a:solidFill>
                <a:latin typeface="Cambria"/>
                <a:cs typeface="Cambria"/>
              </a:rPr>
              <a:t>L</a:t>
            </a:r>
            <a:r>
              <a:rPr sz="1200" kern="0" spc="262" baseline="-13888" dirty="0">
                <a:solidFill>
                  <a:sysClr val="windowText" lastClr="000000"/>
                </a:solidFill>
                <a:latin typeface="Cambria"/>
                <a:cs typeface="Cambria"/>
              </a:rPr>
              <a:t> </a:t>
            </a:r>
            <a:r>
              <a:rPr sz="1100" kern="0" dirty="0">
                <a:solidFill>
                  <a:sysClr val="windowText" lastClr="000000"/>
                </a:solidFill>
                <a:latin typeface="Times New Roman"/>
                <a:cs typeface="Times New Roman"/>
              </a:rPr>
              <a:t>=</a:t>
            </a:r>
            <a:r>
              <a:rPr sz="1100" kern="0" spc="5" dirty="0">
                <a:solidFill>
                  <a:sysClr val="windowText" lastClr="000000"/>
                </a:solidFill>
                <a:latin typeface="Times New Roman"/>
                <a:cs typeface="Times New Roman"/>
              </a:rPr>
              <a:t> </a:t>
            </a:r>
            <a:r>
              <a:rPr sz="1100" kern="0" dirty="0">
                <a:solidFill>
                  <a:sysClr val="windowText" lastClr="000000"/>
                </a:solidFill>
                <a:latin typeface="Times New Roman"/>
                <a:cs typeface="Times New Roman"/>
              </a:rPr>
              <a:t>Leakage</a:t>
            </a:r>
            <a:r>
              <a:rPr sz="1100" kern="0" spc="20" dirty="0">
                <a:solidFill>
                  <a:sysClr val="windowText" lastClr="000000"/>
                </a:solidFill>
                <a:latin typeface="Times New Roman"/>
                <a:cs typeface="Times New Roman"/>
              </a:rPr>
              <a:t> </a:t>
            </a:r>
            <a:r>
              <a:rPr sz="1100" kern="0" dirty="0">
                <a:solidFill>
                  <a:sysClr val="windowText" lastClr="000000"/>
                </a:solidFill>
                <a:latin typeface="Times New Roman"/>
                <a:cs typeface="Times New Roman"/>
              </a:rPr>
              <a:t>flow</a:t>
            </a:r>
            <a:r>
              <a:rPr sz="1100" kern="0" spc="35" dirty="0">
                <a:solidFill>
                  <a:sysClr val="windowText" lastClr="000000"/>
                </a:solidFill>
                <a:latin typeface="Times New Roman"/>
                <a:cs typeface="Times New Roman"/>
              </a:rPr>
              <a:t> </a:t>
            </a:r>
            <a:r>
              <a:rPr sz="1100" kern="0" spc="-20" dirty="0">
                <a:solidFill>
                  <a:sysClr val="windowText" lastClr="000000"/>
                </a:solidFill>
                <a:latin typeface="Times New Roman"/>
                <a:cs typeface="Times New Roman"/>
              </a:rPr>
              <a:t>rate</a:t>
            </a:r>
            <a:endParaRPr sz="1100" kern="0">
              <a:solidFill>
                <a:sysClr val="windowText" lastClr="000000"/>
              </a:solidFill>
              <a:latin typeface="Times New Roman"/>
              <a:cs typeface="Times New Roman"/>
            </a:endParaRPr>
          </a:p>
          <a:p>
            <a:pPr marL="66040" eaLnBrk="1" fontAlgn="auto" hangingPunct="1">
              <a:spcBef>
                <a:spcPts val="135"/>
              </a:spcBef>
              <a:spcAft>
                <a:spcPts val="0"/>
              </a:spcAft>
              <a:defRPr/>
            </a:pPr>
            <a:r>
              <a:rPr sz="1100" i="1" kern="0" dirty="0">
                <a:solidFill>
                  <a:sysClr val="windowText" lastClr="000000"/>
                </a:solidFill>
                <a:latin typeface="Times New Roman"/>
                <a:cs typeface="Times New Roman"/>
              </a:rPr>
              <a:t>F</a:t>
            </a:r>
            <a:r>
              <a:rPr sz="1100" i="1" kern="0" spc="5" dirty="0">
                <a:solidFill>
                  <a:sysClr val="windowText" lastClr="000000"/>
                </a:solidFill>
                <a:latin typeface="Times New Roman"/>
                <a:cs typeface="Times New Roman"/>
              </a:rPr>
              <a:t> </a:t>
            </a:r>
            <a:r>
              <a:rPr sz="1100" kern="0" dirty="0">
                <a:solidFill>
                  <a:sysClr val="windowText" lastClr="000000"/>
                </a:solidFill>
                <a:latin typeface="Times New Roman"/>
                <a:cs typeface="Times New Roman"/>
              </a:rPr>
              <a:t>=</a:t>
            </a:r>
            <a:r>
              <a:rPr sz="1100" kern="0" spc="25" dirty="0">
                <a:solidFill>
                  <a:sysClr val="windowText" lastClr="000000"/>
                </a:solidFill>
                <a:latin typeface="Times New Roman"/>
                <a:cs typeface="Times New Roman"/>
              </a:rPr>
              <a:t> </a:t>
            </a:r>
            <a:r>
              <a:rPr sz="1100" kern="0" dirty="0">
                <a:solidFill>
                  <a:sysClr val="windowText" lastClr="000000"/>
                </a:solidFill>
                <a:latin typeface="Times New Roman"/>
                <a:cs typeface="Times New Roman"/>
              </a:rPr>
              <a:t>Friction</a:t>
            </a:r>
            <a:r>
              <a:rPr sz="1100" kern="0" spc="25" dirty="0">
                <a:solidFill>
                  <a:sysClr val="windowText" lastClr="000000"/>
                </a:solidFill>
                <a:latin typeface="Times New Roman"/>
                <a:cs typeface="Times New Roman"/>
              </a:rPr>
              <a:t> </a:t>
            </a:r>
            <a:r>
              <a:rPr sz="1100" kern="0" spc="-20" dirty="0">
                <a:solidFill>
                  <a:sysClr val="windowText" lastClr="000000"/>
                </a:solidFill>
                <a:latin typeface="Times New Roman"/>
                <a:cs typeface="Times New Roman"/>
              </a:rPr>
              <a:t>force</a:t>
            </a:r>
            <a:endParaRPr sz="1100" kern="0">
              <a:solidFill>
                <a:sysClr val="windowText" lastClr="000000"/>
              </a:solidFill>
              <a:latin typeface="Times New Roman"/>
              <a:cs typeface="Times New Roman"/>
            </a:endParaRPr>
          </a:p>
        </p:txBody>
      </p:sp>
      <p:sp>
        <p:nvSpPr>
          <p:cNvPr id="59396" name="object 4">
            <a:extLst>
              <a:ext uri="{FF2B5EF4-FFF2-40B4-BE49-F238E27FC236}">
                <a16:creationId xmlns:a16="http://schemas.microsoft.com/office/drawing/2014/main" id="{A362CB01-56A2-43B1-B336-58D3BF314720}"/>
              </a:ext>
            </a:extLst>
          </p:cNvPr>
          <p:cNvSpPr txBox="1">
            <a:spLocks noChangeArrowheads="1"/>
          </p:cNvSpPr>
          <p:nvPr/>
        </p:nvSpPr>
        <p:spPr bwMode="auto">
          <a:xfrm>
            <a:off x="2259013" y="3589338"/>
            <a:ext cx="482600"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254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en-US" altLang="en-US" sz="1200" baseline="3000">
                <a:solidFill>
                  <a:srgbClr val="000000"/>
                </a:solidFill>
                <a:latin typeface="Cambria" panose="02040503050406030204" pitchFamily="18" charset="0"/>
                <a:ea typeface="Cambria" panose="02040503050406030204" pitchFamily="18" charset="0"/>
                <a:cs typeface="Cambria" panose="02040503050406030204" pitchFamily="18" charset="0"/>
              </a:rPr>
              <a:t>(</a:t>
            </a:r>
            <a:r>
              <a:rPr lang="en-US" altLang="en-US" sz="800">
                <a:solidFill>
                  <a:srgbClr val="000000"/>
                </a:solidFill>
                <a:latin typeface="Cambria" panose="02040503050406030204" pitchFamily="18" charset="0"/>
                <a:ea typeface="Cambria" panose="02040503050406030204" pitchFamily="18" charset="0"/>
                <a:cs typeface="Cambria" panose="02040503050406030204" pitchFamily="18" charset="0"/>
              </a:rPr>
              <a:t>1-ɛ</a:t>
            </a:r>
            <a:r>
              <a:rPr lang="en-US" altLang="en-US" sz="900" baseline="21000">
                <a:solidFill>
                  <a:srgbClr val="000000"/>
                </a:solidFill>
                <a:latin typeface="Cambria" panose="02040503050406030204" pitchFamily="18" charset="0"/>
                <a:ea typeface="Cambria" panose="02040503050406030204" pitchFamily="18" charset="0"/>
                <a:cs typeface="Cambria" panose="02040503050406030204" pitchFamily="18" charset="0"/>
              </a:rPr>
              <a:t>2</a:t>
            </a:r>
            <a:r>
              <a:rPr lang="en-US" altLang="en-US" sz="1200" baseline="3000">
                <a:solidFill>
                  <a:srgbClr val="000000"/>
                </a:solidFill>
                <a:latin typeface="Cambria" panose="02040503050406030204" pitchFamily="18" charset="0"/>
                <a:ea typeface="Cambria" panose="02040503050406030204" pitchFamily="18" charset="0"/>
                <a:cs typeface="Cambria" panose="02040503050406030204" pitchFamily="18" charset="0"/>
              </a:rPr>
              <a:t>)</a:t>
            </a:r>
            <a:r>
              <a:rPr lang="en-US" altLang="en-US" sz="900" baseline="47000">
                <a:solidFill>
                  <a:srgbClr val="000000"/>
                </a:solidFill>
                <a:latin typeface="Cambria" panose="02040503050406030204" pitchFamily="18" charset="0"/>
                <a:ea typeface="Cambria" panose="02040503050406030204" pitchFamily="18" charset="0"/>
                <a:cs typeface="Cambria" panose="02040503050406030204" pitchFamily="18" charset="0"/>
              </a:rPr>
              <a:t>1</a:t>
            </a:r>
            <a:r>
              <a:rPr lang="en-US" altLang="en-US" sz="900" baseline="26000">
                <a:solidFill>
                  <a:srgbClr val="000000"/>
                </a:solidFill>
                <a:latin typeface="Cambria" panose="02040503050406030204" pitchFamily="18" charset="0"/>
                <a:ea typeface="Cambria" panose="02040503050406030204" pitchFamily="18" charset="0"/>
                <a:cs typeface="Cambria" panose="02040503050406030204" pitchFamily="18" charset="0"/>
              </a:rPr>
              <a:t>/</a:t>
            </a:r>
            <a:r>
              <a:rPr lang="en-US" altLang="en-US" sz="900" baseline="9000">
                <a:solidFill>
                  <a:srgbClr val="000000"/>
                </a:solidFill>
                <a:latin typeface="Cambria" panose="02040503050406030204" pitchFamily="18" charset="0"/>
                <a:ea typeface="Cambria" panose="02040503050406030204" pitchFamily="18" charset="0"/>
                <a:cs typeface="Cambria" panose="02040503050406030204" pitchFamily="18" charset="0"/>
              </a:rPr>
              <a:t>2</a:t>
            </a:r>
          </a:p>
        </p:txBody>
      </p:sp>
      <p:sp>
        <p:nvSpPr>
          <p:cNvPr id="5" name="object 5">
            <a:extLst>
              <a:ext uri="{FF2B5EF4-FFF2-40B4-BE49-F238E27FC236}">
                <a16:creationId xmlns:a16="http://schemas.microsoft.com/office/drawing/2014/main" id="{4E50E64C-F083-433B-BC38-28AC36334BB9}"/>
              </a:ext>
            </a:extLst>
          </p:cNvPr>
          <p:cNvSpPr txBox="1"/>
          <p:nvPr/>
        </p:nvSpPr>
        <p:spPr>
          <a:xfrm>
            <a:off x="2087563" y="3573463"/>
            <a:ext cx="63500" cy="147637"/>
          </a:xfrm>
          <a:prstGeom prst="rect">
            <a:avLst/>
          </a:prstGeom>
        </p:spPr>
        <p:txBody>
          <a:bodyPr lIns="0" tIns="13335" rIns="0" bIns="0">
            <a:spAutoFit/>
          </a:bodyPr>
          <a:lstStyle/>
          <a:p>
            <a:pPr eaLnBrk="1" fontAlgn="auto" hangingPunct="1">
              <a:spcBef>
                <a:spcPts val="105"/>
              </a:spcBef>
              <a:spcAft>
                <a:spcPts val="0"/>
              </a:spcAft>
              <a:defRPr/>
            </a:pPr>
            <a:r>
              <a:rPr sz="800" kern="0" spc="-55" dirty="0">
                <a:solidFill>
                  <a:sysClr val="windowText" lastClr="000000"/>
                </a:solidFill>
                <a:latin typeface="Cambria"/>
                <a:cs typeface="Cambria"/>
              </a:rPr>
              <a:t>C</a:t>
            </a:r>
            <a:endParaRPr sz="800" kern="0">
              <a:solidFill>
                <a:sysClr val="windowText" lastClr="000000"/>
              </a:solidFill>
              <a:latin typeface="Cambria"/>
              <a:cs typeface="Cambria"/>
            </a:endParaRPr>
          </a:p>
        </p:txBody>
      </p:sp>
      <p:sp>
        <p:nvSpPr>
          <p:cNvPr id="6" name="object 6">
            <a:extLst>
              <a:ext uri="{FF2B5EF4-FFF2-40B4-BE49-F238E27FC236}">
                <a16:creationId xmlns:a16="http://schemas.microsoft.com/office/drawing/2014/main" id="{0E28CAB8-22CE-4F70-A78B-A333FEA53511}"/>
              </a:ext>
            </a:extLst>
          </p:cNvPr>
          <p:cNvSpPr txBox="1"/>
          <p:nvPr/>
        </p:nvSpPr>
        <p:spPr>
          <a:xfrm>
            <a:off x="1725613" y="3378200"/>
            <a:ext cx="869950" cy="193675"/>
          </a:xfrm>
          <a:prstGeom prst="rect">
            <a:avLst/>
          </a:prstGeom>
        </p:spPr>
        <p:txBody>
          <a:bodyPr lIns="0" tIns="13335" rIns="0" bIns="0">
            <a:spAutoFit/>
          </a:bodyPr>
          <a:lstStyle/>
          <a:p>
            <a:pPr marL="25400" eaLnBrk="1" fontAlgn="auto" hangingPunct="1">
              <a:spcBef>
                <a:spcPts val="105"/>
              </a:spcBef>
              <a:spcAft>
                <a:spcPts val="0"/>
              </a:spcAft>
              <a:tabLst>
                <a:tab pos="706120" algn="l"/>
              </a:tabLst>
              <a:defRPr/>
            </a:pPr>
            <a:r>
              <a:rPr sz="1650" i="1" kern="0" baseline="-27777" dirty="0">
                <a:solidFill>
                  <a:sysClr val="windowText" lastClr="000000"/>
                </a:solidFill>
                <a:latin typeface="Times New Roman"/>
                <a:cs typeface="Times New Roman"/>
              </a:rPr>
              <a:t>F</a:t>
            </a:r>
            <a:r>
              <a:rPr sz="1650" i="1" kern="0" spc="15" baseline="-27777" dirty="0">
                <a:solidFill>
                  <a:sysClr val="windowText" lastClr="000000"/>
                </a:solidFill>
                <a:latin typeface="Times New Roman"/>
                <a:cs typeface="Times New Roman"/>
              </a:rPr>
              <a:t> </a:t>
            </a:r>
            <a:r>
              <a:rPr sz="1650" kern="0" baseline="-27777" dirty="0">
                <a:solidFill>
                  <a:sysClr val="windowText" lastClr="000000"/>
                </a:solidFill>
                <a:latin typeface="Times New Roman"/>
                <a:cs typeface="Times New Roman"/>
              </a:rPr>
              <a:t>=</a:t>
            </a:r>
            <a:r>
              <a:rPr sz="1650" kern="0" spc="-22" baseline="-27777" dirty="0">
                <a:solidFill>
                  <a:sysClr val="windowText" lastClr="000000"/>
                </a:solidFill>
                <a:latin typeface="Times New Roman"/>
                <a:cs typeface="Times New Roman"/>
              </a:rPr>
              <a:t> </a:t>
            </a:r>
            <a:r>
              <a:rPr sz="1200" kern="0" spc="-30" baseline="3472" dirty="0">
                <a:solidFill>
                  <a:sysClr val="windowText" lastClr="000000"/>
                </a:solidFill>
                <a:latin typeface="Cambria"/>
                <a:cs typeface="Cambria"/>
              </a:rPr>
              <a:t>µULR</a:t>
            </a:r>
            <a:r>
              <a:rPr sz="1200" kern="0" baseline="3472" dirty="0">
                <a:solidFill>
                  <a:sysClr val="windowText" lastClr="000000"/>
                </a:solidFill>
                <a:latin typeface="Cambria"/>
                <a:cs typeface="Cambria"/>
              </a:rPr>
              <a:t>	</a:t>
            </a:r>
            <a:r>
              <a:rPr sz="800" kern="0" spc="-25" dirty="0">
                <a:solidFill>
                  <a:sysClr val="windowText" lastClr="000000"/>
                </a:solidFill>
                <a:latin typeface="Cambria"/>
                <a:cs typeface="Cambria"/>
              </a:rPr>
              <a:t>2rr</a:t>
            </a:r>
            <a:endParaRPr sz="800" kern="0">
              <a:solidFill>
                <a:sysClr val="windowText" lastClr="000000"/>
              </a:solidFill>
              <a:latin typeface="Cambria"/>
              <a:cs typeface="Cambria"/>
            </a:endParaRPr>
          </a:p>
        </p:txBody>
      </p:sp>
      <p:sp>
        <p:nvSpPr>
          <p:cNvPr id="59399" name="object 7">
            <a:extLst>
              <a:ext uri="{FF2B5EF4-FFF2-40B4-BE49-F238E27FC236}">
                <a16:creationId xmlns:a16="http://schemas.microsoft.com/office/drawing/2014/main" id="{B6DA8A08-046B-416B-85F6-2FA2B2741FB6}"/>
              </a:ext>
            </a:extLst>
          </p:cNvPr>
          <p:cNvSpPr txBox="1">
            <a:spLocks noChangeArrowheads="1"/>
          </p:cNvSpPr>
          <p:nvPr/>
        </p:nvSpPr>
        <p:spPr bwMode="auto">
          <a:xfrm>
            <a:off x="1725613" y="3251200"/>
            <a:ext cx="655637"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254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en-US" altLang="en-US" sz="1100">
                <a:solidFill>
                  <a:srgbClr val="000000"/>
                </a:solidFill>
                <a:latin typeface="Cambria" panose="02040503050406030204" pitchFamily="18" charset="0"/>
                <a:ea typeface="Cambria" panose="02040503050406030204" pitchFamily="18" charset="0"/>
                <a:cs typeface="Cambria" panose="02040503050406030204" pitchFamily="18" charset="0"/>
              </a:rPr>
              <a:t>𝑄</a:t>
            </a:r>
            <a:r>
              <a:rPr lang="en-US" altLang="en-US" sz="1200" baseline="-14000">
                <a:solidFill>
                  <a:srgbClr val="000000"/>
                </a:solidFill>
                <a:latin typeface="Cambria" panose="02040503050406030204" pitchFamily="18" charset="0"/>
                <a:ea typeface="Cambria" panose="02040503050406030204" pitchFamily="18" charset="0"/>
                <a:cs typeface="Cambria" panose="02040503050406030204" pitchFamily="18" charset="0"/>
              </a:rPr>
              <a:t>L </a:t>
            </a:r>
            <a:r>
              <a:rPr lang="en-US" altLang="en-US" sz="1100">
                <a:solidFill>
                  <a:srgbClr val="000000"/>
                </a:solidFill>
                <a:latin typeface="Times New Roman" panose="02020603050405020304" pitchFamily="18" charset="0"/>
                <a:cs typeface="Times New Roman" panose="02020603050405020304" pitchFamily="18" charset="0"/>
              </a:rPr>
              <a:t>= </a:t>
            </a:r>
            <a:r>
              <a:rPr lang="en-US" altLang="en-US" sz="1100">
                <a:solidFill>
                  <a:srgbClr val="000000"/>
                </a:solidFill>
                <a:latin typeface="Cambria" panose="02040503050406030204" pitchFamily="18" charset="0"/>
                <a:ea typeface="Cambria" panose="02040503050406030204" pitchFamily="18" charset="0"/>
                <a:cs typeface="Cambria" panose="02040503050406030204" pitchFamily="18" charset="0"/>
              </a:rPr>
              <a:t>ɛULc</a:t>
            </a:r>
          </a:p>
        </p:txBody>
      </p:sp>
      <p:sp>
        <p:nvSpPr>
          <p:cNvPr id="8" name="object 8">
            <a:extLst>
              <a:ext uri="{FF2B5EF4-FFF2-40B4-BE49-F238E27FC236}">
                <a16:creationId xmlns:a16="http://schemas.microsoft.com/office/drawing/2014/main" id="{5FA8120D-31D2-4F43-96D6-D10A2C4073AE}"/>
              </a:ext>
            </a:extLst>
          </p:cNvPr>
          <p:cNvSpPr txBox="1"/>
          <p:nvPr/>
        </p:nvSpPr>
        <p:spPr>
          <a:xfrm>
            <a:off x="2568575" y="2968625"/>
            <a:ext cx="82550" cy="193675"/>
          </a:xfrm>
          <a:prstGeom prst="rect">
            <a:avLst/>
          </a:prstGeom>
        </p:spPr>
        <p:txBody>
          <a:bodyPr lIns="0" tIns="13335" rIns="0" bIns="0">
            <a:spAutoFit/>
          </a:bodyPr>
          <a:lstStyle/>
          <a:p>
            <a:pPr eaLnBrk="1" fontAlgn="auto" hangingPunct="1">
              <a:spcBef>
                <a:spcPts val="105"/>
              </a:spcBef>
              <a:spcAft>
                <a:spcPts val="0"/>
              </a:spcAft>
              <a:defRPr/>
            </a:pPr>
            <a:r>
              <a:rPr sz="1100" kern="0" spc="130" dirty="0">
                <a:solidFill>
                  <a:sysClr val="windowText" lastClr="000000"/>
                </a:solidFill>
                <a:latin typeface="Cambria"/>
                <a:cs typeface="Cambria"/>
              </a:rPr>
              <a:t>)</a:t>
            </a:r>
            <a:endParaRPr sz="1100" kern="0">
              <a:solidFill>
                <a:sysClr val="windowText" lastClr="000000"/>
              </a:solidFill>
              <a:latin typeface="Cambria"/>
              <a:cs typeface="Cambria"/>
            </a:endParaRPr>
          </a:p>
        </p:txBody>
      </p:sp>
      <p:sp>
        <p:nvSpPr>
          <p:cNvPr id="59401" name="object 9">
            <a:extLst>
              <a:ext uri="{FF2B5EF4-FFF2-40B4-BE49-F238E27FC236}">
                <a16:creationId xmlns:a16="http://schemas.microsoft.com/office/drawing/2014/main" id="{5F9D248A-3C88-4F38-B93B-D767E8046533}"/>
              </a:ext>
            </a:extLst>
          </p:cNvPr>
          <p:cNvSpPr txBox="1">
            <a:spLocks noChangeArrowheads="1"/>
          </p:cNvSpPr>
          <p:nvPr/>
        </p:nvSpPr>
        <p:spPr bwMode="auto">
          <a:xfrm>
            <a:off x="1924050" y="2878138"/>
            <a:ext cx="6651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25400" indent="27146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35000"/>
              </a:lnSpc>
              <a:spcBef>
                <a:spcPts val="100"/>
              </a:spcBef>
            </a:pPr>
            <a:r>
              <a:rPr lang="en-US" altLang="en-US" sz="800">
                <a:solidFill>
                  <a:srgbClr val="000000"/>
                </a:solidFill>
                <a:latin typeface="Cambria" panose="02040503050406030204" pitchFamily="18" charset="0"/>
                <a:ea typeface="Cambria" panose="02040503050406030204" pitchFamily="18" charset="0"/>
                <a:cs typeface="Cambria" panose="02040503050406030204" pitchFamily="18" charset="0"/>
              </a:rPr>
              <a:t>2rr</a:t>
            </a:r>
            <a:r>
              <a:rPr lang="en-US" altLang="en-US" sz="900" baseline="26000">
                <a:solidFill>
                  <a:srgbClr val="000000"/>
                </a:solidFill>
                <a:latin typeface="Cambria" panose="02040503050406030204" pitchFamily="18" charset="0"/>
                <a:ea typeface="Cambria" panose="02040503050406030204" pitchFamily="18" charset="0"/>
                <a:cs typeface="Cambria" panose="02040503050406030204" pitchFamily="18" charset="0"/>
              </a:rPr>
              <a:t>2</a:t>
            </a:r>
            <a:r>
              <a:rPr lang="en-US" altLang="en-US" sz="800">
                <a:solidFill>
                  <a:srgbClr val="000000"/>
                </a:solidFill>
                <a:latin typeface="Cambria" panose="02040503050406030204" pitchFamily="18" charset="0"/>
                <a:ea typeface="Cambria" panose="02040503050406030204" pitchFamily="18" charset="0"/>
                <a:cs typeface="Cambria" panose="02040503050406030204" pitchFamily="18" charset="0"/>
              </a:rPr>
              <a:t>S </a:t>
            </a:r>
            <a:r>
              <a:rPr lang="en-US" altLang="en-US" sz="1200" baseline="3000">
                <a:solidFill>
                  <a:srgbClr val="000000"/>
                </a:solidFill>
                <a:latin typeface="Cambria" panose="02040503050406030204" pitchFamily="18" charset="0"/>
                <a:ea typeface="Cambria" panose="02040503050406030204" pitchFamily="18" charset="0"/>
                <a:cs typeface="Cambria" panose="02040503050406030204" pitchFamily="18" charset="0"/>
              </a:rPr>
              <a:t>R  (</a:t>
            </a:r>
            <a:r>
              <a:rPr lang="en-US" altLang="en-US" sz="800">
                <a:solidFill>
                  <a:srgbClr val="000000"/>
                </a:solidFill>
                <a:latin typeface="Cambria" panose="02040503050406030204" pitchFamily="18" charset="0"/>
                <a:ea typeface="Cambria" panose="02040503050406030204" pitchFamily="18" charset="0"/>
                <a:cs typeface="Cambria" panose="02040503050406030204" pitchFamily="18" charset="0"/>
              </a:rPr>
              <a:t>1-ɛ</a:t>
            </a:r>
            <a:r>
              <a:rPr lang="en-US" altLang="en-US" sz="900" baseline="21000">
                <a:solidFill>
                  <a:srgbClr val="000000"/>
                </a:solidFill>
                <a:latin typeface="Cambria" panose="02040503050406030204" pitchFamily="18" charset="0"/>
                <a:ea typeface="Cambria" panose="02040503050406030204" pitchFamily="18" charset="0"/>
                <a:cs typeface="Cambria" panose="02040503050406030204" pitchFamily="18" charset="0"/>
              </a:rPr>
              <a:t>2</a:t>
            </a:r>
            <a:r>
              <a:rPr lang="en-US" altLang="en-US" sz="1200" baseline="3000">
                <a:solidFill>
                  <a:srgbClr val="000000"/>
                </a:solidFill>
                <a:latin typeface="Cambria" panose="02040503050406030204" pitchFamily="18" charset="0"/>
                <a:ea typeface="Cambria" panose="02040503050406030204" pitchFamily="18" charset="0"/>
                <a:cs typeface="Cambria" panose="02040503050406030204" pitchFamily="18" charset="0"/>
              </a:rPr>
              <a:t>)</a:t>
            </a:r>
            <a:r>
              <a:rPr lang="en-US" altLang="en-US" sz="900" baseline="47000">
                <a:solidFill>
                  <a:srgbClr val="000000"/>
                </a:solidFill>
                <a:latin typeface="Cambria" panose="02040503050406030204" pitchFamily="18" charset="0"/>
                <a:ea typeface="Cambria" panose="02040503050406030204" pitchFamily="18" charset="0"/>
                <a:cs typeface="Cambria" panose="02040503050406030204" pitchFamily="18" charset="0"/>
              </a:rPr>
              <a:t>1</a:t>
            </a:r>
            <a:r>
              <a:rPr lang="en-US" altLang="en-US" sz="900" baseline="26000">
                <a:solidFill>
                  <a:srgbClr val="000000"/>
                </a:solidFill>
                <a:latin typeface="Cambria" panose="02040503050406030204" pitchFamily="18" charset="0"/>
                <a:ea typeface="Cambria" panose="02040503050406030204" pitchFamily="18" charset="0"/>
                <a:cs typeface="Cambria" panose="02040503050406030204" pitchFamily="18" charset="0"/>
              </a:rPr>
              <a:t>/</a:t>
            </a:r>
            <a:r>
              <a:rPr lang="en-US" altLang="en-US" sz="900" baseline="9000">
                <a:solidFill>
                  <a:srgbClr val="000000"/>
                </a:solidFill>
                <a:latin typeface="Cambria" panose="02040503050406030204" pitchFamily="18" charset="0"/>
                <a:ea typeface="Cambria" panose="02040503050406030204" pitchFamily="18" charset="0"/>
                <a:cs typeface="Cambria" panose="02040503050406030204" pitchFamily="18" charset="0"/>
              </a:rPr>
              <a:t>2</a:t>
            </a:r>
          </a:p>
        </p:txBody>
      </p:sp>
      <p:sp>
        <p:nvSpPr>
          <p:cNvPr id="10" name="object 10">
            <a:extLst>
              <a:ext uri="{FF2B5EF4-FFF2-40B4-BE49-F238E27FC236}">
                <a16:creationId xmlns:a16="http://schemas.microsoft.com/office/drawing/2014/main" id="{4DD891EC-033B-4C23-AB50-106D4F608970}"/>
              </a:ext>
            </a:extLst>
          </p:cNvPr>
          <p:cNvSpPr txBox="1"/>
          <p:nvPr/>
        </p:nvSpPr>
        <p:spPr>
          <a:xfrm>
            <a:off x="1725613" y="2967038"/>
            <a:ext cx="411162" cy="193675"/>
          </a:xfrm>
          <a:prstGeom prst="rect">
            <a:avLst/>
          </a:prstGeom>
        </p:spPr>
        <p:txBody>
          <a:bodyPr lIns="0" tIns="13335" rIns="0" bIns="0">
            <a:spAutoFit/>
          </a:bodyPr>
          <a:lstStyle/>
          <a:p>
            <a:pPr marL="25400" eaLnBrk="1" fontAlgn="auto" hangingPunct="1">
              <a:spcBef>
                <a:spcPts val="105"/>
              </a:spcBef>
              <a:spcAft>
                <a:spcPts val="0"/>
              </a:spcAft>
              <a:defRPr/>
            </a:pPr>
            <a:r>
              <a:rPr sz="1100" kern="0" dirty="0">
                <a:solidFill>
                  <a:sysClr val="windowText" lastClr="000000"/>
                </a:solidFill>
                <a:latin typeface="Cambria"/>
                <a:cs typeface="Cambria"/>
              </a:rPr>
              <a:t>𝑓</a:t>
            </a:r>
            <a:r>
              <a:rPr sz="1100" kern="0" dirty="0">
                <a:solidFill>
                  <a:sysClr val="windowText" lastClr="000000"/>
                </a:solidFill>
                <a:latin typeface="Times New Roman"/>
                <a:cs typeface="Times New Roman"/>
              </a:rPr>
              <a:t>=</a:t>
            </a:r>
            <a:r>
              <a:rPr sz="1100" kern="0" spc="80" dirty="0">
                <a:solidFill>
                  <a:sysClr val="windowText" lastClr="000000"/>
                </a:solidFill>
                <a:latin typeface="Times New Roman"/>
                <a:cs typeface="Times New Roman"/>
              </a:rPr>
              <a:t> </a:t>
            </a:r>
            <a:r>
              <a:rPr sz="1050" kern="0" baseline="19841" dirty="0">
                <a:solidFill>
                  <a:sysClr val="windowText" lastClr="000000"/>
                </a:solidFill>
                <a:latin typeface="Cambria"/>
                <a:cs typeface="Cambria"/>
              </a:rPr>
              <a:t>C</a:t>
            </a:r>
            <a:r>
              <a:rPr sz="1050" kern="0" spc="195" baseline="19841" dirty="0">
                <a:solidFill>
                  <a:sysClr val="windowText" lastClr="000000"/>
                </a:solidFill>
                <a:latin typeface="Cambria"/>
                <a:cs typeface="Cambria"/>
              </a:rPr>
              <a:t> </a:t>
            </a:r>
            <a:r>
              <a:rPr sz="1100" kern="0" spc="-50" dirty="0">
                <a:solidFill>
                  <a:sysClr val="windowText" lastClr="000000"/>
                </a:solidFill>
                <a:latin typeface="Cambria"/>
                <a:cs typeface="Cambria"/>
              </a:rPr>
              <a:t>(</a:t>
            </a:r>
            <a:endParaRPr sz="1100" kern="0">
              <a:solidFill>
                <a:sysClr val="windowText" lastClr="000000"/>
              </a:solidFill>
              <a:latin typeface="Cambria"/>
              <a:cs typeface="Cambria"/>
            </a:endParaRPr>
          </a:p>
        </p:txBody>
      </p:sp>
      <p:sp>
        <p:nvSpPr>
          <p:cNvPr id="59403" name="object 11">
            <a:extLst>
              <a:ext uri="{FF2B5EF4-FFF2-40B4-BE49-F238E27FC236}">
                <a16:creationId xmlns:a16="http://schemas.microsoft.com/office/drawing/2014/main" id="{A65A3D68-C719-4FDF-BA9D-2AF3B8FC172F}"/>
              </a:ext>
            </a:extLst>
          </p:cNvPr>
          <p:cNvSpPr txBox="1">
            <a:spLocks noChangeArrowheads="1"/>
          </p:cNvSpPr>
          <p:nvPr/>
        </p:nvSpPr>
        <p:spPr bwMode="auto">
          <a:xfrm>
            <a:off x="3173413" y="2735263"/>
            <a:ext cx="68262"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en-US" altLang="en-US" sz="800">
                <a:solidFill>
                  <a:srgbClr val="000000"/>
                </a:solidFill>
                <a:latin typeface="Cambria" panose="02040503050406030204" pitchFamily="18" charset="0"/>
                <a:ea typeface="Cambria" panose="02040503050406030204" pitchFamily="18" charset="0"/>
                <a:cs typeface="Cambria" panose="02040503050406030204" pitchFamily="18" charset="0"/>
              </a:rPr>
              <a:t>L</a:t>
            </a:r>
          </a:p>
        </p:txBody>
      </p:sp>
      <p:sp>
        <p:nvSpPr>
          <p:cNvPr id="12" name="object 12">
            <a:extLst>
              <a:ext uri="{FF2B5EF4-FFF2-40B4-BE49-F238E27FC236}">
                <a16:creationId xmlns:a16="http://schemas.microsoft.com/office/drawing/2014/main" id="{B0EB4E31-08E9-4211-B03B-4647FA78FA36}"/>
              </a:ext>
            </a:extLst>
          </p:cNvPr>
          <p:cNvSpPr txBox="1"/>
          <p:nvPr/>
        </p:nvSpPr>
        <p:spPr>
          <a:xfrm>
            <a:off x="3068638" y="2627313"/>
            <a:ext cx="282575" cy="193675"/>
          </a:xfrm>
          <a:prstGeom prst="rect">
            <a:avLst/>
          </a:prstGeom>
        </p:spPr>
        <p:txBody>
          <a:bodyPr lIns="0" tIns="13335" rIns="0" bIns="0">
            <a:spAutoFit/>
          </a:bodyPr>
          <a:lstStyle/>
          <a:p>
            <a:pPr eaLnBrk="1" fontAlgn="auto" hangingPunct="1">
              <a:spcBef>
                <a:spcPts val="105"/>
              </a:spcBef>
              <a:spcAft>
                <a:spcPts val="0"/>
              </a:spcAft>
              <a:tabLst>
                <a:tab pos="199390" algn="l"/>
              </a:tabLst>
              <a:defRPr/>
            </a:pPr>
            <a:r>
              <a:rPr sz="1100" kern="0" spc="75" dirty="0">
                <a:solidFill>
                  <a:sysClr val="windowText" lastClr="000000"/>
                </a:solidFill>
                <a:latin typeface="Cambria"/>
                <a:cs typeface="Cambria"/>
              </a:rPr>
              <a:t>(</a:t>
            </a:r>
            <a:r>
              <a:rPr sz="1100" kern="0" dirty="0">
                <a:solidFill>
                  <a:sysClr val="windowText" lastClr="000000"/>
                </a:solidFill>
                <a:latin typeface="Cambria"/>
                <a:cs typeface="Cambria"/>
              </a:rPr>
              <a:t>	</a:t>
            </a:r>
            <a:r>
              <a:rPr sz="1100" kern="0" spc="75" dirty="0">
                <a:solidFill>
                  <a:sysClr val="windowText" lastClr="000000"/>
                </a:solidFill>
                <a:latin typeface="Cambria"/>
                <a:cs typeface="Cambria"/>
              </a:rPr>
              <a:t>)</a:t>
            </a:r>
            <a:endParaRPr sz="1100" kern="0">
              <a:solidFill>
                <a:sysClr val="windowText" lastClr="000000"/>
              </a:solidFill>
              <a:latin typeface="Cambria"/>
              <a:cs typeface="Cambria"/>
            </a:endParaRPr>
          </a:p>
        </p:txBody>
      </p:sp>
      <p:sp>
        <p:nvSpPr>
          <p:cNvPr id="13" name="object 13">
            <a:extLst>
              <a:ext uri="{FF2B5EF4-FFF2-40B4-BE49-F238E27FC236}">
                <a16:creationId xmlns:a16="http://schemas.microsoft.com/office/drawing/2014/main" id="{1320E9FF-5A5D-4178-A12C-924A0564A08F}"/>
              </a:ext>
            </a:extLst>
          </p:cNvPr>
          <p:cNvSpPr txBox="1"/>
          <p:nvPr/>
        </p:nvSpPr>
        <p:spPr>
          <a:xfrm>
            <a:off x="3113088" y="2570163"/>
            <a:ext cx="320675" cy="147637"/>
          </a:xfrm>
          <a:prstGeom prst="rect">
            <a:avLst/>
          </a:prstGeom>
        </p:spPr>
        <p:txBody>
          <a:bodyPr lIns="0" tIns="13335" rIns="0" bIns="0">
            <a:spAutoFit/>
          </a:bodyPr>
          <a:lstStyle/>
          <a:p>
            <a:pPr marL="25400" eaLnBrk="1" fontAlgn="auto" hangingPunct="1">
              <a:spcBef>
                <a:spcPts val="105"/>
              </a:spcBef>
              <a:spcAft>
                <a:spcPts val="0"/>
              </a:spcAft>
              <a:defRPr/>
            </a:pPr>
            <a:r>
              <a:rPr sz="800" kern="0" dirty="0">
                <a:solidFill>
                  <a:sysClr val="windowText" lastClr="000000"/>
                </a:solidFill>
                <a:latin typeface="Cambria"/>
                <a:cs typeface="Cambria"/>
              </a:rPr>
              <a:t>2R</a:t>
            </a:r>
            <a:r>
              <a:rPr sz="800" kern="0" spc="430" dirty="0">
                <a:solidFill>
                  <a:sysClr val="windowText" lastClr="000000"/>
                </a:solidFill>
                <a:latin typeface="Cambria"/>
                <a:cs typeface="Cambria"/>
              </a:rPr>
              <a:t> </a:t>
            </a:r>
            <a:r>
              <a:rPr sz="1200" kern="0" spc="-75" baseline="24305" dirty="0">
                <a:solidFill>
                  <a:sysClr val="windowText" lastClr="000000"/>
                </a:solidFill>
                <a:latin typeface="Cambria"/>
                <a:cs typeface="Cambria"/>
              </a:rPr>
              <a:t>2</a:t>
            </a:r>
            <a:endParaRPr sz="1200" kern="0" baseline="24305">
              <a:solidFill>
                <a:sysClr val="windowText" lastClr="000000"/>
              </a:solidFill>
              <a:latin typeface="Cambria"/>
              <a:cs typeface="Cambria"/>
            </a:endParaRPr>
          </a:p>
        </p:txBody>
      </p:sp>
      <p:sp>
        <p:nvSpPr>
          <p:cNvPr id="59406" name="object 14">
            <a:extLst>
              <a:ext uri="{FF2B5EF4-FFF2-40B4-BE49-F238E27FC236}">
                <a16:creationId xmlns:a16="http://schemas.microsoft.com/office/drawing/2014/main" id="{C670D60A-4265-4A19-B2AD-351F13AC1897}"/>
              </a:ext>
            </a:extLst>
          </p:cNvPr>
          <p:cNvSpPr txBox="1">
            <a:spLocks noChangeArrowheads="1"/>
          </p:cNvSpPr>
          <p:nvPr/>
        </p:nvSpPr>
        <p:spPr bwMode="auto">
          <a:xfrm>
            <a:off x="1906588" y="2565400"/>
            <a:ext cx="117475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ts val="475"/>
              </a:lnSpc>
              <a:spcBef>
                <a:spcPts val="100"/>
              </a:spcBef>
            </a:pPr>
            <a:r>
              <a:rPr lang="en-US" altLang="en-US" sz="800">
                <a:solidFill>
                  <a:srgbClr val="000000"/>
                </a:solidFill>
                <a:latin typeface="Cambria" panose="02040503050406030204" pitchFamily="18" charset="0"/>
                <a:ea typeface="Cambria" panose="02040503050406030204" pitchFamily="18" charset="0"/>
                <a:cs typeface="Cambria" panose="02040503050406030204" pitchFamily="18" charset="0"/>
              </a:rPr>
              <a:t>(1-ɛ</a:t>
            </a:r>
            <a:r>
              <a:rPr lang="en-US" altLang="en-US" sz="900" baseline="26000">
                <a:solidFill>
                  <a:srgbClr val="000000"/>
                </a:solidFill>
                <a:latin typeface="Cambria" panose="02040503050406030204" pitchFamily="18" charset="0"/>
                <a:ea typeface="Cambria" panose="02040503050406030204" pitchFamily="18" charset="0"/>
                <a:cs typeface="Cambria" panose="02040503050406030204" pitchFamily="18" charset="0"/>
              </a:rPr>
              <a:t>2 </a:t>
            </a:r>
            <a:r>
              <a:rPr lang="en-US" altLang="en-US" sz="900" baseline="47000">
                <a:solidFill>
                  <a:srgbClr val="000000"/>
                </a:solidFill>
                <a:latin typeface="Cambria" panose="02040503050406030204" pitchFamily="18" charset="0"/>
                <a:ea typeface="Cambria" panose="02040503050406030204" pitchFamily="18" charset="0"/>
                <a:cs typeface="Cambria" panose="02040503050406030204" pitchFamily="18" charset="0"/>
              </a:rPr>
              <a:t>2</a:t>
            </a:r>
          </a:p>
          <a:p>
            <a:pPr algn="ctr" eaLnBrk="1" hangingPunct="1">
              <a:lnSpc>
                <a:spcPts val="475"/>
              </a:lnSpc>
            </a:pPr>
            <a:r>
              <a:rPr lang="en-US" altLang="en-US" sz="800">
                <a:solidFill>
                  <a:srgbClr val="000000"/>
                </a:solidFill>
                <a:latin typeface="Cambria" panose="02040503050406030204" pitchFamily="18" charset="0"/>
                <a:ea typeface="Cambria" panose="02040503050406030204" pitchFamily="18" charset="0"/>
                <a:cs typeface="Cambria" panose="02040503050406030204" pitchFamily="18" charset="0"/>
              </a:rPr>
              <a:t>)</a:t>
            </a:r>
          </a:p>
          <a:p>
            <a:pPr algn="ctr" eaLnBrk="1" hangingPunct="1">
              <a:spcBef>
                <a:spcPts val="488"/>
              </a:spcBef>
            </a:pPr>
            <a:r>
              <a:rPr lang="en-US" altLang="en-US" sz="800">
                <a:solidFill>
                  <a:srgbClr val="000000"/>
                </a:solidFill>
                <a:latin typeface="Cambria" panose="02040503050406030204" pitchFamily="18" charset="0"/>
                <a:ea typeface="Cambria" panose="02040503050406030204" pitchFamily="18" charset="0"/>
                <a:cs typeface="Cambria" panose="02040503050406030204" pitchFamily="18" charset="0"/>
              </a:rPr>
              <a:t>TCɛ</a:t>
            </a:r>
            <a:r>
              <a:rPr lang="en-US" altLang="en-US" sz="1200" baseline="3000">
                <a:solidFill>
                  <a:srgbClr val="000000"/>
                </a:solidFill>
                <a:latin typeface="Cambria" panose="02040503050406030204" pitchFamily="18" charset="0"/>
                <a:ea typeface="Cambria" panose="02040503050406030204" pitchFamily="18" charset="0"/>
                <a:cs typeface="Cambria" panose="02040503050406030204" pitchFamily="18" charset="0"/>
              </a:rPr>
              <a:t>[(</a:t>
            </a:r>
            <a:r>
              <a:rPr lang="en-US" altLang="en-US" sz="800">
                <a:solidFill>
                  <a:srgbClr val="000000"/>
                </a:solidFill>
                <a:latin typeface="Cambria" panose="02040503050406030204" pitchFamily="18" charset="0"/>
                <a:ea typeface="Cambria" panose="02040503050406030204" pitchFamily="18" charset="0"/>
                <a:cs typeface="Cambria" panose="02040503050406030204" pitchFamily="18" charset="0"/>
              </a:rPr>
              <a:t>rr</a:t>
            </a:r>
            <a:r>
              <a:rPr lang="en-US" altLang="en-US" sz="900" baseline="21000">
                <a:solidFill>
                  <a:srgbClr val="000000"/>
                </a:solidFill>
                <a:latin typeface="Cambria" panose="02040503050406030204" pitchFamily="18" charset="0"/>
                <a:ea typeface="Cambria" panose="02040503050406030204" pitchFamily="18" charset="0"/>
                <a:cs typeface="Cambria" panose="02040503050406030204" pitchFamily="18" charset="0"/>
              </a:rPr>
              <a:t>2</a:t>
            </a:r>
            <a:r>
              <a:rPr lang="en-US" altLang="en-US" sz="800">
                <a:solidFill>
                  <a:srgbClr val="000000"/>
                </a:solidFill>
                <a:latin typeface="Cambria" panose="02040503050406030204" pitchFamily="18" charset="0"/>
                <a:ea typeface="Cambria" panose="02040503050406030204" pitchFamily="18" charset="0"/>
                <a:cs typeface="Cambria" panose="02040503050406030204" pitchFamily="18" charset="0"/>
              </a:rPr>
              <a:t>(1-ɛ</a:t>
            </a:r>
            <a:r>
              <a:rPr lang="en-US" altLang="en-US" sz="900" baseline="21000">
                <a:solidFill>
                  <a:srgbClr val="000000"/>
                </a:solidFill>
                <a:latin typeface="Cambria" panose="02040503050406030204" pitchFamily="18" charset="0"/>
                <a:ea typeface="Cambria" panose="02040503050406030204" pitchFamily="18" charset="0"/>
                <a:cs typeface="Cambria" panose="02040503050406030204" pitchFamily="18" charset="0"/>
              </a:rPr>
              <a:t>2</a:t>
            </a:r>
            <a:r>
              <a:rPr lang="en-US" altLang="en-US" sz="1200" baseline="3000">
                <a:solidFill>
                  <a:srgbClr val="000000"/>
                </a:solidFill>
                <a:latin typeface="Cambria" panose="02040503050406030204" pitchFamily="18" charset="0"/>
                <a:ea typeface="Cambria" panose="02040503050406030204" pitchFamily="18" charset="0"/>
                <a:cs typeface="Cambria" panose="02040503050406030204" pitchFamily="18" charset="0"/>
              </a:rPr>
              <a:t>)</a:t>
            </a:r>
            <a:r>
              <a:rPr lang="en-US" altLang="en-US" sz="800">
                <a:solidFill>
                  <a:srgbClr val="000000"/>
                </a:solidFill>
                <a:latin typeface="Cambria" panose="02040503050406030204" pitchFamily="18" charset="0"/>
                <a:ea typeface="Cambria" panose="02040503050406030204" pitchFamily="18" charset="0"/>
                <a:cs typeface="Cambria" panose="02040503050406030204" pitchFamily="18" charset="0"/>
              </a:rPr>
              <a:t>+1 ɛ</a:t>
            </a:r>
            <a:r>
              <a:rPr lang="en-US" altLang="en-US" sz="900" baseline="21000">
                <a:solidFill>
                  <a:srgbClr val="000000"/>
                </a:solidFill>
                <a:latin typeface="Cambria" panose="02040503050406030204" pitchFamily="18" charset="0"/>
                <a:ea typeface="Cambria" panose="02040503050406030204" pitchFamily="18" charset="0"/>
                <a:cs typeface="Cambria" panose="02040503050406030204" pitchFamily="18" charset="0"/>
              </a:rPr>
              <a:t>2</a:t>
            </a:r>
            <a:r>
              <a:rPr lang="en-US" altLang="en-US" sz="1200" baseline="3000">
                <a:solidFill>
                  <a:srgbClr val="000000"/>
                </a:solidFill>
                <a:latin typeface="Cambria" panose="02040503050406030204" pitchFamily="18" charset="0"/>
                <a:ea typeface="Cambria" panose="02040503050406030204" pitchFamily="18" charset="0"/>
                <a:cs typeface="Cambria" panose="02040503050406030204" pitchFamily="18" charset="0"/>
              </a:rPr>
              <a:t>] </a:t>
            </a:r>
            <a:r>
              <a:rPr lang="en-US" altLang="en-US" sz="900" baseline="43000">
                <a:solidFill>
                  <a:srgbClr val="000000"/>
                </a:solidFill>
                <a:latin typeface="Cambria" panose="02040503050406030204" pitchFamily="18" charset="0"/>
                <a:ea typeface="Cambria" panose="02040503050406030204" pitchFamily="18" charset="0"/>
                <a:cs typeface="Cambria" panose="02040503050406030204" pitchFamily="18" charset="0"/>
              </a:rPr>
              <a:t>1</a:t>
            </a:r>
            <a:r>
              <a:rPr lang="en-US" altLang="en-US" sz="900" baseline="26000">
                <a:solidFill>
                  <a:srgbClr val="000000"/>
                </a:solidFill>
                <a:latin typeface="Cambria" panose="02040503050406030204" pitchFamily="18" charset="0"/>
                <a:ea typeface="Cambria" panose="02040503050406030204" pitchFamily="18" charset="0"/>
                <a:cs typeface="Cambria" panose="02040503050406030204" pitchFamily="18" charset="0"/>
              </a:rPr>
              <a:t>/</a:t>
            </a:r>
            <a:r>
              <a:rPr lang="en-US" altLang="en-US" sz="900" baseline="9000">
                <a:solidFill>
                  <a:srgbClr val="000000"/>
                </a:solidFill>
                <a:latin typeface="Cambria" panose="02040503050406030204" pitchFamily="18" charset="0"/>
                <a:ea typeface="Cambria" panose="02040503050406030204" pitchFamily="18" charset="0"/>
                <a:cs typeface="Cambria" panose="02040503050406030204" pitchFamily="18" charset="0"/>
              </a:rPr>
              <a:t>2</a:t>
            </a:r>
          </a:p>
        </p:txBody>
      </p:sp>
      <p:sp>
        <p:nvSpPr>
          <p:cNvPr id="15" name="object 15">
            <a:extLst>
              <a:ext uri="{FF2B5EF4-FFF2-40B4-BE49-F238E27FC236}">
                <a16:creationId xmlns:a16="http://schemas.microsoft.com/office/drawing/2014/main" id="{24B7812C-6EE2-4880-B4D4-219B489F02DE}"/>
              </a:ext>
            </a:extLst>
          </p:cNvPr>
          <p:cNvSpPr txBox="1"/>
          <p:nvPr/>
        </p:nvSpPr>
        <p:spPr>
          <a:xfrm>
            <a:off x="1751013" y="2620963"/>
            <a:ext cx="163512" cy="193675"/>
          </a:xfrm>
          <a:prstGeom prst="rect">
            <a:avLst/>
          </a:prstGeom>
        </p:spPr>
        <p:txBody>
          <a:bodyPr lIns="0" tIns="13335" rIns="0" bIns="0">
            <a:spAutoFit/>
          </a:bodyPr>
          <a:lstStyle/>
          <a:p>
            <a:pPr eaLnBrk="1" fontAlgn="auto" hangingPunct="1">
              <a:spcBef>
                <a:spcPts val="105"/>
              </a:spcBef>
              <a:spcAft>
                <a:spcPts val="0"/>
              </a:spcAft>
              <a:defRPr/>
            </a:pPr>
            <a:r>
              <a:rPr sz="1100" kern="0" spc="-25" dirty="0">
                <a:solidFill>
                  <a:sysClr val="windowText" lastClr="000000"/>
                </a:solidFill>
                <a:latin typeface="Cambria"/>
                <a:cs typeface="Cambria"/>
              </a:rPr>
              <a:t>𝑆</a:t>
            </a:r>
            <a:r>
              <a:rPr sz="1100" kern="0" spc="-25" dirty="0">
                <a:solidFill>
                  <a:sysClr val="windowText" lastClr="000000"/>
                </a:solidFill>
                <a:latin typeface="Times New Roman"/>
                <a:cs typeface="Times New Roman"/>
              </a:rPr>
              <a:t>=</a:t>
            </a:r>
            <a:endParaRPr sz="1100" kern="0">
              <a:solidFill>
                <a:sysClr val="windowText" lastClr="000000"/>
              </a:solidFill>
              <a:latin typeface="Times New Roman"/>
              <a:cs typeface="Times New Roman"/>
            </a:endParaRPr>
          </a:p>
        </p:txBody>
      </p:sp>
      <p:sp>
        <p:nvSpPr>
          <p:cNvPr id="59408" name="object 16">
            <a:extLst>
              <a:ext uri="{FF2B5EF4-FFF2-40B4-BE49-F238E27FC236}">
                <a16:creationId xmlns:a16="http://schemas.microsoft.com/office/drawing/2014/main" id="{64B8A00A-D01C-4E8D-AE3B-D348DFDE2DE0}"/>
              </a:ext>
            </a:extLst>
          </p:cNvPr>
          <p:cNvSpPr txBox="1">
            <a:spLocks noChangeArrowheads="1"/>
          </p:cNvSpPr>
          <p:nvPr/>
        </p:nvSpPr>
        <p:spPr bwMode="auto">
          <a:xfrm>
            <a:off x="3016250" y="2384425"/>
            <a:ext cx="11112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en-US" altLang="en-US" sz="800">
                <a:solidFill>
                  <a:srgbClr val="000000"/>
                </a:solidFill>
                <a:latin typeface="Cambria" panose="02040503050406030204" pitchFamily="18" charset="0"/>
                <a:ea typeface="Cambria" panose="02040503050406030204" pitchFamily="18" charset="0"/>
                <a:cs typeface="Cambria" panose="02040503050406030204" pitchFamily="18" charset="0"/>
              </a:rPr>
              <a:t>4ɛ</a:t>
            </a:r>
          </a:p>
        </p:txBody>
      </p:sp>
      <p:sp>
        <p:nvSpPr>
          <p:cNvPr id="17" name="object 17">
            <a:extLst>
              <a:ext uri="{FF2B5EF4-FFF2-40B4-BE49-F238E27FC236}">
                <a16:creationId xmlns:a16="http://schemas.microsoft.com/office/drawing/2014/main" id="{43324C14-A144-412C-BCA2-AC6709A204C6}"/>
              </a:ext>
            </a:extLst>
          </p:cNvPr>
          <p:cNvSpPr txBox="1"/>
          <p:nvPr/>
        </p:nvSpPr>
        <p:spPr>
          <a:xfrm>
            <a:off x="2409825" y="2408238"/>
            <a:ext cx="220663" cy="147637"/>
          </a:xfrm>
          <a:prstGeom prst="rect">
            <a:avLst/>
          </a:prstGeom>
        </p:spPr>
        <p:txBody>
          <a:bodyPr lIns="0" tIns="13335" rIns="0" bIns="0">
            <a:spAutoFit/>
          </a:bodyPr>
          <a:lstStyle/>
          <a:p>
            <a:pPr marL="25400" eaLnBrk="1" fontAlgn="auto" hangingPunct="1">
              <a:spcBef>
                <a:spcPts val="105"/>
              </a:spcBef>
              <a:spcAft>
                <a:spcPts val="0"/>
              </a:spcAft>
              <a:defRPr/>
            </a:pPr>
            <a:r>
              <a:rPr sz="1200" kern="0" spc="127" baseline="6944" dirty="0">
                <a:solidFill>
                  <a:sysClr val="windowText" lastClr="000000"/>
                </a:solidFill>
                <a:latin typeface="Cambria"/>
                <a:cs typeface="Cambria"/>
              </a:rPr>
              <a:t>W</a:t>
            </a:r>
            <a:r>
              <a:rPr sz="650" kern="0" spc="85" dirty="0">
                <a:solidFill>
                  <a:sysClr val="windowText" lastClr="000000"/>
                </a:solidFill>
                <a:latin typeface="Cambria"/>
                <a:cs typeface="Cambria"/>
              </a:rPr>
              <a:t>r</a:t>
            </a:r>
            <a:endParaRPr sz="650" kern="0">
              <a:solidFill>
                <a:sysClr val="windowText" lastClr="000000"/>
              </a:solidFill>
              <a:latin typeface="Cambria"/>
              <a:cs typeface="Cambria"/>
            </a:endParaRPr>
          </a:p>
        </p:txBody>
      </p:sp>
      <p:sp>
        <p:nvSpPr>
          <p:cNvPr id="59410" name="object 18">
            <a:extLst>
              <a:ext uri="{FF2B5EF4-FFF2-40B4-BE49-F238E27FC236}">
                <a16:creationId xmlns:a16="http://schemas.microsoft.com/office/drawing/2014/main" id="{B5F55229-4B30-4E71-9031-3CAE3C447991}"/>
              </a:ext>
            </a:extLst>
          </p:cNvPr>
          <p:cNvSpPr txBox="1">
            <a:spLocks noChangeArrowheads="1"/>
          </p:cNvSpPr>
          <p:nvPr/>
        </p:nvSpPr>
        <p:spPr bwMode="auto">
          <a:xfrm>
            <a:off x="1712913" y="2260600"/>
            <a:ext cx="1636712"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381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663"/>
              </a:lnSpc>
              <a:spcBef>
                <a:spcPts val="100"/>
              </a:spcBef>
            </a:pPr>
            <a:r>
              <a:rPr lang="en-US" altLang="en-US" sz="1100" i="1">
                <a:solidFill>
                  <a:srgbClr val="000000"/>
                </a:solidFill>
                <a:latin typeface="Times New Roman" panose="02020603050405020304" pitchFamily="18" charset="0"/>
                <a:cs typeface="Times New Roman" panose="02020603050405020304" pitchFamily="18" charset="0"/>
              </a:rPr>
              <a:t>Ф</a:t>
            </a:r>
            <a:r>
              <a:rPr lang="en-US" altLang="en-US" sz="1100">
                <a:solidFill>
                  <a:srgbClr val="000000"/>
                </a:solidFill>
                <a:latin typeface="Times New Roman" panose="02020603050405020304" pitchFamily="18" charset="0"/>
                <a:cs typeface="Times New Roman" panose="02020603050405020304" pitchFamily="18" charset="0"/>
              </a:rPr>
              <a:t>= </a:t>
            </a:r>
            <a:r>
              <a:rPr lang="en-US" altLang="en-US" sz="1100">
                <a:solidFill>
                  <a:srgbClr val="000000"/>
                </a:solidFill>
                <a:latin typeface="Cambria" panose="02040503050406030204" pitchFamily="18" charset="0"/>
                <a:ea typeface="Cambria" panose="02040503050406030204" pitchFamily="18" charset="0"/>
                <a:cs typeface="Cambria" panose="02040503050406030204" pitchFamily="18" charset="0"/>
              </a:rPr>
              <a:t>𝑡𝑎𝑛</a:t>
            </a:r>
            <a:r>
              <a:rPr lang="en-US" altLang="en-US" sz="1000" baseline="20000">
                <a:solidFill>
                  <a:srgbClr val="000000"/>
                </a:solidFill>
                <a:latin typeface="Cambria" panose="02040503050406030204" pitchFamily="18" charset="0"/>
                <a:ea typeface="Cambria" panose="02040503050406030204" pitchFamily="18" charset="0"/>
                <a:cs typeface="Cambria" panose="02040503050406030204" pitchFamily="18" charset="0"/>
              </a:rPr>
              <a:t>-1 </a:t>
            </a:r>
            <a:r>
              <a:rPr lang="en-US" altLang="en-US" sz="1100">
                <a:solidFill>
                  <a:srgbClr val="000000"/>
                </a:solidFill>
                <a:latin typeface="Cambria" panose="02040503050406030204" pitchFamily="18" charset="0"/>
                <a:ea typeface="Cambria" panose="02040503050406030204" pitchFamily="18" charset="0"/>
                <a:cs typeface="Cambria" panose="02040503050406030204" pitchFamily="18" charset="0"/>
              </a:rPr>
              <a:t>(</a:t>
            </a:r>
            <a:r>
              <a:rPr lang="en-US" altLang="en-US" sz="1200" u="sng" baseline="49000">
                <a:solidFill>
                  <a:srgbClr val="000000"/>
                </a:solidFill>
                <a:latin typeface="Cambria" panose="02040503050406030204" pitchFamily="18" charset="0"/>
                <a:ea typeface="Cambria" panose="02040503050406030204" pitchFamily="18" charset="0"/>
                <a:cs typeface="Cambria" panose="02040503050406030204" pitchFamily="18" charset="0"/>
              </a:rPr>
              <a:t>W </a:t>
            </a:r>
            <a:r>
              <a:rPr lang="en-US" altLang="en-US" sz="1100">
                <a:solidFill>
                  <a:srgbClr val="000000"/>
                </a:solidFill>
                <a:latin typeface="Cambria" panose="02040503050406030204" pitchFamily="18" charset="0"/>
                <a:ea typeface="Cambria" panose="02040503050406030204" pitchFamily="18" charset="0"/>
                <a:cs typeface="Cambria" panose="02040503050406030204" pitchFamily="18" charset="0"/>
              </a:rPr>
              <a:t>) </a:t>
            </a:r>
            <a:r>
              <a:rPr lang="en-US" altLang="en-US" sz="1100">
                <a:solidFill>
                  <a:srgbClr val="000000"/>
                </a:solidFill>
                <a:latin typeface="Times New Roman" panose="02020603050405020304" pitchFamily="18" charset="0"/>
                <a:cs typeface="Times New Roman" panose="02020603050405020304" pitchFamily="18" charset="0"/>
              </a:rPr>
              <a:t>= </a:t>
            </a:r>
            <a:r>
              <a:rPr lang="en-US" altLang="en-US" sz="1100">
                <a:solidFill>
                  <a:srgbClr val="000000"/>
                </a:solidFill>
                <a:latin typeface="Cambria" panose="02040503050406030204" pitchFamily="18" charset="0"/>
                <a:ea typeface="Cambria" panose="02040503050406030204" pitchFamily="18" charset="0"/>
                <a:cs typeface="Cambria" panose="02040503050406030204" pitchFamily="18" charset="0"/>
              </a:rPr>
              <a:t>(</a:t>
            </a:r>
            <a:r>
              <a:rPr lang="en-US" altLang="en-US" sz="1200" baseline="49000">
                <a:solidFill>
                  <a:srgbClr val="000000"/>
                </a:solidFill>
                <a:latin typeface="Cambria" panose="02040503050406030204" pitchFamily="18" charset="0"/>
                <a:ea typeface="Cambria" panose="02040503050406030204" pitchFamily="18" charset="0"/>
                <a:cs typeface="Cambria" panose="02040503050406030204" pitchFamily="18" charset="0"/>
              </a:rPr>
              <a:t>rr√1-ɛ</a:t>
            </a:r>
            <a:r>
              <a:rPr lang="en-US" altLang="en-US" sz="900" baseline="81000">
                <a:solidFill>
                  <a:srgbClr val="000000"/>
                </a:solidFill>
                <a:latin typeface="Cambria" panose="02040503050406030204" pitchFamily="18" charset="0"/>
                <a:ea typeface="Cambria" panose="02040503050406030204" pitchFamily="18" charset="0"/>
                <a:cs typeface="Cambria" panose="02040503050406030204" pitchFamily="18" charset="0"/>
              </a:rPr>
              <a:t>2</a:t>
            </a:r>
          </a:p>
          <a:p>
            <a:pPr algn="r" eaLnBrk="1" hangingPunct="1">
              <a:lnSpc>
                <a:spcPts val="663"/>
              </a:lnSpc>
            </a:pPr>
            <a:r>
              <a:rPr lang="en-US" altLang="en-US" sz="1100">
                <a:solidFill>
                  <a:srgbClr val="000000"/>
                </a:solidFill>
                <a:latin typeface="Cambria" panose="02040503050406030204" pitchFamily="18" charset="0"/>
                <a:ea typeface="Cambria" panose="02040503050406030204" pitchFamily="18" charset="0"/>
                <a:cs typeface="Cambria" panose="02040503050406030204" pitchFamily="18" charset="0"/>
              </a:rPr>
              <a:t>)</a:t>
            </a:r>
          </a:p>
        </p:txBody>
      </p:sp>
      <p:sp>
        <p:nvSpPr>
          <p:cNvPr id="59411" name="object 19">
            <a:extLst>
              <a:ext uri="{FF2B5EF4-FFF2-40B4-BE49-F238E27FC236}">
                <a16:creationId xmlns:a16="http://schemas.microsoft.com/office/drawing/2014/main" id="{805A2975-C06E-46B1-8FA9-C005B073F57A}"/>
              </a:ext>
            </a:extLst>
          </p:cNvPr>
          <p:cNvSpPr txBox="1">
            <a:spLocks noChangeArrowheads="1"/>
          </p:cNvSpPr>
          <p:nvPr/>
        </p:nvSpPr>
        <p:spPr bwMode="auto">
          <a:xfrm>
            <a:off x="2632075" y="1936750"/>
            <a:ext cx="1490663"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254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en-US" altLang="en-US" sz="1100">
                <a:solidFill>
                  <a:srgbClr val="000000"/>
                </a:solidFill>
                <a:latin typeface="Cambria" panose="02040503050406030204" pitchFamily="18" charset="0"/>
                <a:ea typeface="Cambria" panose="02040503050406030204" pitchFamily="18" charset="0"/>
                <a:cs typeface="Cambria" panose="02040503050406030204" pitchFamily="18" charset="0"/>
              </a:rPr>
              <a:t>[(𝜋</a:t>
            </a:r>
            <a:r>
              <a:rPr lang="en-US" altLang="en-US" sz="1000" baseline="20000">
                <a:solidFill>
                  <a:srgbClr val="000000"/>
                </a:solidFill>
                <a:latin typeface="Cambria" panose="02040503050406030204" pitchFamily="18" charset="0"/>
                <a:ea typeface="Cambria" panose="02040503050406030204" pitchFamily="18" charset="0"/>
                <a:cs typeface="Cambria" panose="02040503050406030204" pitchFamily="18" charset="0"/>
              </a:rPr>
              <a:t>2</a:t>
            </a:r>
            <a:r>
              <a:rPr lang="en-US" altLang="en-US" sz="1100">
                <a:solidFill>
                  <a:srgbClr val="000000"/>
                </a:solidFill>
                <a:latin typeface="Cambria" panose="02040503050406030204" pitchFamily="18" charset="0"/>
                <a:ea typeface="Cambria" panose="02040503050406030204" pitchFamily="18" charset="0"/>
                <a:cs typeface="Cambria" panose="02040503050406030204" pitchFamily="18" charset="0"/>
              </a:rPr>
              <a:t>(1 − ɛ</a:t>
            </a:r>
            <a:r>
              <a:rPr lang="en-US" altLang="en-US" sz="1000" baseline="20000">
                <a:solidFill>
                  <a:srgbClr val="000000"/>
                </a:solidFill>
                <a:latin typeface="Cambria" panose="02040503050406030204" pitchFamily="18" charset="0"/>
                <a:ea typeface="Cambria" panose="02040503050406030204" pitchFamily="18" charset="0"/>
                <a:cs typeface="Cambria" panose="02040503050406030204" pitchFamily="18" charset="0"/>
              </a:rPr>
              <a:t>2</a:t>
            </a:r>
            <a:r>
              <a:rPr lang="en-US" altLang="en-US" sz="1100">
                <a:solidFill>
                  <a:srgbClr val="000000"/>
                </a:solidFill>
                <a:latin typeface="Cambria" panose="02040503050406030204" pitchFamily="18" charset="0"/>
                <a:ea typeface="Cambria" panose="02040503050406030204" pitchFamily="18" charset="0"/>
                <a:cs typeface="Cambria" panose="02040503050406030204" pitchFamily="18" charset="0"/>
              </a:rPr>
              <a:t>) + 16ɛ</a:t>
            </a:r>
            <a:r>
              <a:rPr lang="en-US" altLang="en-US" sz="1000" baseline="20000">
                <a:solidFill>
                  <a:srgbClr val="000000"/>
                </a:solidFill>
                <a:latin typeface="Cambria" panose="02040503050406030204" pitchFamily="18" charset="0"/>
                <a:ea typeface="Cambria" panose="02040503050406030204" pitchFamily="18" charset="0"/>
                <a:cs typeface="Cambria" panose="02040503050406030204" pitchFamily="18" charset="0"/>
              </a:rPr>
              <a:t>2</a:t>
            </a:r>
            <a:r>
              <a:rPr lang="en-US" altLang="en-US" sz="1100">
                <a:solidFill>
                  <a:srgbClr val="000000"/>
                </a:solidFill>
                <a:latin typeface="Cambria" panose="02040503050406030204" pitchFamily="18" charset="0"/>
                <a:ea typeface="Cambria" panose="02040503050406030204" pitchFamily="18" charset="0"/>
                <a:cs typeface="Cambria" panose="02040503050406030204" pitchFamily="18" charset="0"/>
              </a:rPr>
              <a:t>]</a:t>
            </a:r>
            <a:r>
              <a:rPr lang="en-US" altLang="en-US" sz="1200" baseline="49000">
                <a:solidFill>
                  <a:srgbClr val="000000"/>
                </a:solidFill>
                <a:latin typeface="Cambria" panose="02040503050406030204" pitchFamily="18" charset="0"/>
                <a:ea typeface="Cambria" panose="02040503050406030204" pitchFamily="18" charset="0"/>
                <a:cs typeface="Cambria" panose="02040503050406030204" pitchFamily="18" charset="0"/>
              </a:rPr>
              <a:t>1</a:t>
            </a:r>
            <a:r>
              <a:rPr lang="en-US" altLang="en-US" sz="1200" baseline="28000">
                <a:solidFill>
                  <a:srgbClr val="000000"/>
                </a:solidFill>
                <a:latin typeface="Cambria" panose="02040503050406030204" pitchFamily="18" charset="0"/>
                <a:ea typeface="Cambria" panose="02040503050406030204" pitchFamily="18" charset="0"/>
                <a:cs typeface="Cambria" panose="02040503050406030204" pitchFamily="18" charset="0"/>
              </a:rPr>
              <a:t>/</a:t>
            </a:r>
            <a:r>
              <a:rPr lang="en-US" altLang="en-US" sz="1200" baseline="10000">
                <a:solidFill>
                  <a:srgbClr val="000000"/>
                </a:solidFill>
                <a:latin typeface="Cambria" panose="02040503050406030204" pitchFamily="18" charset="0"/>
                <a:ea typeface="Cambria" panose="02040503050406030204" pitchFamily="18" charset="0"/>
                <a:cs typeface="Cambria" panose="02040503050406030204" pitchFamily="18" charset="0"/>
              </a:rPr>
              <a:t>2</a:t>
            </a:r>
          </a:p>
        </p:txBody>
      </p:sp>
      <p:sp>
        <p:nvSpPr>
          <p:cNvPr id="59412" name="object 20">
            <a:extLst>
              <a:ext uri="{FF2B5EF4-FFF2-40B4-BE49-F238E27FC236}">
                <a16:creationId xmlns:a16="http://schemas.microsoft.com/office/drawing/2014/main" id="{2BC45A37-EF14-4F1F-9C98-470405CB1812}"/>
              </a:ext>
            </a:extLst>
          </p:cNvPr>
          <p:cNvSpPr txBox="1">
            <a:spLocks noChangeArrowheads="1"/>
          </p:cNvSpPr>
          <p:nvPr/>
        </p:nvSpPr>
        <p:spPr bwMode="auto">
          <a:xfrm>
            <a:off x="2011363" y="2055813"/>
            <a:ext cx="657225"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254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en-US" altLang="en-US" sz="800">
                <a:solidFill>
                  <a:srgbClr val="000000"/>
                </a:solidFill>
                <a:latin typeface="Cambria" panose="02040503050406030204" pitchFamily="18" charset="0"/>
                <a:ea typeface="Cambria" panose="02040503050406030204" pitchFamily="18" charset="0"/>
                <a:cs typeface="Cambria" panose="02040503050406030204" pitchFamily="18" charset="0"/>
              </a:rPr>
              <a:t>4C</a:t>
            </a:r>
            <a:r>
              <a:rPr lang="en-US" altLang="en-US" sz="900" baseline="21000">
                <a:solidFill>
                  <a:srgbClr val="000000"/>
                </a:solidFill>
                <a:latin typeface="Cambria" panose="02040503050406030204" pitchFamily="18" charset="0"/>
                <a:ea typeface="Cambria" panose="02040503050406030204" pitchFamily="18" charset="0"/>
                <a:cs typeface="Cambria" panose="02040503050406030204" pitchFamily="18" charset="0"/>
              </a:rPr>
              <a:t>2 </a:t>
            </a:r>
            <a:r>
              <a:rPr lang="en-US" altLang="en-US" sz="1200" baseline="3000">
                <a:solidFill>
                  <a:srgbClr val="000000"/>
                </a:solidFill>
                <a:latin typeface="Cambria" panose="02040503050406030204" pitchFamily="18" charset="0"/>
                <a:ea typeface="Cambria" panose="02040503050406030204" pitchFamily="18" charset="0"/>
                <a:cs typeface="Cambria" panose="02040503050406030204" pitchFamily="18" charset="0"/>
              </a:rPr>
              <a:t>(</a:t>
            </a:r>
            <a:r>
              <a:rPr lang="en-US" altLang="en-US" sz="800">
                <a:solidFill>
                  <a:srgbClr val="000000"/>
                </a:solidFill>
                <a:latin typeface="Cambria" panose="02040503050406030204" pitchFamily="18" charset="0"/>
                <a:ea typeface="Cambria" panose="02040503050406030204" pitchFamily="18" charset="0"/>
                <a:cs typeface="Cambria" panose="02040503050406030204" pitchFamily="18" charset="0"/>
              </a:rPr>
              <a:t>1-ɛ</a:t>
            </a:r>
            <a:r>
              <a:rPr lang="en-US" altLang="en-US" sz="900" baseline="21000">
                <a:solidFill>
                  <a:srgbClr val="000000"/>
                </a:solidFill>
                <a:latin typeface="Cambria" panose="02040503050406030204" pitchFamily="18" charset="0"/>
                <a:ea typeface="Cambria" panose="02040503050406030204" pitchFamily="18" charset="0"/>
                <a:cs typeface="Cambria" panose="02040503050406030204" pitchFamily="18" charset="0"/>
              </a:rPr>
              <a:t>2</a:t>
            </a:r>
            <a:r>
              <a:rPr lang="en-US" altLang="en-US" sz="1200" baseline="3000">
                <a:solidFill>
                  <a:srgbClr val="000000"/>
                </a:solidFill>
                <a:latin typeface="Cambria" panose="02040503050406030204" pitchFamily="18" charset="0"/>
                <a:ea typeface="Cambria" panose="02040503050406030204" pitchFamily="18" charset="0"/>
                <a:cs typeface="Cambria" panose="02040503050406030204" pitchFamily="18" charset="0"/>
              </a:rPr>
              <a:t>)</a:t>
            </a:r>
            <a:r>
              <a:rPr lang="en-US" altLang="en-US" sz="900" baseline="21000">
                <a:solidFill>
                  <a:srgbClr val="000000"/>
                </a:solidFill>
                <a:latin typeface="Cambria" panose="02040503050406030204" pitchFamily="18" charset="0"/>
                <a:ea typeface="Cambria" panose="02040503050406030204" pitchFamily="18" charset="0"/>
                <a:cs typeface="Cambria" panose="02040503050406030204" pitchFamily="18" charset="0"/>
              </a:rPr>
              <a:t>2</a:t>
            </a:r>
          </a:p>
        </p:txBody>
      </p:sp>
      <p:sp>
        <p:nvSpPr>
          <p:cNvPr id="59413" name="object 21">
            <a:extLst>
              <a:ext uri="{FF2B5EF4-FFF2-40B4-BE49-F238E27FC236}">
                <a16:creationId xmlns:a16="http://schemas.microsoft.com/office/drawing/2014/main" id="{22573900-ADEF-4294-AEB5-A25E551F1E30}"/>
              </a:ext>
            </a:extLst>
          </p:cNvPr>
          <p:cNvSpPr txBox="1">
            <a:spLocks noChangeArrowheads="1"/>
          </p:cNvSpPr>
          <p:nvPr/>
        </p:nvSpPr>
        <p:spPr bwMode="auto">
          <a:xfrm>
            <a:off x="1712913" y="1865313"/>
            <a:ext cx="79692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38100">
              <a:tabLst>
                <a:tab pos="709613" algn="l"/>
              </a:tabLst>
              <a:defRPr>
                <a:solidFill>
                  <a:schemeClr val="tx1"/>
                </a:solidFill>
                <a:latin typeface="Arial" panose="020B0604020202020204" pitchFamily="34" charset="0"/>
              </a:defRPr>
            </a:lvl1pPr>
            <a:lvl2pPr marL="742950" indent="-285750">
              <a:tabLst>
                <a:tab pos="709613" algn="l"/>
              </a:tabLst>
              <a:defRPr>
                <a:solidFill>
                  <a:schemeClr val="tx1"/>
                </a:solidFill>
                <a:latin typeface="Arial" panose="020B0604020202020204" pitchFamily="34" charset="0"/>
              </a:defRPr>
            </a:lvl2pPr>
            <a:lvl3pPr marL="1143000" indent="-228600">
              <a:tabLst>
                <a:tab pos="709613" algn="l"/>
              </a:tabLst>
              <a:defRPr>
                <a:solidFill>
                  <a:schemeClr val="tx1"/>
                </a:solidFill>
                <a:latin typeface="Arial" panose="020B0604020202020204" pitchFamily="34" charset="0"/>
              </a:defRPr>
            </a:lvl3pPr>
            <a:lvl4pPr marL="1600200" indent="-228600">
              <a:tabLst>
                <a:tab pos="709613" algn="l"/>
              </a:tabLst>
              <a:defRPr>
                <a:solidFill>
                  <a:schemeClr val="tx1"/>
                </a:solidFill>
                <a:latin typeface="Arial" panose="020B0604020202020204" pitchFamily="34" charset="0"/>
              </a:defRPr>
            </a:lvl4pPr>
            <a:lvl5pPr marL="2057400" indent="-228600">
              <a:tabLst>
                <a:tab pos="70961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70961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70961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70961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709613" algn="l"/>
              </a:tabLst>
              <a:defRPr>
                <a:solidFill>
                  <a:schemeClr val="tx1"/>
                </a:solidFill>
                <a:latin typeface="Arial" panose="020B0604020202020204" pitchFamily="34" charset="0"/>
              </a:defRPr>
            </a:lvl9pPr>
          </a:lstStyle>
          <a:p>
            <a:pPr eaLnBrk="1" hangingPunct="1">
              <a:spcBef>
                <a:spcPts val="100"/>
              </a:spcBef>
            </a:pPr>
            <a:r>
              <a:rPr lang="en-US" altLang="en-US" sz="1600" baseline="-28000">
                <a:solidFill>
                  <a:srgbClr val="000000"/>
                </a:solidFill>
                <a:latin typeface="Times New Roman" panose="02020603050405020304" pitchFamily="18" charset="0"/>
                <a:cs typeface="Times New Roman" panose="02020603050405020304" pitchFamily="18" charset="0"/>
              </a:rPr>
              <a:t>W= </a:t>
            </a:r>
            <a:r>
              <a:rPr lang="en-US" altLang="en-US" sz="1200" baseline="3000">
                <a:solidFill>
                  <a:srgbClr val="000000"/>
                </a:solidFill>
                <a:latin typeface="Cambria" panose="02040503050406030204" pitchFamily="18" charset="0"/>
                <a:ea typeface="Cambria" panose="02040503050406030204" pitchFamily="18" charset="0"/>
                <a:cs typeface="Cambria" panose="02040503050406030204" pitchFamily="18" charset="0"/>
              </a:rPr>
              <a:t>µUL</a:t>
            </a:r>
            <a:r>
              <a:rPr lang="en-US" altLang="en-US" sz="900" baseline="26000">
                <a:solidFill>
                  <a:srgbClr val="000000"/>
                </a:solidFill>
                <a:latin typeface="Cambria" panose="02040503050406030204" pitchFamily="18" charset="0"/>
                <a:ea typeface="Cambria" panose="02040503050406030204" pitchFamily="18" charset="0"/>
                <a:cs typeface="Cambria" panose="02040503050406030204" pitchFamily="18" charset="0"/>
              </a:rPr>
              <a:t>3	</a:t>
            </a:r>
            <a:r>
              <a:rPr lang="en-US" altLang="en-US" sz="800">
                <a:solidFill>
                  <a:srgbClr val="000000"/>
                </a:solidFill>
                <a:latin typeface="Cambria" panose="02040503050406030204" pitchFamily="18" charset="0"/>
                <a:ea typeface="Cambria" panose="02040503050406030204" pitchFamily="18" charset="0"/>
                <a:cs typeface="Cambria" panose="02040503050406030204" pitchFamily="18" charset="0"/>
              </a:rPr>
              <a:t>ɛ</a:t>
            </a:r>
          </a:p>
        </p:txBody>
      </p:sp>
      <p:sp>
        <p:nvSpPr>
          <p:cNvPr id="59414" name="object 22">
            <a:extLst>
              <a:ext uri="{FF2B5EF4-FFF2-40B4-BE49-F238E27FC236}">
                <a16:creationId xmlns:a16="http://schemas.microsoft.com/office/drawing/2014/main" id="{FDC7BD2B-B483-4628-BFB3-B83A476C87D4}"/>
              </a:ext>
            </a:extLst>
          </p:cNvPr>
          <p:cNvSpPr txBox="1">
            <a:spLocks noChangeArrowheads="1"/>
          </p:cNvSpPr>
          <p:nvPr/>
        </p:nvSpPr>
        <p:spPr bwMode="auto">
          <a:xfrm>
            <a:off x="2119313" y="1739900"/>
            <a:ext cx="744537"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254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en-US" altLang="en-US" sz="1200" baseline="10000">
                <a:solidFill>
                  <a:srgbClr val="000000"/>
                </a:solidFill>
                <a:latin typeface="Cambria" panose="02040503050406030204" pitchFamily="18" charset="0"/>
                <a:ea typeface="Cambria" panose="02040503050406030204" pitchFamily="18" charset="0"/>
                <a:cs typeface="Cambria" panose="02040503050406030204" pitchFamily="18" charset="0"/>
              </a:rPr>
              <a:t>4C</a:t>
            </a:r>
            <a:r>
              <a:rPr lang="en-US" altLang="en-US" sz="900" baseline="34000">
                <a:solidFill>
                  <a:srgbClr val="000000"/>
                </a:solidFill>
                <a:latin typeface="Cambria" panose="02040503050406030204" pitchFamily="18" charset="0"/>
                <a:ea typeface="Cambria" panose="02040503050406030204" pitchFamily="18" charset="0"/>
                <a:cs typeface="Cambria" panose="02040503050406030204" pitchFamily="18" charset="0"/>
              </a:rPr>
              <a:t>2 </a:t>
            </a:r>
            <a:r>
              <a:rPr lang="en-US" altLang="en-US" sz="1200" baseline="3000">
                <a:solidFill>
                  <a:srgbClr val="000000"/>
                </a:solidFill>
                <a:latin typeface="Cambria" panose="02040503050406030204" pitchFamily="18" charset="0"/>
                <a:ea typeface="Cambria" panose="02040503050406030204" pitchFamily="18" charset="0"/>
                <a:cs typeface="Cambria" panose="02040503050406030204" pitchFamily="18" charset="0"/>
              </a:rPr>
              <a:t>(</a:t>
            </a:r>
            <a:r>
              <a:rPr lang="en-US" altLang="en-US" sz="800">
                <a:solidFill>
                  <a:srgbClr val="000000"/>
                </a:solidFill>
                <a:latin typeface="Cambria" panose="02040503050406030204" pitchFamily="18" charset="0"/>
                <a:ea typeface="Cambria" panose="02040503050406030204" pitchFamily="18" charset="0"/>
                <a:cs typeface="Cambria" panose="02040503050406030204" pitchFamily="18" charset="0"/>
              </a:rPr>
              <a:t>1-ɛ</a:t>
            </a:r>
            <a:r>
              <a:rPr lang="en-US" altLang="en-US" sz="900" baseline="21000">
                <a:solidFill>
                  <a:srgbClr val="000000"/>
                </a:solidFill>
                <a:latin typeface="Cambria" panose="02040503050406030204" pitchFamily="18" charset="0"/>
                <a:ea typeface="Cambria" panose="02040503050406030204" pitchFamily="18" charset="0"/>
                <a:cs typeface="Cambria" panose="02040503050406030204" pitchFamily="18" charset="0"/>
              </a:rPr>
              <a:t>2</a:t>
            </a:r>
            <a:r>
              <a:rPr lang="en-US" altLang="en-US" sz="1200" baseline="3000">
                <a:solidFill>
                  <a:srgbClr val="000000"/>
                </a:solidFill>
                <a:latin typeface="Cambria" panose="02040503050406030204" pitchFamily="18" charset="0"/>
                <a:ea typeface="Cambria" panose="02040503050406030204" pitchFamily="18" charset="0"/>
                <a:cs typeface="Cambria" panose="02040503050406030204" pitchFamily="18" charset="0"/>
              </a:rPr>
              <a:t>)</a:t>
            </a:r>
            <a:r>
              <a:rPr lang="en-US" altLang="en-US" sz="900" baseline="47000">
                <a:solidFill>
                  <a:srgbClr val="000000"/>
                </a:solidFill>
                <a:latin typeface="Cambria" panose="02040503050406030204" pitchFamily="18" charset="0"/>
                <a:ea typeface="Cambria" panose="02040503050406030204" pitchFamily="18" charset="0"/>
                <a:cs typeface="Cambria" panose="02040503050406030204" pitchFamily="18" charset="0"/>
              </a:rPr>
              <a:t>3</a:t>
            </a:r>
            <a:r>
              <a:rPr lang="en-US" altLang="en-US" sz="900" baseline="26000">
                <a:solidFill>
                  <a:srgbClr val="000000"/>
                </a:solidFill>
                <a:latin typeface="Cambria" panose="02040503050406030204" pitchFamily="18" charset="0"/>
                <a:ea typeface="Cambria" panose="02040503050406030204" pitchFamily="18" charset="0"/>
                <a:cs typeface="Cambria" panose="02040503050406030204" pitchFamily="18" charset="0"/>
              </a:rPr>
              <a:t>/</a:t>
            </a:r>
            <a:r>
              <a:rPr lang="en-US" altLang="en-US" sz="900" baseline="9000">
                <a:solidFill>
                  <a:srgbClr val="000000"/>
                </a:solidFill>
                <a:latin typeface="Cambria" panose="02040503050406030204" pitchFamily="18" charset="0"/>
                <a:ea typeface="Cambria" panose="02040503050406030204" pitchFamily="18" charset="0"/>
                <a:cs typeface="Cambria" panose="02040503050406030204" pitchFamily="18" charset="0"/>
              </a:rPr>
              <a:t>2</a:t>
            </a:r>
          </a:p>
        </p:txBody>
      </p:sp>
      <p:sp>
        <p:nvSpPr>
          <p:cNvPr id="59415" name="object 23">
            <a:extLst>
              <a:ext uri="{FF2B5EF4-FFF2-40B4-BE49-F238E27FC236}">
                <a16:creationId xmlns:a16="http://schemas.microsoft.com/office/drawing/2014/main" id="{1DC7B35A-5C11-4384-B4EF-9D49D5C4A9F2}"/>
              </a:ext>
            </a:extLst>
          </p:cNvPr>
          <p:cNvSpPr txBox="1">
            <a:spLocks noChangeArrowheads="1"/>
          </p:cNvSpPr>
          <p:nvPr/>
        </p:nvSpPr>
        <p:spPr bwMode="auto">
          <a:xfrm>
            <a:off x="1712913" y="1533525"/>
            <a:ext cx="989012"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38100">
              <a:tabLst>
                <a:tab pos="825500" algn="l"/>
              </a:tabLst>
              <a:defRPr>
                <a:solidFill>
                  <a:schemeClr val="tx1"/>
                </a:solidFill>
                <a:latin typeface="Arial" panose="020B0604020202020204" pitchFamily="34" charset="0"/>
              </a:defRPr>
            </a:lvl1pPr>
            <a:lvl2pPr marL="742950" indent="-285750">
              <a:tabLst>
                <a:tab pos="825500" algn="l"/>
              </a:tabLst>
              <a:defRPr>
                <a:solidFill>
                  <a:schemeClr val="tx1"/>
                </a:solidFill>
                <a:latin typeface="Arial" panose="020B0604020202020204" pitchFamily="34" charset="0"/>
              </a:defRPr>
            </a:lvl2pPr>
            <a:lvl3pPr marL="1143000" indent="-228600">
              <a:tabLst>
                <a:tab pos="825500" algn="l"/>
              </a:tabLst>
              <a:defRPr>
                <a:solidFill>
                  <a:schemeClr val="tx1"/>
                </a:solidFill>
                <a:latin typeface="Arial" panose="020B0604020202020204" pitchFamily="34" charset="0"/>
              </a:defRPr>
            </a:lvl3pPr>
            <a:lvl4pPr marL="1600200" indent="-228600">
              <a:tabLst>
                <a:tab pos="825500" algn="l"/>
              </a:tabLst>
              <a:defRPr>
                <a:solidFill>
                  <a:schemeClr val="tx1"/>
                </a:solidFill>
                <a:latin typeface="Arial" panose="020B0604020202020204" pitchFamily="34" charset="0"/>
              </a:defRPr>
            </a:lvl4pPr>
            <a:lvl5pPr marL="2057400" indent="-228600">
              <a:tabLst>
                <a:tab pos="8255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8255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8255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8255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825500" algn="l"/>
              </a:tabLst>
              <a:defRPr>
                <a:solidFill>
                  <a:schemeClr val="tx1"/>
                </a:solidFill>
                <a:latin typeface="Arial" panose="020B0604020202020204" pitchFamily="34" charset="0"/>
              </a:defRPr>
            </a:lvl9pPr>
          </a:lstStyle>
          <a:p>
            <a:pPr eaLnBrk="1" hangingPunct="1">
              <a:spcBef>
                <a:spcPts val="100"/>
              </a:spcBef>
            </a:pPr>
            <a:r>
              <a:rPr lang="en-US" altLang="en-US" sz="1600" baseline="-35000">
                <a:solidFill>
                  <a:srgbClr val="000000"/>
                </a:solidFill>
                <a:latin typeface="Cambria" panose="02040503050406030204" pitchFamily="18" charset="0"/>
                <a:ea typeface="Cambria" panose="02040503050406030204" pitchFamily="18" charset="0"/>
                <a:cs typeface="Cambria" panose="02040503050406030204" pitchFamily="18" charset="0"/>
              </a:rPr>
              <a:t>W</a:t>
            </a:r>
            <a:r>
              <a:rPr lang="en-US" altLang="en-US" sz="1200" baseline="-63000">
                <a:solidFill>
                  <a:srgbClr val="000000"/>
                </a:solidFill>
                <a:latin typeface="Cambria" panose="02040503050406030204" pitchFamily="18" charset="0"/>
                <a:ea typeface="Cambria" panose="02040503050406030204" pitchFamily="18" charset="0"/>
                <a:cs typeface="Cambria" panose="02040503050406030204" pitchFamily="18" charset="0"/>
              </a:rPr>
              <a:t>t </a:t>
            </a:r>
            <a:r>
              <a:rPr lang="en-US" altLang="en-US" sz="1600" baseline="-30000">
                <a:solidFill>
                  <a:srgbClr val="000000"/>
                </a:solidFill>
                <a:latin typeface="Times New Roman" panose="02020603050405020304" pitchFamily="18" charset="0"/>
                <a:cs typeface="Times New Roman" panose="02020603050405020304" pitchFamily="18" charset="0"/>
              </a:rPr>
              <a:t>= </a:t>
            </a:r>
            <a:r>
              <a:rPr lang="en-US" altLang="en-US" sz="800">
                <a:solidFill>
                  <a:srgbClr val="000000"/>
                </a:solidFill>
                <a:latin typeface="Cambria" panose="02040503050406030204" pitchFamily="18" charset="0"/>
                <a:ea typeface="Cambria" panose="02040503050406030204" pitchFamily="18" charset="0"/>
                <a:cs typeface="Cambria" panose="02040503050406030204" pitchFamily="18" charset="0"/>
              </a:rPr>
              <a:t>µUL	TCɛ</a:t>
            </a:r>
          </a:p>
        </p:txBody>
      </p:sp>
      <p:sp>
        <p:nvSpPr>
          <p:cNvPr id="24" name="object 24">
            <a:extLst>
              <a:ext uri="{FF2B5EF4-FFF2-40B4-BE49-F238E27FC236}">
                <a16:creationId xmlns:a16="http://schemas.microsoft.com/office/drawing/2014/main" id="{15D7AD7A-4CF3-490D-958F-255DE199C8F6}"/>
              </a:ext>
            </a:extLst>
          </p:cNvPr>
          <p:cNvSpPr txBox="1"/>
          <p:nvPr/>
        </p:nvSpPr>
        <p:spPr>
          <a:xfrm>
            <a:off x="2295525" y="1546225"/>
            <a:ext cx="61913" cy="125413"/>
          </a:xfrm>
          <a:prstGeom prst="rect">
            <a:avLst/>
          </a:prstGeom>
        </p:spPr>
        <p:txBody>
          <a:bodyPr lIns="0" tIns="12065" rIns="0" bIns="0">
            <a:spAutoFit/>
          </a:bodyPr>
          <a:lstStyle/>
          <a:p>
            <a:pPr eaLnBrk="1" fontAlgn="auto" hangingPunct="1">
              <a:spcBef>
                <a:spcPts val="95"/>
              </a:spcBef>
              <a:spcAft>
                <a:spcPts val="0"/>
              </a:spcAft>
              <a:defRPr/>
            </a:pPr>
            <a:r>
              <a:rPr sz="650" kern="0" spc="20" dirty="0">
                <a:solidFill>
                  <a:sysClr val="windowText" lastClr="000000"/>
                </a:solidFill>
                <a:latin typeface="Cambria"/>
                <a:cs typeface="Cambria"/>
              </a:rPr>
              <a:t>3</a:t>
            </a:r>
            <a:endParaRPr sz="650" kern="0">
              <a:solidFill>
                <a:sysClr val="windowText" lastClr="000000"/>
              </a:solidFill>
              <a:latin typeface="Cambria"/>
              <a:cs typeface="Cambria"/>
            </a:endParaRPr>
          </a:p>
        </p:txBody>
      </p:sp>
      <p:sp>
        <p:nvSpPr>
          <p:cNvPr id="25" name="object 25">
            <a:extLst>
              <a:ext uri="{FF2B5EF4-FFF2-40B4-BE49-F238E27FC236}">
                <a16:creationId xmlns:a16="http://schemas.microsoft.com/office/drawing/2014/main" id="{C3D2A8CE-C0CB-4859-826F-F41FE356053C}"/>
              </a:ext>
            </a:extLst>
          </p:cNvPr>
          <p:cNvSpPr txBox="1"/>
          <p:nvPr/>
        </p:nvSpPr>
        <p:spPr>
          <a:xfrm>
            <a:off x="1870075" y="1382713"/>
            <a:ext cx="66675" cy="147637"/>
          </a:xfrm>
          <a:prstGeom prst="rect">
            <a:avLst/>
          </a:prstGeom>
        </p:spPr>
        <p:txBody>
          <a:bodyPr lIns="0" tIns="13335" rIns="0" bIns="0">
            <a:spAutoFit/>
          </a:bodyPr>
          <a:lstStyle/>
          <a:p>
            <a:pPr eaLnBrk="1" fontAlgn="auto" hangingPunct="1">
              <a:spcBef>
                <a:spcPts val="105"/>
              </a:spcBef>
              <a:spcAft>
                <a:spcPts val="0"/>
              </a:spcAft>
              <a:defRPr/>
            </a:pPr>
            <a:r>
              <a:rPr sz="800" kern="0" spc="90" dirty="0">
                <a:solidFill>
                  <a:sysClr val="windowText" lastClr="000000"/>
                </a:solidFill>
                <a:latin typeface="Cambria"/>
                <a:cs typeface="Cambria"/>
              </a:rPr>
              <a:t>r</a:t>
            </a:r>
            <a:endParaRPr sz="800" kern="0">
              <a:solidFill>
                <a:sysClr val="windowText" lastClr="000000"/>
              </a:solidFill>
              <a:latin typeface="Cambria"/>
              <a:cs typeface="Cambria"/>
            </a:endParaRPr>
          </a:p>
        </p:txBody>
      </p:sp>
      <p:sp>
        <p:nvSpPr>
          <p:cNvPr id="59418" name="object 26">
            <a:extLst>
              <a:ext uri="{FF2B5EF4-FFF2-40B4-BE49-F238E27FC236}">
                <a16:creationId xmlns:a16="http://schemas.microsoft.com/office/drawing/2014/main" id="{66707F82-3C59-44A3-94C9-B0BC611147B3}"/>
              </a:ext>
            </a:extLst>
          </p:cNvPr>
          <p:cNvSpPr txBox="1">
            <a:spLocks noChangeArrowheads="1"/>
          </p:cNvSpPr>
          <p:nvPr/>
        </p:nvSpPr>
        <p:spPr bwMode="auto">
          <a:xfrm>
            <a:off x="1968500" y="1300163"/>
            <a:ext cx="230188"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en-US" altLang="en-US" sz="1100">
                <a:solidFill>
                  <a:srgbClr val="000000"/>
                </a:solidFill>
                <a:latin typeface="Times New Roman" panose="02020603050405020304" pitchFamily="18" charset="0"/>
                <a:cs typeface="Times New Roman" panose="02020603050405020304" pitchFamily="18" charset="0"/>
              </a:rPr>
              <a:t>= </a:t>
            </a:r>
            <a:r>
              <a:rPr lang="en-US" altLang="en-US" sz="1100">
                <a:solidFill>
                  <a:srgbClr val="000000"/>
                </a:solidFill>
                <a:latin typeface="Cambria" panose="02040503050406030204" pitchFamily="18" charset="0"/>
                <a:ea typeface="Cambria" panose="02040503050406030204" pitchFamily="18" charset="0"/>
                <a:cs typeface="Cambria" panose="02040503050406030204" pitchFamily="18" charset="0"/>
              </a:rPr>
              <a:t>−</a:t>
            </a:r>
          </a:p>
        </p:txBody>
      </p:sp>
      <p:sp>
        <p:nvSpPr>
          <p:cNvPr id="59419" name="object 27">
            <a:extLst>
              <a:ext uri="{FF2B5EF4-FFF2-40B4-BE49-F238E27FC236}">
                <a16:creationId xmlns:a16="http://schemas.microsoft.com/office/drawing/2014/main" id="{2D789A8F-7167-4F0D-8049-1C3E4E153B6A}"/>
              </a:ext>
            </a:extLst>
          </p:cNvPr>
          <p:cNvSpPr txBox="1">
            <a:spLocks noChangeArrowheads="1"/>
          </p:cNvSpPr>
          <p:nvPr/>
        </p:nvSpPr>
        <p:spPr bwMode="auto">
          <a:xfrm>
            <a:off x="2185988" y="1262063"/>
            <a:ext cx="25082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160" rIns="0" bIns="0">
            <a:spAutoFit/>
          </a:bodyPr>
          <a:lstStyle>
            <a:lvl1pPr marL="90488" indent="-650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02000"/>
              </a:lnSpc>
              <a:spcBef>
                <a:spcPts val="75"/>
              </a:spcBef>
            </a:pPr>
            <a:r>
              <a:rPr lang="en-US" altLang="en-US" sz="800">
                <a:solidFill>
                  <a:srgbClr val="000000"/>
                </a:solidFill>
                <a:latin typeface="Cambria" panose="02040503050406030204" pitchFamily="18" charset="0"/>
                <a:ea typeface="Cambria" panose="02040503050406030204" pitchFamily="18" charset="0"/>
                <a:cs typeface="Cambria" panose="02040503050406030204" pitchFamily="18" charset="0"/>
              </a:rPr>
              <a:t>µUL </a:t>
            </a:r>
            <a:r>
              <a:rPr lang="en-US" altLang="en-US" sz="1200" baseline="-14000">
                <a:solidFill>
                  <a:srgbClr val="000000"/>
                </a:solidFill>
                <a:latin typeface="Cambria" panose="02040503050406030204" pitchFamily="18" charset="0"/>
                <a:ea typeface="Cambria" panose="02040503050406030204" pitchFamily="18" charset="0"/>
                <a:cs typeface="Cambria" panose="02040503050406030204" pitchFamily="18" charset="0"/>
              </a:rPr>
              <a:t>C</a:t>
            </a:r>
            <a:r>
              <a:rPr lang="en-US" altLang="en-US" sz="600">
                <a:solidFill>
                  <a:srgbClr val="000000"/>
                </a:solidFill>
                <a:latin typeface="Cambria" panose="02040503050406030204" pitchFamily="18" charset="0"/>
                <a:ea typeface="Cambria" panose="02040503050406030204" pitchFamily="18" charset="0"/>
                <a:cs typeface="Cambria" panose="02040503050406030204" pitchFamily="18" charset="0"/>
              </a:rPr>
              <a:t>2</a:t>
            </a:r>
          </a:p>
        </p:txBody>
      </p:sp>
      <p:sp>
        <p:nvSpPr>
          <p:cNvPr id="28" name="object 28">
            <a:extLst>
              <a:ext uri="{FF2B5EF4-FFF2-40B4-BE49-F238E27FC236}">
                <a16:creationId xmlns:a16="http://schemas.microsoft.com/office/drawing/2014/main" id="{E55D234C-7EDC-4BBE-B2BD-228CB89C2D6C}"/>
              </a:ext>
            </a:extLst>
          </p:cNvPr>
          <p:cNvSpPr txBox="1"/>
          <p:nvPr/>
        </p:nvSpPr>
        <p:spPr>
          <a:xfrm>
            <a:off x="1751013" y="1314450"/>
            <a:ext cx="144462" cy="193675"/>
          </a:xfrm>
          <a:prstGeom prst="rect">
            <a:avLst/>
          </a:prstGeom>
        </p:spPr>
        <p:txBody>
          <a:bodyPr lIns="0" tIns="13335" rIns="0" bIns="0">
            <a:spAutoFit/>
          </a:bodyPr>
          <a:lstStyle/>
          <a:p>
            <a:pPr eaLnBrk="1" fontAlgn="auto" hangingPunct="1">
              <a:spcBef>
                <a:spcPts val="105"/>
              </a:spcBef>
              <a:spcAft>
                <a:spcPts val="0"/>
              </a:spcAft>
              <a:defRPr/>
            </a:pPr>
            <a:r>
              <a:rPr sz="1100" kern="0" spc="20" dirty="0">
                <a:solidFill>
                  <a:sysClr val="windowText" lastClr="000000"/>
                </a:solidFill>
                <a:latin typeface="Cambria"/>
                <a:cs typeface="Cambria"/>
              </a:rPr>
              <a:t>W</a:t>
            </a:r>
            <a:endParaRPr sz="1100" kern="0">
              <a:solidFill>
                <a:sysClr val="windowText" lastClr="000000"/>
              </a:solidFill>
              <a:latin typeface="Cambria"/>
              <a:cs typeface="Cambria"/>
            </a:endParaRPr>
          </a:p>
        </p:txBody>
      </p:sp>
      <p:sp>
        <p:nvSpPr>
          <p:cNvPr id="59421" name="object 29">
            <a:extLst>
              <a:ext uri="{FF2B5EF4-FFF2-40B4-BE49-F238E27FC236}">
                <a16:creationId xmlns:a16="http://schemas.microsoft.com/office/drawing/2014/main" id="{A62E9F05-E719-4186-89CB-C87B169EF414}"/>
              </a:ext>
            </a:extLst>
          </p:cNvPr>
          <p:cNvSpPr txBox="1">
            <a:spLocks noChangeArrowheads="1"/>
          </p:cNvSpPr>
          <p:nvPr/>
        </p:nvSpPr>
        <p:spPr bwMode="auto">
          <a:xfrm>
            <a:off x="2371725" y="1162050"/>
            <a:ext cx="4889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81280" rIns="0" bIns="0">
            <a:spAutoFit/>
          </a:bodyPr>
          <a:lstStyle>
            <a:lvl1pPr marL="25400">
              <a:tabLst>
                <a:tab pos="238125" algn="l"/>
              </a:tabLst>
              <a:defRPr>
                <a:solidFill>
                  <a:schemeClr val="tx1"/>
                </a:solidFill>
                <a:latin typeface="Arial" panose="020B0604020202020204" pitchFamily="34" charset="0"/>
              </a:defRPr>
            </a:lvl1pPr>
            <a:lvl2pPr marL="742950" indent="-285750">
              <a:tabLst>
                <a:tab pos="238125" algn="l"/>
              </a:tabLst>
              <a:defRPr>
                <a:solidFill>
                  <a:schemeClr val="tx1"/>
                </a:solidFill>
                <a:latin typeface="Arial" panose="020B0604020202020204" pitchFamily="34" charset="0"/>
              </a:defRPr>
            </a:lvl2pPr>
            <a:lvl3pPr marL="1143000" indent="-228600">
              <a:tabLst>
                <a:tab pos="238125" algn="l"/>
              </a:tabLst>
              <a:defRPr>
                <a:solidFill>
                  <a:schemeClr val="tx1"/>
                </a:solidFill>
                <a:latin typeface="Arial" panose="020B0604020202020204" pitchFamily="34" charset="0"/>
              </a:defRPr>
            </a:lvl3pPr>
            <a:lvl4pPr marL="1600200" indent="-228600">
              <a:tabLst>
                <a:tab pos="238125" algn="l"/>
              </a:tabLst>
              <a:defRPr>
                <a:solidFill>
                  <a:schemeClr val="tx1"/>
                </a:solidFill>
                <a:latin typeface="Arial" panose="020B0604020202020204" pitchFamily="34" charset="0"/>
              </a:defRPr>
            </a:lvl4pPr>
            <a:lvl5pPr marL="2057400" indent="-228600">
              <a:tabLst>
                <a:tab pos="2381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381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381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381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38125" algn="l"/>
              </a:tabLst>
              <a:defRPr>
                <a:solidFill>
                  <a:schemeClr val="tx1"/>
                </a:solidFill>
                <a:latin typeface="Arial" panose="020B0604020202020204" pitchFamily="34" charset="0"/>
              </a:defRPr>
            </a:lvl9pPr>
          </a:lstStyle>
          <a:p>
            <a:pPr eaLnBrk="1" hangingPunct="1">
              <a:spcBef>
                <a:spcPts val="638"/>
              </a:spcBef>
            </a:pPr>
            <a:r>
              <a:rPr lang="en-US" altLang="en-US" sz="600">
                <a:solidFill>
                  <a:srgbClr val="000000"/>
                </a:solidFill>
                <a:latin typeface="Cambria" panose="02040503050406030204" pitchFamily="18" charset="0"/>
                <a:ea typeface="Cambria" panose="02040503050406030204" pitchFamily="18" charset="0"/>
                <a:cs typeface="Cambria" panose="02040503050406030204" pitchFamily="18" charset="0"/>
              </a:rPr>
              <a:t>3	</a:t>
            </a:r>
            <a:r>
              <a:rPr lang="en-US" altLang="en-US" sz="1200" baseline="-21000">
                <a:solidFill>
                  <a:srgbClr val="000000"/>
                </a:solidFill>
                <a:latin typeface="Cambria" panose="02040503050406030204" pitchFamily="18" charset="0"/>
                <a:ea typeface="Cambria" panose="02040503050406030204" pitchFamily="18" charset="0"/>
                <a:cs typeface="Cambria" panose="02040503050406030204" pitchFamily="18" charset="0"/>
              </a:rPr>
              <a:t>ɛ</a:t>
            </a:r>
            <a:r>
              <a:rPr lang="en-US" altLang="en-US" sz="600">
                <a:solidFill>
                  <a:srgbClr val="000000"/>
                </a:solidFill>
                <a:latin typeface="Cambria" panose="02040503050406030204" pitchFamily="18" charset="0"/>
                <a:ea typeface="Cambria" panose="02040503050406030204" pitchFamily="18" charset="0"/>
                <a:cs typeface="Cambria" panose="02040503050406030204" pitchFamily="18" charset="0"/>
              </a:rPr>
              <a:t>2</a:t>
            </a:r>
          </a:p>
          <a:p>
            <a:pPr eaLnBrk="1" hangingPunct="1">
              <a:spcBef>
                <a:spcPts val="538"/>
              </a:spcBef>
            </a:pPr>
            <a:r>
              <a:rPr lang="en-US" altLang="en-US" sz="1200" baseline="3000">
                <a:solidFill>
                  <a:srgbClr val="000000"/>
                </a:solidFill>
                <a:latin typeface="Cambria" panose="02040503050406030204" pitchFamily="18" charset="0"/>
                <a:ea typeface="Cambria" panose="02040503050406030204" pitchFamily="18" charset="0"/>
                <a:cs typeface="Cambria" panose="02040503050406030204" pitchFamily="18" charset="0"/>
              </a:rPr>
              <a:t>(</a:t>
            </a:r>
            <a:r>
              <a:rPr lang="en-US" altLang="en-US" sz="800">
                <a:solidFill>
                  <a:srgbClr val="000000"/>
                </a:solidFill>
                <a:latin typeface="Cambria" panose="02040503050406030204" pitchFamily="18" charset="0"/>
                <a:ea typeface="Cambria" panose="02040503050406030204" pitchFamily="18" charset="0"/>
                <a:cs typeface="Cambria" panose="02040503050406030204" pitchFamily="18" charset="0"/>
              </a:rPr>
              <a:t>1-ɛ</a:t>
            </a:r>
            <a:r>
              <a:rPr lang="en-US" altLang="en-US" sz="900" baseline="21000">
                <a:solidFill>
                  <a:srgbClr val="000000"/>
                </a:solidFill>
                <a:latin typeface="Cambria" panose="02040503050406030204" pitchFamily="18" charset="0"/>
                <a:ea typeface="Cambria" panose="02040503050406030204" pitchFamily="18" charset="0"/>
                <a:cs typeface="Cambria" panose="02040503050406030204" pitchFamily="18" charset="0"/>
              </a:rPr>
              <a:t>2</a:t>
            </a:r>
            <a:r>
              <a:rPr lang="en-US" altLang="en-US" sz="1200" baseline="3000">
                <a:solidFill>
                  <a:srgbClr val="000000"/>
                </a:solidFill>
                <a:latin typeface="Cambria" panose="02040503050406030204" pitchFamily="18" charset="0"/>
                <a:ea typeface="Cambria" panose="02040503050406030204" pitchFamily="18" charset="0"/>
                <a:cs typeface="Cambria" panose="02040503050406030204" pitchFamily="18" charset="0"/>
              </a:rPr>
              <a:t>)</a:t>
            </a:r>
            <a:r>
              <a:rPr lang="en-US" altLang="en-US" sz="900" baseline="21000">
                <a:solidFill>
                  <a:srgbClr val="000000"/>
                </a:solidFill>
                <a:latin typeface="Cambria" panose="02040503050406030204" pitchFamily="18" charset="0"/>
                <a:ea typeface="Cambria" panose="02040503050406030204" pitchFamily="18" charset="0"/>
                <a:cs typeface="Cambria" panose="02040503050406030204" pitchFamily="18" charset="0"/>
              </a:rPr>
              <a:t>2</a:t>
            </a:r>
          </a:p>
        </p:txBody>
      </p:sp>
      <p:sp>
        <p:nvSpPr>
          <p:cNvPr id="59422" name="object 30">
            <a:extLst>
              <a:ext uri="{FF2B5EF4-FFF2-40B4-BE49-F238E27FC236}">
                <a16:creationId xmlns:a16="http://schemas.microsoft.com/office/drawing/2014/main" id="{E8C9025D-FCF1-4DCF-BA1F-E80AB9CF967B}"/>
              </a:ext>
            </a:extLst>
          </p:cNvPr>
          <p:cNvSpPr txBox="1">
            <a:spLocks noChangeArrowheads="1"/>
          </p:cNvSpPr>
          <p:nvPr/>
        </p:nvSpPr>
        <p:spPr bwMode="auto">
          <a:xfrm>
            <a:off x="2797175" y="930275"/>
            <a:ext cx="68897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318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338"/>
              </a:spcBef>
            </a:pPr>
            <a:r>
              <a:rPr lang="en-US" altLang="en-US" sz="800">
                <a:solidFill>
                  <a:srgbClr val="000000"/>
                </a:solidFill>
                <a:latin typeface="Cambria" panose="02040503050406030204" pitchFamily="18" charset="0"/>
                <a:ea typeface="Cambria" panose="02040503050406030204" pitchFamily="18" charset="0"/>
                <a:cs typeface="Cambria" panose="02040503050406030204" pitchFamily="18" charset="0"/>
              </a:rPr>
              <a:t>ɛ sin 0</a:t>
            </a:r>
          </a:p>
          <a:p>
            <a:pPr algn="ctr" eaLnBrk="1" hangingPunct="1">
              <a:spcBef>
                <a:spcPts val="238"/>
              </a:spcBef>
            </a:pPr>
            <a:r>
              <a:rPr lang="en-US" altLang="en-US" sz="1200" baseline="3000">
                <a:solidFill>
                  <a:srgbClr val="000000"/>
                </a:solidFill>
                <a:latin typeface="Cambria" panose="02040503050406030204" pitchFamily="18" charset="0"/>
                <a:ea typeface="Cambria" panose="02040503050406030204" pitchFamily="18" charset="0"/>
                <a:cs typeface="Cambria" panose="02040503050406030204" pitchFamily="18" charset="0"/>
              </a:rPr>
              <a:t>(</a:t>
            </a:r>
            <a:r>
              <a:rPr lang="en-US" altLang="en-US" sz="800">
                <a:solidFill>
                  <a:srgbClr val="000000"/>
                </a:solidFill>
                <a:latin typeface="Cambria" panose="02040503050406030204" pitchFamily="18" charset="0"/>
                <a:ea typeface="Cambria" panose="02040503050406030204" pitchFamily="18" charset="0"/>
                <a:cs typeface="Cambria" panose="02040503050406030204" pitchFamily="18" charset="0"/>
              </a:rPr>
              <a:t>1+ɛ cos 0 </a:t>
            </a:r>
            <a:r>
              <a:rPr lang="en-US" altLang="en-US" sz="1200" baseline="3000">
                <a:solidFill>
                  <a:srgbClr val="000000"/>
                </a:solidFill>
                <a:latin typeface="Cambria" panose="02040503050406030204" pitchFamily="18" charset="0"/>
                <a:ea typeface="Cambria" panose="02040503050406030204" pitchFamily="18" charset="0"/>
                <a:cs typeface="Cambria" panose="02040503050406030204" pitchFamily="18" charset="0"/>
              </a:rPr>
              <a:t>)</a:t>
            </a:r>
            <a:r>
              <a:rPr lang="en-US" altLang="en-US" sz="900" baseline="21000">
                <a:solidFill>
                  <a:srgbClr val="000000"/>
                </a:solidFill>
                <a:latin typeface="Cambria" panose="02040503050406030204" pitchFamily="18" charset="0"/>
                <a:ea typeface="Cambria" panose="02040503050406030204" pitchFamily="18" charset="0"/>
                <a:cs typeface="Cambria" panose="02040503050406030204" pitchFamily="18" charset="0"/>
              </a:rPr>
              <a:t>2</a:t>
            </a:r>
          </a:p>
        </p:txBody>
      </p:sp>
      <p:sp>
        <p:nvSpPr>
          <p:cNvPr id="31" name="object 31">
            <a:extLst>
              <a:ext uri="{FF2B5EF4-FFF2-40B4-BE49-F238E27FC236}">
                <a16:creationId xmlns:a16="http://schemas.microsoft.com/office/drawing/2014/main" id="{E5553A2E-F79B-46FD-8C07-81CB440F55E9}"/>
              </a:ext>
            </a:extLst>
          </p:cNvPr>
          <p:cNvSpPr txBox="1"/>
          <p:nvPr/>
        </p:nvSpPr>
        <p:spPr>
          <a:xfrm>
            <a:off x="1987550" y="1112838"/>
            <a:ext cx="425450" cy="147637"/>
          </a:xfrm>
          <a:prstGeom prst="rect">
            <a:avLst/>
          </a:prstGeom>
        </p:spPr>
        <p:txBody>
          <a:bodyPr lIns="0" tIns="12700" rIns="0" bIns="0">
            <a:spAutoFit/>
          </a:bodyPr>
          <a:lstStyle/>
          <a:p>
            <a:pPr marL="25400" eaLnBrk="1" fontAlgn="auto" hangingPunct="1">
              <a:spcBef>
                <a:spcPts val="100"/>
              </a:spcBef>
              <a:spcAft>
                <a:spcPts val="0"/>
              </a:spcAft>
              <a:tabLst>
                <a:tab pos="329565" algn="l"/>
              </a:tabLst>
              <a:defRPr/>
            </a:pPr>
            <a:r>
              <a:rPr sz="800" kern="0" spc="-25" dirty="0">
                <a:solidFill>
                  <a:sysClr val="windowText" lastClr="000000"/>
                </a:solidFill>
                <a:latin typeface="Cambria"/>
                <a:cs typeface="Cambria"/>
              </a:rPr>
              <a:t>RC</a:t>
            </a:r>
            <a:r>
              <a:rPr sz="975" kern="0" spc="-37" baseline="21367" dirty="0">
                <a:solidFill>
                  <a:sysClr val="windowText" lastClr="000000"/>
                </a:solidFill>
                <a:latin typeface="Cambria"/>
                <a:cs typeface="Cambria"/>
              </a:rPr>
              <a:t>2</a:t>
            </a:r>
            <a:r>
              <a:rPr sz="975" kern="0" baseline="21367" dirty="0">
                <a:solidFill>
                  <a:sysClr val="windowText" lastClr="000000"/>
                </a:solidFill>
                <a:latin typeface="Cambria"/>
                <a:cs typeface="Cambria"/>
              </a:rPr>
              <a:t>	</a:t>
            </a:r>
            <a:r>
              <a:rPr sz="800" kern="0" spc="-50" dirty="0">
                <a:solidFill>
                  <a:sysClr val="windowText" lastClr="000000"/>
                </a:solidFill>
                <a:latin typeface="Cambria"/>
                <a:cs typeface="Cambria"/>
              </a:rPr>
              <a:t>4</a:t>
            </a:r>
            <a:endParaRPr sz="800" kern="0">
              <a:solidFill>
                <a:sysClr val="windowText" lastClr="000000"/>
              </a:solidFill>
              <a:latin typeface="Cambria"/>
              <a:cs typeface="Cambria"/>
            </a:endParaRPr>
          </a:p>
        </p:txBody>
      </p:sp>
      <p:sp>
        <p:nvSpPr>
          <p:cNvPr id="59424" name="object 32">
            <a:extLst>
              <a:ext uri="{FF2B5EF4-FFF2-40B4-BE49-F238E27FC236}">
                <a16:creationId xmlns:a16="http://schemas.microsoft.com/office/drawing/2014/main" id="{8DEA4DD0-5B8B-4D14-9BC6-BCC122439A3D}"/>
              </a:ext>
            </a:extLst>
          </p:cNvPr>
          <p:cNvSpPr txBox="1">
            <a:spLocks noChangeArrowheads="1"/>
          </p:cNvSpPr>
          <p:nvPr/>
        </p:nvSpPr>
        <p:spPr bwMode="auto">
          <a:xfrm>
            <a:off x="1725613" y="998538"/>
            <a:ext cx="1077912"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254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en-US" altLang="en-US" sz="1100">
                <a:solidFill>
                  <a:srgbClr val="000000"/>
                </a:solidFill>
                <a:latin typeface="Times New Roman" panose="02020603050405020304" pitchFamily="18" charset="0"/>
                <a:cs typeface="Times New Roman" panose="02020603050405020304" pitchFamily="18" charset="0"/>
              </a:rPr>
              <a:t>p = </a:t>
            </a:r>
            <a:r>
              <a:rPr lang="en-US" altLang="en-US" sz="1200" baseline="49000">
                <a:solidFill>
                  <a:srgbClr val="000000"/>
                </a:solidFill>
                <a:latin typeface="Cambria" panose="02040503050406030204" pitchFamily="18" charset="0"/>
                <a:ea typeface="Cambria" panose="02040503050406030204" pitchFamily="18" charset="0"/>
                <a:cs typeface="Cambria" panose="02040503050406030204" pitchFamily="18" charset="0"/>
              </a:rPr>
              <a:t>3µU </a:t>
            </a:r>
            <a:r>
              <a:rPr lang="en-US" altLang="en-US" sz="1100">
                <a:solidFill>
                  <a:srgbClr val="000000"/>
                </a:solidFill>
                <a:latin typeface="Cambria" panose="02040503050406030204" pitchFamily="18" charset="0"/>
                <a:ea typeface="Cambria" panose="02040503050406030204" pitchFamily="18" charset="0"/>
                <a:cs typeface="Cambria" panose="02040503050406030204" pitchFamily="18" charset="0"/>
              </a:rPr>
              <a:t>(</a:t>
            </a:r>
            <a:r>
              <a:rPr lang="en-US" altLang="en-US" sz="1200" baseline="49000">
                <a:solidFill>
                  <a:srgbClr val="000000"/>
                </a:solidFill>
                <a:latin typeface="Cambria" panose="02040503050406030204" pitchFamily="18" charset="0"/>
                <a:ea typeface="Cambria" panose="02040503050406030204" pitchFamily="18" charset="0"/>
                <a:cs typeface="Cambria" panose="02040503050406030204" pitchFamily="18" charset="0"/>
              </a:rPr>
              <a:t>L</a:t>
            </a:r>
            <a:r>
              <a:rPr lang="en-US" altLang="en-US" sz="900" baseline="77000">
                <a:solidFill>
                  <a:srgbClr val="000000"/>
                </a:solidFill>
                <a:latin typeface="Cambria" panose="02040503050406030204" pitchFamily="18" charset="0"/>
                <a:ea typeface="Cambria" panose="02040503050406030204" pitchFamily="18" charset="0"/>
                <a:cs typeface="Cambria" panose="02040503050406030204" pitchFamily="18" charset="0"/>
              </a:rPr>
              <a:t>2 </a:t>
            </a:r>
            <a:r>
              <a:rPr lang="en-US" altLang="en-US" sz="1100">
                <a:solidFill>
                  <a:srgbClr val="000000"/>
                </a:solidFill>
                <a:latin typeface="Cambria" panose="02040503050406030204" pitchFamily="18" charset="0"/>
                <a:ea typeface="Cambria" panose="02040503050406030204" pitchFamily="18" charset="0"/>
                <a:cs typeface="Cambria" panose="02040503050406030204" pitchFamily="18" charset="0"/>
              </a:rPr>
              <a:t>− 𝑦</a:t>
            </a:r>
            <a:r>
              <a:rPr lang="en-US" altLang="en-US" sz="1000" baseline="20000">
                <a:solidFill>
                  <a:srgbClr val="000000"/>
                </a:solidFill>
                <a:latin typeface="Cambria" panose="02040503050406030204" pitchFamily="18" charset="0"/>
                <a:ea typeface="Cambria" panose="02040503050406030204" pitchFamily="18" charset="0"/>
                <a:cs typeface="Cambria" panose="02040503050406030204" pitchFamily="18" charset="0"/>
              </a:rPr>
              <a:t>2</a:t>
            </a:r>
            <a:r>
              <a:rPr lang="en-US" altLang="en-US" sz="1100">
                <a:solidFill>
                  <a:srgbClr val="000000"/>
                </a:solidFill>
                <a:latin typeface="Cambria" panose="02040503050406030204" pitchFamily="18" charset="0"/>
                <a:ea typeface="Cambria" panose="02040503050406030204" pitchFamily="18" charset="0"/>
                <a:cs typeface="Cambria" panose="02040503050406030204" pitchFamily="18" charset="0"/>
              </a:rPr>
              <a: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object 2">
            <a:extLst>
              <a:ext uri="{FF2B5EF4-FFF2-40B4-BE49-F238E27FC236}">
                <a16:creationId xmlns:a16="http://schemas.microsoft.com/office/drawing/2014/main" id="{953428AD-4BC0-4AC1-855B-1E7E4557C0D6}"/>
              </a:ext>
            </a:extLst>
          </p:cNvPr>
          <p:cNvSpPr>
            <a:spLocks/>
          </p:cNvSpPr>
          <p:nvPr/>
        </p:nvSpPr>
        <p:spPr bwMode="auto">
          <a:xfrm>
            <a:off x="1682750" y="2219325"/>
            <a:ext cx="4887913" cy="600075"/>
          </a:xfrm>
          <a:custGeom>
            <a:avLst/>
            <a:gdLst>
              <a:gd name="T0" fmla="*/ 4885058 w 4888865"/>
              <a:gd name="T1" fmla="*/ 0 h 599439"/>
              <a:gd name="T2" fmla="*/ 0 w 4888865"/>
              <a:gd name="T3" fmla="*/ 0 h 599439"/>
              <a:gd name="T4" fmla="*/ 0 w 4888865"/>
              <a:gd name="T5" fmla="*/ 5100 h 599439"/>
              <a:gd name="T6" fmla="*/ 0 w 4888865"/>
              <a:gd name="T7" fmla="*/ 596887 h 599439"/>
              <a:gd name="T8" fmla="*/ 0 w 4888865"/>
              <a:gd name="T9" fmla="*/ 601988 h 599439"/>
              <a:gd name="T10" fmla="*/ 2548808 w 4888865"/>
              <a:gd name="T11" fmla="*/ 601988 h 599439"/>
              <a:gd name="T12" fmla="*/ 2548808 w 4888865"/>
              <a:gd name="T13" fmla="*/ 596887 h 599439"/>
              <a:gd name="T14" fmla="*/ 5711 w 4888865"/>
              <a:gd name="T15" fmla="*/ 596887 h 599439"/>
              <a:gd name="T16" fmla="*/ 5711 w 4888865"/>
              <a:gd name="T17" fmla="*/ 5100 h 599439"/>
              <a:gd name="T18" fmla="*/ 4885058 w 4888865"/>
              <a:gd name="T19" fmla="*/ 5100 h 599439"/>
              <a:gd name="T20" fmla="*/ 4885058 w 4888865"/>
              <a:gd name="T21" fmla="*/ 0 h 5994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88865" h="599439">
                <a:moveTo>
                  <a:pt x="4888865" y="0"/>
                </a:moveTo>
                <a:lnTo>
                  <a:pt x="0" y="0"/>
                </a:lnTo>
                <a:lnTo>
                  <a:pt x="0" y="5080"/>
                </a:lnTo>
                <a:lnTo>
                  <a:pt x="0" y="594360"/>
                </a:lnTo>
                <a:lnTo>
                  <a:pt x="0" y="599440"/>
                </a:lnTo>
                <a:lnTo>
                  <a:pt x="2550795" y="599440"/>
                </a:lnTo>
                <a:lnTo>
                  <a:pt x="2550795" y="594360"/>
                </a:lnTo>
                <a:lnTo>
                  <a:pt x="5715" y="594360"/>
                </a:lnTo>
                <a:lnTo>
                  <a:pt x="5715" y="5080"/>
                </a:lnTo>
                <a:lnTo>
                  <a:pt x="4888865" y="5080"/>
                </a:lnTo>
                <a:lnTo>
                  <a:pt x="488886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 name="object 3">
            <a:extLst>
              <a:ext uri="{FF2B5EF4-FFF2-40B4-BE49-F238E27FC236}">
                <a16:creationId xmlns:a16="http://schemas.microsoft.com/office/drawing/2014/main" id="{218DAF21-629A-4659-A650-59A84037E56C}"/>
              </a:ext>
            </a:extLst>
          </p:cNvPr>
          <p:cNvSpPr txBox="1"/>
          <p:nvPr/>
        </p:nvSpPr>
        <p:spPr>
          <a:xfrm>
            <a:off x="4235450" y="2222500"/>
            <a:ext cx="2338388" cy="593725"/>
          </a:xfrm>
          <a:prstGeom prst="rect">
            <a:avLst/>
          </a:prstGeom>
          <a:ln w="4571">
            <a:solidFill>
              <a:srgbClr val="000000"/>
            </a:solidFill>
          </a:ln>
        </p:spPr>
        <p:txBody>
          <a:bodyPr lIns="0" tIns="0" rIns="0" bIns="0">
            <a:spAutoFit/>
          </a:bodyPr>
          <a:lstStyle/>
          <a:p>
            <a:pPr marL="65405" eaLnBrk="1" fontAlgn="auto" hangingPunct="1">
              <a:lnSpc>
                <a:spcPts val="1310"/>
              </a:lnSpc>
              <a:spcBef>
                <a:spcPts val="0"/>
              </a:spcBef>
              <a:spcAft>
                <a:spcPts val="0"/>
              </a:spcAft>
              <a:defRPr/>
            </a:pPr>
            <a:r>
              <a:rPr sz="1100" kern="0" dirty="0">
                <a:solidFill>
                  <a:sysClr val="windowText" lastClr="000000"/>
                </a:solidFill>
                <a:latin typeface="Times New Roman"/>
                <a:cs typeface="Times New Roman"/>
              </a:rPr>
              <a:t>where</a:t>
            </a:r>
            <a:r>
              <a:rPr sz="1100" kern="0" spc="-15" dirty="0">
                <a:solidFill>
                  <a:sysClr val="windowText" lastClr="000000"/>
                </a:solidFill>
                <a:latin typeface="Times New Roman"/>
                <a:cs typeface="Times New Roman"/>
              </a:rPr>
              <a:t> </a:t>
            </a:r>
            <a:r>
              <a:rPr sz="1100" kern="0" dirty="0">
                <a:solidFill>
                  <a:sysClr val="windowText" lastClr="000000"/>
                </a:solidFill>
                <a:latin typeface="Times New Roman"/>
                <a:cs typeface="Times New Roman"/>
              </a:rPr>
              <a:t>J</a:t>
            </a:r>
            <a:r>
              <a:rPr sz="1100" kern="0" spc="-25" dirty="0">
                <a:solidFill>
                  <a:sysClr val="windowText" lastClr="000000"/>
                </a:solidFill>
                <a:latin typeface="Times New Roman"/>
                <a:cs typeface="Times New Roman"/>
              </a:rPr>
              <a:t> </a:t>
            </a:r>
            <a:r>
              <a:rPr sz="1100" kern="0" dirty="0">
                <a:solidFill>
                  <a:sysClr val="windowText" lastClr="000000"/>
                </a:solidFill>
                <a:latin typeface="Times New Roman"/>
                <a:cs typeface="Times New Roman"/>
              </a:rPr>
              <a:t>=</a:t>
            </a:r>
            <a:r>
              <a:rPr sz="1100" kern="0" spc="-20" dirty="0">
                <a:solidFill>
                  <a:sysClr val="windowText" lastClr="000000"/>
                </a:solidFill>
                <a:latin typeface="Times New Roman"/>
                <a:cs typeface="Times New Roman"/>
              </a:rPr>
              <a:t> </a:t>
            </a:r>
            <a:r>
              <a:rPr sz="1100" kern="0" dirty="0">
                <a:solidFill>
                  <a:sysClr val="windowText" lastClr="000000"/>
                </a:solidFill>
                <a:latin typeface="Times New Roman"/>
                <a:cs typeface="Times New Roman"/>
              </a:rPr>
              <a:t>mechanical</a:t>
            </a:r>
            <a:r>
              <a:rPr sz="1100" kern="0" spc="-10" dirty="0">
                <a:solidFill>
                  <a:sysClr val="windowText" lastClr="000000"/>
                </a:solidFill>
                <a:latin typeface="Times New Roman"/>
                <a:cs typeface="Times New Roman"/>
              </a:rPr>
              <a:t> </a:t>
            </a:r>
            <a:r>
              <a:rPr sz="1100" kern="0" dirty="0">
                <a:solidFill>
                  <a:sysClr val="windowText" lastClr="000000"/>
                </a:solidFill>
                <a:latin typeface="Times New Roman"/>
                <a:cs typeface="Times New Roman"/>
              </a:rPr>
              <a:t>equivalent</a:t>
            </a:r>
            <a:r>
              <a:rPr sz="1100" kern="0" spc="-5" dirty="0">
                <a:solidFill>
                  <a:sysClr val="windowText" lastClr="000000"/>
                </a:solidFill>
                <a:latin typeface="Times New Roman"/>
                <a:cs typeface="Times New Roman"/>
              </a:rPr>
              <a:t> </a:t>
            </a:r>
            <a:r>
              <a:rPr sz="1100" kern="0" spc="-25" dirty="0">
                <a:solidFill>
                  <a:sysClr val="windowText" lastClr="000000"/>
                </a:solidFill>
                <a:latin typeface="Times New Roman"/>
                <a:cs typeface="Times New Roman"/>
              </a:rPr>
              <a:t>of</a:t>
            </a:r>
            <a:endParaRPr sz="1100" kern="0">
              <a:solidFill>
                <a:sysClr val="windowText" lastClr="000000"/>
              </a:solidFill>
              <a:latin typeface="Times New Roman"/>
              <a:cs typeface="Times New Roman"/>
            </a:endParaRPr>
          </a:p>
          <a:p>
            <a:pPr marL="65405" eaLnBrk="1" fontAlgn="auto" hangingPunct="1">
              <a:spcBef>
                <a:spcPts val="160"/>
              </a:spcBef>
              <a:spcAft>
                <a:spcPts val="0"/>
              </a:spcAft>
              <a:defRPr/>
            </a:pPr>
            <a:r>
              <a:rPr sz="1100" kern="0" spc="-20" dirty="0">
                <a:solidFill>
                  <a:sysClr val="windowText" lastClr="000000"/>
                </a:solidFill>
                <a:latin typeface="Times New Roman"/>
                <a:cs typeface="Times New Roman"/>
              </a:rPr>
              <a:t>heat</a:t>
            </a:r>
            <a:endParaRPr sz="1100" kern="0">
              <a:solidFill>
                <a:sysClr val="windowText" lastClr="000000"/>
              </a:solidFill>
              <a:latin typeface="Times New Roman"/>
              <a:cs typeface="Times New Roman"/>
            </a:endParaRPr>
          </a:p>
          <a:p>
            <a:pPr marL="65405" eaLnBrk="1" fontAlgn="auto" hangingPunct="1">
              <a:spcBef>
                <a:spcPts val="200"/>
              </a:spcBef>
              <a:spcAft>
                <a:spcPts val="0"/>
              </a:spcAft>
              <a:defRPr/>
            </a:pPr>
            <a:r>
              <a:rPr sz="1100" kern="0" dirty="0">
                <a:solidFill>
                  <a:sysClr val="windowText" lastClr="000000"/>
                </a:solidFill>
                <a:latin typeface="Cambria"/>
                <a:cs typeface="Cambria"/>
              </a:rPr>
              <a:t>𝑐</a:t>
            </a:r>
            <a:r>
              <a:rPr sz="1200" kern="0" baseline="-13888" dirty="0">
                <a:solidFill>
                  <a:sysClr val="windowText" lastClr="000000"/>
                </a:solidFill>
                <a:latin typeface="Cambria"/>
                <a:cs typeface="Cambria"/>
              </a:rPr>
              <a:t>p</a:t>
            </a:r>
            <a:r>
              <a:rPr sz="1200" kern="0" spc="262" baseline="-13888" dirty="0">
                <a:solidFill>
                  <a:sysClr val="windowText" lastClr="000000"/>
                </a:solidFill>
                <a:latin typeface="Cambria"/>
                <a:cs typeface="Cambria"/>
              </a:rPr>
              <a:t> </a:t>
            </a:r>
            <a:r>
              <a:rPr sz="1100" kern="0" dirty="0">
                <a:solidFill>
                  <a:sysClr val="windowText" lastClr="000000"/>
                </a:solidFill>
                <a:latin typeface="Times New Roman"/>
                <a:cs typeface="Times New Roman"/>
              </a:rPr>
              <a:t>=</a:t>
            </a:r>
            <a:r>
              <a:rPr sz="1100" kern="0" spc="5" dirty="0">
                <a:solidFill>
                  <a:sysClr val="windowText" lastClr="000000"/>
                </a:solidFill>
                <a:latin typeface="Times New Roman"/>
                <a:cs typeface="Times New Roman"/>
              </a:rPr>
              <a:t> </a:t>
            </a:r>
            <a:r>
              <a:rPr sz="1100" kern="0" dirty="0">
                <a:solidFill>
                  <a:sysClr val="windowText" lastClr="000000"/>
                </a:solidFill>
                <a:latin typeface="Times New Roman"/>
                <a:cs typeface="Times New Roman"/>
              </a:rPr>
              <a:t>specific</a:t>
            </a:r>
            <a:r>
              <a:rPr sz="1100" kern="0" spc="35" dirty="0">
                <a:solidFill>
                  <a:sysClr val="windowText" lastClr="000000"/>
                </a:solidFill>
                <a:latin typeface="Times New Roman"/>
                <a:cs typeface="Times New Roman"/>
              </a:rPr>
              <a:t> </a:t>
            </a:r>
            <a:r>
              <a:rPr sz="1100" kern="0" spc="-20" dirty="0">
                <a:solidFill>
                  <a:sysClr val="windowText" lastClr="000000"/>
                </a:solidFill>
                <a:latin typeface="Times New Roman"/>
                <a:cs typeface="Times New Roman"/>
              </a:rPr>
              <a:t>heat</a:t>
            </a:r>
            <a:endParaRPr sz="1100" kern="0">
              <a:solidFill>
                <a:sysClr val="windowText" lastClr="000000"/>
              </a:solidFill>
              <a:latin typeface="Times New Roman"/>
              <a:cs typeface="Times New Roman"/>
            </a:endParaRPr>
          </a:p>
        </p:txBody>
      </p:sp>
      <p:sp>
        <p:nvSpPr>
          <p:cNvPr id="4" name="object 4">
            <a:extLst>
              <a:ext uri="{FF2B5EF4-FFF2-40B4-BE49-F238E27FC236}">
                <a16:creationId xmlns:a16="http://schemas.microsoft.com/office/drawing/2014/main" id="{CD1DC81A-23DB-446E-ACF9-8F01B123CAF6}"/>
              </a:ext>
            </a:extLst>
          </p:cNvPr>
          <p:cNvSpPr txBox="1"/>
          <p:nvPr/>
        </p:nvSpPr>
        <p:spPr>
          <a:xfrm>
            <a:off x="3163888" y="2571750"/>
            <a:ext cx="279400" cy="147638"/>
          </a:xfrm>
          <a:prstGeom prst="rect">
            <a:avLst/>
          </a:prstGeom>
        </p:spPr>
        <p:txBody>
          <a:bodyPr lIns="0" tIns="13335" rIns="0" bIns="0">
            <a:spAutoFit/>
          </a:bodyPr>
          <a:lstStyle/>
          <a:p>
            <a:pPr marL="25400" eaLnBrk="1" fontAlgn="auto" hangingPunct="1">
              <a:spcBef>
                <a:spcPts val="105"/>
              </a:spcBef>
              <a:spcAft>
                <a:spcPts val="0"/>
              </a:spcAft>
              <a:defRPr/>
            </a:pPr>
            <a:r>
              <a:rPr sz="1200" kern="0" spc="-30" baseline="6944" dirty="0">
                <a:solidFill>
                  <a:sysClr val="windowText" lastClr="000000"/>
                </a:solidFill>
                <a:latin typeface="Cambria"/>
                <a:cs typeface="Cambria"/>
              </a:rPr>
              <a:t>]pC</a:t>
            </a:r>
            <a:r>
              <a:rPr sz="650" kern="0" spc="-20" dirty="0">
                <a:solidFill>
                  <a:sysClr val="windowText" lastClr="000000"/>
                </a:solidFill>
                <a:latin typeface="Cambria"/>
                <a:cs typeface="Cambria"/>
              </a:rPr>
              <a:t>p</a:t>
            </a:r>
            <a:endParaRPr sz="650" kern="0">
              <a:solidFill>
                <a:sysClr val="windowText" lastClr="000000"/>
              </a:solidFill>
              <a:latin typeface="Cambria"/>
              <a:cs typeface="Cambria"/>
            </a:endParaRPr>
          </a:p>
        </p:txBody>
      </p:sp>
      <p:sp>
        <p:nvSpPr>
          <p:cNvPr id="5" name="object 5">
            <a:extLst>
              <a:ext uri="{FF2B5EF4-FFF2-40B4-BE49-F238E27FC236}">
                <a16:creationId xmlns:a16="http://schemas.microsoft.com/office/drawing/2014/main" id="{C943917C-4F85-4098-AD4C-6042A6AA435C}"/>
              </a:ext>
            </a:extLst>
          </p:cNvPr>
          <p:cNvSpPr txBox="1"/>
          <p:nvPr/>
        </p:nvSpPr>
        <p:spPr>
          <a:xfrm>
            <a:off x="3257550" y="2455863"/>
            <a:ext cx="65088" cy="131762"/>
          </a:xfrm>
          <a:prstGeom prst="rect">
            <a:avLst/>
          </a:prstGeom>
        </p:spPr>
        <p:txBody>
          <a:bodyPr lIns="0" tIns="12065" rIns="0" bIns="0">
            <a:spAutoFit/>
          </a:bodyPr>
          <a:lstStyle/>
          <a:p>
            <a:pPr eaLnBrk="1" fontAlgn="auto" hangingPunct="1">
              <a:spcBef>
                <a:spcPts val="95"/>
              </a:spcBef>
              <a:spcAft>
                <a:spcPts val="0"/>
              </a:spcAft>
              <a:defRPr/>
            </a:pPr>
            <a:r>
              <a:rPr sz="700" kern="0" spc="5" dirty="0">
                <a:solidFill>
                  <a:sysClr val="windowText" lastClr="000000"/>
                </a:solidFill>
                <a:latin typeface="Cambria"/>
                <a:cs typeface="Cambria"/>
              </a:rPr>
              <a:t>P</a:t>
            </a:r>
            <a:endParaRPr sz="700" kern="0">
              <a:solidFill>
                <a:sysClr val="windowText" lastClr="000000"/>
              </a:solidFill>
              <a:latin typeface="Cambria"/>
              <a:cs typeface="Cambria"/>
            </a:endParaRPr>
          </a:p>
        </p:txBody>
      </p:sp>
      <p:sp>
        <p:nvSpPr>
          <p:cNvPr id="6" name="object 6">
            <a:extLst>
              <a:ext uri="{FF2B5EF4-FFF2-40B4-BE49-F238E27FC236}">
                <a16:creationId xmlns:a16="http://schemas.microsoft.com/office/drawing/2014/main" id="{F7A4AC2C-278A-4079-9D63-1748112CD42C}"/>
              </a:ext>
            </a:extLst>
          </p:cNvPr>
          <p:cNvSpPr txBox="1"/>
          <p:nvPr/>
        </p:nvSpPr>
        <p:spPr>
          <a:xfrm>
            <a:off x="1725613" y="2435225"/>
            <a:ext cx="1900237" cy="193675"/>
          </a:xfrm>
          <a:prstGeom prst="rect">
            <a:avLst/>
          </a:prstGeom>
        </p:spPr>
        <p:txBody>
          <a:bodyPr lIns="0" tIns="13335" rIns="0" bIns="0">
            <a:spAutoFit/>
          </a:bodyPr>
          <a:lstStyle/>
          <a:p>
            <a:pPr marL="25400" eaLnBrk="1" fontAlgn="auto" hangingPunct="1">
              <a:spcBef>
                <a:spcPts val="105"/>
              </a:spcBef>
              <a:spcAft>
                <a:spcPts val="0"/>
              </a:spcAft>
              <a:tabLst>
                <a:tab pos="1701800" algn="l"/>
              </a:tabLst>
              <a:defRPr/>
            </a:pPr>
            <a:r>
              <a:rPr sz="1100" kern="0" dirty="0">
                <a:solidFill>
                  <a:sysClr val="windowText" lastClr="000000"/>
                </a:solidFill>
                <a:latin typeface="Times New Roman"/>
                <a:cs typeface="Times New Roman"/>
              </a:rPr>
              <a:t>Temperature</a:t>
            </a:r>
            <a:r>
              <a:rPr sz="1100" kern="0" spc="55" dirty="0">
                <a:solidFill>
                  <a:sysClr val="windowText" lastClr="000000"/>
                </a:solidFill>
                <a:latin typeface="Times New Roman"/>
                <a:cs typeface="Times New Roman"/>
              </a:rPr>
              <a:t> </a:t>
            </a:r>
            <a:r>
              <a:rPr sz="1100" kern="0" dirty="0">
                <a:solidFill>
                  <a:sysClr val="windowText" lastClr="000000"/>
                </a:solidFill>
                <a:latin typeface="Times New Roman"/>
                <a:cs typeface="Times New Roman"/>
              </a:rPr>
              <a:t>rise</a:t>
            </a:r>
            <a:r>
              <a:rPr sz="1100" kern="0" spc="120" dirty="0">
                <a:solidFill>
                  <a:sysClr val="windowText" lastClr="000000"/>
                </a:solidFill>
                <a:latin typeface="Times New Roman"/>
                <a:cs typeface="Times New Roman"/>
              </a:rPr>
              <a:t> </a:t>
            </a:r>
            <a:r>
              <a:rPr sz="1100" kern="0" dirty="0">
                <a:solidFill>
                  <a:sysClr val="windowText" lastClr="000000"/>
                </a:solidFill>
                <a:latin typeface="Times New Roman"/>
                <a:cs typeface="Times New Roman"/>
              </a:rPr>
              <a:t>(ΔT)</a:t>
            </a:r>
            <a:r>
              <a:rPr sz="1100" kern="0" spc="130" dirty="0">
                <a:solidFill>
                  <a:sysClr val="windowText" lastClr="000000"/>
                </a:solidFill>
                <a:latin typeface="Times New Roman"/>
                <a:cs typeface="Times New Roman"/>
              </a:rPr>
              <a:t> </a:t>
            </a:r>
            <a:r>
              <a:rPr sz="1100" kern="0" spc="-50" dirty="0">
                <a:solidFill>
                  <a:sysClr val="windowText" lastClr="000000"/>
                </a:solidFill>
                <a:latin typeface="Times New Roman"/>
                <a:cs typeface="Times New Roman"/>
              </a:rPr>
              <a:t>=</a:t>
            </a:r>
            <a:r>
              <a:rPr sz="1100" kern="0" dirty="0">
                <a:solidFill>
                  <a:sysClr val="windowText" lastClr="000000"/>
                </a:solidFill>
                <a:latin typeface="Times New Roman"/>
                <a:cs typeface="Times New Roman"/>
              </a:rPr>
              <a:t>	</a:t>
            </a:r>
            <a:r>
              <a:rPr sz="1100" kern="0" spc="-25" dirty="0">
                <a:solidFill>
                  <a:sysClr val="windowText" lastClr="000000"/>
                </a:solidFill>
                <a:latin typeface="Cambria"/>
                <a:cs typeface="Cambria"/>
              </a:rPr>
              <a:t>𝑄</a:t>
            </a:r>
            <a:r>
              <a:rPr sz="1200" kern="0" spc="-37" baseline="-17361" dirty="0">
                <a:solidFill>
                  <a:sysClr val="windowText" lastClr="000000"/>
                </a:solidFill>
                <a:latin typeface="Cambria"/>
                <a:cs typeface="Cambria"/>
              </a:rPr>
              <a:t>L</a:t>
            </a:r>
            <a:endParaRPr sz="1200" kern="0" baseline="-17361">
              <a:solidFill>
                <a:sysClr val="windowText" lastClr="000000"/>
              </a:solidFill>
              <a:latin typeface="Cambria"/>
              <a:cs typeface="Cambria"/>
            </a:endParaRPr>
          </a:p>
        </p:txBody>
      </p:sp>
      <p:sp>
        <p:nvSpPr>
          <p:cNvPr id="60423" name="object 7">
            <a:extLst>
              <a:ext uri="{FF2B5EF4-FFF2-40B4-BE49-F238E27FC236}">
                <a16:creationId xmlns:a16="http://schemas.microsoft.com/office/drawing/2014/main" id="{D6448D92-7CF0-4269-B943-4DCBA4FCE3E3}"/>
              </a:ext>
            </a:extLst>
          </p:cNvPr>
          <p:cNvSpPr>
            <a:spLocks/>
          </p:cNvSpPr>
          <p:nvPr/>
        </p:nvSpPr>
        <p:spPr bwMode="auto">
          <a:xfrm>
            <a:off x="3198813" y="2600325"/>
            <a:ext cx="206375" cy="7938"/>
          </a:xfrm>
          <a:custGeom>
            <a:avLst/>
            <a:gdLst>
              <a:gd name="T0" fmla="*/ 208295 w 205739"/>
              <a:gd name="T1" fmla="*/ 0 h 7619"/>
              <a:gd name="T2" fmla="*/ 0 w 205739"/>
              <a:gd name="T3" fmla="*/ 0 h 7619"/>
              <a:gd name="T4" fmla="*/ 0 w 205739"/>
              <a:gd name="T5" fmla="*/ 8977 h 7619"/>
              <a:gd name="T6" fmla="*/ 208295 w 205739"/>
              <a:gd name="T7" fmla="*/ 8977 h 7619"/>
              <a:gd name="T8" fmla="*/ 208295 w 205739"/>
              <a:gd name="T9" fmla="*/ 0 h 76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5739" h="7619">
                <a:moveTo>
                  <a:pt x="205739" y="0"/>
                </a:moveTo>
                <a:lnTo>
                  <a:pt x="0" y="0"/>
                </a:lnTo>
                <a:lnTo>
                  <a:pt x="0" y="7619"/>
                </a:lnTo>
                <a:lnTo>
                  <a:pt x="205739" y="7619"/>
                </a:lnTo>
                <a:lnTo>
                  <a:pt x="2057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8" name="object 8">
            <a:extLst>
              <a:ext uri="{FF2B5EF4-FFF2-40B4-BE49-F238E27FC236}">
                <a16:creationId xmlns:a16="http://schemas.microsoft.com/office/drawing/2014/main" id="{D013F1E9-3EDD-4DAC-BBCA-202235AC7561}"/>
              </a:ext>
            </a:extLst>
          </p:cNvPr>
          <p:cNvSpPr txBox="1"/>
          <p:nvPr/>
        </p:nvSpPr>
        <p:spPr>
          <a:xfrm>
            <a:off x="1751013" y="2219325"/>
            <a:ext cx="1470025" cy="193675"/>
          </a:xfrm>
          <a:prstGeom prst="rect">
            <a:avLst/>
          </a:prstGeom>
        </p:spPr>
        <p:txBody>
          <a:bodyPr lIns="0" tIns="13335" rIns="0" bIns="0">
            <a:spAutoFit/>
          </a:bodyPr>
          <a:lstStyle/>
          <a:p>
            <a:pPr eaLnBrk="1" fontAlgn="auto" hangingPunct="1">
              <a:spcBef>
                <a:spcPts val="105"/>
              </a:spcBef>
              <a:spcAft>
                <a:spcPts val="0"/>
              </a:spcAft>
              <a:defRPr/>
            </a:pPr>
            <a:r>
              <a:rPr sz="1650" kern="0" baseline="5050" dirty="0">
                <a:solidFill>
                  <a:sysClr val="windowText" lastClr="000000"/>
                </a:solidFill>
                <a:latin typeface="Times New Roman"/>
                <a:cs typeface="Times New Roman"/>
              </a:rPr>
              <a:t>Power</a:t>
            </a:r>
            <a:r>
              <a:rPr sz="1650" kern="0" spc="75" baseline="5050" dirty="0">
                <a:solidFill>
                  <a:sysClr val="windowText" lastClr="000000"/>
                </a:solidFill>
                <a:latin typeface="Times New Roman"/>
                <a:cs typeface="Times New Roman"/>
              </a:rPr>
              <a:t> </a:t>
            </a:r>
            <a:r>
              <a:rPr sz="1650" kern="0" baseline="5050" dirty="0">
                <a:solidFill>
                  <a:sysClr val="windowText" lastClr="000000"/>
                </a:solidFill>
                <a:latin typeface="Times New Roman"/>
                <a:cs typeface="Times New Roman"/>
              </a:rPr>
              <a:t>loss</a:t>
            </a:r>
            <a:r>
              <a:rPr sz="1650" kern="0" spc="52" baseline="5050" dirty="0">
                <a:solidFill>
                  <a:sysClr val="windowText" lastClr="000000"/>
                </a:solidFill>
                <a:latin typeface="Times New Roman"/>
                <a:cs typeface="Times New Roman"/>
              </a:rPr>
              <a:t> </a:t>
            </a:r>
            <a:r>
              <a:rPr sz="1650" kern="0" baseline="5050" dirty="0">
                <a:solidFill>
                  <a:sysClr val="windowText" lastClr="000000"/>
                </a:solidFill>
                <a:latin typeface="Times New Roman"/>
                <a:cs typeface="Times New Roman"/>
              </a:rPr>
              <a:t>(</a:t>
            </a:r>
            <a:r>
              <a:rPr sz="1650" kern="0" baseline="5050" dirty="0">
                <a:solidFill>
                  <a:sysClr val="windowText" lastClr="000000"/>
                </a:solidFill>
                <a:latin typeface="Cambria"/>
                <a:cs typeface="Cambria"/>
              </a:rPr>
              <a:t>𝑃</a:t>
            </a:r>
            <a:r>
              <a:rPr sz="700" kern="0" dirty="0">
                <a:solidFill>
                  <a:sysClr val="windowText" lastClr="000000"/>
                </a:solidFill>
                <a:latin typeface="Cambria"/>
                <a:cs typeface="Cambria"/>
              </a:rPr>
              <a:t>t</a:t>
            </a:r>
            <a:r>
              <a:rPr sz="1650" kern="0" baseline="5050" dirty="0">
                <a:solidFill>
                  <a:sysClr val="windowText" lastClr="000000"/>
                </a:solidFill>
                <a:latin typeface="Cambria"/>
                <a:cs typeface="Cambria"/>
              </a:rPr>
              <a:t>)</a:t>
            </a:r>
            <a:r>
              <a:rPr sz="1650" kern="0" spc="120" baseline="5050" dirty="0">
                <a:solidFill>
                  <a:sysClr val="windowText" lastClr="000000"/>
                </a:solidFill>
                <a:latin typeface="Cambria"/>
                <a:cs typeface="Cambria"/>
              </a:rPr>
              <a:t> </a:t>
            </a:r>
            <a:r>
              <a:rPr sz="1650" kern="0" baseline="5050" dirty="0">
                <a:solidFill>
                  <a:sysClr val="windowText" lastClr="000000"/>
                </a:solidFill>
                <a:latin typeface="Times New Roman"/>
                <a:cs typeface="Times New Roman"/>
              </a:rPr>
              <a:t>=</a:t>
            </a:r>
            <a:r>
              <a:rPr sz="1650" kern="0" spc="52" baseline="5050" dirty="0">
                <a:solidFill>
                  <a:sysClr val="windowText" lastClr="000000"/>
                </a:solidFill>
                <a:latin typeface="Times New Roman"/>
                <a:cs typeface="Times New Roman"/>
              </a:rPr>
              <a:t> </a:t>
            </a:r>
            <a:r>
              <a:rPr sz="1650" kern="0" spc="-30" baseline="5050" dirty="0">
                <a:solidFill>
                  <a:sysClr val="windowText" lastClr="000000"/>
                </a:solidFill>
                <a:latin typeface="Times New Roman"/>
                <a:cs typeface="Times New Roman"/>
              </a:rPr>
              <a:t>2πR</a:t>
            </a:r>
            <a:r>
              <a:rPr sz="1650" i="1" kern="0" spc="-30" baseline="5050" dirty="0">
                <a:solidFill>
                  <a:sysClr val="windowText" lastClr="000000"/>
                </a:solidFill>
                <a:latin typeface="Times New Roman"/>
                <a:cs typeface="Times New Roman"/>
              </a:rPr>
              <a:t>NF</a:t>
            </a:r>
            <a:endParaRPr sz="1650" kern="0" baseline="5050">
              <a:solidFill>
                <a:sysClr val="windowText" lastClr="000000"/>
              </a:solidFill>
              <a:latin typeface="Times New Roman"/>
              <a:cs typeface="Times New Roman"/>
            </a:endParaRPr>
          </a:p>
        </p:txBody>
      </p:sp>
      <p:sp>
        <p:nvSpPr>
          <p:cNvPr id="60425" name="object 9">
            <a:extLst>
              <a:ext uri="{FF2B5EF4-FFF2-40B4-BE49-F238E27FC236}">
                <a16:creationId xmlns:a16="http://schemas.microsoft.com/office/drawing/2014/main" id="{63D0EF07-2A92-440B-89DB-7BA1E33BCE68}"/>
              </a:ext>
            </a:extLst>
          </p:cNvPr>
          <p:cNvSpPr txBox="1">
            <a:spLocks noChangeArrowheads="1"/>
          </p:cNvSpPr>
          <p:nvPr/>
        </p:nvSpPr>
        <p:spPr bwMode="auto">
          <a:xfrm>
            <a:off x="1389063" y="896938"/>
            <a:ext cx="748823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6034" rIns="0" bIns="0">
            <a:spAutoFit/>
          </a:bodyPr>
          <a:lstStyle>
            <a:lvl1pPr marL="228600" indent="-215900">
              <a:tabLst>
                <a:tab pos="228600" algn="l"/>
              </a:tabLst>
              <a:defRPr>
                <a:solidFill>
                  <a:schemeClr val="tx1"/>
                </a:solidFill>
                <a:latin typeface="Arial" panose="020B0604020202020204" pitchFamily="34" charset="0"/>
              </a:defRPr>
            </a:lvl1pPr>
            <a:lvl2pPr marL="742950" indent="-285750">
              <a:tabLst>
                <a:tab pos="228600" algn="l"/>
              </a:tabLst>
              <a:defRPr>
                <a:solidFill>
                  <a:schemeClr val="tx1"/>
                </a:solidFill>
                <a:latin typeface="Arial" panose="020B0604020202020204" pitchFamily="34" charset="0"/>
              </a:defRPr>
            </a:lvl2pPr>
            <a:lvl3pPr marL="1143000" indent="-228600">
              <a:tabLst>
                <a:tab pos="228600" algn="l"/>
              </a:tabLst>
              <a:defRPr>
                <a:solidFill>
                  <a:schemeClr val="tx1"/>
                </a:solidFill>
                <a:latin typeface="Arial" panose="020B0604020202020204" pitchFamily="34" charset="0"/>
              </a:defRPr>
            </a:lvl3pPr>
            <a:lvl4pPr marL="1600200" indent="-228600">
              <a:tabLst>
                <a:tab pos="228600" algn="l"/>
              </a:tabLst>
              <a:defRPr>
                <a:solidFill>
                  <a:schemeClr val="tx1"/>
                </a:solidFill>
                <a:latin typeface="Arial" panose="020B0604020202020204" pitchFamily="34" charset="0"/>
              </a:defRPr>
            </a:lvl4pPr>
            <a:lvl5pPr marL="2057400" indent="-228600">
              <a:tabLst>
                <a:tab pos="2286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286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286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286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algn="just" eaLnBrk="1" hangingPunct="1">
              <a:lnSpc>
                <a:spcPct val="96000"/>
              </a:lnSpc>
              <a:spcBef>
                <a:spcPts val="200"/>
              </a:spcBef>
              <a:buSzPct val="55000"/>
              <a:buFont typeface="Symbol" panose="05050102010706020507" pitchFamily="18" charset="2"/>
              <a:buChar char=""/>
            </a:pPr>
            <a:r>
              <a:rPr lang="en-US" altLang="en-US" sz="2000" b="1">
                <a:solidFill>
                  <a:srgbClr val="000000"/>
                </a:solidFill>
                <a:latin typeface="Times New Roman" panose="02020603050405020304" pitchFamily="18" charset="0"/>
                <a:cs typeface="Times New Roman" panose="02020603050405020304" pitchFamily="18" charset="0"/>
              </a:rPr>
              <a:t>Finite journal bearing design: </a:t>
            </a:r>
            <a:r>
              <a:rPr lang="en-US" altLang="en-US" sz="2000">
                <a:solidFill>
                  <a:srgbClr val="000000"/>
                </a:solidFill>
                <a:latin typeface="Times New Roman" panose="02020603050405020304" pitchFamily="18" charset="0"/>
                <a:cs typeface="Times New Roman" panose="02020603050405020304" pitchFamily="18" charset="0"/>
              </a:rPr>
              <a:t>For finite journal bearing, solution of Raimondi and Boyd method can be used. Dimensionless performance parameters are available in the form of Charts and tables. It can be used for solving problems.</a:t>
            </a:r>
          </a:p>
        </p:txBody>
      </p:sp>
      <p:sp>
        <p:nvSpPr>
          <p:cNvPr id="60426" name="object 10">
            <a:extLst>
              <a:ext uri="{FF2B5EF4-FFF2-40B4-BE49-F238E27FC236}">
                <a16:creationId xmlns:a16="http://schemas.microsoft.com/office/drawing/2014/main" id="{5350EBE7-B5CE-44C7-8E4E-18E309015462}"/>
              </a:ext>
            </a:extLst>
          </p:cNvPr>
          <p:cNvSpPr txBox="1">
            <a:spLocks noChangeArrowheads="1"/>
          </p:cNvSpPr>
          <p:nvPr/>
        </p:nvSpPr>
        <p:spPr bwMode="auto">
          <a:xfrm>
            <a:off x="1176338" y="3440113"/>
            <a:ext cx="7697787" cy="36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44132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en-US" altLang="en-US" sz="2000">
                <a:solidFill>
                  <a:srgbClr val="000000"/>
                </a:solidFill>
                <a:latin typeface="Times New Roman" panose="02020603050405020304" pitchFamily="18" charset="0"/>
                <a:cs typeface="Times New Roman" panose="02020603050405020304" pitchFamily="18" charset="0"/>
              </a:rPr>
              <a:t>Refer machine design data book for required data if needed.</a:t>
            </a:r>
          </a:p>
          <a:p>
            <a:pPr eaLnBrk="1" hangingPunct="1">
              <a:spcBef>
                <a:spcPts val="38"/>
              </a:spcBef>
            </a:pPr>
            <a:endParaRPr lang="en-US" altLang="en-US" sz="1900">
              <a:solidFill>
                <a:srgbClr val="000000"/>
              </a:solidFill>
              <a:latin typeface="Times New Roman" panose="02020603050405020304" pitchFamily="18" charset="0"/>
              <a:cs typeface="Times New Roman" panose="02020603050405020304" pitchFamily="18" charset="0"/>
            </a:endParaRPr>
          </a:p>
          <a:p>
            <a:pPr eaLnBrk="1" hangingPunct="1"/>
            <a:r>
              <a:rPr lang="en-US" altLang="en-US" sz="2000" b="1" u="sng">
                <a:solidFill>
                  <a:srgbClr val="000000"/>
                </a:solidFill>
                <a:latin typeface="Times New Roman" panose="02020603050405020304" pitchFamily="18" charset="0"/>
                <a:cs typeface="Times New Roman" panose="02020603050405020304" pitchFamily="18" charset="0"/>
              </a:rPr>
              <a:t>Problems:</a:t>
            </a:r>
            <a:endParaRPr lang="en-US" altLang="en-US" sz="2000">
              <a:solidFill>
                <a:srgbClr val="000000"/>
              </a:solidFill>
              <a:latin typeface="Times New Roman" panose="02020603050405020304" pitchFamily="18" charset="0"/>
              <a:cs typeface="Times New Roman" panose="02020603050405020304" pitchFamily="18" charset="0"/>
            </a:endParaRPr>
          </a:p>
          <a:p>
            <a:pPr eaLnBrk="1" hangingPunct="1">
              <a:spcBef>
                <a:spcPts val="25"/>
              </a:spcBef>
            </a:pPr>
            <a:endParaRPr lang="en-US" altLang="en-US" sz="2300">
              <a:solidFill>
                <a:srgbClr val="000000"/>
              </a:solidFill>
              <a:latin typeface="Times New Roman" panose="02020603050405020304" pitchFamily="18" charset="0"/>
              <a:cs typeface="Times New Roman" panose="02020603050405020304" pitchFamily="18" charset="0"/>
            </a:endParaRPr>
          </a:p>
          <a:p>
            <a:pPr algn="just" eaLnBrk="1" hangingPunct="1"/>
            <a:r>
              <a:rPr lang="en-US" altLang="en-US" sz="2000" b="1" i="1">
                <a:solidFill>
                  <a:srgbClr val="000000"/>
                </a:solidFill>
                <a:latin typeface="Times New Roman" panose="02020603050405020304" pitchFamily="18" charset="0"/>
                <a:cs typeface="Times New Roman" panose="02020603050405020304" pitchFamily="18" charset="0"/>
              </a:rPr>
              <a:t>Problem 1</a:t>
            </a:r>
            <a:r>
              <a:rPr lang="en-US" altLang="en-US" sz="2000" i="1">
                <a:solidFill>
                  <a:srgbClr val="000000"/>
                </a:solidFill>
                <a:latin typeface="Times New Roman" panose="02020603050405020304" pitchFamily="18" charset="0"/>
                <a:cs typeface="Times New Roman" panose="02020603050405020304" pitchFamily="18" charset="0"/>
              </a:rPr>
              <a:t>: Write a computer program for design of journal bearing.</a:t>
            </a:r>
            <a:endParaRPr lang="en-US" altLang="en-US" sz="2000">
              <a:solidFill>
                <a:srgbClr val="000000"/>
              </a:solidFill>
              <a:latin typeface="Times New Roman" panose="02020603050405020304" pitchFamily="18" charset="0"/>
              <a:cs typeface="Times New Roman" panose="02020603050405020304" pitchFamily="18" charset="0"/>
            </a:endParaRPr>
          </a:p>
          <a:p>
            <a:pPr algn="just" eaLnBrk="1" hangingPunct="1">
              <a:lnSpc>
                <a:spcPct val="96000"/>
              </a:lnSpc>
              <a:spcBef>
                <a:spcPts val="675"/>
              </a:spcBef>
            </a:pPr>
            <a:r>
              <a:rPr lang="en-US" altLang="en-US" sz="2000" b="1" i="1">
                <a:solidFill>
                  <a:srgbClr val="000000"/>
                </a:solidFill>
                <a:latin typeface="Times New Roman" panose="02020603050405020304" pitchFamily="18" charset="0"/>
                <a:cs typeface="Times New Roman" panose="02020603050405020304" pitchFamily="18" charset="0"/>
              </a:rPr>
              <a:t>Problem  2</a:t>
            </a:r>
            <a:r>
              <a:rPr lang="en-US" altLang="en-US" sz="2000" i="1">
                <a:solidFill>
                  <a:srgbClr val="000000"/>
                </a:solidFill>
                <a:latin typeface="Times New Roman" panose="02020603050405020304" pitchFamily="18" charset="0"/>
                <a:cs typeface="Times New Roman" panose="02020603050405020304" pitchFamily="18" charset="0"/>
              </a:rPr>
              <a:t>:  A  full  journal  bearing  of  width  20  cm  with  a  journal  of diameter 10 cm has diametric clearance of 100 micro meters. The journal rotates at 1200 rpm. The absolute viscosity of lubricant at 20° C is 0.04 Pas.  For  an  eccentricity  ratio  of  0.6,  determine  the  minimum  film thickness,  load  carrying  capacity,  attitude  angle,  Sommerfeld  number, friction  factor.  Mass  density,  and  specific  heat  of  the  oil  at  constant pressure may be taken as 900 kg/m3 and 2.0 J/g/0K, respectively.</a:t>
            </a:r>
            <a:endParaRPr lang="en-US" altLang="en-US" sz="200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object 2">
            <a:extLst>
              <a:ext uri="{FF2B5EF4-FFF2-40B4-BE49-F238E27FC236}">
                <a16:creationId xmlns:a16="http://schemas.microsoft.com/office/drawing/2014/main" id="{1F97B094-615A-40DC-8CD1-E288CD2BF884}"/>
              </a:ext>
            </a:extLst>
          </p:cNvPr>
          <p:cNvSpPr txBox="1">
            <a:spLocks noChangeArrowheads="1"/>
          </p:cNvSpPr>
          <p:nvPr/>
        </p:nvSpPr>
        <p:spPr bwMode="auto">
          <a:xfrm>
            <a:off x="1176338" y="847725"/>
            <a:ext cx="769620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6034"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6000"/>
              </a:lnSpc>
              <a:spcBef>
                <a:spcPts val="200"/>
              </a:spcBef>
            </a:pPr>
            <a:r>
              <a:rPr lang="en-US" altLang="en-US" sz="2000" b="1" i="1">
                <a:solidFill>
                  <a:srgbClr val="000000"/>
                </a:solidFill>
                <a:latin typeface="Times New Roman" panose="02020603050405020304" pitchFamily="18" charset="0"/>
                <a:cs typeface="Times New Roman" panose="02020603050405020304" pitchFamily="18" charset="0"/>
              </a:rPr>
              <a:t>Problem  3</a:t>
            </a:r>
            <a:r>
              <a:rPr lang="en-US" altLang="en-US" sz="2000" i="1">
                <a:solidFill>
                  <a:srgbClr val="000000"/>
                </a:solidFill>
                <a:latin typeface="Times New Roman" panose="02020603050405020304" pitchFamily="18" charset="0"/>
                <a:cs typeface="Times New Roman" panose="02020603050405020304" pitchFamily="18" charset="0"/>
              </a:rPr>
              <a:t>:  A  journal  bearing  is  operating  under  following  operating conditions: Journal diameter = 20 cm, bearing length = 10 cm and journal speed = 600 r.p.m. Clearance ratio may be chosen between 0.5, 1, 1.5, and  2.0  mm/m.  Select  a  clearance  ratio  and  determine  load  carrying capacity, oil flow rate, power loss, and temperature rise of lubricant while the viscosity of the oil at 38°C is 100cS and at 100°C is 12cS. Specific gravity of the oil is 0.9. The bearing is designed to run at an eccentricity ratio 0.6.</a:t>
            </a:r>
            <a:endParaRPr lang="en-US" altLang="en-US" sz="200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object 2">
            <a:extLst>
              <a:ext uri="{FF2B5EF4-FFF2-40B4-BE49-F238E27FC236}">
                <a16:creationId xmlns:a16="http://schemas.microsoft.com/office/drawing/2014/main" id="{728AF45B-4A93-4388-8432-C02771E263F6}"/>
              </a:ext>
            </a:extLst>
          </p:cNvPr>
          <p:cNvSpPr txBox="1">
            <a:spLocks noChangeArrowheads="1"/>
          </p:cNvSpPr>
          <p:nvPr/>
        </p:nvSpPr>
        <p:spPr bwMode="auto">
          <a:xfrm>
            <a:off x="1036638" y="895350"/>
            <a:ext cx="4151312"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6034" rIns="0" bIns="0">
            <a:spAutoFit/>
          </a:bodyPr>
          <a:lstStyle>
            <a:lvl1pPr marL="263525" indent="-25082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6000"/>
              </a:lnSpc>
              <a:spcBef>
                <a:spcPts val="200"/>
              </a:spcBef>
            </a:pPr>
            <a:r>
              <a:rPr lang="en-US" altLang="en-US" sz="2000" b="1">
                <a:solidFill>
                  <a:srgbClr val="000000"/>
                </a:solidFill>
                <a:latin typeface="Times New Roman" panose="02020603050405020304" pitchFamily="18" charset="0"/>
                <a:cs typeface="Times New Roman" panose="02020603050405020304" pitchFamily="18" charset="0"/>
              </a:rPr>
              <a:t>3.1.Consideration s in shaft design:</a:t>
            </a:r>
            <a:endParaRPr lang="en-US" altLang="en-US" sz="2000">
              <a:solidFill>
                <a:srgbClr val="000000"/>
              </a:solidFill>
              <a:latin typeface="Times New Roman" panose="02020603050405020304" pitchFamily="18" charset="0"/>
              <a:cs typeface="Times New Roman" panose="02020603050405020304" pitchFamily="18" charset="0"/>
            </a:endParaRPr>
          </a:p>
        </p:txBody>
      </p:sp>
      <p:sp>
        <p:nvSpPr>
          <p:cNvPr id="7171" name="object 3">
            <a:extLst>
              <a:ext uri="{FF2B5EF4-FFF2-40B4-BE49-F238E27FC236}">
                <a16:creationId xmlns:a16="http://schemas.microsoft.com/office/drawing/2014/main" id="{65EC5F66-3E53-4794-867F-0AEBBF5D8A64}"/>
              </a:ext>
            </a:extLst>
          </p:cNvPr>
          <p:cNvSpPr txBox="1">
            <a:spLocks noChangeArrowheads="1"/>
          </p:cNvSpPr>
          <p:nvPr/>
        </p:nvSpPr>
        <p:spPr bwMode="auto">
          <a:xfrm>
            <a:off x="1200150" y="6002338"/>
            <a:ext cx="4151313"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3020" rIns="0" bIns="0">
            <a:spAutoFit/>
          </a:bodyPr>
          <a:lstStyle>
            <a:lvl1pPr marL="228600" indent="-215900">
              <a:tabLst>
                <a:tab pos="228600" algn="l"/>
              </a:tabLst>
              <a:defRPr>
                <a:solidFill>
                  <a:schemeClr val="tx1"/>
                </a:solidFill>
                <a:latin typeface="Arial" panose="020B0604020202020204" pitchFamily="34" charset="0"/>
              </a:defRPr>
            </a:lvl1pPr>
            <a:lvl2pPr marL="742950" indent="-285750">
              <a:tabLst>
                <a:tab pos="228600" algn="l"/>
              </a:tabLst>
              <a:defRPr>
                <a:solidFill>
                  <a:schemeClr val="tx1"/>
                </a:solidFill>
                <a:latin typeface="Arial" panose="020B0604020202020204" pitchFamily="34" charset="0"/>
              </a:defRPr>
            </a:lvl2pPr>
            <a:lvl3pPr marL="1143000" indent="-228600">
              <a:tabLst>
                <a:tab pos="228600" algn="l"/>
              </a:tabLst>
              <a:defRPr>
                <a:solidFill>
                  <a:schemeClr val="tx1"/>
                </a:solidFill>
                <a:latin typeface="Arial" panose="020B0604020202020204" pitchFamily="34" charset="0"/>
              </a:defRPr>
            </a:lvl3pPr>
            <a:lvl4pPr marL="1600200" indent="-228600">
              <a:tabLst>
                <a:tab pos="228600" algn="l"/>
              </a:tabLst>
              <a:defRPr>
                <a:solidFill>
                  <a:schemeClr val="tx1"/>
                </a:solidFill>
                <a:latin typeface="Arial" panose="020B0604020202020204" pitchFamily="34" charset="0"/>
              </a:defRPr>
            </a:lvl4pPr>
            <a:lvl5pPr marL="2057400" indent="-228600">
              <a:tabLst>
                <a:tab pos="2286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286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286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286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eaLnBrk="1" hangingPunct="1">
              <a:lnSpc>
                <a:spcPts val="2300"/>
              </a:lnSpc>
              <a:spcBef>
                <a:spcPts val="263"/>
              </a:spcBef>
              <a:buSzPct val="55000"/>
              <a:buFont typeface="Courier New" panose="02070309020205020404" pitchFamily="49" charset="0"/>
              <a:buChar char="o"/>
            </a:pPr>
            <a:r>
              <a:rPr lang="en-US" altLang="en-US" sz="2000">
                <a:solidFill>
                  <a:srgbClr val="221F1F"/>
                </a:solidFill>
                <a:latin typeface="Times New Roman" panose="02020603050405020304" pitchFamily="18" charset="0"/>
                <a:cs typeface="Times New Roman" panose="02020603050405020304" pitchFamily="18" charset="0"/>
              </a:rPr>
              <a:t>Size and spacing of components</a:t>
            </a:r>
            <a:endParaRPr lang="en-US" altLang="en-US" sz="2000">
              <a:solidFill>
                <a:srgbClr val="000000"/>
              </a:solidFill>
              <a:latin typeface="Times New Roman" panose="02020603050405020304" pitchFamily="18" charset="0"/>
              <a:cs typeface="Times New Roman" panose="02020603050405020304" pitchFamily="18" charset="0"/>
            </a:endParaRPr>
          </a:p>
          <a:p>
            <a:pPr eaLnBrk="1" hangingPunct="1">
              <a:lnSpc>
                <a:spcPct val="96000"/>
              </a:lnSpc>
              <a:spcBef>
                <a:spcPts val="538"/>
              </a:spcBef>
              <a:buSzPct val="55000"/>
              <a:buFont typeface="Courier New" panose="02070309020205020404" pitchFamily="49" charset="0"/>
              <a:buChar char="o"/>
            </a:pPr>
            <a:r>
              <a:rPr lang="en-US" altLang="en-US" sz="2000">
                <a:solidFill>
                  <a:srgbClr val="221F1F"/>
                </a:solidFill>
                <a:latin typeface="Times New Roman" panose="02020603050405020304" pitchFamily="18" charset="0"/>
                <a:cs typeface="Times New Roman" panose="02020603050405020304" pitchFamily="18" charset="0"/>
              </a:rPr>
              <a:t>Material selection, material treatments</a:t>
            </a:r>
            <a:endParaRPr lang="en-US" altLang="en-US" sz="2000">
              <a:solidFill>
                <a:srgbClr val="000000"/>
              </a:solidFill>
              <a:latin typeface="Times New Roman" panose="02020603050405020304" pitchFamily="18" charset="0"/>
              <a:cs typeface="Times New Roman" panose="02020603050405020304" pitchFamily="18" charset="0"/>
            </a:endParaRPr>
          </a:p>
        </p:txBody>
      </p:sp>
      <p:sp>
        <p:nvSpPr>
          <p:cNvPr id="4" name="object 4">
            <a:extLst>
              <a:ext uri="{FF2B5EF4-FFF2-40B4-BE49-F238E27FC236}">
                <a16:creationId xmlns:a16="http://schemas.microsoft.com/office/drawing/2014/main" id="{8F9DE14C-01AD-44BE-8995-0F666391E5AF}"/>
              </a:ext>
            </a:extLst>
          </p:cNvPr>
          <p:cNvSpPr txBox="1"/>
          <p:nvPr/>
        </p:nvSpPr>
        <p:spPr>
          <a:xfrm>
            <a:off x="1219200" y="4797425"/>
            <a:ext cx="2562225" cy="1128713"/>
          </a:xfrm>
          <a:prstGeom prst="rect">
            <a:avLst/>
          </a:prstGeom>
        </p:spPr>
        <p:txBody>
          <a:bodyPr lIns="0" tIns="74930" rIns="0" bIns="0">
            <a:spAutoFit/>
          </a:bodyPr>
          <a:lstStyle/>
          <a:p>
            <a:pPr marL="228600" indent="-216535" eaLnBrk="1" fontAlgn="auto" hangingPunct="1">
              <a:spcBef>
                <a:spcPts val="590"/>
              </a:spcBef>
              <a:spcAft>
                <a:spcPts val="0"/>
              </a:spcAft>
              <a:buSzPct val="55000"/>
              <a:buFont typeface="Courier New"/>
              <a:buChar char="o"/>
              <a:tabLst>
                <a:tab pos="228600" algn="l"/>
                <a:tab pos="229235" algn="l"/>
              </a:tabLst>
              <a:defRPr/>
            </a:pPr>
            <a:r>
              <a:rPr sz="2000" kern="0" dirty="0">
                <a:solidFill>
                  <a:srgbClr val="221F1F"/>
                </a:solidFill>
                <a:latin typeface="Times New Roman"/>
                <a:cs typeface="Times New Roman"/>
              </a:rPr>
              <a:t>Deflection</a:t>
            </a:r>
            <a:r>
              <a:rPr sz="2000" kern="0" spc="40" dirty="0">
                <a:solidFill>
                  <a:srgbClr val="221F1F"/>
                </a:solidFill>
                <a:latin typeface="Times New Roman"/>
                <a:cs typeface="Times New Roman"/>
              </a:rPr>
              <a:t> </a:t>
            </a:r>
            <a:r>
              <a:rPr sz="2000" kern="0" dirty="0">
                <a:solidFill>
                  <a:srgbClr val="221F1F"/>
                </a:solidFill>
                <a:latin typeface="Times New Roman"/>
                <a:cs typeface="Times New Roman"/>
              </a:rPr>
              <a:t>and</a:t>
            </a:r>
            <a:r>
              <a:rPr sz="2000" kern="0" spc="50" dirty="0">
                <a:solidFill>
                  <a:srgbClr val="221F1F"/>
                </a:solidFill>
                <a:latin typeface="Times New Roman"/>
                <a:cs typeface="Times New Roman"/>
              </a:rPr>
              <a:t> </a:t>
            </a:r>
            <a:r>
              <a:rPr sz="2000" kern="0" spc="-10" dirty="0">
                <a:solidFill>
                  <a:srgbClr val="221F1F"/>
                </a:solidFill>
                <a:latin typeface="Times New Roman"/>
                <a:cs typeface="Times New Roman"/>
              </a:rPr>
              <a:t>rigidity</a:t>
            </a:r>
            <a:endParaRPr sz="2000" kern="0" dirty="0">
              <a:solidFill>
                <a:sysClr val="windowText" lastClr="000000"/>
              </a:solidFill>
              <a:latin typeface="Times New Roman"/>
              <a:cs typeface="Times New Roman"/>
            </a:endParaRPr>
          </a:p>
          <a:p>
            <a:pPr marL="228600" indent="-216535" eaLnBrk="1" fontAlgn="auto" hangingPunct="1">
              <a:spcBef>
                <a:spcPts val="490"/>
              </a:spcBef>
              <a:spcAft>
                <a:spcPts val="0"/>
              </a:spcAft>
              <a:buSzPct val="55000"/>
              <a:buFont typeface="Courier New"/>
              <a:buChar char="o"/>
              <a:tabLst>
                <a:tab pos="228600" algn="l"/>
                <a:tab pos="229235" algn="l"/>
              </a:tabLst>
              <a:defRPr/>
            </a:pPr>
            <a:r>
              <a:rPr sz="2000" kern="0" dirty="0">
                <a:solidFill>
                  <a:srgbClr val="221F1F"/>
                </a:solidFill>
                <a:latin typeface="Times New Roman"/>
                <a:cs typeface="Times New Roman"/>
              </a:rPr>
              <a:t>Stress</a:t>
            </a:r>
            <a:r>
              <a:rPr sz="2000" kern="0" spc="40" dirty="0">
                <a:solidFill>
                  <a:srgbClr val="221F1F"/>
                </a:solidFill>
                <a:latin typeface="Times New Roman"/>
                <a:cs typeface="Times New Roman"/>
              </a:rPr>
              <a:t> </a:t>
            </a:r>
            <a:r>
              <a:rPr sz="2000" kern="0" dirty="0">
                <a:solidFill>
                  <a:srgbClr val="221F1F"/>
                </a:solidFill>
                <a:latin typeface="Times New Roman"/>
                <a:cs typeface="Times New Roman"/>
              </a:rPr>
              <a:t>and</a:t>
            </a:r>
            <a:r>
              <a:rPr sz="2000" kern="0" spc="35" dirty="0">
                <a:solidFill>
                  <a:srgbClr val="221F1F"/>
                </a:solidFill>
                <a:latin typeface="Times New Roman"/>
                <a:cs typeface="Times New Roman"/>
              </a:rPr>
              <a:t> </a:t>
            </a:r>
            <a:r>
              <a:rPr sz="2000" kern="0" spc="-10" dirty="0">
                <a:solidFill>
                  <a:srgbClr val="221F1F"/>
                </a:solidFill>
                <a:latin typeface="Times New Roman"/>
                <a:cs typeface="Times New Roman"/>
              </a:rPr>
              <a:t>strength</a:t>
            </a:r>
            <a:endParaRPr sz="2000" kern="0" dirty="0">
              <a:solidFill>
                <a:sysClr val="windowText" lastClr="000000"/>
              </a:solidFill>
              <a:latin typeface="Times New Roman"/>
              <a:cs typeface="Times New Roman"/>
            </a:endParaRPr>
          </a:p>
          <a:p>
            <a:pPr marL="228600" indent="-216535" eaLnBrk="1" fontAlgn="auto" hangingPunct="1">
              <a:spcBef>
                <a:spcPts val="505"/>
              </a:spcBef>
              <a:spcAft>
                <a:spcPts val="0"/>
              </a:spcAft>
              <a:buSzPct val="55000"/>
              <a:buFont typeface="Courier New"/>
              <a:buChar char="o"/>
              <a:tabLst>
                <a:tab pos="228600" algn="l"/>
                <a:tab pos="229235" algn="l"/>
              </a:tabLst>
              <a:defRPr/>
            </a:pPr>
            <a:r>
              <a:rPr sz="2000" kern="0" dirty="0">
                <a:solidFill>
                  <a:srgbClr val="221F1F"/>
                </a:solidFill>
                <a:latin typeface="Times New Roman"/>
                <a:cs typeface="Times New Roman"/>
              </a:rPr>
              <a:t>Frequency</a:t>
            </a:r>
            <a:r>
              <a:rPr sz="2000" kern="0" spc="55" dirty="0">
                <a:solidFill>
                  <a:srgbClr val="221F1F"/>
                </a:solidFill>
                <a:latin typeface="Times New Roman"/>
                <a:cs typeface="Times New Roman"/>
              </a:rPr>
              <a:t> </a:t>
            </a:r>
            <a:r>
              <a:rPr sz="2000" kern="0" spc="-10" dirty="0">
                <a:solidFill>
                  <a:srgbClr val="221F1F"/>
                </a:solidFill>
                <a:latin typeface="Times New Roman"/>
                <a:cs typeface="Times New Roman"/>
              </a:rPr>
              <a:t>response</a:t>
            </a:r>
            <a:endParaRPr sz="2000" kern="0" dirty="0">
              <a:solidFill>
                <a:sysClr val="windowText" lastClr="000000"/>
              </a:solidFill>
              <a:latin typeface="Times New Roman"/>
              <a:cs typeface="Times New Roman"/>
            </a:endParaRPr>
          </a:p>
        </p:txBody>
      </p:sp>
      <p:sp>
        <p:nvSpPr>
          <p:cNvPr id="7173" name="object 5">
            <a:extLst>
              <a:ext uri="{FF2B5EF4-FFF2-40B4-BE49-F238E27FC236}">
                <a16:creationId xmlns:a16="http://schemas.microsoft.com/office/drawing/2014/main" id="{27203833-35E6-4C02-A795-37198A791B69}"/>
              </a:ext>
            </a:extLst>
          </p:cNvPr>
          <p:cNvSpPr txBox="1">
            <a:spLocks noChangeArrowheads="1"/>
          </p:cNvSpPr>
          <p:nvPr/>
        </p:nvSpPr>
        <p:spPr bwMode="auto">
          <a:xfrm>
            <a:off x="1195388" y="6745288"/>
            <a:ext cx="415131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3655" rIns="0" bIns="0">
            <a:spAutoFit/>
          </a:bodyPr>
          <a:lstStyle>
            <a:lvl1pPr marL="228600" indent="-215900">
              <a:tabLst>
                <a:tab pos="228600" algn="l"/>
              </a:tabLst>
              <a:defRPr>
                <a:solidFill>
                  <a:schemeClr val="tx1"/>
                </a:solidFill>
                <a:latin typeface="Arial" panose="020B0604020202020204" pitchFamily="34" charset="0"/>
              </a:defRPr>
            </a:lvl1pPr>
            <a:lvl2pPr marL="742950" indent="-285750">
              <a:tabLst>
                <a:tab pos="228600" algn="l"/>
              </a:tabLst>
              <a:defRPr>
                <a:solidFill>
                  <a:schemeClr val="tx1"/>
                </a:solidFill>
                <a:latin typeface="Arial" panose="020B0604020202020204" pitchFamily="34" charset="0"/>
              </a:defRPr>
            </a:lvl2pPr>
            <a:lvl3pPr marL="1143000" indent="-228600">
              <a:tabLst>
                <a:tab pos="228600" algn="l"/>
              </a:tabLst>
              <a:defRPr>
                <a:solidFill>
                  <a:schemeClr val="tx1"/>
                </a:solidFill>
                <a:latin typeface="Arial" panose="020B0604020202020204" pitchFamily="34" charset="0"/>
              </a:defRPr>
            </a:lvl3pPr>
            <a:lvl4pPr marL="1600200" indent="-228600">
              <a:tabLst>
                <a:tab pos="228600" algn="l"/>
              </a:tabLst>
              <a:defRPr>
                <a:solidFill>
                  <a:schemeClr val="tx1"/>
                </a:solidFill>
                <a:latin typeface="Arial" panose="020B0604020202020204" pitchFamily="34" charset="0"/>
              </a:defRPr>
            </a:lvl4pPr>
            <a:lvl5pPr marL="2057400" indent="-228600">
              <a:tabLst>
                <a:tab pos="2286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286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286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286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eaLnBrk="1" hangingPunct="1">
              <a:lnSpc>
                <a:spcPts val="2300"/>
              </a:lnSpc>
              <a:spcBef>
                <a:spcPts val="263"/>
              </a:spcBef>
              <a:buSzPct val="55000"/>
              <a:buFont typeface="Courier New" panose="02070309020205020404" pitchFamily="49" charset="0"/>
              <a:buChar char="o"/>
            </a:pPr>
            <a:r>
              <a:rPr lang="en-US" altLang="en-US" sz="2000">
                <a:solidFill>
                  <a:srgbClr val="221F1F"/>
                </a:solidFill>
                <a:latin typeface="Times New Roman" panose="02020603050405020304" pitchFamily="18" charset="0"/>
                <a:cs typeface="Times New Roman" panose="02020603050405020304" pitchFamily="18" charset="0"/>
              </a:rPr>
              <a:t>Assembly, manufacturing &amp; servicing constraints</a:t>
            </a:r>
            <a:endParaRPr lang="en-US" altLang="en-US" sz="2000">
              <a:solidFill>
                <a:srgbClr val="000000"/>
              </a:solidFill>
              <a:latin typeface="Times New Roman" panose="02020603050405020304" pitchFamily="18" charset="0"/>
              <a:cs typeface="Times New Roman" panose="02020603050405020304" pitchFamily="18" charset="0"/>
            </a:endParaRPr>
          </a:p>
        </p:txBody>
      </p:sp>
      <p:sp>
        <p:nvSpPr>
          <p:cNvPr id="6" name="object 6">
            <a:extLst>
              <a:ext uri="{FF2B5EF4-FFF2-40B4-BE49-F238E27FC236}">
                <a16:creationId xmlns:a16="http://schemas.microsoft.com/office/drawing/2014/main" id="{0FBDE6FF-05A9-4CAB-866C-FC4F4D2EEF12}"/>
              </a:ext>
            </a:extLst>
          </p:cNvPr>
          <p:cNvSpPr txBox="1"/>
          <p:nvPr/>
        </p:nvSpPr>
        <p:spPr>
          <a:xfrm>
            <a:off x="1036638" y="4383088"/>
            <a:ext cx="2700337" cy="331787"/>
          </a:xfrm>
          <a:prstGeom prst="rect">
            <a:avLst/>
          </a:prstGeom>
        </p:spPr>
        <p:txBody>
          <a:bodyPr lIns="0" tIns="12700" rIns="0" bIns="0">
            <a:spAutoFit/>
          </a:bodyPr>
          <a:lstStyle/>
          <a:p>
            <a:pPr marL="12700" eaLnBrk="1" fontAlgn="auto" hangingPunct="1">
              <a:spcBef>
                <a:spcPts val="100"/>
              </a:spcBef>
              <a:spcAft>
                <a:spcPts val="0"/>
              </a:spcAft>
              <a:tabLst>
                <a:tab pos="614045" algn="l"/>
              </a:tabLst>
              <a:defRPr/>
            </a:pPr>
            <a:r>
              <a:rPr sz="2000" b="1" kern="0" spc="-25" dirty="0">
                <a:solidFill>
                  <a:sysClr val="windowText" lastClr="000000"/>
                </a:solidFill>
                <a:latin typeface="Times New Roman"/>
                <a:cs typeface="Times New Roman"/>
              </a:rPr>
              <a:t>4.</a:t>
            </a:r>
            <a:r>
              <a:rPr sz="2000" b="1" kern="0" dirty="0">
                <a:solidFill>
                  <a:sysClr val="windowText" lastClr="000000"/>
                </a:solidFill>
                <a:latin typeface="Times New Roman"/>
                <a:cs typeface="Times New Roman"/>
              </a:rPr>
              <a:t>	LOADS</a:t>
            </a:r>
            <a:r>
              <a:rPr sz="2000" b="1" kern="0" spc="50" dirty="0">
                <a:solidFill>
                  <a:sysClr val="windowText" lastClr="000000"/>
                </a:solidFill>
                <a:latin typeface="Times New Roman"/>
                <a:cs typeface="Times New Roman"/>
              </a:rPr>
              <a:t> </a:t>
            </a:r>
            <a:r>
              <a:rPr sz="2000" b="1" kern="0" dirty="0">
                <a:solidFill>
                  <a:sysClr val="windowText" lastClr="000000"/>
                </a:solidFill>
                <a:latin typeface="Times New Roman"/>
                <a:cs typeface="Times New Roman"/>
              </a:rPr>
              <a:t>ON</a:t>
            </a:r>
            <a:r>
              <a:rPr sz="2000" b="1" kern="0" spc="50" dirty="0">
                <a:solidFill>
                  <a:sysClr val="windowText" lastClr="000000"/>
                </a:solidFill>
                <a:latin typeface="Times New Roman"/>
                <a:cs typeface="Times New Roman"/>
              </a:rPr>
              <a:t> </a:t>
            </a:r>
            <a:r>
              <a:rPr sz="2000" b="1" kern="0" spc="-20" dirty="0">
                <a:solidFill>
                  <a:sysClr val="windowText" lastClr="000000"/>
                </a:solidFill>
                <a:latin typeface="Times New Roman"/>
                <a:cs typeface="Times New Roman"/>
              </a:rPr>
              <a:t>SHAF</a:t>
            </a:r>
            <a:endParaRPr sz="2000" kern="0" dirty="0">
              <a:solidFill>
                <a:sysClr val="windowText" lastClr="000000"/>
              </a:solidFill>
              <a:latin typeface="Times New Roman"/>
              <a:cs typeface="Times New Roman"/>
            </a:endParaRPr>
          </a:p>
        </p:txBody>
      </p:sp>
      <p:pic>
        <p:nvPicPr>
          <p:cNvPr id="7175" name="object 7">
            <a:extLst>
              <a:ext uri="{FF2B5EF4-FFF2-40B4-BE49-F238E27FC236}">
                <a16:creationId xmlns:a16="http://schemas.microsoft.com/office/drawing/2014/main" id="{B46BA57A-A97D-45DA-AB52-F9F112C4C5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7913" y="1300163"/>
            <a:ext cx="5362575"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object 2">
            <a:extLst>
              <a:ext uri="{FF2B5EF4-FFF2-40B4-BE49-F238E27FC236}">
                <a16:creationId xmlns:a16="http://schemas.microsoft.com/office/drawing/2014/main" id="{542ABFC6-C5E5-40D4-BFBD-7B6F50F41C3C}"/>
              </a:ext>
            </a:extLst>
          </p:cNvPr>
          <p:cNvSpPr txBox="1">
            <a:spLocks noChangeArrowheads="1"/>
          </p:cNvSpPr>
          <p:nvPr/>
        </p:nvSpPr>
        <p:spPr bwMode="auto">
          <a:xfrm>
            <a:off x="1176338" y="847725"/>
            <a:ext cx="431006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4290" rIns="0" bIns="0">
            <a:spAutoFit/>
          </a:bodyPr>
          <a:lstStyle>
            <a:lvl1pPr marL="155575" indent="-142875">
              <a:tabLst>
                <a:tab pos="612775" algn="l"/>
              </a:tabLst>
              <a:defRPr>
                <a:solidFill>
                  <a:schemeClr val="tx1"/>
                </a:solidFill>
                <a:latin typeface="Arial" panose="020B0604020202020204" pitchFamily="34" charset="0"/>
              </a:defRPr>
            </a:lvl1pPr>
            <a:lvl2pPr marL="742950" indent="-285750">
              <a:tabLst>
                <a:tab pos="612775" algn="l"/>
              </a:tabLst>
              <a:defRPr>
                <a:solidFill>
                  <a:schemeClr val="tx1"/>
                </a:solidFill>
                <a:latin typeface="Arial" panose="020B0604020202020204" pitchFamily="34" charset="0"/>
              </a:defRPr>
            </a:lvl2pPr>
            <a:lvl3pPr marL="1143000" indent="-228600">
              <a:tabLst>
                <a:tab pos="612775" algn="l"/>
              </a:tabLst>
              <a:defRPr>
                <a:solidFill>
                  <a:schemeClr val="tx1"/>
                </a:solidFill>
                <a:latin typeface="Arial" panose="020B0604020202020204" pitchFamily="34" charset="0"/>
              </a:defRPr>
            </a:lvl3pPr>
            <a:lvl4pPr marL="1600200" indent="-228600">
              <a:tabLst>
                <a:tab pos="612775" algn="l"/>
              </a:tabLst>
              <a:defRPr>
                <a:solidFill>
                  <a:schemeClr val="tx1"/>
                </a:solidFill>
                <a:latin typeface="Arial" panose="020B0604020202020204" pitchFamily="34" charset="0"/>
              </a:defRPr>
            </a:lvl4pPr>
            <a:lvl5pPr marL="2057400" indent="-228600">
              <a:tabLst>
                <a:tab pos="6127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6127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6127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6127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612775" algn="l"/>
              </a:tabLst>
              <a:defRPr>
                <a:solidFill>
                  <a:schemeClr val="tx1"/>
                </a:solidFill>
                <a:latin typeface="Arial" panose="020B0604020202020204" pitchFamily="34" charset="0"/>
              </a:defRPr>
            </a:lvl9pPr>
          </a:lstStyle>
          <a:p>
            <a:pPr eaLnBrk="1" hangingPunct="1">
              <a:lnSpc>
                <a:spcPts val="2288"/>
              </a:lnSpc>
              <a:spcBef>
                <a:spcPts val="275"/>
              </a:spcBef>
            </a:pPr>
            <a:r>
              <a:rPr lang="en-US" altLang="en-US" sz="2000">
                <a:solidFill>
                  <a:srgbClr val="000000"/>
                </a:solidFill>
                <a:latin typeface="Times New Roman" panose="02020603050405020304" pitchFamily="18" charset="0"/>
                <a:cs typeface="Times New Roman" panose="02020603050405020304" pitchFamily="18" charset="0"/>
              </a:rPr>
              <a:t>5.	</a:t>
            </a:r>
            <a:r>
              <a:rPr lang="en-US" altLang="en-US" sz="2000" b="1">
                <a:solidFill>
                  <a:srgbClr val="000000"/>
                </a:solidFill>
                <a:latin typeface="Times New Roman" panose="02020603050405020304" pitchFamily="18" charset="0"/>
                <a:cs typeface="Times New Roman" panose="02020603050405020304" pitchFamily="18" charset="0"/>
              </a:rPr>
              <a:t>FLOW CHART FOR</a:t>
            </a:r>
            <a:endParaRPr lang="en-US" altLang="en-US" sz="2000">
              <a:solidFill>
                <a:srgbClr val="000000"/>
              </a:solidFill>
              <a:latin typeface="Times New Roman" panose="02020603050405020304" pitchFamily="18" charset="0"/>
              <a:cs typeface="Times New Roman" panose="02020603050405020304" pitchFamily="18" charset="0"/>
            </a:endParaRPr>
          </a:p>
        </p:txBody>
      </p:sp>
      <p:pic>
        <p:nvPicPr>
          <p:cNvPr id="8195" name="object 5">
            <a:extLst>
              <a:ext uri="{FF2B5EF4-FFF2-40B4-BE49-F238E27FC236}">
                <a16:creationId xmlns:a16="http://schemas.microsoft.com/office/drawing/2014/main" id="{D8BA2726-7F57-4582-8120-E98A9BDFC0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7125" y="1344613"/>
            <a:ext cx="5078413" cy="482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object 2">
            <a:extLst>
              <a:ext uri="{FF2B5EF4-FFF2-40B4-BE49-F238E27FC236}">
                <a16:creationId xmlns:a16="http://schemas.microsoft.com/office/drawing/2014/main" id="{17DFC994-E5AC-4C3F-9F1C-F1BD64576333}"/>
              </a:ext>
            </a:extLst>
          </p:cNvPr>
          <p:cNvSpPr txBox="1">
            <a:spLocks noChangeArrowheads="1"/>
          </p:cNvSpPr>
          <p:nvPr/>
        </p:nvSpPr>
        <p:spPr bwMode="auto">
          <a:xfrm>
            <a:off x="1319213" y="847725"/>
            <a:ext cx="54641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6034"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6000"/>
              </a:lnSpc>
              <a:spcBef>
                <a:spcPts val="200"/>
              </a:spcBef>
            </a:pPr>
            <a:r>
              <a:rPr lang="en-US" altLang="en-US" sz="2000" b="1">
                <a:solidFill>
                  <a:srgbClr val="000000"/>
                </a:solidFill>
                <a:latin typeface="Times New Roman" panose="02020603050405020304" pitchFamily="18" charset="0"/>
                <a:cs typeface="Times New Roman" panose="02020603050405020304" pitchFamily="18" charset="0"/>
              </a:rPr>
              <a:t>DESIGN SHAFT IN COMBINED LOADING:</a:t>
            </a:r>
            <a:endParaRPr lang="en-US" altLang="en-US" sz="2000">
              <a:solidFill>
                <a:srgbClr val="000000"/>
              </a:solidFill>
              <a:latin typeface="Times New Roman" panose="02020603050405020304" pitchFamily="18" charset="0"/>
              <a:cs typeface="Times New Roman" panose="02020603050405020304" pitchFamily="18" charset="0"/>
            </a:endParaRPr>
          </a:p>
        </p:txBody>
      </p:sp>
      <p:sp>
        <p:nvSpPr>
          <p:cNvPr id="3" name="object 3">
            <a:extLst>
              <a:ext uri="{FF2B5EF4-FFF2-40B4-BE49-F238E27FC236}">
                <a16:creationId xmlns:a16="http://schemas.microsoft.com/office/drawing/2014/main" id="{CB829F77-CAB0-47F5-80DC-63609FB3ACEF}"/>
              </a:ext>
            </a:extLst>
          </p:cNvPr>
          <p:cNvSpPr txBox="1">
            <a:spLocks noGrp="1"/>
          </p:cNvSpPr>
          <p:nvPr>
            <p:ph type="title"/>
          </p:nvPr>
        </p:nvSpPr>
        <p:spPr>
          <a:xfrm>
            <a:off x="2590800" y="1509713"/>
            <a:ext cx="1057275" cy="330200"/>
          </a:xfrm>
        </p:spPr>
        <p:txBody>
          <a:bodyPr tIns="12700" rtlCol="0"/>
          <a:lstStyle/>
          <a:p>
            <a:pPr marL="12700" eaLnBrk="1" fontAlgn="auto" hangingPunct="1">
              <a:spcBef>
                <a:spcPts val="100"/>
              </a:spcBef>
              <a:spcAft>
                <a:spcPts val="0"/>
              </a:spcAft>
              <a:defRPr/>
            </a:pPr>
            <a:r>
              <a:rPr dirty="0"/>
              <a:t>L/k</a:t>
            </a:r>
            <a:r>
              <a:rPr spc="5" dirty="0"/>
              <a:t> </a:t>
            </a:r>
            <a:r>
              <a:rPr dirty="0"/>
              <a:t>&gt; </a:t>
            </a:r>
            <a:r>
              <a:rPr spc="-25" dirty="0"/>
              <a:t>115</a:t>
            </a:r>
          </a:p>
        </p:txBody>
      </p:sp>
      <p:sp>
        <p:nvSpPr>
          <p:cNvPr id="4" name="object 4">
            <a:extLst>
              <a:ext uri="{FF2B5EF4-FFF2-40B4-BE49-F238E27FC236}">
                <a16:creationId xmlns:a16="http://schemas.microsoft.com/office/drawing/2014/main" id="{73DA53DC-007D-42FC-ADA2-B8707B928B9B}"/>
              </a:ext>
            </a:extLst>
          </p:cNvPr>
          <p:cNvSpPr txBox="1"/>
          <p:nvPr/>
        </p:nvSpPr>
        <p:spPr>
          <a:xfrm>
            <a:off x="3986213" y="1509713"/>
            <a:ext cx="809625" cy="330200"/>
          </a:xfrm>
          <a:prstGeom prst="rect">
            <a:avLst/>
          </a:prstGeom>
        </p:spPr>
        <p:txBody>
          <a:bodyPr lIns="0" tIns="13335" rIns="0" bIns="0">
            <a:spAutoFit/>
          </a:bodyPr>
          <a:lstStyle/>
          <a:p>
            <a:pPr marL="12700" eaLnBrk="1" fontAlgn="auto" hangingPunct="1">
              <a:spcBef>
                <a:spcPts val="105"/>
              </a:spcBef>
              <a:spcAft>
                <a:spcPts val="0"/>
              </a:spcAft>
              <a:defRPr/>
            </a:pPr>
            <a:r>
              <a:rPr sz="2000" b="1" kern="0" dirty="0">
                <a:solidFill>
                  <a:sysClr val="windowText" lastClr="000000"/>
                </a:solidFill>
                <a:latin typeface="Times New Roman"/>
                <a:cs typeface="Times New Roman"/>
              </a:rPr>
              <a:t>L/k</a:t>
            </a:r>
            <a:r>
              <a:rPr sz="2000" b="1" kern="0" spc="5" dirty="0">
                <a:solidFill>
                  <a:sysClr val="windowText" lastClr="000000"/>
                </a:solidFill>
                <a:latin typeface="Times New Roman"/>
                <a:cs typeface="Times New Roman"/>
              </a:rPr>
              <a:t> </a:t>
            </a:r>
            <a:r>
              <a:rPr sz="2000" b="1" kern="0" dirty="0">
                <a:solidFill>
                  <a:sysClr val="windowText" lastClr="000000"/>
                </a:solidFill>
                <a:latin typeface="Times New Roman"/>
                <a:cs typeface="Times New Roman"/>
              </a:rPr>
              <a:t>&lt; </a:t>
            </a:r>
            <a:r>
              <a:rPr sz="2000" b="1" kern="0" spc="-50" dirty="0">
                <a:solidFill>
                  <a:sysClr val="windowText" lastClr="000000"/>
                </a:solidFill>
                <a:latin typeface="Times New Roman"/>
                <a:cs typeface="Times New Roman"/>
              </a:rPr>
              <a:t>1</a:t>
            </a:r>
            <a:endParaRPr sz="2000" kern="0" dirty="0">
              <a:solidFill>
                <a:sysClr val="windowText" lastClr="000000"/>
              </a:solidFill>
              <a:latin typeface="Times New Roman"/>
              <a:cs typeface="Times New Roman"/>
            </a:endParaRPr>
          </a:p>
        </p:txBody>
      </p:sp>
      <p:pic>
        <p:nvPicPr>
          <p:cNvPr id="9221" name="object 5">
            <a:extLst>
              <a:ext uri="{FF2B5EF4-FFF2-40B4-BE49-F238E27FC236}">
                <a16:creationId xmlns:a16="http://schemas.microsoft.com/office/drawing/2014/main" id="{CB69F266-D8D9-4E83-AA30-603E85230E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00" y="4476750"/>
            <a:ext cx="114935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object 6">
            <a:extLst>
              <a:ext uri="{FF2B5EF4-FFF2-40B4-BE49-F238E27FC236}">
                <a16:creationId xmlns:a16="http://schemas.microsoft.com/office/drawing/2014/main" id="{191CEAC8-BFAB-42E7-8150-96EC6A9657AA}"/>
              </a:ext>
            </a:extLst>
          </p:cNvPr>
          <p:cNvSpPr>
            <a:spLocks/>
          </p:cNvSpPr>
          <p:nvPr/>
        </p:nvSpPr>
        <p:spPr bwMode="auto">
          <a:xfrm>
            <a:off x="1625600" y="6661150"/>
            <a:ext cx="0" cy="295275"/>
          </a:xfrm>
          <a:custGeom>
            <a:avLst/>
            <a:gdLst>
              <a:gd name="T0" fmla="*/ 0 h 295275"/>
              <a:gd name="T1" fmla="*/ 295274 h 295275"/>
              <a:gd name="T2" fmla="*/ 0 60000 65536"/>
              <a:gd name="T3" fmla="*/ 0 60000 65536"/>
            </a:gdLst>
            <a:ahLst/>
            <a:cxnLst>
              <a:cxn ang="T2">
                <a:pos x="0" y="T0"/>
              </a:cxn>
              <a:cxn ang="T3">
                <a:pos x="0" y="T1"/>
              </a:cxn>
            </a:cxnLst>
            <a:rect l="0" t="0" r="r" b="b"/>
            <a:pathLst>
              <a:path h="295275">
                <a:moveTo>
                  <a:pt x="0" y="0"/>
                </a:moveTo>
                <a:lnTo>
                  <a:pt x="0" y="295274"/>
                </a:lnTo>
              </a:path>
            </a:pathLst>
          </a:custGeom>
          <a:noFill/>
          <a:ln w="7076">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223" name="object 7">
            <a:extLst>
              <a:ext uri="{FF2B5EF4-FFF2-40B4-BE49-F238E27FC236}">
                <a16:creationId xmlns:a16="http://schemas.microsoft.com/office/drawing/2014/main" id="{F5E49999-AA45-43B9-8089-660605775C8E}"/>
              </a:ext>
            </a:extLst>
          </p:cNvPr>
          <p:cNvSpPr txBox="1">
            <a:spLocks noChangeArrowheads="1"/>
          </p:cNvSpPr>
          <p:nvPr/>
        </p:nvSpPr>
        <p:spPr bwMode="auto">
          <a:xfrm>
            <a:off x="1150938" y="5956300"/>
            <a:ext cx="1592262"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3020" rIns="0" bIns="0">
            <a:spAutoFit/>
          </a:bodyPr>
          <a:lstStyle>
            <a:lvl1pPr marL="365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2300"/>
              </a:lnSpc>
              <a:spcBef>
                <a:spcPts val="263"/>
              </a:spcBef>
            </a:pPr>
            <a:r>
              <a:rPr lang="en-US" altLang="en-US" sz="2000">
                <a:solidFill>
                  <a:srgbClr val="000000"/>
                </a:solidFill>
                <a:latin typeface="Times New Roman" panose="02020603050405020304" pitchFamily="18" charset="0"/>
                <a:cs typeface="Times New Roman" panose="02020603050405020304" pitchFamily="18" charset="0"/>
              </a:rPr>
              <a:t>Where alpha is column factor</a:t>
            </a:r>
          </a:p>
          <a:p>
            <a:pPr eaLnBrk="1" hangingPunct="1">
              <a:spcBef>
                <a:spcPts val="1088"/>
              </a:spcBef>
            </a:pPr>
            <a:r>
              <a:rPr lang="en-US" altLang="en-US" sz="1100" i="1">
                <a:solidFill>
                  <a:srgbClr val="000000"/>
                </a:solidFill>
                <a:latin typeface="Times New Roman" panose="02020603050405020304" pitchFamily="18" charset="0"/>
                <a:cs typeface="Times New Roman" panose="02020603050405020304" pitchFamily="18" charset="0"/>
              </a:rPr>
              <a:t>k </a:t>
            </a:r>
            <a:r>
              <a:rPr lang="en-US" altLang="en-US" sz="1100">
                <a:solidFill>
                  <a:srgbClr val="000000"/>
                </a:solidFill>
                <a:latin typeface="Symbol" panose="05050102010706020507" pitchFamily="18" charset="2"/>
                <a:ea typeface="Symbol" panose="05050102010706020507" pitchFamily="18" charset="2"/>
                <a:cs typeface="Symbol" panose="05050102010706020507" pitchFamily="18" charset="2"/>
              </a:rPr>
              <a:t></a:t>
            </a:r>
            <a:r>
              <a:rPr lang="en-US" altLang="en-US" sz="1100">
                <a:solidFill>
                  <a:srgbClr val="000000"/>
                </a:solidFill>
                <a:latin typeface="Times New Roman" panose="02020603050405020304" pitchFamily="18" charset="0"/>
                <a:cs typeface="Times New Roman" panose="02020603050405020304" pitchFamily="18" charset="0"/>
              </a:rPr>
              <a:t> </a:t>
            </a:r>
            <a:r>
              <a:rPr lang="en-US" altLang="en-US" sz="1600" i="1" baseline="30000">
                <a:solidFill>
                  <a:srgbClr val="000000"/>
                </a:solidFill>
                <a:latin typeface="Times New Roman" panose="02020603050405020304" pitchFamily="18" charset="0"/>
                <a:cs typeface="Times New Roman" panose="02020603050405020304" pitchFamily="18" charset="0"/>
              </a:rPr>
              <a:t>d</a:t>
            </a:r>
            <a:r>
              <a:rPr lang="en-US" altLang="en-US" sz="900" i="1" baseline="26000">
                <a:solidFill>
                  <a:srgbClr val="000000"/>
                </a:solidFill>
                <a:latin typeface="Times New Roman" panose="02020603050405020304" pitchFamily="18" charset="0"/>
                <a:cs typeface="Times New Roman" panose="02020603050405020304" pitchFamily="18" charset="0"/>
              </a:rPr>
              <a:t>i </a:t>
            </a:r>
            <a:r>
              <a:rPr lang="en-US" altLang="en-US" sz="1600" i="1" baseline="-28000">
                <a:solidFill>
                  <a:srgbClr val="000000"/>
                </a:solidFill>
                <a:latin typeface="Times New Roman" panose="02020603050405020304" pitchFamily="18" charset="0"/>
                <a:cs typeface="Times New Roman" panose="02020603050405020304" pitchFamily="18" charset="0"/>
              </a:rPr>
              <a:t>d</a:t>
            </a:r>
            <a:endParaRPr lang="en-US" altLang="en-US" sz="1600" baseline="-28000">
              <a:solidFill>
                <a:srgbClr val="000000"/>
              </a:solidFill>
              <a:latin typeface="Times New Roman" panose="02020603050405020304" pitchFamily="18" charset="0"/>
              <a:cs typeface="Times New Roman" panose="02020603050405020304" pitchFamily="18" charset="0"/>
            </a:endParaRPr>
          </a:p>
        </p:txBody>
      </p:sp>
      <p:sp>
        <p:nvSpPr>
          <p:cNvPr id="8" name="object 8">
            <a:extLst>
              <a:ext uri="{FF2B5EF4-FFF2-40B4-BE49-F238E27FC236}">
                <a16:creationId xmlns:a16="http://schemas.microsoft.com/office/drawing/2014/main" id="{71195A80-560B-4D7F-9018-07524EDD0271}"/>
              </a:ext>
            </a:extLst>
          </p:cNvPr>
          <p:cNvSpPr txBox="1"/>
          <p:nvPr/>
        </p:nvSpPr>
        <p:spPr>
          <a:xfrm>
            <a:off x="1609725" y="6861175"/>
            <a:ext cx="41275" cy="125413"/>
          </a:xfrm>
          <a:prstGeom prst="rect">
            <a:avLst/>
          </a:prstGeom>
        </p:spPr>
        <p:txBody>
          <a:bodyPr lIns="0" tIns="12065" rIns="0" bIns="0">
            <a:spAutoFit/>
          </a:bodyPr>
          <a:lstStyle/>
          <a:p>
            <a:pPr eaLnBrk="1" fontAlgn="auto" hangingPunct="1">
              <a:spcBef>
                <a:spcPts val="95"/>
              </a:spcBef>
              <a:spcAft>
                <a:spcPts val="0"/>
              </a:spcAft>
              <a:defRPr/>
            </a:pPr>
            <a:r>
              <a:rPr sz="650" i="1" kern="0" spc="-5" dirty="0">
                <a:solidFill>
                  <a:sysClr val="windowText" lastClr="000000"/>
                </a:solidFill>
                <a:latin typeface="Times New Roman"/>
                <a:cs typeface="Times New Roman"/>
              </a:rPr>
              <a:t>o</a:t>
            </a:r>
            <a:endParaRPr sz="650" kern="0">
              <a:solidFill>
                <a:sysClr val="windowText" lastClr="000000"/>
              </a:solidFill>
              <a:latin typeface="Times New Roman"/>
              <a:cs typeface="Times New Roman"/>
            </a:endParaRPr>
          </a:p>
        </p:txBody>
      </p:sp>
      <p:pic>
        <p:nvPicPr>
          <p:cNvPr id="9225" name="object 9">
            <a:extLst>
              <a:ext uri="{FF2B5EF4-FFF2-40B4-BE49-F238E27FC236}">
                <a16:creationId xmlns:a16="http://schemas.microsoft.com/office/drawing/2014/main" id="{7BCD96B7-0DA4-449D-B6E4-3963AEC60E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25" y="2219325"/>
            <a:ext cx="5592763" cy="196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object 10">
            <a:extLst>
              <a:ext uri="{FF2B5EF4-FFF2-40B4-BE49-F238E27FC236}">
                <a16:creationId xmlns:a16="http://schemas.microsoft.com/office/drawing/2014/main" id="{7380EF64-2AE5-44E4-800B-E9E4126D4B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0350" y="4975225"/>
            <a:ext cx="9017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bject 4">
            <a:extLst>
              <a:ext uri="{FF2B5EF4-FFF2-40B4-BE49-F238E27FC236}">
                <a16:creationId xmlns:a16="http://schemas.microsoft.com/office/drawing/2014/main" id="{6478F9B6-4A0F-41D3-AE7D-05C8C777A021}"/>
              </a:ext>
            </a:extLst>
          </p:cNvPr>
          <p:cNvSpPr txBox="1"/>
          <p:nvPr/>
        </p:nvSpPr>
        <p:spPr>
          <a:xfrm>
            <a:off x="942975" y="471488"/>
            <a:ext cx="6086475" cy="641350"/>
          </a:xfrm>
          <a:prstGeom prst="rect">
            <a:avLst/>
          </a:prstGeom>
        </p:spPr>
        <p:txBody>
          <a:bodyPr lIns="0" tIns="12700" rIns="0" bIns="0">
            <a:spAutoFit/>
          </a:bodyPr>
          <a:lstStyle/>
          <a:p>
            <a:pPr marL="12700" eaLnBrk="1" fontAlgn="auto" hangingPunct="1">
              <a:spcBef>
                <a:spcPts val="100"/>
              </a:spcBef>
              <a:spcAft>
                <a:spcPts val="0"/>
              </a:spcAft>
              <a:tabLst>
                <a:tab pos="614045" algn="l"/>
              </a:tabLst>
              <a:defRPr/>
            </a:pPr>
            <a:r>
              <a:rPr sz="2000" b="1" kern="0" spc="-25" dirty="0">
                <a:solidFill>
                  <a:sysClr val="windowText" lastClr="000000"/>
                </a:solidFill>
                <a:latin typeface="Times New Roman"/>
                <a:cs typeface="Times New Roman"/>
              </a:rPr>
              <a:t>6.</a:t>
            </a:r>
            <a:r>
              <a:rPr sz="2000" b="1" kern="0" dirty="0">
                <a:solidFill>
                  <a:sysClr val="windowText" lastClr="000000"/>
                </a:solidFill>
                <a:latin typeface="Times New Roman"/>
                <a:cs typeface="Times New Roman"/>
              </a:rPr>
              <a:t>	COMMON</a:t>
            </a:r>
            <a:r>
              <a:rPr sz="2000" b="1" kern="0" spc="55" dirty="0">
                <a:solidFill>
                  <a:sysClr val="windowText" lastClr="000000"/>
                </a:solidFill>
                <a:latin typeface="Times New Roman"/>
                <a:cs typeface="Times New Roman"/>
              </a:rPr>
              <a:t> </a:t>
            </a:r>
            <a:r>
              <a:rPr sz="2000" b="1" kern="0" dirty="0">
                <a:solidFill>
                  <a:sysClr val="windowText" lastClr="000000"/>
                </a:solidFill>
                <a:latin typeface="Times New Roman"/>
                <a:cs typeface="Times New Roman"/>
              </a:rPr>
              <a:t>FORMULA</a:t>
            </a:r>
            <a:r>
              <a:rPr sz="2000" b="1" kern="0" spc="85" dirty="0">
                <a:solidFill>
                  <a:sysClr val="windowText" lastClr="000000"/>
                </a:solidFill>
                <a:latin typeface="Times New Roman"/>
                <a:cs typeface="Times New Roman"/>
              </a:rPr>
              <a:t> </a:t>
            </a:r>
            <a:r>
              <a:rPr sz="2000" b="1" kern="0" spc="-25" dirty="0">
                <a:solidFill>
                  <a:sysClr val="windowText" lastClr="000000"/>
                </a:solidFill>
                <a:latin typeface="Times New Roman"/>
                <a:cs typeface="Times New Roman"/>
              </a:rPr>
              <a:t>TO</a:t>
            </a:r>
            <a:r>
              <a:rPr lang="en-US" sz="2000" b="1" kern="0" spc="-25" dirty="0">
                <a:solidFill>
                  <a:sysClr val="windowText" lastClr="000000"/>
                </a:solidFill>
                <a:latin typeface="Times New Roman"/>
                <a:cs typeface="Times New Roman"/>
              </a:rPr>
              <a:t> </a:t>
            </a:r>
            <a:r>
              <a:rPr lang="en-US" altLang="en-US" sz="2000" b="1" dirty="0">
                <a:solidFill>
                  <a:srgbClr val="000000"/>
                </a:solidFill>
                <a:latin typeface="Times New Roman" panose="02020603050405020304" pitchFamily="18" charset="0"/>
                <a:cs typeface="Times New Roman" panose="02020603050405020304" pitchFamily="18" charset="0"/>
              </a:rPr>
              <a:t>SHAFT DESIGN:</a:t>
            </a:r>
            <a:endParaRPr lang="en-US" altLang="en-US" sz="2000" dirty="0">
              <a:solidFill>
                <a:srgbClr val="000000"/>
              </a:solidFill>
              <a:latin typeface="Times New Roman" panose="02020603050405020304" pitchFamily="18" charset="0"/>
              <a:cs typeface="Times New Roman" panose="02020603050405020304" pitchFamily="18" charset="0"/>
            </a:endParaRPr>
          </a:p>
          <a:p>
            <a:pPr marL="12700" eaLnBrk="1" fontAlgn="auto" hangingPunct="1">
              <a:spcBef>
                <a:spcPts val="100"/>
              </a:spcBef>
              <a:spcAft>
                <a:spcPts val="0"/>
              </a:spcAft>
              <a:tabLst>
                <a:tab pos="614045" algn="l"/>
              </a:tabLst>
              <a:defRPr/>
            </a:pPr>
            <a:endParaRPr sz="2000" kern="0" dirty="0">
              <a:solidFill>
                <a:sysClr val="windowText" lastClr="000000"/>
              </a:solidFill>
              <a:latin typeface="Times New Roman"/>
              <a:cs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5B4C5ED7-9083-451A-81B0-1D3C4D50713A}"/>
              </a:ext>
            </a:extLst>
          </p:cNvPr>
          <p:cNvSpPr txBox="1"/>
          <p:nvPr/>
        </p:nvSpPr>
        <p:spPr>
          <a:xfrm>
            <a:off x="1176338" y="1206500"/>
            <a:ext cx="6197600" cy="1214438"/>
          </a:xfrm>
          <a:prstGeom prst="rect">
            <a:avLst/>
          </a:prstGeom>
        </p:spPr>
        <p:txBody>
          <a:bodyPr lIns="0" tIns="12700" rIns="0" bIns="0">
            <a:spAutoFit/>
          </a:bodyPr>
          <a:lstStyle/>
          <a:p>
            <a:pPr marL="12700" eaLnBrk="1" fontAlgn="auto" hangingPunct="1">
              <a:lnSpc>
                <a:spcPts val="2370"/>
              </a:lnSpc>
              <a:spcBef>
                <a:spcPts val="100"/>
              </a:spcBef>
              <a:spcAft>
                <a:spcPts val="0"/>
              </a:spcAft>
              <a:defRPr/>
            </a:pPr>
            <a:r>
              <a:rPr sz="2000" i="1" kern="0" spc="50" dirty="0">
                <a:solidFill>
                  <a:srgbClr val="221F1F"/>
                </a:solidFill>
                <a:latin typeface="Times New Roman"/>
                <a:cs typeface="Times New Roman"/>
              </a:rPr>
              <a:t>Km</a:t>
            </a:r>
            <a:r>
              <a:rPr sz="2000" i="1" kern="0" spc="155" dirty="0">
                <a:solidFill>
                  <a:srgbClr val="221F1F"/>
                </a:solidFill>
                <a:latin typeface="Times New Roman"/>
                <a:cs typeface="Times New Roman"/>
              </a:rPr>
              <a:t> </a:t>
            </a:r>
            <a:r>
              <a:rPr sz="2000" kern="0" dirty="0">
                <a:solidFill>
                  <a:srgbClr val="221F1F"/>
                </a:solidFill>
                <a:latin typeface="Times New Roman"/>
                <a:cs typeface="Times New Roman"/>
              </a:rPr>
              <a:t>=</a:t>
            </a:r>
            <a:r>
              <a:rPr sz="2000" kern="0" spc="160" dirty="0">
                <a:solidFill>
                  <a:srgbClr val="221F1F"/>
                </a:solidFill>
                <a:latin typeface="Times New Roman"/>
                <a:cs typeface="Times New Roman"/>
              </a:rPr>
              <a:t> </a:t>
            </a:r>
            <a:r>
              <a:rPr sz="2000" kern="0" dirty="0">
                <a:solidFill>
                  <a:srgbClr val="221F1F"/>
                </a:solidFill>
                <a:latin typeface="Times New Roman"/>
                <a:cs typeface="Times New Roman"/>
              </a:rPr>
              <a:t>Combined</a:t>
            </a:r>
            <a:r>
              <a:rPr sz="2000" kern="0" spc="170" dirty="0">
                <a:solidFill>
                  <a:srgbClr val="221F1F"/>
                </a:solidFill>
                <a:latin typeface="Times New Roman"/>
                <a:cs typeface="Times New Roman"/>
              </a:rPr>
              <a:t> </a:t>
            </a:r>
            <a:r>
              <a:rPr sz="2000" kern="0" dirty="0">
                <a:solidFill>
                  <a:srgbClr val="221F1F"/>
                </a:solidFill>
                <a:latin typeface="Times New Roman"/>
                <a:cs typeface="Times New Roman"/>
              </a:rPr>
              <a:t>shock</a:t>
            </a:r>
            <a:r>
              <a:rPr sz="2000" kern="0" spc="135" dirty="0">
                <a:solidFill>
                  <a:srgbClr val="221F1F"/>
                </a:solidFill>
                <a:latin typeface="Times New Roman"/>
                <a:cs typeface="Times New Roman"/>
              </a:rPr>
              <a:t> </a:t>
            </a:r>
            <a:r>
              <a:rPr sz="2000" kern="0" dirty="0">
                <a:solidFill>
                  <a:srgbClr val="221F1F"/>
                </a:solidFill>
                <a:latin typeface="Times New Roman"/>
                <a:cs typeface="Times New Roman"/>
              </a:rPr>
              <a:t>and</a:t>
            </a:r>
            <a:r>
              <a:rPr sz="2000" kern="0" spc="155" dirty="0">
                <a:solidFill>
                  <a:srgbClr val="221F1F"/>
                </a:solidFill>
                <a:latin typeface="Times New Roman"/>
                <a:cs typeface="Times New Roman"/>
              </a:rPr>
              <a:t> </a:t>
            </a:r>
            <a:r>
              <a:rPr sz="2000" kern="0" dirty="0">
                <a:solidFill>
                  <a:srgbClr val="221F1F"/>
                </a:solidFill>
                <a:latin typeface="Times New Roman"/>
                <a:cs typeface="Times New Roman"/>
              </a:rPr>
              <a:t>fatigue</a:t>
            </a:r>
            <a:r>
              <a:rPr sz="2000" kern="0" spc="155" dirty="0">
                <a:solidFill>
                  <a:srgbClr val="221F1F"/>
                </a:solidFill>
                <a:latin typeface="Times New Roman"/>
                <a:cs typeface="Times New Roman"/>
              </a:rPr>
              <a:t> </a:t>
            </a:r>
            <a:r>
              <a:rPr sz="2000" kern="0" dirty="0">
                <a:solidFill>
                  <a:srgbClr val="221F1F"/>
                </a:solidFill>
                <a:latin typeface="Times New Roman"/>
                <a:cs typeface="Times New Roman"/>
              </a:rPr>
              <a:t>factor</a:t>
            </a:r>
            <a:r>
              <a:rPr sz="2000" kern="0" spc="175" dirty="0">
                <a:solidFill>
                  <a:srgbClr val="221F1F"/>
                </a:solidFill>
                <a:latin typeface="Times New Roman"/>
                <a:cs typeface="Times New Roman"/>
              </a:rPr>
              <a:t> </a:t>
            </a:r>
            <a:r>
              <a:rPr sz="2000" kern="0" dirty="0">
                <a:solidFill>
                  <a:srgbClr val="221F1F"/>
                </a:solidFill>
                <a:latin typeface="Times New Roman"/>
                <a:cs typeface="Times New Roman"/>
              </a:rPr>
              <a:t>for</a:t>
            </a:r>
            <a:r>
              <a:rPr sz="2000" kern="0" spc="155" dirty="0">
                <a:solidFill>
                  <a:srgbClr val="221F1F"/>
                </a:solidFill>
                <a:latin typeface="Times New Roman"/>
                <a:cs typeface="Times New Roman"/>
              </a:rPr>
              <a:t> </a:t>
            </a:r>
            <a:r>
              <a:rPr sz="2000" kern="0" dirty="0">
                <a:solidFill>
                  <a:srgbClr val="221F1F"/>
                </a:solidFill>
                <a:latin typeface="Times New Roman"/>
                <a:cs typeface="Times New Roman"/>
              </a:rPr>
              <a:t>bending,</a:t>
            </a:r>
            <a:r>
              <a:rPr sz="2000" kern="0" spc="155" dirty="0">
                <a:solidFill>
                  <a:srgbClr val="221F1F"/>
                </a:solidFill>
                <a:latin typeface="Times New Roman"/>
                <a:cs typeface="Times New Roman"/>
              </a:rPr>
              <a:t> </a:t>
            </a:r>
            <a:r>
              <a:rPr sz="2000" kern="0" spc="-25" dirty="0">
                <a:solidFill>
                  <a:srgbClr val="221F1F"/>
                </a:solidFill>
                <a:latin typeface="Times New Roman"/>
                <a:cs typeface="Times New Roman"/>
              </a:rPr>
              <a:t>and</a:t>
            </a:r>
            <a:endParaRPr sz="2000" kern="0">
              <a:solidFill>
                <a:sysClr val="windowText" lastClr="000000"/>
              </a:solidFill>
              <a:latin typeface="Times New Roman"/>
              <a:cs typeface="Times New Roman"/>
            </a:endParaRPr>
          </a:p>
          <a:p>
            <a:pPr marL="12700" eaLnBrk="1" fontAlgn="auto" hangingPunct="1">
              <a:lnSpc>
                <a:spcPts val="2370"/>
              </a:lnSpc>
              <a:spcBef>
                <a:spcPts val="0"/>
              </a:spcBef>
              <a:spcAft>
                <a:spcPts val="0"/>
              </a:spcAft>
              <a:defRPr/>
            </a:pPr>
            <a:r>
              <a:rPr sz="2000" i="1" kern="0" dirty="0">
                <a:solidFill>
                  <a:srgbClr val="221F1F"/>
                </a:solidFill>
                <a:latin typeface="Times New Roman"/>
                <a:cs typeface="Times New Roman"/>
              </a:rPr>
              <a:t>Kt</a:t>
            </a:r>
            <a:r>
              <a:rPr sz="2000" i="1" kern="0" spc="150" dirty="0">
                <a:solidFill>
                  <a:srgbClr val="221F1F"/>
                </a:solidFill>
                <a:latin typeface="Times New Roman"/>
                <a:cs typeface="Times New Roman"/>
              </a:rPr>
              <a:t> </a:t>
            </a:r>
            <a:r>
              <a:rPr sz="2000" kern="0" dirty="0">
                <a:solidFill>
                  <a:srgbClr val="221F1F"/>
                </a:solidFill>
                <a:latin typeface="Times New Roman"/>
                <a:cs typeface="Times New Roman"/>
              </a:rPr>
              <a:t>=</a:t>
            </a:r>
            <a:r>
              <a:rPr sz="2000" kern="0" spc="150" dirty="0">
                <a:solidFill>
                  <a:srgbClr val="221F1F"/>
                </a:solidFill>
                <a:latin typeface="Times New Roman"/>
                <a:cs typeface="Times New Roman"/>
              </a:rPr>
              <a:t> </a:t>
            </a:r>
            <a:r>
              <a:rPr sz="2000" kern="0" dirty="0">
                <a:solidFill>
                  <a:srgbClr val="221F1F"/>
                </a:solidFill>
                <a:latin typeface="Times New Roman"/>
                <a:cs typeface="Times New Roman"/>
              </a:rPr>
              <a:t>Combined</a:t>
            </a:r>
            <a:r>
              <a:rPr sz="2000" kern="0" spc="175" dirty="0">
                <a:solidFill>
                  <a:srgbClr val="221F1F"/>
                </a:solidFill>
                <a:latin typeface="Times New Roman"/>
                <a:cs typeface="Times New Roman"/>
              </a:rPr>
              <a:t> </a:t>
            </a:r>
            <a:r>
              <a:rPr sz="2000" kern="0" dirty="0">
                <a:solidFill>
                  <a:srgbClr val="221F1F"/>
                </a:solidFill>
                <a:latin typeface="Times New Roman"/>
                <a:cs typeface="Times New Roman"/>
              </a:rPr>
              <a:t>shock</a:t>
            </a:r>
            <a:r>
              <a:rPr sz="2000" kern="0" spc="155" dirty="0">
                <a:solidFill>
                  <a:srgbClr val="221F1F"/>
                </a:solidFill>
                <a:latin typeface="Times New Roman"/>
                <a:cs typeface="Times New Roman"/>
              </a:rPr>
              <a:t> </a:t>
            </a:r>
            <a:r>
              <a:rPr sz="2000" kern="0" dirty="0">
                <a:solidFill>
                  <a:srgbClr val="221F1F"/>
                </a:solidFill>
                <a:latin typeface="Times New Roman"/>
                <a:cs typeface="Times New Roman"/>
              </a:rPr>
              <a:t>and</a:t>
            </a:r>
            <a:r>
              <a:rPr sz="2000" kern="0" spc="130" dirty="0">
                <a:solidFill>
                  <a:srgbClr val="221F1F"/>
                </a:solidFill>
                <a:latin typeface="Times New Roman"/>
                <a:cs typeface="Times New Roman"/>
              </a:rPr>
              <a:t> </a:t>
            </a:r>
            <a:r>
              <a:rPr sz="2000" kern="0" dirty="0">
                <a:solidFill>
                  <a:srgbClr val="221F1F"/>
                </a:solidFill>
                <a:latin typeface="Times New Roman"/>
                <a:cs typeface="Times New Roman"/>
              </a:rPr>
              <a:t>fatigue</a:t>
            </a:r>
            <a:r>
              <a:rPr sz="2000" kern="0" spc="145" dirty="0">
                <a:solidFill>
                  <a:srgbClr val="221F1F"/>
                </a:solidFill>
                <a:latin typeface="Times New Roman"/>
                <a:cs typeface="Times New Roman"/>
              </a:rPr>
              <a:t> </a:t>
            </a:r>
            <a:r>
              <a:rPr sz="2000" kern="0" dirty="0">
                <a:solidFill>
                  <a:srgbClr val="221F1F"/>
                </a:solidFill>
                <a:latin typeface="Times New Roman"/>
                <a:cs typeface="Times New Roman"/>
              </a:rPr>
              <a:t>factor</a:t>
            </a:r>
            <a:r>
              <a:rPr sz="2000" kern="0" spc="165" dirty="0">
                <a:solidFill>
                  <a:srgbClr val="221F1F"/>
                </a:solidFill>
                <a:latin typeface="Times New Roman"/>
                <a:cs typeface="Times New Roman"/>
              </a:rPr>
              <a:t> </a:t>
            </a:r>
            <a:r>
              <a:rPr sz="2000" kern="0" dirty="0">
                <a:solidFill>
                  <a:srgbClr val="221F1F"/>
                </a:solidFill>
                <a:latin typeface="Times New Roman"/>
                <a:cs typeface="Times New Roman"/>
              </a:rPr>
              <a:t>for</a:t>
            </a:r>
            <a:r>
              <a:rPr sz="2000" kern="0" spc="155" dirty="0">
                <a:solidFill>
                  <a:srgbClr val="221F1F"/>
                </a:solidFill>
                <a:latin typeface="Times New Roman"/>
                <a:cs typeface="Times New Roman"/>
              </a:rPr>
              <a:t> </a:t>
            </a:r>
            <a:r>
              <a:rPr sz="2000" kern="0" spc="-10" dirty="0">
                <a:solidFill>
                  <a:srgbClr val="221F1F"/>
                </a:solidFill>
                <a:latin typeface="Times New Roman"/>
                <a:cs typeface="Times New Roman"/>
              </a:rPr>
              <a:t>torsion.</a:t>
            </a:r>
            <a:endParaRPr sz="2000" kern="0">
              <a:solidFill>
                <a:sysClr val="windowText" lastClr="000000"/>
              </a:solidFill>
              <a:latin typeface="Times New Roman"/>
              <a:cs typeface="Times New Roman"/>
            </a:endParaRPr>
          </a:p>
          <a:p>
            <a:pPr eaLnBrk="1" fontAlgn="auto" hangingPunct="1">
              <a:spcBef>
                <a:spcPts val="35"/>
              </a:spcBef>
              <a:spcAft>
                <a:spcPts val="0"/>
              </a:spcAft>
              <a:defRPr/>
            </a:pPr>
            <a:endParaRPr sz="1900" kern="0">
              <a:solidFill>
                <a:sysClr val="windowText" lastClr="000000"/>
              </a:solidFill>
              <a:latin typeface="Times New Roman"/>
              <a:cs typeface="Times New Roman"/>
            </a:endParaRPr>
          </a:p>
          <a:p>
            <a:pPr marL="12700" eaLnBrk="1" fontAlgn="auto" hangingPunct="1">
              <a:spcBef>
                <a:spcPts val="5"/>
              </a:spcBef>
              <a:spcAft>
                <a:spcPts val="0"/>
              </a:spcAft>
              <a:defRPr/>
            </a:pPr>
            <a:r>
              <a:rPr sz="2000" u="sng" kern="0" dirty="0">
                <a:solidFill>
                  <a:srgbClr val="221F1F"/>
                </a:solidFill>
                <a:uFill>
                  <a:solidFill>
                    <a:srgbClr val="221F1F"/>
                  </a:solidFill>
                </a:uFill>
                <a:latin typeface="Times New Roman"/>
                <a:cs typeface="Times New Roman"/>
              </a:rPr>
              <a:t>Value</a:t>
            </a:r>
            <a:r>
              <a:rPr sz="2000" u="sng" kern="0" spc="-5" dirty="0">
                <a:solidFill>
                  <a:srgbClr val="221F1F"/>
                </a:solidFill>
                <a:uFill>
                  <a:solidFill>
                    <a:srgbClr val="221F1F"/>
                  </a:solidFill>
                </a:uFill>
                <a:latin typeface="Times New Roman"/>
                <a:cs typeface="Times New Roman"/>
              </a:rPr>
              <a:t> </a:t>
            </a:r>
            <a:r>
              <a:rPr sz="2000" u="sng" kern="0" dirty="0">
                <a:solidFill>
                  <a:srgbClr val="221F1F"/>
                </a:solidFill>
                <a:uFill>
                  <a:solidFill>
                    <a:srgbClr val="221F1F"/>
                  </a:solidFill>
                </a:uFill>
                <a:latin typeface="Times New Roman"/>
                <a:cs typeface="Times New Roman"/>
              </a:rPr>
              <a:t>of</a:t>
            </a:r>
            <a:r>
              <a:rPr sz="2000" u="sng" kern="0" spc="45" dirty="0">
                <a:solidFill>
                  <a:srgbClr val="221F1F"/>
                </a:solidFill>
                <a:uFill>
                  <a:solidFill>
                    <a:srgbClr val="221F1F"/>
                  </a:solidFill>
                </a:uFill>
                <a:latin typeface="Times New Roman"/>
                <a:cs typeface="Times New Roman"/>
              </a:rPr>
              <a:t> </a:t>
            </a:r>
            <a:r>
              <a:rPr sz="2000" i="1" u="sng" kern="0" dirty="0">
                <a:solidFill>
                  <a:srgbClr val="221F1F"/>
                </a:solidFill>
                <a:uFill>
                  <a:solidFill>
                    <a:srgbClr val="221F1F"/>
                  </a:solidFill>
                </a:uFill>
                <a:latin typeface="Times New Roman"/>
                <a:cs typeface="Times New Roman"/>
              </a:rPr>
              <a:t>Km</a:t>
            </a:r>
            <a:r>
              <a:rPr sz="2000" i="1" u="sng" kern="0" spc="35" dirty="0">
                <a:solidFill>
                  <a:srgbClr val="221F1F"/>
                </a:solidFill>
                <a:uFill>
                  <a:solidFill>
                    <a:srgbClr val="221F1F"/>
                  </a:solidFill>
                </a:uFill>
                <a:latin typeface="Times New Roman"/>
                <a:cs typeface="Times New Roman"/>
              </a:rPr>
              <a:t> </a:t>
            </a:r>
            <a:r>
              <a:rPr sz="2000" u="sng" kern="0" dirty="0">
                <a:solidFill>
                  <a:srgbClr val="221F1F"/>
                </a:solidFill>
                <a:uFill>
                  <a:solidFill>
                    <a:srgbClr val="221F1F"/>
                  </a:solidFill>
                </a:uFill>
                <a:latin typeface="Times New Roman"/>
                <a:cs typeface="Times New Roman"/>
              </a:rPr>
              <a:t>and</a:t>
            </a:r>
            <a:r>
              <a:rPr sz="2000" u="sng" kern="0" spc="45" dirty="0">
                <a:solidFill>
                  <a:srgbClr val="221F1F"/>
                </a:solidFill>
                <a:uFill>
                  <a:solidFill>
                    <a:srgbClr val="221F1F"/>
                  </a:solidFill>
                </a:uFill>
                <a:latin typeface="Times New Roman"/>
                <a:cs typeface="Times New Roman"/>
              </a:rPr>
              <a:t> </a:t>
            </a:r>
            <a:r>
              <a:rPr sz="2000" u="sng" kern="0" dirty="0">
                <a:solidFill>
                  <a:srgbClr val="221F1F"/>
                </a:solidFill>
                <a:uFill>
                  <a:solidFill>
                    <a:srgbClr val="221F1F"/>
                  </a:solidFill>
                </a:uFill>
                <a:latin typeface="Times New Roman"/>
                <a:cs typeface="Times New Roman"/>
              </a:rPr>
              <a:t>Kt</a:t>
            </a:r>
            <a:r>
              <a:rPr sz="2000" u="sng" kern="0" spc="40" dirty="0">
                <a:solidFill>
                  <a:srgbClr val="221F1F"/>
                </a:solidFill>
                <a:uFill>
                  <a:solidFill>
                    <a:srgbClr val="221F1F"/>
                  </a:solidFill>
                </a:uFill>
                <a:latin typeface="Times New Roman"/>
                <a:cs typeface="Times New Roman"/>
              </a:rPr>
              <a:t> </a:t>
            </a:r>
            <a:r>
              <a:rPr sz="2000" u="sng" kern="0" dirty="0">
                <a:solidFill>
                  <a:srgbClr val="221F1F"/>
                </a:solidFill>
                <a:uFill>
                  <a:solidFill>
                    <a:srgbClr val="221F1F"/>
                  </a:solidFill>
                </a:uFill>
                <a:latin typeface="Times New Roman"/>
                <a:cs typeface="Times New Roman"/>
              </a:rPr>
              <a:t>by</a:t>
            </a:r>
            <a:r>
              <a:rPr sz="2000" u="sng" kern="0" spc="20" dirty="0">
                <a:solidFill>
                  <a:srgbClr val="221F1F"/>
                </a:solidFill>
                <a:uFill>
                  <a:solidFill>
                    <a:srgbClr val="221F1F"/>
                  </a:solidFill>
                </a:uFill>
                <a:latin typeface="Times New Roman"/>
                <a:cs typeface="Times New Roman"/>
              </a:rPr>
              <a:t> </a:t>
            </a:r>
            <a:r>
              <a:rPr sz="2000" u="sng" kern="0" dirty="0">
                <a:solidFill>
                  <a:srgbClr val="221F1F"/>
                </a:solidFill>
                <a:uFill>
                  <a:solidFill>
                    <a:srgbClr val="221F1F"/>
                  </a:solidFill>
                </a:uFill>
                <a:latin typeface="Times New Roman"/>
                <a:cs typeface="Times New Roman"/>
              </a:rPr>
              <a:t>using</a:t>
            </a:r>
            <a:r>
              <a:rPr sz="2000" u="sng" kern="0" spc="30" dirty="0">
                <a:solidFill>
                  <a:srgbClr val="221F1F"/>
                </a:solidFill>
                <a:uFill>
                  <a:solidFill>
                    <a:srgbClr val="221F1F"/>
                  </a:solidFill>
                </a:uFill>
                <a:latin typeface="Times New Roman"/>
                <a:cs typeface="Times New Roman"/>
              </a:rPr>
              <a:t> </a:t>
            </a:r>
            <a:r>
              <a:rPr sz="2000" u="sng" kern="0" dirty="0">
                <a:solidFill>
                  <a:srgbClr val="221F1F"/>
                </a:solidFill>
                <a:uFill>
                  <a:solidFill>
                    <a:srgbClr val="221F1F"/>
                  </a:solidFill>
                </a:uFill>
                <a:latin typeface="Times New Roman"/>
                <a:cs typeface="Times New Roman"/>
              </a:rPr>
              <a:t>following</a:t>
            </a:r>
            <a:r>
              <a:rPr sz="2000" u="sng" kern="0" spc="35" dirty="0">
                <a:solidFill>
                  <a:srgbClr val="221F1F"/>
                </a:solidFill>
                <a:uFill>
                  <a:solidFill>
                    <a:srgbClr val="221F1F"/>
                  </a:solidFill>
                </a:uFill>
                <a:latin typeface="Times New Roman"/>
                <a:cs typeface="Times New Roman"/>
              </a:rPr>
              <a:t> </a:t>
            </a:r>
            <a:r>
              <a:rPr sz="2000" u="sng" kern="0" spc="-10" dirty="0">
                <a:solidFill>
                  <a:srgbClr val="221F1F"/>
                </a:solidFill>
                <a:uFill>
                  <a:solidFill>
                    <a:srgbClr val="221F1F"/>
                  </a:solidFill>
                </a:uFill>
                <a:latin typeface="Times New Roman"/>
                <a:cs typeface="Times New Roman"/>
              </a:rPr>
              <a:t>table:</a:t>
            </a:r>
            <a:endParaRPr sz="2000" kern="0">
              <a:solidFill>
                <a:sysClr val="windowText" lastClr="000000"/>
              </a:solidFill>
              <a:latin typeface="Times New Roman"/>
              <a:cs typeface="Times New Roman"/>
            </a:endParaRPr>
          </a:p>
        </p:txBody>
      </p:sp>
      <p:pic>
        <p:nvPicPr>
          <p:cNvPr id="10243" name="object 3">
            <a:extLst>
              <a:ext uri="{FF2B5EF4-FFF2-40B4-BE49-F238E27FC236}">
                <a16:creationId xmlns:a16="http://schemas.microsoft.com/office/drawing/2014/main" id="{88807366-CEF9-42F1-AB53-2415FFCEEE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800" y="2616200"/>
            <a:ext cx="7704138"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TotalTime>
  <Words>5018</Words>
  <Application>Microsoft Office PowerPoint</Application>
  <PresentationFormat>Custom</PresentationFormat>
  <Paragraphs>487</Paragraphs>
  <Slides>59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59</vt:i4>
      </vt:variant>
    </vt:vector>
  </HeadingPairs>
  <TitlesOfParts>
    <vt:vector size="68" baseType="lpstr">
      <vt:lpstr>Arial</vt:lpstr>
      <vt:lpstr>Calibri</vt:lpstr>
      <vt:lpstr>Aptos</vt:lpstr>
      <vt:lpstr>Times New Roman</vt:lpstr>
      <vt:lpstr>Wingdings</vt:lpstr>
      <vt:lpstr>Courier New</vt:lpstr>
      <vt:lpstr>Symbol</vt:lpstr>
      <vt:lpstr>Cambria</vt:lpstr>
      <vt:lpstr>Office Theme</vt:lpstr>
      <vt:lpstr>LAB MANUAL FOR</vt:lpstr>
      <vt:lpstr>Course Learning Outcomes (CLOs) The learning outcomes that are expected to be attained by the student at the end of the course are.</vt:lpstr>
      <vt:lpstr>PowerPoint Presentation</vt:lpstr>
      <vt:lpstr>PowerPoint Presentation</vt:lpstr>
      <vt:lpstr>PowerPoint Presentation</vt:lpstr>
      <vt:lpstr>PowerPoint Presentation</vt:lpstr>
      <vt:lpstr>PowerPoint Presentation</vt:lpstr>
      <vt:lpstr>L/k &gt; 115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Experiment 4: Design of Helical Spring</vt:lpstr>
      <vt:lpstr>PowerPoint Presentation</vt:lpstr>
      <vt:lpstr>3.1. Two basic types of helical spring:</vt:lpstr>
      <vt:lpstr>PowerPoint Presentation</vt:lpstr>
      <vt:lpstr>PowerPoint Presentation</vt:lpstr>
      <vt:lpstr>PowerPoint Presentation</vt:lpstr>
      <vt:lpstr>PowerPoint Presentation</vt:lpstr>
      <vt:lpstr>(vii)The number of active coils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MANUAL FOR</dc:title>
  <dc:creator>user</dc:creator>
  <cp:lastModifiedBy>cloudconvert_10</cp:lastModifiedBy>
  <cp:revision>6</cp:revision>
  <dcterms:created xsi:type="dcterms:W3CDTF">2025-01-16T01:18:43Z</dcterms:created>
  <dcterms:modified xsi:type="dcterms:W3CDTF">2025-01-23T14:11:48Z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2025-01-15T00:00:00Z</vt:filetime>
  </property>
  <property fmtid="{D5CDD505-2E9C-101B-9397-08002B2CF9AE}" pid="3" name="Creator">
    <vt:lpwstr>Microsoft® Word 2021</vt:lpwstr>
  </property>
  <property fmtid="{D5CDD505-2E9C-101B-9397-08002B2CF9AE}" pid="4" name="LastSaved">
    <vt:filetime>2025-01-16T00:00:00Z</vt:filetime>
  </property>
  <property fmtid="{D5CDD505-2E9C-101B-9397-08002B2CF9AE}" pid="5" name="Producer">
    <vt:lpwstr>Microsoft® Word 2021</vt:lpwstr>
  </property>
</Properties>
</file>