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3"/>
  </p:notesMasterIdLst>
  <p:handoutMasterIdLst>
    <p:handoutMasterId r:id="rId154"/>
  </p:handoutMasterIdLst>
  <p:sldIdLst>
    <p:sldId id="395" r:id="rId2"/>
    <p:sldId id="407" r:id="rId3"/>
    <p:sldId id="256" r:id="rId4"/>
    <p:sldId id="257" r:id="rId5"/>
    <p:sldId id="396" r:id="rId6"/>
    <p:sldId id="258" r:id="rId7"/>
    <p:sldId id="259" r:id="rId8"/>
    <p:sldId id="260" r:id="rId9"/>
    <p:sldId id="262" r:id="rId10"/>
    <p:sldId id="263" r:id="rId11"/>
    <p:sldId id="408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397" r:id="rId37"/>
    <p:sldId id="288" r:id="rId38"/>
    <p:sldId id="289" r:id="rId39"/>
    <p:sldId id="290" r:id="rId40"/>
    <p:sldId id="291" r:id="rId41"/>
    <p:sldId id="292" r:id="rId42"/>
    <p:sldId id="398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99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400" r:id="rId75"/>
    <p:sldId id="323" r:id="rId76"/>
    <p:sldId id="324" r:id="rId77"/>
    <p:sldId id="325" r:id="rId78"/>
    <p:sldId id="326" r:id="rId79"/>
    <p:sldId id="401" r:id="rId80"/>
    <p:sldId id="327" r:id="rId81"/>
    <p:sldId id="328" r:id="rId82"/>
    <p:sldId id="329" r:id="rId83"/>
    <p:sldId id="330" r:id="rId84"/>
    <p:sldId id="331" r:id="rId85"/>
    <p:sldId id="332" r:id="rId86"/>
    <p:sldId id="333" r:id="rId87"/>
    <p:sldId id="334" r:id="rId88"/>
    <p:sldId id="335" r:id="rId89"/>
    <p:sldId id="336" r:id="rId90"/>
    <p:sldId id="337" r:id="rId91"/>
    <p:sldId id="338" r:id="rId92"/>
    <p:sldId id="339" r:id="rId93"/>
    <p:sldId id="340" r:id="rId94"/>
    <p:sldId id="341" r:id="rId95"/>
    <p:sldId id="342" r:id="rId96"/>
    <p:sldId id="402" r:id="rId97"/>
    <p:sldId id="343" r:id="rId98"/>
    <p:sldId id="403" r:id="rId99"/>
    <p:sldId id="344" r:id="rId100"/>
    <p:sldId id="404" r:id="rId101"/>
    <p:sldId id="345" r:id="rId102"/>
    <p:sldId id="346" r:id="rId103"/>
    <p:sldId id="347" r:id="rId104"/>
    <p:sldId id="348" r:id="rId105"/>
    <p:sldId id="405" r:id="rId106"/>
    <p:sldId id="349" r:id="rId107"/>
    <p:sldId id="350" r:id="rId108"/>
    <p:sldId id="351" r:id="rId109"/>
    <p:sldId id="352" r:id="rId110"/>
    <p:sldId id="353" r:id="rId111"/>
    <p:sldId id="354" r:id="rId112"/>
    <p:sldId id="355" r:id="rId113"/>
    <p:sldId id="356" r:id="rId114"/>
    <p:sldId id="357" r:id="rId115"/>
    <p:sldId id="358" r:id="rId116"/>
    <p:sldId id="359" r:id="rId117"/>
    <p:sldId id="360" r:id="rId118"/>
    <p:sldId id="361" r:id="rId119"/>
    <p:sldId id="362" r:id="rId120"/>
    <p:sldId id="363" r:id="rId121"/>
    <p:sldId id="364" r:id="rId122"/>
    <p:sldId id="365" r:id="rId123"/>
    <p:sldId id="366" r:id="rId124"/>
    <p:sldId id="367" r:id="rId125"/>
    <p:sldId id="368" r:id="rId126"/>
    <p:sldId id="369" r:id="rId127"/>
    <p:sldId id="370" r:id="rId128"/>
    <p:sldId id="371" r:id="rId129"/>
    <p:sldId id="372" r:id="rId130"/>
    <p:sldId id="373" r:id="rId131"/>
    <p:sldId id="374" r:id="rId132"/>
    <p:sldId id="375" r:id="rId133"/>
    <p:sldId id="376" r:id="rId134"/>
    <p:sldId id="377" r:id="rId135"/>
    <p:sldId id="378" r:id="rId136"/>
    <p:sldId id="379" r:id="rId137"/>
    <p:sldId id="380" r:id="rId138"/>
    <p:sldId id="381" r:id="rId139"/>
    <p:sldId id="382" r:id="rId140"/>
    <p:sldId id="383" r:id="rId141"/>
    <p:sldId id="384" r:id="rId142"/>
    <p:sldId id="385" r:id="rId143"/>
    <p:sldId id="386" r:id="rId144"/>
    <p:sldId id="387" r:id="rId145"/>
    <p:sldId id="388" r:id="rId146"/>
    <p:sldId id="389" r:id="rId147"/>
    <p:sldId id="390" r:id="rId148"/>
    <p:sldId id="391" r:id="rId149"/>
    <p:sldId id="392" r:id="rId150"/>
    <p:sldId id="393" r:id="rId151"/>
    <p:sldId id="394" r:id="rId152"/>
  </p:sldIdLst>
  <p:sldSz cx="12192000" cy="10693400"/>
  <p:notesSz cx="121920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25"/>
  </p:normalViewPr>
  <p:slideViewPr>
    <p:cSldViewPr>
      <p:cViewPr varScale="1">
        <p:scale>
          <a:sx n="74" d="100"/>
          <a:sy n="74" d="100"/>
        </p:scale>
        <p:origin x="2256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C80A8F-43F6-12D5-0F11-660270EF55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4E1EAB-9C5B-BC21-A9B1-14C8B4048F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18B8B-A645-2842-AF51-92EC7EDF302D}" type="datetimeFigureOut">
              <a:rPr lang="en-US" smtClean="0"/>
              <a:t>1/3/25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C4C57-6E6E-C590-A621-E4E65D64AC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6825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E93A9-0D96-FC5E-20DC-B1B17D3ADE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10156825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9982E-C71A-2440-9B4B-0DAD17470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831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B50BC-FE9D-B644-B027-F51997AB77DC}" type="datetimeFigureOut">
              <a:rPr lang="en-US" smtClean="0"/>
              <a:t>1/3/25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1336675"/>
            <a:ext cx="41148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5146675"/>
            <a:ext cx="9753600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10156825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0F0EC-B509-1D45-B75C-FDF0F0F0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469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221" y="1078268"/>
            <a:ext cx="12125556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21F0E-9635-654B-ABA8-4077BD68D458}" type="datetime1">
              <a:rPr lang="en-US" smtClean="0"/>
              <a:t>1/3/25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12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8000"/>
                </a:lnTo>
              </a:path>
            </a:pathLst>
          </a:custGeom>
          <a:ln w="952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25308" y="3681412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54" y="0"/>
                </a:moveTo>
                <a:lnTo>
                  <a:pt x="0" y="3176587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81477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7347" y="0"/>
                </a:moveTo>
                <a:lnTo>
                  <a:pt x="2043002" y="0"/>
                </a:lnTo>
                <a:lnTo>
                  <a:pt x="0" y="6858000"/>
                </a:lnTo>
                <a:lnTo>
                  <a:pt x="3007347" y="6858000"/>
                </a:lnTo>
                <a:lnTo>
                  <a:pt x="3007347" y="0"/>
                </a:lnTo>
                <a:close/>
              </a:path>
            </a:pathLst>
          </a:custGeom>
          <a:solidFill>
            <a:srgbClr val="90C226">
              <a:alpha val="3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604939" y="0"/>
            <a:ext cx="2587625" cy="6858000"/>
          </a:xfrm>
          <a:custGeom>
            <a:avLst/>
            <a:gdLst/>
            <a:ahLst/>
            <a:cxnLst/>
            <a:rect l="l" t="t" r="r" b="b"/>
            <a:pathLst>
              <a:path w="2587625" h="6858000">
                <a:moveTo>
                  <a:pt x="2587060" y="0"/>
                </a:moveTo>
                <a:lnTo>
                  <a:pt x="0" y="0"/>
                </a:lnTo>
                <a:lnTo>
                  <a:pt x="1207954" y="6858000"/>
                </a:lnTo>
                <a:lnTo>
                  <a:pt x="2587060" y="6858000"/>
                </a:lnTo>
                <a:lnTo>
                  <a:pt x="2587060" y="0"/>
                </a:lnTo>
                <a:close/>
              </a:path>
            </a:pathLst>
          </a:custGeom>
          <a:solidFill>
            <a:srgbClr val="90C22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932328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670" y="0"/>
                </a:moveTo>
                <a:lnTo>
                  <a:pt x="0" y="3810000"/>
                </a:lnTo>
                <a:lnTo>
                  <a:pt x="3259670" y="3810000"/>
                </a:lnTo>
                <a:lnTo>
                  <a:pt x="3259670" y="0"/>
                </a:lnTo>
                <a:close/>
              </a:path>
            </a:pathLst>
          </a:custGeom>
          <a:solidFill>
            <a:srgbClr val="54A021">
              <a:alpha val="721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337547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276" y="0"/>
                </a:moveTo>
                <a:lnTo>
                  <a:pt x="0" y="0"/>
                </a:lnTo>
                <a:lnTo>
                  <a:pt x="2467698" y="6858000"/>
                </a:lnTo>
                <a:lnTo>
                  <a:pt x="2851276" y="6858000"/>
                </a:lnTo>
                <a:lnTo>
                  <a:pt x="2851276" y="0"/>
                </a:lnTo>
                <a:close/>
              </a:path>
            </a:pathLst>
          </a:custGeom>
          <a:solidFill>
            <a:srgbClr val="3F7819">
              <a:alpha val="6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898733" y="0"/>
            <a:ext cx="1290320" cy="6858000"/>
          </a:xfrm>
          <a:custGeom>
            <a:avLst/>
            <a:gdLst/>
            <a:ahLst/>
            <a:cxnLst/>
            <a:rect l="l" t="t" r="r" b="b"/>
            <a:pathLst>
              <a:path w="1290320" h="6858000">
                <a:moveTo>
                  <a:pt x="1290091" y="0"/>
                </a:moveTo>
                <a:lnTo>
                  <a:pt x="1018475" y="0"/>
                </a:lnTo>
                <a:lnTo>
                  <a:pt x="0" y="6858000"/>
                </a:lnTo>
                <a:lnTo>
                  <a:pt x="1290091" y="6858000"/>
                </a:lnTo>
                <a:lnTo>
                  <a:pt x="1290091" y="0"/>
                </a:lnTo>
                <a:close/>
              </a:path>
            </a:pathLst>
          </a:custGeom>
          <a:solidFill>
            <a:srgbClr val="BFE374">
              <a:alpha val="6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40360" y="0"/>
            <a:ext cx="1249045" cy="6858000"/>
          </a:xfrm>
          <a:custGeom>
            <a:avLst/>
            <a:gdLst/>
            <a:ahLst/>
            <a:cxnLst/>
            <a:rect l="l" t="t" r="r" b="b"/>
            <a:pathLst>
              <a:path w="1249045" h="6858000">
                <a:moveTo>
                  <a:pt x="1248463" y="0"/>
                </a:moveTo>
                <a:lnTo>
                  <a:pt x="0" y="0"/>
                </a:lnTo>
                <a:lnTo>
                  <a:pt x="1108014" y="6858000"/>
                </a:lnTo>
                <a:lnTo>
                  <a:pt x="1248463" y="6858000"/>
                </a:lnTo>
                <a:lnTo>
                  <a:pt x="1248463" y="0"/>
                </a:lnTo>
                <a:close/>
              </a:path>
            </a:pathLst>
          </a:custGeom>
          <a:solidFill>
            <a:srgbClr val="90C226">
              <a:alpha val="6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371670" y="3589870"/>
            <a:ext cx="1817370" cy="3268345"/>
          </a:xfrm>
          <a:custGeom>
            <a:avLst/>
            <a:gdLst/>
            <a:ahLst/>
            <a:cxnLst/>
            <a:rect l="l" t="t" r="r" b="b"/>
            <a:pathLst>
              <a:path w="1817370" h="3268345">
                <a:moveTo>
                  <a:pt x="1817154" y="0"/>
                </a:moveTo>
                <a:lnTo>
                  <a:pt x="0" y="3268129"/>
                </a:lnTo>
                <a:lnTo>
                  <a:pt x="1817154" y="3268129"/>
                </a:lnTo>
                <a:lnTo>
                  <a:pt x="1817154" y="0"/>
                </a:lnTo>
                <a:close/>
              </a:path>
            </a:pathLst>
          </a:custGeom>
          <a:solidFill>
            <a:srgbClr val="90C226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6112" y="526527"/>
            <a:ext cx="1069975" cy="360680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46485" y="3357498"/>
            <a:ext cx="10299029" cy="1854200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131D0-E7E0-3147-9C8D-485EFD02D36C}" type="datetime1">
              <a:rPr lang="en-US" smtClean="0"/>
              <a:t>1/3/25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6112" y="526527"/>
            <a:ext cx="1069975" cy="360680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37C52-8730-F748-A385-3BB14F0D0979}" type="datetime1">
              <a:rPr lang="en-US" smtClean="0"/>
              <a:t>1/3/25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12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8000"/>
                </a:lnTo>
              </a:path>
            </a:pathLst>
          </a:custGeom>
          <a:ln w="952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25308" y="3681412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54" y="0"/>
                </a:moveTo>
                <a:lnTo>
                  <a:pt x="0" y="3176587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81477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7347" y="0"/>
                </a:moveTo>
                <a:lnTo>
                  <a:pt x="2043002" y="0"/>
                </a:lnTo>
                <a:lnTo>
                  <a:pt x="0" y="6858000"/>
                </a:lnTo>
                <a:lnTo>
                  <a:pt x="3007347" y="6858000"/>
                </a:lnTo>
                <a:lnTo>
                  <a:pt x="3007347" y="0"/>
                </a:lnTo>
                <a:close/>
              </a:path>
            </a:pathLst>
          </a:custGeom>
          <a:solidFill>
            <a:srgbClr val="90C226">
              <a:alpha val="3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604939" y="0"/>
            <a:ext cx="2587625" cy="6858000"/>
          </a:xfrm>
          <a:custGeom>
            <a:avLst/>
            <a:gdLst/>
            <a:ahLst/>
            <a:cxnLst/>
            <a:rect l="l" t="t" r="r" b="b"/>
            <a:pathLst>
              <a:path w="2587625" h="6858000">
                <a:moveTo>
                  <a:pt x="2587060" y="0"/>
                </a:moveTo>
                <a:lnTo>
                  <a:pt x="0" y="0"/>
                </a:lnTo>
                <a:lnTo>
                  <a:pt x="1207954" y="6858000"/>
                </a:lnTo>
                <a:lnTo>
                  <a:pt x="2587060" y="6858000"/>
                </a:lnTo>
                <a:lnTo>
                  <a:pt x="2587060" y="0"/>
                </a:lnTo>
                <a:close/>
              </a:path>
            </a:pathLst>
          </a:custGeom>
          <a:solidFill>
            <a:srgbClr val="90C22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932328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670" y="0"/>
                </a:moveTo>
                <a:lnTo>
                  <a:pt x="0" y="3810000"/>
                </a:lnTo>
                <a:lnTo>
                  <a:pt x="3259670" y="3810000"/>
                </a:lnTo>
                <a:lnTo>
                  <a:pt x="3259670" y="0"/>
                </a:lnTo>
                <a:close/>
              </a:path>
            </a:pathLst>
          </a:custGeom>
          <a:solidFill>
            <a:srgbClr val="54A021">
              <a:alpha val="721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337547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276" y="0"/>
                </a:moveTo>
                <a:lnTo>
                  <a:pt x="0" y="0"/>
                </a:lnTo>
                <a:lnTo>
                  <a:pt x="2467698" y="6858000"/>
                </a:lnTo>
                <a:lnTo>
                  <a:pt x="2851276" y="6858000"/>
                </a:lnTo>
                <a:lnTo>
                  <a:pt x="2851276" y="0"/>
                </a:lnTo>
                <a:close/>
              </a:path>
            </a:pathLst>
          </a:custGeom>
          <a:solidFill>
            <a:srgbClr val="3F7819">
              <a:alpha val="6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898733" y="0"/>
            <a:ext cx="1290320" cy="6858000"/>
          </a:xfrm>
          <a:custGeom>
            <a:avLst/>
            <a:gdLst/>
            <a:ahLst/>
            <a:cxnLst/>
            <a:rect l="l" t="t" r="r" b="b"/>
            <a:pathLst>
              <a:path w="1290320" h="6858000">
                <a:moveTo>
                  <a:pt x="1290091" y="0"/>
                </a:moveTo>
                <a:lnTo>
                  <a:pt x="1018475" y="0"/>
                </a:lnTo>
                <a:lnTo>
                  <a:pt x="0" y="6858000"/>
                </a:lnTo>
                <a:lnTo>
                  <a:pt x="1290091" y="6858000"/>
                </a:lnTo>
                <a:lnTo>
                  <a:pt x="1290091" y="0"/>
                </a:lnTo>
                <a:close/>
              </a:path>
            </a:pathLst>
          </a:custGeom>
          <a:solidFill>
            <a:srgbClr val="BFE374">
              <a:alpha val="6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40360" y="0"/>
            <a:ext cx="1249045" cy="6858000"/>
          </a:xfrm>
          <a:custGeom>
            <a:avLst/>
            <a:gdLst/>
            <a:ahLst/>
            <a:cxnLst/>
            <a:rect l="l" t="t" r="r" b="b"/>
            <a:pathLst>
              <a:path w="1249045" h="6858000">
                <a:moveTo>
                  <a:pt x="1248463" y="0"/>
                </a:moveTo>
                <a:lnTo>
                  <a:pt x="0" y="0"/>
                </a:lnTo>
                <a:lnTo>
                  <a:pt x="1108014" y="6858000"/>
                </a:lnTo>
                <a:lnTo>
                  <a:pt x="1248463" y="6858000"/>
                </a:lnTo>
                <a:lnTo>
                  <a:pt x="1248463" y="0"/>
                </a:lnTo>
                <a:close/>
              </a:path>
            </a:pathLst>
          </a:custGeom>
          <a:solidFill>
            <a:srgbClr val="90C226">
              <a:alpha val="6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371670" y="3589870"/>
            <a:ext cx="1817370" cy="3268345"/>
          </a:xfrm>
          <a:custGeom>
            <a:avLst/>
            <a:gdLst/>
            <a:ahLst/>
            <a:cxnLst/>
            <a:rect l="l" t="t" r="r" b="b"/>
            <a:pathLst>
              <a:path w="1817370" h="3268345">
                <a:moveTo>
                  <a:pt x="1817154" y="0"/>
                </a:moveTo>
                <a:lnTo>
                  <a:pt x="0" y="3268129"/>
                </a:lnTo>
                <a:lnTo>
                  <a:pt x="1817154" y="3268129"/>
                </a:lnTo>
                <a:lnTo>
                  <a:pt x="1817154" y="0"/>
                </a:lnTo>
                <a:close/>
              </a:path>
            </a:pathLst>
          </a:custGeom>
          <a:solidFill>
            <a:srgbClr val="90C226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4" y="0"/>
                </a:moveTo>
                <a:lnTo>
                  <a:pt x="0" y="2844800"/>
                </a:lnTo>
                <a:lnTo>
                  <a:pt x="448732" y="2844800"/>
                </a:lnTo>
                <a:lnTo>
                  <a:pt x="4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6112" y="526527"/>
            <a:ext cx="1069975" cy="360680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384D-8A68-1746-B317-0ED883DB4AF2}" type="datetime1">
              <a:rPr lang="en-US" smtClean="0"/>
              <a:t>1/3/25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E2088-550B-1B4C-82C0-FAF90F429F16}" type="datetime1">
              <a:rPr lang="en-US" smtClean="0"/>
              <a:t>1/3/25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53800" y="10071100"/>
            <a:ext cx="59436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225C80A-EFEA-01B7-E5BD-9FEA79A3F29D}"/>
              </a:ext>
            </a:extLst>
          </p:cNvPr>
          <p:cNvSpPr txBox="1"/>
          <p:nvPr/>
        </p:nvSpPr>
        <p:spPr>
          <a:xfrm>
            <a:off x="3048000" y="850900"/>
            <a:ext cx="6096000" cy="898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200"/>
              </a:lnSpc>
            </a:pPr>
            <a:r>
              <a:rPr lang="en-US" sz="3600" b="1" dirty="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Engineering Materials -I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9EC46B-1B6C-742B-58F8-37FA4A4A49CD}"/>
              </a:ext>
            </a:extLst>
          </p:cNvPr>
          <p:cNvSpPr txBox="1"/>
          <p:nvPr/>
        </p:nvSpPr>
        <p:spPr>
          <a:xfrm>
            <a:off x="685800" y="7894642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Prepared By</a:t>
            </a:r>
          </a:p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Somen Saha</a:t>
            </a:r>
          </a:p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Lecturer</a:t>
            </a:r>
          </a:p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Department of Civil Engineering</a:t>
            </a:r>
          </a:p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University of Global Village (UGV),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Barishal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363,100+ Cement Bricks Stock Photos, Pictures &amp; Royalty-Free Images -  iStock | Building, Cement mixer, Cement block">
            <a:extLst>
              <a:ext uri="{FF2B5EF4-FFF2-40B4-BE49-F238E27FC236}">
                <a16:creationId xmlns:a16="http://schemas.microsoft.com/office/drawing/2014/main" id="{64E4A5AB-B9BA-0A7D-B668-B2D56402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68011"/>
            <a:ext cx="10896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C46FEB-58CF-4305-E0B4-71C57C5F45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66649E-6C14-C73D-C45A-81F77CA172AC}"/>
              </a:ext>
            </a:extLst>
          </p:cNvPr>
          <p:cNvSpPr txBox="1"/>
          <p:nvPr/>
        </p:nvSpPr>
        <p:spPr>
          <a:xfrm>
            <a:off x="2667000" y="1833789"/>
            <a:ext cx="6098874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55"/>
              </a:lnSpc>
              <a:defRPr/>
            </a:pPr>
            <a:r>
              <a:rPr lang="en-US" sz="3200" b="1" dirty="0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CE 0732-1101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F0907A-D8F4-CA48-288A-C7196CD5C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1" y="330854"/>
            <a:ext cx="1447800" cy="2018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554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1094476" y="716932"/>
            <a:ext cx="10335523" cy="6106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3600" spc="-120" dirty="0">
                <a:latin typeface="Arial MT"/>
                <a:cs typeface="Arial MT"/>
              </a:rPr>
              <a:t>Examp</a:t>
            </a:r>
            <a:r>
              <a:rPr sz="3600" spc="-120" dirty="0">
                <a:latin typeface="MS UI Gothic"/>
                <a:cs typeface="MS UI Gothic"/>
              </a:rPr>
              <a:t>l</a:t>
            </a:r>
            <a:r>
              <a:rPr sz="3600" spc="-120" dirty="0">
                <a:latin typeface="Arial MT"/>
                <a:cs typeface="Arial MT"/>
              </a:rPr>
              <a:t>es</a:t>
            </a:r>
            <a:r>
              <a:rPr sz="3600" spc="95" dirty="0">
                <a:latin typeface="Arial MT"/>
                <a:cs typeface="Arial MT"/>
              </a:rPr>
              <a:t> </a:t>
            </a:r>
            <a:r>
              <a:rPr sz="3600" spc="-25" dirty="0">
                <a:latin typeface="Arial MT"/>
                <a:cs typeface="Arial MT"/>
              </a:rPr>
              <a:t>of</a:t>
            </a:r>
            <a:r>
              <a:rPr sz="3600" spc="130" dirty="0">
                <a:latin typeface="Arial MT"/>
                <a:cs typeface="Arial MT"/>
              </a:rPr>
              <a:t> </a:t>
            </a:r>
            <a:r>
              <a:rPr sz="3600" spc="-65" dirty="0">
                <a:latin typeface="Arial MT"/>
                <a:cs typeface="Arial MT"/>
              </a:rPr>
              <a:t>C</a:t>
            </a:r>
            <a:r>
              <a:rPr sz="3600" spc="-65" dirty="0">
                <a:latin typeface="MS UI Gothic"/>
                <a:cs typeface="MS UI Gothic"/>
              </a:rPr>
              <a:t>i</a:t>
            </a:r>
            <a:r>
              <a:rPr sz="3600" spc="-65" dirty="0">
                <a:latin typeface="Arial MT"/>
                <a:cs typeface="Arial MT"/>
              </a:rPr>
              <a:t>v</a:t>
            </a:r>
            <a:r>
              <a:rPr sz="3600" spc="-65" dirty="0">
                <a:latin typeface="MS UI Gothic"/>
                <a:cs typeface="MS UI Gothic"/>
              </a:rPr>
              <a:t>il</a:t>
            </a:r>
            <a:r>
              <a:rPr sz="3600" spc="-40" dirty="0">
                <a:latin typeface="MS UI Gothic"/>
                <a:cs typeface="MS UI Gothic"/>
              </a:rPr>
              <a:t> </a:t>
            </a:r>
            <a:r>
              <a:rPr sz="3600" spc="-45" dirty="0">
                <a:latin typeface="Arial MT"/>
                <a:cs typeface="Arial MT"/>
              </a:rPr>
              <a:t>Eng</a:t>
            </a:r>
            <a:r>
              <a:rPr sz="3600" spc="-45" dirty="0">
                <a:latin typeface="MS UI Gothic"/>
                <a:cs typeface="MS UI Gothic"/>
              </a:rPr>
              <a:t>i</a:t>
            </a:r>
            <a:r>
              <a:rPr sz="3600" spc="-45" dirty="0">
                <a:latin typeface="Arial MT"/>
                <a:cs typeface="Arial MT"/>
              </a:rPr>
              <a:t>neer</a:t>
            </a:r>
            <a:r>
              <a:rPr sz="3600" spc="-45" dirty="0">
                <a:latin typeface="MS UI Gothic"/>
                <a:cs typeface="MS UI Gothic"/>
              </a:rPr>
              <a:t>i</a:t>
            </a:r>
            <a:r>
              <a:rPr sz="3600" spc="-45" dirty="0">
                <a:latin typeface="Arial MT"/>
                <a:cs typeface="Arial MT"/>
              </a:rPr>
              <a:t>ng</a:t>
            </a:r>
            <a:r>
              <a:rPr sz="3600" spc="215" dirty="0">
                <a:latin typeface="Arial MT"/>
                <a:cs typeface="Arial MT"/>
              </a:rPr>
              <a:t> </a:t>
            </a:r>
            <a:r>
              <a:rPr sz="3600" spc="-45" dirty="0">
                <a:latin typeface="Arial MT"/>
                <a:cs typeface="Arial MT"/>
              </a:rPr>
              <a:t>mater</a:t>
            </a:r>
            <a:r>
              <a:rPr sz="3600" spc="-45" dirty="0">
                <a:latin typeface="MS UI Gothic"/>
                <a:cs typeface="MS UI Gothic"/>
              </a:rPr>
              <a:t>i</a:t>
            </a:r>
            <a:r>
              <a:rPr sz="3600" spc="-45" dirty="0">
                <a:latin typeface="Arial MT"/>
                <a:cs typeface="Arial MT"/>
              </a:rPr>
              <a:t>a</a:t>
            </a:r>
            <a:r>
              <a:rPr sz="3600" spc="-45" dirty="0">
                <a:latin typeface="MS UI Gothic"/>
                <a:cs typeface="MS UI Gothic"/>
              </a:rPr>
              <a:t>l</a:t>
            </a:r>
            <a:r>
              <a:rPr sz="3600" spc="-45" dirty="0">
                <a:latin typeface="Arial MT"/>
                <a:cs typeface="Arial MT"/>
              </a:rPr>
              <a:t>s</a:t>
            </a:r>
            <a:endParaRPr sz="3600" dirty="0">
              <a:latin typeface="Arial MT"/>
              <a:cs typeface="Arial MT"/>
            </a:endParaRPr>
          </a:p>
          <a:p>
            <a:pPr marL="300990" indent="-288925">
              <a:lnSpc>
                <a:spcPct val="100000"/>
              </a:lnSpc>
              <a:buChar char="•"/>
              <a:tabLst>
                <a:tab pos="300990" algn="l"/>
                <a:tab pos="301625" algn="l"/>
              </a:tabLst>
            </a:pPr>
            <a:r>
              <a:rPr sz="3600" spc="-135" dirty="0">
                <a:latin typeface="Arial MT"/>
                <a:cs typeface="Arial MT"/>
              </a:rPr>
              <a:t>Br</a:t>
            </a:r>
            <a:r>
              <a:rPr sz="3600" spc="-135" dirty="0">
                <a:latin typeface="MS UI Gothic"/>
                <a:cs typeface="MS UI Gothic"/>
              </a:rPr>
              <a:t>i</a:t>
            </a:r>
            <a:r>
              <a:rPr sz="3600" spc="-135" dirty="0">
                <a:latin typeface="Arial MT"/>
                <a:cs typeface="Arial MT"/>
              </a:rPr>
              <a:t>cks</a:t>
            </a:r>
            <a:endParaRPr sz="3600" dirty="0">
              <a:latin typeface="Arial MT"/>
              <a:cs typeface="Arial MT"/>
            </a:endParaRPr>
          </a:p>
          <a:p>
            <a:pPr marL="302260" indent="-290195">
              <a:lnSpc>
                <a:spcPct val="100000"/>
              </a:lnSpc>
              <a:buChar char="•"/>
              <a:tabLst>
                <a:tab pos="302260" algn="l"/>
                <a:tab pos="302895" algn="l"/>
              </a:tabLst>
            </a:pPr>
            <a:r>
              <a:rPr sz="3600" spc="-20" dirty="0">
                <a:latin typeface="Arial MT"/>
                <a:cs typeface="Arial MT"/>
              </a:rPr>
              <a:t>T</a:t>
            </a:r>
            <a:r>
              <a:rPr sz="3600" spc="-20" dirty="0">
                <a:latin typeface="MS UI Gothic"/>
                <a:cs typeface="MS UI Gothic"/>
              </a:rPr>
              <a:t>i</a:t>
            </a:r>
            <a:r>
              <a:rPr sz="3600" spc="-20" dirty="0">
                <a:latin typeface="Arial MT"/>
                <a:cs typeface="Arial MT"/>
              </a:rPr>
              <a:t>mber</a:t>
            </a:r>
            <a:endParaRPr sz="3600" dirty="0">
              <a:latin typeface="Arial MT"/>
              <a:cs typeface="Arial MT"/>
            </a:endParaRPr>
          </a:p>
          <a:p>
            <a:pPr marL="313690" indent="-301625">
              <a:lnSpc>
                <a:spcPct val="100000"/>
              </a:lnSpc>
              <a:buChar char="•"/>
              <a:tabLst>
                <a:tab pos="313690" algn="l"/>
                <a:tab pos="314325" algn="l"/>
              </a:tabLst>
            </a:pPr>
            <a:r>
              <a:rPr sz="3600" spc="-25" dirty="0">
                <a:latin typeface="Arial MT"/>
                <a:cs typeface="Arial MT"/>
              </a:rPr>
              <a:t>Aggregate</a:t>
            </a:r>
            <a:endParaRPr sz="3600" dirty="0">
              <a:latin typeface="Arial MT"/>
              <a:cs typeface="Arial MT"/>
            </a:endParaRPr>
          </a:p>
          <a:p>
            <a:pPr marL="309245" indent="-297180">
              <a:lnSpc>
                <a:spcPct val="100000"/>
              </a:lnSpc>
              <a:buChar char="•"/>
              <a:tabLst>
                <a:tab pos="309245" algn="l"/>
                <a:tab pos="309880" algn="l"/>
              </a:tabLst>
            </a:pPr>
            <a:r>
              <a:rPr sz="3600" spc="-90" dirty="0">
                <a:latin typeface="Arial MT"/>
                <a:cs typeface="Arial MT"/>
              </a:rPr>
              <a:t>Cement</a:t>
            </a:r>
            <a:endParaRPr sz="3600" dirty="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buChar char="•"/>
              <a:tabLst>
                <a:tab pos="297815" algn="l"/>
                <a:tab pos="298450" algn="l"/>
              </a:tabLst>
            </a:pPr>
            <a:r>
              <a:rPr sz="3600" spc="-35" dirty="0">
                <a:latin typeface="Arial MT"/>
                <a:cs typeface="Arial MT"/>
              </a:rPr>
              <a:t>Re</a:t>
            </a:r>
            <a:r>
              <a:rPr sz="3600" spc="-35" dirty="0">
                <a:latin typeface="MS UI Gothic"/>
                <a:cs typeface="MS UI Gothic"/>
              </a:rPr>
              <a:t>i</a:t>
            </a:r>
            <a:r>
              <a:rPr sz="3600" spc="-35" dirty="0">
                <a:latin typeface="Arial MT"/>
                <a:cs typeface="Arial MT"/>
              </a:rPr>
              <a:t>nforcement</a:t>
            </a:r>
            <a:r>
              <a:rPr sz="3600" spc="35" dirty="0">
                <a:latin typeface="Arial MT"/>
                <a:cs typeface="Arial MT"/>
              </a:rPr>
              <a:t> </a:t>
            </a:r>
            <a:r>
              <a:rPr sz="3600" spc="-135" dirty="0">
                <a:latin typeface="Arial MT"/>
                <a:cs typeface="Arial MT"/>
              </a:rPr>
              <a:t>(M.S</a:t>
            </a:r>
            <a:r>
              <a:rPr sz="3600" spc="-25" dirty="0">
                <a:latin typeface="Arial MT"/>
                <a:cs typeface="Arial MT"/>
              </a:rPr>
              <a:t> </a:t>
            </a:r>
            <a:r>
              <a:rPr sz="3600" spc="-135" dirty="0">
                <a:latin typeface="Arial MT"/>
                <a:cs typeface="Arial MT"/>
              </a:rPr>
              <a:t>Bar)</a:t>
            </a:r>
            <a:endParaRPr sz="3600" dirty="0">
              <a:latin typeface="Arial MT"/>
              <a:cs typeface="Arial MT"/>
            </a:endParaRPr>
          </a:p>
          <a:p>
            <a:pPr marL="309245" indent="-297180">
              <a:lnSpc>
                <a:spcPct val="100000"/>
              </a:lnSpc>
              <a:buChar char="•"/>
              <a:tabLst>
                <a:tab pos="309245" algn="l"/>
                <a:tab pos="309880" algn="l"/>
              </a:tabLst>
            </a:pPr>
            <a:r>
              <a:rPr sz="3600" spc="-70" dirty="0">
                <a:latin typeface="Arial MT"/>
                <a:cs typeface="Arial MT"/>
              </a:rPr>
              <a:t>Concrete</a:t>
            </a:r>
            <a:r>
              <a:rPr sz="3600" spc="85" dirty="0">
                <a:latin typeface="Arial MT"/>
                <a:cs typeface="Arial MT"/>
              </a:rPr>
              <a:t> </a:t>
            </a:r>
            <a:r>
              <a:rPr sz="3600" spc="-95" dirty="0">
                <a:latin typeface="Arial MT"/>
                <a:cs typeface="Arial MT"/>
              </a:rPr>
              <a:t>(sand</a:t>
            </a:r>
            <a:r>
              <a:rPr sz="3600" spc="355" dirty="0">
                <a:latin typeface="Arial MT"/>
                <a:cs typeface="Arial MT"/>
              </a:rPr>
              <a:t> </a:t>
            </a:r>
            <a:r>
              <a:rPr sz="3600" spc="-240" dirty="0">
                <a:latin typeface="Arial MT"/>
                <a:cs typeface="Arial MT"/>
              </a:rPr>
              <a:t>+</a:t>
            </a:r>
            <a:r>
              <a:rPr sz="3600" spc="300" dirty="0">
                <a:latin typeface="Arial MT"/>
                <a:cs typeface="Arial MT"/>
              </a:rPr>
              <a:t> </a:t>
            </a:r>
            <a:r>
              <a:rPr sz="3600" spc="-40" dirty="0">
                <a:latin typeface="Arial MT"/>
                <a:cs typeface="Arial MT"/>
              </a:rPr>
              <a:t>cement</a:t>
            </a:r>
            <a:r>
              <a:rPr sz="3600" spc="315" dirty="0">
                <a:latin typeface="Arial MT"/>
                <a:cs typeface="Arial MT"/>
              </a:rPr>
              <a:t> </a:t>
            </a:r>
            <a:r>
              <a:rPr sz="3600" spc="-240" dirty="0">
                <a:latin typeface="Arial MT"/>
                <a:cs typeface="Arial MT"/>
              </a:rPr>
              <a:t>+</a:t>
            </a:r>
            <a:r>
              <a:rPr sz="3600" spc="310" dirty="0">
                <a:latin typeface="Arial MT"/>
                <a:cs typeface="Arial MT"/>
              </a:rPr>
              <a:t> </a:t>
            </a:r>
            <a:r>
              <a:rPr sz="3600" spc="-60" dirty="0">
                <a:latin typeface="Arial MT"/>
                <a:cs typeface="Arial MT"/>
              </a:rPr>
              <a:t>khoa</a:t>
            </a:r>
            <a:r>
              <a:rPr sz="3600" spc="325" dirty="0">
                <a:latin typeface="Arial MT"/>
                <a:cs typeface="Arial MT"/>
              </a:rPr>
              <a:t> </a:t>
            </a:r>
            <a:r>
              <a:rPr sz="3600" spc="-240" dirty="0">
                <a:latin typeface="Arial MT"/>
                <a:cs typeface="Arial MT"/>
              </a:rPr>
              <a:t>+</a:t>
            </a:r>
            <a:r>
              <a:rPr sz="3600" spc="315" dirty="0">
                <a:latin typeface="Arial MT"/>
                <a:cs typeface="Arial MT"/>
              </a:rPr>
              <a:t> </a:t>
            </a:r>
            <a:r>
              <a:rPr sz="3600" spc="-40" dirty="0">
                <a:latin typeface="Arial MT"/>
                <a:cs typeface="Arial MT"/>
              </a:rPr>
              <a:t>water)</a:t>
            </a:r>
            <a:endParaRPr sz="3600" dirty="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3600" spc="-50" dirty="0">
                <a:latin typeface="Arial MT"/>
                <a:cs typeface="Arial MT"/>
              </a:rPr>
              <a:t>Pa</a:t>
            </a:r>
            <a:r>
              <a:rPr sz="3600" spc="-50" dirty="0">
                <a:latin typeface="MS UI Gothic"/>
                <a:cs typeface="MS UI Gothic"/>
              </a:rPr>
              <a:t>i</a:t>
            </a:r>
            <a:r>
              <a:rPr sz="3600" spc="-50" dirty="0">
                <a:latin typeface="Arial MT"/>
                <a:cs typeface="Arial MT"/>
              </a:rPr>
              <a:t>nt</a:t>
            </a:r>
            <a:endParaRPr sz="3600" dirty="0">
              <a:latin typeface="Arial MT"/>
              <a:cs typeface="Arial MT"/>
            </a:endParaRPr>
          </a:p>
          <a:p>
            <a:pPr marL="311785" indent="-299085">
              <a:lnSpc>
                <a:spcPct val="100000"/>
              </a:lnSpc>
              <a:buChar char="•"/>
              <a:tabLst>
                <a:tab pos="311150" algn="l"/>
                <a:tab pos="311785" algn="l"/>
              </a:tabLst>
            </a:pPr>
            <a:r>
              <a:rPr sz="3600" spc="-175" dirty="0">
                <a:latin typeface="Arial MT"/>
                <a:cs typeface="Arial MT"/>
              </a:rPr>
              <a:t>G</a:t>
            </a:r>
            <a:r>
              <a:rPr sz="3600" spc="-175" dirty="0">
                <a:latin typeface="MS UI Gothic"/>
                <a:cs typeface="MS UI Gothic"/>
              </a:rPr>
              <a:t>l</a:t>
            </a:r>
            <a:r>
              <a:rPr sz="3600" spc="-175" dirty="0">
                <a:latin typeface="Arial MT"/>
                <a:cs typeface="Arial MT"/>
              </a:rPr>
              <a:t>ass</a:t>
            </a:r>
            <a:endParaRPr sz="3600" dirty="0">
              <a:latin typeface="Arial MT"/>
              <a:cs typeface="Arial MT"/>
            </a:endParaRPr>
          </a:p>
          <a:p>
            <a:pPr marL="302260" indent="-290195">
              <a:lnSpc>
                <a:spcPct val="100000"/>
              </a:lnSpc>
              <a:buChar char="•"/>
              <a:tabLst>
                <a:tab pos="302260" algn="l"/>
                <a:tab pos="302895" algn="l"/>
              </a:tabLst>
            </a:pPr>
            <a:r>
              <a:rPr sz="3600" spc="-105" dirty="0">
                <a:latin typeface="Arial MT"/>
                <a:cs typeface="Arial MT"/>
              </a:rPr>
              <a:t>T</a:t>
            </a:r>
            <a:r>
              <a:rPr sz="3600" spc="-105" dirty="0">
                <a:latin typeface="MS UI Gothic"/>
                <a:cs typeface="MS UI Gothic"/>
              </a:rPr>
              <a:t>il</a:t>
            </a:r>
            <a:r>
              <a:rPr sz="3600" spc="-105" dirty="0">
                <a:latin typeface="Arial MT"/>
                <a:cs typeface="Arial MT"/>
              </a:rPr>
              <a:t>es</a:t>
            </a:r>
            <a:endParaRPr sz="3600" dirty="0">
              <a:latin typeface="Arial MT"/>
              <a:cs typeface="Arial MT"/>
            </a:endParaRPr>
          </a:p>
          <a:p>
            <a:pPr marL="307340" indent="-295275">
              <a:lnSpc>
                <a:spcPct val="100000"/>
              </a:lnSpc>
              <a:buChar char="•"/>
              <a:tabLst>
                <a:tab pos="307340" algn="l"/>
                <a:tab pos="307975" algn="l"/>
              </a:tabLst>
            </a:pPr>
            <a:r>
              <a:rPr sz="3600" spc="-5" dirty="0">
                <a:latin typeface="Arial MT"/>
                <a:cs typeface="Arial MT"/>
              </a:rPr>
              <a:t>F</a:t>
            </a:r>
            <a:r>
              <a:rPr sz="3600" spc="-5" dirty="0">
                <a:latin typeface="MS UI Gothic"/>
                <a:cs typeface="MS UI Gothic"/>
              </a:rPr>
              <a:t>i</a:t>
            </a:r>
            <a:r>
              <a:rPr sz="3600" spc="-5" dirty="0">
                <a:latin typeface="Arial MT"/>
                <a:cs typeface="Arial MT"/>
              </a:rPr>
              <a:t>tt</a:t>
            </a:r>
            <a:r>
              <a:rPr sz="3600" spc="-5" dirty="0">
                <a:latin typeface="MS UI Gothic"/>
                <a:cs typeface="MS UI Gothic"/>
              </a:rPr>
              <a:t>i</a:t>
            </a:r>
            <a:r>
              <a:rPr sz="3600" spc="-5" dirty="0">
                <a:latin typeface="Arial MT"/>
                <a:cs typeface="Arial MT"/>
              </a:rPr>
              <a:t>ngs</a:t>
            </a:r>
            <a:r>
              <a:rPr sz="3600" spc="-10" dirty="0">
                <a:latin typeface="Arial MT"/>
                <a:cs typeface="Arial MT"/>
              </a:rPr>
              <a:t> </a:t>
            </a:r>
            <a:r>
              <a:rPr sz="3600" spc="-90" dirty="0">
                <a:latin typeface="Arial MT"/>
                <a:cs typeface="Arial MT"/>
              </a:rPr>
              <a:t>(</a:t>
            </a:r>
            <a:r>
              <a:rPr sz="3600" spc="60" dirty="0">
                <a:latin typeface="Arial MT"/>
                <a:cs typeface="Arial MT"/>
              </a:rPr>
              <a:t> </a:t>
            </a:r>
            <a:r>
              <a:rPr sz="3600" spc="-30" dirty="0">
                <a:latin typeface="Arial MT"/>
                <a:cs typeface="Arial MT"/>
              </a:rPr>
              <a:t>water</a:t>
            </a:r>
            <a:r>
              <a:rPr sz="3600" spc="10" dirty="0">
                <a:latin typeface="Arial MT"/>
                <a:cs typeface="Arial MT"/>
              </a:rPr>
              <a:t> </a:t>
            </a:r>
            <a:r>
              <a:rPr sz="3600" spc="-35" dirty="0">
                <a:latin typeface="Arial MT"/>
                <a:cs typeface="Arial MT"/>
              </a:rPr>
              <a:t>supp</a:t>
            </a:r>
            <a:r>
              <a:rPr sz="3600" spc="-35" dirty="0">
                <a:latin typeface="MS UI Gothic"/>
                <a:cs typeface="MS UI Gothic"/>
              </a:rPr>
              <a:t>l</a:t>
            </a:r>
            <a:r>
              <a:rPr sz="3600" spc="-35" dirty="0">
                <a:latin typeface="Arial MT"/>
                <a:cs typeface="Arial MT"/>
              </a:rPr>
              <a:t>y,</a:t>
            </a:r>
            <a:r>
              <a:rPr sz="3600" spc="30" dirty="0">
                <a:latin typeface="Arial MT"/>
                <a:cs typeface="Arial MT"/>
              </a:rPr>
              <a:t> </a:t>
            </a:r>
            <a:r>
              <a:rPr sz="3600" spc="-100" dirty="0">
                <a:latin typeface="Arial MT"/>
                <a:cs typeface="Arial MT"/>
              </a:rPr>
              <a:t>sewage</a:t>
            </a:r>
            <a:r>
              <a:rPr sz="3600" spc="155" dirty="0">
                <a:latin typeface="Arial MT"/>
                <a:cs typeface="Arial MT"/>
              </a:rPr>
              <a:t> </a:t>
            </a:r>
            <a:r>
              <a:rPr sz="3600" spc="-20" dirty="0">
                <a:latin typeface="MS UI Gothic"/>
                <a:cs typeface="MS UI Gothic"/>
              </a:rPr>
              <a:t>li</a:t>
            </a:r>
            <a:r>
              <a:rPr sz="3600" spc="-20" dirty="0">
                <a:latin typeface="Arial MT"/>
                <a:cs typeface="Arial MT"/>
              </a:rPr>
              <a:t>ne</a:t>
            </a:r>
            <a:r>
              <a:rPr sz="3600" spc="175" dirty="0">
                <a:latin typeface="Arial MT"/>
                <a:cs typeface="Arial MT"/>
              </a:rPr>
              <a:t> </a:t>
            </a:r>
            <a:r>
              <a:rPr sz="3600" spc="-200" dirty="0">
                <a:latin typeface="Arial MT"/>
                <a:cs typeface="Arial MT"/>
              </a:rPr>
              <a:t>Etc)</a:t>
            </a:r>
            <a:endParaRPr sz="3600" dirty="0">
              <a:latin typeface="Arial MT"/>
              <a:cs typeface="Arial M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36A867-8912-6C3A-1735-05E57D2C7CD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8B6B68-17C5-3DC5-AF65-81C950147687}"/>
              </a:ext>
            </a:extLst>
          </p:cNvPr>
          <p:cNvSpPr txBox="1"/>
          <p:nvPr/>
        </p:nvSpPr>
        <p:spPr>
          <a:xfrm>
            <a:off x="3048000" y="4508500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85" dirty="0">
                <a:latin typeface="Arial MT"/>
                <a:cs typeface="Arial MT"/>
              </a:rPr>
              <a:t>Cement</a:t>
            </a:r>
            <a:r>
              <a:rPr lang="en-US" sz="4000" spc="-35" dirty="0">
                <a:latin typeface="Arial MT"/>
                <a:cs typeface="Arial MT"/>
              </a:rPr>
              <a:t> </a:t>
            </a:r>
            <a:r>
              <a:rPr lang="en-US" sz="4000" spc="-70" dirty="0">
                <a:latin typeface="Arial MT"/>
                <a:cs typeface="Arial MT"/>
              </a:rPr>
              <a:t>(physical</a:t>
            </a:r>
            <a:r>
              <a:rPr lang="en-US" sz="4000" spc="-25" dirty="0">
                <a:latin typeface="Arial MT"/>
                <a:cs typeface="Arial MT"/>
              </a:rPr>
              <a:t> </a:t>
            </a:r>
            <a:r>
              <a:rPr lang="en-US" sz="4000" spc="-40" dirty="0">
                <a:latin typeface="Arial MT"/>
                <a:cs typeface="Arial MT"/>
              </a:rPr>
              <a:t>properties</a:t>
            </a:r>
            <a:r>
              <a:rPr lang="en-US" sz="4000" spc="-50" dirty="0">
                <a:latin typeface="Arial MT"/>
                <a:cs typeface="Arial MT"/>
              </a:rPr>
              <a:t> </a:t>
            </a:r>
            <a:r>
              <a:rPr lang="en-US" sz="4000" spc="-30" dirty="0">
                <a:latin typeface="Arial MT"/>
                <a:cs typeface="Arial MT"/>
              </a:rPr>
              <a:t>of</a:t>
            </a:r>
            <a:r>
              <a:rPr lang="en-US" sz="4000" spc="-35" dirty="0">
                <a:latin typeface="Arial MT"/>
                <a:cs typeface="Arial MT"/>
              </a:rPr>
              <a:t> </a:t>
            </a:r>
            <a:r>
              <a:rPr lang="en-US" sz="4000" spc="-25" dirty="0">
                <a:latin typeface="Arial MT"/>
                <a:cs typeface="Arial MT"/>
              </a:rPr>
              <a:t> </a:t>
            </a:r>
            <a:r>
              <a:rPr lang="en-US" sz="4000" spc="-55" dirty="0">
                <a:latin typeface="Arial MT"/>
                <a:cs typeface="Arial MT"/>
              </a:rPr>
              <a:t>cement)</a:t>
            </a:r>
          </a:p>
          <a:p>
            <a:r>
              <a:rPr lang="en-US" sz="4000" spc="-55" dirty="0">
                <a:latin typeface="Arial MT"/>
              </a:rPr>
              <a:t>            </a:t>
            </a:r>
          </a:p>
          <a:p>
            <a:r>
              <a:rPr lang="en-US" sz="4000" spc="-55" dirty="0">
                <a:latin typeface="Arial MT"/>
              </a:rPr>
              <a:t>         Week 11</a:t>
            </a:r>
            <a:endParaRPr lang="en-US" sz="4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39607E-8AF5-3571-69F7-3A453435717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210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4854955"/>
            <a:ext cx="10103534" cy="53296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1664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FIG: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DIAGRAM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" dirty="0">
                <a:latin typeface="Times New Roman"/>
                <a:cs typeface="Times New Roman"/>
              </a:rPr>
              <a:t> CEMENT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PROPERTIES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dirty="0">
              <a:latin typeface="Times New Roman"/>
              <a:cs typeface="Times New Roman"/>
            </a:endParaRPr>
          </a:p>
          <a:p>
            <a:pPr marL="698500">
              <a:spcAft>
                <a:spcPts val="100"/>
              </a:spcAft>
              <a:tabLst>
                <a:tab pos="970915" algn="l"/>
              </a:tabLst>
            </a:pPr>
            <a:r>
              <a:rPr b="1" spc="-5" dirty="0">
                <a:latin typeface="Times New Roman"/>
                <a:cs typeface="Times New Roman"/>
              </a:rPr>
              <a:t>a.	Physical</a:t>
            </a:r>
            <a:r>
              <a:rPr b="1" spc="-1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Properties</a:t>
            </a:r>
            <a:r>
              <a:rPr b="1" spc="-1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of</a:t>
            </a:r>
            <a:r>
              <a:rPr b="1" spc="-1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Cement: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  <a:spcAft>
                <a:spcPts val="100"/>
              </a:spcAft>
            </a:pPr>
            <a:endParaRPr dirty="0">
              <a:latin typeface="Times New Roman"/>
              <a:cs typeface="Times New Roman"/>
            </a:endParaRPr>
          </a:p>
          <a:p>
            <a:pPr marL="12700" marR="5080">
              <a:spcAft>
                <a:spcPts val="100"/>
              </a:spcAft>
            </a:pPr>
            <a:r>
              <a:rPr spc="-5" dirty="0">
                <a:latin typeface="Times New Roman"/>
                <a:cs typeface="Times New Roman"/>
              </a:rPr>
              <a:t>Physical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properties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are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characterized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by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 structure,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composition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physical parameters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cement.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All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physical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properties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are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very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much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important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parameters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control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quality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while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production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well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as casting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construction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site.</a:t>
            </a:r>
            <a:endParaRPr dirty="0">
              <a:latin typeface="Times New Roman"/>
              <a:cs typeface="Times New Roman"/>
            </a:endParaRPr>
          </a:p>
          <a:p>
            <a:pPr marL="469900">
              <a:spcBef>
                <a:spcPts val="1300"/>
              </a:spcBef>
              <a:spcAft>
                <a:spcPts val="100"/>
              </a:spcAft>
            </a:pPr>
            <a:r>
              <a:rPr spc="-5" dirty="0">
                <a:latin typeface="Times New Roman"/>
                <a:cs typeface="Times New Roman"/>
              </a:rPr>
              <a:t>Some 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 physical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parameters are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listed below,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1320"/>
              </a:spcBef>
              <a:spcAft>
                <a:spcPts val="100"/>
              </a:spcAft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Fineness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Aft>
                <a:spcPts val="100"/>
              </a:spcAft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Soundness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Aft>
                <a:spcPts val="100"/>
              </a:spcAft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Consistency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Aft>
                <a:spcPts val="100"/>
              </a:spcAft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Strength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Aft>
                <a:spcPts val="100"/>
              </a:spcAft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Setting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time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Aft>
                <a:spcPts val="100"/>
              </a:spcAft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Heat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hydration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Aft>
                <a:spcPts val="100"/>
              </a:spcAft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Loss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ignition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Aft>
                <a:spcPts val="100"/>
              </a:spcAft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Bulk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density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Aft>
                <a:spcPts val="100"/>
              </a:spcAft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Specific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gravity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(Relative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density)</a:t>
            </a:r>
            <a:endParaRPr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85715" y="850900"/>
            <a:ext cx="9820570" cy="3607435"/>
            <a:chOff x="1304630" y="1011889"/>
            <a:chExt cx="5024755" cy="36074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4630" y="1011889"/>
              <a:ext cx="5024217" cy="36070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28530" y="2621521"/>
              <a:ext cx="1396174" cy="1193749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8C9B5-0DC4-E7DA-1CB8-737FD7E2FC9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101</a:t>
            </a:fld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889508"/>
            <a:ext cx="10299700" cy="74942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b="1" spc="-5" dirty="0">
                <a:latin typeface="Times New Roman"/>
                <a:cs typeface="Times New Roman"/>
              </a:rPr>
              <a:t>Fineness</a:t>
            </a:r>
            <a:r>
              <a:rPr sz="1600" b="1" spc="-2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of</a:t>
            </a:r>
            <a:r>
              <a:rPr sz="1600" b="1" spc="-2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Cement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0" marR="199390">
              <a:lnSpc>
                <a:spcPct val="96200"/>
              </a:lnSpc>
            </a:pP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particle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size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very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much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important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parameter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and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responsible </a:t>
            </a:r>
            <a:r>
              <a:rPr sz="1600" spc="-3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for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bond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and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strength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cement.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More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will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surface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area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particle;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more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will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strength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cement.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test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to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find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out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Fineness</a:t>
            </a:r>
            <a:r>
              <a:rPr sz="1600" dirty="0">
                <a:latin typeface="Times New Roman"/>
                <a:cs typeface="Times New Roman"/>
              </a:rPr>
              <a:t> of 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 is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also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termed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Fineness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test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for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cement.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1600" b="1" spc="-5" dirty="0">
                <a:latin typeface="Times New Roman"/>
                <a:cs typeface="Times New Roman"/>
              </a:rPr>
              <a:t>Soundness</a:t>
            </a:r>
            <a:r>
              <a:rPr sz="1600" b="1" spc="-2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of</a:t>
            </a:r>
            <a:r>
              <a:rPr sz="1600" b="1" spc="-2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Cement</a:t>
            </a:r>
            <a:endParaRPr sz="1600" dirty="0">
              <a:latin typeface="Times New Roman"/>
              <a:cs typeface="Times New Roman"/>
            </a:endParaRPr>
          </a:p>
          <a:p>
            <a:pPr marL="12700" marR="107950">
              <a:lnSpc>
                <a:spcPts val="1610"/>
              </a:lnSpc>
              <a:spcBef>
                <a:spcPts val="1165"/>
              </a:spcBef>
            </a:pPr>
            <a:r>
              <a:rPr sz="1600" spc="-5" dirty="0">
                <a:latin typeface="Times New Roman"/>
                <a:cs typeface="Times New Roman"/>
              </a:rPr>
              <a:t>Here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soundness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referred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expansion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or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shrinkage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after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hardening. Both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expansion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and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shrinkage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can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harmful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for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construction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and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can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reduce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strength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and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bondage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also.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tests </a:t>
            </a:r>
            <a:r>
              <a:rPr sz="1600" spc="-3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to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find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out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soundness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Le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Chatelier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test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and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Autoclave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Test.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1600" b="1" spc="-5" dirty="0">
                <a:latin typeface="Times New Roman"/>
                <a:cs typeface="Times New Roman"/>
              </a:rPr>
              <a:t>Consistency</a:t>
            </a:r>
            <a:r>
              <a:rPr sz="1600" b="1" spc="-2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of</a:t>
            </a:r>
            <a:r>
              <a:rPr sz="1600" b="1" spc="-2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Cement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0" marR="89535">
              <a:lnSpc>
                <a:spcPts val="1610"/>
              </a:lnSpc>
            </a:pP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consistency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is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nothing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but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working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with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paste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with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ease. </a:t>
            </a:r>
            <a:r>
              <a:rPr sz="1600" spc="-3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Or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in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other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words,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consistency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also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defined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ability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paste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to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flow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and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work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with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easily.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Consistency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can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measured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by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Vicat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test.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1600" b="1" spc="-5" dirty="0">
                <a:latin typeface="Times New Roman"/>
                <a:cs typeface="Times New Roman"/>
              </a:rPr>
              <a:t>Strength</a:t>
            </a:r>
            <a:r>
              <a:rPr sz="1600" b="1" spc="-2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of</a:t>
            </a:r>
            <a:r>
              <a:rPr sz="1600" b="1" spc="-2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Cement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0" marR="604520">
              <a:lnSpc>
                <a:spcPts val="1610"/>
              </a:lnSpc>
            </a:pPr>
            <a:r>
              <a:rPr sz="1600" spc="-5" dirty="0">
                <a:latin typeface="Times New Roman"/>
                <a:cs typeface="Times New Roman"/>
              </a:rPr>
              <a:t>There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are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three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types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strengths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are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measured,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Compressive </a:t>
            </a:r>
            <a:r>
              <a:rPr sz="1600" spc="-3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strength, tensile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strength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and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Flexural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strength.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469900" marR="252729" indent="-228600">
              <a:lnSpc>
                <a:spcPts val="1610"/>
              </a:lnSpc>
              <a:spcBef>
                <a:spcPts val="5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600" b="1" spc="-5" dirty="0">
                <a:latin typeface="Times New Roman"/>
                <a:cs typeface="Times New Roman"/>
              </a:rPr>
              <a:t>Compressive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strength:</a:t>
            </a:r>
            <a:r>
              <a:rPr sz="1600" spc="-5" dirty="0">
                <a:latin typeface="Times New Roman"/>
                <a:cs typeface="Times New Roman"/>
              </a:rPr>
              <a:t>In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this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test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resistance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against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 </a:t>
            </a:r>
            <a:r>
              <a:rPr sz="1600" spc="-3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compressive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load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will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be tested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and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this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strength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termed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as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compressive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strength.Tests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to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measure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compressive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strength: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Compressive Cube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test</a:t>
            </a:r>
            <a:endParaRPr sz="1600"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535"/>
              </a:lnSpc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600" b="1" spc="-5" dirty="0">
                <a:latin typeface="Times New Roman"/>
                <a:cs typeface="Times New Roman"/>
              </a:rPr>
              <a:t>Tensile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strength:</a:t>
            </a:r>
            <a:r>
              <a:rPr sz="1600" b="1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In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this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test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resistance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against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tensile</a:t>
            </a:r>
            <a:endParaRPr sz="1600" dirty="0">
              <a:latin typeface="Times New Roman"/>
              <a:cs typeface="Times New Roman"/>
            </a:endParaRPr>
          </a:p>
          <a:p>
            <a:pPr marL="469900" marR="30480">
              <a:lnSpc>
                <a:spcPts val="1610"/>
              </a:lnSpc>
              <a:spcBef>
                <a:spcPts val="85"/>
              </a:spcBef>
            </a:pPr>
            <a:r>
              <a:rPr sz="1600" spc="-5" dirty="0">
                <a:latin typeface="Times New Roman"/>
                <a:cs typeface="Times New Roman"/>
              </a:rPr>
              <a:t>load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will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tested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and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this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strength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is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termed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Tensile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strength.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Tests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to </a:t>
            </a:r>
            <a:r>
              <a:rPr sz="1600" spc="-3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measure the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tensile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strength: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Tensile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test</a:t>
            </a:r>
            <a:endParaRPr sz="1600"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530"/>
              </a:lnSpc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600" b="1" spc="-5" dirty="0">
                <a:latin typeface="Times New Roman"/>
                <a:cs typeface="Times New Roman"/>
              </a:rPr>
              <a:t>Flexural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strength:</a:t>
            </a:r>
            <a:r>
              <a:rPr sz="1600" b="1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In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this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test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resistance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against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endParaRPr sz="1600" dirty="0">
              <a:latin typeface="Times New Roman"/>
              <a:cs typeface="Times New Roman"/>
            </a:endParaRPr>
          </a:p>
          <a:p>
            <a:pPr marL="469900" marR="5080">
              <a:lnSpc>
                <a:spcPts val="1610"/>
              </a:lnSpc>
              <a:spcBef>
                <a:spcPts val="75"/>
              </a:spcBef>
            </a:pPr>
            <a:r>
              <a:rPr sz="1600" spc="-5" dirty="0">
                <a:latin typeface="Times New Roman"/>
                <a:cs typeface="Times New Roman"/>
              </a:rPr>
              <a:t>flexural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load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will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tested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and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this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strength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is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termed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flexural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strength. </a:t>
            </a:r>
            <a:r>
              <a:rPr sz="1600" spc="-3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Tests to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measure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Flexural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strength: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Flexural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test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sz="1600" b="1" spc="-5" dirty="0">
                <a:latin typeface="Times New Roman"/>
                <a:cs typeface="Times New Roman"/>
              </a:rPr>
              <a:t>Setting</a:t>
            </a:r>
            <a:r>
              <a:rPr sz="1600" b="1" spc="-1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Time</a:t>
            </a:r>
            <a:r>
              <a:rPr sz="1600" b="1" spc="-1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of</a:t>
            </a:r>
            <a:r>
              <a:rPr sz="1600" b="1" spc="-1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Cement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0" marR="38735">
              <a:lnSpc>
                <a:spcPts val="1610"/>
              </a:lnSpc>
            </a:pPr>
            <a:r>
              <a:rPr sz="1600" spc="-5" dirty="0">
                <a:latin typeface="Times New Roman"/>
                <a:cs typeface="Times New Roman"/>
              </a:rPr>
              <a:t>Setting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time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termed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time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required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for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to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set.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Setting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time </a:t>
            </a:r>
            <a:r>
              <a:rPr sz="1600" spc="-3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is also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has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two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types,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469900" marR="298450" indent="-228600">
              <a:lnSpc>
                <a:spcPts val="1610"/>
              </a:lnSpc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600" b="1" spc="-5" dirty="0">
                <a:latin typeface="Times New Roman"/>
                <a:cs typeface="Times New Roman"/>
              </a:rPr>
              <a:t>Initial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setting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time:</a:t>
            </a:r>
            <a:r>
              <a:rPr sz="1600" b="1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Time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required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for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cement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paste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to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gets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rigidity. </a:t>
            </a:r>
            <a:r>
              <a:rPr sz="1600" spc="-3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(Generally, varies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from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30-45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minutes)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670878-AF39-82CF-5FA8-4FF2E215DF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102</a:t>
            </a:fld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889508"/>
            <a:ext cx="10909300" cy="909223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469900" marR="300990" indent="-228600">
              <a:spcBef>
                <a:spcPts val="200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Final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setting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time:</a:t>
            </a:r>
            <a:r>
              <a:rPr sz="2000" b="1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time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required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for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paste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to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completely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gets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harden. (Generally,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varies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up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10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hours)</a:t>
            </a:r>
            <a:endParaRPr sz="2000" dirty="0">
              <a:latin typeface="Times New Roman"/>
              <a:cs typeface="Times New Roman"/>
            </a:endParaRPr>
          </a:p>
          <a:p>
            <a:pPr marL="469900">
              <a:spcBef>
                <a:spcPts val="1280"/>
              </a:spcBef>
            </a:pPr>
            <a:r>
              <a:rPr sz="2000" b="1" spc="-5" dirty="0">
                <a:latin typeface="Times New Roman"/>
                <a:cs typeface="Times New Roman"/>
              </a:rPr>
              <a:t>Standard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Tests to measure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setting time: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1345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Time 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Setting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Hydraulic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by Vicat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Needle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Time 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Setting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Hydraulic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Gillmore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Needles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Time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Setting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Hydraulic-Cement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Paste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by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Gillmore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Needles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spcBef>
                <a:spcPts val="1320"/>
              </a:spcBef>
            </a:pPr>
            <a:r>
              <a:rPr sz="2000" b="1" spc="-5" dirty="0">
                <a:latin typeface="Times New Roman"/>
                <a:cs typeface="Times New Roman"/>
              </a:rPr>
              <a:t>Heat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of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Hydration</a:t>
            </a:r>
            <a:endParaRPr sz="2000" dirty="0">
              <a:latin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 marR="5080"/>
            <a:r>
              <a:rPr sz="2000" spc="-5" dirty="0">
                <a:latin typeface="Times New Roman"/>
                <a:cs typeface="Times New Roman"/>
              </a:rPr>
              <a:t>When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water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added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into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reaction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takes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place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which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generates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heat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and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process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formation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heat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known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heat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hydration.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Heat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hydration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important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parameter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term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bond,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curing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and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strength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cement. </a:t>
            </a:r>
            <a:r>
              <a:rPr sz="2000" b="1" spc="-5" dirty="0">
                <a:latin typeface="Times New Roman"/>
                <a:cs typeface="Times New Roman"/>
              </a:rPr>
              <a:t>Standard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Test: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Heat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Hydration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Hydraulic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spcBef>
                <a:spcPts val="1295"/>
              </a:spcBef>
            </a:pPr>
            <a:r>
              <a:rPr sz="2000" b="1" spc="-5" dirty="0">
                <a:latin typeface="Times New Roman"/>
                <a:cs typeface="Times New Roman"/>
              </a:rPr>
              <a:t>Loss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of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Ignition</a:t>
            </a:r>
            <a:endParaRPr sz="2000" dirty="0">
              <a:latin typeface="Times New Roman"/>
              <a:cs typeface="Times New Roman"/>
            </a:endParaRPr>
          </a:p>
          <a:p>
            <a:pPr marL="12700" marR="88265">
              <a:spcBef>
                <a:spcPts val="1095"/>
              </a:spcBef>
            </a:pPr>
            <a:r>
              <a:rPr sz="2000" spc="-5" dirty="0">
                <a:latin typeface="Times New Roman"/>
                <a:cs typeface="Times New Roman"/>
              </a:rPr>
              <a:t>Heating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up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sample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up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900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–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1000°C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cause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weight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loss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sample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due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heating,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loss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weight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termed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loss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Ignition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cement.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Standard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Test: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Chemical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Analysis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Hydraulic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spcBef>
                <a:spcPts val="1055"/>
              </a:spcBef>
            </a:pPr>
            <a:r>
              <a:rPr sz="2000" b="1" spc="-5" dirty="0">
                <a:latin typeface="Times New Roman"/>
                <a:cs typeface="Times New Roman"/>
              </a:rPr>
              <a:t>Bulk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density</a:t>
            </a:r>
            <a:endParaRPr sz="2000" dirty="0">
              <a:latin typeface="Times New Roman"/>
              <a:cs typeface="Times New Roman"/>
            </a:endParaRPr>
          </a:p>
          <a:p>
            <a:pPr marL="12700" marR="123825">
              <a:spcBef>
                <a:spcPts val="1170"/>
              </a:spcBef>
            </a:pPr>
            <a:r>
              <a:rPr sz="2000" spc="-5" dirty="0">
                <a:latin typeface="Times New Roman"/>
                <a:cs typeface="Times New Roman"/>
              </a:rPr>
              <a:t>When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mixed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with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water,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water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replaces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areas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where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there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would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normally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air.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Because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that,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bulk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density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not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very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important.</a:t>
            </a:r>
            <a:endParaRPr sz="2000" dirty="0">
              <a:latin typeface="Times New Roman"/>
              <a:cs typeface="Times New Roman"/>
            </a:endParaRPr>
          </a:p>
          <a:p>
            <a:pPr marL="12700" marR="219075">
              <a:spcBef>
                <a:spcPts val="1120"/>
              </a:spcBef>
            </a:pP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has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varying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range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density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depending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composition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percentage.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spcBef>
                <a:spcPts val="1015"/>
              </a:spcBef>
            </a:pP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density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may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anywhere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from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62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78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pounds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cubic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foot.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spcBef>
                <a:spcPts val="1055"/>
              </a:spcBef>
            </a:pPr>
            <a:r>
              <a:rPr sz="2000" b="1" spc="-5" dirty="0">
                <a:latin typeface="Times New Roman"/>
                <a:cs typeface="Times New Roman"/>
              </a:rPr>
              <a:t>Specific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Gravity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(Relative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Density)</a:t>
            </a:r>
            <a:endParaRPr sz="2000" dirty="0">
              <a:latin typeface="Times New Roman"/>
              <a:cs typeface="Times New Roman"/>
            </a:endParaRPr>
          </a:p>
          <a:p>
            <a:pPr marL="12700" marR="88265">
              <a:spcBef>
                <a:spcPts val="1165"/>
              </a:spcBef>
            </a:pPr>
            <a:r>
              <a:rPr sz="2000" spc="-5" dirty="0">
                <a:latin typeface="Times New Roman"/>
                <a:cs typeface="Times New Roman"/>
              </a:rPr>
              <a:t>Specific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gravity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important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parameter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while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calculating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quantity for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concrete.</a:t>
            </a:r>
            <a:endParaRPr sz="2000" dirty="0">
              <a:latin typeface="Times New Roman"/>
              <a:cs typeface="Times New Roman"/>
            </a:endParaRPr>
          </a:p>
          <a:p>
            <a:pPr marL="12700" marR="1776730">
              <a:spcBef>
                <a:spcPts val="50"/>
              </a:spcBef>
            </a:pPr>
            <a:r>
              <a:rPr sz="2000" spc="-5" dirty="0">
                <a:latin typeface="Times New Roman"/>
                <a:cs typeface="Times New Roman"/>
              </a:rPr>
              <a:t>Generally, for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Portland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specific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gravity 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3.15.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Test to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measure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specific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gravity: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Density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 cement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7B4568-B1D3-F636-C80C-833DD94FF02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103</a:t>
            </a:fld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300" y="1536700"/>
            <a:ext cx="10375900" cy="646824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98500">
              <a:lnSpc>
                <a:spcPct val="100000"/>
              </a:lnSpc>
              <a:spcBef>
                <a:spcPts val="90"/>
              </a:spcBef>
            </a:pPr>
            <a:r>
              <a:rPr sz="2400" b="1" spc="-5" dirty="0">
                <a:latin typeface="Times New Roman"/>
                <a:cs typeface="Times New Roman"/>
              </a:rPr>
              <a:t>b.</a:t>
            </a:r>
            <a:r>
              <a:rPr sz="2400" b="1" spc="30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Chemical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Properties of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Cement:</a:t>
            </a:r>
            <a:endParaRPr sz="2400" dirty="0">
              <a:latin typeface="Times New Roman"/>
              <a:cs typeface="Times New Roman"/>
            </a:endParaRPr>
          </a:p>
          <a:p>
            <a:endParaRPr sz="2400" dirty="0">
              <a:latin typeface="Times New Roman"/>
              <a:cs typeface="Times New Roman"/>
            </a:endParaRPr>
          </a:p>
          <a:p>
            <a:pPr marL="12700" marR="5080"/>
            <a:r>
              <a:rPr sz="2400" spc="-5" dirty="0">
                <a:latin typeface="Times New Roman"/>
                <a:cs typeface="Times New Roman"/>
              </a:rPr>
              <a:t>Chemical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properties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of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cement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is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properties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comes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by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the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basic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raw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materials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of </a:t>
            </a:r>
            <a:r>
              <a:rPr sz="2400" spc="-3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cement.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Cement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is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generally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made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up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of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limestone,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sand,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clay,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aluminium,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iron 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ores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and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can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be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included</a:t>
            </a:r>
            <a:r>
              <a:rPr sz="2400" dirty="0">
                <a:latin typeface="Times New Roman"/>
                <a:cs typeface="Times New Roman"/>
              </a:rPr>
              <a:t> chalk, </a:t>
            </a:r>
            <a:r>
              <a:rPr sz="2400" spc="-5" dirty="0">
                <a:latin typeface="Times New Roman"/>
                <a:cs typeface="Times New Roman"/>
              </a:rPr>
              <a:t>shale,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clay,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various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slags,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slate,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marl.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spcBef>
                <a:spcPts val="1320"/>
              </a:spcBef>
            </a:pPr>
            <a:r>
              <a:rPr sz="2400" spc="-5" dirty="0">
                <a:latin typeface="Times New Roman"/>
                <a:cs typeface="Times New Roman"/>
              </a:rPr>
              <a:t>Following are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the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some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of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the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chemical properties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of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cement:</a:t>
            </a:r>
            <a:endParaRPr sz="2400" dirty="0">
              <a:latin typeface="Times New Roman"/>
              <a:cs typeface="Times New Roman"/>
            </a:endParaRPr>
          </a:p>
          <a:p>
            <a:pPr marL="927100" indent="-228600">
              <a:spcBef>
                <a:spcPts val="1320"/>
              </a:spcBef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z="2400" spc="-5" dirty="0">
                <a:latin typeface="Times New Roman"/>
                <a:cs typeface="Times New Roman"/>
              </a:rPr>
              <a:t>Tricalcium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aluminate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(C3A)</a:t>
            </a:r>
            <a:endParaRPr sz="2400" dirty="0">
              <a:latin typeface="Times New Roman"/>
              <a:cs typeface="Times New Roman"/>
            </a:endParaRPr>
          </a:p>
          <a:p>
            <a:pPr marL="927100" indent="-228600">
              <a:spcBef>
                <a:spcPts val="25"/>
              </a:spcBef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z="2400" spc="-7" baseline="3968" dirty="0">
                <a:latin typeface="Times New Roman"/>
                <a:cs typeface="Times New Roman"/>
              </a:rPr>
              <a:t>Tricalcium</a:t>
            </a:r>
            <a:r>
              <a:rPr sz="2400" spc="-22" baseline="3968" dirty="0">
                <a:latin typeface="Times New Roman"/>
                <a:cs typeface="Times New Roman"/>
              </a:rPr>
              <a:t> </a:t>
            </a:r>
            <a:r>
              <a:rPr sz="2400" spc="-7" baseline="3968" dirty="0">
                <a:latin typeface="Times New Roman"/>
                <a:cs typeface="Times New Roman"/>
              </a:rPr>
              <a:t>silicate</a:t>
            </a:r>
            <a:r>
              <a:rPr sz="2400" spc="-22" baseline="3968" dirty="0">
                <a:latin typeface="Times New Roman"/>
                <a:cs typeface="Times New Roman"/>
              </a:rPr>
              <a:t> </a:t>
            </a:r>
            <a:r>
              <a:rPr sz="2400" spc="-7" baseline="3968" dirty="0">
                <a:latin typeface="Times New Roman"/>
                <a:cs typeface="Times New Roman"/>
              </a:rPr>
              <a:t>(C</a:t>
            </a:r>
            <a:r>
              <a:rPr sz="2400" spc="-5" dirty="0">
                <a:latin typeface="Times New Roman"/>
                <a:cs typeface="Times New Roman"/>
              </a:rPr>
              <a:t>3</a:t>
            </a:r>
            <a:r>
              <a:rPr sz="2400" spc="-7" baseline="3968" dirty="0">
                <a:latin typeface="Times New Roman"/>
                <a:cs typeface="Times New Roman"/>
              </a:rPr>
              <a:t>S)</a:t>
            </a:r>
            <a:endParaRPr sz="2400" baseline="3968"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z="2400" spc="-7" baseline="3968" dirty="0">
                <a:latin typeface="Times New Roman"/>
                <a:cs typeface="Times New Roman"/>
              </a:rPr>
              <a:t>Dicalcium</a:t>
            </a:r>
            <a:r>
              <a:rPr sz="2400" spc="-22" baseline="3968" dirty="0">
                <a:latin typeface="Times New Roman"/>
                <a:cs typeface="Times New Roman"/>
              </a:rPr>
              <a:t> </a:t>
            </a:r>
            <a:r>
              <a:rPr sz="2400" spc="-7" baseline="3968" dirty="0">
                <a:latin typeface="Times New Roman"/>
                <a:cs typeface="Times New Roman"/>
              </a:rPr>
              <a:t>silicate</a:t>
            </a:r>
            <a:r>
              <a:rPr sz="2400" spc="-22" baseline="3968" dirty="0">
                <a:latin typeface="Times New Roman"/>
                <a:cs typeface="Times New Roman"/>
              </a:rPr>
              <a:t> </a:t>
            </a:r>
            <a:r>
              <a:rPr sz="2400" spc="-7" baseline="3968" dirty="0">
                <a:latin typeface="Times New Roman"/>
                <a:cs typeface="Times New Roman"/>
              </a:rPr>
              <a:t>(C</a:t>
            </a:r>
            <a:r>
              <a:rPr sz="2400" spc="-5" dirty="0">
                <a:latin typeface="Times New Roman"/>
                <a:cs typeface="Times New Roman"/>
              </a:rPr>
              <a:t>2</a:t>
            </a:r>
            <a:r>
              <a:rPr sz="2400" spc="-7" baseline="3968" dirty="0">
                <a:latin typeface="Times New Roman"/>
                <a:cs typeface="Times New Roman"/>
              </a:rPr>
              <a:t>S)</a:t>
            </a:r>
            <a:endParaRPr sz="2400" baseline="3968"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z="2400" spc="-7" baseline="3968" dirty="0">
                <a:latin typeface="Times New Roman"/>
                <a:cs typeface="Times New Roman"/>
              </a:rPr>
              <a:t>Ferrite</a:t>
            </a:r>
            <a:r>
              <a:rPr sz="2400" spc="-52" baseline="3968" dirty="0">
                <a:latin typeface="Times New Roman"/>
                <a:cs typeface="Times New Roman"/>
              </a:rPr>
              <a:t> </a:t>
            </a:r>
            <a:r>
              <a:rPr sz="2400" spc="-7" baseline="3968" dirty="0">
                <a:latin typeface="Times New Roman"/>
                <a:cs typeface="Times New Roman"/>
              </a:rPr>
              <a:t>(C</a:t>
            </a:r>
            <a:r>
              <a:rPr sz="2400" spc="-5" dirty="0">
                <a:latin typeface="Times New Roman"/>
                <a:cs typeface="Times New Roman"/>
              </a:rPr>
              <a:t>4</a:t>
            </a:r>
            <a:r>
              <a:rPr sz="2400" spc="-7" baseline="3968" dirty="0">
                <a:latin typeface="Times New Roman"/>
                <a:cs typeface="Times New Roman"/>
              </a:rPr>
              <a:t>AF)</a:t>
            </a:r>
            <a:endParaRPr sz="2400" baseline="3968"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z="2400" spc="-5" dirty="0">
                <a:latin typeface="Times New Roman"/>
                <a:cs typeface="Times New Roman"/>
              </a:rPr>
              <a:t>Magnesia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(MgO)</a:t>
            </a:r>
            <a:endParaRPr sz="2400"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z="2400" spc="-5" dirty="0">
                <a:latin typeface="Times New Roman"/>
                <a:cs typeface="Times New Roman"/>
              </a:rPr>
              <a:t>Sulphur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trioxide</a:t>
            </a:r>
            <a:endParaRPr sz="2400"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z="2400" spc="-5" dirty="0">
                <a:latin typeface="Times New Roman"/>
                <a:cs typeface="Times New Roman"/>
              </a:rPr>
              <a:t>Iron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oxide/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Ferric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oxide</a:t>
            </a:r>
            <a:endParaRPr sz="2400"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z="2400" spc="-5" dirty="0">
                <a:latin typeface="Times New Roman"/>
                <a:cs typeface="Times New Roman"/>
              </a:rPr>
              <a:t>Alkalis</a:t>
            </a:r>
            <a:endParaRPr sz="2400"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z="2400" spc="-5" dirty="0">
                <a:latin typeface="Times New Roman"/>
                <a:cs typeface="Times New Roman"/>
              </a:rPr>
              <a:t>Free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lime</a:t>
            </a:r>
            <a:endParaRPr sz="2400"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z="2400" spc="-5" dirty="0">
                <a:latin typeface="Times New Roman"/>
                <a:cs typeface="Times New Roman"/>
              </a:rPr>
              <a:t>Silica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fumes</a:t>
            </a:r>
            <a:endParaRPr sz="2400" dirty="0">
              <a:latin typeface="Times New Roman"/>
              <a:cs typeface="Times New Roman"/>
            </a:endParaRPr>
          </a:p>
          <a:p>
            <a:pPr marL="927100" indent="-228600">
              <a:lnSpc>
                <a:spcPts val="1645"/>
              </a:lnSpc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z="2400" spc="-5" dirty="0">
                <a:latin typeface="Times New Roman"/>
                <a:cs typeface="Times New Roman"/>
              </a:rPr>
              <a:t>Alumina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0300" y="4742180"/>
            <a:ext cx="8445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Symbol"/>
                <a:cs typeface="Symbol"/>
              </a:rPr>
              <a:t>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0300" y="5766308"/>
            <a:ext cx="8445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Symbol"/>
                <a:cs typeface="Symbol"/>
              </a:rPr>
              <a:t>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0300" y="6124143"/>
            <a:ext cx="84455" cy="43434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000" dirty="0">
                <a:latin typeface="Symbol"/>
                <a:cs typeface="Symbol"/>
              </a:rPr>
              <a:t></a:t>
            </a:r>
            <a:endParaRPr sz="10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000" dirty="0">
                <a:latin typeface="Symbol"/>
                <a:cs typeface="Symbol"/>
              </a:rPr>
              <a:t>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E9DF9-B373-255C-E693-64188978AD5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104</a:t>
            </a:fld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834701-B3AA-A645-74BE-07201A5B954C}"/>
              </a:ext>
            </a:extLst>
          </p:cNvPr>
          <p:cNvSpPr txBox="1"/>
          <p:nvPr/>
        </p:nvSpPr>
        <p:spPr>
          <a:xfrm>
            <a:off x="2743200" y="4203700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610">
              <a:lnSpc>
                <a:spcPct val="100000"/>
              </a:lnSpc>
              <a:spcBef>
                <a:spcPts val="45"/>
              </a:spcBef>
            </a:pPr>
            <a:r>
              <a:rPr lang="en-US" sz="2800" spc="45" dirty="0">
                <a:latin typeface="Arial MT"/>
                <a:cs typeface="Arial MT"/>
              </a:rPr>
              <a:t>Ce</a:t>
            </a:r>
            <a:r>
              <a:rPr lang="en-US" sz="2800" spc="50" dirty="0">
                <a:latin typeface="Arial MT"/>
                <a:cs typeface="Arial MT"/>
              </a:rPr>
              <a:t>me</a:t>
            </a:r>
            <a:r>
              <a:rPr lang="en-US" sz="2800" spc="55" dirty="0">
                <a:latin typeface="Arial MT"/>
                <a:cs typeface="Arial MT"/>
              </a:rPr>
              <a:t>n</a:t>
            </a:r>
            <a:r>
              <a:rPr lang="en-US" sz="2800" dirty="0">
                <a:latin typeface="Arial MT"/>
                <a:cs typeface="Arial MT"/>
              </a:rPr>
              <a:t>t</a:t>
            </a:r>
            <a:r>
              <a:rPr lang="en-US" sz="2800" spc="-35" dirty="0">
                <a:latin typeface="Arial MT"/>
                <a:cs typeface="Arial MT"/>
              </a:rPr>
              <a:t> </a:t>
            </a:r>
            <a:r>
              <a:rPr lang="en-US" sz="2800" spc="35" dirty="0">
                <a:latin typeface="Arial MT"/>
                <a:cs typeface="Arial MT"/>
              </a:rPr>
              <a:t>(</a:t>
            </a:r>
            <a:r>
              <a:rPr lang="en-US" sz="2800" spc="40" dirty="0">
                <a:latin typeface="Arial MT"/>
                <a:cs typeface="Arial MT"/>
              </a:rPr>
              <a:t>t</a:t>
            </a:r>
            <a:r>
              <a:rPr lang="en-US" sz="2800" spc="20" dirty="0">
                <a:latin typeface="Arial MT"/>
                <a:cs typeface="Arial MT"/>
              </a:rPr>
              <a:t>y</a:t>
            </a:r>
            <a:r>
              <a:rPr lang="en-US" sz="2800" spc="55" dirty="0">
                <a:latin typeface="Arial MT"/>
                <a:cs typeface="Arial MT"/>
              </a:rPr>
              <a:t>p</a:t>
            </a:r>
            <a:r>
              <a:rPr lang="en-US" sz="2800" spc="35" dirty="0">
                <a:latin typeface="Arial MT"/>
                <a:cs typeface="Arial MT"/>
              </a:rPr>
              <a:t>e</a:t>
            </a:r>
            <a:r>
              <a:rPr lang="en-US" sz="2800" dirty="0">
                <a:latin typeface="Arial MT"/>
                <a:cs typeface="Arial MT"/>
              </a:rPr>
              <a:t>s</a:t>
            </a:r>
            <a:r>
              <a:rPr lang="en-US" sz="2800" spc="-35" dirty="0">
                <a:latin typeface="Arial MT"/>
                <a:cs typeface="Arial MT"/>
              </a:rPr>
              <a:t> </a:t>
            </a:r>
            <a:r>
              <a:rPr lang="en-US" sz="2800" spc="45" dirty="0">
                <a:latin typeface="Arial MT"/>
                <a:cs typeface="Arial MT"/>
              </a:rPr>
              <a:t>a</a:t>
            </a:r>
            <a:r>
              <a:rPr lang="en-US" sz="2800" spc="35" dirty="0">
                <a:latin typeface="Arial MT"/>
                <a:cs typeface="Arial MT"/>
              </a:rPr>
              <a:t>n</a:t>
            </a:r>
            <a:r>
              <a:rPr lang="en-US" sz="2800" dirty="0">
                <a:latin typeface="Arial MT"/>
                <a:cs typeface="Arial MT"/>
              </a:rPr>
              <a:t>d</a:t>
            </a:r>
            <a:r>
              <a:rPr lang="en-US" sz="2800" spc="-20" dirty="0">
                <a:latin typeface="Arial MT"/>
                <a:cs typeface="Arial MT"/>
              </a:rPr>
              <a:t> </a:t>
            </a:r>
            <a:r>
              <a:rPr lang="en-US" sz="2800" spc="75" dirty="0">
                <a:latin typeface="Arial MT"/>
                <a:cs typeface="Arial MT"/>
              </a:rPr>
              <a:t>uses</a:t>
            </a:r>
            <a:r>
              <a:rPr lang="en-US" sz="2800" spc="-55" dirty="0">
                <a:latin typeface="Arial MT"/>
                <a:cs typeface="Arial MT"/>
              </a:rPr>
              <a:t> </a:t>
            </a:r>
            <a:r>
              <a:rPr lang="en-US" sz="2800" spc="50" dirty="0">
                <a:latin typeface="Arial MT"/>
                <a:cs typeface="Arial MT"/>
              </a:rPr>
              <a:t>o</a:t>
            </a:r>
            <a:r>
              <a:rPr lang="en-US" sz="2800" dirty="0">
                <a:latin typeface="Arial MT"/>
                <a:cs typeface="Arial MT"/>
              </a:rPr>
              <a:t>f</a:t>
            </a:r>
            <a:r>
              <a:rPr lang="en-US" sz="2800" spc="-15" dirty="0">
                <a:latin typeface="Arial MT"/>
                <a:cs typeface="Arial MT"/>
              </a:rPr>
              <a:t> </a:t>
            </a:r>
            <a:r>
              <a:rPr lang="en-US" sz="2800" spc="55" dirty="0">
                <a:latin typeface="Arial MT"/>
                <a:cs typeface="Arial MT"/>
              </a:rPr>
              <a:t>c</a:t>
            </a:r>
            <a:r>
              <a:rPr lang="en-US" sz="2800" spc="45" dirty="0">
                <a:latin typeface="Arial MT"/>
                <a:cs typeface="Arial MT"/>
              </a:rPr>
              <a:t>e</a:t>
            </a:r>
            <a:r>
              <a:rPr lang="en-US" sz="2800" spc="50" dirty="0">
                <a:latin typeface="Arial MT"/>
                <a:cs typeface="Arial MT"/>
              </a:rPr>
              <a:t>me</a:t>
            </a:r>
            <a:r>
              <a:rPr lang="en-US" sz="2800" spc="55" dirty="0">
                <a:latin typeface="Arial MT"/>
                <a:cs typeface="Arial MT"/>
              </a:rPr>
              <a:t>n</a:t>
            </a:r>
            <a:r>
              <a:rPr lang="en-US" sz="2800" spc="90" dirty="0">
                <a:latin typeface="Arial MT"/>
                <a:cs typeface="Arial MT"/>
              </a:rPr>
              <a:t>t</a:t>
            </a:r>
            <a:r>
              <a:rPr lang="en-US" sz="2800" dirty="0">
                <a:latin typeface="Arial MT"/>
                <a:cs typeface="Arial MT"/>
              </a:rPr>
              <a:t>)</a:t>
            </a:r>
          </a:p>
          <a:p>
            <a:pPr marL="54610">
              <a:lnSpc>
                <a:spcPct val="100000"/>
              </a:lnSpc>
              <a:spcBef>
                <a:spcPts val="45"/>
              </a:spcBef>
            </a:pPr>
            <a:r>
              <a:rPr lang="en-US" sz="2800" dirty="0">
                <a:latin typeface="Arial MT"/>
                <a:cs typeface="Arial MT"/>
              </a:rPr>
              <a:t> </a:t>
            </a:r>
          </a:p>
          <a:p>
            <a:pPr marL="54610">
              <a:lnSpc>
                <a:spcPct val="100000"/>
              </a:lnSpc>
              <a:spcBef>
                <a:spcPts val="45"/>
              </a:spcBef>
            </a:pPr>
            <a:r>
              <a:rPr lang="en-US" sz="2800" dirty="0">
                <a:latin typeface="Arial MT"/>
                <a:cs typeface="Arial MT"/>
              </a:rPr>
              <a:t>                Week 12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4A128B-D544-3B0F-32FE-0DCA066070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014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778718"/>
            <a:ext cx="9994900" cy="9884116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algn="ctr">
              <a:spcBef>
                <a:spcPts val="955"/>
              </a:spcBef>
            </a:pPr>
            <a:r>
              <a:rPr b="1" spc="-5" dirty="0">
                <a:latin typeface="Times New Roman"/>
                <a:cs typeface="Times New Roman"/>
              </a:rPr>
              <a:t>TYPES</a:t>
            </a:r>
            <a:r>
              <a:rPr b="1" spc="-3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OF</a:t>
            </a:r>
            <a:r>
              <a:rPr b="1" spc="-3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12700" marR="5715" algn="just">
              <a:spcBef>
                <a:spcPts val="840"/>
              </a:spcBef>
            </a:pPr>
            <a:r>
              <a:rPr spc="-5" dirty="0">
                <a:latin typeface="Times New Roman"/>
                <a:cs typeface="Times New Roman"/>
              </a:rPr>
              <a:t>Cement is mainly classified into two categories depending on the hardening and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setting mechanism.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These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are-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1275"/>
              </a:spcBef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Hydraulic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Non-hydraulic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marR="6350" algn="just"/>
            <a:r>
              <a:rPr spc="-5" dirty="0">
                <a:latin typeface="Times New Roman"/>
                <a:cs typeface="Times New Roman"/>
              </a:rPr>
              <a:t>Along with these main types, depending on the composition and characteristics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there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are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many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types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cement.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Followings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are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other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types: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1275"/>
              </a:spcBef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Ordinary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Portland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(OPC)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Portland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Pozzolana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(PPC)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Rapid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Hardening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Quick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Setting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Low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Heat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Sulphate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Resisting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Blast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Furnace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High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Alumina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241300" marR="3651885">
              <a:spcBef>
                <a:spcPts val="75"/>
              </a:spcBef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White Cement </a:t>
            </a:r>
            <a:r>
              <a:rPr dirty="0">
                <a:latin typeface="Times New Roman"/>
                <a:cs typeface="Times New Roman"/>
              </a:rPr>
              <a:t> 10.Colored</a:t>
            </a:r>
            <a:r>
              <a:rPr spc="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5" dirty="0">
                <a:latin typeface="Times New Roman"/>
                <a:cs typeface="Times New Roman"/>
              </a:rPr>
              <a:t>11.Air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Entraining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12.Expansive </a:t>
            </a:r>
            <a:r>
              <a:rPr spc="-5" dirty="0">
                <a:latin typeface="Times New Roman"/>
                <a:cs typeface="Times New Roman"/>
              </a:rPr>
              <a:t>Cement </a:t>
            </a:r>
            <a:r>
              <a:rPr dirty="0">
                <a:latin typeface="Times New Roman"/>
                <a:cs typeface="Times New Roman"/>
              </a:rPr>
              <a:t> 13.Hydrophobic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endParaRPr dirty="0">
              <a:latin typeface="Times New Roman"/>
              <a:cs typeface="Times New Roman"/>
            </a:endParaRPr>
          </a:p>
          <a:p>
            <a:endParaRPr dirty="0">
              <a:latin typeface="Times New Roman"/>
              <a:cs typeface="Times New Roman"/>
            </a:endParaRPr>
          </a:p>
          <a:p>
            <a:pPr marL="12700" algn="just">
              <a:spcBef>
                <a:spcPts val="1245"/>
              </a:spcBef>
            </a:pPr>
            <a:r>
              <a:rPr b="1" spc="-5" dirty="0">
                <a:latin typeface="Times New Roman"/>
                <a:cs typeface="Times New Roman"/>
              </a:rPr>
              <a:t>Hydraulic</a:t>
            </a:r>
            <a:r>
              <a:rPr b="1" spc="-3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12700" marR="6350" algn="just">
              <a:spcBef>
                <a:spcPts val="815"/>
              </a:spcBef>
            </a:pPr>
            <a:r>
              <a:rPr spc="-5" dirty="0">
                <a:latin typeface="Times New Roman"/>
                <a:cs typeface="Times New Roman"/>
              </a:rPr>
              <a:t>As the name indicates, hydraulic cement is those which harden by hydration in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 presence of water. Limestone, clay, and gypsum are the main raw material to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produce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hydraulic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cement.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This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raw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material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burned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at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very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high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temperature </a:t>
            </a:r>
            <a:r>
              <a:rPr spc="-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 manufacture Hydraulic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algn="just"/>
            <a:r>
              <a:rPr b="1" spc="-5" dirty="0">
                <a:latin typeface="Times New Roman"/>
                <a:cs typeface="Times New Roman"/>
              </a:rPr>
              <a:t>Non-Hydraulic</a:t>
            </a:r>
            <a:r>
              <a:rPr b="1" spc="-2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800"/>
              </a:spcBef>
            </a:pPr>
            <a:r>
              <a:rPr spc="-5" dirty="0">
                <a:latin typeface="Times New Roman"/>
                <a:cs typeface="Times New Roman"/>
              </a:rPr>
              <a:t>The non-hydraulic cement doesn't require water to get harden. It gets with the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7" baseline="3968" dirty="0">
                <a:latin typeface="Times New Roman"/>
                <a:cs typeface="Times New Roman"/>
              </a:rPr>
              <a:t>help</a:t>
            </a:r>
            <a:r>
              <a:rPr baseline="3968" dirty="0">
                <a:latin typeface="Times New Roman"/>
                <a:cs typeface="Times New Roman"/>
              </a:rPr>
              <a:t> </a:t>
            </a:r>
            <a:r>
              <a:rPr spc="-7" baseline="3968" dirty="0">
                <a:latin typeface="Times New Roman"/>
                <a:cs typeface="Times New Roman"/>
              </a:rPr>
              <a:t>of</a:t>
            </a:r>
            <a:r>
              <a:rPr baseline="3968" dirty="0">
                <a:latin typeface="Times New Roman"/>
                <a:cs typeface="Times New Roman"/>
              </a:rPr>
              <a:t> </a:t>
            </a:r>
            <a:r>
              <a:rPr spc="-7" baseline="3968" dirty="0">
                <a:latin typeface="Times New Roman"/>
                <a:cs typeface="Times New Roman"/>
              </a:rPr>
              <a:t>carbon</a:t>
            </a:r>
            <a:r>
              <a:rPr baseline="3968" dirty="0">
                <a:latin typeface="Times New Roman"/>
                <a:cs typeface="Times New Roman"/>
              </a:rPr>
              <a:t> </a:t>
            </a:r>
            <a:r>
              <a:rPr spc="-7" baseline="3968" dirty="0">
                <a:latin typeface="Times New Roman"/>
                <a:cs typeface="Times New Roman"/>
              </a:rPr>
              <a:t>dioxide</a:t>
            </a:r>
            <a:r>
              <a:rPr baseline="3968" dirty="0">
                <a:latin typeface="Times New Roman"/>
                <a:cs typeface="Times New Roman"/>
              </a:rPr>
              <a:t> </a:t>
            </a:r>
            <a:r>
              <a:rPr spc="-7" baseline="3968" dirty="0">
                <a:latin typeface="Times New Roman"/>
                <a:cs typeface="Times New Roman"/>
              </a:rPr>
              <a:t>(CO</a:t>
            </a:r>
            <a:r>
              <a:rPr spc="-5" dirty="0">
                <a:latin typeface="Times New Roman"/>
                <a:cs typeface="Times New Roman"/>
              </a:rPr>
              <a:t>2</a:t>
            </a:r>
            <a:r>
              <a:rPr spc="-7" baseline="3968" dirty="0">
                <a:latin typeface="Times New Roman"/>
                <a:cs typeface="Times New Roman"/>
              </a:rPr>
              <a:t>)</a:t>
            </a:r>
            <a:r>
              <a:rPr baseline="3968" dirty="0">
                <a:latin typeface="Times New Roman"/>
                <a:cs typeface="Times New Roman"/>
              </a:rPr>
              <a:t> </a:t>
            </a:r>
            <a:r>
              <a:rPr spc="-7" baseline="3968" dirty="0">
                <a:latin typeface="Times New Roman"/>
                <a:cs typeface="Times New Roman"/>
              </a:rPr>
              <a:t>from</a:t>
            </a:r>
            <a:r>
              <a:rPr baseline="3968" dirty="0">
                <a:latin typeface="Times New Roman"/>
                <a:cs typeface="Times New Roman"/>
              </a:rPr>
              <a:t> </a:t>
            </a:r>
            <a:r>
              <a:rPr spc="-7" baseline="3968" dirty="0">
                <a:latin typeface="Times New Roman"/>
                <a:cs typeface="Times New Roman"/>
              </a:rPr>
              <a:t>the</a:t>
            </a:r>
            <a:r>
              <a:rPr baseline="3968" dirty="0">
                <a:latin typeface="Times New Roman"/>
                <a:cs typeface="Times New Roman"/>
              </a:rPr>
              <a:t> </a:t>
            </a:r>
            <a:r>
              <a:rPr spc="-7" baseline="3968" dirty="0">
                <a:latin typeface="Times New Roman"/>
                <a:cs typeface="Times New Roman"/>
              </a:rPr>
              <a:t>air.</a:t>
            </a:r>
            <a:r>
              <a:rPr baseline="3968" dirty="0">
                <a:latin typeface="Times New Roman"/>
                <a:cs typeface="Times New Roman"/>
              </a:rPr>
              <a:t> </a:t>
            </a:r>
            <a:r>
              <a:rPr spc="-7" baseline="3968" dirty="0">
                <a:latin typeface="Times New Roman"/>
                <a:cs typeface="Times New Roman"/>
              </a:rPr>
              <a:t>This</a:t>
            </a:r>
            <a:r>
              <a:rPr baseline="3968" dirty="0">
                <a:latin typeface="Times New Roman"/>
                <a:cs typeface="Times New Roman"/>
              </a:rPr>
              <a:t> </a:t>
            </a:r>
            <a:r>
              <a:rPr spc="-7" baseline="3968" dirty="0">
                <a:latin typeface="Times New Roman"/>
                <a:cs typeface="Times New Roman"/>
              </a:rPr>
              <a:t>type</a:t>
            </a:r>
            <a:r>
              <a:rPr baseline="3968" dirty="0">
                <a:latin typeface="Times New Roman"/>
                <a:cs typeface="Times New Roman"/>
              </a:rPr>
              <a:t> </a:t>
            </a:r>
            <a:r>
              <a:rPr spc="-7" baseline="3968" dirty="0">
                <a:latin typeface="Times New Roman"/>
                <a:cs typeface="Times New Roman"/>
              </a:rPr>
              <a:t>of</a:t>
            </a:r>
            <a:r>
              <a:rPr baseline="3968" dirty="0">
                <a:latin typeface="Times New Roman"/>
                <a:cs typeface="Times New Roman"/>
              </a:rPr>
              <a:t> </a:t>
            </a:r>
            <a:r>
              <a:rPr spc="-7" baseline="3968" dirty="0">
                <a:latin typeface="Times New Roman"/>
                <a:cs typeface="Times New Roman"/>
              </a:rPr>
              <a:t>cement</a:t>
            </a:r>
            <a:r>
              <a:rPr baseline="3968" dirty="0">
                <a:latin typeface="Times New Roman"/>
                <a:cs typeface="Times New Roman"/>
              </a:rPr>
              <a:t> </a:t>
            </a:r>
            <a:r>
              <a:rPr spc="-7" baseline="3968" dirty="0">
                <a:latin typeface="Times New Roman"/>
                <a:cs typeface="Times New Roman"/>
              </a:rPr>
              <a:t>needs</a:t>
            </a:r>
            <a:r>
              <a:rPr baseline="3968" dirty="0">
                <a:latin typeface="Times New Roman"/>
                <a:cs typeface="Times New Roman"/>
              </a:rPr>
              <a:t> </a:t>
            </a:r>
            <a:r>
              <a:rPr spc="-7" baseline="3968" dirty="0">
                <a:latin typeface="Times New Roman"/>
                <a:cs typeface="Times New Roman"/>
              </a:rPr>
              <a:t>dry </a:t>
            </a:r>
            <a:r>
              <a:rPr spc="-502" baseline="3968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conditions to harden. Lime, gypsum plasters, and oxychloride are the required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raw material to produce non-hydraulic cement.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Example: slaked lime is a non-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hydraulic cement.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10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algn="just"/>
            <a:r>
              <a:rPr b="1" spc="-5" dirty="0">
                <a:latin typeface="Times New Roman"/>
                <a:cs typeface="Times New Roman"/>
              </a:rPr>
              <a:t>Ordinary</a:t>
            </a:r>
            <a:r>
              <a:rPr b="1" spc="-1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Portland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Cement (OPC)</a:t>
            </a:r>
            <a:endParaRPr dirty="0">
              <a:latin typeface="Times New Roman"/>
              <a:cs typeface="Times New Roman"/>
            </a:endParaRPr>
          </a:p>
          <a:p>
            <a:pPr marL="12700" algn="just">
              <a:spcBef>
                <a:spcPts val="705"/>
              </a:spcBef>
            </a:pPr>
            <a:r>
              <a:rPr spc="-5" dirty="0">
                <a:latin typeface="Times New Roman"/>
                <a:cs typeface="Times New Roman"/>
              </a:rPr>
              <a:t>In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usual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construction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work,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Ordinary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Portland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widely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11E0BA-21B8-E26C-C5BE-41C852EE120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106</a:t>
            </a:fld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889508"/>
            <a:ext cx="9690100" cy="963084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algn="just">
              <a:spcBef>
                <a:spcPts val="200"/>
              </a:spcBef>
            </a:pPr>
            <a:r>
              <a:rPr spc="-5" dirty="0">
                <a:latin typeface="Times New Roman"/>
                <a:cs typeface="Times New Roman"/>
              </a:rPr>
              <a:t>Portland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clinker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hydraulic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material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which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shall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consist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at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least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two- </a:t>
            </a:r>
            <a:r>
              <a:rPr spc="-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thirds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mass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calcium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silicates,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(3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CaO·SiO2,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2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CaO·SiO2),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remainder consisting of aluminium- and iron-containing clinker phases and other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compounds. The ratio of CaO to SiO2 shall not be less than 2.0. The magnesium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oxide content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(MgO)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shall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not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exceed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5.0%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mass.</a:t>
            </a:r>
            <a:endParaRPr dirty="0">
              <a:latin typeface="Times New Roman"/>
              <a:cs typeface="Times New Roman"/>
            </a:endParaRPr>
          </a:p>
          <a:p>
            <a:pPr marL="12700" algn="just">
              <a:spcBef>
                <a:spcPts val="675"/>
              </a:spcBef>
            </a:pPr>
            <a:r>
              <a:rPr spc="-5" dirty="0">
                <a:latin typeface="Times New Roman"/>
                <a:cs typeface="Times New Roman"/>
              </a:rPr>
              <a:t>European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Standard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EN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197-1</a:t>
            </a:r>
            <a:endParaRPr dirty="0">
              <a:latin typeface="Times New Roman"/>
              <a:cs typeface="Times New Roman"/>
            </a:endParaRPr>
          </a:p>
          <a:p>
            <a:pPr marL="12700" algn="just"/>
            <a:r>
              <a:rPr spc="-5" dirty="0">
                <a:latin typeface="Times New Roman"/>
                <a:cs typeface="Times New Roman"/>
              </a:rPr>
              <a:t>The composition of Ordinary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Portland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Cement: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1320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Argillaceous or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silicates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 alumina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(clay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 shale)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Calcareous or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calcium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carbonate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(limestone,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chalk,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marl)</a:t>
            </a:r>
            <a:endParaRPr dirty="0">
              <a:latin typeface="Times New Roman"/>
              <a:cs typeface="Times New Roman"/>
            </a:endParaRPr>
          </a:p>
          <a:p>
            <a:pPr marL="12700" algn="just">
              <a:spcBef>
                <a:spcPts val="1320"/>
              </a:spcBef>
            </a:pPr>
            <a:r>
              <a:rPr b="1" i="1" spc="-5" dirty="0">
                <a:latin typeface="Times New Roman"/>
                <a:cs typeface="Times New Roman"/>
              </a:rPr>
              <a:t>Uses</a:t>
            </a:r>
            <a:r>
              <a:rPr b="1" i="1" spc="-1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of</a:t>
            </a:r>
            <a:r>
              <a:rPr b="1" i="1" spc="-1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Ordinary</a:t>
            </a:r>
            <a:r>
              <a:rPr b="1" i="1" spc="-1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Portland</a:t>
            </a:r>
            <a:r>
              <a:rPr b="1" i="1" spc="-1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1320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 is used for general construction purposes.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 is also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 in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most of 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masonry works.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  <a:buFont typeface="Symbol"/>
              <a:buChar char=""/>
            </a:pPr>
            <a:endParaRPr dirty="0">
              <a:latin typeface="Times New Roman"/>
              <a:cs typeface="Times New Roman"/>
            </a:endParaRPr>
          </a:p>
          <a:p>
            <a:pPr marL="12700" algn="just"/>
            <a:r>
              <a:rPr b="1" spc="-5" dirty="0">
                <a:latin typeface="Times New Roman"/>
                <a:cs typeface="Times New Roman"/>
              </a:rPr>
              <a:t>Portland Pozzolana</a:t>
            </a:r>
            <a:r>
              <a:rPr b="1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Cement</a:t>
            </a:r>
            <a:r>
              <a:rPr b="1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(PPC)</a:t>
            </a:r>
            <a:endParaRPr dirty="0">
              <a:latin typeface="Times New Roman"/>
              <a:cs typeface="Times New Roman"/>
            </a:endParaRPr>
          </a:p>
          <a:p>
            <a:pPr marL="12700" marR="6350" algn="just">
              <a:spcBef>
                <a:spcPts val="820"/>
              </a:spcBef>
            </a:pPr>
            <a:r>
              <a:rPr spc="-5" dirty="0">
                <a:latin typeface="Times New Roman"/>
                <a:cs typeface="Times New Roman"/>
              </a:rPr>
              <a:t>Pozzolans are natural or synthetic materials that contain silica in reactive forms.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reacts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with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calcium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hydroxide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generated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hydrating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form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additional cementations materials when it is finely divided. The composition of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Portland Pozzolana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Cement: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1270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OPC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clinker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Gypsum</a:t>
            </a:r>
            <a:endParaRPr dirty="0">
              <a:latin typeface="Times New Roman"/>
              <a:cs typeface="Times New Roman"/>
            </a:endParaRPr>
          </a:p>
          <a:p>
            <a:pPr marL="469900" marR="215900" indent="-228600">
              <a:spcBef>
                <a:spcPts val="75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Pozzolanic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Materials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(Fly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ash,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volcanic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ash,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Calcined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clay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silica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fumes.)</a:t>
            </a:r>
            <a:endParaRPr dirty="0">
              <a:latin typeface="Times New Roman"/>
              <a:cs typeface="Times New Roman"/>
            </a:endParaRPr>
          </a:p>
          <a:p>
            <a:pPr marL="12700" algn="just">
              <a:spcBef>
                <a:spcPts val="1275"/>
              </a:spcBef>
            </a:pPr>
            <a:r>
              <a:rPr b="1" i="1" spc="-5" dirty="0">
                <a:latin typeface="Times New Roman"/>
                <a:cs typeface="Times New Roman"/>
              </a:rPr>
              <a:t>Uses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of</a:t>
            </a:r>
            <a:r>
              <a:rPr b="1" i="1" spc="-1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Portland</a:t>
            </a:r>
            <a:r>
              <a:rPr b="1" i="1" spc="-1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Pozzolana</a:t>
            </a:r>
            <a:r>
              <a:rPr b="1" i="1" spc="-1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dirty="0">
              <a:latin typeface="Times New Roman"/>
              <a:cs typeface="Times New Roman"/>
            </a:endParaRPr>
          </a:p>
          <a:p>
            <a:pPr marL="469900" marR="875665" indent="-228600">
              <a:spcBef>
                <a:spcPts val="5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PPC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usually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hydraulic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structures,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marine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structures,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construction near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seashore,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dam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construction, etc.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also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pre-stressed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post-tensioned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concrete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members.</a:t>
            </a:r>
            <a:endParaRPr dirty="0">
              <a:latin typeface="Times New Roman"/>
              <a:cs typeface="Times New Roman"/>
            </a:endParaRPr>
          </a:p>
          <a:p>
            <a:pPr marL="469900" marR="718820" indent="-228600">
              <a:spcBef>
                <a:spcPts val="75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As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gives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better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surface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finish,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decorative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art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structures.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 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also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 manufacture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precast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sewage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pipes.</a:t>
            </a:r>
            <a:endParaRPr dirty="0">
              <a:latin typeface="Times New Roman"/>
              <a:cs typeface="Times New Roman"/>
            </a:endParaRPr>
          </a:p>
          <a:p>
            <a:endParaRPr dirty="0">
              <a:latin typeface="Times New Roman"/>
              <a:cs typeface="Times New Roman"/>
            </a:endParaRPr>
          </a:p>
          <a:p>
            <a:endParaRPr dirty="0">
              <a:latin typeface="Times New Roman"/>
              <a:cs typeface="Times New Roman"/>
            </a:endParaRPr>
          </a:p>
          <a:p>
            <a:pPr marL="12700" algn="just">
              <a:spcBef>
                <a:spcPts val="1075"/>
              </a:spcBef>
            </a:pPr>
            <a:r>
              <a:rPr b="1" spc="-5" dirty="0">
                <a:latin typeface="Times New Roman"/>
                <a:cs typeface="Times New Roman"/>
              </a:rPr>
              <a:t>Difference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Between</a:t>
            </a:r>
            <a:r>
              <a:rPr b="1" spc="-1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OPC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and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PPC</a:t>
            </a:r>
            <a:endParaRPr dirty="0">
              <a:latin typeface="Times New Roman"/>
              <a:cs typeface="Times New Roman"/>
            </a:endParaRPr>
          </a:p>
          <a:p>
            <a:pPr marL="12700" marR="7620" algn="just">
              <a:spcBef>
                <a:spcPts val="820"/>
              </a:spcBef>
            </a:pPr>
            <a:r>
              <a:rPr spc="-5" dirty="0">
                <a:latin typeface="Times New Roman"/>
                <a:cs typeface="Times New Roman"/>
              </a:rPr>
              <a:t>In the following table the main differences between OPC and PPC cement are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given: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D3CB4-0639-CB33-16D4-C63189A2750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107</a:t>
            </a:fld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60042"/>
              </p:ext>
            </p:extLst>
          </p:nvPr>
        </p:nvGraphicFramePr>
        <p:xfrm>
          <a:off x="914400" y="909827"/>
          <a:ext cx="9829800" cy="86212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5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1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9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33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69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B w="19050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800" b="1" spc="-5" dirty="0">
                          <a:latin typeface="Times New Roman"/>
                          <a:cs typeface="Times New Roman"/>
                        </a:rPr>
                        <a:t>Content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286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B w="19050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800" b="1" spc="-5" dirty="0">
                          <a:latin typeface="Times New Roman"/>
                          <a:cs typeface="Times New Roman"/>
                        </a:rPr>
                        <a:t>OPC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286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B w="19050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800" b="1" spc="-5" dirty="0">
                          <a:latin typeface="Times New Roman"/>
                          <a:cs typeface="Times New Roman"/>
                        </a:rPr>
                        <a:t>PPC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286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B w="19050">
                      <a:solidFill>
                        <a:srgbClr val="DDDD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6083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286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19050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4005" marR="286385" indent="59055">
                        <a:lnSpc>
                          <a:spcPts val="1610"/>
                        </a:lnSpc>
                        <a:spcBef>
                          <a:spcPts val="60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Definition/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ponents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83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19050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 marR="67945" algn="just">
                        <a:lnSpc>
                          <a:spcPts val="1610"/>
                        </a:lnSpc>
                        <a:spcBef>
                          <a:spcPts val="605"/>
                        </a:spcBef>
                        <a:tabLst>
                          <a:tab pos="873125" algn="l"/>
                        </a:tabLst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mixture of limestone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and other raw materials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li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lang="en-US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argillaceous,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calcareous,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gypsum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prepared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then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grinded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800" spc="3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prepare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OPC.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683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19050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65405" algn="just">
                        <a:lnSpc>
                          <a:spcPts val="1610"/>
                        </a:lnSpc>
                        <a:spcBef>
                          <a:spcPts val="605"/>
                        </a:spcBef>
                        <a:tabLst>
                          <a:tab pos="1425575" algn="l"/>
                          <a:tab pos="1861185" algn="l"/>
                        </a:tabLst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PPC is prepared by adding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Pozzolanic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materials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OPC.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So,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main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co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ponents		are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OPC clinker,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gypsum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 err="1">
                          <a:latin typeface="Times New Roman"/>
                          <a:cs typeface="Times New Roman"/>
                        </a:rPr>
                        <a:t>pozzolani</a:t>
                      </a:r>
                      <a:r>
                        <a:rPr lang="en-US"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aterials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(15~35%)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which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includes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calcined clay, volcanic ash,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fly ash or silica fumes.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683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19050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Strength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 marR="68580">
                        <a:lnSpc>
                          <a:spcPts val="1610"/>
                        </a:lnSpc>
                        <a:spcBef>
                          <a:spcPts val="64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Initial strength is higher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than PPC.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65405" algn="just">
                        <a:lnSpc>
                          <a:spcPts val="1610"/>
                        </a:lnSpc>
                        <a:spcBef>
                          <a:spcPts val="64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PPC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has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higher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strength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than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OPC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over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longer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period of time.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3791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3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Heat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hydration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 marR="67945" algn="just">
                        <a:lnSpc>
                          <a:spcPct val="96100"/>
                        </a:lnSpc>
                        <a:spcBef>
                          <a:spcPts val="59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Generates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more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heat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than PPC in hydration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reaction which makes it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less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suitable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mass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casting.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556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66675" algn="just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It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has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slow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hydration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process and thus generates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less heat than OPC.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143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4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Durability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 marR="69215">
                        <a:lnSpc>
                          <a:spcPts val="1610"/>
                        </a:lnSpc>
                        <a:spcBef>
                          <a:spcPts val="645"/>
                        </a:spcBef>
                        <a:tabLst>
                          <a:tab pos="753110" algn="l"/>
                          <a:tab pos="1638300" algn="l"/>
                        </a:tabLst>
                      </a:pPr>
                      <a:r>
                        <a:rPr sz="1800" spc="5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ess	durable	in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aggressive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weather.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66040">
                        <a:lnSpc>
                          <a:spcPts val="1610"/>
                        </a:lnSpc>
                        <a:spcBef>
                          <a:spcPts val="64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More</a:t>
                      </a:r>
                      <a:r>
                        <a:rPr sz="180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durable</a:t>
                      </a:r>
                      <a:r>
                        <a:rPr sz="180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180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aggressive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weather.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Cost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Costlier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than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PPC.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Cheaper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than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OPC.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6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6570" marR="208279" indent="-281940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sz="1800" spc="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nviron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ental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Impact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 marR="67945">
                        <a:lnSpc>
                          <a:spcPts val="1510"/>
                        </a:lnSpc>
                        <a:spcBef>
                          <a:spcPts val="819"/>
                        </a:spcBef>
                        <a:tabLst>
                          <a:tab pos="617855" algn="l"/>
                          <a:tab pos="1559560" algn="l"/>
                        </a:tabLst>
                      </a:pPr>
                      <a:r>
                        <a:rPr sz="1800" spc="7" baseline="3968" dirty="0">
                          <a:latin typeface="Times New Roman"/>
                          <a:cs typeface="Times New Roman"/>
                        </a:rPr>
                        <a:t>Em</a:t>
                      </a:r>
                      <a:r>
                        <a:rPr sz="1800" baseline="3968" dirty="0">
                          <a:latin typeface="Times New Roman"/>
                          <a:cs typeface="Times New Roman"/>
                        </a:rPr>
                        <a:t>its	C</a:t>
                      </a:r>
                      <a:r>
                        <a:rPr sz="1800" spc="7" baseline="3968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sz="1800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aseline="3968" dirty="0">
                          <a:latin typeface="Times New Roman"/>
                          <a:cs typeface="Times New Roman"/>
                        </a:rPr>
                        <a:t>during	the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manufacturing</a:t>
                      </a:r>
                      <a:r>
                        <a:rPr sz="1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process.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04139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66675" algn="just">
                        <a:lnSpc>
                          <a:spcPts val="161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It constitutes industrial and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natural waste which makes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it eco-friendly.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85671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7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Application/</a:t>
                      </a:r>
                      <a:r>
                        <a:rPr sz="1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uses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 marR="67945" algn="just">
                        <a:lnSpc>
                          <a:spcPts val="1610"/>
                        </a:lnSpc>
                        <a:spcBef>
                          <a:spcPts val="64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It is suitable where fast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construction is required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but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not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suitable</a:t>
                      </a:r>
                      <a:r>
                        <a:rPr sz="1800" spc="3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for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mass</a:t>
                      </a:r>
                      <a:r>
                        <a:rPr sz="18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concreting</a:t>
                      </a:r>
                      <a:r>
                        <a:rPr sz="1800" spc="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due</a:t>
                      </a:r>
                      <a:r>
                        <a:rPr sz="1800" spc="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to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66040" algn="just">
                        <a:lnSpc>
                          <a:spcPts val="1610"/>
                        </a:lnSpc>
                        <a:spcBef>
                          <a:spcPts val="64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It is suitable for all types of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construction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work.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For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example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RCC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 casting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buildings,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mass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concreting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8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bridges</a:t>
                      </a:r>
                      <a:r>
                        <a:rPr sz="18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8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even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475E0-7D86-7A2E-6377-4D07B75D350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108</a:t>
            </a:fld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201358"/>
              </p:ext>
            </p:extLst>
          </p:nvPr>
        </p:nvGraphicFramePr>
        <p:xfrm>
          <a:off x="914400" y="909827"/>
          <a:ext cx="10515600" cy="72313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4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7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6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69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B w="19050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800" b="1" spc="-5" dirty="0">
                          <a:latin typeface="Times New Roman"/>
                          <a:cs typeface="Times New Roman"/>
                        </a:rPr>
                        <a:t>Content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286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B w="19050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800" b="1" spc="-5" dirty="0">
                          <a:latin typeface="Times New Roman"/>
                          <a:cs typeface="Times New Roman"/>
                        </a:rPr>
                        <a:t>OPC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286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B w="19050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800" b="1" spc="-5" dirty="0">
                          <a:latin typeface="Times New Roman"/>
                          <a:cs typeface="Times New Roman"/>
                        </a:rPr>
                        <a:t>PPC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286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B w="19050">
                      <a:solidFill>
                        <a:srgbClr val="DDDD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5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19050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19050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 marR="69850">
                        <a:lnSpc>
                          <a:spcPts val="1610"/>
                        </a:lnSpc>
                        <a:spcBef>
                          <a:spcPts val="60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heat</a:t>
                      </a:r>
                      <a:r>
                        <a:rPr sz="18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issue</a:t>
                      </a:r>
                      <a:r>
                        <a:rPr sz="18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as</a:t>
                      </a:r>
                      <a:r>
                        <a:rPr sz="18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mentioned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above.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83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19050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66040">
                        <a:lnSpc>
                          <a:spcPts val="1610"/>
                        </a:lnSpc>
                        <a:spcBef>
                          <a:spcPts val="60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plastering</a:t>
                      </a:r>
                      <a:r>
                        <a:rPr sz="1800" spc="2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800" spc="2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other</a:t>
                      </a:r>
                      <a:r>
                        <a:rPr sz="1800" spc="2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non-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structural works.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83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19050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2224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8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Setting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Time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 marR="67945" algn="just">
                        <a:lnSpc>
                          <a:spcPts val="1610"/>
                        </a:lnSpc>
                        <a:spcBef>
                          <a:spcPts val="64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Lower</a:t>
                      </a:r>
                      <a:r>
                        <a:rPr sz="1800" spc="3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than</a:t>
                      </a:r>
                      <a:r>
                        <a:rPr sz="1800" spc="3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PPC.</a:t>
                      </a:r>
                      <a:r>
                        <a:rPr sz="1800" spc="3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Its </a:t>
                      </a:r>
                      <a:r>
                        <a:rPr sz="1800" spc="-3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initial setting time is 30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minutes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800" spc="3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final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setting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time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280 </a:t>
                      </a:r>
                      <a:r>
                        <a:rPr sz="1800" spc="-3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minutes.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Its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faster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setting time helps faster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construction.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65405" algn="just">
                        <a:lnSpc>
                          <a:spcPts val="1610"/>
                        </a:lnSpc>
                        <a:spcBef>
                          <a:spcPts val="64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Setting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time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PPC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us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higher than OPC. Its initial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setting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time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30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minutes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and final setting time is 600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minutes.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Its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slower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setting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time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helps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get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better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finishing.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8007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9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Fineness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 algn="just">
                        <a:lnSpc>
                          <a:spcPts val="1645"/>
                        </a:lnSpc>
                        <a:spcBef>
                          <a:spcPts val="53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OPC</a:t>
                      </a:r>
                      <a:r>
                        <a:rPr sz="18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has</a:t>
                      </a:r>
                      <a:r>
                        <a:rPr sz="1800" spc="3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finiteness</a:t>
                      </a:r>
                      <a:r>
                        <a:rPr sz="1800" spc="3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of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4295" marR="67945" algn="just">
                        <a:lnSpc>
                          <a:spcPts val="1610"/>
                        </a:lnSpc>
                        <a:spcBef>
                          <a:spcPts val="7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225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sq.m/kg.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It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has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lower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fineness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than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PPC. So, it has higher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permeability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resulting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lower durability.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65405" algn="just">
                        <a:lnSpc>
                          <a:spcPts val="1610"/>
                        </a:lnSpc>
                        <a:spcBef>
                          <a:spcPts val="64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OPC has finiteness of 300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sq.m/kg.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It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has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higher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fineness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than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OPC.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So,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it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has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lower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permeability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resulting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higher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durability.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10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Grades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available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 marR="68580" algn="just">
                        <a:lnSpc>
                          <a:spcPts val="1610"/>
                        </a:lnSpc>
                        <a:spcBef>
                          <a:spcPts val="64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33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Grade,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43</a:t>
                      </a:r>
                      <a:r>
                        <a:rPr sz="1800" spc="3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Grade,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53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Grade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OPC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cement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are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available.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66675">
                        <a:lnSpc>
                          <a:spcPts val="1610"/>
                        </a:lnSpc>
                        <a:spcBef>
                          <a:spcPts val="64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No</a:t>
                      </a:r>
                      <a:r>
                        <a:rPr sz="1800" spc="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specified</a:t>
                      </a:r>
                      <a:r>
                        <a:rPr sz="1800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grade</a:t>
                      </a:r>
                      <a:r>
                        <a:rPr sz="1800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800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PPC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cement is available.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6927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11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Workability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Lower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than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PPC.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Higher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than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OPC.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12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7310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7960" marR="80645" indent="-99060">
                        <a:lnSpc>
                          <a:spcPts val="1610"/>
                        </a:lnSpc>
                        <a:spcBef>
                          <a:spcPts val="64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Resistance against </a:t>
                      </a:r>
                      <a:r>
                        <a:rPr sz="1800" spc="-3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chemical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attack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 marR="67945" algn="just">
                        <a:lnSpc>
                          <a:spcPts val="1610"/>
                        </a:lnSpc>
                        <a:spcBef>
                          <a:spcPts val="645"/>
                        </a:spcBef>
                        <a:tabLst>
                          <a:tab pos="1268095" algn="l"/>
                        </a:tabLst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It has lower resistance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against	alkalis,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sulphates,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chlorides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etc.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65405" algn="just">
                        <a:lnSpc>
                          <a:spcPts val="1610"/>
                        </a:lnSpc>
                        <a:spcBef>
                          <a:spcPts val="64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It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has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higher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resistance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against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alkalis,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sulphates, </a:t>
                      </a:r>
                      <a:r>
                        <a:rPr sz="18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chlorides etc.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9525">
                      <a:solidFill>
                        <a:srgbClr val="DDDDDD"/>
                      </a:solidFill>
                      <a:prstDash val="solid"/>
                    </a:lnL>
                    <a:lnR w="9525">
                      <a:solidFill>
                        <a:srgbClr val="DDDDDD"/>
                      </a:solidFill>
                      <a:prstDash val="solid"/>
                    </a:lnR>
                    <a:lnT w="9525">
                      <a:solidFill>
                        <a:srgbClr val="DDDDDD"/>
                      </a:solidFill>
                      <a:prstDash val="solid"/>
                    </a:lnT>
                    <a:lnB w="9525">
                      <a:solidFill>
                        <a:srgbClr val="DDDD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901700" y="8603407"/>
            <a:ext cx="10223500" cy="948145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sz="2000" b="1" spc="-5" dirty="0">
                <a:latin typeface="Times New Roman"/>
                <a:cs typeface="Times New Roman"/>
              </a:rPr>
              <a:t>Rapid</a:t>
            </a:r>
            <a:r>
              <a:rPr sz="2000" b="1" spc="-1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Hardening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Cement</a:t>
            </a:r>
            <a:endParaRPr sz="2000" dirty="0">
              <a:latin typeface="Times New Roman"/>
              <a:cs typeface="Times New Roman"/>
            </a:endParaRPr>
          </a:p>
          <a:p>
            <a:pPr marL="12700" marR="5080">
              <a:lnSpc>
                <a:spcPts val="1610"/>
              </a:lnSpc>
              <a:spcBef>
                <a:spcPts val="820"/>
              </a:spcBef>
            </a:pPr>
            <a:r>
              <a:rPr sz="2000" spc="-5" dirty="0">
                <a:latin typeface="Times New Roman"/>
                <a:cs typeface="Times New Roman"/>
              </a:rPr>
              <a:t>When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finely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grounded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Tri-calcium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silicate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(C3S)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present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OPC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with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higher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content,</a:t>
            </a:r>
            <a:r>
              <a:rPr sz="2000" spc="1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it</a:t>
            </a:r>
            <a:r>
              <a:rPr sz="2000" spc="1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gains</a:t>
            </a:r>
            <a:r>
              <a:rPr sz="2000" spc="17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strength</a:t>
            </a:r>
            <a:r>
              <a:rPr sz="2000" spc="17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more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quickly</a:t>
            </a:r>
            <a:r>
              <a:rPr sz="2000" spc="17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than</a:t>
            </a:r>
            <a:r>
              <a:rPr sz="2000" spc="17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OPC.</a:t>
            </a:r>
            <a:r>
              <a:rPr sz="2000" spc="1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This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type</a:t>
            </a:r>
            <a:r>
              <a:rPr sz="2000" spc="17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spc="1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OPC</a:t>
            </a:r>
            <a:r>
              <a:rPr sz="2000" spc="17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called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7C6D9-5944-2469-8A8C-CA15ED6BC88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0CF148-A191-1D28-9932-41EFD9B2BE0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39B31A-E5CA-F321-EBE8-56D00BD358BA}"/>
              </a:ext>
            </a:extLst>
          </p:cNvPr>
          <p:cNvSpPr txBox="1"/>
          <p:nvPr/>
        </p:nvSpPr>
        <p:spPr>
          <a:xfrm>
            <a:off x="2210518" y="3060700"/>
            <a:ext cx="83812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spc="-5" dirty="0"/>
              <a:t>Properties of Engineering </a:t>
            </a:r>
            <a:r>
              <a:rPr lang="en-US" sz="4400" spc="-10" dirty="0"/>
              <a:t>materials</a:t>
            </a:r>
          </a:p>
          <a:p>
            <a:pPr algn="ctr"/>
            <a:r>
              <a:rPr lang="en-US" sz="4400" spc="-10" dirty="0"/>
              <a:t>Week 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252069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0850" y="469900"/>
            <a:ext cx="11290300" cy="1007968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algn="just">
              <a:spcBef>
                <a:spcPts val="200"/>
              </a:spcBef>
            </a:pPr>
            <a:r>
              <a:rPr sz="2000" spc="-5" dirty="0">
                <a:latin typeface="Times New Roman"/>
                <a:cs typeface="Times New Roman"/>
              </a:rPr>
              <a:t>Rapid Hardening Cement. It’s initial Setting Time 30 minutes and Final Setting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Time 600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minutes.</a:t>
            </a:r>
            <a:endParaRPr sz="2000" dirty="0">
              <a:latin typeface="Times New Roman"/>
              <a:cs typeface="Times New Roman"/>
            </a:endParaRPr>
          </a:p>
          <a:p>
            <a:pPr marL="12700" algn="just">
              <a:spcBef>
                <a:spcPts val="680"/>
              </a:spcBef>
            </a:pPr>
            <a:r>
              <a:rPr sz="2000" b="1" i="1" spc="-5" dirty="0">
                <a:latin typeface="Times New Roman"/>
                <a:cs typeface="Times New Roman"/>
              </a:rPr>
              <a:t>Uses</a:t>
            </a:r>
            <a:r>
              <a:rPr sz="2000" b="1" i="1" spc="-1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of</a:t>
            </a:r>
            <a:r>
              <a:rPr sz="2000" b="1" i="1" spc="-1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Rapid</a:t>
            </a:r>
            <a:r>
              <a:rPr sz="2000" b="1" i="1" spc="-1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Hardening</a:t>
            </a:r>
            <a:r>
              <a:rPr sz="2000" b="1" i="1" spc="-1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Cement</a:t>
            </a:r>
            <a:endParaRPr sz="2000" dirty="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469900" marR="50419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Rapid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hardening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mostly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used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where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rapid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construction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needed like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construction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pavement.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It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also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gives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high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strength.</a:t>
            </a:r>
            <a:endParaRPr sz="2000" dirty="0">
              <a:latin typeface="Times New Roman"/>
              <a:cs typeface="Times New Roman"/>
            </a:endParaRPr>
          </a:p>
          <a:p>
            <a:pPr>
              <a:spcBef>
                <a:spcPts val="10"/>
              </a:spcBef>
              <a:buFont typeface="Symbol"/>
              <a:buChar char=""/>
            </a:pPr>
            <a:endParaRPr sz="2000" dirty="0">
              <a:latin typeface="Times New Roman"/>
              <a:cs typeface="Times New Roman"/>
            </a:endParaRPr>
          </a:p>
          <a:p>
            <a:pPr marL="12700" algn="just"/>
            <a:r>
              <a:rPr sz="2000" b="1" spc="-5" dirty="0">
                <a:latin typeface="Times New Roman"/>
                <a:cs typeface="Times New Roman"/>
              </a:rPr>
              <a:t>Quick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Setting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Cement</a:t>
            </a:r>
            <a:endParaRPr sz="2000" dirty="0">
              <a:latin typeface="Times New Roman"/>
              <a:cs typeface="Times New Roman"/>
            </a:endParaRPr>
          </a:p>
          <a:p>
            <a:pPr marL="12700" marR="6350" algn="just">
              <a:spcBef>
                <a:spcPts val="815"/>
              </a:spcBef>
            </a:pPr>
            <a:r>
              <a:rPr sz="2000" spc="-5" dirty="0">
                <a:latin typeface="Times New Roman"/>
                <a:cs typeface="Times New Roman"/>
              </a:rPr>
              <a:t>Quick setting cement is the cement which sets in a very short time. </a:t>
            </a:r>
            <a:r>
              <a:rPr sz="2000" spc="-10" dirty="0">
                <a:latin typeface="Times New Roman"/>
                <a:cs typeface="Times New Roman"/>
              </a:rPr>
              <a:t>The </a:t>
            </a:r>
            <a:r>
              <a:rPr sz="2000" spc="-5" dirty="0">
                <a:latin typeface="Times New Roman"/>
                <a:cs typeface="Times New Roman"/>
              </a:rPr>
              <a:t>initial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setting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time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5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minutes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and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final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setting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time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30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minutes.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composition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 Quick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Setting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Cement: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1275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Clinker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Aluminum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sulfate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(1%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3%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weight 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clinker)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aluminum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sulfate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increases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hydration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rate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silicate.</a:t>
            </a:r>
            <a:endParaRPr sz="2000" dirty="0">
              <a:latin typeface="Times New Roman"/>
              <a:cs typeface="Times New Roman"/>
            </a:endParaRPr>
          </a:p>
          <a:p>
            <a:pPr marL="12700" algn="just">
              <a:spcBef>
                <a:spcPts val="1320"/>
              </a:spcBef>
            </a:pPr>
            <a:r>
              <a:rPr sz="2000" b="1" i="1" spc="-5" dirty="0">
                <a:latin typeface="Times New Roman"/>
                <a:cs typeface="Times New Roman"/>
              </a:rPr>
              <a:t>Uses</a:t>
            </a:r>
            <a:r>
              <a:rPr sz="2000" b="1" i="1" spc="-1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of</a:t>
            </a:r>
            <a:r>
              <a:rPr sz="2000" b="1" i="1" spc="-1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Quick</a:t>
            </a:r>
            <a:r>
              <a:rPr sz="2000" b="1" i="1" spc="-1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Setting</a:t>
            </a:r>
            <a:r>
              <a:rPr sz="2000" b="1" i="1" spc="-1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Cement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1320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It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 used in underwater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construction.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It 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also used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 rainy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&amp;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cold weather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conditions.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It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used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higher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temperature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where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water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evaporates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easily.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Used for anchoring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or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rock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bolt mining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and tunneling</a:t>
            </a:r>
            <a:endParaRPr sz="2000"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  <a:buFont typeface="Symbol"/>
              <a:buChar char=""/>
            </a:pPr>
            <a:endParaRPr sz="2000" dirty="0">
              <a:latin typeface="Times New Roman"/>
              <a:cs typeface="Times New Roman"/>
            </a:endParaRPr>
          </a:p>
          <a:p>
            <a:pPr marL="12700" algn="just">
              <a:spcBef>
                <a:spcPts val="5"/>
              </a:spcBef>
            </a:pPr>
            <a:r>
              <a:rPr sz="2000" b="1" dirty="0">
                <a:latin typeface="Times New Roman"/>
                <a:cs typeface="Times New Roman"/>
              </a:rPr>
              <a:t>Low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Heat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Cement</a:t>
            </a:r>
            <a:endParaRPr sz="2000" dirty="0">
              <a:latin typeface="Times New Roman"/>
              <a:cs typeface="Times New Roman"/>
            </a:endParaRPr>
          </a:p>
          <a:p>
            <a:pPr marL="12700" marR="6350" algn="just">
              <a:spcBef>
                <a:spcPts val="815"/>
              </a:spcBef>
            </a:pPr>
            <a:r>
              <a:rPr sz="2000" spc="-5" dirty="0">
                <a:latin typeface="Times New Roman"/>
                <a:cs typeface="Times New Roman"/>
              </a:rPr>
              <a:t>It is a spatial type of cement which produces low heat of hydration during the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setting. Some chemical composition of Ordinary Portland Cement is modified to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reduce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heat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hydration.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chemical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composition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low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heat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cement: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1275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low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percentage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(5%)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 tricalcium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aluminate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(C3A)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higher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percentage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(46%) 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declaiming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silicate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(C2S).</a:t>
            </a:r>
            <a:endParaRPr sz="2000" dirty="0">
              <a:latin typeface="Times New Roman"/>
              <a:cs typeface="Times New Roman"/>
            </a:endParaRPr>
          </a:p>
          <a:p>
            <a:pPr marL="12700" algn="just">
              <a:spcBef>
                <a:spcPts val="1320"/>
              </a:spcBef>
            </a:pPr>
            <a:r>
              <a:rPr sz="2000" b="1" i="1" spc="-5" dirty="0">
                <a:latin typeface="Times New Roman"/>
                <a:cs typeface="Times New Roman"/>
              </a:rPr>
              <a:t>Uses</a:t>
            </a:r>
            <a:r>
              <a:rPr sz="2000" b="1" i="1" spc="-15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of</a:t>
            </a:r>
            <a:r>
              <a:rPr sz="2000" b="1" i="1" spc="-15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Low</a:t>
            </a:r>
            <a:r>
              <a:rPr sz="2000" b="1" i="1" spc="-1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Heat</a:t>
            </a:r>
            <a:r>
              <a:rPr sz="2000" b="1" i="1" spc="-15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Cement</a:t>
            </a:r>
            <a:endParaRPr sz="2000" dirty="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469900" marR="93345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It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used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for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construction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dam’s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large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footing,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large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raft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slabs,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and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wind turbine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plinths.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It 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also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used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for 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construction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chemical plants.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176168-C00B-6922-A1CD-BEE3EC65869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110</a:t>
            </a:fld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5150" y="696388"/>
            <a:ext cx="11061700" cy="9300623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 algn="just">
              <a:spcBef>
                <a:spcPts val="925"/>
              </a:spcBef>
            </a:pPr>
            <a:r>
              <a:rPr b="1" spc="-5" dirty="0">
                <a:latin typeface="Times New Roman"/>
                <a:cs typeface="Times New Roman"/>
              </a:rPr>
              <a:t>Sulphate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Resisting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12700" marR="6350" algn="just">
              <a:spcBef>
                <a:spcPts val="820"/>
              </a:spcBef>
            </a:pPr>
            <a:r>
              <a:rPr spc="-5" dirty="0">
                <a:latin typeface="Times New Roman"/>
                <a:cs typeface="Times New Roman"/>
              </a:rPr>
              <a:t>Sulfate resisting cement is used to resist sulfate attacks in concrete. Due to the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lower percentage of Tricalcium aluminate, the production of calcium sulpho-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aluminates gets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reduced.</a:t>
            </a:r>
            <a:endParaRPr dirty="0">
              <a:latin typeface="Times New Roman"/>
              <a:cs typeface="Times New Roman"/>
            </a:endParaRPr>
          </a:p>
          <a:p>
            <a:pPr marL="12700" algn="just">
              <a:spcBef>
                <a:spcPts val="670"/>
              </a:spcBef>
            </a:pPr>
            <a:r>
              <a:rPr b="1" i="1" spc="-5" dirty="0">
                <a:latin typeface="Times New Roman"/>
                <a:cs typeface="Times New Roman"/>
              </a:rPr>
              <a:t>Uses</a:t>
            </a:r>
            <a:r>
              <a:rPr b="1" i="1" spc="-1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of</a:t>
            </a:r>
            <a:r>
              <a:rPr b="1" i="1" spc="-1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Sulphates</a:t>
            </a:r>
            <a:r>
              <a:rPr b="1" i="1" spc="-1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resisting</a:t>
            </a:r>
            <a:r>
              <a:rPr b="1" i="1" spc="-1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55"/>
              </a:spcBef>
            </a:pPr>
            <a:endParaRPr dirty="0">
              <a:latin typeface="Times New Roman"/>
              <a:cs typeface="Times New Roman"/>
            </a:endParaRPr>
          </a:p>
          <a:p>
            <a:pPr marL="469900" marR="508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Construction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contact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with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soils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or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groundwater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having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more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than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0.2%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or 0.3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%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g/l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sulfate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salts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respectively.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Concrete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surfaces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subjected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alternate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wetting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drying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such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bridge</a:t>
            </a:r>
            <a:endParaRPr dirty="0">
              <a:latin typeface="Times New Roman"/>
              <a:cs typeface="Times New Roman"/>
            </a:endParaRPr>
          </a:p>
          <a:p>
            <a:pPr marL="469900" marR="688975">
              <a:spcBef>
                <a:spcPts val="75"/>
              </a:spcBef>
            </a:pPr>
            <a:r>
              <a:rPr spc="-5" dirty="0">
                <a:latin typeface="Times New Roman"/>
                <a:cs typeface="Times New Roman"/>
              </a:rPr>
              <a:t>piers,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concrete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surface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tidal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zone,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apron,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Building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near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seacoast.</a:t>
            </a:r>
            <a:endParaRPr dirty="0">
              <a:latin typeface="Times New Roman"/>
              <a:cs typeface="Times New Roman"/>
            </a:endParaRPr>
          </a:p>
          <a:p>
            <a:pPr marL="469900" marR="45720" indent="-228600">
              <a:spcBef>
                <a:spcPts val="20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Effluent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treatment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plans,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Chimney,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Chemical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industries,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water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storage,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sumps,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drainage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works,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Cooling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towers,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Coastal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protective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works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such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as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sea walls,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breakwaters,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tetrapods,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etc.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  <a:buFont typeface="Symbol"/>
              <a:buChar char=""/>
            </a:pPr>
            <a:endParaRPr dirty="0">
              <a:latin typeface="Times New Roman"/>
              <a:cs typeface="Times New Roman"/>
            </a:endParaRPr>
          </a:p>
          <a:p>
            <a:pPr marL="12700" algn="just"/>
            <a:r>
              <a:rPr b="1" spc="-5" dirty="0">
                <a:latin typeface="Times New Roman"/>
                <a:cs typeface="Times New Roman"/>
              </a:rPr>
              <a:t>Blast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Furnace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12700" marR="6985" algn="just">
              <a:spcBef>
                <a:spcPts val="815"/>
              </a:spcBef>
            </a:pPr>
            <a:r>
              <a:rPr spc="-5" dirty="0">
                <a:latin typeface="Times New Roman"/>
                <a:cs typeface="Times New Roman"/>
              </a:rPr>
              <a:t>Portland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clinker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granulated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blast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furnace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slag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are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intergraded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make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blast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furnace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cement.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A</a:t>
            </a:r>
            <a:r>
              <a:rPr spc="-5" dirty="0">
                <a:latin typeface="Times New Roman"/>
                <a:cs typeface="Times New Roman"/>
              </a:rPr>
              <a:t> maximum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65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percent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mixture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could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be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comprised 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blast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furnace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slag.</a:t>
            </a:r>
            <a:endParaRPr dirty="0">
              <a:latin typeface="Times New Roman"/>
              <a:cs typeface="Times New Roman"/>
            </a:endParaRPr>
          </a:p>
          <a:p>
            <a:pPr marL="12700" algn="just">
              <a:spcBef>
                <a:spcPts val="675"/>
              </a:spcBef>
            </a:pPr>
            <a:r>
              <a:rPr b="1" i="1" spc="-5" dirty="0">
                <a:latin typeface="Times New Roman"/>
                <a:cs typeface="Times New Roman"/>
              </a:rPr>
              <a:t>Uses</a:t>
            </a:r>
            <a:r>
              <a:rPr b="1" i="1" spc="-2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of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Blast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Furnace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1320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highly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sulfate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resistant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Frequently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 in seawater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construction.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10"/>
              </a:spcBef>
              <a:buFont typeface="Symbol"/>
              <a:buChar char=""/>
            </a:pPr>
            <a:endParaRPr dirty="0">
              <a:latin typeface="Times New Roman"/>
              <a:cs typeface="Times New Roman"/>
            </a:endParaRPr>
          </a:p>
          <a:p>
            <a:pPr marL="12700" algn="just"/>
            <a:r>
              <a:rPr b="1" spc="-5" dirty="0">
                <a:latin typeface="Times New Roman"/>
                <a:cs typeface="Times New Roman"/>
              </a:rPr>
              <a:t>High</a:t>
            </a:r>
            <a:r>
              <a:rPr b="1" spc="-2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Alumina</a:t>
            </a:r>
            <a:r>
              <a:rPr b="1" spc="-2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815"/>
              </a:spcBef>
            </a:pPr>
            <a:r>
              <a:rPr spc="-5" dirty="0">
                <a:latin typeface="Times New Roman"/>
                <a:cs typeface="Times New Roman"/>
              </a:rPr>
              <a:t>High Alumina cement is obtained by mixing calcining bauxite (it’s an aluminum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ore) and ordinary lime with clinker during the manufacture of OPC. In which the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total amount of alumina content should not be lesser than 32% and it should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maintain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ratio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weight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alumina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lime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between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0.85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1.30.</a:t>
            </a:r>
            <a:endParaRPr dirty="0">
              <a:latin typeface="Times New Roman"/>
              <a:cs typeface="Times New Roman"/>
            </a:endParaRPr>
          </a:p>
          <a:p>
            <a:pPr marL="12700" algn="just">
              <a:spcBef>
                <a:spcPts val="675"/>
              </a:spcBef>
            </a:pPr>
            <a:r>
              <a:rPr b="1" i="1" spc="-5" dirty="0">
                <a:latin typeface="Times New Roman"/>
                <a:cs typeface="Times New Roman"/>
              </a:rPr>
              <a:t>Uses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of</a:t>
            </a:r>
            <a:r>
              <a:rPr b="1" i="1" spc="-1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High</a:t>
            </a:r>
            <a:r>
              <a:rPr b="1" i="1" spc="-1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Alumina</a:t>
            </a:r>
            <a:r>
              <a:rPr b="1" i="1" spc="-1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dirty="0">
              <a:latin typeface="Times New Roman"/>
              <a:cs typeface="Times New Roman"/>
            </a:endParaRPr>
          </a:p>
          <a:p>
            <a:pPr marL="469900" marR="295275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where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concrete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structures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are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subjected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high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temperatures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like workshops,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refractory,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foundries,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etc.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also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where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concrete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subjected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frost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acidic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action.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algn="just">
              <a:spcBef>
                <a:spcPts val="5"/>
              </a:spcBef>
            </a:pPr>
            <a:r>
              <a:rPr b="1" spc="-5" dirty="0">
                <a:latin typeface="Times New Roman"/>
                <a:cs typeface="Times New Roman"/>
              </a:rPr>
              <a:t>White</a:t>
            </a:r>
            <a:r>
              <a:rPr b="1" spc="-3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12700" marR="5715" algn="just">
              <a:spcBef>
                <a:spcPts val="815"/>
              </a:spcBef>
            </a:pPr>
            <a:r>
              <a:rPr spc="-5" dirty="0">
                <a:latin typeface="Times New Roman"/>
                <a:cs typeface="Times New Roman"/>
              </a:rPr>
              <a:t>White cement is quite similar to Ordinary Portland Cement except for color.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Amounts of iron oxide and manganese oxide are low in White Cement. It is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expensive then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OPC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not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economical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ordinary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work.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762F51-1465-857F-6A2B-0FE579D5671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111</a:t>
            </a:fld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" y="850900"/>
            <a:ext cx="11290300" cy="86525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i="1" spc="-5" dirty="0">
                <a:latin typeface="Times New Roman"/>
                <a:cs typeface="Times New Roman"/>
              </a:rPr>
              <a:t>Uses</a:t>
            </a:r>
            <a:r>
              <a:rPr b="1" i="1" spc="-2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of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White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45"/>
              </a:lnSpc>
              <a:spcBef>
                <a:spcPts val="1320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 usually used in decorative work.</a:t>
            </a:r>
            <a:endParaRPr dirty="0">
              <a:latin typeface="Times New Roman"/>
              <a:cs typeface="Times New Roman"/>
            </a:endParaRPr>
          </a:p>
          <a:p>
            <a:pPr marL="469900" marR="152400" indent="-228600">
              <a:lnSpc>
                <a:spcPts val="1630"/>
              </a:lnSpc>
              <a:spcBef>
                <a:spcPts val="60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can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also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traffic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barriers,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tile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grouts,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swimming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pools,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roof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tiles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patching materials,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terrazzo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surfaces.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Symbol"/>
              <a:buChar char=""/>
            </a:pPr>
            <a:endParaRPr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b="1" spc="-5" dirty="0">
                <a:latin typeface="Times New Roman"/>
                <a:cs typeface="Times New Roman"/>
              </a:rPr>
              <a:t>Colored</a:t>
            </a:r>
            <a:r>
              <a:rPr b="1" spc="-3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12700" marR="6350">
              <a:lnSpc>
                <a:spcPts val="1610"/>
              </a:lnSpc>
              <a:spcBef>
                <a:spcPts val="815"/>
              </a:spcBef>
            </a:pPr>
            <a:r>
              <a:rPr spc="-5" dirty="0">
                <a:latin typeface="Times New Roman"/>
                <a:cs typeface="Times New Roman"/>
              </a:rPr>
              <a:t>To</a:t>
            </a:r>
            <a:r>
              <a:rPr spc="1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make</a:t>
            </a:r>
            <a:r>
              <a:rPr spc="1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5</a:t>
            </a:r>
            <a:r>
              <a:rPr spc="1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spc="1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10</a:t>
            </a:r>
            <a:r>
              <a:rPr spc="1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percent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spc="1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suitable</a:t>
            </a:r>
            <a:r>
              <a:rPr spc="1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pigments</a:t>
            </a:r>
            <a:r>
              <a:rPr spc="1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are</a:t>
            </a:r>
            <a:r>
              <a:rPr spc="1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ground</a:t>
            </a:r>
            <a:r>
              <a:rPr spc="1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with</a:t>
            </a:r>
            <a:r>
              <a:rPr spc="1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OPC.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Types</a:t>
            </a:r>
            <a:r>
              <a:rPr spc="1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pigments are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selected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according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desired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color.</a:t>
            </a:r>
            <a:endParaRPr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b="1" i="1" spc="-5" dirty="0">
                <a:latin typeface="Times New Roman"/>
                <a:cs typeface="Times New Roman"/>
              </a:rPr>
              <a:t>Uses</a:t>
            </a:r>
            <a:r>
              <a:rPr b="1" i="1" spc="-2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of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Colored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1345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Colored cement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 for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different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decorative work.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Symbol"/>
              <a:buChar char=""/>
            </a:pPr>
            <a:endParaRPr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b="1" spc="-5" dirty="0">
                <a:latin typeface="Times New Roman"/>
                <a:cs typeface="Times New Roman"/>
              </a:rPr>
              <a:t>Air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Entraining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12700" marR="5080" algn="just">
              <a:lnSpc>
                <a:spcPts val="1610"/>
              </a:lnSpc>
              <a:spcBef>
                <a:spcPts val="815"/>
              </a:spcBef>
            </a:pPr>
            <a:r>
              <a:rPr spc="-5" dirty="0">
                <a:latin typeface="Times New Roman"/>
                <a:cs typeface="Times New Roman"/>
              </a:rPr>
              <a:t>It is seen that entrainment of air or formation of gas bubbles while applying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increases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resistance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frost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action,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fire,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scaling,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other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similar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defects. </a:t>
            </a:r>
            <a:r>
              <a:rPr spc="-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Air-entraining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special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type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which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entrains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tinny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air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bubbles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 concrete.</a:t>
            </a:r>
            <a:endParaRPr dirty="0">
              <a:latin typeface="Times New Roman"/>
              <a:cs typeface="Times New Roman"/>
            </a:endParaRPr>
          </a:p>
          <a:p>
            <a:pPr marL="12700" marR="6350" algn="just">
              <a:lnSpc>
                <a:spcPts val="1610"/>
              </a:lnSpc>
              <a:spcBef>
                <a:spcPts val="785"/>
              </a:spcBef>
            </a:pPr>
            <a:r>
              <a:rPr spc="-5" dirty="0">
                <a:latin typeface="Times New Roman"/>
                <a:cs typeface="Times New Roman"/>
              </a:rPr>
              <a:t>It</a:t>
            </a:r>
            <a:r>
              <a:rPr spc="-8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produced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by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grinding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minute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air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entertaining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materials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with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clinker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by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adding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some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resinous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materials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e.g.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vinsol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resin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ordinary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portland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cement.</a:t>
            </a:r>
            <a:endParaRPr dirty="0">
              <a:latin typeface="Times New Roman"/>
              <a:cs typeface="Times New Roman"/>
            </a:endParaRPr>
          </a:p>
          <a:p>
            <a:pPr marL="12700" marR="5080" algn="just">
              <a:lnSpc>
                <a:spcPts val="1610"/>
              </a:lnSpc>
              <a:spcBef>
                <a:spcPts val="785"/>
              </a:spcBef>
            </a:pPr>
            <a:r>
              <a:rPr spc="-5" dirty="0">
                <a:latin typeface="Times New Roman"/>
                <a:cs typeface="Times New Roman"/>
              </a:rPr>
              <a:t>When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water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concrete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gets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frizzed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due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low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temperature,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it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expands.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When </a:t>
            </a:r>
            <a:r>
              <a:rPr spc="-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air-entraining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cement,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air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voids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concrete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provides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space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for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water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expand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without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cracking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concrete.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But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this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type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does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not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provide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high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strength </a:t>
            </a:r>
            <a:r>
              <a:rPr spc="-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 concrete.</a:t>
            </a:r>
            <a:endParaRPr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675"/>
              </a:spcBef>
            </a:pPr>
            <a:r>
              <a:rPr b="1" i="1" spc="-5" dirty="0">
                <a:latin typeface="Times New Roman"/>
                <a:cs typeface="Times New Roman"/>
              </a:rPr>
              <a:t>Uses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of</a:t>
            </a:r>
            <a:r>
              <a:rPr b="1" i="1" spc="-1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Air-Entraining</a:t>
            </a:r>
            <a:r>
              <a:rPr b="1" i="1" spc="-1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55"/>
              </a:lnSpc>
              <a:spcBef>
                <a:spcPts val="1320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Especially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areas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where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temperature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very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low.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20"/>
              </a:lnSpc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also resists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 Sulphet attack.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45"/>
              </a:lnSpc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 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 where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de-icing chemical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used.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b="1" spc="-5" dirty="0">
                <a:latin typeface="Times New Roman"/>
                <a:cs typeface="Times New Roman"/>
              </a:rPr>
              <a:t>Expansive</a:t>
            </a:r>
            <a:r>
              <a:rPr b="1" spc="-2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12700" marR="5715">
              <a:lnSpc>
                <a:spcPts val="1610"/>
              </a:lnSpc>
              <a:spcBef>
                <a:spcPts val="820"/>
              </a:spcBef>
            </a:pPr>
            <a:r>
              <a:rPr spc="-5" dirty="0">
                <a:latin typeface="Times New Roman"/>
                <a:cs typeface="Times New Roman"/>
              </a:rPr>
              <a:t>In</a:t>
            </a:r>
            <a:r>
              <a:rPr spc="18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18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hydration</a:t>
            </a:r>
            <a:r>
              <a:rPr spc="18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process,</a:t>
            </a:r>
            <a:r>
              <a:rPr spc="18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18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expansive</a:t>
            </a:r>
            <a:r>
              <a:rPr spc="18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spc="19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expands</a:t>
            </a:r>
            <a:r>
              <a:rPr spc="18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its</a:t>
            </a:r>
            <a:r>
              <a:rPr spc="18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volume.</a:t>
            </a:r>
            <a:r>
              <a:rPr spc="18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It</a:t>
            </a:r>
            <a:r>
              <a:rPr spc="18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can</a:t>
            </a:r>
            <a:r>
              <a:rPr spc="18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be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possible to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overcome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shrinkage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loss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using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expansive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cement.</a:t>
            </a:r>
            <a:endParaRPr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pc="-5" dirty="0">
                <a:latin typeface="Times New Roman"/>
                <a:cs typeface="Times New Roman"/>
              </a:rPr>
              <a:t>There are three types of expansive cement: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55"/>
              </a:lnSpc>
              <a:spcBef>
                <a:spcPts val="1320"/>
              </a:spcBef>
              <a:buAutoNum type="arabicPeriod"/>
              <a:tabLst>
                <a:tab pos="469900" algn="l"/>
              </a:tabLst>
            </a:pPr>
            <a:r>
              <a:rPr spc="-10" dirty="0">
                <a:latin typeface="Times New Roman"/>
                <a:cs typeface="Times New Roman"/>
              </a:rPr>
              <a:t>K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Type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expansive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20"/>
              </a:lnSpc>
              <a:buAutoNum type="arabicPeriod"/>
              <a:tabLst>
                <a:tab pos="469900" algn="l"/>
              </a:tabLst>
            </a:pPr>
            <a:r>
              <a:rPr spc="-10" dirty="0">
                <a:latin typeface="Times New Roman"/>
                <a:cs typeface="Times New Roman"/>
              </a:rPr>
              <a:t>M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Type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expansive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45"/>
              </a:lnSpc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S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Type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expansive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A9403F-DFC8-CD52-CDFB-F2DD1AB8E6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112</a:t>
            </a:fld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796849"/>
            <a:ext cx="9461500" cy="9714069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819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K </a:t>
            </a:r>
            <a:r>
              <a:rPr b="1" i="1" spc="-5" dirty="0">
                <a:latin typeface="Times New Roman"/>
                <a:cs typeface="Times New Roman"/>
              </a:rPr>
              <a:t>Type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expansive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20"/>
              </a:spcBef>
            </a:pPr>
            <a:r>
              <a:rPr spc="-5" dirty="0">
                <a:latin typeface="Times New Roman"/>
                <a:cs typeface="Times New Roman"/>
              </a:rPr>
              <a:t>Raw materials of these types of 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45"/>
              </a:lnSpc>
              <a:spcBef>
                <a:spcPts val="1320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Portland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20"/>
              </a:lnSpc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Anhydrous tetracalcium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trialuminate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sulfate (C4A3S)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55"/>
              </a:lnSpc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Calcium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sulfate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(CaSO4)</a:t>
            </a:r>
            <a:endParaRPr dirty="0">
              <a:latin typeface="Times New Roman"/>
              <a:cs typeface="Times New Roman"/>
            </a:endParaRPr>
          </a:p>
          <a:p>
            <a:pPr marL="241300">
              <a:lnSpc>
                <a:spcPct val="100000"/>
              </a:lnSpc>
              <a:spcBef>
                <a:spcPts val="330"/>
              </a:spcBef>
            </a:pPr>
            <a:r>
              <a:rPr dirty="0">
                <a:latin typeface="Symbol"/>
                <a:cs typeface="Symbol"/>
              </a:rPr>
              <a:t></a:t>
            </a:r>
          </a:p>
          <a:p>
            <a:pPr marL="469900" indent="-228600">
              <a:lnSpc>
                <a:spcPct val="100000"/>
              </a:lnSpc>
              <a:spcBef>
                <a:spcPts val="5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Lime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(CaO).</a:t>
            </a:r>
            <a:endParaRPr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1320"/>
              </a:spcBef>
            </a:pPr>
            <a:r>
              <a:rPr b="1" i="1" spc="-10" dirty="0">
                <a:latin typeface="Times New Roman"/>
                <a:cs typeface="Times New Roman"/>
              </a:rPr>
              <a:t>M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Type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Expansive</a:t>
            </a:r>
            <a:r>
              <a:rPr b="1" i="1" spc="-2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20"/>
              </a:spcBef>
            </a:pPr>
            <a:r>
              <a:rPr spc="-5" dirty="0">
                <a:latin typeface="Times New Roman"/>
                <a:cs typeface="Times New Roman"/>
              </a:rPr>
              <a:t>Raw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materials of these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types of 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55"/>
              </a:lnSpc>
              <a:spcBef>
                <a:spcPts val="1320"/>
              </a:spcBef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Portland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clinkers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55"/>
              </a:lnSpc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Calcium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sulfate.</a:t>
            </a:r>
            <a:endParaRPr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1320"/>
              </a:spcBef>
            </a:pPr>
            <a:r>
              <a:rPr b="1" i="1" spc="-5" dirty="0">
                <a:latin typeface="Times New Roman"/>
                <a:cs typeface="Times New Roman"/>
              </a:rPr>
              <a:t>S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Type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Expansive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20"/>
              </a:spcBef>
            </a:pPr>
            <a:r>
              <a:rPr spc="-5" dirty="0">
                <a:latin typeface="Times New Roman"/>
                <a:cs typeface="Times New Roman"/>
              </a:rPr>
              <a:t>Raw materials of these types of 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55"/>
              </a:lnSpc>
              <a:spcBef>
                <a:spcPts val="1320"/>
              </a:spcBef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Portland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clinkers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55"/>
              </a:lnSpc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Calcium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sulfate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(High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amount)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1320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Tricalcium aluminate (C3A) (High amount)</a:t>
            </a:r>
            <a:endParaRPr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1320"/>
              </a:spcBef>
            </a:pPr>
            <a:r>
              <a:rPr b="1" i="1" spc="-5" dirty="0">
                <a:latin typeface="Times New Roman"/>
                <a:cs typeface="Times New Roman"/>
              </a:rPr>
              <a:t>Uses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of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Expansive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55"/>
              </a:lnSpc>
              <a:spcBef>
                <a:spcPts val="1320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construction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pre-stressed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concrete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component.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20"/>
              </a:lnSpc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 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also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for sealing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joints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grouting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anchor bolt.</a:t>
            </a:r>
            <a:endParaRPr dirty="0">
              <a:latin typeface="Times New Roman"/>
              <a:cs typeface="Times New Roman"/>
            </a:endParaRPr>
          </a:p>
          <a:p>
            <a:pPr marL="469900" marR="38735" indent="-228600">
              <a:lnSpc>
                <a:spcPts val="1610"/>
              </a:lnSpc>
              <a:spcBef>
                <a:spcPts val="75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construction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different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hydraulic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structures,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type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used.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Symbol"/>
              <a:buChar char=""/>
            </a:pPr>
            <a:endParaRPr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b="1" spc="-5" dirty="0">
                <a:latin typeface="Times New Roman"/>
                <a:cs typeface="Times New Roman"/>
              </a:rPr>
              <a:t>Hydrophobic</a:t>
            </a:r>
            <a:r>
              <a:rPr b="1" spc="-3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96000"/>
              </a:lnSpc>
              <a:spcBef>
                <a:spcPts val="770"/>
              </a:spcBef>
            </a:pPr>
            <a:r>
              <a:rPr spc="-5" dirty="0">
                <a:latin typeface="Times New Roman"/>
                <a:cs typeface="Times New Roman"/>
              </a:rPr>
              <a:t>To resist the hydration process in the transportation or storage stage, clinkers are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ground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with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water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repellent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film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substance</a:t>
            </a:r>
            <a:r>
              <a:rPr spc="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such</a:t>
            </a:r>
            <a:r>
              <a:rPr spc="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as</a:t>
            </a:r>
            <a:r>
              <a:rPr spc="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Oleic</a:t>
            </a:r>
            <a:r>
              <a:rPr spc="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Acid</a:t>
            </a:r>
            <a:r>
              <a:rPr spc="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or</a:t>
            </a:r>
            <a:r>
              <a:rPr spc="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Stearic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Acid.</a:t>
            </a:r>
            <a:r>
              <a:rPr spc="2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These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chemicals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form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layer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on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particle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do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not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allow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water </a:t>
            </a:r>
            <a:r>
              <a:rPr spc="-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mix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start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hydration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process.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When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cement</a:t>
            </a:r>
            <a:r>
              <a:rPr spc="-5" dirty="0">
                <a:latin typeface="Times New Roman"/>
                <a:cs typeface="Times New Roman"/>
              </a:rPr>
              <a:t> 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aggregate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are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thoroughly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mixed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mixer,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protective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layers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break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start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normal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hydration </a:t>
            </a:r>
            <a:r>
              <a:rPr spc="-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with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some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air-entrainment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which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increases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workability.</a:t>
            </a:r>
            <a:endParaRPr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20"/>
              </a:spcBef>
            </a:pPr>
            <a:r>
              <a:rPr b="1" i="1" spc="-5" dirty="0">
                <a:latin typeface="Times New Roman"/>
                <a:cs typeface="Times New Roman"/>
              </a:rPr>
              <a:t>Uses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of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Hydrophobic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dirty="0">
              <a:latin typeface="Times New Roman"/>
              <a:cs typeface="Times New Roman"/>
            </a:endParaRPr>
          </a:p>
          <a:p>
            <a:pPr marL="469900" marR="244475" indent="-228600">
              <a:lnSpc>
                <a:spcPts val="1610"/>
              </a:lnSpc>
              <a:spcBef>
                <a:spcPts val="5"/>
              </a:spcBef>
              <a:buSzPct val="71428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Usually,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construction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water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structures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such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dams,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spillways, or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other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submerged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structures.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D81C09-CDB0-2B8D-894F-06C3545C24D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113</a:t>
            </a:fld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927100"/>
            <a:ext cx="8318500" cy="2335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1300" marR="5080" indent="-228600">
              <a:lnSpc>
                <a:spcPts val="1610"/>
              </a:lnSpc>
              <a:spcBef>
                <a:spcPts val="200"/>
              </a:spcBef>
              <a:buSzPct val="71428"/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also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construction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underground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structures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like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tunnel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etc.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57600" y="1781772"/>
            <a:ext cx="258254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latin typeface="Times New Roman"/>
                <a:cs typeface="Times New Roman"/>
              </a:rPr>
              <a:t>CEMENT</a:t>
            </a:r>
            <a:r>
              <a:rPr sz="1600" b="1" spc="-6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MANUFACTURE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2984500"/>
            <a:ext cx="8869045" cy="62940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69A1A-97CA-7EBE-4FD9-6EA2EEA9B89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114</a:t>
            </a:fld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7550" y="904297"/>
            <a:ext cx="10756900" cy="8884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latin typeface="Times New Roman"/>
                <a:cs typeface="Times New Roman"/>
              </a:rPr>
              <a:t>Stage</a:t>
            </a:r>
            <a:r>
              <a:rPr sz="2000" b="1" spc="-1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of</a:t>
            </a:r>
            <a:r>
              <a:rPr sz="2000" b="1" spc="-1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Cement</a:t>
            </a:r>
            <a:r>
              <a:rPr sz="2000" b="1" spc="-1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Manufacture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R="1467485" algn="ctr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There are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six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main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stages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manufacturing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process.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000" b="1" i="1" spc="-5" dirty="0">
                <a:latin typeface="Times New Roman"/>
                <a:cs typeface="Times New Roman"/>
              </a:rPr>
              <a:t>Stage</a:t>
            </a:r>
            <a:r>
              <a:rPr sz="2000" b="1" i="1" spc="-4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1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000" b="1" i="1" spc="-5" dirty="0">
                <a:latin typeface="Times New Roman"/>
                <a:cs typeface="Times New Roman"/>
              </a:rPr>
              <a:t>Raw</a:t>
            </a:r>
            <a:r>
              <a:rPr sz="2000" b="1" i="1" spc="-1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Material</a:t>
            </a:r>
            <a:r>
              <a:rPr sz="2000" b="1" i="1" spc="-15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Extraction/Quarry</a:t>
            </a:r>
            <a:endParaRPr sz="20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ts val="1610"/>
              </a:lnSpc>
              <a:spcBef>
                <a:spcPts val="830"/>
              </a:spcBef>
            </a:pP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raw cement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ingredients needed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for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production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are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limestone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(calcium), sand and clay (silicon, aluminum, iron), shale, fly ash, mill scale and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bauxite. The ore rocks are quarried and crushed to smaller pieces of about 6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inches. Secondary crushers or hammer mills then reduce them to even smaller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size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inches.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After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that,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ingredients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are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prepared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for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pyroprocessing.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70"/>
              </a:spcBef>
            </a:pPr>
            <a:r>
              <a:rPr sz="2000" b="1" i="1" spc="-5" dirty="0">
                <a:latin typeface="Times New Roman"/>
                <a:cs typeface="Times New Roman"/>
              </a:rPr>
              <a:t>Stage</a:t>
            </a:r>
            <a:r>
              <a:rPr sz="2000" b="1" i="1" spc="-4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2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000" b="1" i="1" spc="-5" dirty="0">
                <a:latin typeface="Times New Roman"/>
                <a:cs typeface="Times New Roman"/>
              </a:rPr>
              <a:t>Grinding,</a:t>
            </a:r>
            <a:r>
              <a:rPr sz="2000" b="1" i="1" spc="-15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Proportioning</a:t>
            </a:r>
            <a:r>
              <a:rPr sz="2000" b="1" i="1" spc="-1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and</a:t>
            </a:r>
            <a:r>
              <a:rPr sz="2000" b="1" i="1" spc="-15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Blending</a:t>
            </a:r>
            <a:endParaRPr sz="20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95900"/>
              </a:lnSpc>
              <a:spcBef>
                <a:spcPts val="790"/>
              </a:spcBef>
            </a:pP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crushed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raw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ingredients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are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made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ready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for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making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process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kiln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combining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them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with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additives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and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grinding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them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ensure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fine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homogenous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mixture.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composition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proportioned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here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depending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desired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properties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cement.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Generally,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limestone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80%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and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remaining 20% is the clay. In the cement plant, the raw mix is dried (moisture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content reduced to less than 1%); heavy wheel type rollers and rotating tables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blend the raw mix and then the roller crushes it to a fine powder to be stored in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silos and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kiln.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000" b="1" i="1" spc="-5" dirty="0">
                <a:latin typeface="Times New Roman"/>
                <a:cs typeface="Times New Roman"/>
              </a:rPr>
              <a:t>Stage</a:t>
            </a:r>
            <a:r>
              <a:rPr sz="2000" b="1" i="1" spc="-4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3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000" b="1" i="1" spc="-5" dirty="0">
                <a:latin typeface="Times New Roman"/>
                <a:cs typeface="Times New Roman"/>
              </a:rPr>
              <a:t>Pre-Heating</a:t>
            </a:r>
            <a:r>
              <a:rPr sz="2000" b="1" i="1" spc="-2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Raw</a:t>
            </a:r>
            <a:r>
              <a:rPr sz="2000" b="1" i="1" spc="-2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Material</a:t>
            </a:r>
            <a:endParaRPr sz="2000" dirty="0">
              <a:latin typeface="Times New Roman"/>
              <a:cs typeface="Times New Roman"/>
            </a:endParaRPr>
          </a:p>
          <a:p>
            <a:pPr marL="12700" marR="5715" algn="just">
              <a:lnSpc>
                <a:spcPts val="1610"/>
              </a:lnSpc>
              <a:spcBef>
                <a:spcPts val="835"/>
              </a:spcBef>
            </a:pPr>
            <a:r>
              <a:rPr sz="2000" spc="-10" dirty="0">
                <a:latin typeface="Times New Roman"/>
                <a:cs typeface="Times New Roman"/>
              </a:rPr>
              <a:t>A </a:t>
            </a:r>
            <a:r>
              <a:rPr sz="2000" spc="-5" dirty="0">
                <a:latin typeface="Times New Roman"/>
                <a:cs typeface="Times New Roman"/>
              </a:rPr>
              <a:t>pre-heating chamber consists of a series of cyclones that utilizes the hot gases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produced from the kiln in order to reduce energy consumption and make the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making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process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more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environment-friendly.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raw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materials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are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passed </a:t>
            </a:r>
            <a:r>
              <a:rPr sz="2000" spc="-3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through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here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and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turned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into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oxides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burned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kiln.</a:t>
            </a:r>
            <a:endParaRPr sz="2000" dirty="0">
              <a:latin typeface="Times New Roman"/>
              <a:cs typeface="Times New Roman"/>
            </a:endParaRPr>
          </a:p>
          <a:p>
            <a:pPr marL="2475230" marR="2470785" indent="133350" algn="just">
              <a:lnSpc>
                <a:spcPts val="2400"/>
              </a:lnSpc>
              <a:spcBef>
                <a:spcPts val="150"/>
              </a:spcBef>
            </a:pPr>
            <a:r>
              <a:rPr sz="2000" b="1" i="1" spc="-5" dirty="0">
                <a:latin typeface="Times New Roman"/>
                <a:cs typeface="Times New Roman"/>
              </a:rPr>
              <a:t>Stage 4 </a:t>
            </a:r>
            <a:r>
              <a:rPr sz="2000" b="1" i="1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Kiln</a:t>
            </a:r>
            <a:r>
              <a:rPr sz="2000" b="1" i="1" spc="-75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Phase</a:t>
            </a:r>
            <a:endParaRPr sz="2000" dirty="0">
              <a:latin typeface="Times New Roman"/>
              <a:cs typeface="Times New Roman"/>
            </a:endParaRPr>
          </a:p>
          <a:p>
            <a:pPr marL="12700" marR="6985" algn="just">
              <a:lnSpc>
                <a:spcPts val="1610"/>
              </a:lnSpc>
              <a:spcBef>
                <a:spcPts val="630"/>
              </a:spcBef>
            </a:pPr>
            <a:r>
              <a:rPr sz="2000" spc="-5" dirty="0">
                <a:latin typeface="Times New Roman"/>
                <a:cs typeface="Times New Roman"/>
              </a:rPr>
              <a:t>The kiln phase is the principal stage of the cement production process. Here,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clinker is produced from the raw mix through a series of chemical reactions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between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calcium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and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silicon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dioxide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compounds.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Though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process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complex, </a:t>
            </a:r>
            <a:r>
              <a:rPr sz="2000" spc="-3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events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clinker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production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can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written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following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sequence: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55"/>
              </a:lnSpc>
              <a:spcBef>
                <a:spcPts val="1275"/>
              </a:spcBef>
              <a:buAutoNum type="arabicPeriod"/>
              <a:tabLst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Evaporation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free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water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655"/>
              </a:lnSpc>
              <a:buAutoNum type="arabicPeriod"/>
              <a:tabLst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Evolution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combined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water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argillaceous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components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595"/>
              </a:lnSpc>
              <a:spcBef>
                <a:spcPts val="25"/>
              </a:spcBef>
              <a:buAutoNum type="arabicPeriod"/>
              <a:tabLst>
                <a:tab pos="469900" algn="l"/>
              </a:tabLst>
            </a:pPr>
            <a:r>
              <a:rPr sz="2000" spc="-7" baseline="3968" dirty="0">
                <a:latin typeface="Times New Roman"/>
                <a:cs typeface="Times New Roman"/>
              </a:rPr>
              <a:t>Calcination of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the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calcium</a:t>
            </a:r>
            <a:r>
              <a:rPr sz="2000" spc="7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carbonate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(CaCO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spc="-7" baseline="3968" dirty="0">
                <a:latin typeface="Times New Roman"/>
                <a:cs typeface="Times New Roman"/>
              </a:rPr>
              <a:t>)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to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calcium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oxide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(CaO)</a:t>
            </a:r>
            <a:endParaRPr sz="2000" baseline="3968" dirty="0">
              <a:latin typeface="Times New Roman"/>
              <a:cs typeface="Times New Roman"/>
            </a:endParaRPr>
          </a:p>
          <a:p>
            <a:pPr marL="469900" indent="-228600">
              <a:lnSpc>
                <a:spcPts val="1595"/>
              </a:lnSpc>
              <a:buAutoNum type="arabicPeriod"/>
              <a:tabLst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Reaction 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CaO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with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silica to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form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dicalcium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silicate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532D5B-5451-D2C8-5417-ADB5F314B4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115</a:t>
            </a:fld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889508"/>
            <a:ext cx="10528300" cy="809452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469900" marR="11430" indent="-228600">
              <a:spcBef>
                <a:spcPts val="200"/>
              </a:spcBef>
              <a:buAutoNum type="arabicPeriod" startAt="5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Reaction 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CaO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with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aluminum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iron-bearing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constituents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form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 liquid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phase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AutoNum type="arabicPeriod" startAt="5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Formation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clinker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nodules</a:t>
            </a:r>
            <a:endParaRPr dirty="0">
              <a:latin typeface="Times New Roman"/>
              <a:cs typeface="Times New Roman"/>
            </a:endParaRPr>
          </a:p>
          <a:p>
            <a:pPr marL="469900" marR="139700" indent="-228600">
              <a:spcBef>
                <a:spcPts val="80"/>
              </a:spcBef>
              <a:buAutoNum type="arabicPeriod" startAt="5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Evaporation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volatile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constituents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(e.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g.,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sodium,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potassium,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chlorides,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 sulfates)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AutoNum type="arabicPeriod" startAt="5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Reaction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excess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CaO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with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dicalcium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silicate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form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tricalcium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silicate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marR="11430" algn="just"/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above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events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can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be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condensed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into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four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major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stages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based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on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change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 temperature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inside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kiln: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1280"/>
              </a:spcBef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100°C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(212°F): Evaporation of free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water</a:t>
            </a:r>
            <a:endParaRPr dirty="0">
              <a:latin typeface="Times New Roman"/>
              <a:cs typeface="Times New Roman"/>
            </a:endParaRPr>
          </a:p>
          <a:p>
            <a:pPr marL="469900" marR="190500" indent="-228600">
              <a:spcBef>
                <a:spcPts val="75"/>
              </a:spcBef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100°C (212°F)-430°C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(800°F):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Dehydration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formation 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oxides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silicon, aluminum,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iron</a:t>
            </a:r>
            <a:endParaRPr dirty="0">
              <a:latin typeface="Times New Roman"/>
              <a:cs typeface="Times New Roman"/>
            </a:endParaRPr>
          </a:p>
          <a:p>
            <a:pPr marL="469900" marR="195580" indent="-228600">
              <a:spcBef>
                <a:spcPts val="20"/>
              </a:spcBef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900°C (1650°F)-982°C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(1800°F):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CO2 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evolved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 CaO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produced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through calcination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1510°C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(2750°F): Cement clinker is formed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marR="8255" algn="just"/>
            <a:r>
              <a:rPr spc="-5" dirty="0">
                <a:latin typeface="Times New Roman"/>
                <a:cs typeface="Times New Roman"/>
              </a:rPr>
              <a:t>The kiln is angled by 3 degrees to the horizontal to allow the material to pass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through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it,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over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period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20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30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minutes.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By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time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raw-mix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reaches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lower part of the kiln, clinker forms and comes out of the kiln in marble-sized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nodules.</a:t>
            </a:r>
            <a:endParaRPr dirty="0">
              <a:latin typeface="Times New Roman"/>
              <a:cs typeface="Times New Roman"/>
            </a:endParaRPr>
          </a:p>
          <a:p>
            <a:pPr algn="ctr">
              <a:spcBef>
                <a:spcPts val="675"/>
              </a:spcBef>
            </a:pPr>
            <a:r>
              <a:rPr b="1" i="1" spc="-5" dirty="0">
                <a:latin typeface="Times New Roman"/>
                <a:cs typeface="Times New Roman"/>
              </a:rPr>
              <a:t>Stage</a:t>
            </a:r>
            <a:r>
              <a:rPr b="1" i="1" spc="-4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5</a:t>
            </a:r>
            <a:endParaRPr dirty="0">
              <a:latin typeface="Times New Roman"/>
              <a:cs typeface="Times New Roman"/>
            </a:endParaRPr>
          </a:p>
          <a:p>
            <a:pPr algn="ctr">
              <a:spcBef>
                <a:spcPts val="720"/>
              </a:spcBef>
            </a:pPr>
            <a:r>
              <a:rPr b="1" i="1" spc="-5" dirty="0">
                <a:latin typeface="Times New Roman"/>
                <a:cs typeface="Times New Roman"/>
              </a:rPr>
              <a:t>Cooling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and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final</a:t>
            </a:r>
            <a:r>
              <a:rPr b="1" i="1" spc="-1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grinding</a:t>
            </a:r>
            <a:endParaRPr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785"/>
              </a:spcBef>
            </a:pPr>
            <a:r>
              <a:rPr spc="-5" dirty="0">
                <a:latin typeface="Times New Roman"/>
                <a:cs typeface="Times New Roman"/>
              </a:rPr>
              <a:t>After exiting the kiln, the clinker is rapidly cooled down from 2000°C to </a:t>
            </a:r>
            <a:r>
              <a:rPr spc="-10" dirty="0">
                <a:latin typeface="Times New Roman"/>
                <a:cs typeface="Times New Roman"/>
              </a:rPr>
              <a:t>100°C- </a:t>
            </a:r>
            <a:r>
              <a:rPr spc="-5" dirty="0">
                <a:latin typeface="Times New Roman"/>
                <a:cs typeface="Times New Roman"/>
              </a:rPr>
              <a:t> 200°C by passing air over it. At this stage, different additives are combined with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 clinker to be ground in order to produce the final product, cement. Gypsum,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added to and ground with clinker, regulates the setting time and gives the most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important property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compressive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strength.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also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prevents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agglomeration and coating of the powder at the surface of balls and mill wall.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Some organic substances, such as Triethanolamine (used at 0.1 wt.%), are added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as grinding aids to avoid powder agglomeration. Other additives sometimes used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are ethylene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glycol,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oleic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acid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dodecyl-benzene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sulphonate.</a:t>
            </a:r>
            <a:endParaRPr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835"/>
              </a:spcBef>
            </a:pP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heat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produced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by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clinker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circulated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back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kiln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save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energy.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 </a:t>
            </a:r>
            <a:r>
              <a:rPr spc="-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last stage of making cement is the final grinding process. In the cement plant,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there are rotating drums fitted with steel balls. Clinker, after being cooled, is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transferred to these rotating drums and ground into such a fine powder that each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pound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contains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150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billion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grains.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This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powder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final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product,</a:t>
            </a:r>
            <a:r>
              <a:rPr spc="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64E3A9-807F-E58B-6366-B5746E25809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116</a:t>
            </a:fld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796849"/>
            <a:ext cx="9690100" cy="92922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63114" marR="2059305" indent="545465" algn="just">
              <a:spcBef>
                <a:spcPts val="100"/>
              </a:spcBef>
            </a:pPr>
            <a:r>
              <a:rPr b="1" i="1" spc="-5" dirty="0">
                <a:latin typeface="Times New Roman"/>
                <a:cs typeface="Times New Roman"/>
              </a:rPr>
              <a:t>Stage 6 </a:t>
            </a:r>
            <a:r>
              <a:rPr b="1" i="1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Packing</a:t>
            </a:r>
            <a:r>
              <a:rPr b="1" i="1" spc="-3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and</a:t>
            </a:r>
            <a:r>
              <a:rPr b="1" i="1" spc="-3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Shipping</a:t>
            </a:r>
            <a:endParaRPr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830"/>
              </a:spcBef>
            </a:pPr>
            <a:r>
              <a:rPr sz="2000" spc="-5" dirty="0">
                <a:latin typeface="Times New Roman"/>
                <a:cs typeface="Times New Roman"/>
              </a:rPr>
              <a:t>Cement is conveyed from grinding mills to silos (large storage tanks) where it is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packed in 20-40 kg bags. Most of the product is shipped in bulk quantities by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trucks,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trains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ships,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and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only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small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amount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packed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for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customers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who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need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small quantities.</a:t>
            </a:r>
            <a:endParaRPr sz="2000" dirty="0">
              <a:latin typeface="Times New Roman"/>
              <a:cs typeface="Times New Roman"/>
            </a:endParaRPr>
          </a:p>
          <a:p>
            <a:endParaRPr sz="2000" dirty="0">
              <a:latin typeface="Times New Roman"/>
              <a:cs typeface="Times New Roman"/>
            </a:endParaRPr>
          </a:p>
          <a:p>
            <a:pPr>
              <a:spcBef>
                <a:spcPts val="1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 algn="just">
              <a:spcBef>
                <a:spcPts val="5"/>
              </a:spcBef>
            </a:pPr>
            <a:r>
              <a:rPr sz="2000" b="1" spc="-5" dirty="0">
                <a:latin typeface="Times New Roman"/>
                <a:cs typeface="Times New Roman"/>
              </a:rPr>
              <a:t>Chemical Reactions during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Cement Manufacturing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Process</a:t>
            </a:r>
            <a:endParaRPr sz="2000" dirty="0">
              <a:latin typeface="Times New Roman"/>
              <a:cs typeface="Times New Roman"/>
            </a:endParaRPr>
          </a:p>
          <a:p>
            <a:pPr marL="12700" marR="9525" algn="just">
              <a:spcBef>
                <a:spcPts val="830"/>
              </a:spcBef>
            </a:pP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reactions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that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take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place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(after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evaporation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free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water)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between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reactants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kiln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phase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making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process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are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follows: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1275"/>
              </a:spcBef>
              <a:buFont typeface="Times New Roman"/>
              <a:buAutoNum type="arabicPeriod"/>
              <a:tabLst>
                <a:tab pos="469900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Clay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Decomposition</a:t>
            </a:r>
            <a:r>
              <a:rPr sz="2000" spc="-5" dirty="0">
                <a:latin typeface="Times New Roman"/>
                <a:cs typeface="Times New Roman"/>
              </a:rPr>
              <a:t>:</a:t>
            </a:r>
            <a:endParaRPr sz="2000" dirty="0">
              <a:latin typeface="Times New Roman"/>
              <a:cs typeface="Times New Roman"/>
            </a:endParaRPr>
          </a:p>
          <a:p>
            <a:pPr marL="469900">
              <a:spcBef>
                <a:spcPts val="25"/>
              </a:spcBef>
            </a:pPr>
            <a:r>
              <a:rPr sz="2000" spc="-7" baseline="3968" dirty="0">
                <a:latin typeface="Times New Roman"/>
                <a:cs typeface="Times New Roman"/>
              </a:rPr>
              <a:t>Si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Al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5</a:t>
            </a:r>
            <a:r>
              <a:rPr sz="2000" spc="-7" baseline="3968" dirty="0">
                <a:latin typeface="Times New Roman"/>
                <a:cs typeface="Times New Roman"/>
              </a:rPr>
              <a:t>(OH)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110" dirty="0">
                <a:latin typeface="Times New Roman"/>
                <a:cs typeface="Times New Roman"/>
              </a:rPr>
              <a:t> </a:t>
            </a:r>
            <a:r>
              <a:rPr sz="2000" spc="-15" baseline="3968" dirty="0">
                <a:latin typeface="Times New Roman"/>
                <a:cs typeface="Times New Roman"/>
              </a:rPr>
              <a:t>→</a:t>
            </a:r>
            <a:r>
              <a:rPr sz="2000" spc="7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2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SiO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Al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2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H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spc="7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(vapor)</a:t>
            </a:r>
            <a:endParaRPr sz="2000" baseline="3968" dirty="0">
              <a:latin typeface="Times New Roman"/>
              <a:cs typeface="Times New Roman"/>
            </a:endParaRPr>
          </a:p>
          <a:p>
            <a:pPr marL="469900" marR="136525">
              <a:spcBef>
                <a:spcPts val="90"/>
              </a:spcBef>
            </a:pPr>
            <a:r>
              <a:rPr sz="2000" spc="-7" baseline="3968" dirty="0">
                <a:latin typeface="Times New Roman"/>
                <a:cs typeface="Times New Roman"/>
              </a:rPr>
              <a:t>KAlSi3O8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(orthoclase)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0.5</a:t>
            </a:r>
            <a:r>
              <a:rPr sz="2000" spc="7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SO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0.25</a:t>
            </a:r>
            <a:r>
              <a:rPr sz="2000" baseline="3968" dirty="0">
                <a:latin typeface="Times New Roman"/>
                <a:cs typeface="Times New Roman"/>
              </a:rPr>
              <a:t> O</a:t>
            </a:r>
            <a:r>
              <a:rPr sz="2000" dirty="0">
                <a:latin typeface="Times New Roman"/>
                <a:cs typeface="Times New Roman"/>
              </a:rPr>
              <a:t>2</a:t>
            </a:r>
            <a:r>
              <a:rPr sz="2000" spc="120" dirty="0">
                <a:latin typeface="Times New Roman"/>
                <a:cs typeface="Times New Roman"/>
              </a:rPr>
              <a:t> </a:t>
            </a:r>
            <a:r>
              <a:rPr sz="2000" spc="-15" baseline="3968" dirty="0">
                <a:latin typeface="Times New Roman"/>
                <a:cs typeface="Times New Roman"/>
              </a:rPr>
              <a:t>→</a:t>
            </a:r>
            <a:r>
              <a:rPr sz="2000" spc="7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3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SiO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120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0.5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Al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spc="7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0.5 </a:t>
            </a:r>
            <a:r>
              <a:rPr sz="2000" spc="-502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K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SO</a:t>
            </a:r>
            <a:r>
              <a:rPr sz="2000" spc="-5" dirty="0">
                <a:latin typeface="Times New Roman"/>
                <a:cs typeface="Times New Roman"/>
              </a:rPr>
              <a:t>4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buFont typeface="Times New Roman"/>
              <a:buAutoNum type="arabicPeriod" startAt="2"/>
              <a:tabLst>
                <a:tab pos="469900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Dolomite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Decomposition</a:t>
            </a:r>
            <a:r>
              <a:rPr sz="2000" spc="-5" dirty="0">
                <a:latin typeface="Times New Roman"/>
                <a:cs typeface="Times New Roman"/>
              </a:rPr>
              <a:t>:</a:t>
            </a:r>
            <a:endParaRPr sz="2000" dirty="0">
              <a:latin typeface="Times New Roman"/>
              <a:cs typeface="Times New Roman"/>
            </a:endParaRPr>
          </a:p>
          <a:p>
            <a:pPr marL="469900">
              <a:spcBef>
                <a:spcPts val="20"/>
              </a:spcBef>
            </a:pPr>
            <a:r>
              <a:rPr sz="2000" spc="-7" baseline="3968" dirty="0">
                <a:latin typeface="Times New Roman"/>
                <a:cs typeface="Times New Roman"/>
              </a:rPr>
              <a:t>CaMg(CO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spc="-7" baseline="3968" dirty="0">
                <a:latin typeface="Times New Roman"/>
                <a:cs typeface="Times New Roman"/>
              </a:rPr>
              <a:t>)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spc="-15" baseline="3968" dirty="0">
                <a:latin typeface="Times New Roman"/>
                <a:cs typeface="Times New Roman"/>
              </a:rPr>
              <a:t>→</a:t>
            </a:r>
            <a:r>
              <a:rPr sz="2000" baseline="3968" dirty="0">
                <a:latin typeface="Times New Roman"/>
                <a:cs typeface="Times New Roman"/>
              </a:rPr>
              <a:t> CaCO</a:t>
            </a:r>
            <a:r>
              <a:rPr sz="2000" dirty="0">
                <a:latin typeface="Times New Roman"/>
                <a:cs typeface="Times New Roman"/>
              </a:rPr>
              <a:t>3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 MgO + </a:t>
            </a:r>
            <a:r>
              <a:rPr sz="2000" baseline="3968" dirty="0">
                <a:latin typeface="Times New Roman"/>
                <a:cs typeface="Times New Roman"/>
              </a:rPr>
              <a:t>CO</a:t>
            </a:r>
            <a:r>
              <a:rPr sz="2000" dirty="0">
                <a:latin typeface="Times New Roman"/>
                <a:cs typeface="Times New Roman"/>
              </a:rPr>
              <a:t>2</a:t>
            </a:r>
          </a:p>
          <a:p>
            <a:pPr marL="469900"/>
            <a:r>
              <a:rPr sz="2000" spc="-7" baseline="3968" dirty="0">
                <a:latin typeface="Times New Roman"/>
                <a:cs typeface="Times New Roman"/>
              </a:rPr>
              <a:t>KMg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spc="-7" baseline="3968" dirty="0">
                <a:latin typeface="Times New Roman"/>
                <a:cs typeface="Times New Roman"/>
              </a:rPr>
              <a:t>AlSi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10</a:t>
            </a:r>
            <a:r>
              <a:rPr sz="2000" spc="-7" baseline="3968" dirty="0">
                <a:latin typeface="Times New Roman"/>
                <a:cs typeface="Times New Roman"/>
              </a:rPr>
              <a:t>(OH)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0.5</a:t>
            </a:r>
            <a:r>
              <a:rPr sz="2000" baseline="3968" dirty="0">
                <a:latin typeface="Times New Roman"/>
                <a:cs typeface="Times New Roman"/>
              </a:rPr>
              <a:t> SO</a:t>
            </a:r>
            <a:r>
              <a:rPr sz="2000" dirty="0">
                <a:latin typeface="Times New Roman"/>
                <a:cs typeface="Times New Roman"/>
              </a:rPr>
              <a:t>2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0.25</a:t>
            </a:r>
            <a:r>
              <a:rPr sz="2000" baseline="3968" dirty="0">
                <a:latin typeface="Times New Roman"/>
                <a:cs typeface="Times New Roman"/>
              </a:rPr>
              <a:t> O</a:t>
            </a:r>
            <a:r>
              <a:rPr sz="2000" dirty="0">
                <a:latin typeface="Times New Roman"/>
                <a:cs typeface="Times New Roman"/>
              </a:rPr>
              <a:t>2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15" baseline="3968" dirty="0">
                <a:latin typeface="Times New Roman"/>
                <a:cs typeface="Times New Roman"/>
              </a:rPr>
              <a:t>→</a:t>
            </a:r>
            <a:r>
              <a:rPr sz="2000" spc="7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0.5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K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SO</a:t>
            </a:r>
            <a:r>
              <a:rPr sz="2000" spc="-5" dirty="0">
                <a:latin typeface="Times New Roman"/>
                <a:cs typeface="Times New Roman"/>
              </a:rPr>
              <a:t>4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spc="7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3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MgO</a:t>
            </a:r>
            <a:r>
              <a:rPr sz="2000" spc="7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0.5</a:t>
            </a:r>
            <a:endParaRPr sz="2000" baseline="3968" dirty="0">
              <a:latin typeface="Times New Roman"/>
              <a:cs typeface="Times New Roman"/>
            </a:endParaRPr>
          </a:p>
          <a:p>
            <a:pPr marL="469900"/>
            <a:r>
              <a:rPr sz="2000" spc="-7" baseline="3968" dirty="0">
                <a:latin typeface="Times New Roman"/>
                <a:cs typeface="Times New Roman"/>
              </a:rPr>
              <a:t>Al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+ 3 SiO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110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 H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(vapor)</a:t>
            </a:r>
            <a:endParaRPr sz="2000" baseline="3968" dirty="0">
              <a:latin typeface="Times New Roman"/>
              <a:cs typeface="Times New Roman"/>
            </a:endParaRPr>
          </a:p>
          <a:p>
            <a:pPr marL="469900" indent="-228600">
              <a:buFont typeface="Times New Roman"/>
              <a:buAutoNum type="arabicPeriod" startAt="3"/>
              <a:tabLst>
                <a:tab pos="469900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Low Temperature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Calcite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Decomposition</a:t>
            </a:r>
            <a:r>
              <a:rPr sz="2000" spc="-5" dirty="0">
                <a:latin typeface="Times New Roman"/>
                <a:cs typeface="Times New Roman"/>
              </a:rPr>
              <a:t>:</a:t>
            </a:r>
            <a:endParaRPr sz="2000" dirty="0">
              <a:latin typeface="Times New Roman"/>
              <a:cs typeface="Times New Roman"/>
            </a:endParaRPr>
          </a:p>
          <a:p>
            <a:pPr marL="469900">
              <a:spcBef>
                <a:spcPts val="25"/>
              </a:spcBef>
            </a:pPr>
            <a:r>
              <a:rPr sz="2000" spc="-7" baseline="3968" dirty="0">
                <a:latin typeface="Times New Roman"/>
                <a:cs typeface="Times New Roman"/>
              </a:rPr>
              <a:t>2 </a:t>
            </a:r>
            <a:r>
              <a:rPr sz="2000" baseline="3968" dirty="0">
                <a:latin typeface="Times New Roman"/>
                <a:cs typeface="Times New Roman"/>
              </a:rPr>
              <a:t>CaCO</a:t>
            </a:r>
            <a:r>
              <a:rPr sz="2000" dirty="0">
                <a:latin typeface="Times New Roman"/>
                <a:cs typeface="Times New Roman"/>
              </a:rPr>
              <a:t>3</a:t>
            </a:r>
            <a:r>
              <a:rPr sz="2000" spc="110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 SiO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110" dirty="0">
                <a:latin typeface="Times New Roman"/>
                <a:cs typeface="Times New Roman"/>
              </a:rPr>
              <a:t> </a:t>
            </a:r>
            <a:r>
              <a:rPr sz="2000" spc="-15" baseline="3968" dirty="0">
                <a:latin typeface="Times New Roman"/>
                <a:cs typeface="Times New Roman"/>
              </a:rPr>
              <a:t>→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Ca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SiO</a:t>
            </a:r>
            <a:r>
              <a:rPr sz="2000" spc="-5" dirty="0">
                <a:latin typeface="Times New Roman"/>
                <a:cs typeface="Times New Roman"/>
              </a:rPr>
              <a:t>4</a:t>
            </a:r>
            <a:r>
              <a:rPr sz="2000" spc="110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+ 2 </a:t>
            </a:r>
            <a:r>
              <a:rPr sz="2000" baseline="3968" dirty="0">
                <a:latin typeface="Times New Roman"/>
                <a:cs typeface="Times New Roman"/>
              </a:rPr>
              <a:t>CO</a:t>
            </a:r>
            <a:r>
              <a:rPr sz="2000" dirty="0">
                <a:latin typeface="Times New Roman"/>
                <a:cs typeface="Times New Roman"/>
              </a:rPr>
              <a:t>2</a:t>
            </a:r>
          </a:p>
          <a:p>
            <a:pPr marL="469900"/>
            <a:r>
              <a:rPr sz="2000" spc="-7" baseline="3968" dirty="0">
                <a:latin typeface="Times New Roman"/>
                <a:cs typeface="Times New Roman"/>
              </a:rPr>
              <a:t>2</a:t>
            </a:r>
            <a:r>
              <a:rPr sz="2000" spc="-22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MgO</a:t>
            </a:r>
            <a:r>
              <a:rPr sz="2000" spc="-15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spc="-15" baseline="3968" dirty="0">
                <a:latin typeface="Times New Roman"/>
                <a:cs typeface="Times New Roman"/>
              </a:rPr>
              <a:t> </a:t>
            </a:r>
            <a:r>
              <a:rPr sz="2000" baseline="3968" dirty="0">
                <a:latin typeface="Times New Roman"/>
                <a:cs typeface="Times New Roman"/>
              </a:rPr>
              <a:t>SiO</a:t>
            </a:r>
            <a:r>
              <a:rPr sz="2000" dirty="0">
                <a:latin typeface="Times New Roman"/>
                <a:cs typeface="Times New Roman"/>
              </a:rPr>
              <a:t>2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spc="-15" baseline="3968" dirty="0">
                <a:latin typeface="Times New Roman"/>
                <a:cs typeface="Times New Roman"/>
              </a:rPr>
              <a:t>→</a:t>
            </a:r>
            <a:r>
              <a:rPr sz="2000" spc="-7" baseline="3968" dirty="0">
                <a:latin typeface="Times New Roman"/>
                <a:cs typeface="Times New Roman"/>
              </a:rPr>
              <a:t> Mg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SiO</a:t>
            </a:r>
            <a:r>
              <a:rPr sz="2000" spc="-5" dirty="0">
                <a:latin typeface="Times New Roman"/>
                <a:cs typeface="Times New Roman"/>
              </a:rPr>
              <a:t>4</a:t>
            </a:r>
            <a:endParaRPr sz="2000" dirty="0">
              <a:latin typeface="Times New Roman"/>
              <a:cs typeface="Times New Roman"/>
            </a:endParaRPr>
          </a:p>
          <a:p>
            <a:pPr marL="469900"/>
            <a:r>
              <a:rPr sz="2000" spc="-7" baseline="3968" dirty="0">
                <a:latin typeface="Times New Roman"/>
                <a:cs typeface="Times New Roman"/>
              </a:rPr>
              <a:t>Ca</a:t>
            </a:r>
            <a:r>
              <a:rPr sz="2000" spc="-5" dirty="0">
                <a:latin typeface="Times New Roman"/>
                <a:cs typeface="Times New Roman"/>
              </a:rPr>
              <a:t>5</a:t>
            </a:r>
            <a:r>
              <a:rPr sz="2000" spc="-7" baseline="3968" dirty="0">
                <a:latin typeface="Times New Roman"/>
                <a:cs typeface="Times New Roman"/>
              </a:rPr>
              <a:t>(PO</a:t>
            </a:r>
            <a:r>
              <a:rPr sz="2000" spc="-5" dirty="0">
                <a:latin typeface="Times New Roman"/>
                <a:cs typeface="Times New Roman"/>
              </a:rPr>
              <a:t>4</a:t>
            </a:r>
            <a:r>
              <a:rPr sz="2000" spc="-7" baseline="3968" dirty="0">
                <a:latin typeface="Times New Roman"/>
                <a:cs typeface="Times New Roman"/>
              </a:rPr>
              <a:t>)3OH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0.25</a:t>
            </a:r>
            <a:r>
              <a:rPr sz="2000" baseline="3968" dirty="0">
                <a:latin typeface="Times New Roman"/>
                <a:cs typeface="Times New Roman"/>
              </a:rPr>
              <a:t> SiO</a:t>
            </a:r>
            <a:r>
              <a:rPr sz="2000" dirty="0">
                <a:latin typeface="Times New Roman"/>
                <a:cs typeface="Times New Roman"/>
              </a:rPr>
              <a:t>2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15" baseline="3968" dirty="0">
                <a:latin typeface="Times New Roman"/>
                <a:cs typeface="Times New Roman"/>
              </a:rPr>
              <a:t>→</a:t>
            </a:r>
            <a:r>
              <a:rPr sz="2000" spc="7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1.5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Ca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spc="-7" baseline="3968" dirty="0">
                <a:latin typeface="Times New Roman"/>
                <a:cs typeface="Times New Roman"/>
              </a:rPr>
              <a:t>(PO</a:t>
            </a:r>
            <a:r>
              <a:rPr sz="2000" spc="-5" dirty="0">
                <a:latin typeface="Times New Roman"/>
                <a:cs typeface="Times New Roman"/>
              </a:rPr>
              <a:t>4</a:t>
            </a:r>
            <a:r>
              <a:rPr sz="2000" spc="-7" baseline="3968" dirty="0">
                <a:latin typeface="Times New Roman"/>
                <a:cs typeface="Times New Roman"/>
              </a:rPr>
              <a:t>)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120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0.25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Ca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SiO</a:t>
            </a:r>
            <a:r>
              <a:rPr sz="2000" spc="-5" dirty="0">
                <a:latin typeface="Times New Roman"/>
                <a:cs typeface="Times New Roman"/>
              </a:rPr>
              <a:t>4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0.5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H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endParaRPr sz="2000" baseline="3968" dirty="0">
              <a:latin typeface="Times New Roman"/>
              <a:cs typeface="Times New Roman"/>
            </a:endParaRPr>
          </a:p>
          <a:p>
            <a:pPr marL="469900"/>
            <a:r>
              <a:rPr sz="2000" spc="-5" dirty="0">
                <a:latin typeface="Times New Roman"/>
                <a:cs typeface="Times New Roman"/>
              </a:rPr>
              <a:t>(vapour)</a:t>
            </a:r>
            <a:endParaRPr sz="2000" dirty="0">
              <a:latin typeface="Times New Roman"/>
              <a:cs typeface="Times New Roman"/>
            </a:endParaRPr>
          </a:p>
          <a:p>
            <a:pPr marL="241300"/>
            <a:r>
              <a:rPr sz="2000" spc="-5" dirty="0">
                <a:latin typeface="Times New Roman"/>
                <a:cs typeface="Times New Roman"/>
              </a:rPr>
              <a:t>4.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Alumina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and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Oxide Reaction</a:t>
            </a:r>
            <a:r>
              <a:rPr sz="2000" spc="-5" dirty="0">
                <a:latin typeface="Times New Roman"/>
                <a:cs typeface="Times New Roman"/>
              </a:rPr>
              <a:t>:</a:t>
            </a:r>
            <a:endParaRPr sz="2000" dirty="0">
              <a:latin typeface="Times New Roman"/>
              <a:cs typeface="Times New Roman"/>
            </a:endParaRPr>
          </a:p>
          <a:p>
            <a:pPr marL="469900">
              <a:spcBef>
                <a:spcPts val="25"/>
              </a:spcBef>
            </a:pPr>
            <a:r>
              <a:rPr sz="2000" spc="-7" baseline="3968" dirty="0">
                <a:latin typeface="Times New Roman"/>
                <a:cs typeface="Times New Roman"/>
              </a:rPr>
              <a:t>12 </a:t>
            </a:r>
            <a:r>
              <a:rPr sz="2000" baseline="3968" dirty="0">
                <a:latin typeface="Times New Roman"/>
                <a:cs typeface="Times New Roman"/>
              </a:rPr>
              <a:t>CaCO</a:t>
            </a:r>
            <a:r>
              <a:rPr sz="2000" dirty="0">
                <a:latin typeface="Times New Roman"/>
                <a:cs typeface="Times New Roman"/>
              </a:rPr>
              <a:t>3</a:t>
            </a:r>
            <a:r>
              <a:rPr sz="2000" spc="110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7 Al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spc="110" dirty="0">
                <a:latin typeface="Times New Roman"/>
                <a:cs typeface="Times New Roman"/>
              </a:rPr>
              <a:t> </a:t>
            </a:r>
            <a:r>
              <a:rPr sz="2000" spc="-15" baseline="3968" dirty="0">
                <a:latin typeface="Times New Roman"/>
                <a:cs typeface="Times New Roman"/>
              </a:rPr>
              <a:t>→</a:t>
            </a:r>
            <a:r>
              <a:rPr sz="2000" spc="7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Ca</a:t>
            </a:r>
            <a:r>
              <a:rPr sz="2000" spc="-5" dirty="0">
                <a:latin typeface="Times New Roman"/>
                <a:cs typeface="Times New Roman"/>
              </a:rPr>
              <a:t>12</a:t>
            </a:r>
            <a:r>
              <a:rPr sz="2000" spc="-7" baseline="3968" dirty="0">
                <a:latin typeface="Times New Roman"/>
                <a:cs typeface="Times New Roman"/>
              </a:rPr>
              <a:t>Al</a:t>
            </a:r>
            <a:r>
              <a:rPr sz="2000" spc="-5" dirty="0">
                <a:latin typeface="Times New Roman"/>
                <a:cs typeface="Times New Roman"/>
              </a:rPr>
              <a:t>14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33</a:t>
            </a:r>
            <a:r>
              <a:rPr sz="2000" spc="110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+ 12</a:t>
            </a:r>
            <a:r>
              <a:rPr sz="2000" baseline="3968" dirty="0">
                <a:latin typeface="Times New Roman"/>
                <a:cs typeface="Times New Roman"/>
              </a:rPr>
              <a:t> CO</a:t>
            </a:r>
            <a:r>
              <a:rPr sz="2000" dirty="0">
                <a:latin typeface="Times New Roman"/>
                <a:cs typeface="Times New Roman"/>
              </a:rPr>
              <a:t>2</a:t>
            </a:r>
          </a:p>
          <a:p>
            <a:pPr marL="469900"/>
            <a:r>
              <a:rPr sz="2000" spc="-7" baseline="3968" dirty="0">
                <a:latin typeface="Times New Roman"/>
                <a:cs typeface="Times New Roman"/>
              </a:rPr>
              <a:t>4 </a:t>
            </a:r>
            <a:r>
              <a:rPr sz="2000" baseline="3968" dirty="0">
                <a:latin typeface="Times New Roman"/>
                <a:cs typeface="Times New Roman"/>
              </a:rPr>
              <a:t>CaCO</a:t>
            </a:r>
            <a:r>
              <a:rPr sz="2000" dirty="0">
                <a:latin typeface="Times New Roman"/>
                <a:cs typeface="Times New Roman"/>
              </a:rPr>
              <a:t>3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Al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 Fe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15" baseline="3968" dirty="0">
                <a:latin typeface="Times New Roman"/>
                <a:cs typeface="Times New Roman"/>
              </a:rPr>
              <a:t>→</a:t>
            </a:r>
            <a:r>
              <a:rPr sz="2000" spc="7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Ca</a:t>
            </a:r>
            <a:r>
              <a:rPr sz="2000" spc="-5" dirty="0">
                <a:latin typeface="Times New Roman"/>
                <a:cs typeface="Times New Roman"/>
              </a:rPr>
              <a:t>4</a:t>
            </a:r>
            <a:r>
              <a:rPr sz="2000" spc="-7" baseline="3968" dirty="0">
                <a:latin typeface="Times New Roman"/>
                <a:cs typeface="Times New Roman"/>
              </a:rPr>
              <a:t>Al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Fe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10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+ 4</a:t>
            </a:r>
            <a:r>
              <a:rPr sz="2000" baseline="3968" dirty="0">
                <a:latin typeface="Times New Roman"/>
                <a:cs typeface="Times New Roman"/>
              </a:rPr>
              <a:t> CO</a:t>
            </a:r>
            <a:r>
              <a:rPr sz="2000" dirty="0">
                <a:latin typeface="Times New Roman"/>
                <a:cs typeface="Times New Roman"/>
              </a:rPr>
              <a:t>2</a:t>
            </a:r>
          </a:p>
          <a:p>
            <a:pPr marL="469900"/>
            <a:r>
              <a:rPr sz="2000" spc="-7" baseline="3968" dirty="0">
                <a:latin typeface="Times New Roman"/>
                <a:cs typeface="Times New Roman"/>
              </a:rPr>
              <a:t>4 </a:t>
            </a:r>
            <a:r>
              <a:rPr sz="2000" baseline="3968" dirty="0">
                <a:latin typeface="Times New Roman"/>
                <a:cs typeface="Times New Roman"/>
              </a:rPr>
              <a:t>CaCO</a:t>
            </a:r>
            <a:r>
              <a:rPr sz="2000" dirty="0">
                <a:latin typeface="Times New Roman"/>
                <a:cs typeface="Times New Roman"/>
              </a:rPr>
              <a:t>3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Al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Mn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15" baseline="3968" dirty="0">
                <a:latin typeface="Times New Roman"/>
                <a:cs typeface="Times New Roman"/>
              </a:rPr>
              <a:t>→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Ca</a:t>
            </a:r>
            <a:r>
              <a:rPr sz="2000" spc="-5" dirty="0">
                <a:latin typeface="Times New Roman"/>
                <a:cs typeface="Times New Roman"/>
              </a:rPr>
              <a:t>4</a:t>
            </a:r>
            <a:r>
              <a:rPr sz="2000" spc="-7" baseline="3968" dirty="0">
                <a:latin typeface="Times New Roman"/>
                <a:cs typeface="Times New Roman"/>
              </a:rPr>
              <a:t>Al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Mn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10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4</a:t>
            </a:r>
            <a:r>
              <a:rPr sz="2000" baseline="3968" dirty="0">
                <a:latin typeface="Times New Roman"/>
                <a:cs typeface="Times New Roman"/>
              </a:rPr>
              <a:t> CO</a:t>
            </a:r>
            <a:r>
              <a:rPr sz="2000" dirty="0">
                <a:latin typeface="Times New Roman"/>
                <a:cs typeface="Times New Roman"/>
              </a:rPr>
              <a:t>2</a:t>
            </a:r>
          </a:p>
          <a:p>
            <a:pPr marL="469900" indent="-228600">
              <a:buFont typeface="Times New Roman"/>
              <a:buAutoNum type="arabicPeriod" startAt="5"/>
              <a:tabLst>
                <a:tab pos="469900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Reaction</a:t>
            </a:r>
            <a:r>
              <a:rPr sz="2000" b="1" spc="-1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of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Remaining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Calcite</a:t>
            </a:r>
            <a:r>
              <a:rPr sz="2000" spc="-5" dirty="0">
                <a:latin typeface="Times New Roman"/>
                <a:cs typeface="Times New Roman"/>
              </a:rPr>
              <a:t>:</a:t>
            </a:r>
            <a:endParaRPr sz="2000" dirty="0">
              <a:latin typeface="Times New Roman"/>
              <a:cs typeface="Times New Roman"/>
            </a:endParaRPr>
          </a:p>
          <a:p>
            <a:pPr marL="469900">
              <a:spcBef>
                <a:spcPts val="25"/>
              </a:spcBef>
            </a:pPr>
            <a:r>
              <a:rPr sz="2000" baseline="3968" dirty="0">
                <a:latin typeface="Times New Roman"/>
                <a:cs typeface="Times New Roman"/>
              </a:rPr>
              <a:t>CaCO</a:t>
            </a:r>
            <a:r>
              <a:rPr sz="2000" dirty="0">
                <a:latin typeface="Times New Roman"/>
                <a:cs typeface="Times New Roman"/>
              </a:rPr>
              <a:t>3</a:t>
            </a:r>
            <a:r>
              <a:rPr sz="2000" spc="95" dirty="0">
                <a:latin typeface="Times New Roman"/>
                <a:cs typeface="Times New Roman"/>
              </a:rPr>
              <a:t> </a:t>
            </a:r>
            <a:r>
              <a:rPr sz="2000" spc="-15" baseline="3968" dirty="0">
                <a:latin typeface="Times New Roman"/>
                <a:cs typeface="Times New Roman"/>
              </a:rPr>
              <a:t>→ </a:t>
            </a:r>
            <a:r>
              <a:rPr sz="2000" spc="-7" baseline="3968" dirty="0">
                <a:latin typeface="Times New Roman"/>
                <a:cs typeface="Times New Roman"/>
              </a:rPr>
              <a:t>CaO</a:t>
            </a:r>
            <a:r>
              <a:rPr sz="2000" spc="-22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spc="-22" baseline="3968" dirty="0">
                <a:latin typeface="Times New Roman"/>
                <a:cs typeface="Times New Roman"/>
              </a:rPr>
              <a:t> </a:t>
            </a:r>
            <a:r>
              <a:rPr sz="2000" baseline="3968" dirty="0">
                <a:latin typeface="Times New Roman"/>
                <a:cs typeface="Times New Roman"/>
              </a:rPr>
              <a:t>CO</a:t>
            </a:r>
            <a:r>
              <a:rPr sz="2000" dirty="0">
                <a:latin typeface="Times New Roman"/>
                <a:cs typeface="Times New Roman"/>
              </a:rPr>
              <a:t>2</a:t>
            </a:r>
          </a:p>
          <a:p>
            <a:pPr marL="469900" indent="-228600">
              <a:buFont typeface="Times New Roman"/>
              <a:buAutoNum type="arabicPeriod" startAt="6"/>
              <a:tabLst>
                <a:tab pos="469900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Sintering</a:t>
            </a:r>
            <a:r>
              <a:rPr sz="2000" spc="-5" dirty="0">
                <a:latin typeface="Times New Roman"/>
                <a:cs typeface="Times New Roman"/>
              </a:rPr>
              <a:t>:</a:t>
            </a:r>
            <a:endParaRPr sz="2000" dirty="0">
              <a:latin typeface="Times New Roman"/>
              <a:cs typeface="Times New Roman"/>
            </a:endParaRPr>
          </a:p>
          <a:p>
            <a:pPr marL="469900">
              <a:spcBef>
                <a:spcPts val="25"/>
              </a:spcBef>
            </a:pPr>
            <a:r>
              <a:rPr sz="2000" spc="-7" baseline="3968" dirty="0">
                <a:latin typeface="Times New Roman"/>
                <a:cs typeface="Times New Roman"/>
              </a:rPr>
              <a:t>Ca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SiO</a:t>
            </a:r>
            <a:r>
              <a:rPr sz="2000" spc="-5" dirty="0">
                <a:latin typeface="Times New Roman"/>
                <a:cs typeface="Times New Roman"/>
              </a:rPr>
              <a:t>4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spc="-15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CaO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15" baseline="3968" dirty="0">
                <a:latin typeface="Times New Roman"/>
                <a:cs typeface="Times New Roman"/>
              </a:rPr>
              <a:t>→</a:t>
            </a:r>
            <a:r>
              <a:rPr sz="2000" spc="-7" baseline="3968" dirty="0">
                <a:latin typeface="Times New Roman"/>
                <a:cs typeface="Times New Roman"/>
              </a:rPr>
              <a:t> Ca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spc="-7" baseline="3968" dirty="0">
                <a:latin typeface="Times New Roman"/>
                <a:cs typeface="Times New Roman"/>
              </a:rPr>
              <a:t>SiO</a:t>
            </a:r>
            <a:r>
              <a:rPr sz="2000" spc="-5" dirty="0">
                <a:latin typeface="Times New Roman"/>
                <a:cs typeface="Times New Roman"/>
              </a:rPr>
              <a:t>5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40307E-B37A-055D-E66C-B770111D373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117</a:t>
            </a:fld>
            <a:endParaRPr 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886460"/>
            <a:ext cx="10147300" cy="597663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spcBef>
                <a:spcPts val="105"/>
              </a:spcBef>
            </a:pPr>
            <a:r>
              <a:rPr b="1" spc="-5" dirty="0">
                <a:latin typeface="Times New Roman"/>
                <a:cs typeface="Times New Roman"/>
              </a:rPr>
              <a:t>USES</a:t>
            </a:r>
            <a:r>
              <a:rPr b="1" spc="-3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OF</a:t>
            </a:r>
            <a:r>
              <a:rPr b="1" spc="-3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CEMENT</a:t>
            </a:r>
            <a:endParaRPr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1610"/>
              </a:spcBef>
            </a:pPr>
            <a:r>
              <a:rPr spc="-5" dirty="0">
                <a:latin typeface="Times New Roman"/>
                <a:cs typeface="Times New Roman"/>
              </a:rPr>
              <a:t>Cement is</a:t>
            </a:r>
            <a:r>
              <a:rPr spc="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</a:t>
            </a:r>
            <a:r>
              <a:rPr spc="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very</a:t>
            </a:r>
            <a:r>
              <a:rPr spc="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useful</a:t>
            </a:r>
            <a:r>
              <a:rPr spc="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binding</a:t>
            </a:r>
            <a:r>
              <a:rPr spc="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material</a:t>
            </a:r>
            <a:r>
              <a:rPr spc="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spc="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construction.</a:t>
            </a:r>
            <a:r>
              <a:rPr spc="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3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applications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 cement over various fields of construction have made it a very important civil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engineering material.</a:t>
            </a:r>
            <a:endParaRPr dirty="0">
              <a:latin typeface="Times New Roman"/>
              <a:cs typeface="Times New Roman"/>
            </a:endParaRPr>
          </a:p>
          <a:p>
            <a:endParaRPr dirty="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algn="just"/>
            <a:r>
              <a:rPr spc="-5" dirty="0">
                <a:latin typeface="Times New Roman"/>
                <a:cs typeface="Times New Roman"/>
              </a:rPr>
              <a:t>Some 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numerous functions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are given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below.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1320"/>
              </a:spcBef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mortar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plastering,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masonry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work,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pointing,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etc.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 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 for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making joints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for drains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 pipes.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 is used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for water tightness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 structure.</a:t>
            </a:r>
            <a:endParaRPr dirty="0">
              <a:latin typeface="Times New Roman"/>
              <a:cs typeface="Times New Roman"/>
            </a:endParaRPr>
          </a:p>
          <a:p>
            <a:pPr marL="469900" marR="408305" indent="-228600">
              <a:spcBef>
                <a:spcPts val="75"/>
              </a:spcBef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concrete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laying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floors,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roofs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constructing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lintels,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beams, stairs,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pillars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etc.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AutoNum type="arabicPeriod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where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hard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surface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required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protection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exposed</a:t>
            </a:r>
            <a:endParaRPr dirty="0">
              <a:latin typeface="Times New Roman"/>
              <a:cs typeface="Times New Roman"/>
            </a:endParaRPr>
          </a:p>
          <a:p>
            <a:pPr marL="469900" marR="274320">
              <a:spcBef>
                <a:spcPts val="80"/>
              </a:spcBef>
            </a:pPr>
            <a:r>
              <a:rPr spc="-5" dirty="0">
                <a:latin typeface="Times New Roman"/>
                <a:cs typeface="Times New Roman"/>
              </a:rPr>
              <a:t>surfaces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structures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against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destructive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agents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weather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certain organic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inorganic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chemicals.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AutoNum type="arabicPeriod" startAt="6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precast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pipes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manufacturing,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piles,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fencing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posts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etc.</a:t>
            </a:r>
            <a:endParaRPr dirty="0">
              <a:latin typeface="Times New Roman"/>
              <a:cs typeface="Times New Roman"/>
            </a:endParaRPr>
          </a:p>
          <a:p>
            <a:pPr marL="469900" marR="160020" indent="-228600">
              <a:spcBef>
                <a:spcPts val="85"/>
              </a:spcBef>
              <a:buAutoNum type="arabicPeriod" startAt="6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construction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important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engineering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structures</a:t>
            </a:r>
            <a:r>
              <a:rPr spc="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such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as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bridges,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culverts,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dams,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tunnels,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lighthouses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etc.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buAutoNum type="arabicPeriod" startAt="6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preparation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foundations,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watertight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floors,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footpaths</a:t>
            </a:r>
            <a:endParaRPr dirty="0">
              <a:latin typeface="Times New Roman"/>
              <a:cs typeface="Times New Roman"/>
            </a:endParaRPr>
          </a:p>
          <a:p>
            <a:pPr marL="469900"/>
            <a:r>
              <a:rPr spc="-5" dirty="0">
                <a:latin typeface="Times New Roman"/>
                <a:cs typeface="Times New Roman"/>
              </a:rPr>
              <a:t>etc.</a:t>
            </a:r>
            <a:endParaRPr dirty="0">
              <a:latin typeface="Times New Roman"/>
              <a:cs typeface="Times New Roman"/>
            </a:endParaRPr>
          </a:p>
          <a:p>
            <a:pPr marL="469900" marR="275590" indent="-228600">
              <a:spcBef>
                <a:spcPts val="75"/>
              </a:spcBef>
              <a:buAutoNum type="arabicPeriod" startAt="9"/>
              <a:tabLst>
                <a:tab pos="469900" algn="l"/>
              </a:tabLst>
            </a:pPr>
            <a:r>
              <a:rPr spc="-5" dirty="0">
                <a:latin typeface="Times New Roman"/>
                <a:cs typeface="Times New Roman"/>
              </a:rPr>
              <a:t>It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employed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for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construction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of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wells,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water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tanks,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tennis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courts,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lamp posts,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telephone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cabins,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roads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etc.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5DA2CE-BB26-5A47-090A-0976219E042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118</a:t>
            </a:fld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4063" y="1927489"/>
            <a:ext cx="4124449" cy="22913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19E68F-2A81-41BA-C712-B87133366D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119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906639" y="700012"/>
            <a:ext cx="10294761" cy="86305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 marR="3911600" indent="-6985">
              <a:lnSpc>
                <a:spcPct val="100000"/>
              </a:lnSpc>
              <a:spcBef>
                <a:spcPts val="100"/>
              </a:spcBef>
            </a:pPr>
            <a:r>
              <a:rPr sz="2800" spc="-120" dirty="0">
                <a:latin typeface="Arial MT"/>
                <a:cs typeface="Arial MT"/>
              </a:rPr>
              <a:t>Bas</a:t>
            </a:r>
            <a:r>
              <a:rPr sz="2800" spc="-120" dirty="0">
                <a:latin typeface="MS UI Gothic"/>
                <a:cs typeface="MS UI Gothic"/>
              </a:rPr>
              <a:t>i</a:t>
            </a:r>
            <a:r>
              <a:rPr sz="2800" spc="-120" dirty="0">
                <a:latin typeface="Arial MT"/>
                <a:cs typeface="Arial MT"/>
              </a:rPr>
              <a:t>c</a:t>
            </a:r>
            <a:r>
              <a:rPr sz="2800" spc="13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propert</a:t>
            </a:r>
            <a:r>
              <a:rPr sz="2800" dirty="0">
                <a:latin typeface="MS UI Gothic"/>
                <a:cs typeface="MS UI Gothic"/>
              </a:rPr>
              <a:t>i</a:t>
            </a:r>
            <a:r>
              <a:rPr sz="2800" dirty="0">
                <a:latin typeface="Arial MT"/>
                <a:cs typeface="Arial MT"/>
              </a:rPr>
              <a:t>es</a:t>
            </a:r>
            <a:r>
              <a:rPr sz="2800" spc="80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of</a:t>
            </a:r>
            <a:r>
              <a:rPr sz="2800" spc="35" dirty="0">
                <a:latin typeface="Arial MT"/>
                <a:cs typeface="Arial MT"/>
              </a:rPr>
              <a:t> </a:t>
            </a:r>
            <a:r>
              <a:rPr sz="2800" spc="-25" dirty="0">
                <a:latin typeface="Arial MT"/>
                <a:cs typeface="Arial MT"/>
              </a:rPr>
              <a:t>Eng</a:t>
            </a:r>
            <a:r>
              <a:rPr sz="2800" spc="-25" dirty="0">
                <a:latin typeface="MS UI Gothic"/>
                <a:cs typeface="MS UI Gothic"/>
              </a:rPr>
              <a:t>i</a:t>
            </a:r>
            <a:r>
              <a:rPr sz="2800" spc="-25" dirty="0">
                <a:latin typeface="Arial MT"/>
                <a:cs typeface="Arial MT"/>
              </a:rPr>
              <a:t>neer</a:t>
            </a:r>
            <a:r>
              <a:rPr sz="2800" spc="-25" dirty="0">
                <a:latin typeface="MS UI Gothic"/>
                <a:cs typeface="MS UI Gothic"/>
              </a:rPr>
              <a:t>i</a:t>
            </a:r>
            <a:r>
              <a:rPr sz="2800" spc="-25" dirty="0">
                <a:latin typeface="Arial MT"/>
                <a:cs typeface="Arial MT"/>
              </a:rPr>
              <a:t>ng</a:t>
            </a:r>
            <a:r>
              <a:rPr sz="2800" spc="170" dirty="0">
                <a:latin typeface="Arial MT"/>
                <a:cs typeface="Arial MT"/>
              </a:rPr>
              <a:t> </a:t>
            </a:r>
            <a:r>
              <a:rPr sz="2800" spc="-25" dirty="0">
                <a:latin typeface="Arial MT"/>
                <a:cs typeface="Arial MT"/>
              </a:rPr>
              <a:t>mater</a:t>
            </a:r>
            <a:r>
              <a:rPr sz="2800" spc="-25" dirty="0">
                <a:latin typeface="MS UI Gothic"/>
                <a:cs typeface="MS UI Gothic"/>
              </a:rPr>
              <a:t>i</a:t>
            </a:r>
            <a:r>
              <a:rPr sz="2800" spc="-25" dirty="0">
                <a:latin typeface="Arial MT"/>
                <a:cs typeface="Arial MT"/>
              </a:rPr>
              <a:t>a</a:t>
            </a:r>
            <a:r>
              <a:rPr sz="2800" spc="-25" dirty="0">
                <a:latin typeface="MS UI Gothic"/>
                <a:cs typeface="MS UI Gothic"/>
              </a:rPr>
              <a:t>l</a:t>
            </a:r>
            <a:r>
              <a:rPr sz="2800" spc="-25" dirty="0">
                <a:latin typeface="Arial MT"/>
                <a:cs typeface="Arial MT"/>
              </a:rPr>
              <a:t>s </a:t>
            </a:r>
            <a:r>
              <a:rPr sz="2800" spc="-595" dirty="0">
                <a:latin typeface="Arial MT"/>
                <a:cs typeface="Arial MT"/>
              </a:rPr>
              <a:t> </a:t>
            </a:r>
            <a:r>
              <a:rPr sz="2800" spc="-35" dirty="0">
                <a:latin typeface="Arial MT"/>
                <a:cs typeface="Arial MT"/>
              </a:rPr>
              <a:t>C</a:t>
            </a:r>
            <a:r>
              <a:rPr sz="2800" spc="-35" dirty="0">
                <a:latin typeface="MS UI Gothic"/>
                <a:cs typeface="MS UI Gothic"/>
              </a:rPr>
              <a:t>l</a:t>
            </a:r>
            <a:r>
              <a:rPr sz="2800" spc="-35" dirty="0">
                <a:latin typeface="Arial MT"/>
                <a:cs typeface="Arial MT"/>
              </a:rPr>
              <a:t>ass</a:t>
            </a:r>
            <a:r>
              <a:rPr sz="2800" spc="-35" dirty="0">
                <a:latin typeface="MS UI Gothic"/>
                <a:cs typeface="MS UI Gothic"/>
              </a:rPr>
              <a:t>i</a:t>
            </a:r>
            <a:r>
              <a:rPr sz="2800" spc="-35" dirty="0">
                <a:latin typeface="Arial MT"/>
                <a:cs typeface="Arial MT"/>
              </a:rPr>
              <a:t>f</a:t>
            </a:r>
            <a:r>
              <a:rPr sz="2800" spc="-35" dirty="0">
                <a:latin typeface="MS UI Gothic"/>
                <a:cs typeface="MS UI Gothic"/>
              </a:rPr>
              <a:t>i</a:t>
            </a:r>
            <a:r>
              <a:rPr sz="2800" spc="-35" dirty="0">
                <a:latin typeface="Arial MT"/>
                <a:cs typeface="Arial MT"/>
              </a:rPr>
              <a:t>cat</a:t>
            </a:r>
            <a:r>
              <a:rPr sz="2800" spc="-35" dirty="0">
                <a:latin typeface="MS UI Gothic"/>
                <a:cs typeface="MS UI Gothic"/>
              </a:rPr>
              <a:t>i</a:t>
            </a:r>
            <a:r>
              <a:rPr sz="2800" spc="-35" dirty="0">
                <a:latin typeface="Arial MT"/>
                <a:cs typeface="Arial MT"/>
              </a:rPr>
              <a:t>on</a:t>
            </a:r>
            <a:r>
              <a:rPr sz="2800" spc="145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of</a:t>
            </a:r>
            <a:r>
              <a:rPr sz="2800" spc="45" dirty="0">
                <a:latin typeface="Arial MT"/>
                <a:cs typeface="Arial MT"/>
              </a:rPr>
              <a:t> </a:t>
            </a:r>
            <a:r>
              <a:rPr sz="2800" spc="-20" dirty="0">
                <a:latin typeface="Arial MT"/>
                <a:cs typeface="Arial MT"/>
              </a:rPr>
              <a:t>Propert</a:t>
            </a:r>
            <a:r>
              <a:rPr sz="2800" spc="-20" dirty="0">
                <a:latin typeface="MS UI Gothic"/>
                <a:cs typeface="MS UI Gothic"/>
              </a:rPr>
              <a:t>i</a:t>
            </a:r>
            <a:r>
              <a:rPr sz="2800" spc="-20" dirty="0">
                <a:latin typeface="Arial MT"/>
                <a:cs typeface="Arial MT"/>
              </a:rPr>
              <a:t>es</a:t>
            </a:r>
            <a:r>
              <a:rPr sz="2800" spc="-20" dirty="0">
                <a:latin typeface="Impact"/>
                <a:cs typeface="Impact"/>
              </a:rPr>
              <a:t>:</a:t>
            </a:r>
            <a:endParaRPr sz="2800" dirty="0">
              <a:latin typeface="Impact"/>
              <a:cs typeface="Impact"/>
            </a:endParaRPr>
          </a:p>
          <a:p>
            <a:pPr marL="206375" indent="-190500">
              <a:lnSpc>
                <a:spcPct val="100000"/>
              </a:lnSpc>
              <a:buSzPct val="95454"/>
              <a:buAutoNum type="arabicPeriod"/>
              <a:tabLst>
                <a:tab pos="207010" algn="l"/>
              </a:tabLst>
            </a:pPr>
            <a:r>
              <a:rPr sz="2800" spc="-70" dirty="0">
                <a:solidFill>
                  <a:srgbClr val="FF0000"/>
                </a:solidFill>
                <a:latin typeface="Arial MT"/>
                <a:cs typeface="Arial MT"/>
              </a:rPr>
              <a:t>Phys</a:t>
            </a:r>
            <a:r>
              <a:rPr sz="2800" spc="-70" dirty="0">
                <a:solidFill>
                  <a:srgbClr val="FF0000"/>
                </a:solidFill>
                <a:latin typeface="MS UI Gothic"/>
                <a:cs typeface="MS UI Gothic"/>
              </a:rPr>
              <a:t>i</a:t>
            </a:r>
            <a:r>
              <a:rPr sz="2800" spc="-70" dirty="0">
                <a:solidFill>
                  <a:srgbClr val="FF0000"/>
                </a:solidFill>
                <a:latin typeface="Arial MT"/>
                <a:cs typeface="Arial MT"/>
              </a:rPr>
              <a:t>ca</a:t>
            </a:r>
            <a:r>
              <a:rPr sz="2800" spc="-70" dirty="0">
                <a:solidFill>
                  <a:srgbClr val="FF0000"/>
                </a:solidFill>
                <a:latin typeface="MS UI Gothic"/>
                <a:cs typeface="MS UI Gothic"/>
              </a:rPr>
              <a:t>l</a:t>
            </a:r>
            <a:r>
              <a:rPr sz="2800" spc="-45" dirty="0">
                <a:solidFill>
                  <a:srgbClr val="FF0000"/>
                </a:solidFill>
                <a:latin typeface="MS UI Gothic"/>
                <a:cs typeface="MS UI Gothic"/>
              </a:rPr>
              <a:t> </a:t>
            </a:r>
            <a:r>
              <a:rPr sz="2800" spc="-20" dirty="0">
                <a:solidFill>
                  <a:srgbClr val="FF0000"/>
                </a:solidFill>
                <a:latin typeface="Arial MT"/>
                <a:cs typeface="Arial MT"/>
              </a:rPr>
              <a:t>Propert</a:t>
            </a:r>
            <a:r>
              <a:rPr sz="2800" spc="-20" dirty="0">
                <a:solidFill>
                  <a:srgbClr val="FF0000"/>
                </a:solidFill>
                <a:latin typeface="MS UI Gothic"/>
                <a:cs typeface="MS UI Gothic"/>
              </a:rPr>
              <a:t>i</a:t>
            </a:r>
            <a:r>
              <a:rPr sz="2800" spc="-20" dirty="0">
                <a:solidFill>
                  <a:srgbClr val="FF0000"/>
                </a:solidFill>
                <a:latin typeface="Arial MT"/>
                <a:cs typeface="Arial MT"/>
              </a:rPr>
              <a:t>es</a:t>
            </a:r>
            <a:r>
              <a:rPr sz="2800" spc="-20" dirty="0">
                <a:solidFill>
                  <a:srgbClr val="FF0000"/>
                </a:solidFill>
                <a:latin typeface="Impact"/>
                <a:cs typeface="Impact"/>
              </a:rPr>
              <a:t>:</a:t>
            </a:r>
            <a:endParaRPr sz="2800" dirty="0">
              <a:solidFill>
                <a:srgbClr val="FF0000"/>
              </a:solidFill>
              <a:latin typeface="Impact"/>
              <a:cs typeface="Impact"/>
            </a:endParaRPr>
          </a:p>
          <a:p>
            <a:pPr marL="12700" marR="5080" indent="11430">
              <a:lnSpc>
                <a:spcPct val="100000"/>
              </a:lnSpc>
            </a:pPr>
            <a:r>
              <a:rPr sz="2800" spc="-95" dirty="0">
                <a:latin typeface="Arial MT"/>
                <a:cs typeface="Arial MT"/>
              </a:rPr>
              <a:t>Are</a:t>
            </a:r>
            <a:r>
              <a:rPr sz="2800" spc="-90" dirty="0">
                <a:latin typeface="Arial MT"/>
                <a:cs typeface="Arial MT"/>
              </a:rPr>
              <a:t> </a:t>
            </a:r>
            <a:r>
              <a:rPr sz="2800" spc="-40" dirty="0">
                <a:latin typeface="Arial MT"/>
                <a:cs typeface="Arial MT"/>
              </a:rPr>
              <a:t>those </a:t>
            </a:r>
            <a:r>
              <a:rPr sz="2800" dirty="0">
                <a:latin typeface="Arial MT"/>
                <a:cs typeface="Arial MT"/>
              </a:rPr>
              <a:t>propert</a:t>
            </a:r>
            <a:r>
              <a:rPr sz="2800" dirty="0">
                <a:latin typeface="MS UI Gothic"/>
                <a:cs typeface="MS UI Gothic"/>
              </a:rPr>
              <a:t>i</a:t>
            </a:r>
            <a:r>
              <a:rPr sz="2800" dirty="0">
                <a:latin typeface="Arial MT"/>
                <a:cs typeface="Arial MT"/>
              </a:rPr>
              <a:t>es </a:t>
            </a:r>
            <a:r>
              <a:rPr sz="2800" spc="-10" dirty="0">
                <a:latin typeface="Arial MT"/>
                <a:cs typeface="Arial MT"/>
              </a:rPr>
              <a:t>of </a:t>
            </a:r>
            <a:r>
              <a:rPr sz="2800" spc="-250" dirty="0">
                <a:latin typeface="Arial MT"/>
                <a:cs typeface="Arial MT"/>
              </a:rPr>
              <a:t>a</a:t>
            </a:r>
            <a:r>
              <a:rPr sz="2800" spc="-245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mater</a:t>
            </a:r>
            <a:r>
              <a:rPr sz="2800" spc="-10" dirty="0">
                <a:latin typeface="MS UI Gothic"/>
                <a:cs typeface="MS UI Gothic"/>
              </a:rPr>
              <a:t>i</a:t>
            </a:r>
            <a:r>
              <a:rPr sz="2800" spc="-10" dirty="0">
                <a:latin typeface="Arial MT"/>
                <a:cs typeface="Arial MT"/>
              </a:rPr>
              <a:t>a</a:t>
            </a:r>
            <a:r>
              <a:rPr sz="2800" spc="-10" dirty="0">
                <a:latin typeface="MS UI Gothic"/>
                <a:cs typeface="MS UI Gothic"/>
              </a:rPr>
              <a:t>l </a:t>
            </a:r>
            <a:r>
              <a:rPr sz="2800" spc="-25" dirty="0">
                <a:latin typeface="Arial MT"/>
                <a:cs typeface="Arial MT"/>
              </a:rPr>
              <a:t>wh</a:t>
            </a:r>
            <a:r>
              <a:rPr sz="2800" spc="-25" dirty="0">
                <a:latin typeface="MS UI Gothic"/>
                <a:cs typeface="MS UI Gothic"/>
              </a:rPr>
              <a:t>i</a:t>
            </a:r>
            <a:r>
              <a:rPr sz="2800" spc="-25" dirty="0">
                <a:latin typeface="Arial MT"/>
                <a:cs typeface="Arial MT"/>
              </a:rPr>
              <a:t>ch </a:t>
            </a:r>
            <a:r>
              <a:rPr sz="2800" spc="-105" dirty="0">
                <a:latin typeface="Arial MT"/>
                <a:cs typeface="Arial MT"/>
              </a:rPr>
              <a:t>can</a:t>
            </a:r>
            <a:r>
              <a:rPr sz="2800" spc="-100" dirty="0">
                <a:latin typeface="Arial MT"/>
                <a:cs typeface="Arial MT"/>
              </a:rPr>
              <a:t> be</a:t>
            </a:r>
            <a:r>
              <a:rPr sz="2800" spc="-95" dirty="0">
                <a:latin typeface="Arial MT"/>
                <a:cs typeface="Arial MT"/>
              </a:rPr>
              <a:t> </a:t>
            </a:r>
            <a:r>
              <a:rPr sz="2800" spc="-45" dirty="0">
                <a:latin typeface="Arial MT"/>
                <a:cs typeface="Arial MT"/>
              </a:rPr>
              <a:t>observed </a:t>
            </a:r>
            <a:r>
              <a:rPr sz="2800" spc="-65" dirty="0">
                <a:latin typeface="Arial MT"/>
                <a:cs typeface="Arial MT"/>
              </a:rPr>
              <a:t>and</a:t>
            </a:r>
            <a:r>
              <a:rPr sz="2800" spc="-60" dirty="0">
                <a:latin typeface="Arial MT"/>
                <a:cs typeface="Arial MT"/>
              </a:rPr>
              <a:t> measured. </a:t>
            </a:r>
            <a:r>
              <a:rPr sz="2800" spc="-600" dirty="0">
                <a:latin typeface="Arial MT"/>
                <a:cs typeface="Arial MT"/>
              </a:rPr>
              <a:t> </a:t>
            </a:r>
            <a:r>
              <a:rPr sz="2800" spc="-80" dirty="0">
                <a:latin typeface="Arial MT"/>
                <a:cs typeface="Arial MT"/>
              </a:rPr>
              <a:t>Examp</a:t>
            </a:r>
            <a:r>
              <a:rPr sz="2800" spc="-80" dirty="0">
                <a:latin typeface="MS UI Gothic"/>
                <a:cs typeface="MS UI Gothic"/>
              </a:rPr>
              <a:t>l</a:t>
            </a:r>
            <a:r>
              <a:rPr sz="2800" spc="-80" dirty="0">
                <a:latin typeface="Arial MT"/>
                <a:cs typeface="Arial MT"/>
              </a:rPr>
              <a:t>e</a:t>
            </a:r>
            <a:r>
              <a:rPr sz="2800" spc="95" dirty="0">
                <a:latin typeface="Arial MT"/>
                <a:cs typeface="Arial MT"/>
              </a:rPr>
              <a:t> </a:t>
            </a:r>
            <a:r>
              <a:rPr sz="2800" spc="-100" dirty="0">
                <a:latin typeface="Impact"/>
                <a:cs typeface="Impact"/>
              </a:rPr>
              <a:t>:</a:t>
            </a:r>
            <a:r>
              <a:rPr sz="2800" spc="-100" dirty="0">
                <a:latin typeface="Arial MT"/>
                <a:cs typeface="Arial MT"/>
              </a:rPr>
              <a:t>S</a:t>
            </a:r>
            <a:r>
              <a:rPr sz="2800" spc="-100" dirty="0">
                <a:latin typeface="MS UI Gothic"/>
                <a:cs typeface="MS UI Gothic"/>
              </a:rPr>
              <a:t>i</a:t>
            </a:r>
            <a:r>
              <a:rPr sz="2800" spc="-100" dirty="0">
                <a:latin typeface="Arial MT"/>
                <a:cs typeface="Arial MT"/>
              </a:rPr>
              <a:t>ze,</a:t>
            </a:r>
            <a:r>
              <a:rPr sz="2800" spc="30" dirty="0">
                <a:latin typeface="Arial MT"/>
                <a:cs typeface="Arial MT"/>
              </a:rPr>
              <a:t> </a:t>
            </a:r>
            <a:r>
              <a:rPr sz="2800" spc="-100" dirty="0">
                <a:latin typeface="Arial MT"/>
                <a:cs typeface="Arial MT"/>
              </a:rPr>
              <a:t>Shape,</a:t>
            </a:r>
            <a:r>
              <a:rPr sz="2800" spc="130" dirty="0">
                <a:latin typeface="Arial MT"/>
                <a:cs typeface="Arial MT"/>
              </a:rPr>
              <a:t> </a:t>
            </a:r>
            <a:r>
              <a:rPr sz="2800" spc="-50" dirty="0">
                <a:latin typeface="Arial MT"/>
                <a:cs typeface="Arial MT"/>
              </a:rPr>
              <a:t>Dens</a:t>
            </a:r>
            <a:r>
              <a:rPr sz="2800" spc="-50" dirty="0">
                <a:latin typeface="MS UI Gothic"/>
                <a:cs typeface="MS UI Gothic"/>
              </a:rPr>
              <a:t>i</a:t>
            </a:r>
            <a:r>
              <a:rPr sz="2800" spc="-50" dirty="0">
                <a:latin typeface="Arial MT"/>
                <a:cs typeface="Arial MT"/>
              </a:rPr>
              <a:t>ty,</a:t>
            </a:r>
            <a:r>
              <a:rPr sz="2800" spc="40" dirty="0">
                <a:latin typeface="Arial MT"/>
                <a:cs typeface="Arial MT"/>
              </a:rPr>
              <a:t> </a:t>
            </a:r>
            <a:r>
              <a:rPr sz="2800" spc="-20" dirty="0">
                <a:latin typeface="Arial MT"/>
                <a:cs typeface="Arial MT"/>
              </a:rPr>
              <a:t>Poros</a:t>
            </a:r>
            <a:r>
              <a:rPr sz="2800" spc="-20" dirty="0">
                <a:latin typeface="MS UI Gothic"/>
                <a:cs typeface="MS UI Gothic"/>
              </a:rPr>
              <a:t>i</a:t>
            </a:r>
            <a:r>
              <a:rPr sz="2800" spc="-20" dirty="0">
                <a:latin typeface="Arial MT"/>
                <a:cs typeface="Arial MT"/>
              </a:rPr>
              <a:t>ty</a:t>
            </a:r>
            <a:r>
              <a:rPr sz="2800" spc="50" dirty="0">
                <a:latin typeface="Arial MT"/>
                <a:cs typeface="Arial MT"/>
              </a:rPr>
              <a:t> </a:t>
            </a:r>
            <a:r>
              <a:rPr sz="2800" spc="-190" dirty="0">
                <a:latin typeface="Arial MT"/>
                <a:cs typeface="Arial MT"/>
              </a:rPr>
              <a:t>Etc.</a:t>
            </a:r>
            <a:endParaRPr sz="2800" dirty="0">
              <a:latin typeface="Arial MT"/>
              <a:cs typeface="Arial MT"/>
            </a:endParaRPr>
          </a:p>
          <a:p>
            <a:pPr marL="239395" indent="-222885">
              <a:lnSpc>
                <a:spcPct val="100000"/>
              </a:lnSpc>
              <a:buSzPct val="95454"/>
              <a:buAutoNum type="arabicPeriod" startAt="2"/>
              <a:tabLst>
                <a:tab pos="240029" algn="l"/>
              </a:tabLst>
            </a:pPr>
            <a:r>
              <a:rPr sz="2800" spc="-35" dirty="0">
                <a:solidFill>
                  <a:srgbClr val="FF0000"/>
                </a:solidFill>
                <a:latin typeface="Arial MT"/>
                <a:cs typeface="Arial MT"/>
              </a:rPr>
              <a:t>Mechan</a:t>
            </a:r>
            <a:r>
              <a:rPr sz="2800" spc="-35" dirty="0">
                <a:solidFill>
                  <a:srgbClr val="FF0000"/>
                </a:solidFill>
                <a:latin typeface="MS UI Gothic"/>
                <a:cs typeface="MS UI Gothic"/>
              </a:rPr>
              <a:t>i</a:t>
            </a:r>
            <a:r>
              <a:rPr sz="2800" spc="-35" dirty="0">
                <a:solidFill>
                  <a:srgbClr val="FF0000"/>
                </a:solidFill>
                <a:latin typeface="Arial MT"/>
                <a:cs typeface="Arial MT"/>
              </a:rPr>
              <a:t>ca</a:t>
            </a:r>
            <a:r>
              <a:rPr sz="2800" spc="-35" dirty="0">
                <a:solidFill>
                  <a:srgbClr val="FF0000"/>
                </a:solidFill>
                <a:latin typeface="MS UI Gothic"/>
                <a:cs typeface="MS UI Gothic"/>
              </a:rPr>
              <a:t>l</a:t>
            </a:r>
            <a:r>
              <a:rPr sz="2800" spc="-45" dirty="0">
                <a:solidFill>
                  <a:srgbClr val="FF0000"/>
                </a:solidFill>
                <a:latin typeface="MS UI Gothic"/>
                <a:cs typeface="MS UI Gothic"/>
              </a:rPr>
              <a:t> </a:t>
            </a:r>
            <a:r>
              <a:rPr sz="2800" spc="-20" dirty="0">
                <a:solidFill>
                  <a:srgbClr val="FF0000"/>
                </a:solidFill>
                <a:latin typeface="Arial MT"/>
                <a:cs typeface="Arial MT"/>
              </a:rPr>
              <a:t>Propert</a:t>
            </a:r>
            <a:r>
              <a:rPr sz="2800" spc="-20" dirty="0">
                <a:solidFill>
                  <a:srgbClr val="FF0000"/>
                </a:solidFill>
                <a:latin typeface="MS UI Gothic"/>
                <a:cs typeface="MS UI Gothic"/>
              </a:rPr>
              <a:t>i</a:t>
            </a:r>
            <a:r>
              <a:rPr sz="2800" spc="-20" dirty="0">
                <a:solidFill>
                  <a:srgbClr val="FF0000"/>
                </a:solidFill>
                <a:latin typeface="Arial MT"/>
                <a:cs typeface="Arial MT"/>
              </a:rPr>
              <a:t>es</a:t>
            </a:r>
            <a:r>
              <a:rPr sz="2800" spc="-20" dirty="0">
                <a:solidFill>
                  <a:srgbClr val="FF0000"/>
                </a:solidFill>
                <a:latin typeface="Impact"/>
                <a:cs typeface="Impact"/>
              </a:rPr>
              <a:t>:</a:t>
            </a:r>
            <a:endParaRPr sz="2800" dirty="0">
              <a:solidFill>
                <a:srgbClr val="FF0000"/>
              </a:solidFill>
              <a:latin typeface="Impact"/>
              <a:cs typeface="Impact"/>
            </a:endParaRPr>
          </a:p>
          <a:p>
            <a:pPr marL="24130" marR="126364">
              <a:lnSpc>
                <a:spcPct val="100000"/>
              </a:lnSpc>
            </a:pPr>
            <a:r>
              <a:rPr sz="2800" spc="-100" dirty="0">
                <a:latin typeface="Arial MT"/>
                <a:cs typeface="Arial MT"/>
              </a:rPr>
              <a:t>Are</a:t>
            </a:r>
            <a:r>
              <a:rPr sz="2800" spc="135" dirty="0">
                <a:latin typeface="Arial MT"/>
                <a:cs typeface="Arial MT"/>
              </a:rPr>
              <a:t> </a:t>
            </a:r>
            <a:r>
              <a:rPr sz="2800" spc="-45" dirty="0">
                <a:latin typeface="Arial MT"/>
                <a:cs typeface="Arial MT"/>
              </a:rPr>
              <a:t>those</a:t>
            </a:r>
            <a:r>
              <a:rPr sz="2800" spc="17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propert</a:t>
            </a:r>
            <a:r>
              <a:rPr sz="2800" dirty="0">
                <a:latin typeface="MS UI Gothic"/>
                <a:cs typeface="MS UI Gothic"/>
              </a:rPr>
              <a:t>i</a:t>
            </a:r>
            <a:r>
              <a:rPr sz="2800" dirty="0">
                <a:latin typeface="Arial MT"/>
                <a:cs typeface="Arial MT"/>
              </a:rPr>
              <a:t>es</a:t>
            </a:r>
            <a:r>
              <a:rPr sz="2800" spc="85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of</a:t>
            </a:r>
            <a:r>
              <a:rPr sz="2800" spc="114" dirty="0">
                <a:latin typeface="Arial MT"/>
                <a:cs typeface="Arial MT"/>
              </a:rPr>
              <a:t> </a:t>
            </a:r>
            <a:r>
              <a:rPr sz="2800" spc="-250" dirty="0">
                <a:latin typeface="Arial MT"/>
                <a:cs typeface="Arial MT"/>
              </a:rPr>
              <a:t>a</a:t>
            </a:r>
            <a:r>
              <a:rPr sz="2800" spc="-210" dirty="0">
                <a:latin typeface="Arial MT"/>
                <a:cs typeface="Arial MT"/>
              </a:rPr>
              <a:t> </a:t>
            </a:r>
            <a:r>
              <a:rPr sz="2800" spc="-15" dirty="0">
                <a:latin typeface="Arial MT"/>
                <a:cs typeface="Arial MT"/>
              </a:rPr>
              <a:t>mater</a:t>
            </a:r>
            <a:r>
              <a:rPr sz="2800" spc="-15" dirty="0">
                <a:latin typeface="MS UI Gothic"/>
                <a:cs typeface="MS UI Gothic"/>
              </a:rPr>
              <a:t>i</a:t>
            </a:r>
            <a:r>
              <a:rPr sz="2800" spc="-15" dirty="0">
                <a:latin typeface="Arial MT"/>
                <a:cs typeface="Arial MT"/>
              </a:rPr>
              <a:t>a</a:t>
            </a:r>
            <a:r>
              <a:rPr sz="2800" spc="-15" dirty="0">
                <a:latin typeface="MS UI Gothic"/>
                <a:cs typeface="MS UI Gothic"/>
              </a:rPr>
              <a:t>l</a:t>
            </a:r>
            <a:r>
              <a:rPr sz="2800" spc="35" dirty="0">
                <a:latin typeface="MS UI Gothic"/>
                <a:cs typeface="MS UI Gothic"/>
              </a:rPr>
              <a:t> </a:t>
            </a:r>
            <a:r>
              <a:rPr sz="2800" spc="-25" dirty="0">
                <a:latin typeface="Arial MT"/>
                <a:cs typeface="Arial MT"/>
              </a:rPr>
              <a:t>wh</a:t>
            </a:r>
            <a:r>
              <a:rPr sz="2800" spc="-25" dirty="0">
                <a:latin typeface="MS UI Gothic"/>
                <a:cs typeface="MS UI Gothic"/>
              </a:rPr>
              <a:t>i</a:t>
            </a:r>
            <a:r>
              <a:rPr sz="2800" spc="-25" dirty="0">
                <a:latin typeface="Arial MT"/>
                <a:cs typeface="Arial MT"/>
              </a:rPr>
              <a:t>ch</a:t>
            </a:r>
            <a:r>
              <a:rPr sz="2800" spc="125" dirty="0">
                <a:latin typeface="Arial MT"/>
                <a:cs typeface="Arial MT"/>
              </a:rPr>
              <a:t> </a:t>
            </a:r>
            <a:r>
              <a:rPr sz="2800" spc="-105" dirty="0">
                <a:latin typeface="Arial MT"/>
                <a:cs typeface="Arial MT"/>
              </a:rPr>
              <a:t>can</a:t>
            </a:r>
            <a:r>
              <a:rPr sz="2800" spc="160" dirty="0">
                <a:latin typeface="Arial MT"/>
                <a:cs typeface="Arial MT"/>
              </a:rPr>
              <a:t> </a:t>
            </a:r>
            <a:r>
              <a:rPr sz="2800" spc="-100" dirty="0">
                <a:latin typeface="Arial MT"/>
                <a:cs typeface="Arial MT"/>
              </a:rPr>
              <a:t>be</a:t>
            </a:r>
            <a:r>
              <a:rPr sz="2800" spc="175" dirty="0">
                <a:latin typeface="Arial MT"/>
                <a:cs typeface="Arial MT"/>
              </a:rPr>
              <a:t> </a:t>
            </a:r>
            <a:r>
              <a:rPr sz="2800" spc="-55" dirty="0">
                <a:latin typeface="Arial MT"/>
                <a:cs typeface="Arial MT"/>
              </a:rPr>
              <a:t>measured</a:t>
            </a:r>
            <a:r>
              <a:rPr sz="2800" spc="175" dirty="0">
                <a:latin typeface="Arial MT"/>
                <a:cs typeface="Arial MT"/>
              </a:rPr>
              <a:t> </a:t>
            </a:r>
            <a:r>
              <a:rPr sz="2800" spc="-65" dirty="0">
                <a:latin typeface="Arial MT"/>
                <a:cs typeface="Arial MT"/>
              </a:rPr>
              <a:t>and</a:t>
            </a:r>
            <a:r>
              <a:rPr sz="2800" spc="14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compute </a:t>
            </a:r>
            <a:r>
              <a:rPr sz="2800" spc="-600" dirty="0">
                <a:latin typeface="Arial MT"/>
                <a:cs typeface="Arial MT"/>
              </a:rPr>
              <a:t> </a:t>
            </a:r>
            <a:r>
              <a:rPr sz="2800" spc="-60" dirty="0">
                <a:latin typeface="Arial MT"/>
                <a:cs typeface="Arial MT"/>
              </a:rPr>
              <a:t>by</a:t>
            </a:r>
            <a:r>
              <a:rPr sz="2800" spc="-55" dirty="0">
                <a:latin typeface="Arial MT"/>
                <a:cs typeface="Arial MT"/>
              </a:rPr>
              <a:t> </a:t>
            </a:r>
            <a:r>
              <a:rPr sz="2800" spc="-40" dirty="0">
                <a:latin typeface="Arial MT"/>
                <a:cs typeface="Arial MT"/>
              </a:rPr>
              <a:t>mechan</a:t>
            </a:r>
            <a:r>
              <a:rPr sz="2800" spc="-40" dirty="0">
                <a:latin typeface="MS UI Gothic"/>
                <a:cs typeface="MS UI Gothic"/>
              </a:rPr>
              <a:t>i</a:t>
            </a:r>
            <a:r>
              <a:rPr sz="2800" spc="-40" dirty="0">
                <a:latin typeface="Arial MT"/>
                <a:cs typeface="Arial MT"/>
              </a:rPr>
              <a:t>ca</a:t>
            </a:r>
            <a:r>
              <a:rPr sz="2800" spc="-40" dirty="0">
                <a:latin typeface="MS UI Gothic"/>
                <a:cs typeface="MS UI Gothic"/>
              </a:rPr>
              <a:t>l </a:t>
            </a:r>
            <a:r>
              <a:rPr sz="2800" spc="-90" dirty="0">
                <a:latin typeface="Arial MT"/>
                <a:cs typeface="Arial MT"/>
              </a:rPr>
              <a:t>means. </a:t>
            </a:r>
            <a:r>
              <a:rPr sz="2800" spc="-55" dirty="0">
                <a:latin typeface="Arial MT"/>
                <a:cs typeface="Arial MT"/>
              </a:rPr>
              <a:t>Examp</a:t>
            </a:r>
            <a:r>
              <a:rPr sz="2800" spc="-55" dirty="0">
                <a:latin typeface="MS UI Gothic"/>
                <a:cs typeface="MS UI Gothic"/>
              </a:rPr>
              <a:t>l</a:t>
            </a:r>
            <a:r>
              <a:rPr sz="2800" spc="-55" dirty="0">
                <a:latin typeface="Arial MT"/>
                <a:cs typeface="Arial MT"/>
              </a:rPr>
              <a:t>e</a:t>
            </a:r>
            <a:r>
              <a:rPr sz="2800" spc="-55" dirty="0">
                <a:latin typeface="Impact"/>
                <a:cs typeface="Impact"/>
              </a:rPr>
              <a:t>:</a:t>
            </a:r>
            <a:r>
              <a:rPr sz="2800" spc="-50" dirty="0">
                <a:latin typeface="Impact"/>
                <a:cs typeface="Impact"/>
              </a:rPr>
              <a:t> </a:t>
            </a:r>
            <a:r>
              <a:rPr sz="2800" spc="-20" dirty="0">
                <a:latin typeface="Arial MT"/>
                <a:cs typeface="Arial MT"/>
              </a:rPr>
              <a:t>Strength, </a:t>
            </a:r>
            <a:r>
              <a:rPr sz="2800" spc="-45" dirty="0">
                <a:latin typeface="Arial MT"/>
                <a:cs typeface="Arial MT"/>
              </a:rPr>
              <a:t>E</a:t>
            </a:r>
            <a:r>
              <a:rPr sz="2800" spc="-45" dirty="0">
                <a:latin typeface="MS UI Gothic"/>
                <a:cs typeface="MS UI Gothic"/>
              </a:rPr>
              <a:t>l</a:t>
            </a:r>
            <a:r>
              <a:rPr sz="2800" spc="-45" dirty="0">
                <a:latin typeface="Arial MT"/>
                <a:cs typeface="Arial MT"/>
              </a:rPr>
              <a:t>ast</a:t>
            </a:r>
            <a:r>
              <a:rPr sz="2800" spc="-45" dirty="0">
                <a:latin typeface="MS UI Gothic"/>
                <a:cs typeface="MS UI Gothic"/>
              </a:rPr>
              <a:t>i</a:t>
            </a:r>
            <a:r>
              <a:rPr sz="2800" spc="-45" dirty="0">
                <a:latin typeface="Arial MT"/>
                <a:cs typeface="Arial MT"/>
              </a:rPr>
              <a:t>c</a:t>
            </a:r>
            <a:r>
              <a:rPr sz="2800" spc="-45" dirty="0">
                <a:latin typeface="MS UI Gothic"/>
                <a:cs typeface="MS UI Gothic"/>
              </a:rPr>
              <a:t>i</a:t>
            </a:r>
            <a:r>
              <a:rPr sz="2800" spc="-45" dirty="0">
                <a:latin typeface="Arial MT"/>
                <a:cs typeface="Arial MT"/>
              </a:rPr>
              <a:t>ty,</a:t>
            </a:r>
            <a:r>
              <a:rPr sz="2800" spc="-40" dirty="0">
                <a:latin typeface="Arial MT"/>
                <a:cs typeface="Arial MT"/>
              </a:rPr>
              <a:t> </a:t>
            </a:r>
            <a:r>
              <a:rPr sz="2800" spc="-15" dirty="0">
                <a:latin typeface="Arial MT"/>
                <a:cs typeface="Arial MT"/>
              </a:rPr>
              <a:t>p</a:t>
            </a:r>
            <a:r>
              <a:rPr sz="2800" spc="-15" dirty="0">
                <a:latin typeface="MS UI Gothic"/>
                <a:cs typeface="MS UI Gothic"/>
              </a:rPr>
              <a:t>l</a:t>
            </a:r>
            <a:r>
              <a:rPr sz="2800" spc="-15" dirty="0">
                <a:latin typeface="Arial MT"/>
                <a:cs typeface="Arial MT"/>
              </a:rPr>
              <a:t>ast</a:t>
            </a:r>
            <a:r>
              <a:rPr sz="2800" spc="-15" dirty="0">
                <a:latin typeface="MS UI Gothic"/>
                <a:cs typeface="MS UI Gothic"/>
              </a:rPr>
              <a:t>i</a:t>
            </a:r>
            <a:r>
              <a:rPr sz="2800" spc="-15" dirty="0">
                <a:latin typeface="Arial MT"/>
                <a:cs typeface="Arial MT"/>
              </a:rPr>
              <a:t>c</a:t>
            </a:r>
            <a:r>
              <a:rPr sz="2800" spc="-15" dirty="0">
                <a:latin typeface="MS UI Gothic"/>
                <a:cs typeface="MS UI Gothic"/>
              </a:rPr>
              <a:t>i</a:t>
            </a:r>
            <a:r>
              <a:rPr sz="2800" spc="-15" dirty="0">
                <a:latin typeface="Arial MT"/>
                <a:cs typeface="Arial MT"/>
              </a:rPr>
              <a:t>ty, </a:t>
            </a:r>
            <a:r>
              <a:rPr sz="2800" spc="-40" dirty="0">
                <a:latin typeface="Arial MT"/>
                <a:cs typeface="Arial MT"/>
              </a:rPr>
              <a:t>st</a:t>
            </a:r>
            <a:r>
              <a:rPr sz="2800" spc="-40" dirty="0">
                <a:latin typeface="MS UI Gothic"/>
                <a:cs typeface="MS UI Gothic"/>
              </a:rPr>
              <a:t>i</a:t>
            </a:r>
            <a:r>
              <a:rPr sz="2800" spc="-40" dirty="0">
                <a:latin typeface="Arial MT"/>
                <a:cs typeface="Arial MT"/>
              </a:rPr>
              <a:t>ffness, </a:t>
            </a:r>
            <a:r>
              <a:rPr sz="2800" spc="-3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Duct</a:t>
            </a:r>
            <a:r>
              <a:rPr sz="2800" dirty="0">
                <a:latin typeface="MS UI Gothic"/>
                <a:cs typeface="MS UI Gothic"/>
              </a:rPr>
              <a:t>ili</a:t>
            </a:r>
            <a:r>
              <a:rPr sz="2800" dirty="0">
                <a:latin typeface="Arial MT"/>
                <a:cs typeface="Arial MT"/>
              </a:rPr>
              <a:t>ty,</a:t>
            </a:r>
            <a:r>
              <a:rPr sz="2800" spc="13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ma</a:t>
            </a:r>
            <a:r>
              <a:rPr sz="2800" spc="-5" dirty="0">
                <a:latin typeface="MS UI Gothic"/>
                <a:cs typeface="MS UI Gothic"/>
              </a:rPr>
              <a:t>ll</a:t>
            </a:r>
            <a:r>
              <a:rPr sz="2800" spc="-5" dirty="0">
                <a:latin typeface="Arial MT"/>
                <a:cs typeface="Arial MT"/>
              </a:rPr>
              <a:t>eab</a:t>
            </a:r>
            <a:r>
              <a:rPr sz="2800" spc="-5" dirty="0">
                <a:latin typeface="MS UI Gothic"/>
                <a:cs typeface="MS UI Gothic"/>
              </a:rPr>
              <a:t>ili</a:t>
            </a:r>
            <a:r>
              <a:rPr sz="2800" spc="-5" dirty="0">
                <a:latin typeface="Arial MT"/>
                <a:cs typeface="Arial MT"/>
              </a:rPr>
              <a:t>ty,</a:t>
            </a:r>
            <a:r>
              <a:rPr sz="2800" spc="145" dirty="0">
                <a:latin typeface="Arial MT"/>
                <a:cs typeface="Arial MT"/>
              </a:rPr>
              <a:t> </a:t>
            </a:r>
            <a:r>
              <a:rPr sz="2800" spc="-85" dirty="0">
                <a:latin typeface="Arial MT"/>
                <a:cs typeface="Arial MT"/>
              </a:rPr>
              <a:t>Hardness,</a:t>
            </a:r>
            <a:r>
              <a:rPr sz="2800" spc="55" dirty="0">
                <a:latin typeface="Arial MT"/>
                <a:cs typeface="Arial MT"/>
              </a:rPr>
              <a:t> </a:t>
            </a:r>
            <a:r>
              <a:rPr sz="2800" spc="-40" dirty="0">
                <a:latin typeface="Arial MT"/>
                <a:cs typeface="Arial MT"/>
              </a:rPr>
              <a:t>Br</a:t>
            </a:r>
            <a:r>
              <a:rPr sz="2800" spc="-40" dirty="0">
                <a:latin typeface="MS UI Gothic"/>
                <a:cs typeface="MS UI Gothic"/>
              </a:rPr>
              <a:t>i</a:t>
            </a:r>
            <a:r>
              <a:rPr sz="2800" spc="-40" dirty="0">
                <a:latin typeface="Arial MT"/>
                <a:cs typeface="Arial MT"/>
              </a:rPr>
              <a:t>tt</a:t>
            </a:r>
            <a:r>
              <a:rPr sz="2800" spc="-40" dirty="0">
                <a:latin typeface="MS UI Gothic"/>
                <a:cs typeface="MS UI Gothic"/>
              </a:rPr>
              <a:t>l</a:t>
            </a:r>
            <a:r>
              <a:rPr sz="2800" spc="-40" dirty="0">
                <a:latin typeface="Arial MT"/>
                <a:cs typeface="Arial MT"/>
              </a:rPr>
              <a:t>eness,</a:t>
            </a:r>
            <a:r>
              <a:rPr sz="2800" spc="125" dirty="0">
                <a:latin typeface="Arial MT"/>
                <a:cs typeface="Arial MT"/>
              </a:rPr>
              <a:t> </a:t>
            </a:r>
            <a:r>
              <a:rPr sz="2800" spc="-95" dirty="0">
                <a:latin typeface="Arial MT"/>
                <a:cs typeface="Arial MT"/>
              </a:rPr>
              <a:t>etc</a:t>
            </a:r>
            <a:endParaRPr sz="2800" dirty="0">
              <a:latin typeface="Arial MT"/>
              <a:cs typeface="Arial MT"/>
            </a:endParaRPr>
          </a:p>
          <a:p>
            <a:pPr marL="231140" indent="-214629">
              <a:lnSpc>
                <a:spcPct val="100000"/>
              </a:lnSpc>
              <a:buSzPct val="95454"/>
              <a:buAutoNum type="arabicPeriod" startAt="3"/>
              <a:tabLst>
                <a:tab pos="231775" algn="l"/>
              </a:tabLst>
            </a:pPr>
            <a:r>
              <a:rPr sz="2800" spc="-55" dirty="0">
                <a:solidFill>
                  <a:srgbClr val="FF0000"/>
                </a:solidFill>
                <a:latin typeface="Arial MT"/>
                <a:cs typeface="Arial MT"/>
              </a:rPr>
              <a:t>Chem</a:t>
            </a:r>
            <a:r>
              <a:rPr sz="2800" spc="-55" dirty="0">
                <a:solidFill>
                  <a:srgbClr val="FF0000"/>
                </a:solidFill>
                <a:latin typeface="MS UI Gothic"/>
                <a:cs typeface="MS UI Gothic"/>
              </a:rPr>
              <a:t>i</a:t>
            </a:r>
            <a:r>
              <a:rPr sz="2800" spc="-55" dirty="0">
                <a:solidFill>
                  <a:srgbClr val="FF0000"/>
                </a:solidFill>
                <a:latin typeface="Arial MT"/>
                <a:cs typeface="Arial MT"/>
              </a:rPr>
              <a:t>ca</a:t>
            </a:r>
            <a:r>
              <a:rPr sz="2800" spc="-55" dirty="0">
                <a:solidFill>
                  <a:srgbClr val="FF0000"/>
                </a:solidFill>
                <a:latin typeface="MS UI Gothic"/>
                <a:cs typeface="MS UI Gothic"/>
              </a:rPr>
              <a:t>l</a:t>
            </a:r>
            <a:r>
              <a:rPr sz="2800" spc="-35" dirty="0">
                <a:solidFill>
                  <a:srgbClr val="FF0000"/>
                </a:solidFill>
                <a:latin typeface="MS UI Gothic"/>
                <a:cs typeface="MS UI Gothic"/>
              </a:rPr>
              <a:t> </a:t>
            </a:r>
            <a:r>
              <a:rPr sz="2800" spc="-20" dirty="0">
                <a:solidFill>
                  <a:srgbClr val="FF0000"/>
                </a:solidFill>
                <a:latin typeface="Arial MT"/>
                <a:cs typeface="Arial MT"/>
              </a:rPr>
              <a:t>Propert</a:t>
            </a:r>
            <a:r>
              <a:rPr sz="2800" spc="-20" dirty="0">
                <a:solidFill>
                  <a:srgbClr val="FF0000"/>
                </a:solidFill>
                <a:latin typeface="MS UI Gothic"/>
                <a:cs typeface="MS UI Gothic"/>
              </a:rPr>
              <a:t>i</a:t>
            </a:r>
            <a:r>
              <a:rPr sz="2800" spc="-20" dirty="0">
                <a:solidFill>
                  <a:srgbClr val="FF0000"/>
                </a:solidFill>
                <a:latin typeface="Arial MT"/>
                <a:cs typeface="Arial MT"/>
              </a:rPr>
              <a:t>es</a:t>
            </a:r>
            <a:r>
              <a:rPr sz="2800" spc="-20" dirty="0">
                <a:solidFill>
                  <a:srgbClr val="FF0000"/>
                </a:solidFill>
                <a:latin typeface="Impact"/>
                <a:cs typeface="Impact"/>
              </a:rPr>
              <a:t>:</a:t>
            </a:r>
            <a:endParaRPr sz="2800" dirty="0">
              <a:solidFill>
                <a:srgbClr val="FF0000"/>
              </a:solidFill>
              <a:latin typeface="Impact"/>
              <a:cs typeface="Impact"/>
            </a:endParaRPr>
          </a:p>
          <a:p>
            <a:pPr marL="24130" marR="13335" indent="76200">
              <a:lnSpc>
                <a:spcPct val="100000"/>
              </a:lnSpc>
            </a:pPr>
            <a:r>
              <a:rPr sz="2800" spc="-100" dirty="0">
                <a:latin typeface="Arial MT"/>
                <a:cs typeface="Arial MT"/>
              </a:rPr>
              <a:t>Are</a:t>
            </a:r>
            <a:r>
              <a:rPr sz="2800" spc="135" dirty="0">
                <a:latin typeface="Arial MT"/>
                <a:cs typeface="Arial MT"/>
              </a:rPr>
              <a:t> </a:t>
            </a:r>
            <a:r>
              <a:rPr sz="2800" spc="-45" dirty="0">
                <a:latin typeface="Arial MT"/>
                <a:cs typeface="Arial MT"/>
              </a:rPr>
              <a:t>those</a:t>
            </a:r>
            <a:r>
              <a:rPr sz="2800" spc="16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propert</a:t>
            </a:r>
            <a:r>
              <a:rPr sz="2800" dirty="0">
                <a:latin typeface="MS UI Gothic"/>
                <a:cs typeface="MS UI Gothic"/>
              </a:rPr>
              <a:t>i</a:t>
            </a:r>
            <a:r>
              <a:rPr sz="2800" dirty="0">
                <a:latin typeface="Arial MT"/>
                <a:cs typeface="Arial MT"/>
              </a:rPr>
              <a:t>es</a:t>
            </a:r>
            <a:r>
              <a:rPr sz="2800" spc="90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of</a:t>
            </a:r>
            <a:r>
              <a:rPr sz="2800" spc="110" dirty="0">
                <a:latin typeface="Arial MT"/>
                <a:cs typeface="Arial MT"/>
              </a:rPr>
              <a:t> </a:t>
            </a:r>
            <a:r>
              <a:rPr sz="2800" spc="-250" dirty="0">
                <a:latin typeface="Arial MT"/>
                <a:cs typeface="Arial MT"/>
              </a:rPr>
              <a:t>a</a:t>
            </a:r>
            <a:r>
              <a:rPr sz="2800" spc="-210" dirty="0">
                <a:latin typeface="Arial MT"/>
                <a:cs typeface="Arial MT"/>
              </a:rPr>
              <a:t> </a:t>
            </a:r>
            <a:r>
              <a:rPr sz="2800" spc="-15" dirty="0">
                <a:latin typeface="Arial MT"/>
                <a:cs typeface="Arial MT"/>
              </a:rPr>
              <a:t>mater</a:t>
            </a:r>
            <a:r>
              <a:rPr sz="2800" spc="-15" dirty="0">
                <a:latin typeface="MS UI Gothic"/>
                <a:cs typeface="MS UI Gothic"/>
              </a:rPr>
              <a:t>i</a:t>
            </a:r>
            <a:r>
              <a:rPr sz="2800" spc="-15" dirty="0">
                <a:latin typeface="Arial MT"/>
                <a:cs typeface="Arial MT"/>
              </a:rPr>
              <a:t>a</a:t>
            </a:r>
            <a:r>
              <a:rPr sz="2800" spc="-15" dirty="0">
                <a:latin typeface="MS UI Gothic"/>
                <a:cs typeface="MS UI Gothic"/>
              </a:rPr>
              <a:t>l</a:t>
            </a:r>
            <a:r>
              <a:rPr sz="2800" spc="40" dirty="0">
                <a:latin typeface="MS UI Gothic"/>
                <a:cs typeface="MS UI Gothic"/>
              </a:rPr>
              <a:t> </a:t>
            </a:r>
            <a:r>
              <a:rPr sz="2800" spc="-25" dirty="0">
                <a:latin typeface="Arial MT"/>
                <a:cs typeface="Arial MT"/>
              </a:rPr>
              <a:t>wh</a:t>
            </a:r>
            <a:r>
              <a:rPr sz="2800" spc="-25" dirty="0">
                <a:latin typeface="MS UI Gothic"/>
                <a:cs typeface="MS UI Gothic"/>
              </a:rPr>
              <a:t>i</a:t>
            </a:r>
            <a:r>
              <a:rPr sz="2800" spc="-25" dirty="0">
                <a:latin typeface="Arial MT"/>
                <a:cs typeface="Arial MT"/>
              </a:rPr>
              <a:t>ch</a:t>
            </a:r>
            <a:r>
              <a:rPr sz="2800" spc="120" dirty="0">
                <a:latin typeface="Arial MT"/>
                <a:cs typeface="Arial MT"/>
              </a:rPr>
              <a:t> </a:t>
            </a:r>
            <a:r>
              <a:rPr sz="2800" spc="-105" dirty="0">
                <a:latin typeface="Arial MT"/>
                <a:cs typeface="Arial MT"/>
              </a:rPr>
              <a:t>can</a:t>
            </a:r>
            <a:r>
              <a:rPr sz="2800" spc="165" dirty="0">
                <a:latin typeface="Arial MT"/>
                <a:cs typeface="Arial MT"/>
              </a:rPr>
              <a:t> </a:t>
            </a:r>
            <a:r>
              <a:rPr sz="2800" spc="-100" dirty="0">
                <a:latin typeface="Arial MT"/>
                <a:cs typeface="Arial MT"/>
              </a:rPr>
              <a:t>be</a:t>
            </a:r>
            <a:r>
              <a:rPr sz="2800" spc="170" dirty="0">
                <a:latin typeface="Arial MT"/>
                <a:cs typeface="Arial MT"/>
              </a:rPr>
              <a:t> </a:t>
            </a:r>
            <a:r>
              <a:rPr sz="2800" spc="-55" dirty="0">
                <a:latin typeface="Arial MT"/>
                <a:cs typeface="Arial MT"/>
              </a:rPr>
              <a:t>measured</a:t>
            </a:r>
            <a:r>
              <a:rPr sz="2800" spc="175" dirty="0">
                <a:latin typeface="Arial MT"/>
                <a:cs typeface="Arial MT"/>
              </a:rPr>
              <a:t> </a:t>
            </a:r>
            <a:r>
              <a:rPr sz="2800" spc="-65" dirty="0">
                <a:latin typeface="Arial MT"/>
                <a:cs typeface="Arial MT"/>
              </a:rPr>
              <a:t>and</a:t>
            </a:r>
            <a:r>
              <a:rPr sz="2800" spc="185" dirty="0">
                <a:latin typeface="Arial MT"/>
                <a:cs typeface="Arial MT"/>
              </a:rPr>
              <a:t> </a:t>
            </a:r>
            <a:r>
              <a:rPr sz="2800" spc="-45" dirty="0">
                <a:latin typeface="Arial MT"/>
                <a:cs typeface="Arial MT"/>
              </a:rPr>
              <a:t>observed </a:t>
            </a:r>
            <a:r>
              <a:rPr sz="2800" spc="-600" dirty="0">
                <a:latin typeface="Arial MT"/>
                <a:cs typeface="Arial MT"/>
              </a:rPr>
              <a:t> </a:t>
            </a:r>
            <a:r>
              <a:rPr sz="2800" spc="-60" dirty="0">
                <a:latin typeface="Arial MT"/>
                <a:cs typeface="Arial MT"/>
              </a:rPr>
              <a:t>by</a:t>
            </a:r>
            <a:r>
              <a:rPr sz="2800" spc="85" dirty="0">
                <a:latin typeface="Arial MT"/>
                <a:cs typeface="Arial MT"/>
              </a:rPr>
              <a:t> </a:t>
            </a:r>
            <a:r>
              <a:rPr sz="2800" spc="-35" dirty="0">
                <a:latin typeface="Arial MT"/>
                <a:cs typeface="Arial MT"/>
              </a:rPr>
              <a:t>chem</a:t>
            </a:r>
            <a:r>
              <a:rPr sz="2800" spc="-35" dirty="0">
                <a:latin typeface="MS UI Gothic"/>
                <a:cs typeface="MS UI Gothic"/>
              </a:rPr>
              <a:t>i</a:t>
            </a:r>
            <a:r>
              <a:rPr sz="2800" spc="-35" dirty="0">
                <a:latin typeface="Arial MT"/>
                <a:cs typeface="Arial MT"/>
              </a:rPr>
              <a:t>ca</a:t>
            </a:r>
            <a:r>
              <a:rPr sz="2800" spc="-35" dirty="0">
                <a:latin typeface="MS UI Gothic"/>
                <a:cs typeface="MS UI Gothic"/>
              </a:rPr>
              <a:t>l</a:t>
            </a:r>
            <a:r>
              <a:rPr sz="2800" spc="75" dirty="0">
                <a:latin typeface="MS UI Gothic"/>
                <a:cs typeface="MS UI Gothic"/>
              </a:rPr>
              <a:t> </a:t>
            </a:r>
            <a:r>
              <a:rPr sz="2800" spc="-90" dirty="0">
                <a:latin typeface="Arial MT"/>
                <a:cs typeface="Arial MT"/>
              </a:rPr>
              <a:t>means.</a:t>
            </a:r>
            <a:r>
              <a:rPr sz="2800" spc="40" dirty="0">
                <a:latin typeface="Arial MT"/>
                <a:cs typeface="Arial MT"/>
              </a:rPr>
              <a:t> </a:t>
            </a:r>
            <a:r>
              <a:rPr sz="2800" spc="-80" dirty="0">
                <a:latin typeface="Arial MT"/>
                <a:cs typeface="Arial MT"/>
              </a:rPr>
              <a:t>Examp</a:t>
            </a:r>
            <a:r>
              <a:rPr sz="2800" spc="-80" dirty="0">
                <a:latin typeface="MS UI Gothic"/>
                <a:cs typeface="MS UI Gothic"/>
              </a:rPr>
              <a:t>l</a:t>
            </a:r>
            <a:r>
              <a:rPr sz="2800" spc="-80" dirty="0">
                <a:latin typeface="Arial MT"/>
                <a:cs typeface="Arial MT"/>
              </a:rPr>
              <a:t>e</a:t>
            </a:r>
            <a:r>
              <a:rPr sz="2800" spc="100" dirty="0">
                <a:latin typeface="Arial MT"/>
                <a:cs typeface="Arial MT"/>
              </a:rPr>
              <a:t> </a:t>
            </a:r>
            <a:r>
              <a:rPr sz="2800" spc="5" dirty="0">
                <a:latin typeface="Impact"/>
                <a:cs typeface="Impact"/>
              </a:rPr>
              <a:t>:</a:t>
            </a:r>
            <a:r>
              <a:rPr sz="2800" spc="295" dirty="0">
                <a:latin typeface="Impact"/>
                <a:cs typeface="Impact"/>
              </a:rPr>
              <a:t> </a:t>
            </a:r>
            <a:r>
              <a:rPr sz="2800" spc="-25" dirty="0">
                <a:latin typeface="Arial MT"/>
                <a:cs typeface="Arial MT"/>
              </a:rPr>
              <a:t>Corros</a:t>
            </a:r>
            <a:r>
              <a:rPr sz="2800" spc="-25" dirty="0">
                <a:latin typeface="MS UI Gothic"/>
                <a:cs typeface="MS UI Gothic"/>
              </a:rPr>
              <a:t>i</a:t>
            </a:r>
            <a:r>
              <a:rPr sz="2800" spc="-25" dirty="0">
                <a:latin typeface="Arial MT"/>
                <a:cs typeface="Arial MT"/>
              </a:rPr>
              <a:t>on</a:t>
            </a:r>
            <a:r>
              <a:rPr sz="2800" spc="90" dirty="0">
                <a:latin typeface="Arial MT"/>
                <a:cs typeface="Arial MT"/>
              </a:rPr>
              <a:t> </a:t>
            </a:r>
            <a:r>
              <a:rPr sz="2800" spc="-55" dirty="0">
                <a:latin typeface="Arial MT"/>
                <a:cs typeface="Arial MT"/>
              </a:rPr>
              <a:t>res</a:t>
            </a:r>
            <a:r>
              <a:rPr sz="2800" spc="-55" dirty="0">
                <a:latin typeface="MS UI Gothic"/>
                <a:cs typeface="MS UI Gothic"/>
              </a:rPr>
              <a:t>i</a:t>
            </a:r>
            <a:r>
              <a:rPr sz="2800" spc="-55" dirty="0">
                <a:latin typeface="Arial MT"/>
                <a:cs typeface="Arial MT"/>
              </a:rPr>
              <a:t>stance</a:t>
            </a:r>
            <a:r>
              <a:rPr sz="2800" spc="114" dirty="0">
                <a:latin typeface="Arial MT"/>
                <a:cs typeface="Arial MT"/>
              </a:rPr>
              <a:t> </a:t>
            </a:r>
            <a:r>
              <a:rPr sz="2800" spc="-200" dirty="0">
                <a:latin typeface="Arial MT"/>
                <a:cs typeface="Arial MT"/>
              </a:rPr>
              <a:t>,</a:t>
            </a:r>
            <a:r>
              <a:rPr sz="2800" spc="125" dirty="0">
                <a:latin typeface="Arial MT"/>
                <a:cs typeface="Arial MT"/>
              </a:rPr>
              <a:t> </a:t>
            </a:r>
            <a:r>
              <a:rPr sz="2800" spc="5" dirty="0">
                <a:latin typeface="Arial MT"/>
                <a:cs typeface="Arial MT"/>
              </a:rPr>
              <a:t>A</a:t>
            </a:r>
            <a:r>
              <a:rPr sz="2800" spc="5" dirty="0">
                <a:latin typeface="MS UI Gothic"/>
                <a:cs typeface="MS UI Gothic"/>
              </a:rPr>
              <a:t>l</a:t>
            </a:r>
            <a:r>
              <a:rPr sz="2800" spc="5" dirty="0">
                <a:latin typeface="Arial MT"/>
                <a:cs typeface="Arial MT"/>
              </a:rPr>
              <a:t>ka</a:t>
            </a:r>
            <a:r>
              <a:rPr sz="2800" spc="5" dirty="0">
                <a:latin typeface="MS UI Gothic"/>
                <a:cs typeface="MS UI Gothic"/>
              </a:rPr>
              <a:t>li</a:t>
            </a:r>
            <a:r>
              <a:rPr sz="2800" spc="5" dirty="0">
                <a:latin typeface="Arial MT"/>
                <a:cs typeface="Arial MT"/>
              </a:rPr>
              <a:t>n</a:t>
            </a:r>
            <a:r>
              <a:rPr sz="2800" spc="5" dirty="0">
                <a:latin typeface="MS UI Gothic"/>
                <a:cs typeface="MS UI Gothic"/>
              </a:rPr>
              <a:t>i</a:t>
            </a:r>
            <a:r>
              <a:rPr sz="2800" spc="5" dirty="0">
                <a:latin typeface="Arial MT"/>
                <a:cs typeface="Arial MT"/>
              </a:rPr>
              <a:t>ty</a:t>
            </a:r>
            <a:r>
              <a:rPr sz="2800" spc="70" dirty="0">
                <a:latin typeface="Arial MT"/>
                <a:cs typeface="Arial MT"/>
              </a:rPr>
              <a:t> </a:t>
            </a:r>
            <a:r>
              <a:rPr sz="2800" spc="-200" dirty="0">
                <a:latin typeface="Arial MT"/>
                <a:cs typeface="Arial MT"/>
              </a:rPr>
              <a:t>,</a:t>
            </a:r>
            <a:r>
              <a:rPr sz="2800" spc="125" dirty="0">
                <a:latin typeface="Arial MT"/>
                <a:cs typeface="Arial MT"/>
              </a:rPr>
              <a:t> </a:t>
            </a:r>
            <a:r>
              <a:rPr sz="2800" spc="-15" dirty="0">
                <a:latin typeface="Arial MT"/>
                <a:cs typeface="Arial MT"/>
              </a:rPr>
              <a:t>Ac</a:t>
            </a:r>
            <a:r>
              <a:rPr sz="2800" spc="-15" dirty="0">
                <a:latin typeface="MS UI Gothic"/>
                <a:cs typeface="MS UI Gothic"/>
              </a:rPr>
              <a:t>i</a:t>
            </a:r>
            <a:r>
              <a:rPr sz="2800" spc="-15" dirty="0">
                <a:latin typeface="Arial MT"/>
                <a:cs typeface="Arial MT"/>
              </a:rPr>
              <a:t>d</a:t>
            </a:r>
            <a:r>
              <a:rPr sz="2800" spc="-15" dirty="0">
                <a:latin typeface="MS UI Gothic"/>
                <a:cs typeface="MS UI Gothic"/>
              </a:rPr>
              <a:t>i</a:t>
            </a:r>
            <a:r>
              <a:rPr sz="2800" spc="-15" dirty="0">
                <a:latin typeface="Arial MT"/>
                <a:cs typeface="Arial MT"/>
              </a:rPr>
              <a:t>ty,</a:t>
            </a:r>
            <a:endParaRPr sz="2800" dirty="0">
              <a:latin typeface="Arial MT"/>
              <a:cs typeface="Arial MT"/>
            </a:endParaRPr>
          </a:p>
          <a:p>
            <a:pPr marL="17145" marR="5728335" indent="3175">
              <a:lnSpc>
                <a:spcPct val="100000"/>
              </a:lnSpc>
            </a:pPr>
            <a:r>
              <a:rPr sz="2800" spc="-55" dirty="0">
                <a:latin typeface="Arial MT"/>
                <a:cs typeface="Arial MT"/>
              </a:rPr>
              <a:t>Chem</a:t>
            </a:r>
            <a:r>
              <a:rPr sz="2800" spc="-55" dirty="0">
                <a:latin typeface="MS UI Gothic"/>
                <a:cs typeface="MS UI Gothic"/>
              </a:rPr>
              <a:t>i</a:t>
            </a:r>
            <a:r>
              <a:rPr sz="2800" spc="-55" dirty="0">
                <a:latin typeface="Arial MT"/>
                <a:cs typeface="Arial MT"/>
              </a:rPr>
              <a:t>ca</a:t>
            </a:r>
            <a:r>
              <a:rPr sz="2800" spc="-55" dirty="0">
                <a:latin typeface="MS UI Gothic"/>
                <a:cs typeface="MS UI Gothic"/>
              </a:rPr>
              <a:t>l</a:t>
            </a:r>
            <a:r>
              <a:rPr sz="2800" spc="20" dirty="0">
                <a:latin typeface="MS UI Gothic"/>
                <a:cs typeface="MS UI Gothic"/>
              </a:rPr>
              <a:t> </a:t>
            </a:r>
            <a:r>
              <a:rPr sz="2800" spc="15" dirty="0">
                <a:latin typeface="Arial MT"/>
                <a:cs typeface="Arial MT"/>
              </a:rPr>
              <a:t>compos</a:t>
            </a:r>
            <a:r>
              <a:rPr sz="2800" spc="15" dirty="0">
                <a:latin typeface="MS UI Gothic"/>
                <a:cs typeface="MS UI Gothic"/>
              </a:rPr>
              <a:t>i</a:t>
            </a:r>
            <a:r>
              <a:rPr sz="2800" spc="15" dirty="0">
                <a:latin typeface="Arial MT"/>
                <a:cs typeface="Arial MT"/>
              </a:rPr>
              <a:t>t</a:t>
            </a:r>
            <a:r>
              <a:rPr sz="2800" spc="15" dirty="0">
                <a:latin typeface="MS UI Gothic"/>
                <a:cs typeface="MS UI Gothic"/>
              </a:rPr>
              <a:t>i</a:t>
            </a:r>
            <a:r>
              <a:rPr sz="2800" spc="15" dirty="0">
                <a:latin typeface="Arial MT"/>
                <a:cs typeface="Arial MT"/>
              </a:rPr>
              <a:t>on</a:t>
            </a:r>
            <a:r>
              <a:rPr sz="2800" spc="65" dirty="0">
                <a:latin typeface="Arial MT"/>
                <a:cs typeface="Arial MT"/>
              </a:rPr>
              <a:t> </a:t>
            </a:r>
            <a:r>
              <a:rPr sz="2800" spc="-190" dirty="0">
                <a:latin typeface="Arial MT"/>
                <a:cs typeface="Arial MT"/>
              </a:rPr>
              <a:t>Etc. </a:t>
            </a:r>
            <a:r>
              <a:rPr sz="2800" spc="-595" dirty="0">
                <a:latin typeface="Arial MT"/>
                <a:cs typeface="Arial MT"/>
              </a:rPr>
              <a:t> </a:t>
            </a:r>
            <a:r>
              <a:rPr sz="2800" spc="-55" dirty="0">
                <a:latin typeface="Arial MT"/>
                <a:cs typeface="Arial MT"/>
              </a:rPr>
              <a:t>4</a:t>
            </a:r>
            <a:r>
              <a:rPr sz="2800" spc="-55" dirty="0">
                <a:solidFill>
                  <a:srgbClr val="FF0000"/>
                </a:solidFill>
                <a:latin typeface="Arial MT"/>
                <a:cs typeface="Arial MT"/>
              </a:rPr>
              <a:t>.E</a:t>
            </a:r>
            <a:r>
              <a:rPr sz="2800" spc="-55" dirty="0">
                <a:solidFill>
                  <a:srgbClr val="FF0000"/>
                </a:solidFill>
                <a:latin typeface="MS UI Gothic"/>
                <a:cs typeface="MS UI Gothic"/>
              </a:rPr>
              <a:t>l</a:t>
            </a:r>
            <a:r>
              <a:rPr sz="2800" spc="-55" dirty="0">
                <a:solidFill>
                  <a:srgbClr val="FF0000"/>
                </a:solidFill>
                <a:latin typeface="Arial MT"/>
                <a:cs typeface="Arial MT"/>
              </a:rPr>
              <a:t>ectr</a:t>
            </a:r>
            <a:r>
              <a:rPr sz="2800" spc="-55" dirty="0">
                <a:solidFill>
                  <a:srgbClr val="FF0000"/>
                </a:solidFill>
                <a:latin typeface="MS UI Gothic"/>
                <a:cs typeface="MS UI Gothic"/>
              </a:rPr>
              <a:t>i</a:t>
            </a:r>
            <a:r>
              <a:rPr sz="2800" spc="-55" dirty="0">
                <a:solidFill>
                  <a:srgbClr val="FF0000"/>
                </a:solidFill>
                <a:latin typeface="Arial MT"/>
                <a:cs typeface="Arial MT"/>
              </a:rPr>
              <a:t>ca</a:t>
            </a:r>
            <a:r>
              <a:rPr sz="2800" spc="-55" dirty="0">
                <a:solidFill>
                  <a:srgbClr val="FF0000"/>
                </a:solidFill>
                <a:latin typeface="MS UI Gothic"/>
                <a:cs typeface="MS UI Gothic"/>
              </a:rPr>
              <a:t>l</a:t>
            </a:r>
            <a:r>
              <a:rPr sz="2800" spc="-30" dirty="0">
                <a:solidFill>
                  <a:srgbClr val="FF0000"/>
                </a:solidFill>
                <a:latin typeface="MS UI Gothic"/>
                <a:cs typeface="MS UI Gothic"/>
              </a:rPr>
              <a:t> </a:t>
            </a:r>
            <a:r>
              <a:rPr sz="2800" spc="-20" dirty="0">
                <a:solidFill>
                  <a:srgbClr val="FF0000"/>
                </a:solidFill>
                <a:latin typeface="Arial MT"/>
                <a:cs typeface="Arial MT"/>
              </a:rPr>
              <a:t>Propert</a:t>
            </a:r>
            <a:r>
              <a:rPr sz="2800" spc="-20" dirty="0">
                <a:solidFill>
                  <a:srgbClr val="FF0000"/>
                </a:solidFill>
                <a:latin typeface="MS UI Gothic"/>
                <a:cs typeface="MS UI Gothic"/>
              </a:rPr>
              <a:t>i</a:t>
            </a:r>
            <a:r>
              <a:rPr sz="2800" spc="-20" dirty="0">
                <a:solidFill>
                  <a:srgbClr val="FF0000"/>
                </a:solidFill>
                <a:latin typeface="Arial MT"/>
                <a:cs typeface="Arial MT"/>
              </a:rPr>
              <a:t>es</a:t>
            </a:r>
            <a:r>
              <a:rPr sz="2800" spc="-20" dirty="0">
                <a:solidFill>
                  <a:srgbClr val="FF0000"/>
                </a:solidFill>
                <a:latin typeface="Impact"/>
                <a:cs typeface="Impact"/>
              </a:rPr>
              <a:t>:</a:t>
            </a:r>
            <a:endParaRPr sz="2800" dirty="0">
              <a:solidFill>
                <a:srgbClr val="FF0000"/>
              </a:solidFill>
              <a:latin typeface="Impact"/>
              <a:cs typeface="Impact"/>
            </a:endParaRPr>
          </a:p>
          <a:p>
            <a:pPr marL="24130" marR="126364">
              <a:lnSpc>
                <a:spcPct val="100000"/>
              </a:lnSpc>
            </a:pPr>
            <a:r>
              <a:rPr sz="2800" spc="-100" dirty="0">
                <a:latin typeface="Arial MT"/>
                <a:cs typeface="Arial MT"/>
              </a:rPr>
              <a:t>Are</a:t>
            </a:r>
            <a:r>
              <a:rPr sz="2800" spc="135" dirty="0">
                <a:latin typeface="Arial MT"/>
                <a:cs typeface="Arial MT"/>
              </a:rPr>
              <a:t> </a:t>
            </a:r>
            <a:r>
              <a:rPr sz="2800" spc="-45" dirty="0">
                <a:latin typeface="Arial MT"/>
                <a:cs typeface="Arial MT"/>
              </a:rPr>
              <a:t>those</a:t>
            </a:r>
            <a:r>
              <a:rPr sz="2800" spc="17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propert</a:t>
            </a:r>
            <a:r>
              <a:rPr sz="2800" dirty="0">
                <a:latin typeface="MS UI Gothic"/>
                <a:cs typeface="MS UI Gothic"/>
              </a:rPr>
              <a:t>i</a:t>
            </a:r>
            <a:r>
              <a:rPr sz="2800" dirty="0">
                <a:latin typeface="Arial MT"/>
                <a:cs typeface="Arial MT"/>
              </a:rPr>
              <a:t>es</a:t>
            </a:r>
            <a:r>
              <a:rPr sz="2800" spc="85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of</a:t>
            </a:r>
            <a:r>
              <a:rPr sz="2800" spc="114" dirty="0">
                <a:latin typeface="Arial MT"/>
                <a:cs typeface="Arial MT"/>
              </a:rPr>
              <a:t> </a:t>
            </a:r>
            <a:r>
              <a:rPr sz="2800" spc="-250" dirty="0">
                <a:latin typeface="Arial MT"/>
                <a:cs typeface="Arial MT"/>
              </a:rPr>
              <a:t>a</a:t>
            </a:r>
            <a:r>
              <a:rPr sz="2800" spc="-210" dirty="0">
                <a:latin typeface="Arial MT"/>
                <a:cs typeface="Arial MT"/>
              </a:rPr>
              <a:t> </a:t>
            </a:r>
            <a:r>
              <a:rPr sz="2800" spc="-15" dirty="0">
                <a:latin typeface="Arial MT"/>
                <a:cs typeface="Arial MT"/>
              </a:rPr>
              <a:t>mater</a:t>
            </a:r>
            <a:r>
              <a:rPr sz="2800" spc="-15" dirty="0">
                <a:latin typeface="MS UI Gothic"/>
                <a:cs typeface="MS UI Gothic"/>
              </a:rPr>
              <a:t>i</a:t>
            </a:r>
            <a:r>
              <a:rPr sz="2800" spc="-15" dirty="0">
                <a:latin typeface="Arial MT"/>
                <a:cs typeface="Arial MT"/>
              </a:rPr>
              <a:t>a</a:t>
            </a:r>
            <a:r>
              <a:rPr sz="2800" spc="-15" dirty="0">
                <a:latin typeface="MS UI Gothic"/>
                <a:cs typeface="MS UI Gothic"/>
              </a:rPr>
              <a:t>l</a:t>
            </a:r>
            <a:r>
              <a:rPr sz="2800" spc="35" dirty="0">
                <a:latin typeface="MS UI Gothic"/>
                <a:cs typeface="MS UI Gothic"/>
              </a:rPr>
              <a:t> </a:t>
            </a:r>
            <a:r>
              <a:rPr sz="2800" spc="-25" dirty="0">
                <a:latin typeface="Arial MT"/>
                <a:cs typeface="Arial MT"/>
              </a:rPr>
              <a:t>wh</a:t>
            </a:r>
            <a:r>
              <a:rPr sz="2800" spc="-25" dirty="0">
                <a:latin typeface="MS UI Gothic"/>
                <a:cs typeface="MS UI Gothic"/>
              </a:rPr>
              <a:t>i</a:t>
            </a:r>
            <a:r>
              <a:rPr sz="2800" spc="-25" dirty="0">
                <a:latin typeface="Arial MT"/>
                <a:cs typeface="Arial MT"/>
              </a:rPr>
              <a:t>ch</a:t>
            </a:r>
            <a:r>
              <a:rPr sz="2800" spc="125" dirty="0">
                <a:latin typeface="Arial MT"/>
                <a:cs typeface="Arial MT"/>
              </a:rPr>
              <a:t> </a:t>
            </a:r>
            <a:r>
              <a:rPr sz="2800" spc="-105" dirty="0">
                <a:latin typeface="Arial MT"/>
                <a:cs typeface="Arial MT"/>
              </a:rPr>
              <a:t>can</a:t>
            </a:r>
            <a:r>
              <a:rPr sz="2800" spc="160" dirty="0">
                <a:latin typeface="Arial MT"/>
                <a:cs typeface="Arial MT"/>
              </a:rPr>
              <a:t> </a:t>
            </a:r>
            <a:r>
              <a:rPr sz="2800" spc="-100" dirty="0">
                <a:latin typeface="Arial MT"/>
                <a:cs typeface="Arial MT"/>
              </a:rPr>
              <a:t>be</a:t>
            </a:r>
            <a:r>
              <a:rPr sz="2800" spc="175" dirty="0">
                <a:latin typeface="Arial MT"/>
                <a:cs typeface="Arial MT"/>
              </a:rPr>
              <a:t> </a:t>
            </a:r>
            <a:r>
              <a:rPr sz="2800" spc="-55" dirty="0">
                <a:latin typeface="Arial MT"/>
                <a:cs typeface="Arial MT"/>
              </a:rPr>
              <a:t>measured</a:t>
            </a:r>
            <a:r>
              <a:rPr sz="2800" spc="175" dirty="0">
                <a:latin typeface="Arial MT"/>
                <a:cs typeface="Arial MT"/>
              </a:rPr>
              <a:t> </a:t>
            </a:r>
            <a:r>
              <a:rPr sz="2800" spc="-65" dirty="0">
                <a:latin typeface="Arial MT"/>
                <a:cs typeface="Arial MT"/>
              </a:rPr>
              <a:t>and</a:t>
            </a:r>
            <a:r>
              <a:rPr sz="2800" spc="14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compute </a:t>
            </a:r>
            <a:r>
              <a:rPr sz="2800" spc="-600" dirty="0">
                <a:latin typeface="Arial MT"/>
                <a:cs typeface="Arial MT"/>
              </a:rPr>
              <a:t> </a:t>
            </a:r>
            <a:r>
              <a:rPr sz="2800" spc="-60" dirty="0">
                <a:latin typeface="Arial MT"/>
                <a:cs typeface="Arial MT"/>
              </a:rPr>
              <a:t>by</a:t>
            </a:r>
            <a:r>
              <a:rPr sz="2800" spc="125" dirty="0">
                <a:latin typeface="Arial MT"/>
                <a:cs typeface="Arial MT"/>
              </a:rPr>
              <a:t> </a:t>
            </a:r>
            <a:r>
              <a:rPr sz="2800" spc="-25" dirty="0">
                <a:latin typeface="Arial MT"/>
                <a:cs typeface="Arial MT"/>
              </a:rPr>
              <a:t>e</a:t>
            </a:r>
            <a:r>
              <a:rPr sz="2800" spc="-25" dirty="0">
                <a:latin typeface="MS UI Gothic"/>
                <a:cs typeface="MS UI Gothic"/>
              </a:rPr>
              <a:t>l</a:t>
            </a:r>
            <a:r>
              <a:rPr sz="2800" spc="-25" dirty="0">
                <a:latin typeface="Arial MT"/>
                <a:cs typeface="Arial MT"/>
              </a:rPr>
              <a:t>ectr</a:t>
            </a:r>
            <a:r>
              <a:rPr sz="2800" spc="-25" dirty="0">
                <a:latin typeface="MS UI Gothic"/>
                <a:cs typeface="MS UI Gothic"/>
              </a:rPr>
              <a:t>i</a:t>
            </a:r>
            <a:r>
              <a:rPr sz="2800" spc="-25" dirty="0">
                <a:latin typeface="Arial MT"/>
                <a:cs typeface="Arial MT"/>
              </a:rPr>
              <a:t>ca</a:t>
            </a:r>
            <a:r>
              <a:rPr sz="2800" spc="-25" dirty="0">
                <a:latin typeface="MS UI Gothic"/>
                <a:cs typeface="MS UI Gothic"/>
              </a:rPr>
              <a:t>l</a:t>
            </a:r>
            <a:r>
              <a:rPr sz="2800" spc="85" dirty="0">
                <a:latin typeface="MS UI Gothic"/>
                <a:cs typeface="MS UI Gothic"/>
              </a:rPr>
              <a:t> </a:t>
            </a:r>
            <a:r>
              <a:rPr sz="2800" spc="-90" dirty="0">
                <a:latin typeface="Arial MT"/>
                <a:cs typeface="Arial MT"/>
              </a:rPr>
              <a:t>means.</a:t>
            </a:r>
            <a:r>
              <a:rPr sz="2800" spc="45" dirty="0">
                <a:latin typeface="Arial MT"/>
                <a:cs typeface="Arial MT"/>
              </a:rPr>
              <a:t> </a:t>
            </a:r>
            <a:r>
              <a:rPr sz="2800" spc="-80" dirty="0">
                <a:latin typeface="Arial MT"/>
                <a:cs typeface="Arial MT"/>
              </a:rPr>
              <a:t>Examp</a:t>
            </a:r>
            <a:r>
              <a:rPr sz="2800" spc="-80" dirty="0">
                <a:latin typeface="MS UI Gothic"/>
                <a:cs typeface="MS UI Gothic"/>
              </a:rPr>
              <a:t>l</a:t>
            </a:r>
            <a:r>
              <a:rPr sz="2800" spc="-80" dirty="0">
                <a:latin typeface="Arial MT"/>
                <a:cs typeface="Arial MT"/>
              </a:rPr>
              <a:t>e</a:t>
            </a:r>
            <a:r>
              <a:rPr sz="2800" spc="105" dirty="0">
                <a:latin typeface="Arial MT"/>
                <a:cs typeface="Arial MT"/>
              </a:rPr>
              <a:t> </a:t>
            </a:r>
            <a:r>
              <a:rPr sz="2800" spc="5" dirty="0">
                <a:latin typeface="Impact"/>
                <a:cs typeface="Impact"/>
              </a:rPr>
              <a:t>:</a:t>
            </a:r>
            <a:r>
              <a:rPr sz="2800" spc="300" dirty="0">
                <a:latin typeface="Impact"/>
                <a:cs typeface="Impact"/>
              </a:rPr>
              <a:t> </a:t>
            </a:r>
            <a:r>
              <a:rPr sz="2800" spc="-10" dirty="0">
                <a:latin typeface="Arial MT"/>
                <a:cs typeface="Arial MT"/>
              </a:rPr>
              <a:t>Conduct</a:t>
            </a:r>
            <a:r>
              <a:rPr sz="2800" spc="-10" dirty="0">
                <a:latin typeface="MS UI Gothic"/>
                <a:cs typeface="MS UI Gothic"/>
              </a:rPr>
              <a:t>i</a:t>
            </a:r>
            <a:r>
              <a:rPr sz="2800" spc="-10" dirty="0">
                <a:latin typeface="Arial MT"/>
                <a:cs typeface="Arial MT"/>
              </a:rPr>
              <a:t>v</a:t>
            </a:r>
            <a:r>
              <a:rPr sz="2800" spc="-10" dirty="0">
                <a:latin typeface="MS UI Gothic"/>
                <a:cs typeface="MS UI Gothic"/>
              </a:rPr>
              <a:t>i</a:t>
            </a:r>
            <a:r>
              <a:rPr sz="2800" spc="-10" dirty="0">
                <a:latin typeface="Arial MT"/>
                <a:cs typeface="Arial MT"/>
              </a:rPr>
              <a:t>ty,</a:t>
            </a:r>
            <a:r>
              <a:rPr sz="2800" spc="145" dirty="0">
                <a:latin typeface="Arial MT"/>
                <a:cs typeface="Arial MT"/>
              </a:rPr>
              <a:t> </a:t>
            </a:r>
            <a:r>
              <a:rPr sz="2800" spc="-20" dirty="0">
                <a:latin typeface="Arial MT"/>
                <a:cs typeface="Arial MT"/>
              </a:rPr>
              <a:t>D</a:t>
            </a:r>
            <a:r>
              <a:rPr sz="2800" spc="-20" dirty="0">
                <a:latin typeface="MS UI Gothic"/>
                <a:cs typeface="MS UI Gothic"/>
              </a:rPr>
              <a:t>i</a:t>
            </a:r>
            <a:r>
              <a:rPr sz="2800" spc="-20" dirty="0">
                <a:latin typeface="Arial MT"/>
                <a:cs typeface="Arial MT"/>
              </a:rPr>
              <a:t>e</a:t>
            </a:r>
            <a:r>
              <a:rPr sz="2800" spc="-20" dirty="0">
                <a:latin typeface="MS UI Gothic"/>
                <a:cs typeface="MS UI Gothic"/>
              </a:rPr>
              <a:t>l</a:t>
            </a:r>
            <a:r>
              <a:rPr sz="2800" spc="-20" dirty="0">
                <a:latin typeface="Arial MT"/>
                <a:cs typeface="Arial MT"/>
              </a:rPr>
              <a:t>ectr</a:t>
            </a:r>
            <a:r>
              <a:rPr sz="2800" spc="-20" dirty="0">
                <a:latin typeface="MS UI Gothic"/>
                <a:cs typeface="MS UI Gothic"/>
              </a:rPr>
              <a:t>i</a:t>
            </a:r>
            <a:r>
              <a:rPr sz="2800" spc="-20" dirty="0">
                <a:latin typeface="Arial MT"/>
                <a:cs typeface="Arial MT"/>
              </a:rPr>
              <a:t>c</a:t>
            </a:r>
            <a:r>
              <a:rPr sz="2800" spc="165" dirty="0">
                <a:latin typeface="Arial MT"/>
                <a:cs typeface="Arial MT"/>
              </a:rPr>
              <a:t> </a:t>
            </a:r>
            <a:r>
              <a:rPr sz="2800" spc="20" dirty="0">
                <a:latin typeface="Arial MT"/>
                <a:cs typeface="Arial MT"/>
              </a:rPr>
              <a:t>perm</a:t>
            </a:r>
            <a:r>
              <a:rPr sz="2800" spc="20" dirty="0">
                <a:latin typeface="MS UI Gothic"/>
                <a:cs typeface="MS UI Gothic"/>
              </a:rPr>
              <a:t>i</a:t>
            </a:r>
            <a:r>
              <a:rPr sz="2800" spc="20" dirty="0">
                <a:latin typeface="Arial MT"/>
                <a:cs typeface="Arial MT"/>
              </a:rPr>
              <a:t>tt</a:t>
            </a:r>
            <a:r>
              <a:rPr sz="2800" spc="20" dirty="0">
                <a:latin typeface="MS UI Gothic"/>
                <a:cs typeface="MS UI Gothic"/>
              </a:rPr>
              <a:t>i</a:t>
            </a:r>
            <a:r>
              <a:rPr sz="2800" spc="20" dirty="0">
                <a:latin typeface="Arial MT"/>
                <a:cs typeface="Arial MT"/>
              </a:rPr>
              <a:t>v</a:t>
            </a:r>
            <a:r>
              <a:rPr sz="2800" spc="20" dirty="0">
                <a:latin typeface="MS UI Gothic"/>
                <a:cs typeface="MS UI Gothic"/>
              </a:rPr>
              <a:t>i</a:t>
            </a:r>
            <a:r>
              <a:rPr sz="2800" spc="20" dirty="0">
                <a:latin typeface="Arial MT"/>
                <a:cs typeface="Arial MT"/>
              </a:rPr>
              <a:t>ty,</a:t>
            </a:r>
            <a:endParaRPr sz="2800" dirty="0">
              <a:latin typeface="Arial MT"/>
              <a:cs typeface="Arial MT"/>
            </a:endParaRPr>
          </a:p>
          <a:p>
            <a:pPr marL="24130">
              <a:lnSpc>
                <a:spcPct val="100000"/>
              </a:lnSpc>
            </a:pPr>
            <a:r>
              <a:rPr sz="2800" spc="-20" dirty="0">
                <a:latin typeface="Arial MT"/>
                <a:cs typeface="Arial MT"/>
              </a:rPr>
              <a:t>D</a:t>
            </a:r>
            <a:r>
              <a:rPr sz="2800" spc="-20" dirty="0">
                <a:latin typeface="MS UI Gothic"/>
                <a:cs typeface="MS UI Gothic"/>
              </a:rPr>
              <a:t>i</a:t>
            </a:r>
            <a:r>
              <a:rPr sz="2800" spc="-20" dirty="0">
                <a:latin typeface="Arial MT"/>
                <a:cs typeface="Arial MT"/>
              </a:rPr>
              <a:t>e</a:t>
            </a:r>
            <a:r>
              <a:rPr sz="2800" spc="-20" dirty="0">
                <a:latin typeface="MS UI Gothic"/>
                <a:cs typeface="MS UI Gothic"/>
              </a:rPr>
              <a:t>l</a:t>
            </a:r>
            <a:r>
              <a:rPr sz="2800" spc="-20" dirty="0">
                <a:latin typeface="Arial MT"/>
                <a:cs typeface="Arial MT"/>
              </a:rPr>
              <a:t>ectr</a:t>
            </a:r>
            <a:r>
              <a:rPr sz="2800" spc="-20" dirty="0">
                <a:latin typeface="MS UI Gothic"/>
                <a:cs typeface="MS UI Gothic"/>
              </a:rPr>
              <a:t>i</a:t>
            </a:r>
            <a:r>
              <a:rPr sz="2800" spc="-20" dirty="0">
                <a:latin typeface="Arial MT"/>
                <a:cs typeface="Arial MT"/>
              </a:rPr>
              <a:t>c</a:t>
            </a:r>
            <a:r>
              <a:rPr sz="2800" spc="45" dirty="0">
                <a:latin typeface="Arial MT"/>
                <a:cs typeface="Arial MT"/>
              </a:rPr>
              <a:t> </a:t>
            </a:r>
            <a:r>
              <a:rPr sz="2800" spc="5" dirty="0">
                <a:latin typeface="Arial MT"/>
                <a:cs typeface="Arial MT"/>
              </a:rPr>
              <a:t>strength</a:t>
            </a:r>
            <a:r>
              <a:rPr sz="2800" spc="140" dirty="0">
                <a:latin typeface="Arial MT"/>
                <a:cs typeface="Arial MT"/>
              </a:rPr>
              <a:t> </a:t>
            </a:r>
            <a:r>
              <a:rPr sz="2800" spc="-114" dirty="0">
                <a:latin typeface="Arial MT"/>
                <a:cs typeface="Arial MT"/>
              </a:rPr>
              <a:t>etc.</a:t>
            </a:r>
            <a:endParaRPr sz="2800" dirty="0">
              <a:latin typeface="Arial MT"/>
              <a:cs typeface="Arial M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AE668C-06EB-9B39-7259-B676DAB8638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317500"/>
            <a:ext cx="10071100" cy="4987903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12700">
              <a:spcBef>
                <a:spcPts val="994"/>
              </a:spcBef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What</a:t>
            </a:r>
            <a:r>
              <a:rPr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is</a:t>
            </a:r>
            <a:r>
              <a:rPr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Wood?</a:t>
            </a:r>
            <a:endParaRPr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720"/>
              </a:spcBef>
            </a:pPr>
            <a:r>
              <a:rPr dirty="0">
                <a:solidFill>
                  <a:srgbClr val="1D2A57"/>
                </a:solidFill>
                <a:latin typeface="Times New Roman"/>
                <a:cs typeface="Times New Roman"/>
              </a:rPr>
              <a:t>A </a:t>
            </a:r>
            <a:r>
              <a:rPr spc="-5" dirty="0">
                <a:solidFill>
                  <a:srgbClr val="1D2A57"/>
                </a:solidFill>
                <a:latin typeface="Times New Roman"/>
                <a:cs typeface="Times New Roman"/>
              </a:rPr>
              <a:t>hard substance that forms </a:t>
            </a:r>
            <a:r>
              <a:rPr dirty="0">
                <a:solidFill>
                  <a:srgbClr val="1D2A57"/>
                </a:solidFill>
                <a:latin typeface="Times New Roman"/>
                <a:cs typeface="Times New Roman"/>
              </a:rPr>
              <a:t>the </a:t>
            </a:r>
            <a:r>
              <a:rPr spc="-5" dirty="0">
                <a:solidFill>
                  <a:srgbClr val="1D2A57"/>
                </a:solidFill>
                <a:latin typeface="Times New Roman"/>
                <a:cs typeface="Times New Roman"/>
              </a:rPr>
              <a:t>branches and </a:t>
            </a:r>
            <a:r>
              <a:rPr dirty="0">
                <a:solidFill>
                  <a:srgbClr val="1D2A57"/>
                </a:solidFill>
                <a:latin typeface="Times New Roman"/>
                <a:cs typeface="Times New Roman"/>
              </a:rPr>
              <a:t>trunks of </a:t>
            </a:r>
            <a:r>
              <a:rPr spc="-5" dirty="0">
                <a:solidFill>
                  <a:srgbClr val="1D2A57"/>
                </a:solidFill>
                <a:latin typeface="Times New Roman"/>
                <a:cs typeface="Times New Roman"/>
              </a:rPr>
              <a:t>trees and</a:t>
            </a:r>
            <a:r>
              <a:rPr spc="290" dirty="0">
                <a:solidFill>
                  <a:srgbClr val="1D2A57"/>
                </a:solidFill>
                <a:latin typeface="Times New Roman"/>
                <a:cs typeface="Times New Roman"/>
              </a:rPr>
              <a:t>   </a:t>
            </a:r>
            <a:r>
              <a:rPr spc="-5" dirty="0">
                <a:solidFill>
                  <a:srgbClr val="1D2A57"/>
                </a:solidFill>
                <a:latin typeface="Times New Roman"/>
                <a:cs typeface="Times New Roman"/>
              </a:rPr>
              <a:t>can</a:t>
            </a:r>
            <a:r>
              <a:rPr spc="290" dirty="0">
                <a:solidFill>
                  <a:srgbClr val="1D2A57"/>
                </a:solidFill>
                <a:latin typeface="Times New Roman"/>
                <a:cs typeface="Times New Roman"/>
              </a:rPr>
              <a:t>   </a:t>
            </a:r>
            <a:r>
              <a:rPr dirty="0">
                <a:solidFill>
                  <a:srgbClr val="1D2A57"/>
                </a:solidFill>
                <a:latin typeface="Times New Roman"/>
                <a:cs typeface="Times New Roman"/>
              </a:rPr>
              <a:t>be     </a:t>
            </a:r>
            <a:r>
              <a:rPr spc="-5" dirty="0">
                <a:solidFill>
                  <a:srgbClr val="1D2A57"/>
                </a:solidFill>
                <a:latin typeface="Times New Roman"/>
                <a:cs typeface="Times New Roman"/>
              </a:rPr>
              <a:t>used</a:t>
            </a:r>
            <a:r>
              <a:rPr spc="290" dirty="0">
                <a:solidFill>
                  <a:srgbClr val="1D2A57"/>
                </a:solidFill>
                <a:latin typeface="Times New Roman"/>
                <a:cs typeface="Times New Roman"/>
              </a:rPr>
              <a:t>   </a:t>
            </a:r>
            <a:r>
              <a:rPr spc="-5" dirty="0">
                <a:solidFill>
                  <a:srgbClr val="1D2A57"/>
                </a:solidFill>
                <a:latin typeface="Times New Roman"/>
                <a:cs typeface="Times New Roman"/>
              </a:rPr>
              <a:t>as </a:t>
            </a:r>
            <a:r>
              <a:rPr dirty="0">
                <a:solidFill>
                  <a:srgbClr val="1D2A57"/>
                </a:solidFill>
                <a:latin typeface="Times New Roman"/>
                <a:cs typeface="Times New Roman"/>
              </a:rPr>
              <a:t> a </a:t>
            </a:r>
            <a:r>
              <a:rPr spc="-5" dirty="0">
                <a:solidFill>
                  <a:srgbClr val="1D2A57"/>
                </a:solidFill>
                <a:latin typeface="Times New Roman"/>
                <a:cs typeface="Times New Roman"/>
              </a:rPr>
              <a:t>building material, </a:t>
            </a:r>
            <a:r>
              <a:rPr dirty="0">
                <a:solidFill>
                  <a:srgbClr val="1D2A57"/>
                </a:solidFill>
                <a:latin typeface="Times New Roman"/>
                <a:cs typeface="Times New Roman"/>
              </a:rPr>
              <a:t>for </a:t>
            </a:r>
            <a:r>
              <a:rPr spc="-5" dirty="0">
                <a:solidFill>
                  <a:srgbClr val="1D2A57"/>
                </a:solidFill>
                <a:latin typeface="Times New Roman"/>
                <a:cs typeface="Times New Roman"/>
              </a:rPr>
              <a:t>making things.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porous and fibrous hard structured plant stem which is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the secondary xylem of the vascular tissue consisting of cellulose, hemicellulose and lignin can be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defined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as</a:t>
            </a:r>
            <a:r>
              <a:rPr spc="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wood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.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It’s</a:t>
            </a:r>
            <a:r>
              <a:rPr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a</a:t>
            </a:r>
            <a:r>
              <a:rPr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supportive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organ</a:t>
            </a:r>
            <a:r>
              <a:rPr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of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woody</a:t>
            </a:r>
            <a:r>
              <a:rPr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plants</a:t>
            </a:r>
            <a:r>
              <a:rPr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forming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the</a:t>
            </a:r>
            <a:r>
              <a:rPr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branches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stems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give</a:t>
            </a:r>
            <a:r>
              <a:rPr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them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a</a:t>
            </a:r>
            <a:r>
              <a:rPr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firm structure.</a:t>
            </a:r>
            <a:endParaRPr dirty="0">
              <a:latin typeface="Times New Roman"/>
              <a:cs typeface="Times New Roman"/>
            </a:endParaRPr>
          </a:p>
          <a:p>
            <a:endParaRPr dirty="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/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What</a:t>
            </a:r>
            <a:r>
              <a:rPr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Is</a:t>
            </a:r>
            <a:r>
              <a:rPr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</a:t>
            </a:r>
            <a:r>
              <a:rPr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Seasoning?</a:t>
            </a:r>
            <a:endParaRPr dirty="0">
              <a:latin typeface="Times New Roman"/>
              <a:cs typeface="Times New Roman"/>
            </a:endParaRPr>
          </a:p>
          <a:p>
            <a:pPr marL="12700" marR="7620" algn="just">
              <a:spcBef>
                <a:spcPts val="755"/>
              </a:spcBef>
            </a:pP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of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timber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is the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process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by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which moisture content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in the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timber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is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reduced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to </a:t>
            </a:r>
            <a:r>
              <a:rPr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required level.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By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reducing moisture content,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the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strength, elasticity and durability properties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are developed.</a:t>
            </a:r>
            <a:r>
              <a:rPr spc="-7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A</a:t>
            </a:r>
            <a:r>
              <a:rPr spc="-7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well-seasoned</a:t>
            </a:r>
            <a:r>
              <a:rPr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timber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has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 15%</a:t>
            </a:r>
            <a:r>
              <a:rPr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moisture content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in</a:t>
            </a:r>
            <a:r>
              <a:rPr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it.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/>
            <a:r>
              <a:rPr b="1" spc="-5" dirty="0">
                <a:solidFill>
                  <a:srgbClr val="272930"/>
                </a:solidFill>
                <a:latin typeface="Times New Roman"/>
                <a:cs typeface="Times New Roman"/>
              </a:rPr>
              <a:t>Methods</a:t>
            </a:r>
            <a:r>
              <a:rPr b="1" spc="-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272930"/>
                </a:solidFill>
                <a:latin typeface="Times New Roman"/>
                <a:cs typeface="Times New Roman"/>
              </a:rPr>
              <a:t>of</a:t>
            </a:r>
            <a:r>
              <a:rPr b="1" spc="-5" dirty="0">
                <a:solidFill>
                  <a:srgbClr val="272930"/>
                </a:solidFill>
                <a:latin typeface="Times New Roman"/>
                <a:cs typeface="Times New Roman"/>
              </a:rPr>
              <a:t> Seasoning </a:t>
            </a:r>
            <a:r>
              <a:rPr b="1" dirty="0">
                <a:solidFill>
                  <a:srgbClr val="272930"/>
                </a:solidFill>
                <a:latin typeface="Times New Roman"/>
                <a:cs typeface="Times New Roman"/>
              </a:rPr>
              <a:t>of</a:t>
            </a:r>
            <a:r>
              <a:rPr b="1" spc="-5" dirty="0">
                <a:solidFill>
                  <a:srgbClr val="272930"/>
                </a:solidFill>
                <a:latin typeface="Times New Roman"/>
                <a:cs typeface="Times New Roman"/>
              </a:rPr>
              <a:t> Timber</a:t>
            </a:r>
            <a:endParaRPr dirty="0">
              <a:latin typeface="Times New Roman"/>
              <a:cs typeface="Times New Roman"/>
            </a:endParaRPr>
          </a:p>
          <a:p>
            <a:pPr marL="12700" algn="just"/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There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are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 two</a:t>
            </a:r>
            <a:r>
              <a:rPr spc="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methods</a:t>
            </a:r>
            <a:r>
              <a:rPr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of</a:t>
            </a:r>
            <a:r>
              <a:rPr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r>
              <a:rPr spc="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of</a:t>
            </a:r>
            <a:r>
              <a:rPr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timber</a:t>
            </a:r>
            <a:r>
              <a:rPr spc="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which</a:t>
            </a:r>
            <a:r>
              <a:rPr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are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explained</a:t>
            </a:r>
            <a:r>
              <a:rPr spc="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below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dirty="0">
              <a:latin typeface="Times New Roman"/>
              <a:cs typeface="Times New Roman"/>
            </a:endParaRPr>
          </a:p>
          <a:p>
            <a:pPr marL="469900" indent="-228600">
              <a:buAutoNum type="arabicPeriod"/>
              <a:tabLst>
                <a:tab pos="469900" algn="l"/>
              </a:tabLst>
            </a:pP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Natural</a:t>
            </a:r>
            <a:r>
              <a:rPr spc="-2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endParaRPr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385"/>
              </a:spcBef>
              <a:buAutoNum type="arabicPeriod"/>
              <a:tabLst>
                <a:tab pos="469900" algn="l"/>
              </a:tabLst>
            </a:pPr>
            <a:r>
              <a:rPr sz="1200" spc="-5" dirty="0">
                <a:solidFill>
                  <a:srgbClr val="272930"/>
                </a:solidFill>
                <a:latin typeface="Times New Roman"/>
                <a:cs typeface="Times New Roman"/>
              </a:rPr>
              <a:t>Artificial</a:t>
            </a:r>
            <a:r>
              <a:rPr sz="1200" spc="-2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1700" y="5229859"/>
            <a:ext cx="9232900" cy="22813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just">
              <a:spcBef>
                <a:spcPts val="90"/>
              </a:spcBef>
            </a:pPr>
            <a:r>
              <a:rPr sz="2000" b="1" spc="-5" dirty="0">
                <a:solidFill>
                  <a:srgbClr val="272930"/>
                </a:solidFill>
                <a:latin typeface="Times New Roman"/>
                <a:cs typeface="Times New Roman"/>
              </a:rPr>
              <a:t>Natural</a:t>
            </a:r>
            <a:r>
              <a:rPr sz="2000" b="1" spc="-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r>
              <a:rPr sz="2000" b="1" spc="-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272930"/>
                </a:solidFill>
                <a:latin typeface="Times New Roman"/>
                <a:cs typeface="Times New Roman"/>
              </a:rPr>
              <a:t>of</a:t>
            </a:r>
            <a:r>
              <a:rPr sz="2000" b="1" spc="-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272930"/>
                </a:solidFill>
                <a:latin typeface="Times New Roman"/>
                <a:cs typeface="Times New Roman"/>
              </a:rPr>
              <a:t>Timber</a:t>
            </a:r>
            <a:endParaRPr sz="2000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55"/>
              </a:spcBef>
            </a:pP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Natural seasoning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is the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process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in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which timber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is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seasoned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by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subjecting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it to the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natural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elements</a:t>
            </a:r>
            <a:r>
              <a:rPr sz="2000"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such</a:t>
            </a:r>
            <a:r>
              <a:rPr sz="2000"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as</a:t>
            </a:r>
            <a:r>
              <a:rPr sz="2000"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air</a:t>
            </a:r>
            <a:r>
              <a:rPr sz="2000"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or</a:t>
            </a:r>
            <a:r>
              <a:rPr sz="2000"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272930"/>
                </a:solidFill>
                <a:latin typeface="Times New Roman"/>
                <a:cs typeface="Times New Roman"/>
              </a:rPr>
              <a:t>water.</a:t>
            </a:r>
            <a:r>
              <a:rPr sz="2000"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Natural</a:t>
            </a:r>
            <a:r>
              <a:rPr sz="2000"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r>
              <a:rPr sz="2000"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may</a:t>
            </a:r>
            <a:r>
              <a:rPr sz="2000"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be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water</a:t>
            </a:r>
            <a:r>
              <a:rPr sz="2000"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r>
              <a:rPr sz="2000"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or</a:t>
            </a:r>
            <a:r>
              <a:rPr sz="2000"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air</a:t>
            </a:r>
            <a:r>
              <a:rPr sz="2000" spc="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seasoning.</a:t>
            </a:r>
            <a:endParaRPr sz="2000" dirty="0">
              <a:latin typeface="Times New Roman"/>
              <a:cs typeface="Times New Roman"/>
            </a:endParaRPr>
          </a:p>
          <a:p>
            <a:pPr marL="12700" algn="just">
              <a:spcBef>
                <a:spcPts val="780"/>
              </a:spcBef>
            </a:pPr>
            <a:r>
              <a:rPr sz="2000" b="1" spc="-15" dirty="0">
                <a:solidFill>
                  <a:srgbClr val="272930"/>
                </a:solidFill>
                <a:latin typeface="Times New Roman"/>
                <a:cs typeface="Times New Roman"/>
              </a:rPr>
              <a:t>Water</a:t>
            </a:r>
            <a:r>
              <a:rPr sz="2000" b="1" spc="-5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endParaRPr sz="2000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25"/>
              </a:spcBef>
            </a:pPr>
            <a:r>
              <a:rPr sz="2000" spc="-25" dirty="0">
                <a:solidFill>
                  <a:srgbClr val="272930"/>
                </a:solidFill>
                <a:latin typeface="Times New Roman"/>
                <a:cs typeface="Times New Roman"/>
              </a:rPr>
              <a:t>Water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is the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process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in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which timber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is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immersed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in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water flow which helps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to </a:t>
            </a:r>
            <a:r>
              <a:rPr sz="2000"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remove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the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sap present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in the </a:t>
            </a:r>
            <a:r>
              <a:rPr sz="2000" spc="-15" dirty="0">
                <a:solidFill>
                  <a:srgbClr val="272930"/>
                </a:solidFill>
                <a:latin typeface="Times New Roman"/>
                <a:cs typeface="Times New Roman"/>
              </a:rPr>
              <a:t>timber.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It will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take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2 to 4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weeks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of time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and after that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the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timber </a:t>
            </a:r>
            <a:r>
              <a:rPr sz="2000" spc="-28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is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 allowed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 to </a:t>
            </a:r>
            <a:r>
              <a:rPr sz="2000" spc="-20" dirty="0">
                <a:solidFill>
                  <a:srgbClr val="272930"/>
                </a:solidFill>
                <a:latin typeface="Times New Roman"/>
                <a:cs typeface="Times New Roman"/>
              </a:rPr>
              <a:t>dry.</a:t>
            </a:r>
            <a:r>
              <a:rPr sz="2000" spc="-2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72930"/>
                </a:solidFill>
                <a:latin typeface="Times New Roman"/>
                <a:cs typeface="Times New Roman"/>
              </a:rPr>
              <a:t>Well-seasoned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timber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 is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ready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 to use.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7480300"/>
            <a:ext cx="8610600" cy="25634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9B440B-0634-B0CA-40FE-458C106583E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120</a:t>
            </a:fld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1002283"/>
            <a:ext cx="10223500" cy="15218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1405"/>
              </a:lnSpc>
              <a:spcBef>
                <a:spcPts val="100"/>
              </a:spcBef>
            </a:pPr>
            <a:r>
              <a:rPr b="1" dirty="0">
                <a:solidFill>
                  <a:srgbClr val="272930"/>
                </a:solidFill>
                <a:latin typeface="Times New Roman"/>
                <a:cs typeface="Times New Roman"/>
              </a:rPr>
              <a:t>Air</a:t>
            </a:r>
            <a:r>
              <a:rPr b="1" spc="-5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endParaRPr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95700"/>
              </a:lnSpc>
              <a:spcBef>
                <a:spcPts val="25"/>
              </a:spcBef>
            </a:pP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In</a:t>
            </a:r>
            <a:r>
              <a:rPr spc="-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the</a:t>
            </a:r>
            <a:r>
              <a:rPr spc="-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process</a:t>
            </a:r>
            <a:r>
              <a:rPr spc="-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of</a:t>
            </a:r>
            <a:r>
              <a:rPr spc="-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air</a:t>
            </a:r>
            <a:r>
              <a:rPr spc="-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r>
              <a:rPr spc="-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timber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logs</a:t>
            </a:r>
            <a:r>
              <a:rPr spc="-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are</a:t>
            </a:r>
            <a:r>
              <a:rPr spc="-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arranged</a:t>
            </a:r>
            <a:r>
              <a:rPr spc="-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in</a:t>
            </a:r>
            <a:r>
              <a:rPr spc="-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layers</a:t>
            </a:r>
            <a:r>
              <a:rPr spc="-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in</a:t>
            </a:r>
            <a:r>
              <a:rPr spc="-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a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 shed.</a:t>
            </a:r>
            <a:r>
              <a:rPr spc="-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The</a:t>
            </a:r>
            <a:r>
              <a:rPr spc="-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arrangement</a:t>
            </a:r>
            <a:r>
              <a:rPr spc="-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is </a:t>
            </a:r>
            <a:r>
              <a:rPr spc="-29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done by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maintaining some gap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with the ground. So,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platform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is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built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on ground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at 300mm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height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from ground. The logs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are arranged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in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such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a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way that air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is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circulated freely between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 logs. By the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movement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of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air,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the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moisture content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in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timber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slowly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reduces and seasoning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occurs.</a:t>
            </a:r>
            <a:r>
              <a:rPr spc="59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Even</a:t>
            </a:r>
            <a:r>
              <a:rPr spc="59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though  </a:t>
            </a:r>
            <a:r>
              <a:rPr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it  </a:t>
            </a:r>
            <a:r>
              <a:rPr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is    a    slow   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process</a:t>
            </a:r>
            <a:r>
              <a:rPr spc="290" dirty="0">
                <a:solidFill>
                  <a:srgbClr val="272930"/>
                </a:solidFill>
                <a:latin typeface="Times New Roman"/>
                <a:cs typeface="Times New Roman"/>
              </a:rPr>
              <a:t> 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it    will   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produce</a:t>
            </a:r>
            <a:r>
              <a:rPr spc="290" dirty="0">
                <a:solidFill>
                  <a:srgbClr val="272930"/>
                </a:solidFill>
                <a:latin typeface="Times New Roman"/>
                <a:cs typeface="Times New Roman"/>
              </a:rPr>
              <a:t> 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well-seasoned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timber.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0" y="4702047"/>
            <a:ext cx="11430000" cy="542924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just">
              <a:lnSpc>
                <a:spcPts val="1650"/>
              </a:lnSpc>
              <a:spcBef>
                <a:spcPts val="90"/>
              </a:spcBef>
            </a:pPr>
            <a:r>
              <a:rPr sz="2000" b="1" spc="-5" dirty="0">
                <a:solidFill>
                  <a:srgbClr val="272930"/>
                </a:solidFill>
                <a:latin typeface="Times New Roman"/>
                <a:cs typeface="Times New Roman"/>
              </a:rPr>
              <a:t>Artificial</a:t>
            </a:r>
            <a:r>
              <a:rPr sz="2000" b="1" spc="-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r>
              <a:rPr sz="2000" b="1" spc="-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272930"/>
                </a:solidFill>
                <a:latin typeface="Times New Roman"/>
                <a:cs typeface="Times New Roman"/>
              </a:rPr>
              <a:t>of</a:t>
            </a:r>
            <a:r>
              <a:rPr sz="2000" b="1" spc="-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272930"/>
                </a:solidFill>
                <a:latin typeface="Times New Roman"/>
                <a:cs typeface="Times New Roman"/>
              </a:rPr>
              <a:t>Timber</a:t>
            </a:r>
            <a:endParaRPr sz="20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95800"/>
              </a:lnSpc>
              <a:spcBef>
                <a:spcPts val="30"/>
              </a:spcBef>
            </a:pP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Natural seasoning gives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good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results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but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takes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more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time.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So,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artificial seasoning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of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timber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is </a:t>
            </a:r>
            <a:r>
              <a:rPr sz="2000"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developed nowadays.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By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artificial seasoning, timber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is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seasoned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with in 4-5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days. Here also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different methods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 of</a:t>
            </a:r>
            <a:r>
              <a:rPr sz="2000"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artificial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r>
              <a:rPr sz="2000"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are there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and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they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are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as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follows.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buSzPct val="83333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r>
              <a:rPr sz="2000" spc="-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by</a:t>
            </a:r>
            <a:r>
              <a:rPr sz="2000" spc="-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Boiling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385"/>
              </a:spcBef>
              <a:buSzPct val="83333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Chemical</a:t>
            </a:r>
            <a:r>
              <a:rPr sz="2000" spc="-2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405"/>
              </a:spcBef>
              <a:buSzPct val="83333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Kiln</a:t>
            </a:r>
            <a:r>
              <a:rPr sz="2000" spc="-3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360"/>
              </a:spcBef>
              <a:buSzPct val="83333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Electrical</a:t>
            </a:r>
            <a:r>
              <a:rPr sz="2000" spc="-2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endParaRPr sz="2000" dirty="0">
              <a:latin typeface="Times New Roman"/>
              <a:cs typeface="Times New Roman"/>
            </a:endParaRPr>
          </a:p>
          <a:p>
            <a:pPr marL="12700" algn="just">
              <a:lnSpc>
                <a:spcPts val="1405"/>
              </a:lnSpc>
              <a:spcBef>
                <a:spcPts val="820"/>
              </a:spcBef>
            </a:pPr>
            <a:r>
              <a:rPr sz="2000" b="1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r>
              <a:rPr sz="2000" b="1" spc="-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272930"/>
                </a:solidFill>
                <a:latin typeface="Times New Roman"/>
                <a:cs typeface="Times New Roman"/>
              </a:rPr>
              <a:t>by</a:t>
            </a:r>
            <a:r>
              <a:rPr sz="2000" b="1" spc="-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272930"/>
                </a:solidFill>
                <a:latin typeface="Times New Roman"/>
                <a:cs typeface="Times New Roman"/>
              </a:rPr>
              <a:t>Boiling</a:t>
            </a:r>
            <a:endParaRPr sz="20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95800"/>
              </a:lnSpc>
              <a:spcBef>
                <a:spcPts val="20"/>
              </a:spcBef>
            </a:pP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r>
              <a:rPr sz="2000" spc="-3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of</a:t>
            </a:r>
            <a:r>
              <a:rPr sz="2000" spc="-3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timber</a:t>
            </a:r>
            <a:r>
              <a:rPr sz="2000" spc="-3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is</a:t>
            </a:r>
            <a:r>
              <a:rPr sz="2000" spc="-3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also</a:t>
            </a:r>
            <a:r>
              <a:rPr sz="2000" spc="-3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achieved</a:t>
            </a:r>
            <a:r>
              <a:rPr sz="2000" spc="-3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by</a:t>
            </a:r>
            <a:r>
              <a:rPr sz="2000" spc="-3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boiling</a:t>
            </a:r>
            <a:r>
              <a:rPr sz="2000" spc="-3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it</a:t>
            </a:r>
            <a:r>
              <a:rPr sz="2000" spc="-3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in</a:t>
            </a:r>
            <a:r>
              <a:rPr sz="2000" spc="-3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water</a:t>
            </a:r>
            <a:r>
              <a:rPr sz="2000" spc="-3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for</a:t>
            </a:r>
            <a:r>
              <a:rPr sz="2000" spc="-3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3</a:t>
            </a:r>
            <a:r>
              <a:rPr sz="2000" spc="-3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to</a:t>
            </a:r>
            <a:r>
              <a:rPr sz="2000" spc="-3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4</a:t>
            </a:r>
            <a:r>
              <a:rPr sz="2000" spc="-3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hours.</a:t>
            </a:r>
            <a:r>
              <a:rPr sz="2000" spc="-9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After</a:t>
            </a:r>
            <a:r>
              <a:rPr sz="2000" spc="-3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boiling</a:t>
            </a:r>
            <a:r>
              <a:rPr sz="2000" spc="-3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timber </a:t>
            </a:r>
            <a:r>
              <a:rPr sz="2000" spc="-29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is</a:t>
            </a:r>
            <a:r>
              <a:rPr sz="2000" spc="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allowed</a:t>
            </a:r>
            <a:r>
              <a:rPr sz="2000" spc="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to</a:t>
            </a:r>
            <a:r>
              <a:rPr sz="2000" spc="5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drying.</a:t>
            </a:r>
            <a:r>
              <a:rPr sz="2000" spc="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For</a:t>
            </a:r>
            <a:r>
              <a:rPr sz="2000" spc="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72930"/>
                </a:solidFill>
                <a:latin typeface="Times New Roman"/>
                <a:cs typeface="Times New Roman"/>
              </a:rPr>
              <a:t>large</a:t>
            </a:r>
            <a:r>
              <a:rPr sz="2000" spc="5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quantity</a:t>
            </a:r>
            <a:r>
              <a:rPr sz="2000" spc="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of</a:t>
            </a:r>
            <a:r>
              <a:rPr sz="2000" spc="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timber</a:t>
            </a:r>
            <a:r>
              <a:rPr sz="2000" spc="5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boiling</a:t>
            </a:r>
            <a:r>
              <a:rPr sz="2000" spc="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is</a:t>
            </a:r>
            <a:r>
              <a:rPr sz="2000" spc="5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difficult</a:t>
            </a:r>
            <a:r>
              <a:rPr sz="2000" spc="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so,</a:t>
            </a:r>
            <a:r>
              <a:rPr sz="2000" spc="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sometimes</a:t>
            </a:r>
            <a:r>
              <a:rPr sz="2000" spc="5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hot</a:t>
            </a:r>
            <a:r>
              <a:rPr sz="2000" spc="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steam </a:t>
            </a:r>
            <a:r>
              <a:rPr sz="2000" spc="-29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is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passed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through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timber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logs in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enclosed room.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It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also gives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good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results.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The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boiling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or </a:t>
            </a:r>
            <a:r>
              <a:rPr sz="2000" spc="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steaming</a:t>
            </a:r>
            <a:r>
              <a:rPr sz="2000" spc="-5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process</a:t>
            </a:r>
            <a:r>
              <a:rPr sz="2000" spc="-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develops</a:t>
            </a:r>
            <a:r>
              <a:rPr sz="2000" spc="-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the</a:t>
            </a:r>
            <a:r>
              <a:rPr sz="2000" spc="-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strength</a:t>
            </a:r>
            <a:r>
              <a:rPr sz="2000" spc="-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and</a:t>
            </a:r>
            <a:r>
              <a:rPr sz="2000" spc="-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elasticity</a:t>
            </a:r>
            <a:r>
              <a:rPr sz="2000" spc="-5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of</a:t>
            </a:r>
            <a:r>
              <a:rPr sz="2000" spc="-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timber</a:t>
            </a:r>
            <a:r>
              <a:rPr sz="2000" spc="-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but</a:t>
            </a:r>
            <a:r>
              <a:rPr sz="2000" spc="-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economically</a:t>
            </a:r>
            <a:r>
              <a:rPr sz="2000" spc="-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it</a:t>
            </a:r>
            <a:r>
              <a:rPr sz="2000" spc="-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is</a:t>
            </a:r>
            <a:r>
              <a:rPr sz="2000" spc="-5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of</a:t>
            </a:r>
            <a:r>
              <a:rPr sz="2000" spc="-5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heavier </a:t>
            </a:r>
            <a:r>
              <a:rPr sz="2000" spc="-28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cost.</a:t>
            </a:r>
            <a:endParaRPr sz="2000" dirty="0">
              <a:latin typeface="Times New Roman"/>
              <a:cs typeface="Times New Roman"/>
            </a:endParaRPr>
          </a:p>
          <a:p>
            <a:pPr marL="12700" algn="just">
              <a:lnSpc>
                <a:spcPts val="1405"/>
              </a:lnSpc>
              <a:spcBef>
                <a:spcPts val="820"/>
              </a:spcBef>
            </a:pPr>
            <a:r>
              <a:rPr sz="2000" b="1" spc="-5" dirty="0">
                <a:solidFill>
                  <a:srgbClr val="272930"/>
                </a:solidFill>
                <a:latin typeface="Times New Roman"/>
                <a:cs typeface="Times New Roman"/>
              </a:rPr>
              <a:t>Chemical</a:t>
            </a:r>
            <a:r>
              <a:rPr sz="2000" b="1" spc="-2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endParaRPr lang="en-US" sz="2000" b="1" spc="-5" dirty="0">
              <a:solidFill>
                <a:srgbClr val="272930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ts val="1405"/>
              </a:lnSpc>
              <a:spcBef>
                <a:spcPts val="82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ts val="1390"/>
              </a:lnSpc>
              <a:spcBef>
                <a:spcPts val="50"/>
              </a:spcBef>
            </a:pP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In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case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of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chemical seasoning, timber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is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stored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in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suitable salt solution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for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some time.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The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salt </a:t>
            </a:r>
            <a:r>
              <a:rPr sz="2000" spc="-28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solution</a:t>
            </a:r>
            <a:r>
              <a:rPr sz="2000" spc="1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used</a:t>
            </a:r>
            <a:r>
              <a:rPr sz="2000" spc="1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has</a:t>
            </a:r>
            <a:endParaRPr lang="en-US" sz="2000" spc="-5" dirty="0">
              <a:solidFill>
                <a:srgbClr val="272930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ts val="1390"/>
              </a:lnSpc>
              <a:spcBef>
                <a:spcPts val="50"/>
              </a:spcBef>
            </a:pPr>
            <a:endParaRPr lang="en-US" sz="2000" spc="-5" dirty="0">
              <a:solidFill>
                <a:srgbClr val="272930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ts val="1390"/>
              </a:lnSpc>
              <a:spcBef>
                <a:spcPts val="50"/>
              </a:spcBef>
            </a:pPr>
            <a:r>
              <a:rPr sz="2000" spc="114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the</a:t>
            </a:r>
            <a:r>
              <a:rPr sz="2000" spc="1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tendency</a:t>
            </a:r>
            <a:r>
              <a:rPr sz="2000" spc="1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to</a:t>
            </a:r>
            <a:r>
              <a:rPr sz="2000" spc="114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absorb</a:t>
            </a:r>
            <a:r>
              <a:rPr sz="2000" spc="1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water</a:t>
            </a:r>
            <a:r>
              <a:rPr sz="2000" spc="1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from</a:t>
            </a:r>
            <a:r>
              <a:rPr sz="2000" spc="114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the</a:t>
            </a:r>
            <a:r>
              <a:rPr sz="2000" spc="1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272930"/>
                </a:solidFill>
                <a:latin typeface="Times New Roman"/>
                <a:cs typeface="Times New Roman"/>
              </a:rPr>
              <a:t>timber.</a:t>
            </a:r>
            <a:r>
              <a:rPr sz="2000" spc="114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So,</a:t>
            </a:r>
            <a:r>
              <a:rPr sz="2000" spc="1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the</a:t>
            </a:r>
            <a:r>
              <a:rPr sz="2000" spc="1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moisture</a:t>
            </a:r>
            <a:r>
              <a:rPr sz="2000" spc="114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Times New Roman"/>
                <a:cs typeface="Times New Roman"/>
              </a:rPr>
              <a:t>content</a:t>
            </a:r>
            <a:r>
              <a:rPr sz="2000" spc="11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72930"/>
                </a:solidFill>
                <a:latin typeface="Times New Roman"/>
                <a:cs typeface="Times New Roman"/>
              </a:rPr>
              <a:t>is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1700" y="2340103"/>
            <a:ext cx="10223500" cy="19939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F96FE1-C03E-4AF9-45C5-83AFDD87B8D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121</a:t>
            </a:fld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889507"/>
            <a:ext cx="80899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removed</a:t>
            </a:r>
            <a:r>
              <a:rPr spc="4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and</a:t>
            </a:r>
            <a:r>
              <a:rPr spc="4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then</a:t>
            </a:r>
            <a:r>
              <a:rPr spc="4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timber</a:t>
            </a:r>
            <a:r>
              <a:rPr spc="42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is</a:t>
            </a:r>
            <a:r>
              <a:rPr spc="4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allowed</a:t>
            </a:r>
            <a:r>
              <a:rPr spc="4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to</a:t>
            </a:r>
            <a:r>
              <a:rPr spc="4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drying.</a:t>
            </a:r>
            <a:r>
              <a:rPr spc="42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It</a:t>
            </a:r>
            <a:r>
              <a:rPr spc="4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srgbClr val="272930"/>
                </a:solidFill>
                <a:latin typeface="Times New Roman"/>
                <a:cs typeface="Times New Roman"/>
              </a:rPr>
              <a:t>affects</a:t>
            </a:r>
            <a:r>
              <a:rPr spc="4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the</a:t>
            </a:r>
            <a:r>
              <a:rPr spc="4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strength</a:t>
            </a:r>
            <a:r>
              <a:rPr spc="42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of</a:t>
            </a:r>
            <a:r>
              <a:rPr spc="4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the</a:t>
            </a:r>
            <a:r>
              <a:rPr spc="41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srgbClr val="272930"/>
                </a:solidFill>
                <a:latin typeface="Times New Roman"/>
                <a:cs typeface="Times New Roman"/>
              </a:rPr>
              <a:t>timber</a:t>
            </a:r>
            <a:r>
              <a:rPr sz="1200" spc="-10" dirty="0">
                <a:solidFill>
                  <a:srgbClr val="272930"/>
                </a:solidFill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1700" y="3516883"/>
            <a:ext cx="10375900" cy="230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272930"/>
                </a:solidFill>
                <a:latin typeface="Times New Roman"/>
                <a:cs typeface="Times New Roman"/>
              </a:rPr>
              <a:t>Kiln</a:t>
            </a:r>
            <a:r>
              <a:rPr sz="2000" b="1" spc="-3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 marR="5080">
              <a:lnSpc>
                <a:spcPct val="97800"/>
              </a:lnSpc>
            </a:pP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In this method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timber is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subjected to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hot air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in air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tight chamber.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The hot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air circulates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in 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between the timber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logs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 and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reduces the moisture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content. The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temperature inside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the 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chamber is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raised with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the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help of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heating coils.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When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the required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temperature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is obtained 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moisture</a:t>
            </a:r>
            <a:r>
              <a:rPr sz="2000" spc="3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content</a:t>
            </a:r>
            <a:r>
              <a:rPr sz="2000" spc="35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and</a:t>
            </a:r>
            <a:r>
              <a:rPr sz="2000" spc="35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relative</a:t>
            </a:r>
            <a:r>
              <a:rPr sz="2000" spc="35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humidity</a:t>
            </a:r>
            <a:r>
              <a:rPr sz="2000" spc="35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gets</a:t>
            </a:r>
            <a:r>
              <a:rPr sz="2000" spc="35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reduced</a:t>
            </a:r>
            <a:r>
              <a:rPr sz="2000" spc="35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and</a:t>
            </a:r>
            <a:r>
              <a:rPr sz="2000" spc="35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timber</a:t>
            </a:r>
            <a:r>
              <a:rPr sz="2000" spc="35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gets</a:t>
            </a:r>
            <a:r>
              <a:rPr sz="2000" spc="35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seasoned.</a:t>
            </a:r>
            <a:r>
              <a:rPr sz="2000" spc="35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Even 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though</a:t>
            </a:r>
            <a:r>
              <a:rPr sz="2000" spc="-10" dirty="0">
                <a:solidFill>
                  <a:srgbClr val="272930"/>
                </a:solidFill>
                <a:latin typeface="Cambria"/>
                <a:cs typeface="Cambria"/>
              </a:rPr>
              <a:t> </a:t>
            </a:r>
            <a:r>
              <a:rPr sz="2000" dirty="0">
                <a:solidFill>
                  <a:srgbClr val="272930"/>
                </a:solidFill>
                <a:latin typeface="Cambria"/>
                <a:cs typeface="Cambria"/>
              </a:rPr>
              <a:t>it is</a:t>
            </a:r>
            <a:r>
              <a:rPr sz="2000" spc="-5" dirty="0">
                <a:solidFill>
                  <a:srgbClr val="272930"/>
                </a:solidFill>
                <a:latin typeface="Cambria"/>
                <a:cs typeface="Cambria"/>
              </a:rPr>
              <a:t> costly process it will give good results strength</a:t>
            </a:r>
            <a:endParaRPr sz="2000" dirty="0">
              <a:latin typeface="Cambria"/>
              <a:cs typeface="Cambria"/>
            </a:endParaRPr>
          </a:p>
          <a:p>
            <a:pPr marL="12700">
              <a:lnSpc>
                <a:spcPts val="1345"/>
              </a:lnSpc>
            </a:pPr>
            <a:r>
              <a:rPr sz="1150" spc="-5" dirty="0">
                <a:solidFill>
                  <a:srgbClr val="272930"/>
                </a:solidFill>
                <a:latin typeface="Cambria"/>
                <a:cs typeface="Cambria"/>
              </a:rPr>
              <a:t>wise.</a:t>
            </a:r>
            <a:endParaRPr sz="1150" dirty="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400" y="8158782"/>
            <a:ext cx="9677400" cy="5734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05"/>
              </a:lnSpc>
              <a:spcBef>
                <a:spcPts val="100"/>
              </a:spcBef>
            </a:pPr>
            <a:r>
              <a:rPr b="1" spc="-5" dirty="0">
                <a:solidFill>
                  <a:srgbClr val="272930"/>
                </a:solidFill>
                <a:latin typeface="Times New Roman"/>
                <a:cs typeface="Times New Roman"/>
              </a:rPr>
              <a:t>Electrical</a:t>
            </a:r>
            <a:r>
              <a:rPr b="1" spc="-2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endParaRPr dirty="0">
              <a:latin typeface="Times New Roman"/>
              <a:cs typeface="Times New Roman"/>
            </a:endParaRPr>
          </a:p>
          <a:p>
            <a:pPr marL="12700" marR="5080">
              <a:lnSpc>
                <a:spcPts val="1370"/>
              </a:lnSpc>
              <a:spcBef>
                <a:spcPts val="65"/>
              </a:spcBef>
              <a:tabLst>
                <a:tab pos="394970" algn="l"/>
                <a:tab pos="1141095" algn="l"/>
                <a:tab pos="1413510" algn="l"/>
                <a:tab pos="1957070" algn="l"/>
                <a:tab pos="2534285" algn="l"/>
                <a:tab pos="3289300" algn="l"/>
                <a:tab pos="3536315" algn="l"/>
                <a:tab pos="4265930" algn="l"/>
                <a:tab pos="4521200" algn="l"/>
                <a:tab pos="5005705" algn="l"/>
                <a:tab pos="5616575" algn="l"/>
              </a:tabLst>
            </a:pP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In</a:t>
            </a:r>
            <a:r>
              <a:rPr spc="-4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the</a:t>
            </a:r>
            <a:r>
              <a:rPr spc="-4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method</a:t>
            </a:r>
            <a:r>
              <a:rPr spc="-4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of</a:t>
            </a:r>
            <a:r>
              <a:rPr spc="-4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electrical</a:t>
            </a:r>
            <a:r>
              <a:rPr spc="-4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seasoning</a:t>
            </a:r>
            <a:r>
              <a:rPr spc="-4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timber</a:t>
            </a:r>
            <a:r>
              <a:rPr spc="-4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is</a:t>
            </a:r>
            <a:r>
              <a:rPr spc="-4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subjected</a:t>
            </a:r>
            <a:r>
              <a:rPr spc="-4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to</a:t>
            </a:r>
            <a:r>
              <a:rPr spc="-4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high</a:t>
            </a:r>
            <a:r>
              <a:rPr spc="-4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frequency</a:t>
            </a:r>
            <a:r>
              <a:rPr spc="-4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alternating</a:t>
            </a:r>
            <a:r>
              <a:rPr spc="-40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currents. </a:t>
            </a:r>
            <a:r>
              <a:rPr spc="-285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The	r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e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sist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n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c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e	of	timb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e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r</a:t>
            </a:r>
            <a:r>
              <a:rPr lang="en-US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g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inst	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e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l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ec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tr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ic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ity	is	m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ea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sur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e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d	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t	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e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v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e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ry	in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te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rv</a:t>
            </a:r>
            <a:r>
              <a:rPr spc="-5" dirty="0">
                <a:solidFill>
                  <a:srgbClr val="272930"/>
                </a:solidFill>
                <a:latin typeface="Times New Roman"/>
                <a:cs typeface="Times New Roman"/>
              </a:rPr>
              <a:t>a</a:t>
            </a:r>
            <a:r>
              <a:rPr dirty="0">
                <a:solidFill>
                  <a:srgbClr val="272930"/>
                </a:solidFill>
                <a:latin typeface="Times New Roman"/>
                <a:cs typeface="Times New Roman"/>
              </a:rPr>
              <a:t>l	of</a:t>
            </a:r>
            <a:endParaRPr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178179"/>
            <a:ext cx="9677400" cy="23387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000" y="5782201"/>
            <a:ext cx="9220200" cy="227779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FB5FD-BC07-9EA6-E3B5-817FF6F4E37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122</a:t>
            </a:fld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889507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72930"/>
                </a:solidFill>
                <a:latin typeface="Times New Roman"/>
                <a:cs typeface="Times New Roman"/>
              </a:rPr>
              <a:t>time.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1700" y="5748020"/>
            <a:ext cx="4249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333333"/>
                </a:solidFill>
                <a:latin typeface="Times New Roman"/>
                <a:cs typeface="Times New Roman"/>
              </a:rPr>
              <a:t>Uses </a:t>
            </a:r>
            <a:r>
              <a:rPr sz="2400" dirty="0">
                <a:solidFill>
                  <a:srgbClr val="333333"/>
                </a:solidFill>
                <a:latin typeface="Times New Roman"/>
                <a:cs typeface="Times New Roman"/>
              </a:rPr>
              <a:t>of</a:t>
            </a:r>
            <a:r>
              <a:rPr sz="2400" spc="-5" dirty="0">
                <a:solidFill>
                  <a:srgbClr val="333333"/>
                </a:solidFill>
                <a:latin typeface="Times New Roman"/>
                <a:cs typeface="Times New Roman"/>
              </a:rPr>
              <a:t> Wood</a:t>
            </a:r>
            <a:r>
              <a:rPr sz="24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333333"/>
                </a:solidFill>
                <a:latin typeface="Times New Roman"/>
                <a:cs typeface="Times New Roman"/>
              </a:rPr>
              <a:t>in Different Sectors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1700" y="6211316"/>
            <a:ext cx="9080500" cy="53751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algn="just">
              <a:lnSpc>
                <a:spcPts val="1320"/>
              </a:lnSpc>
              <a:spcBef>
                <a:spcPts val="195"/>
              </a:spcBef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</a:t>
            </a:r>
            <a:r>
              <a:rPr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is</a:t>
            </a:r>
            <a:r>
              <a:rPr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a</a:t>
            </a:r>
            <a:r>
              <a:rPr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plant</a:t>
            </a:r>
            <a:r>
              <a:rPr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part</a:t>
            </a:r>
            <a:r>
              <a:rPr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having</a:t>
            </a:r>
            <a:r>
              <a:rPr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multipurpose</a:t>
            </a:r>
            <a:r>
              <a:rPr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uses</a:t>
            </a:r>
            <a:r>
              <a:rPr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those</a:t>
            </a:r>
            <a:r>
              <a:rPr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are</a:t>
            </a:r>
            <a:r>
              <a:rPr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impossible</a:t>
            </a:r>
            <a:r>
              <a:rPr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to</a:t>
            </a:r>
            <a:r>
              <a:rPr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deny</a:t>
            </a:r>
            <a:r>
              <a:rPr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difficult</a:t>
            </a:r>
            <a:r>
              <a:rPr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to</a:t>
            </a:r>
            <a:r>
              <a:rPr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note</a:t>
            </a:r>
            <a:r>
              <a:rPr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all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 our daily life. From the ancient time wood is used by human and this continuation still remains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 the modern civilization.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A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 few of many uses of wood are mentioned below: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1700" y="6783355"/>
            <a:ext cx="10223500" cy="379206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9715" indent="-247650">
              <a:spcBef>
                <a:spcPts val="90"/>
              </a:spcBef>
              <a:buAutoNum type="arabicPeriod"/>
              <a:tabLst>
                <a:tab pos="260350" algn="l"/>
              </a:tabLst>
            </a:pP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Construction</a:t>
            </a:r>
            <a:r>
              <a:rPr b="1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b="1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Fencing</a:t>
            </a:r>
            <a:endParaRPr dirty="0">
              <a:latin typeface="Times New Roman"/>
              <a:cs typeface="Times New Roman"/>
            </a:endParaRPr>
          </a:p>
          <a:p>
            <a:pPr marL="469900" lvl="1" indent="-228600">
              <a:spcBef>
                <a:spcPts val="1365"/>
              </a:spcBef>
              <a:buSzPct val="86956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Home</a:t>
            </a:r>
            <a:r>
              <a:rPr b="1"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Construction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: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dirty="0">
              <a:latin typeface="Times New Roman"/>
              <a:cs typeface="Times New Roman"/>
            </a:endParaRPr>
          </a:p>
          <a:p>
            <a:pPr marL="469900" marR="5080" algn="just">
              <a:spcBef>
                <a:spcPts val="5"/>
              </a:spcBef>
              <a:tabLst>
                <a:tab pos="2112645" algn="l"/>
                <a:tab pos="3496310" algn="l"/>
                <a:tab pos="5302250" algn="l"/>
              </a:tabLst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During the early periods, use of wood in domestic construction was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common scene and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this</a:t>
            </a:r>
            <a:r>
              <a:rPr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is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still</a:t>
            </a:r>
            <a:r>
              <a:rPr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followed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</a:t>
            </a:r>
            <a:r>
              <a:rPr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this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twenty-first</a:t>
            </a:r>
            <a:r>
              <a:rPr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century.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</a:t>
            </a:r>
            <a:r>
              <a:rPr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different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parts</a:t>
            </a:r>
            <a:r>
              <a:rPr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of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the</a:t>
            </a:r>
            <a:r>
              <a:rPr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world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</a:t>
            </a:r>
            <a:r>
              <a:rPr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the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making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of houses, wood is used commonly like the flooring, frames of doors and windows for its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strengt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h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an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d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internmen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t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quality.</a:t>
            </a:r>
            <a:endParaRPr dirty="0">
              <a:latin typeface="Times New Roman"/>
              <a:cs typeface="Times New Roman"/>
            </a:endParaRPr>
          </a:p>
          <a:p>
            <a:pPr marL="469900" marR="5080" algn="just"/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e.g. Deodar 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Cedrus deodara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), walnut wood 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Juglans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 sp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 is used in Pakistan widely, teak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Tectona</a:t>
            </a:r>
            <a:r>
              <a:rPr i="1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 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grandis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</a:t>
            </a:r>
            <a:r>
              <a:rPr spc="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</a:t>
            </a:r>
            <a:r>
              <a:rPr spc="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South</a:t>
            </a:r>
            <a:r>
              <a:rPr spc="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Asia</a:t>
            </a:r>
            <a:r>
              <a:rPr spc="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pc="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all</a:t>
            </a:r>
            <a:r>
              <a:rPr spc="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over</a:t>
            </a:r>
            <a:r>
              <a:rPr spc="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the</a:t>
            </a:r>
            <a:r>
              <a:rPr spc="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world,</a:t>
            </a:r>
            <a:r>
              <a:rPr spc="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Chir</a:t>
            </a:r>
            <a:r>
              <a:rPr spc="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pine</a:t>
            </a:r>
            <a:r>
              <a:rPr spc="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Pinus roxburghii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</a:t>
            </a:r>
            <a:r>
              <a:rPr spc="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etc.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</a:t>
            </a:r>
            <a:r>
              <a:rPr spc="1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Bangladesh</a:t>
            </a:r>
            <a:r>
              <a:rPr spc="1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during</a:t>
            </a:r>
            <a:r>
              <a:rPr spc="1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construction</a:t>
            </a:r>
            <a:r>
              <a:rPr spc="1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of</a:t>
            </a:r>
            <a:r>
              <a:rPr spc="1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buildings</a:t>
            </a:r>
            <a:r>
              <a:rPr spc="1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woods</a:t>
            </a:r>
            <a:r>
              <a:rPr spc="1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from</a:t>
            </a:r>
            <a:r>
              <a:rPr spc="1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mango</a:t>
            </a:r>
            <a:r>
              <a:rPr spc="1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Mangifera</a:t>
            </a:r>
            <a:r>
              <a:rPr i="1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indica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),</a:t>
            </a:r>
            <a:endParaRPr dirty="0">
              <a:latin typeface="Times New Roman"/>
              <a:cs typeface="Times New Roman"/>
            </a:endParaRPr>
          </a:p>
          <a:p>
            <a:pPr marL="469900" algn="just"/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burflower</a:t>
            </a:r>
            <a:r>
              <a:rPr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tree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Neolamarckia cadamba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 are used for casting and piling.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dirty="0">
              <a:latin typeface="Times New Roman"/>
              <a:cs typeface="Times New Roman"/>
            </a:endParaRPr>
          </a:p>
          <a:p>
            <a:pPr marL="469900" indent="-228600">
              <a:buSzPct val="86956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Fencing</a:t>
            </a:r>
            <a:r>
              <a:rPr b="1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b="1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Decorating</a:t>
            </a:r>
            <a:r>
              <a:rPr b="1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Gardens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:</a:t>
            </a:r>
            <a:endParaRPr dirty="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338" y="1089647"/>
            <a:ext cx="9275662" cy="371665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F8CAD-2DF4-BFEF-58D4-251D6E3DBF6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123</a:t>
            </a:fld>
            <a:endParaRPr lang="en-US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58900" y="892555"/>
            <a:ext cx="9613900" cy="53751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1320"/>
              </a:lnSpc>
              <a:spcBef>
                <a:spcPts val="195"/>
              </a:spcBef>
              <a:tabLst>
                <a:tab pos="857885" algn="l"/>
                <a:tab pos="1257935" algn="l"/>
                <a:tab pos="1981835" algn="l"/>
                <a:tab pos="2795270" algn="l"/>
                <a:tab pos="3373754" algn="l"/>
                <a:tab pos="3668395" algn="l"/>
                <a:tab pos="4222115" algn="l"/>
                <a:tab pos="4573270" algn="l"/>
                <a:tab pos="4949190" algn="l"/>
              </a:tabLst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</a:t>
            </a:r>
            <a:r>
              <a:rPr spc="1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modern</a:t>
            </a:r>
            <a:r>
              <a:rPr spc="1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decoration</a:t>
            </a:r>
            <a:r>
              <a:rPr spc="1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system</a:t>
            </a:r>
            <a:r>
              <a:rPr spc="1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woods</a:t>
            </a:r>
            <a:r>
              <a:rPr spc="1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are</a:t>
            </a:r>
            <a:r>
              <a:rPr spc="1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also</a:t>
            </a:r>
            <a:r>
              <a:rPr spc="1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used</a:t>
            </a:r>
            <a:r>
              <a:rPr spc="1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for</a:t>
            </a:r>
            <a:r>
              <a:rPr spc="1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building</a:t>
            </a:r>
            <a:r>
              <a:rPr spc="1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the</a:t>
            </a:r>
            <a:r>
              <a:rPr spc="1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fencing</a:t>
            </a:r>
            <a:r>
              <a:rPr spc="1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pc="1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simple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decoratio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n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fo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r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artificia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l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gardenin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g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insid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e	a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hom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e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r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n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roofs.</a:t>
            </a:r>
            <a:endParaRPr dirty="0">
              <a:latin typeface="Times New Roman"/>
              <a:cs typeface="Times New Roman"/>
            </a:endParaRPr>
          </a:p>
          <a:p>
            <a:pPr marL="12700">
              <a:lnSpc>
                <a:spcPts val="1285"/>
              </a:lnSpc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e.g.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Cedar 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Cedrus</a:t>
            </a:r>
            <a:r>
              <a:rPr i="1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 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libani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), redwood 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Sequoia</a:t>
            </a:r>
            <a:r>
              <a:rPr i="1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 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semipervirens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), 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Shorea</a:t>
            </a:r>
            <a:r>
              <a:rPr i="1" spc="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sp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, 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Acacia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 sp.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1700" y="1590547"/>
            <a:ext cx="10833100" cy="58184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9715" indent="-247650">
              <a:lnSpc>
                <a:spcPct val="100000"/>
              </a:lnSpc>
              <a:spcBef>
                <a:spcPts val="95"/>
              </a:spcBef>
              <a:buAutoNum type="arabicPeriod" startAt="2"/>
              <a:tabLst>
                <a:tab pos="260350" algn="l"/>
              </a:tabLst>
            </a:pP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Household</a:t>
            </a:r>
            <a:r>
              <a:rPr b="1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Uses</a:t>
            </a:r>
            <a:endParaRPr dirty="0">
              <a:latin typeface="Times New Roman"/>
              <a:cs typeface="Times New Roman"/>
            </a:endParaRPr>
          </a:p>
          <a:p>
            <a:pPr marL="469900" lvl="1" indent="-228600">
              <a:lnSpc>
                <a:spcPct val="100000"/>
              </a:lnSpc>
              <a:spcBef>
                <a:spcPts val="1360"/>
              </a:spcBef>
              <a:buSzPct val="86956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Utensils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: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dirty="0">
              <a:latin typeface="Times New Roman"/>
              <a:cs typeface="Times New Roman"/>
            </a:endParaRPr>
          </a:p>
          <a:p>
            <a:pPr marL="469900" marR="5080">
              <a:lnSpc>
                <a:spcPts val="1320"/>
              </a:lnSpc>
              <a:spcBef>
                <a:spcPts val="5"/>
              </a:spcBef>
              <a:tabLst>
                <a:tab pos="1294130" algn="l"/>
                <a:tab pos="1760855" algn="l"/>
                <a:tab pos="2414905" algn="l"/>
                <a:tab pos="2914650" algn="l"/>
                <a:tab pos="3787775" algn="l"/>
                <a:tab pos="4198620" algn="l"/>
                <a:tab pos="4665345" algn="l"/>
                <a:tab pos="5278755" algn="l"/>
              </a:tabLst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Utensils</a:t>
            </a:r>
            <a:r>
              <a:rPr spc="1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made</a:t>
            </a:r>
            <a:r>
              <a:rPr spc="1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up</a:t>
            </a:r>
            <a:r>
              <a:rPr spc="1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of</a:t>
            </a:r>
            <a:r>
              <a:rPr spc="1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</a:t>
            </a:r>
            <a:r>
              <a:rPr spc="1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instead</a:t>
            </a:r>
            <a:r>
              <a:rPr spc="1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of</a:t>
            </a:r>
            <a:r>
              <a:rPr spc="1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plastic</a:t>
            </a:r>
            <a:r>
              <a:rPr spc="1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pc="1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steel</a:t>
            </a:r>
            <a:r>
              <a:rPr spc="1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are</a:t>
            </a:r>
            <a:r>
              <a:rPr spc="1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a</a:t>
            </a:r>
            <a:r>
              <a:rPr spc="1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symbol</a:t>
            </a:r>
            <a:r>
              <a:rPr spc="1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of</a:t>
            </a:r>
            <a:r>
              <a:rPr spc="1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elegance</a:t>
            </a:r>
            <a:r>
              <a:rPr spc="1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which </a:t>
            </a:r>
            <a:r>
              <a:rPr spc="-2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increase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s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e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char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m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an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d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lovelines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s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f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e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hom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e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corners.</a:t>
            </a:r>
            <a:endParaRPr dirty="0">
              <a:latin typeface="Times New Roman"/>
              <a:cs typeface="Times New Roman"/>
            </a:endParaRPr>
          </a:p>
          <a:p>
            <a:pPr marL="469900">
              <a:lnSpc>
                <a:spcPts val="1285"/>
              </a:lnSpc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e.g.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Black walnut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Juglans nigra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 wood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is used in</a:t>
            </a:r>
            <a:r>
              <a:rPr spc="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west for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home utensils.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buSzPct val="86956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Hand</a:t>
            </a:r>
            <a:r>
              <a:rPr b="1"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b="1" spc="-25" dirty="0">
                <a:solidFill>
                  <a:srgbClr val="333333"/>
                </a:solidFill>
                <a:latin typeface="Times New Roman"/>
                <a:cs typeface="Times New Roman"/>
              </a:rPr>
              <a:t>Tools</a:t>
            </a:r>
            <a:r>
              <a:rPr spc="-25" dirty="0">
                <a:solidFill>
                  <a:srgbClr val="333333"/>
                </a:solidFill>
                <a:latin typeface="Times New Roman"/>
                <a:cs typeface="Times New Roman"/>
              </a:rPr>
              <a:t>: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dirty="0">
              <a:latin typeface="Times New Roman"/>
              <a:cs typeface="Times New Roman"/>
            </a:endParaRPr>
          </a:p>
          <a:p>
            <a:pPr marL="469900" marR="7620">
              <a:lnSpc>
                <a:spcPts val="1320"/>
              </a:lnSpc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The</a:t>
            </a:r>
            <a:r>
              <a:rPr spc="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handles</a:t>
            </a:r>
            <a:r>
              <a:rPr spc="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of</a:t>
            </a:r>
            <a:r>
              <a:rPr spc="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most</a:t>
            </a:r>
            <a:r>
              <a:rPr spc="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common</a:t>
            </a:r>
            <a:r>
              <a:rPr spc="7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hand</a:t>
            </a:r>
            <a:r>
              <a:rPr spc="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tools</a:t>
            </a:r>
            <a:r>
              <a:rPr spc="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made</a:t>
            </a:r>
            <a:r>
              <a:rPr spc="7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of</a:t>
            </a:r>
            <a:r>
              <a:rPr spc="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</a:t>
            </a:r>
            <a:r>
              <a:rPr spc="7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help</a:t>
            </a:r>
            <a:r>
              <a:rPr spc="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as</a:t>
            </a:r>
            <a:r>
              <a:rPr spc="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heat</a:t>
            </a:r>
            <a:r>
              <a:rPr spc="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resistant</a:t>
            </a:r>
            <a:r>
              <a:rPr spc="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when</a:t>
            </a:r>
            <a:r>
              <a:rPr spc="7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they </a:t>
            </a:r>
            <a:r>
              <a:rPr spc="-2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are kitchenware used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an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oven and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closes the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chance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to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shock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while used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on electricity.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dirty="0">
              <a:latin typeface="Times New Roman"/>
              <a:cs typeface="Times New Roman"/>
            </a:endParaRPr>
          </a:p>
          <a:p>
            <a:pPr marL="246379" indent="-234315">
              <a:lnSpc>
                <a:spcPct val="100000"/>
              </a:lnSpc>
              <a:buAutoNum type="arabicPeriod" startAt="3"/>
              <a:tabLst>
                <a:tab pos="247015" algn="l"/>
              </a:tabLst>
            </a:pP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Art</a:t>
            </a:r>
            <a:r>
              <a:rPr b="1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Industry</a:t>
            </a:r>
            <a:endParaRPr dirty="0">
              <a:latin typeface="Times New Roman"/>
              <a:cs typeface="Times New Roman"/>
            </a:endParaRPr>
          </a:p>
          <a:p>
            <a:pPr marL="469900" lvl="1" indent="-228600">
              <a:lnSpc>
                <a:spcPct val="100000"/>
              </a:lnSpc>
              <a:spcBef>
                <a:spcPts val="1365"/>
              </a:spcBef>
              <a:buSzPct val="86956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Artworks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: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dirty="0">
              <a:latin typeface="Times New Roman"/>
              <a:cs typeface="Times New Roman"/>
            </a:endParaRPr>
          </a:p>
          <a:p>
            <a:pPr marL="469900" marR="5715">
              <a:lnSpc>
                <a:spcPts val="1320"/>
              </a:lnSpc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For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artworks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such</a:t>
            </a:r>
            <a:r>
              <a:rPr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as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statues,</a:t>
            </a:r>
            <a:r>
              <a:rPr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sculptures,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carvings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making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decorative</a:t>
            </a:r>
            <a:r>
              <a:rPr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objects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woods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are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widely</a:t>
            </a:r>
            <a:r>
              <a:rPr spc="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used.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The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frames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of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art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board,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color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plate</a:t>
            </a:r>
            <a:r>
              <a:rPr spc="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are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also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made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from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many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cases.</a:t>
            </a:r>
            <a:endParaRPr dirty="0">
              <a:latin typeface="Times New Roman"/>
              <a:cs typeface="Times New Roman"/>
            </a:endParaRPr>
          </a:p>
          <a:p>
            <a:pPr marL="469900">
              <a:lnSpc>
                <a:spcPts val="1285"/>
              </a:lnSpc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e.g.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Pine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Pinus</a:t>
            </a:r>
            <a:r>
              <a:rPr i="1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sp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),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maple (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Acer</a:t>
            </a:r>
            <a:r>
              <a:rPr i="1" spc="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sp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), cherry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Prunus</a:t>
            </a:r>
            <a:r>
              <a:rPr i="1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sp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 for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framing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work.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dirty="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spcBef>
                <a:spcPts val="5"/>
              </a:spcBef>
              <a:buSzPct val="86956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Musical</a:t>
            </a:r>
            <a:r>
              <a:rPr b="1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instrument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: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dirty="0">
              <a:latin typeface="Times New Roman"/>
              <a:cs typeface="Times New Roman"/>
            </a:endParaRPr>
          </a:p>
          <a:p>
            <a:pPr marL="469900" marR="5080">
              <a:lnSpc>
                <a:spcPts val="1320"/>
              </a:lnSpc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The</a:t>
            </a:r>
            <a:r>
              <a:rPr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musical</a:t>
            </a:r>
            <a:r>
              <a:rPr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instruments</a:t>
            </a:r>
            <a:r>
              <a:rPr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such</a:t>
            </a:r>
            <a:r>
              <a:rPr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as</a:t>
            </a:r>
            <a:r>
              <a:rPr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Piano,</a:t>
            </a:r>
            <a:r>
              <a:rPr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violin,</a:t>
            </a:r>
            <a:r>
              <a:rPr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cello,</a:t>
            </a:r>
            <a:r>
              <a:rPr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drums,</a:t>
            </a:r>
            <a:r>
              <a:rPr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flute,</a:t>
            </a:r>
            <a:r>
              <a:rPr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guitar,</a:t>
            </a:r>
            <a:r>
              <a:rPr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double</a:t>
            </a:r>
            <a:r>
              <a:rPr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bass</a:t>
            </a:r>
            <a:r>
              <a:rPr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and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a</a:t>
            </a:r>
            <a:r>
              <a:rPr spc="11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number</a:t>
            </a:r>
            <a:r>
              <a:rPr spc="11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of</a:t>
            </a:r>
            <a:r>
              <a:rPr spc="11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other</a:t>
            </a:r>
            <a:r>
              <a:rPr spc="1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music</a:t>
            </a:r>
            <a:r>
              <a:rPr spc="11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instruments</a:t>
            </a:r>
            <a:r>
              <a:rPr spc="11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material</a:t>
            </a:r>
            <a:r>
              <a:rPr spc="11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requires</a:t>
            </a:r>
            <a:r>
              <a:rPr spc="1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</a:t>
            </a:r>
            <a:r>
              <a:rPr spc="11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for</a:t>
            </a:r>
            <a:r>
              <a:rPr spc="11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making</a:t>
            </a:r>
            <a:r>
              <a:rPr spc="11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a</a:t>
            </a:r>
            <a:r>
              <a:rPr spc="1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perfect</a:t>
            </a:r>
            <a:r>
              <a:rPr spc="11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tune.</a:t>
            </a:r>
            <a:endParaRPr dirty="0">
              <a:latin typeface="Times New Roman"/>
              <a:cs typeface="Times New Roman"/>
            </a:endParaRPr>
          </a:p>
          <a:p>
            <a:pPr marL="469900">
              <a:lnSpc>
                <a:spcPts val="1285"/>
              </a:lnSpc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e.g.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Mahogany 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Swietenia</a:t>
            </a:r>
            <a:r>
              <a:rPr i="1" u="sng" spc="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 </a:t>
            </a:r>
            <a:r>
              <a:rPr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macrophylla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), maple,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ash wood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Fraxinus</a:t>
            </a:r>
            <a:r>
              <a:rPr i="1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sp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for guitars.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1700" y="7234841"/>
            <a:ext cx="10147300" cy="186801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9715" indent="-247650">
              <a:lnSpc>
                <a:spcPct val="100000"/>
              </a:lnSpc>
              <a:spcBef>
                <a:spcPts val="90"/>
              </a:spcBef>
              <a:buAutoNum type="arabicPeriod" startAt="4"/>
              <a:tabLst>
                <a:tab pos="260350" algn="l"/>
              </a:tabLst>
            </a:pP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Sports</a:t>
            </a:r>
            <a:r>
              <a:rPr b="1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Equipment</a:t>
            </a:r>
            <a:endParaRPr dirty="0">
              <a:latin typeface="Times New Roman"/>
              <a:cs typeface="Times New Roman"/>
            </a:endParaRPr>
          </a:p>
          <a:p>
            <a:pPr marL="469900" lvl="1" indent="-228600">
              <a:lnSpc>
                <a:spcPct val="100000"/>
              </a:lnSpc>
              <a:spcBef>
                <a:spcPts val="1365"/>
              </a:spcBef>
              <a:buSzPct val="86956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b="1" spc="-70" dirty="0">
                <a:solidFill>
                  <a:srgbClr val="333333"/>
                </a:solidFill>
                <a:latin typeface="Times New Roman"/>
                <a:cs typeface="Times New Roman"/>
              </a:rPr>
              <a:t>W</a:t>
            </a: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oode</a:t>
            </a:r>
            <a:r>
              <a:rPr b="1" dirty="0">
                <a:solidFill>
                  <a:srgbClr val="333333"/>
                </a:solidFill>
                <a:latin typeface="Times New Roman"/>
                <a:cs typeface="Times New Roman"/>
              </a:rPr>
              <a:t>n</a:t>
            </a:r>
            <a:r>
              <a:rPr b="1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b="1" spc="-110" dirty="0">
                <a:solidFill>
                  <a:srgbClr val="333333"/>
                </a:solidFill>
                <a:latin typeface="Times New Roman"/>
                <a:cs typeface="Times New Roman"/>
              </a:rPr>
              <a:t>T</a:t>
            </a: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oys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: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dirty="0">
              <a:latin typeface="Times New Roman"/>
              <a:cs typeface="Times New Roman"/>
            </a:endParaRPr>
          </a:p>
          <a:p>
            <a:pPr marL="469900" marR="5080" algn="just">
              <a:lnSpc>
                <a:spcPts val="1320"/>
              </a:lnSpc>
              <a:spcBef>
                <a:spcPts val="5"/>
              </a:spcBef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These are preferred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to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plastic towards the health conscious people which were supposed as </a:t>
            </a:r>
            <a:r>
              <a:rPr spc="-2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fashion before. Plastic is nothing but the combination of chemicals which is hazardous to </a:t>
            </a:r>
            <a:r>
              <a:rPr spc="-2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children's</a:t>
            </a:r>
            <a:r>
              <a:rPr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health.</a:t>
            </a:r>
            <a:r>
              <a:rPr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Cricket,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hockey,</a:t>
            </a:r>
            <a:r>
              <a:rPr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billiard,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table</a:t>
            </a:r>
            <a:r>
              <a:rPr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tennis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etc.</a:t>
            </a:r>
            <a:r>
              <a:rPr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Toys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sports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equipment</a:t>
            </a:r>
            <a:r>
              <a:rPr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have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long</a:t>
            </a:r>
            <a:r>
              <a:rPr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made</a:t>
            </a:r>
            <a:r>
              <a:rPr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use</a:t>
            </a:r>
            <a:r>
              <a:rPr spc="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of</a:t>
            </a:r>
            <a:r>
              <a:rPr spc="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</a:t>
            </a:r>
            <a:r>
              <a:rPr spc="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for</a:t>
            </a:r>
            <a:r>
              <a:rPr spc="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handles</a:t>
            </a:r>
            <a:r>
              <a:rPr spc="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main</a:t>
            </a:r>
            <a:r>
              <a:rPr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parts.</a:t>
            </a:r>
            <a:endParaRPr dirty="0">
              <a:latin typeface="Times New Roman"/>
              <a:cs typeface="Times New Roman"/>
            </a:endParaRPr>
          </a:p>
          <a:p>
            <a:pPr marL="469900" marR="5080" algn="just">
              <a:lnSpc>
                <a:spcPts val="1320"/>
              </a:lnSpc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e.g. Willow 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Salix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 sp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 wood for cricket, tennis bat; Mulberry 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Morus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 sp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 wood for hockey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sticks.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1700" y="9232900"/>
            <a:ext cx="3517900" cy="6705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9715" indent="-247650">
              <a:lnSpc>
                <a:spcPct val="100000"/>
              </a:lnSpc>
              <a:spcBef>
                <a:spcPts val="90"/>
              </a:spcBef>
              <a:buAutoNum type="arabicPeriod" startAt="5"/>
              <a:tabLst>
                <a:tab pos="260350" algn="l"/>
              </a:tabLst>
            </a:pPr>
            <a:r>
              <a:rPr lang="en-US" sz="1950" b="1" spc="-10" dirty="0">
                <a:solidFill>
                  <a:srgbClr val="333333"/>
                </a:solidFill>
                <a:latin typeface="Times New Roman"/>
                <a:cs typeface="Times New Roman"/>
              </a:rPr>
              <a:t>Commercial</a:t>
            </a:r>
            <a:r>
              <a:rPr lang="en-US" sz="1950" b="1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1950" b="1" spc="-5" dirty="0">
                <a:solidFill>
                  <a:srgbClr val="333333"/>
                </a:solidFill>
                <a:latin typeface="Times New Roman"/>
                <a:cs typeface="Times New Roman"/>
              </a:rPr>
              <a:t>Uses</a:t>
            </a:r>
            <a:endParaRPr lang="en-US" sz="1950" dirty="0">
              <a:latin typeface="Times New Roman"/>
              <a:cs typeface="Times New Roman"/>
            </a:endParaRPr>
          </a:p>
          <a:p>
            <a:pPr marL="469900" lvl="1" indent="-228600">
              <a:lnSpc>
                <a:spcPct val="100000"/>
              </a:lnSpc>
              <a:spcBef>
                <a:spcPts val="1365"/>
              </a:spcBef>
              <a:buSzPct val="86956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lang="en-US" sz="1150" b="1" spc="-10" dirty="0">
                <a:solidFill>
                  <a:srgbClr val="333333"/>
                </a:solidFill>
                <a:latin typeface="Times New Roman"/>
                <a:cs typeface="Times New Roman"/>
              </a:rPr>
              <a:t>Furniture</a:t>
            </a:r>
            <a:r>
              <a:rPr lang="en-US" sz="1150" spc="-10" dirty="0">
                <a:solidFill>
                  <a:srgbClr val="333333"/>
                </a:solidFill>
                <a:latin typeface="Times New Roman"/>
                <a:cs typeface="Times New Roman"/>
              </a:rPr>
              <a:t>:</a:t>
            </a:r>
            <a:endParaRPr lang="en-US" sz="1150" dirty="0">
              <a:latin typeface="Times New Roman"/>
              <a:cs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CD351-7DAC-D80A-7BEE-375BB493D82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124</a:t>
            </a:fld>
            <a:endParaRPr 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300" y="892555"/>
            <a:ext cx="9690100" cy="8611973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1300" marR="6350" algn="just">
              <a:spcBef>
                <a:spcPts val="195"/>
              </a:spcBef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At</a:t>
            </a:r>
            <a:r>
              <a:rPr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present,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the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market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for</a:t>
            </a:r>
            <a:r>
              <a:rPr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wooden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furniture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is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very</a:t>
            </a:r>
            <a:r>
              <a:rPr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profitable.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No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one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can</a:t>
            </a:r>
            <a:r>
              <a:rPr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deny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the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demand </a:t>
            </a:r>
            <a:r>
              <a:rPr spc="-2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for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wooden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furniture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as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it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is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a</a:t>
            </a:r>
            <a:r>
              <a:rPr spc="28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sign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of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aristocracy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since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ancient</a:t>
            </a:r>
            <a:r>
              <a:rPr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time.</a:t>
            </a:r>
            <a:endParaRPr dirty="0">
              <a:latin typeface="Times New Roman"/>
              <a:cs typeface="Times New Roman"/>
            </a:endParaRPr>
          </a:p>
          <a:p>
            <a:pPr marL="241300" marR="6350" algn="just"/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e.g. Teak 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Tectona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grandis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 wood is the best for making furniture. Some other woods from </a:t>
            </a:r>
            <a:r>
              <a:rPr spc="-2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Mahogany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Swietenia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macrophylla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),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Shimul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Bombax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ceiba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),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Sundari,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Jackfruit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Artocarpus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heterophyllus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), Mango trees are used in south Asia for making different types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of</a:t>
            </a:r>
            <a:r>
              <a:rPr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furniture.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dirty="0">
              <a:latin typeface="Times New Roman"/>
              <a:cs typeface="Times New Roman"/>
            </a:endParaRPr>
          </a:p>
          <a:p>
            <a:pPr marL="241300" indent="-228600">
              <a:spcBef>
                <a:spcPts val="5"/>
              </a:spcBef>
              <a:buSzPct val="86956"/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Shipbuilding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: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dirty="0">
              <a:latin typeface="Times New Roman"/>
              <a:cs typeface="Times New Roman"/>
            </a:endParaRPr>
          </a:p>
          <a:p>
            <a:pPr marL="241300" marR="7620" algn="just">
              <a:tabLst>
                <a:tab pos="1402715" algn="l"/>
                <a:tab pos="2620645" algn="l"/>
                <a:tab pos="3773804" algn="l"/>
                <a:tab pos="4999990" algn="l"/>
              </a:tabLst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Ships</a:t>
            </a:r>
            <a:r>
              <a:rPr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rural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fishing</a:t>
            </a:r>
            <a:r>
              <a:rPr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boats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were</a:t>
            </a:r>
            <a:r>
              <a:rPr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made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from</a:t>
            </a:r>
            <a:r>
              <a:rPr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wood.</a:t>
            </a:r>
            <a:r>
              <a:rPr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For</a:t>
            </a:r>
            <a:r>
              <a:rPr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constructing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boats</a:t>
            </a:r>
            <a:r>
              <a:rPr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ships</a:t>
            </a:r>
            <a:r>
              <a:rPr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is one of the most important construction material. Hardwood and softwood were used in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e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pas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t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fo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r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shi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p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industry.</a:t>
            </a:r>
            <a:endParaRPr dirty="0">
              <a:latin typeface="Times New Roman"/>
              <a:cs typeface="Times New Roman"/>
            </a:endParaRPr>
          </a:p>
          <a:p>
            <a:pPr marL="241300" marR="6985" algn="just">
              <a:spcBef>
                <a:spcPts val="35"/>
              </a:spcBef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e.g. Teak, shal 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Shorea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robusta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), mango, Arjun 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Terminalia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arjuna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 were frequently used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past.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Now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Cypress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Cupressaceae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 sp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),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redwood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Sequoioideae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 sp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),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white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oak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Quercus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alba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 are water resistant and used for shipbuilding and boat building. Woods like </a:t>
            </a:r>
            <a:r>
              <a:rPr spc="-2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kauri 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Agathis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australis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 is used for making the frames of ships.</a:t>
            </a:r>
            <a:endParaRPr dirty="0">
              <a:latin typeface="Times New Roman"/>
              <a:cs typeface="Times New Roman"/>
            </a:endParaRPr>
          </a:p>
          <a:p>
            <a:endParaRPr dirty="0">
              <a:latin typeface="Times New Roman"/>
              <a:cs typeface="Times New Roman"/>
            </a:endParaRPr>
          </a:p>
          <a:p>
            <a:pPr marL="241300" indent="-228600">
              <a:buSzPct val="86956"/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Fuel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: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  <a:buClr>
                <a:srgbClr val="333333"/>
              </a:buClr>
              <a:buFont typeface="Symbol"/>
              <a:buChar char=""/>
            </a:pPr>
            <a:endParaRPr dirty="0">
              <a:latin typeface="Times New Roman"/>
              <a:cs typeface="Times New Roman"/>
            </a:endParaRPr>
          </a:p>
          <a:p>
            <a:pPr marL="241300" marR="5080" algn="just"/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 is an age-old source of energy all over the world. Before the exploration of gas, fuel </a:t>
            </a:r>
            <a:r>
              <a:rPr spc="-2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was the main source we can also define as only one source of energy that people used by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burning</a:t>
            </a:r>
            <a:r>
              <a:rPr spc="1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as</a:t>
            </a:r>
            <a:r>
              <a:rPr spc="1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woods</a:t>
            </a:r>
            <a:r>
              <a:rPr spc="10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were</a:t>
            </a:r>
            <a:r>
              <a:rPr spc="1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available</a:t>
            </a:r>
            <a:r>
              <a:rPr spc="1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in</a:t>
            </a:r>
            <a:r>
              <a:rPr spc="10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the</a:t>
            </a:r>
            <a:r>
              <a:rPr spc="1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forest</a:t>
            </a:r>
            <a:r>
              <a:rPr spc="1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easily.</a:t>
            </a:r>
            <a:r>
              <a:rPr spc="1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Generally,</a:t>
            </a:r>
            <a:r>
              <a:rPr spc="10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sticks,</a:t>
            </a:r>
            <a:r>
              <a:rPr spc="1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pellets,</a:t>
            </a:r>
            <a:r>
              <a:rPr spc="10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sawdust,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and charcoal are used as an energy source from wood. Usually, woods from cheap plants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are</a:t>
            </a:r>
            <a:r>
              <a:rPr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used in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this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sector.</a:t>
            </a:r>
            <a:endParaRPr dirty="0">
              <a:latin typeface="Times New Roman"/>
              <a:cs typeface="Times New Roman"/>
            </a:endParaRPr>
          </a:p>
          <a:p>
            <a:endParaRPr dirty="0">
              <a:latin typeface="Times New Roman"/>
              <a:cs typeface="Times New Roman"/>
            </a:endParaRPr>
          </a:p>
          <a:p>
            <a:pPr marL="241300" indent="-228600">
              <a:buSzPct val="86956"/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b="1" spc="-5" dirty="0">
                <a:solidFill>
                  <a:srgbClr val="333333"/>
                </a:solidFill>
                <a:latin typeface="Times New Roman"/>
                <a:cs typeface="Times New Roman"/>
              </a:rPr>
              <a:t>Stationary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: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dirty="0">
              <a:latin typeface="Times New Roman"/>
              <a:cs typeface="Times New Roman"/>
            </a:endParaRPr>
          </a:p>
          <a:p>
            <a:pPr marL="241300" marR="8255" algn="just">
              <a:tabLst>
                <a:tab pos="1149350" algn="l"/>
                <a:tab pos="1797685" algn="l"/>
                <a:tab pos="2616200" algn="l"/>
                <a:tab pos="3337560" algn="l"/>
                <a:tab pos="4326890" algn="l"/>
                <a:tab pos="5292090" algn="l"/>
              </a:tabLst>
            </a:pP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Some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stationaries</a:t>
            </a:r>
            <a:r>
              <a:rPr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like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paper</a:t>
            </a:r>
            <a:r>
              <a:rPr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pencil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are</a:t>
            </a:r>
            <a:r>
              <a:rPr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made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of</a:t>
            </a:r>
            <a:r>
              <a:rPr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wood.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</a:t>
            </a:r>
            <a:r>
              <a:rPr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pulp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is</a:t>
            </a:r>
            <a:r>
              <a:rPr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used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for</a:t>
            </a:r>
            <a:r>
              <a:rPr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making</a:t>
            </a:r>
            <a:r>
              <a:rPr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paper.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d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i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s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use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d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fo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r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makin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g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pencil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s	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too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.</a:t>
            </a:r>
            <a:endParaRPr dirty="0">
              <a:latin typeface="Times New Roman"/>
              <a:cs typeface="Times New Roman"/>
            </a:endParaRPr>
          </a:p>
          <a:p>
            <a:pPr marL="241300" marR="6350" algn="just"/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e.g. in the past 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Cyper papyrus</a:t>
            </a:r>
            <a:r>
              <a:rPr i="1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trees were used to make paper. In Bangladesh woods from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Keora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Sonneratia apetala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),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Bine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Avicennia alba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),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Sundari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Heritiera fomes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),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Kakra 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Bruguiera gymnorhyza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),</a:t>
            </a:r>
            <a:r>
              <a:rPr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Geoa</a:t>
            </a:r>
            <a:r>
              <a:rPr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Excoecaria agallocha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</a:t>
            </a:r>
            <a:r>
              <a:rPr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are</a:t>
            </a:r>
            <a:r>
              <a:rPr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used</a:t>
            </a:r>
            <a:r>
              <a:rPr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for</a:t>
            </a:r>
            <a:r>
              <a:rPr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making</a:t>
            </a:r>
            <a:r>
              <a:rPr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pulp</a:t>
            </a:r>
            <a:r>
              <a:rPr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of</a:t>
            </a:r>
            <a:r>
              <a:rPr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paper.</a:t>
            </a:r>
            <a:endParaRPr dirty="0">
              <a:latin typeface="Times New Roman"/>
              <a:cs typeface="Times New Roman"/>
            </a:endParaRPr>
          </a:p>
          <a:p>
            <a:pPr marL="241300" algn="just"/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Dhundal</a:t>
            </a:r>
            <a:r>
              <a:rPr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wood (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Xylocarpus</a:t>
            </a:r>
            <a:r>
              <a:rPr i="1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 </a:t>
            </a:r>
            <a:r>
              <a:rPr i="1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granatum</a:t>
            </a:r>
            <a:r>
              <a:rPr spc="-5" dirty="0">
                <a:solidFill>
                  <a:srgbClr val="333333"/>
                </a:solidFill>
                <a:latin typeface="Times New Roman"/>
                <a:cs typeface="Times New Roman"/>
              </a:rPr>
              <a:t>) is used for pencil production.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90C18-A41E-6B0B-33C7-A9801050BA5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125</a:t>
            </a:fld>
            <a:endParaRPr 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45210" y="2086789"/>
            <a:ext cx="4709698" cy="252305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A05E4D-9A0C-3BE3-3C0C-A9FC0E0F156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126</a:t>
            </a:fld>
            <a:endParaRPr 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57082" y="880364"/>
            <a:ext cx="64643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u="heavy" spc="-5" dirty="0">
                <a:solidFill>
                  <a:srgbClr val="333399"/>
                </a:solidFill>
                <a:uFill>
                  <a:solidFill>
                    <a:srgbClr val="333399"/>
                  </a:solidFill>
                </a:uFill>
                <a:latin typeface="Times New Roman"/>
                <a:cs typeface="Times New Roman"/>
              </a:rPr>
              <a:t>Lim</a:t>
            </a:r>
            <a:r>
              <a:rPr sz="2200" b="1" u="heavy" dirty="0">
                <a:solidFill>
                  <a:srgbClr val="333399"/>
                </a:solidFill>
                <a:uFill>
                  <a:solidFill>
                    <a:srgbClr val="333399"/>
                  </a:solidFill>
                </a:uFill>
                <a:latin typeface="Times New Roman"/>
                <a:cs typeface="Times New Roman"/>
              </a:rPr>
              <a:t>e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1700" y="1413763"/>
            <a:ext cx="9690100" cy="89268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Lime</a:t>
            </a:r>
            <a:r>
              <a:rPr b="1" spc="-1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as</a:t>
            </a:r>
            <a:r>
              <a:rPr b="1" spc="-1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Building</a:t>
            </a:r>
            <a:r>
              <a:rPr b="1" spc="-1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Material</a:t>
            </a:r>
            <a:endParaRPr dirty="0">
              <a:latin typeface="Times New Roman"/>
              <a:cs typeface="Times New Roman"/>
            </a:endParaRPr>
          </a:p>
          <a:p>
            <a:pPr marL="12700" marR="111760">
              <a:spcBef>
                <a:spcPts val="90"/>
              </a:spcBef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Before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invention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portland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cement,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was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used</a:t>
            </a:r>
            <a:r>
              <a:rPr spc="-10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chief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cementing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material in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construction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industry.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marR="5080"/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Today,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use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has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become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very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limited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sometimes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used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places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where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locally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available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availability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portland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cement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scarce.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marR="321310"/>
            <a:r>
              <a:rPr spc="-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Lime is not available in nature in its free state, as it reacts with </a:t>
            </a:r>
            <a:r>
              <a:rPr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CO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2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to form </a:t>
            </a:r>
            <a:r>
              <a:rPr spc="-502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calcium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carbonate.</a:t>
            </a:r>
            <a:endParaRPr dirty="0">
              <a:latin typeface="Times New Roman"/>
              <a:cs typeface="Times New Roman"/>
            </a:endParaRPr>
          </a:p>
          <a:p>
            <a:pPr marL="12700" marR="196850">
              <a:spcBef>
                <a:spcPts val="20"/>
              </a:spcBef>
            </a:pPr>
            <a:r>
              <a:rPr spc="-5" dirty="0">
                <a:latin typeface="Times New Roman"/>
                <a:cs typeface="Times New Roman"/>
              </a:rPr>
              <a:t>Lime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also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has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some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unique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applications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such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its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addition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to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cement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mortar </a:t>
            </a:r>
            <a:r>
              <a:rPr spc="-3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increases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workability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delays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setting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time,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thus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mortar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can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be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 for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longer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periods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after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mixing.</a:t>
            </a:r>
            <a:endParaRPr dirty="0">
              <a:latin typeface="Times New Roman"/>
              <a:cs typeface="Times New Roman"/>
            </a:endParaRPr>
          </a:p>
          <a:p>
            <a:endParaRPr dirty="0"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/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Manufacturing</a:t>
            </a:r>
            <a:r>
              <a:rPr b="1" spc="-2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of</a:t>
            </a:r>
            <a:r>
              <a:rPr b="1" spc="-2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Lime</a:t>
            </a:r>
            <a:endParaRPr dirty="0">
              <a:latin typeface="Times New Roman"/>
              <a:cs typeface="Times New Roman"/>
            </a:endParaRPr>
          </a:p>
          <a:p>
            <a:pPr marL="12700" marR="488950">
              <a:spcBef>
                <a:spcPts val="190"/>
              </a:spcBef>
            </a:pPr>
            <a:r>
              <a:rPr spc="-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raw</a:t>
            </a:r>
            <a:r>
              <a:rPr spc="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material</a:t>
            </a:r>
            <a:r>
              <a:rPr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for</a:t>
            </a:r>
            <a:r>
              <a:rPr spc="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manufacturing</a:t>
            </a:r>
            <a:r>
              <a:rPr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spc="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Limestone</a:t>
            </a:r>
            <a:r>
              <a:rPr spc="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(CaCO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3</a:t>
            </a:r>
            <a:r>
              <a:rPr spc="-7"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). </a:t>
            </a:r>
            <a:r>
              <a:rPr baseline="3968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obtained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from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limestone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through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process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known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as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calcination.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marR="141605">
              <a:spcBef>
                <a:spcPts val="5"/>
              </a:spcBef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Other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raw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materials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from</a:t>
            </a:r>
            <a:r>
              <a:rPr spc="10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which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can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manufactured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are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kankars,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shell,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corals and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chalk.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marR="97155"/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heating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limestone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to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temperature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about</a:t>
            </a:r>
            <a:r>
              <a:rPr spc="1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900°c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presence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air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to obtain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known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calcination.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marR="203200"/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quick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produced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by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calcination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very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unstable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left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exposed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will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react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with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carbon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dioxide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present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atmosphere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revert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back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to 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calcium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carbonate.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marR="154305"/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To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avoid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this,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stabilization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quick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has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to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done,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which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achieved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by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sprinkling water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over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quick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lime,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known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slaking.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marR="304165"/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Slaking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lime,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which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exothermic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reaction,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converts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quick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to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calcium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hydroxide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(Hydrated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lime),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which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powdered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form.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40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marR="188595">
              <a:spcBef>
                <a:spcPts val="5"/>
              </a:spcBef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slaked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so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produced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sieved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through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sieve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3.5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used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for 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various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construction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purposes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like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making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mortar,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putty,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white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washing,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etc.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8DEFC-64D0-0644-D90A-8F122542C4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127</a:t>
            </a:fld>
            <a:endParaRPr 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889508"/>
            <a:ext cx="10147300" cy="87011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Characteristics</a:t>
            </a:r>
            <a:r>
              <a:rPr b="1" spc="-2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of</a:t>
            </a:r>
            <a:r>
              <a:rPr b="1" spc="-1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Lime</a:t>
            </a:r>
            <a:endParaRPr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 has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good plasticity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 has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high workability.</a:t>
            </a:r>
            <a:endParaRPr dirty="0">
              <a:latin typeface="Times New Roman"/>
              <a:cs typeface="Times New Roman"/>
            </a:endParaRPr>
          </a:p>
          <a:p>
            <a:pPr marL="927100" marR="300355" indent="-228600">
              <a:spcBef>
                <a:spcPts val="75"/>
              </a:spcBef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 has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good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cementitious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properties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suitable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for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masonry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works.</a:t>
            </a:r>
            <a:endParaRPr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stiffens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easily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has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high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resistance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to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moisture.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Because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its</a:t>
            </a:r>
            <a:endParaRPr dirty="0">
              <a:latin typeface="Times New Roman"/>
              <a:cs typeface="Times New Roman"/>
            </a:endParaRPr>
          </a:p>
          <a:p>
            <a:pPr marL="927100" marR="8255">
              <a:spcBef>
                <a:spcPts val="75"/>
              </a:spcBef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high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water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retentiveness,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shrinkage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drying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small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compared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to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cement.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/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Classification</a:t>
            </a:r>
            <a:r>
              <a:rPr b="1" spc="-2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of</a:t>
            </a:r>
            <a:r>
              <a:rPr b="1" spc="-1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Lime</a:t>
            </a:r>
            <a:endParaRPr dirty="0">
              <a:latin typeface="Times New Roman"/>
              <a:cs typeface="Times New Roman"/>
            </a:endParaRPr>
          </a:p>
          <a:p>
            <a:pPr marL="12700" marR="107950">
              <a:spcBef>
                <a:spcPts val="75"/>
              </a:spcBef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properties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depends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percentage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impurities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present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it.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Generally, 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classified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into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three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types.</a:t>
            </a:r>
            <a:endParaRPr dirty="0">
              <a:latin typeface="Times New Roman"/>
              <a:cs typeface="Times New Roman"/>
            </a:endParaRPr>
          </a:p>
          <a:p>
            <a:endParaRPr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/>
            <a:r>
              <a:rPr b="1" spc="-5" dirty="0">
                <a:solidFill>
                  <a:srgbClr val="3A3A3A"/>
                </a:solidFill>
                <a:latin typeface="Times New Roman"/>
                <a:cs typeface="Times New Roman"/>
              </a:rPr>
              <a:t>Rich</a:t>
            </a:r>
            <a:r>
              <a:rPr b="1" spc="-10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A3A3A"/>
                </a:solidFill>
                <a:latin typeface="Times New Roman"/>
                <a:cs typeface="Times New Roman"/>
              </a:rPr>
              <a:t>or</a:t>
            </a:r>
            <a:r>
              <a:rPr b="1" spc="-10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A3A3A"/>
                </a:solidFill>
                <a:latin typeface="Times New Roman"/>
                <a:cs typeface="Times New Roman"/>
              </a:rPr>
              <a:t>Fat</a:t>
            </a:r>
            <a:r>
              <a:rPr b="1" spc="-1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b="1" spc="-10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A3A3A"/>
                </a:solidFill>
                <a:latin typeface="Times New Roman"/>
                <a:cs typeface="Times New Roman"/>
              </a:rPr>
              <a:t>:</a:t>
            </a:r>
            <a:endParaRPr dirty="0">
              <a:latin typeface="Times New Roman"/>
              <a:cs typeface="Times New Roman"/>
            </a:endParaRPr>
          </a:p>
          <a:p>
            <a:pPr marL="927100" marR="175260" indent="-228600">
              <a:spcBef>
                <a:spcPts val="75"/>
              </a:spcBef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This 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produced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calcination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nearly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purest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form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limestone, chalk,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marble,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etc.</a:t>
            </a:r>
            <a:endParaRPr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Its</a:t>
            </a:r>
            <a:r>
              <a:rPr spc="-10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color</a:t>
            </a:r>
            <a:r>
              <a:rPr spc="-10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spc="-10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perfectly</a:t>
            </a:r>
            <a:r>
              <a:rPr spc="-10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white.</a:t>
            </a:r>
            <a:endParaRPr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 should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have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impurities 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clay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less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than 5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percent.</a:t>
            </a:r>
            <a:endParaRPr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 slakes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vigorously and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volume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becomes 2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to 3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times.</a:t>
            </a:r>
            <a:endParaRPr dirty="0">
              <a:latin typeface="Times New Roman"/>
              <a:cs typeface="Times New Roman"/>
            </a:endParaRPr>
          </a:p>
          <a:p>
            <a:pPr marL="927100" marR="245745" indent="-228600">
              <a:spcBef>
                <a:spcPts val="75"/>
              </a:spcBef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Since 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slaking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process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vigorous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for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lime,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care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must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be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taken to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avoid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fire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hazards.</a:t>
            </a:r>
            <a:endParaRPr dirty="0">
              <a:latin typeface="Times New Roman"/>
              <a:cs typeface="Times New Roman"/>
            </a:endParaRPr>
          </a:p>
          <a:p>
            <a:pPr marL="927100" marR="83185" indent="-228600">
              <a:spcBef>
                <a:spcPts val="20"/>
              </a:spcBef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sets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slowly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presence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air,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thus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not</a:t>
            </a:r>
            <a:r>
              <a:rPr spc="1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suitable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for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thick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wall joints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or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wet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conditions.</a:t>
            </a:r>
            <a:endParaRPr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Fat 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extensively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used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manufacturing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cement,</a:t>
            </a:r>
            <a:endParaRPr dirty="0">
              <a:latin typeface="Times New Roman"/>
              <a:cs typeface="Times New Roman"/>
            </a:endParaRPr>
          </a:p>
          <a:p>
            <a:pPr marL="927100"/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metallurgical industry, white washing,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etc.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40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>
              <a:spcBef>
                <a:spcPts val="5"/>
              </a:spcBef>
            </a:pPr>
            <a:r>
              <a:rPr b="1" spc="-5" dirty="0">
                <a:solidFill>
                  <a:srgbClr val="3A3A3A"/>
                </a:solidFill>
                <a:latin typeface="Times New Roman"/>
                <a:cs typeface="Times New Roman"/>
              </a:rPr>
              <a:t>Hydraulic</a:t>
            </a:r>
            <a:r>
              <a:rPr b="1" spc="-2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b="1" spc="-20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A3A3A"/>
                </a:solidFill>
                <a:latin typeface="Times New Roman"/>
                <a:cs typeface="Times New Roman"/>
              </a:rPr>
              <a:t>:</a:t>
            </a:r>
            <a:endParaRPr dirty="0">
              <a:latin typeface="Times New Roman"/>
              <a:cs typeface="Times New Roman"/>
            </a:endParaRPr>
          </a:p>
          <a:p>
            <a:pPr marL="927100" marR="12700" indent="-228600">
              <a:spcBef>
                <a:spcPts val="75"/>
              </a:spcBef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produced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moderate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burning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limestone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which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contains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small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proportions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clay,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iron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oxide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other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impurities.</a:t>
            </a:r>
            <a:endParaRPr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 has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impurities in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 range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 5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to 30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percent.</a:t>
            </a:r>
            <a:endParaRPr dirty="0">
              <a:latin typeface="Times New Roman"/>
              <a:cs typeface="Times New Roman"/>
            </a:endParaRPr>
          </a:p>
          <a:p>
            <a:pPr marL="927100" marR="140970" indent="-228600">
              <a:spcBef>
                <a:spcPts val="75"/>
              </a:spcBef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increase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percentage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clay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makes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slaking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difficult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 increases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hydraulic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property.</a:t>
            </a:r>
            <a:endParaRPr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Care must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taken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during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slaking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lime,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excess</a:t>
            </a:r>
            <a:endParaRPr dirty="0">
              <a:latin typeface="Times New Roman"/>
              <a:cs typeface="Times New Roman"/>
            </a:endParaRPr>
          </a:p>
          <a:p>
            <a:pPr marL="927100"/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addition 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water will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cause 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to harden.</a:t>
            </a:r>
            <a:endParaRPr dirty="0">
              <a:latin typeface="Times New Roman"/>
              <a:cs typeface="Times New Roman"/>
            </a:endParaRPr>
          </a:p>
          <a:p>
            <a:pPr marL="927100" marR="5080" indent="-228600">
              <a:spcBef>
                <a:spcPts val="90"/>
              </a:spcBef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Depending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percentage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clay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present,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further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classified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into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feebly,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moderately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eminently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hydraulic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883722-3078-D9D0-B45F-21D5F230BE7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128</a:t>
            </a:fld>
            <a:endParaRPr lang="en-US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889508"/>
            <a:ext cx="9994900" cy="4771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b="1" spc="-5" dirty="0">
                <a:solidFill>
                  <a:srgbClr val="3A3A3A"/>
                </a:solidFill>
                <a:latin typeface="Times New Roman"/>
                <a:cs typeface="Times New Roman"/>
              </a:rPr>
              <a:t>Poor</a:t>
            </a:r>
            <a:r>
              <a:rPr b="1" spc="-2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b="1" spc="-2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A3A3A"/>
                </a:solidFill>
                <a:latin typeface="Times New Roman"/>
                <a:cs typeface="Times New Roman"/>
              </a:rPr>
              <a:t>:</a:t>
            </a:r>
            <a:endParaRPr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This 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also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known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lean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or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impure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lime.</a:t>
            </a:r>
            <a:endParaRPr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 contains clay impurities more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than 30%.</a:t>
            </a:r>
            <a:endParaRPr dirty="0">
              <a:latin typeface="Times New Roman"/>
              <a:cs typeface="Times New Roman"/>
            </a:endParaRPr>
          </a:p>
          <a:p>
            <a:pPr marL="927100" marR="339725" indent="-228600">
              <a:spcBef>
                <a:spcPts val="75"/>
              </a:spcBef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 slakes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very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slowly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forms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thin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paste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when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mixed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with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water.</a:t>
            </a:r>
            <a:endParaRPr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</a:t>
            </a:r>
            <a:r>
              <a:rPr spc="-10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spc="-10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muddy</a:t>
            </a:r>
            <a:r>
              <a:rPr spc="-10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white in</a:t>
            </a:r>
            <a:r>
              <a:rPr spc="-10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color.</a:t>
            </a:r>
            <a:endParaRPr dirty="0">
              <a:latin typeface="Times New Roman"/>
              <a:cs typeface="Times New Roman"/>
            </a:endParaRPr>
          </a:p>
          <a:p>
            <a:pPr marL="927100" indent="-228600"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 sets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or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hardens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very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slowly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 has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poor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binding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properties.</a:t>
            </a:r>
            <a:endParaRPr dirty="0">
              <a:latin typeface="Times New Roman"/>
              <a:cs typeface="Times New Roman"/>
            </a:endParaRPr>
          </a:p>
          <a:p>
            <a:pPr marL="927100" marR="80645" indent="-228600">
              <a:spcBef>
                <a:spcPts val="90"/>
              </a:spcBef>
              <a:buSzPct val="71428"/>
              <a:buFont typeface="Symbol"/>
              <a:buChar char=""/>
              <a:tabLst>
                <a:tab pos="926465" algn="l"/>
                <a:tab pos="927100" algn="l"/>
              </a:tabLst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used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for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construction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interior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structures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at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places where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availability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good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less.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55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/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Storage</a:t>
            </a:r>
            <a:r>
              <a:rPr b="1" spc="-1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of</a:t>
            </a:r>
            <a:r>
              <a:rPr b="1" spc="-1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Lime</a:t>
            </a:r>
            <a:r>
              <a:rPr b="1" spc="-1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on</a:t>
            </a:r>
            <a:r>
              <a:rPr b="1" spc="-1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Site</a:t>
            </a:r>
            <a:endParaRPr dirty="0">
              <a:latin typeface="Times New Roman"/>
              <a:cs typeface="Times New Roman"/>
            </a:endParaRPr>
          </a:p>
          <a:p>
            <a:pPr marL="12700" marR="69850">
              <a:spcBef>
                <a:spcPts val="75"/>
              </a:spcBef>
            </a:pP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Basically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reacts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with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moisture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present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atmosphere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even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ground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surface.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Hence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proper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care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must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taken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while</a:t>
            </a:r>
            <a:r>
              <a:rPr spc="2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storing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site.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marR="6350"/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To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avoid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air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slaking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lime,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should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stored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compact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heaps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insulated spaces.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marR="5080"/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It should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kept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under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covered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closed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space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when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form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hydrated </a:t>
            </a:r>
            <a:r>
              <a:rPr spc="-33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and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they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should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be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used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within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a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week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when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in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the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srgbClr val="3A3A3A"/>
                </a:solidFill>
                <a:latin typeface="Times New Roman"/>
                <a:cs typeface="Times New Roman"/>
              </a:rPr>
              <a:t>form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of</a:t>
            </a:r>
            <a:r>
              <a:rPr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quick</a:t>
            </a:r>
            <a:r>
              <a:rPr spc="5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3A3A3A"/>
                </a:solidFill>
                <a:latin typeface="Times New Roman"/>
                <a:cs typeface="Times New Roman"/>
              </a:rPr>
              <a:t>lime</a:t>
            </a:r>
            <a:r>
              <a:rPr sz="1400" spc="-5" dirty="0">
                <a:solidFill>
                  <a:srgbClr val="3A3A3A"/>
                </a:solidFill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4AB571-CFC9-0AA0-A0FB-7B8C525B952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129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00"/>
              </a:spcBef>
            </a:pPr>
            <a:r>
              <a:rPr spc="-55" dirty="0">
                <a:latin typeface="Arial MT"/>
                <a:cs typeface="Arial MT"/>
              </a:rPr>
              <a:t>5.Therma</a:t>
            </a:r>
            <a:r>
              <a:rPr spc="-55" dirty="0">
                <a:latin typeface="MS UI Gothic"/>
                <a:cs typeface="MS UI Gothic"/>
              </a:rPr>
              <a:t>l</a:t>
            </a:r>
            <a:r>
              <a:rPr spc="-40" dirty="0">
                <a:latin typeface="MS UI Gothic"/>
                <a:cs typeface="MS UI Gothic"/>
              </a:rPr>
              <a:t> </a:t>
            </a:r>
            <a:r>
              <a:rPr spc="-20" dirty="0">
                <a:latin typeface="Arial MT"/>
                <a:cs typeface="Arial MT"/>
              </a:rPr>
              <a:t>Propert</a:t>
            </a:r>
            <a:r>
              <a:rPr spc="-20" dirty="0">
                <a:latin typeface="MS UI Gothic"/>
                <a:cs typeface="MS UI Gothic"/>
              </a:rPr>
              <a:t>i</a:t>
            </a:r>
            <a:r>
              <a:rPr spc="-20" dirty="0">
                <a:latin typeface="Arial MT"/>
                <a:cs typeface="Arial MT"/>
              </a:rPr>
              <a:t>es</a:t>
            </a:r>
            <a:r>
              <a:rPr spc="-20" dirty="0">
                <a:latin typeface="Impact"/>
                <a:cs typeface="Impact"/>
              </a:rPr>
              <a:t>:</a:t>
            </a:r>
          </a:p>
          <a:p>
            <a:pPr marL="12700" marR="5080" indent="11430">
              <a:lnSpc>
                <a:spcPct val="100000"/>
              </a:lnSpc>
            </a:pPr>
            <a:r>
              <a:rPr spc="-100" dirty="0">
                <a:latin typeface="Arial MT"/>
                <a:cs typeface="Arial MT"/>
              </a:rPr>
              <a:t>Are</a:t>
            </a:r>
            <a:r>
              <a:rPr spc="135" dirty="0">
                <a:latin typeface="Arial MT"/>
                <a:cs typeface="Arial MT"/>
              </a:rPr>
              <a:t> </a:t>
            </a:r>
            <a:r>
              <a:rPr spc="-45" dirty="0">
                <a:latin typeface="Arial MT"/>
                <a:cs typeface="Arial MT"/>
              </a:rPr>
              <a:t>those</a:t>
            </a:r>
            <a:r>
              <a:rPr spc="165" dirty="0">
                <a:latin typeface="Arial MT"/>
                <a:cs typeface="Arial MT"/>
              </a:rPr>
              <a:t> </a:t>
            </a:r>
            <a:r>
              <a:rPr dirty="0">
                <a:latin typeface="Arial MT"/>
                <a:cs typeface="Arial MT"/>
              </a:rPr>
              <a:t>propert</a:t>
            </a:r>
            <a:r>
              <a:rPr dirty="0">
                <a:latin typeface="MS UI Gothic"/>
                <a:cs typeface="MS UI Gothic"/>
              </a:rPr>
              <a:t>i</a:t>
            </a:r>
            <a:r>
              <a:rPr dirty="0">
                <a:latin typeface="Arial MT"/>
                <a:cs typeface="Arial MT"/>
              </a:rPr>
              <a:t>es</a:t>
            </a:r>
            <a:r>
              <a:rPr spc="85" dirty="0">
                <a:latin typeface="Arial MT"/>
                <a:cs typeface="Arial MT"/>
              </a:rPr>
              <a:t> </a:t>
            </a:r>
            <a:r>
              <a:rPr spc="-10" dirty="0">
                <a:latin typeface="Arial MT"/>
                <a:cs typeface="Arial MT"/>
              </a:rPr>
              <a:t>of</a:t>
            </a:r>
            <a:r>
              <a:rPr spc="110" dirty="0">
                <a:latin typeface="Arial MT"/>
                <a:cs typeface="Arial MT"/>
              </a:rPr>
              <a:t> </a:t>
            </a:r>
            <a:r>
              <a:rPr spc="-250" dirty="0">
                <a:latin typeface="Arial MT"/>
                <a:cs typeface="Arial MT"/>
              </a:rPr>
              <a:t>a</a:t>
            </a:r>
            <a:r>
              <a:rPr spc="-210" dirty="0">
                <a:latin typeface="Arial MT"/>
                <a:cs typeface="Arial MT"/>
              </a:rPr>
              <a:t> </a:t>
            </a:r>
            <a:r>
              <a:rPr spc="-15" dirty="0">
                <a:latin typeface="Arial MT"/>
                <a:cs typeface="Arial MT"/>
              </a:rPr>
              <a:t>mater</a:t>
            </a:r>
            <a:r>
              <a:rPr spc="-15" dirty="0">
                <a:latin typeface="MS UI Gothic"/>
                <a:cs typeface="MS UI Gothic"/>
              </a:rPr>
              <a:t>i</a:t>
            </a:r>
            <a:r>
              <a:rPr spc="-15" dirty="0">
                <a:latin typeface="Arial MT"/>
                <a:cs typeface="Arial MT"/>
              </a:rPr>
              <a:t>a</a:t>
            </a:r>
            <a:r>
              <a:rPr spc="-15" dirty="0">
                <a:latin typeface="MS UI Gothic"/>
                <a:cs typeface="MS UI Gothic"/>
              </a:rPr>
              <a:t>l</a:t>
            </a:r>
            <a:r>
              <a:rPr spc="35" dirty="0">
                <a:latin typeface="MS UI Gothic"/>
                <a:cs typeface="MS UI Gothic"/>
              </a:rPr>
              <a:t> </a:t>
            </a:r>
            <a:r>
              <a:rPr spc="-25" dirty="0">
                <a:latin typeface="Arial MT"/>
                <a:cs typeface="Arial MT"/>
              </a:rPr>
              <a:t>wh</a:t>
            </a:r>
            <a:r>
              <a:rPr spc="-25" dirty="0">
                <a:latin typeface="MS UI Gothic"/>
                <a:cs typeface="MS UI Gothic"/>
              </a:rPr>
              <a:t>i</a:t>
            </a:r>
            <a:r>
              <a:rPr spc="-25" dirty="0">
                <a:latin typeface="Arial MT"/>
                <a:cs typeface="Arial MT"/>
              </a:rPr>
              <a:t>ch</a:t>
            </a:r>
            <a:r>
              <a:rPr spc="120" dirty="0">
                <a:latin typeface="Arial MT"/>
                <a:cs typeface="Arial MT"/>
              </a:rPr>
              <a:t> </a:t>
            </a:r>
            <a:r>
              <a:rPr spc="-105" dirty="0">
                <a:latin typeface="Arial MT"/>
                <a:cs typeface="Arial MT"/>
              </a:rPr>
              <a:t>can</a:t>
            </a:r>
            <a:r>
              <a:rPr spc="160" dirty="0">
                <a:latin typeface="Arial MT"/>
                <a:cs typeface="Arial MT"/>
              </a:rPr>
              <a:t> </a:t>
            </a:r>
            <a:r>
              <a:rPr spc="-100" dirty="0">
                <a:latin typeface="Arial MT"/>
                <a:cs typeface="Arial MT"/>
              </a:rPr>
              <a:t>be</a:t>
            </a:r>
            <a:r>
              <a:rPr spc="170" dirty="0">
                <a:latin typeface="Arial MT"/>
                <a:cs typeface="Arial MT"/>
              </a:rPr>
              <a:t> </a:t>
            </a:r>
            <a:r>
              <a:rPr spc="-55" dirty="0">
                <a:latin typeface="Arial MT"/>
                <a:cs typeface="Arial MT"/>
              </a:rPr>
              <a:t>measured</a:t>
            </a:r>
            <a:r>
              <a:rPr spc="170" dirty="0">
                <a:latin typeface="Arial MT"/>
                <a:cs typeface="Arial MT"/>
              </a:rPr>
              <a:t> </a:t>
            </a:r>
            <a:r>
              <a:rPr spc="-65" dirty="0">
                <a:latin typeface="Arial MT"/>
                <a:cs typeface="Arial MT"/>
              </a:rPr>
              <a:t>and </a:t>
            </a:r>
            <a:r>
              <a:rPr spc="-600" dirty="0">
                <a:latin typeface="Arial MT"/>
                <a:cs typeface="Arial MT"/>
              </a:rPr>
              <a:t> </a:t>
            </a:r>
            <a:r>
              <a:rPr dirty="0">
                <a:latin typeface="Arial MT"/>
                <a:cs typeface="Arial MT"/>
              </a:rPr>
              <a:t>compute</a:t>
            </a:r>
            <a:r>
              <a:rPr spc="5" dirty="0">
                <a:latin typeface="Arial MT"/>
                <a:cs typeface="Arial MT"/>
              </a:rPr>
              <a:t> </a:t>
            </a:r>
            <a:r>
              <a:rPr spc="-60" dirty="0">
                <a:latin typeface="Arial MT"/>
                <a:cs typeface="Arial MT"/>
              </a:rPr>
              <a:t>by </a:t>
            </a:r>
            <a:r>
              <a:rPr dirty="0">
                <a:latin typeface="Arial MT"/>
                <a:cs typeface="Arial MT"/>
              </a:rPr>
              <a:t>therma</a:t>
            </a:r>
            <a:r>
              <a:rPr dirty="0">
                <a:latin typeface="MS UI Gothic"/>
                <a:cs typeface="MS UI Gothic"/>
              </a:rPr>
              <a:t>l </a:t>
            </a:r>
            <a:r>
              <a:rPr spc="-110" dirty="0">
                <a:latin typeface="Arial MT"/>
                <a:cs typeface="Arial MT"/>
              </a:rPr>
              <a:t>means</a:t>
            </a:r>
            <a:r>
              <a:rPr sz="1800" spc="-110" dirty="0">
                <a:latin typeface="Arial MT"/>
                <a:cs typeface="Arial MT"/>
              </a:rPr>
              <a:t>.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pc="-80" dirty="0">
                <a:latin typeface="Arial MT"/>
                <a:cs typeface="Arial MT"/>
              </a:rPr>
              <a:t>Examp</a:t>
            </a:r>
            <a:r>
              <a:rPr spc="-80" dirty="0">
                <a:latin typeface="MS UI Gothic"/>
                <a:cs typeface="MS UI Gothic"/>
              </a:rPr>
              <a:t>l</a:t>
            </a:r>
            <a:r>
              <a:rPr spc="-80" dirty="0">
                <a:latin typeface="Arial MT"/>
                <a:cs typeface="Arial MT"/>
              </a:rPr>
              <a:t>e</a:t>
            </a:r>
            <a:r>
              <a:rPr spc="-75" dirty="0">
                <a:latin typeface="Arial MT"/>
                <a:cs typeface="Arial MT"/>
              </a:rPr>
              <a:t> </a:t>
            </a:r>
            <a:r>
              <a:rPr spc="5" dirty="0">
                <a:latin typeface="Impact"/>
                <a:cs typeface="Impact"/>
              </a:rPr>
              <a:t>:</a:t>
            </a:r>
            <a:r>
              <a:rPr spc="10" dirty="0">
                <a:latin typeface="Impact"/>
                <a:cs typeface="Impact"/>
              </a:rPr>
              <a:t> </a:t>
            </a:r>
            <a:r>
              <a:rPr spc="-45" dirty="0">
                <a:latin typeface="Arial MT"/>
                <a:cs typeface="Arial MT"/>
              </a:rPr>
              <a:t>Spec</a:t>
            </a:r>
            <a:r>
              <a:rPr spc="-45" dirty="0">
                <a:latin typeface="MS UI Gothic"/>
                <a:cs typeface="MS UI Gothic"/>
              </a:rPr>
              <a:t>i</a:t>
            </a:r>
            <a:r>
              <a:rPr spc="-45" dirty="0">
                <a:latin typeface="Arial MT"/>
                <a:cs typeface="Arial MT"/>
              </a:rPr>
              <a:t>f</a:t>
            </a:r>
            <a:r>
              <a:rPr spc="-45" dirty="0">
                <a:latin typeface="MS UI Gothic"/>
                <a:cs typeface="MS UI Gothic"/>
              </a:rPr>
              <a:t>i</a:t>
            </a:r>
            <a:r>
              <a:rPr spc="-45" dirty="0">
                <a:latin typeface="Arial MT"/>
                <a:cs typeface="Arial MT"/>
              </a:rPr>
              <a:t>c</a:t>
            </a:r>
            <a:r>
              <a:rPr spc="-40" dirty="0">
                <a:latin typeface="Arial MT"/>
                <a:cs typeface="Arial MT"/>
              </a:rPr>
              <a:t> </a:t>
            </a:r>
            <a:r>
              <a:rPr spc="-60" dirty="0">
                <a:latin typeface="Arial MT"/>
                <a:cs typeface="Arial MT"/>
              </a:rPr>
              <a:t>heat, </a:t>
            </a:r>
            <a:r>
              <a:rPr spc="-40" dirty="0">
                <a:latin typeface="Arial MT"/>
                <a:cs typeface="Arial MT"/>
              </a:rPr>
              <a:t>Therma</a:t>
            </a:r>
            <a:r>
              <a:rPr spc="-40" dirty="0">
                <a:latin typeface="MS UI Gothic"/>
                <a:cs typeface="MS UI Gothic"/>
              </a:rPr>
              <a:t>l </a:t>
            </a:r>
            <a:r>
              <a:rPr spc="-35" dirty="0">
                <a:latin typeface="MS UI Gothic"/>
                <a:cs typeface="MS UI Gothic"/>
              </a:rPr>
              <a:t> </a:t>
            </a:r>
            <a:r>
              <a:rPr spc="-65" dirty="0">
                <a:latin typeface="Arial MT"/>
                <a:cs typeface="Arial MT"/>
              </a:rPr>
              <a:t>Expans</a:t>
            </a:r>
            <a:r>
              <a:rPr spc="-65" dirty="0">
                <a:latin typeface="MS UI Gothic"/>
                <a:cs typeface="MS UI Gothic"/>
              </a:rPr>
              <a:t>i</a:t>
            </a:r>
            <a:r>
              <a:rPr spc="-65" dirty="0">
                <a:latin typeface="Arial MT"/>
                <a:cs typeface="Arial MT"/>
              </a:rPr>
              <a:t>on</a:t>
            </a:r>
            <a:r>
              <a:rPr spc="75" dirty="0">
                <a:latin typeface="Arial MT"/>
                <a:cs typeface="Arial MT"/>
              </a:rPr>
              <a:t> </a:t>
            </a:r>
            <a:r>
              <a:rPr spc="-195" dirty="0">
                <a:latin typeface="Arial MT"/>
                <a:cs typeface="Arial MT"/>
              </a:rPr>
              <a:t>Etc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5F8A54-4EA8-978E-E8A0-0EF53588F8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</a:t>
            </a:fld>
            <a:endParaRPr lang="en-US"/>
          </a:p>
        </p:txBody>
      </p:sp>
      <p:sp>
        <p:nvSpPr>
          <p:cNvPr id="4" name="object 4"/>
          <p:cNvSpPr txBox="1"/>
          <p:nvPr/>
        </p:nvSpPr>
        <p:spPr>
          <a:xfrm>
            <a:off x="990600" y="4889500"/>
            <a:ext cx="808799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4000" spc="-50" dirty="0">
                <a:solidFill>
                  <a:srgbClr val="FF0000"/>
                </a:solidFill>
                <a:latin typeface="Arial MT"/>
                <a:cs typeface="Arial MT"/>
              </a:rPr>
              <a:t>Ass</a:t>
            </a:r>
            <a:r>
              <a:rPr sz="4000" spc="-50" dirty="0">
                <a:solidFill>
                  <a:srgbClr val="FF0000"/>
                </a:solidFill>
                <a:latin typeface="MS UI Gothic"/>
                <a:cs typeface="MS UI Gothic"/>
              </a:rPr>
              <a:t>i</a:t>
            </a:r>
            <a:r>
              <a:rPr sz="4000" spc="-50" dirty="0">
                <a:solidFill>
                  <a:srgbClr val="FF0000"/>
                </a:solidFill>
                <a:latin typeface="Arial MT"/>
                <a:cs typeface="Arial MT"/>
              </a:rPr>
              <a:t>gnment</a:t>
            </a:r>
            <a:endParaRPr sz="40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tabLst>
                <a:tab pos="3101975" algn="l"/>
                <a:tab pos="5234305" algn="l"/>
              </a:tabLst>
            </a:pPr>
            <a:r>
              <a:rPr sz="4000" spc="-229" dirty="0">
                <a:solidFill>
                  <a:srgbClr val="FF0000"/>
                </a:solidFill>
                <a:latin typeface="Arial MT"/>
                <a:cs typeface="Arial MT"/>
              </a:rPr>
              <a:t>1.</a:t>
            </a:r>
            <a:r>
              <a:rPr sz="4000" spc="4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4000" spc="-55" dirty="0">
                <a:solidFill>
                  <a:srgbClr val="FF0000"/>
                </a:solidFill>
                <a:latin typeface="Arial MT"/>
                <a:cs typeface="Arial MT"/>
              </a:rPr>
              <a:t>D</a:t>
            </a:r>
            <a:r>
              <a:rPr sz="4000" spc="-55" dirty="0">
                <a:solidFill>
                  <a:srgbClr val="FF0000"/>
                </a:solidFill>
                <a:latin typeface="MS UI Gothic"/>
                <a:cs typeface="MS UI Gothic"/>
              </a:rPr>
              <a:t>i</a:t>
            </a:r>
            <a:r>
              <a:rPr sz="4000" spc="-55" dirty="0">
                <a:solidFill>
                  <a:srgbClr val="FF0000"/>
                </a:solidFill>
                <a:latin typeface="Arial MT"/>
                <a:cs typeface="Arial MT"/>
              </a:rPr>
              <a:t>fference	</a:t>
            </a:r>
            <a:r>
              <a:rPr sz="4000" spc="-50" dirty="0">
                <a:solidFill>
                  <a:srgbClr val="FF0000"/>
                </a:solidFill>
                <a:latin typeface="Arial MT"/>
                <a:cs typeface="Arial MT"/>
              </a:rPr>
              <a:t>between	</a:t>
            </a:r>
            <a:r>
              <a:rPr sz="4000" spc="-75" dirty="0">
                <a:solidFill>
                  <a:srgbClr val="FF0000"/>
                </a:solidFill>
                <a:latin typeface="Arial MT"/>
                <a:cs typeface="Arial MT"/>
              </a:rPr>
              <a:t>phys</a:t>
            </a:r>
            <a:r>
              <a:rPr sz="4000" spc="-75" dirty="0">
                <a:solidFill>
                  <a:srgbClr val="FF0000"/>
                </a:solidFill>
                <a:latin typeface="MS UI Gothic"/>
                <a:cs typeface="MS UI Gothic"/>
              </a:rPr>
              <a:t>i</a:t>
            </a:r>
            <a:r>
              <a:rPr sz="4000" spc="-75" dirty="0">
                <a:solidFill>
                  <a:srgbClr val="FF0000"/>
                </a:solidFill>
                <a:latin typeface="Arial MT"/>
                <a:cs typeface="Arial MT"/>
              </a:rPr>
              <a:t>ca</a:t>
            </a:r>
            <a:r>
              <a:rPr sz="4000" spc="-75" dirty="0">
                <a:solidFill>
                  <a:srgbClr val="FF0000"/>
                </a:solidFill>
                <a:latin typeface="MS UI Gothic"/>
                <a:cs typeface="MS UI Gothic"/>
              </a:rPr>
              <a:t>l</a:t>
            </a:r>
            <a:endParaRPr sz="4000" dirty="0">
              <a:latin typeface="MS UI Gothic"/>
              <a:cs typeface="MS UI Gothic"/>
            </a:endParaRPr>
          </a:p>
          <a:p>
            <a:pPr marL="24765">
              <a:lnSpc>
                <a:spcPct val="100000"/>
              </a:lnSpc>
              <a:tabLst>
                <a:tab pos="2171065" algn="l"/>
                <a:tab pos="3190875" algn="l"/>
                <a:tab pos="5942965" algn="l"/>
              </a:tabLst>
            </a:pPr>
            <a:r>
              <a:rPr sz="4000" spc="-25" dirty="0">
                <a:solidFill>
                  <a:srgbClr val="FF0000"/>
                </a:solidFill>
                <a:latin typeface="Arial MT"/>
                <a:cs typeface="Arial MT"/>
              </a:rPr>
              <a:t>p</a:t>
            </a:r>
            <a:r>
              <a:rPr sz="4000" spc="195" dirty="0">
                <a:solidFill>
                  <a:srgbClr val="FF0000"/>
                </a:solidFill>
                <a:latin typeface="Arial MT"/>
                <a:cs typeface="Arial MT"/>
              </a:rPr>
              <a:t>r</a:t>
            </a:r>
            <a:r>
              <a:rPr sz="4000" spc="114" dirty="0">
                <a:solidFill>
                  <a:srgbClr val="FF0000"/>
                </a:solidFill>
                <a:latin typeface="Arial MT"/>
                <a:cs typeface="Arial MT"/>
              </a:rPr>
              <a:t>o</a:t>
            </a:r>
            <a:r>
              <a:rPr sz="4000" spc="105" dirty="0">
                <a:solidFill>
                  <a:srgbClr val="FF0000"/>
                </a:solidFill>
                <a:latin typeface="Arial MT"/>
                <a:cs typeface="Arial MT"/>
              </a:rPr>
              <a:t>p</a:t>
            </a:r>
            <a:r>
              <a:rPr sz="4000" spc="-270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r>
              <a:rPr sz="4000" spc="145" dirty="0">
                <a:solidFill>
                  <a:srgbClr val="FF0000"/>
                </a:solidFill>
                <a:latin typeface="Arial MT"/>
                <a:cs typeface="Arial MT"/>
              </a:rPr>
              <a:t>r</a:t>
            </a:r>
            <a:r>
              <a:rPr sz="4000" spc="195" dirty="0">
                <a:solidFill>
                  <a:srgbClr val="FF0000"/>
                </a:solidFill>
                <a:latin typeface="Arial MT"/>
                <a:cs typeface="Arial MT"/>
              </a:rPr>
              <a:t>t</a:t>
            </a:r>
            <a:r>
              <a:rPr sz="4000" spc="-225" dirty="0">
                <a:solidFill>
                  <a:srgbClr val="FF0000"/>
                </a:solidFill>
                <a:latin typeface="Arial MT"/>
                <a:cs typeface="Arial MT"/>
              </a:rPr>
              <a:t>y</a:t>
            </a:r>
            <a:r>
              <a:rPr sz="40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4000" spc="-195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4000" spc="80" dirty="0">
                <a:solidFill>
                  <a:srgbClr val="FF0000"/>
                </a:solidFill>
                <a:latin typeface="Arial MT"/>
                <a:cs typeface="Arial MT"/>
              </a:rPr>
              <a:t>n</a:t>
            </a:r>
            <a:r>
              <a:rPr sz="4000" spc="-225" dirty="0">
                <a:solidFill>
                  <a:srgbClr val="FF0000"/>
                </a:solidFill>
                <a:latin typeface="Arial MT"/>
                <a:cs typeface="Arial MT"/>
              </a:rPr>
              <a:t>d</a:t>
            </a:r>
            <a:r>
              <a:rPr sz="40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4000" spc="100" dirty="0">
                <a:solidFill>
                  <a:srgbClr val="FF0000"/>
                </a:solidFill>
                <a:latin typeface="Arial MT"/>
                <a:cs typeface="Arial MT"/>
              </a:rPr>
              <a:t>m</a:t>
            </a:r>
            <a:r>
              <a:rPr sz="4000" spc="-204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r>
              <a:rPr sz="4000" spc="-125" dirty="0">
                <a:solidFill>
                  <a:srgbClr val="FF0000"/>
                </a:solidFill>
                <a:latin typeface="Arial MT"/>
                <a:cs typeface="Arial MT"/>
              </a:rPr>
              <a:t>c</a:t>
            </a:r>
            <a:r>
              <a:rPr sz="4000" spc="30" dirty="0">
                <a:solidFill>
                  <a:srgbClr val="FF0000"/>
                </a:solidFill>
                <a:latin typeface="Arial MT"/>
                <a:cs typeface="Arial MT"/>
              </a:rPr>
              <a:t>h</a:t>
            </a:r>
            <a:r>
              <a:rPr sz="4000" spc="-195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4000" spc="-15" dirty="0">
                <a:solidFill>
                  <a:srgbClr val="FF0000"/>
                </a:solidFill>
                <a:latin typeface="Arial MT"/>
                <a:cs typeface="Arial MT"/>
              </a:rPr>
              <a:t>n</a:t>
            </a:r>
            <a:r>
              <a:rPr sz="4000" spc="130" dirty="0">
                <a:solidFill>
                  <a:srgbClr val="FF0000"/>
                </a:solidFill>
                <a:latin typeface="MS UI Gothic"/>
                <a:cs typeface="MS UI Gothic"/>
              </a:rPr>
              <a:t>i</a:t>
            </a:r>
            <a:r>
              <a:rPr sz="4000" spc="-125" dirty="0">
                <a:solidFill>
                  <a:srgbClr val="FF0000"/>
                </a:solidFill>
                <a:latin typeface="Arial MT"/>
                <a:cs typeface="Arial MT"/>
              </a:rPr>
              <a:t>c</a:t>
            </a:r>
            <a:r>
              <a:rPr sz="4000" spc="-245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4000" spc="-40" dirty="0">
                <a:solidFill>
                  <a:srgbClr val="FF0000"/>
                </a:solidFill>
                <a:latin typeface="MS UI Gothic"/>
                <a:cs typeface="MS UI Gothic"/>
              </a:rPr>
              <a:t>l</a:t>
            </a:r>
            <a:r>
              <a:rPr sz="4000" dirty="0">
                <a:solidFill>
                  <a:srgbClr val="FF0000"/>
                </a:solidFill>
                <a:latin typeface="MS UI Gothic"/>
                <a:cs typeface="MS UI Gothic"/>
              </a:rPr>
              <a:t>	</a:t>
            </a:r>
            <a:r>
              <a:rPr sz="4000" spc="-25" dirty="0">
                <a:solidFill>
                  <a:srgbClr val="FF0000"/>
                </a:solidFill>
                <a:latin typeface="Arial MT"/>
                <a:cs typeface="Arial MT"/>
              </a:rPr>
              <a:t>p</a:t>
            </a:r>
            <a:r>
              <a:rPr sz="4000" spc="195" dirty="0">
                <a:solidFill>
                  <a:srgbClr val="FF0000"/>
                </a:solidFill>
                <a:latin typeface="Arial MT"/>
                <a:cs typeface="Arial MT"/>
              </a:rPr>
              <a:t>r</a:t>
            </a:r>
            <a:r>
              <a:rPr sz="4000" spc="114" dirty="0">
                <a:solidFill>
                  <a:srgbClr val="FF0000"/>
                </a:solidFill>
                <a:latin typeface="Arial MT"/>
                <a:cs typeface="Arial MT"/>
              </a:rPr>
              <a:t>o</a:t>
            </a:r>
            <a:r>
              <a:rPr sz="4000" spc="105" dirty="0">
                <a:solidFill>
                  <a:srgbClr val="FF0000"/>
                </a:solidFill>
                <a:latin typeface="Arial MT"/>
                <a:cs typeface="Arial MT"/>
              </a:rPr>
              <a:t>p</a:t>
            </a:r>
            <a:r>
              <a:rPr sz="4000" spc="-270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r>
              <a:rPr sz="4000" spc="145" dirty="0">
                <a:solidFill>
                  <a:srgbClr val="FF0000"/>
                </a:solidFill>
                <a:latin typeface="Arial MT"/>
                <a:cs typeface="Arial MT"/>
              </a:rPr>
              <a:t>r</a:t>
            </a:r>
            <a:r>
              <a:rPr sz="4000" spc="195" dirty="0">
                <a:solidFill>
                  <a:srgbClr val="FF0000"/>
                </a:solidFill>
                <a:latin typeface="Arial MT"/>
                <a:cs typeface="Arial MT"/>
              </a:rPr>
              <a:t>t</a:t>
            </a:r>
            <a:r>
              <a:rPr sz="4000" spc="-150" dirty="0">
                <a:solidFill>
                  <a:srgbClr val="FF0000"/>
                </a:solidFill>
                <a:latin typeface="Arial MT"/>
                <a:cs typeface="Arial MT"/>
              </a:rPr>
              <a:t>y</a:t>
            </a:r>
            <a:r>
              <a:rPr sz="4000" dirty="0">
                <a:solidFill>
                  <a:srgbClr val="FF0000"/>
                </a:solidFill>
                <a:latin typeface="Times New Roman"/>
                <a:cs typeface="Times New Roman"/>
              </a:rPr>
              <a:t>?</a:t>
            </a:r>
            <a:endParaRPr sz="4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5068" y="2076760"/>
            <a:ext cx="5256051" cy="19466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AED43D-DC55-01E7-2E0E-715ABBEE39D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130</a:t>
            </a:fld>
            <a:endParaRPr lang="en-US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283210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9EE115-9B30-E16F-883E-CE70CB1DD2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131</a:t>
            </a:fld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2755900"/>
            <a:ext cx="100584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93CF80-47F5-937C-10A6-5620AA728BC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132</a:t>
            </a:fld>
            <a:endParaRPr 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3136900"/>
            <a:ext cx="98298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0734F3-394D-9C1A-8BCE-515678612D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133</a:t>
            </a:fld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2679700"/>
            <a:ext cx="97536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448562-6C06-BC00-FE39-592060554B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134</a:t>
            </a:fld>
            <a:endParaRPr lang="en-US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2832100"/>
            <a:ext cx="100584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32AD5-7CEE-362A-BA06-B7A7E3F4E62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135</a:t>
            </a:fld>
            <a:endParaRPr lang="en-US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3136900"/>
            <a:ext cx="94488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FBBADD-51DE-D4F5-5D79-C3FF63535F0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136</a:t>
            </a:fld>
            <a:endParaRPr lang="en-U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2755900"/>
            <a:ext cx="96774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506CDA-51A0-E786-FA7B-192A961FE6D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137</a:t>
            </a:fld>
            <a:endParaRPr lang="en-US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" y="267970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32F65-852D-373A-5C06-62BBC8F304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138</a:t>
            </a:fld>
            <a:endParaRPr lang="en-US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" y="275590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45C71-3785-7008-A3F1-DEA10115CC8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139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3222" y="927100"/>
            <a:ext cx="12125556" cy="17825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ts val="2540"/>
              </a:lnSpc>
              <a:spcBef>
                <a:spcPts val="100"/>
              </a:spcBef>
            </a:pPr>
            <a:r>
              <a:rPr spc="-35" dirty="0">
                <a:latin typeface="Arial MT"/>
                <a:cs typeface="Arial MT"/>
              </a:rPr>
              <a:t>Deta</a:t>
            </a:r>
            <a:r>
              <a:rPr spc="-35" dirty="0">
                <a:latin typeface="MS UI Gothic"/>
                <a:cs typeface="MS UI Gothic"/>
              </a:rPr>
              <a:t>il</a:t>
            </a:r>
            <a:r>
              <a:rPr spc="-35" dirty="0">
                <a:latin typeface="Arial MT"/>
                <a:cs typeface="Arial MT"/>
              </a:rPr>
              <a:t>s</a:t>
            </a:r>
            <a:r>
              <a:rPr spc="55" dirty="0">
                <a:latin typeface="Arial MT"/>
                <a:cs typeface="Arial MT"/>
              </a:rPr>
              <a:t> </a:t>
            </a:r>
            <a:r>
              <a:rPr spc="5" dirty="0">
                <a:latin typeface="Arial MT"/>
                <a:cs typeface="Arial MT"/>
              </a:rPr>
              <a:t>about</a:t>
            </a:r>
            <a:r>
              <a:rPr spc="145" dirty="0">
                <a:latin typeface="Arial MT"/>
                <a:cs typeface="Arial MT"/>
              </a:rPr>
              <a:t> </a:t>
            </a:r>
            <a:r>
              <a:rPr spc="15" dirty="0">
                <a:latin typeface="Arial MT"/>
                <a:cs typeface="Arial MT"/>
              </a:rPr>
              <a:t>d</a:t>
            </a:r>
            <a:r>
              <a:rPr spc="15" dirty="0">
                <a:latin typeface="MS UI Gothic"/>
                <a:cs typeface="MS UI Gothic"/>
              </a:rPr>
              <a:t>i</a:t>
            </a:r>
            <a:r>
              <a:rPr spc="15" dirty="0">
                <a:latin typeface="Arial MT"/>
                <a:cs typeface="Arial MT"/>
              </a:rPr>
              <a:t>fferent</a:t>
            </a:r>
            <a:r>
              <a:rPr spc="180" dirty="0">
                <a:latin typeface="Arial MT"/>
                <a:cs typeface="Arial MT"/>
              </a:rPr>
              <a:t> </a:t>
            </a:r>
            <a:r>
              <a:rPr spc="-35" dirty="0">
                <a:latin typeface="Arial MT"/>
                <a:cs typeface="Arial MT"/>
              </a:rPr>
              <a:t>Mechan</a:t>
            </a:r>
            <a:r>
              <a:rPr spc="-35" dirty="0">
                <a:latin typeface="MS UI Gothic"/>
                <a:cs typeface="MS UI Gothic"/>
              </a:rPr>
              <a:t>i</a:t>
            </a:r>
            <a:r>
              <a:rPr spc="-35" dirty="0">
                <a:latin typeface="Arial MT"/>
                <a:cs typeface="Arial MT"/>
              </a:rPr>
              <a:t>ca</a:t>
            </a:r>
            <a:r>
              <a:rPr spc="-35" dirty="0">
                <a:latin typeface="MS UI Gothic"/>
                <a:cs typeface="MS UI Gothic"/>
              </a:rPr>
              <a:t>l</a:t>
            </a:r>
            <a:r>
              <a:rPr spc="-30" dirty="0">
                <a:latin typeface="MS UI Gothic"/>
                <a:cs typeface="MS UI Gothic"/>
              </a:rPr>
              <a:t> </a:t>
            </a:r>
            <a:r>
              <a:rPr spc="-20" dirty="0">
                <a:latin typeface="Arial MT"/>
                <a:cs typeface="Arial MT"/>
              </a:rPr>
              <a:t>Propert</a:t>
            </a:r>
            <a:r>
              <a:rPr spc="-20" dirty="0">
                <a:latin typeface="MS UI Gothic"/>
                <a:cs typeface="MS UI Gothic"/>
              </a:rPr>
              <a:t>i</a:t>
            </a:r>
            <a:r>
              <a:rPr spc="-20" dirty="0">
                <a:latin typeface="Arial MT"/>
                <a:cs typeface="Arial MT"/>
              </a:rPr>
              <a:t>es</a:t>
            </a:r>
            <a:r>
              <a:rPr spc="-20" dirty="0">
                <a:latin typeface="Impact"/>
                <a:cs typeface="Impact"/>
              </a:rPr>
              <a:t>:</a:t>
            </a:r>
          </a:p>
          <a:p>
            <a:pPr marL="12700" marR="5080" indent="5080">
              <a:lnSpc>
                <a:spcPts val="2760"/>
              </a:lnSpc>
              <a:spcBef>
                <a:spcPts val="90"/>
              </a:spcBef>
            </a:pPr>
            <a:br>
              <a:rPr lang="en-US" spc="-55" dirty="0">
                <a:solidFill>
                  <a:srgbClr val="00B0F0"/>
                </a:solidFill>
                <a:latin typeface="Arial MT"/>
                <a:cs typeface="Arial MT"/>
              </a:rPr>
            </a:br>
            <a:br>
              <a:rPr lang="en-US" spc="-55" dirty="0">
                <a:solidFill>
                  <a:srgbClr val="00B0F0"/>
                </a:solidFill>
                <a:latin typeface="Arial MT"/>
                <a:cs typeface="Arial MT"/>
              </a:rPr>
            </a:br>
            <a:r>
              <a:rPr spc="-55" dirty="0">
                <a:solidFill>
                  <a:srgbClr val="00B0F0"/>
                </a:solidFill>
                <a:latin typeface="Arial MT"/>
                <a:cs typeface="Arial MT"/>
              </a:rPr>
              <a:t>1</a:t>
            </a:r>
            <a:r>
              <a:rPr spc="-165" dirty="0">
                <a:solidFill>
                  <a:srgbClr val="00B0F0"/>
                </a:solidFill>
                <a:latin typeface="Arial MT"/>
                <a:cs typeface="Arial MT"/>
              </a:rPr>
              <a:t>.</a:t>
            </a:r>
            <a:r>
              <a:rPr spc="-320" dirty="0">
                <a:solidFill>
                  <a:srgbClr val="00B0F0"/>
                </a:solidFill>
                <a:latin typeface="Arial MT"/>
                <a:cs typeface="Arial MT"/>
              </a:rPr>
              <a:t>E</a:t>
            </a:r>
            <a:r>
              <a:rPr spc="90" dirty="0">
                <a:solidFill>
                  <a:srgbClr val="00B0F0"/>
                </a:solidFill>
                <a:latin typeface="MS UI Gothic"/>
                <a:cs typeface="MS UI Gothic"/>
              </a:rPr>
              <a:t>l</a:t>
            </a:r>
            <a:r>
              <a:rPr spc="-180" dirty="0">
                <a:solidFill>
                  <a:srgbClr val="00B0F0"/>
                </a:solidFill>
                <a:latin typeface="Arial MT"/>
                <a:cs typeface="Arial MT"/>
              </a:rPr>
              <a:t>a</a:t>
            </a:r>
            <a:r>
              <a:rPr spc="-105" dirty="0">
                <a:solidFill>
                  <a:srgbClr val="00B0F0"/>
                </a:solidFill>
                <a:latin typeface="Arial MT"/>
                <a:cs typeface="Arial MT"/>
              </a:rPr>
              <a:t>s</a:t>
            </a:r>
            <a:r>
              <a:rPr spc="110" dirty="0">
                <a:solidFill>
                  <a:srgbClr val="00B0F0"/>
                </a:solidFill>
                <a:latin typeface="Arial MT"/>
                <a:cs typeface="Arial MT"/>
              </a:rPr>
              <a:t>t</a:t>
            </a:r>
            <a:r>
              <a:rPr spc="70" dirty="0">
                <a:solidFill>
                  <a:srgbClr val="00B0F0"/>
                </a:solidFill>
                <a:latin typeface="MS UI Gothic"/>
                <a:cs typeface="MS UI Gothic"/>
              </a:rPr>
              <a:t>i</a:t>
            </a:r>
            <a:r>
              <a:rPr spc="-100" dirty="0">
                <a:solidFill>
                  <a:srgbClr val="00B0F0"/>
                </a:solidFill>
                <a:latin typeface="Arial MT"/>
                <a:cs typeface="Arial MT"/>
              </a:rPr>
              <a:t>c</a:t>
            </a:r>
            <a:r>
              <a:rPr spc="85" dirty="0">
                <a:solidFill>
                  <a:srgbClr val="00B0F0"/>
                </a:solidFill>
                <a:latin typeface="MS UI Gothic"/>
                <a:cs typeface="MS UI Gothic"/>
              </a:rPr>
              <a:t>i</a:t>
            </a:r>
            <a:r>
              <a:rPr spc="105" dirty="0">
                <a:solidFill>
                  <a:srgbClr val="00B0F0"/>
                </a:solidFill>
                <a:latin typeface="Arial MT"/>
                <a:cs typeface="Arial MT"/>
              </a:rPr>
              <a:t>t</a:t>
            </a:r>
            <a:r>
              <a:rPr spc="-125" dirty="0">
                <a:solidFill>
                  <a:srgbClr val="00B0F0"/>
                </a:solidFill>
                <a:latin typeface="Arial MT"/>
                <a:cs typeface="Arial MT"/>
              </a:rPr>
              <a:t>y</a:t>
            </a:r>
            <a:r>
              <a:rPr spc="-120" dirty="0">
                <a:solidFill>
                  <a:srgbClr val="00B0F0"/>
                </a:solidFill>
                <a:latin typeface="Arial MT"/>
                <a:cs typeface="Arial MT"/>
              </a:rPr>
              <a:t> </a:t>
            </a:r>
            <a:r>
              <a:rPr spc="5" dirty="0">
                <a:latin typeface="Impact"/>
                <a:cs typeface="Impact"/>
              </a:rPr>
              <a:t>:</a:t>
            </a:r>
            <a:r>
              <a:rPr dirty="0">
                <a:latin typeface="Impact"/>
                <a:cs typeface="Impact"/>
              </a:rPr>
              <a:t>  </a:t>
            </a:r>
            <a:r>
              <a:rPr sz="2400" spc="-5" dirty="0"/>
              <a:t>I</a:t>
            </a:r>
            <a:r>
              <a:rPr sz="2400" dirty="0"/>
              <a:t>t </a:t>
            </a:r>
            <a:r>
              <a:rPr sz="2400" spc="-5" dirty="0"/>
              <a:t>i</a:t>
            </a:r>
            <a:r>
              <a:rPr sz="2400" dirty="0"/>
              <a:t>s </a:t>
            </a:r>
            <a:r>
              <a:rPr sz="2400" spc="-5" dirty="0"/>
              <a:t>th</a:t>
            </a:r>
            <a:r>
              <a:rPr sz="2400" dirty="0"/>
              <a:t>e </a:t>
            </a:r>
            <a:r>
              <a:rPr sz="2400" spc="-5" dirty="0"/>
              <a:t>abilit</a:t>
            </a:r>
            <a:r>
              <a:rPr sz="2400" dirty="0"/>
              <a:t>y</a:t>
            </a:r>
            <a:r>
              <a:rPr sz="2400" spc="5" dirty="0"/>
              <a:t> </a:t>
            </a:r>
            <a:r>
              <a:rPr sz="2400" spc="-5" dirty="0"/>
              <a:t>o</a:t>
            </a:r>
            <a:r>
              <a:rPr sz="2400" dirty="0"/>
              <a:t>f a </a:t>
            </a:r>
            <a:r>
              <a:rPr sz="2400" spc="-5" dirty="0"/>
              <a:t>materia</a:t>
            </a:r>
            <a:r>
              <a:rPr sz="2400" dirty="0"/>
              <a:t>l </a:t>
            </a:r>
            <a:r>
              <a:rPr sz="2400" spc="-5" dirty="0"/>
              <a:t>t</a:t>
            </a:r>
            <a:r>
              <a:rPr sz="2400" dirty="0"/>
              <a:t>o </a:t>
            </a:r>
            <a:r>
              <a:rPr sz="2400" spc="-5" dirty="0"/>
              <a:t>defor</a:t>
            </a:r>
            <a:r>
              <a:rPr sz="2400" dirty="0"/>
              <a:t>m</a:t>
            </a:r>
            <a:r>
              <a:rPr sz="2400" spc="5" dirty="0"/>
              <a:t> </a:t>
            </a:r>
            <a:r>
              <a:rPr sz="2400" spc="-5" dirty="0"/>
              <a:t>unde</a:t>
            </a:r>
            <a:r>
              <a:rPr sz="2400" dirty="0"/>
              <a:t>r </a:t>
            </a:r>
            <a:r>
              <a:rPr sz="2400" spc="-5" dirty="0"/>
              <a:t>loa</a:t>
            </a:r>
            <a:r>
              <a:rPr sz="2400" dirty="0"/>
              <a:t>d</a:t>
            </a:r>
            <a:r>
              <a:rPr sz="2400" spc="5" dirty="0"/>
              <a:t> </a:t>
            </a:r>
            <a:r>
              <a:rPr sz="2400" spc="-5" dirty="0"/>
              <a:t>and  return</a:t>
            </a:r>
            <a:r>
              <a:rPr sz="2400" dirty="0"/>
              <a:t> </a:t>
            </a:r>
            <a:r>
              <a:rPr sz="2400" spc="-5" dirty="0"/>
              <a:t>to</a:t>
            </a:r>
            <a:r>
              <a:rPr sz="2400" dirty="0"/>
              <a:t> </a:t>
            </a:r>
            <a:r>
              <a:rPr sz="2400" spc="-5" dirty="0"/>
              <a:t>its original</a:t>
            </a:r>
            <a:r>
              <a:rPr sz="2400" spc="5" dirty="0"/>
              <a:t> </a:t>
            </a:r>
            <a:r>
              <a:rPr sz="2400" spc="-5" dirty="0"/>
              <a:t>size</a:t>
            </a:r>
            <a:r>
              <a:rPr sz="2400" spc="5" dirty="0"/>
              <a:t> </a:t>
            </a:r>
            <a:r>
              <a:rPr sz="2400" spc="-5" dirty="0"/>
              <a:t>and shape</a:t>
            </a:r>
            <a:r>
              <a:rPr sz="2400" spc="5" dirty="0"/>
              <a:t> </a:t>
            </a:r>
            <a:r>
              <a:rPr sz="2400" spc="-5" dirty="0"/>
              <a:t>when</a:t>
            </a:r>
            <a:r>
              <a:rPr sz="2400" dirty="0"/>
              <a:t> </a:t>
            </a:r>
            <a:r>
              <a:rPr sz="2400" spc="-5" dirty="0"/>
              <a:t>the load</a:t>
            </a:r>
            <a:r>
              <a:rPr sz="2400" spc="5" dirty="0"/>
              <a:t> </a:t>
            </a:r>
            <a:r>
              <a:rPr sz="2400" spc="-5" dirty="0"/>
              <a:t>is</a:t>
            </a:r>
            <a:r>
              <a:rPr sz="2400" dirty="0"/>
              <a:t> </a:t>
            </a:r>
            <a:r>
              <a:rPr sz="2400" spc="-40" dirty="0"/>
              <a:t>removed</a:t>
            </a:r>
            <a:endParaRPr sz="2400" dirty="0">
              <a:latin typeface="Impact"/>
              <a:cs typeface="Impac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7313B-355A-5260-E5E2-A1FBC43C07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</a:t>
            </a:fld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7400" y="3365500"/>
            <a:ext cx="7772400" cy="4472228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603500"/>
            <a:ext cx="9906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3FE361-623E-DB21-CB39-DE1ABD410A9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140</a:t>
            </a:fld>
            <a:endParaRPr lang="en-US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2908300"/>
            <a:ext cx="102108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46B269-EA73-30E0-A4CD-92EA9B9B9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141</a:t>
            </a:fld>
            <a:endParaRPr lang="en-US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290830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B84E0-BDAD-B171-8C21-83FF3D0E676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142</a:t>
            </a:fld>
            <a:endParaRPr lang="en-US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2908300"/>
            <a:ext cx="9525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BF72B8-6C1D-8C62-0D39-ACDCCD54F88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143</a:t>
            </a:fld>
            <a:endParaRPr lang="en-US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3136900"/>
            <a:ext cx="97536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A7EECF-3DEA-5325-AE13-777E0B6C38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144</a:t>
            </a:fld>
            <a:endParaRPr lang="en-US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" y="275590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7061F-03B2-1309-AD45-DC0564A4EBE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145</a:t>
            </a:fld>
            <a:endParaRPr lang="en-US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313690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44A54C-AF16-2421-9E23-9286158FEB4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146</a:t>
            </a:fld>
            <a:endParaRPr lang="en-US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37229" y="2576659"/>
            <a:ext cx="6019764" cy="18059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3110D-6527-C6B2-ADEF-F1ADFBB98E6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147</a:t>
            </a:fld>
            <a:endParaRPr lang="en-US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51712" y="889507"/>
            <a:ext cx="185801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b="1" i="1" u="heavy" spc="-5" dirty="0">
                <a:solidFill>
                  <a:srgbClr val="272930"/>
                </a:solidFill>
                <a:uFill>
                  <a:solidFill>
                    <a:srgbClr val="272930"/>
                  </a:solidFill>
                </a:uFill>
                <a:latin typeface="Cambria"/>
                <a:cs typeface="Cambria"/>
              </a:rPr>
              <a:t>Mortar</a:t>
            </a:r>
            <a:r>
              <a:rPr sz="2100" b="1" i="1" u="heavy" spc="-30" dirty="0">
                <a:solidFill>
                  <a:srgbClr val="272930"/>
                </a:solidFill>
                <a:uFill>
                  <a:solidFill>
                    <a:srgbClr val="272930"/>
                  </a:solidFill>
                </a:uFill>
                <a:latin typeface="Cambria"/>
                <a:cs typeface="Cambria"/>
              </a:rPr>
              <a:t> </a:t>
            </a:r>
            <a:r>
              <a:rPr sz="2100" i="1" u="heavy" spc="5" dirty="0">
                <a:solidFill>
                  <a:srgbClr val="272930"/>
                </a:solidFill>
                <a:uFill>
                  <a:solidFill>
                    <a:srgbClr val="272930"/>
                  </a:solidFill>
                </a:uFill>
                <a:latin typeface="Cambria"/>
                <a:cs typeface="Cambria"/>
              </a:rPr>
              <a:t>&amp;</a:t>
            </a:r>
            <a:r>
              <a:rPr sz="2100" i="1" u="heavy" spc="-35" dirty="0">
                <a:solidFill>
                  <a:srgbClr val="272930"/>
                </a:solidFill>
                <a:uFill>
                  <a:solidFill>
                    <a:srgbClr val="272930"/>
                  </a:solidFill>
                </a:uFill>
                <a:latin typeface="Cambria"/>
                <a:cs typeface="Cambria"/>
              </a:rPr>
              <a:t> </a:t>
            </a:r>
            <a:r>
              <a:rPr sz="2100" b="1" i="1" u="heavy" spc="-5" dirty="0">
                <a:solidFill>
                  <a:srgbClr val="272930"/>
                </a:solidFill>
                <a:uFill>
                  <a:solidFill>
                    <a:srgbClr val="272930"/>
                  </a:solidFill>
                </a:uFill>
                <a:latin typeface="Cambria"/>
                <a:cs typeface="Cambria"/>
              </a:rPr>
              <a:t>Grout</a:t>
            </a:r>
            <a:endParaRPr sz="21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1700" y="1514348"/>
            <a:ext cx="9232900" cy="352724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900"/>
              </a:lnSpc>
              <a:spcBef>
                <a:spcPts val="160"/>
              </a:spcBef>
            </a:pPr>
            <a:r>
              <a:rPr spc="-5" dirty="0">
                <a:latin typeface="Times New Roman"/>
                <a:cs typeface="Times New Roman"/>
              </a:rPr>
              <a:t>Mortar and grout are both used in the field of construction which are cement based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product. Despite both being cement based products, they have different properties,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different uses and serve different purposes. The major difference found in the mortar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grout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its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fluidity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property.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>
              <a:lnSpc>
                <a:spcPts val="2245"/>
              </a:lnSpc>
              <a:spcBef>
                <a:spcPts val="5"/>
              </a:spcBef>
            </a:pPr>
            <a:r>
              <a:rPr b="1" spc="-5" dirty="0">
                <a:solidFill>
                  <a:srgbClr val="272930"/>
                </a:solidFill>
                <a:latin typeface="Times New Roman"/>
                <a:cs typeface="Times New Roman"/>
              </a:rPr>
              <a:t>Mortar</a:t>
            </a:r>
            <a:endParaRPr dirty="0">
              <a:latin typeface="Times New Roman"/>
              <a:cs typeface="Times New Roman"/>
            </a:endParaRPr>
          </a:p>
          <a:p>
            <a:pPr marL="12700" marR="5715" algn="just">
              <a:lnSpc>
                <a:spcPts val="1490"/>
              </a:lnSpc>
              <a:spcBef>
                <a:spcPts val="70"/>
              </a:spcBef>
            </a:pPr>
            <a:r>
              <a:rPr spc="-5" dirty="0">
                <a:latin typeface="Times New Roman"/>
                <a:cs typeface="Times New Roman"/>
              </a:rPr>
              <a:t>Mortar is a mixture of cement, sand and water made into a thick paste that is used to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bind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two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surfaces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with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each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other.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It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majorly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building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projects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as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binding </a:t>
            </a:r>
            <a:r>
              <a:rPr spc="-3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material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between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stones,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concrete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bricks.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>
              <a:lnSpc>
                <a:spcPts val="2245"/>
              </a:lnSpc>
              <a:spcBef>
                <a:spcPts val="5"/>
              </a:spcBef>
            </a:pPr>
            <a:r>
              <a:rPr b="1" spc="-5" dirty="0">
                <a:solidFill>
                  <a:srgbClr val="272930"/>
                </a:solidFill>
                <a:latin typeface="Times New Roman"/>
                <a:cs typeface="Times New Roman"/>
              </a:rPr>
              <a:t>Grout</a:t>
            </a:r>
            <a:endParaRPr dirty="0">
              <a:latin typeface="Times New Roman"/>
              <a:cs typeface="Times New Roman"/>
            </a:endParaRPr>
          </a:p>
          <a:p>
            <a:pPr marL="12700" marR="5715" algn="just">
              <a:lnSpc>
                <a:spcPct val="95900"/>
              </a:lnSpc>
              <a:spcBef>
                <a:spcPts val="25"/>
              </a:spcBef>
            </a:pPr>
            <a:r>
              <a:rPr spc="-5" dirty="0">
                <a:latin typeface="Times New Roman"/>
                <a:cs typeface="Times New Roman"/>
              </a:rPr>
              <a:t>Grout</a:t>
            </a:r>
            <a:r>
              <a:rPr spc="82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spc="82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</a:t>
            </a:r>
            <a:r>
              <a:rPr spc="82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highly</a:t>
            </a:r>
            <a:r>
              <a:rPr spc="82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viscous</a:t>
            </a:r>
            <a:r>
              <a:rPr spc="405" dirty="0">
                <a:latin typeface="Times New Roman"/>
                <a:cs typeface="Times New Roman"/>
              </a:rPr>
              <a:t>  </a:t>
            </a:r>
            <a:r>
              <a:rPr spc="-5" dirty="0">
                <a:latin typeface="Times New Roman"/>
                <a:cs typeface="Times New Roman"/>
              </a:rPr>
              <a:t>material</a:t>
            </a:r>
            <a:r>
              <a:rPr spc="405" dirty="0">
                <a:latin typeface="Times New Roman"/>
                <a:cs typeface="Times New Roman"/>
              </a:rPr>
              <a:t> </a:t>
            </a:r>
            <a:r>
              <a:rPr spc="409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which</a:t>
            </a:r>
            <a:r>
              <a:rPr spc="405" dirty="0">
                <a:latin typeface="Times New Roman"/>
                <a:cs typeface="Times New Roman"/>
              </a:rPr>
              <a:t>  </a:t>
            </a:r>
            <a:r>
              <a:rPr spc="-5" dirty="0">
                <a:latin typeface="Times New Roman"/>
                <a:cs typeface="Times New Roman"/>
              </a:rPr>
              <a:t>is</a:t>
            </a:r>
            <a:r>
              <a:rPr spc="405" dirty="0">
                <a:latin typeface="Times New Roman"/>
                <a:cs typeface="Times New Roman"/>
              </a:rPr>
              <a:t> </a:t>
            </a:r>
            <a:r>
              <a:rPr spc="409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</a:t>
            </a:r>
            <a:r>
              <a:rPr spc="405" dirty="0">
                <a:latin typeface="Times New Roman"/>
                <a:cs typeface="Times New Roman"/>
              </a:rPr>
              <a:t>  </a:t>
            </a:r>
            <a:r>
              <a:rPr spc="-5" dirty="0">
                <a:latin typeface="Times New Roman"/>
                <a:cs typeface="Times New Roman"/>
              </a:rPr>
              <a:t>as</a:t>
            </a:r>
            <a:r>
              <a:rPr spc="405" dirty="0">
                <a:latin typeface="Times New Roman"/>
                <a:cs typeface="Times New Roman"/>
              </a:rPr>
              <a:t> </a:t>
            </a:r>
            <a:r>
              <a:rPr spc="409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</a:t>
            </a:r>
            <a:r>
              <a:rPr spc="405" dirty="0">
                <a:latin typeface="Times New Roman"/>
                <a:cs typeface="Times New Roman"/>
              </a:rPr>
              <a:t> </a:t>
            </a:r>
            <a:r>
              <a:rPr spc="409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filler</a:t>
            </a:r>
            <a:r>
              <a:rPr spc="405" dirty="0">
                <a:latin typeface="Times New Roman"/>
                <a:cs typeface="Times New Roman"/>
              </a:rPr>
              <a:t>  </a:t>
            </a:r>
            <a:r>
              <a:rPr spc="-5" dirty="0">
                <a:latin typeface="Times New Roman"/>
                <a:cs typeface="Times New Roman"/>
              </a:rPr>
              <a:t>to </a:t>
            </a:r>
            <a:r>
              <a:rPr spc="-31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fill spaces or the joints between ceramic or stone tiles. Grout is a binder, but it is 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certainly not an adhesive and the </a:t>
            </a:r>
            <a:r>
              <a:rPr sz="1300" spc="-5" dirty="0">
                <a:latin typeface="Times New Roman"/>
                <a:cs typeface="Times New Roman"/>
              </a:rPr>
              <a:t>tiles </a:t>
            </a:r>
            <a:r>
              <a:rPr sz="1300" dirty="0">
                <a:latin typeface="Times New Roman"/>
                <a:cs typeface="Times New Roman"/>
              </a:rPr>
              <a:t>stay </a:t>
            </a:r>
            <a:r>
              <a:rPr sz="1300" spc="-5" dirty="0">
                <a:latin typeface="Times New Roman"/>
                <a:cs typeface="Times New Roman"/>
              </a:rPr>
              <a:t>in place because of the mortar below them 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and not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because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of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the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grout.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1700" y="5254244"/>
            <a:ext cx="8089900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255"/>
              </a:lnSpc>
              <a:spcBef>
                <a:spcPts val="95"/>
              </a:spcBef>
            </a:pPr>
            <a:r>
              <a:rPr b="1" spc="-5" dirty="0">
                <a:solidFill>
                  <a:srgbClr val="272930"/>
                </a:solidFill>
                <a:latin typeface="Times New Roman"/>
                <a:cs typeface="Times New Roman"/>
              </a:rPr>
              <a:t>Difference Between</a:t>
            </a:r>
            <a:r>
              <a:rPr b="1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272930"/>
                </a:solidFill>
                <a:latin typeface="Times New Roman"/>
                <a:cs typeface="Times New Roman"/>
              </a:rPr>
              <a:t>Mortar</a:t>
            </a:r>
            <a:r>
              <a:rPr b="1" dirty="0">
                <a:solidFill>
                  <a:srgbClr val="272930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272930"/>
                </a:solidFill>
                <a:latin typeface="Times New Roman"/>
                <a:cs typeface="Times New Roman"/>
              </a:rPr>
              <a:t>and Grout</a:t>
            </a:r>
            <a:endParaRPr dirty="0">
              <a:latin typeface="Times New Roman"/>
              <a:cs typeface="Times New Roman"/>
            </a:endParaRPr>
          </a:p>
          <a:p>
            <a:pPr marL="12700">
              <a:lnSpc>
                <a:spcPts val="1535"/>
              </a:lnSpc>
            </a:pPr>
            <a:r>
              <a:rPr spc="-5" dirty="0">
                <a:latin typeface="Times New Roman"/>
                <a:cs typeface="Times New Roman"/>
              </a:rPr>
              <a:t>The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differences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between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mortar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and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grout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are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mentioned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below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in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detail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:</a:t>
            </a:r>
            <a:endParaRPr sz="1300" dirty="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747656"/>
              </p:ext>
            </p:extLst>
          </p:nvPr>
        </p:nvGraphicFramePr>
        <p:xfrm>
          <a:off x="902208" y="5940552"/>
          <a:ext cx="9994392" cy="3776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7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9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7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9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59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SN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9017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Properties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9017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Mortar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017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Grout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9017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4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Material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620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Cement,</a:t>
                      </a:r>
                      <a:r>
                        <a:rPr sz="1800" spc="-1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sand,</a:t>
                      </a:r>
                      <a:r>
                        <a:rPr sz="1800" spc="-1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lime</a:t>
                      </a:r>
                      <a:r>
                        <a:rPr sz="1800" spc="-1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800" spc="-1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water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6255" marR="151130" indent="-351155">
                        <a:lnSpc>
                          <a:spcPts val="1320"/>
                        </a:lnSpc>
                        <a:spcBef>
                          <a:spcPts val="825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Cement, water and sand, epoxy, </a:t>
                      </a:r>
                      <a:r>
                        <a:rPr sz="1800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acrylic</a:t>
                      </a:r>
                      <a:r>
                        <a:rPr sz="1800" spc="-1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800" spc="-1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polymer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04775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4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 marR="104775" indent="208915">
                        <a:lnSpc>
                          <a:spcPts val="1320"/>
                        </a:lnSpc>
                        <a:spcBef>
                          <a:spcPts val="825"/>
                        </a:spcBef>
                      </a:pP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Water- </a:t>
                      </a:r>
                      <a:r>
                        <a:rPr sz="1800" b="1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Cement</a:t>
                      </a:r>
                      <a:r>
                        <a:rPr sz="1800" b="1" spc="-6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Ratio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04775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Less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More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17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2415" marR="256540" indent="15875">
                        <a:lnSpc>
                          <a:spcPts val="1320"/>
                        </a:lnSpc>
                      </a:pP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Primary </a:t>
                      </a:r>
                      <a:r>
                        <a:rPr sz="1800" b="1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Func</a:t>
                      </a:r>
                      <a:r>
                        <a:rPr sz="1800" b="1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ti</a:t>
                      </a: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on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9235" marR="212725" algn="ctr">
                        <a:lnSpc>
                          <a:spcPts val="1320"/>
                        </a:lnSpc>
                        <a:spcBef>
                          <a:spcPts val="825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The primary function of the </a:t>
                      </a:r>
                      <a:r>
                        <a:rPr sz="1800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cement mortar is to act as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800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binder in brick or stone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masonry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04775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16839" marR="102235" algn="ctr">
                        <a:lnSpc>
                          <a:spcPts val="1320"/>
                        </a:lnSpc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The primary function of the grout </a:t>
                      </a:r>
                      <a:r>
                        <a:rPr sz="1800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is to act as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filler material in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tilling</a:t>
                      </a:r>
                      <a:r>
                        <a:rPr sz="1800" spc="-1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work</a:t>
                      </a:r>
                      <a:r>
                        <a:rPr sz="1800" spc="-1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800" spc="-1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cracks.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807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93345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Stiffness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93345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Stiffer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93345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Less</a:t>
                      </a:r>
                      <a:r>
                        <a:rPr sz="1800" spc="-3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stiff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93345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40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Workability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42265" marR="180340" indent="-146050">
                        <a:lnSpc>
                          <a:spcPts val="1320"/>
                        </a:lnSpc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It sticks well on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trowel and </a:t>
                      </a:r>
                      <a:r>
                        <a:rPr sz="1800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800" spc="-1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workability</a:t>
                      </a:r>
                      <a:r>
                        <a:rPr sz="1800" spc="-1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sz="1800" spc="-1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more.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04139" algn="ctr">
                        <a:lnSpc>
                          <a:spcPts val="1320"/>
                        </a:lnSpc>
                        <a:spcBef>
                          <a:spcPts val="800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As the water content is more, it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800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difficult to handle it with trowel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or</a:t>
                      </a:r>
                      <a:r>
                        <a:rPr sz="1800" spc="-1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other tools.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808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6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9017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Viscosity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9017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Low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9017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Highly</a:t>
                      </a:r>
                      <a:r>
                        <a:rPr sz="1800" spc="-4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viscous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017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CEA59-086D-87F4-DD5C-D6D00009B7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148</a:t>
            </a:fld>
            <a:endParaRPr lang="en-US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565256"/>
              </p:ext>
            </p:extLst>
          </p:nvPr>
        </p:nvGraphicFramePr>
        <p:xfrm>
          <a:off x="902208" y="914400"/>
          <a:ext cx="10832593" cy="83946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2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9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39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76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620"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Color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9310" marR="273685" indent="-53975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Usually takes the color of </a:t>
                      </a:r>
                      <a:r>
                        <a:rPr sz="1800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cement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02235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0080" marR="187325" indent="-438784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Comes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various colors as per </a:t>
                      </a:r>
                      <a:r>
                        <a:rPr sz="1800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800" spc="-1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requirement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02235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34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620"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Types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1820" marR="576580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Cemen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Mortar  Lime Mortar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Surki Mortar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Gauge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Mortar  Mud</a:t>
                      </a:r>
                      <a:r>
                        <a:rPr sz="1800" spc="-2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Mortar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9652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310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Sanded</a:t>
                      </a:r>
                      <a:r>
                        <a:rPr sz="1800" spc="-4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grout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37235" marR="374015" indent="-3492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Un-sanded or wall grout </a:t>
                      </a:r>
                      <a:r>
                        <a:rPr sz="1800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Epoxy</a:t>
                      </a:r>
                      <a:r>
                        <a:rPr sz="1800" spc="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grout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Furan</a:t>
                      </a:r>
                      <a:r>
                        <a:rPr sz="1800" spc="-1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grout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09295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Acrylic</a:t>
                      </a:r>
                      <a:r>
                        <a:rPr sz="1800" spc="-4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grout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9017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6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Porosity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691515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Non-porous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1965" marR="169545" indent="-29845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Quite porous, holds waters in it </a:t>
                      </a:r>
                      <a:r>
                        <a:rPr sz="1800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even</a:t>
                      </a:r>
                      <a:r>
                        <a:rPr sz="1800" spc="-1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after</a:t>
                      </a:r>
                      <a:r>
                        <a:rPr sz="1800" spc="-1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hardening.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62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620"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Curing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511175" marR="329565" indent="-166370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Mortar needs curing for </a:t>
                      </a:r>
                      <a:r>
                        <a:rPr sz="1800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hardening</a:t>
                      </a:r>
                      <a:r>
                        <a:rPr sz="1800" spc="-2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process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0" marR="112395" indent="-1270"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Grout does not need extra water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for curing; the initial quantity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provided</a:t>
                      </a:r>
                      <a:r>
                        <a:rPr sz="1800" spc="-2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sz="1800" spc="-1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enough</a:t>
                      </a:r>
                      <a:r>
                        <a:rPr sz="1800" spc="-2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800" spc="-1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hardening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02235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76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11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620"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Setting</a:t>
                      </a:r>
                      <a:r>
                        <a:rPr sz="1800" b="1" spc="-4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Time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4825" marR="258445" indent="-23177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Setting time is more when </a:t>
                      </a:r>
                      <a:r>
                        <a:rPr sz="1800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compared</a:t>
                      </a:r>
                      <a:r>
                        <a:rPr sz="1800" spc="-1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800" spc="-1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grout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6255" marR="360045" indent="-14224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Setting time is less when </a:t>
                      </a:r>
                      <a:r>
                        <a:rPr sz="1800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compared</a:t>
                      </a:r>
                      <a:r>
                        <a:rPr sz="1800" spc="-2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800" spc="-1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Mortar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2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12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620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800" b="1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Application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0180" marR="1543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Used as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bonding material in </a:t>
                      </a:r>
                      <a:r>
                        <a:rPr sz="1800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stone, concrete and brick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masonry.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65735" marR="149860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Used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plastering works to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hide the joints and to improve </a:t>
                      </a:r>
                      <a:r>
                        <a:rPr sz="1800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appearance.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8318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Used as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filler in tiles and cracks. </a:t>
                      </a:r>
                      <a:r>
                        <a:rPr sz="1800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Grouting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sz="1800" spc="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done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avoid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cracks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or bedding planes in weak area or </a:t>
                      </a:r>
                      <a:r>
                        <a:rPr sz="180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ground.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67640" marR="1524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Grouting is used for strengthing </a:t>
                      </a:r>
                      <a:r>
                        <a:rPr sz="1800" spc="-27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800" spc="-1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ground</a:t>
                      </a:r>
                      <a:r>
                        <a:rPr sz="1800" spc="-1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800" spc="-10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dam</a:t>
                      </a:r>
                      <a:r>
                        <a:rPr sz="1800" spc="-1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272930"/>
                          </a:solidFill>
                          <a:latin typeface="Times New Roman"/>
                          <a:cs typeface="Times New Roman"/>
                        </a:rPr>
                        <a:t>foundation.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E2E2E2"/>
                      </a:solidFill>
                      <a:prstDash val="solid"/>
                    </a:lnL>
                    <a:lnR w="9525">
                      <a:solidFill>
                        <a:srgbClr val="E2E2E2"/>
                      </a:solidFill>
                      <a:prstDash val="solid"/>
                    </a:lnR>
                    <a:lnT w="9525">
                      <a:solidFill>
                        <a:srgbClr val="E2E2E2"/>
                      </a:solidFill>
                      <a:prstDash val="solid"/>
                    </a:lnT>
                    <a:lnB w="9525">
                      <a:solidFill>
                        <a:srgbClr val="E2E2E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35B03A-F674-5FB1-F5EF-09A4B822637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149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547723" y="406335"/>
            <a:ext cx="10729877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B0F0"/>
                </a:solidFill>
                <a:latin typeface="Trebuchet MS"/>
                <a:cs typeface="Trebuchet MS"/>
              </a:rPr>
              <a:t>2.Plasticity</a:t>
            </a:r>
            <a:r>
              <a:rPr sz="2400" spc="-5" dirty="0">
                <a:latin typeface="Trebuchet MS"/>
                <a:cs typeface="Trebuchet MS"/>
              </a:rPr>
              <a:t>:</a:t>
            </a:r>
            <a:endParaRPr sz="24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It is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the state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of </a:t>
            </a:r>
            <a:r>
              <a:rPr sz="2400" dirty="0">
                <a:latin typeface="Trebuchet MS"/>
                <a:cs typeface="Trebuchet MS"/>
              </a:rPr>
              <a:t>a </a:t>
            </a:r>
            <a:r>
              <a:rPr sz="2400" spc="-5" dirty="0">
                <a:latin typeface="Trebuchet MS"/>
                <a:cs typeface="Trebuchet MS"/>
              </a:rPr>
              <a:t>material which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has been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loaded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beyond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its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elastic 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limit so as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to cause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the material to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deform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permanently.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Under such 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conditions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the material takes</a:t>
            </a:r>
            <a:r>
              <a:rPr sz="2400" dirty="0">
                <a:latin typeface="Trebuchet MS"/>
                <a:cs typeface="Trebuchet MS"/>
              </a:rPr>
              <a:t> a</a:t>
            </a:r>
            <a:r>
              <a:rPr sz="2400" spc="-5" dirty="0">
                <a:latin typeface="Trebuchet MS"/>
                <a:cs typeface="Trebuchet MS"/>
              </a:rPr>
              <a:t> permanent set and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will not return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to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its </a:t>
            </a:r>
            <a:r>
              <a:rPr sz="2400" spc="-65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original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size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and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shape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when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the load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is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45" dirty="0">
                <a:latin typeface="Trebuchet MS"/>
                <a:cs typeface="Trebuchet MS"/>
              </a:rPr>
              <a:t>removed.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9037" y="4203700"/>
            <a:ext cx="9228836" cy="4191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1EE616-BE44-04A8-C83F-2CD7AB78240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48514" y="2595877"/>
            <a:ext cx="5411164" cy="15612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3E304B-2AB1-2FDD-7CF7-4AB44D1890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150</a:t>
            </a:fld>
            <a:endParaRPr lang="en-US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51681" y="2782773"/>
            <a:ext cx="3499757" cy="7423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15092C-D8A6-58A8-D995-8BB6762DDB2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151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/>
              <a:t>3.Stress: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61B66B-9945-DC0C-A1FA-3D7300E1DFE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16</a:t>
            </a:fld>
            <a:endParaRPr lang="en-US"/>
          </a:p>
        </p:txBody>
      </p:sp>
      <p:sp>
        <p:nvSpPr>
          <p:cNvPr id="4" name="object 4"/>
          <p:cNvSpPr txBox="1"/>
          <p:nvPr/>
        </p:nvSpPr>
        <p:spPr>
          <a:xfrm>
            <a:off x="493855" y="1917700"/>
            <a:ext cx="10435288" cy="21082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Trebuchet MS"/>
                <a:cs typeface="Trebuchet MS"/>
              </a:rPr>
              <a:t>When </a:t>
            </a:r>
            <a:r>
              <a:rPr sz="2800" dirty="0">
                <a:latin typeface="Trebuchet MS"/>
                <a:cs typeface="Trebuchet MS"/>
              </a:rPr>
              <a:t>a</a:t>
            </a:r>
            <a:r>
              <a:rPr sz="2800" spc="-5" dirty="0">
                <a:latin typeface="Trebuchet MS"/>
                <a:cs typeface="Trebuchet MS"/>
              </a:rPr>
              <a:t> material is subjected</a:t>
            </a:r>
            <a:r>
              <a:rPr sz="2800" spc="1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to an external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force,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a</a:t>
            </a:r>
            <a:r>
              <a:rPr sz="2800" spc="-5" dirty="0">
                <a:latin typeface="Trebuchet MS"/>
                <a:cs typeface="Trebuchet MS"/>
              </a:rPr>
              <a:t> resisting 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force is set up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within the component.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The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internal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resistance 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force per unit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area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acting on </a:t>
            </a:r>
            <a:r>
              <a:rPr sz="2800" dirty="0">
                <a:latin typeface="Trebuchet MS"/>
                <a:cs typeface="Trebuchet MS"/>
              </a:rPr>
              <a:t>a</a:t>
            </a:r>
            <a:r>
              <a:rPr sz="2800" spc="-5" dirty="0">
                <a:latin typeface="Trebuchet MS"/>
                <a:cs typeface="Trebuchet MS"/>
              </a:rPr>
              <a:t> material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or intensity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of the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forces </a:t>
            </a:r>
            <a:r>
              <a:rPr sz="2800" spc="-65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distributed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over</a:t>
            </a:r>
            <a:r>
              <a:rPr sz="2800" dirty="0">
                <a:latin typeface="Trebuchet MS"/>
                <a:cs typeface="Trebuchet MS"/>
              </a:rPr>
              <a:t> a</a:t>
            </a:r>
            <a:r>
              <a:rPr sz="2800" spc="-5" dirty="0">
                <a:latin typeface="Trebuchet MS"/>
                <a:cs typeface="Trebuchet MS"/>
              </a:rPr>
              <a:t> given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section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is called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the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stress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at</a:t>
            </a:r>
            <a:r>
              <a:rPr sz="2800" dirty="0">
                <a:latin typeface="Trebuchet MS"/>
                <a:cs typeface="Trebuchet MS"/>
              </a:rPr>
              <a:t> a </a:t>
            </a:r>
            <a:r>
              <a:rPr sz="2800" spc="-60" dirty="0">
                <a:latin typeface="Trebuchet MS"/>
                <a:cs typeface="Trebuchet MS"/>
              </a:rPr>
              <a:t>point.</a:t>
            </a:r>
            <a:endParaRPr sz="2800" dirty="0">
              <a:latin typeface="Trebuchet MS"/>
              <a:cs typeface="Trebuchet MS"/>
            </a:endParaRPr>
          </a:p>
          <a:p>
            <a:pPr marR="1475740" algn="ctr">
              <a:lnSpc>
                <a:spcPts val="2870"/>
              </a:lnSpc>
            </a:pPr>
            <a:r>
              <a:rPr sz="2800" dirty="0">
                <a:latin typeface="Trebuchet MS"/>
                <a:cs typeface="Trebuchet MS"/>
              </a:rPr>
              <a:t>σ</a:t>
            </a:r>
            <a:r>
              <a:rPr sz="2800" spc="-3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=</a:t>
            </a:r>
            <a:r>
              <a:rPr sz="2800" spc="-30" dirty="0">
                <a:latin typeface="Trebuchet MS"/>
                <a:cs typeface="Trebuchet MS"/>
              </a:rPr>
              <a:t> </a:t>
            </a:r>
            <a:r>
              <a:rPr sz="2800" spc="-45" dirty="0">
                <a:latin typeface="Trebuchet MS"/>
                <a:cs typeface="Trebuchet MS"/>
              </a:rPr>
              <a:t>P/A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6200" y="5346700"/>
            <a:ext cx="3650598" cy="27855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851738" y="449600"/>
            <a:ext cx="860044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0" dirty="0">
                <a:latin typeface="Trebuchet MS"/>
                <a:cs typeface="Trebuchet MS"/>
              </a:rPr>
              <a:t>4.Strain</a:t>
            </a:r>
            <a:endParaRPr sz="2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800" spc="-10" dirty="0">
                <a:latin typeface="Trebuchet MS"/>
                <a:cs typeface="Trebuchet MS"/>
              </a:rPr>
              <a:t>The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displacement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per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unit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length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(dimensionless)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is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known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as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strain.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6600" y="2908300"/>
            <a:ext cx="2837472" cy="320488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828800" y="3875741"/>
            <a:ext cx="2837471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0" dirty="0">
                <a:latin typeface="Trebuchet MS"/>
                <a:cs typeface="Trebuchet MS"/>
              </a:rPr>
              <a:t>εt</a:t>
            </a:r>
            <a:r>
              <a:rPr sz="4000" b="1" spc="-45" dirty="0">
                <a:latin typeface="Trebuchet MS"/>
                <a:cs typeface="Trebuchet MS"/>
              </a:rPr>
              <a:t> </a:t>
            </a:r>
            <a:r>
              <a:rPr sz="4000" b="1" spc="-20" dirty="0">
                <a:latin typeface="Trebuchet MS"/>
                <a:cs typeface="Trebuchet MS"/>
              </a:rPr>
              <a:t>=</a:t>
            </a:r>
            <a:r>
              <a:rPr sz="4000" b="1" spc="-45" dirty="0">
                <a:latin typeface="Trebuchet MS"/>
                <a:cs typeface="Trebuchet MS"/>
              </a:rPr>
              <a:t> </a:t>
            </a:r>
            <a:r>
              <a:rPr sz="4000" b="1" spc="-20" dirty="0">
                <a:latin typeface="Trebuchet MS"/>
                <a:cs typeface="Trebuchet MS"/>
              </a:rPr>
              <a:t>∆L/</a:t>
            </a:r>
            <a:r>
              <a:rPr sz="4000" b="1" spc="-45" dirty="0">
                <a:latin typeface="Trebuchet MS"/>
                <a:cs typeface="Trebuchet MS"/>
              </a:rPr>
              <a:t> </a:t>
            </a:r>
            <a:r>
              <a:rPr sz="4000" b="1" spc="-20" dirty="0">
                <a:latin typeface="Trebuchet MS"/>
                <a:cs typeface="Trebuchet MS"/>
              </a:rPr>
              <a:t>Lo</a:t>
            </a:r>
            <a:endParaRPr sz="4000" dirty="0">
              <a:latin typeface="Trebuchet MS"/>
              <a:cs typeface="Trebuchet M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A25841-F4F4-72F0-EE9B-46D527CF634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384300"/>
            <a:ext cx="10820400" cy="67818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C34092-3687-6EA1-14C3-5C4598EB8DA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469900"/>
            <a:ext cx="9906000" cy="8153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79D500-C697-C222-52E0-33F885A1F1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F2478-D29B-AE71-425E-A183C33F05C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F48AF-FA76-D083-6882-9647240028ED}"/>
              </a:ext>
            </a:extLst>
          </p:cNvPr>
          <p:cNvSpPr txBox="1"/>
          <p:nvPr/>
        </p:nvSpPr>
        <p:spPr>
          <a:xfrm>
            <a:off x="3276599" y="927100"/>
            <a:ext cx="7496057" cy="63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  <a:spcBef>
                <a:spcPct val="0"/>
              </a:spcBef>
            </a:pPr>
            <a:r>
              <a:rPr lang="en-US" sz="1800" b="1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BASIC COURSE INFORMATION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93E178-A3A6-07C6-64B2-CBAA98346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850482"/>
              </p:ext>
            </p:extLst>
          </p:nvPr>
        </p:nvGraphicFramePr>
        <p:xfrm>
          <a:off x="2286000" y="2274758"/>
          <a:ext cx="7772400" cy="6577141"/>
        </p:xfrm>
        <a:graphic>
          <a:graphicData uri="http://schemas.openxmlformats.org/drawingml/2006/table">
            <a:tbl>
              <a:tblPr/>
              <a:tblGrid>
                <a:gridCol w="2701802">
                  <a:extLst>
                    <a:ext uri="{9D8B030D-6E8A-4147-A177-3AD203B41FA5}">
                      <a16:colId xmlns:a16="http://schemas.microsoft.com/office/drawing/2014/main" val="1400201644"/>
                    </a:ext>
                  </a:extLst>
                </a:gridCol>
                <a:gridCol w="5070598">
                  <a:extLst>
                    <a:ext uri="{9D8B030D-6E8A-4147-A177-3AD203B41FA5}">
                      <a16:colId xmlns:a16="http://schemas.microsoft.com/office/drawing/2014/main" val="2667326156"/>
                    </a:ext>
                  </a:extLst>
                </a:gridCol>
              </a:tblGrid>
              <a:tr h="946143">
                <a:tc>
                  <a:txBody>
                    <a:bodyPr/>
                    <a:lstStyle/>
                    <a:p>
                      <a:pPr algn="l">
                        <a:lnSpc>
                          <a:spcPts val="3880"/>
                        </a:lnSpc>
                        <a:defRPr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Course Title</a:t>
                      </a:r>
                      <a:endParaRPr lang="en-US" sz="7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80"/>
                        </a:lnSpc>
                        <a:defRPr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Engineering Materials</a:t>
                      </a:r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9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151719"/>
                  </a:ext>
                </a:extLst>
              </a:tr>
              <a:tr h="854428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Course Code </a:t>
                      </a:r>
                      <a:endParaRPr lang="en-US" sz="7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CE 0732-1101</a:t>
                      </a:r>
                      <a:endParaRPr lang="en-US" sz="7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5041"/>
                  </a:ext>
                </a:extLst>
              </a:tr>
              <a:tr h="854428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6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Credits</a:t>
                      </a:r>
                      <a:endParaRPr lang="en-US" sz="7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04</a:t>
                      </a:r>
                      <a:endParaRPr lang="en-US" sz="7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465083"/>
                  </a:ext>
                </a:extLst>
              </a:tr>
              <a:tr h="854428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6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CIE Marks </a:t>
                      </a:r>
                      <a:endParaRPr lang="en-US" sz="7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Public Sans Bold"/>
                          <a:sym typeface="Public Sans Bold"/>
                        </a:rPr>
                        <a:t>120</a:t>
                      </a:r>
                      <a:endParaRPr lang="en-US" sz="7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800493"/>
                  </a:ext>
                </a:extLst>
              </a:tr>
              <a:tr h="854428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6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SEE Marks</a:t>
                      </a:r>
                      <a:endParaRPr lang="en-US" sz="7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Public Sans Bold"/>
                          <a:sym typeface="Public Sans Bold"/>
                        </a:rPr>
                        <a:t>80</a:t>
                      </a:r>
                      <a:endParaRPr lang="en-US" sz="7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335922"/>
                  </a:ext>
                </a:extLst>
              </a:tr>
              <a:tr h="1358858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6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Exam Hours </a:t>
                      </a:r>
                      <a:endParaRPr lang="en-US" sz="7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2 hours (Mid Exam)</a:t>
                      </a:r>
                      <a:endParaRPr lang="en-US" sz="700" dirty="0"/>
                    </a:p>
                    <a:p>
                      <a:pPr algn="ctr">
                        <a:lnSpc>
                          <a:spcPts val="3255"/>
                        </a:lnSpc>
                      </a:pP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3 hours (Semester Final Exam)</a:t>
                      </a:r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130963"/>
                  </a:ext>
                </a:extLst>
              </a:tr>
              <a:tr h="854428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6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Level</a:t>
                      </a:r>
                      <a:endParaRPr lang="en-US" sz="7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1st  Semester</a:t>
                      </a:r>
                      <a:endParaRPr lang="en-US" sz="7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476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7860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35"/>
              </a:lnSpc>
              <a:spcBef>
                <a:spcPts val="100"/>
              </a:spcBef>
            </a:pPr>
            <a:r>
              <a:rPr b="1" spc="-20" dirty="0">
                <a:latin typeface="Trebuchet MS"/>
                <a:cs typeface="Trebuchet MS"/>
              </a:rPr>
              <a:t>5.Stiffness</a:t>
            </a:r>
          </a:p>
          <a:p>
            <a:pPr marL="12700" marR="5080">
              <a:lnSpc>
                <a:spcPts val="2880"/>
              </a:lnSpc>
              <a:spcBef>
                <a:spcPts val="90"/>
              </a:spcBef>
            </a:pPr>
            <a:r>
              <a:rPr sz="2400" spc="-5" dirty="0"/>
              <a:t>It is the measure</a:t>
            </a:r>
            <a:r>
              <a:rPr sz="2400" spc="5" dirty="0"/>
              <a:t> </a:t>
            </a:r>
            <a:r>
              <a:rPr sz="2400" spc="-5" dirty="0"/>
              <a:t>of </a:t>
            </a:r>
            <a:r>
              <a:rPr sz="2400" dirty="0"/>
              <a:t>a</a:t>
            </a:r>
            <a:r>
              <a:rPr sz="2400" spc="-5" dirty="0"/>
              <a:t> material's</a:t>
            </a:r>
            <a:r>
              <a:rPr sz="2400" dirty="0"/>
              <a:t> </a:t>
            </a:r>
            <a:r>
              <a:rPr sz="2400" spc="-5" dirty="0"/>
              <a:t>ability</a:t>
            </a:r>
            <a:r>
              <a:rPr sz="2400" spc="5" dirty="0"/>
              <a:t> </a:t>
            </a:r>
            <a:r>
              <a:rPr sz="2400" spc="-5" dirty="0"/>
              <a:t>not to deflect</a:t>
            </a:r>
            <a:r>
              <a:rPr sz="2400" dirty="0"/>
              <a:t> </a:t>
            </a:r>
            <a:r>
              <a:rPr sz="2400" spc="-5" dirty="0"/>
              <a:t>under</a:t>
            </a:r>
            <a:r>
              <a:rPr sz="2400" dirty="0"/>
              <a:t> </a:t>
            </a:r>
            <a:r>
              <a:rPr sz="2400" spc="-5" dirty="0"/>
              <a:t>an </a:t>
            </a:r>
            <a:r>
              <a:rPr sz="2400" spc="-710" dirty="0"/>
              <a:t> </a:t>
            </a:r>
            <a:r>
              <a:rPr sz="2400" spc="-5" dirty="0"/>
              <a:t>applied</a:t>
            </a:r>
            <a:r>
              <a:rPr sz="2400" dirty="0"/>
              <a:t> </a:t>
            </a:r>
            <a:r>
              <a:rPr sz="2400" spc="-5" dirty="0"/>
              <a:t>load.</a:t>
            </a:r>
            <a:r>
              <a:rPr sz="2400" spc="5" dirty="0"/>
              <a:t> </a:t>
            </a:r>
            <a:r>
              <a:rPr sz="2400" spc="-5" dirty="0"/>
              <a:t>Example</a:t>
            </a:r>
            <a:r>
              <a:rPr sz="2400" spc="10" dirty="0"/>
              <a:t> </a:t>
            </a:r>
            <a:r>
              <a:rPr sz="2400" dirty="0"/>
              <a:t>: </a:t>
            </a:r>
            <a:r>
              <a:rPr sz="2400" spc="-5" dirty="0"/>
              <a:t>Glass</a:t>
            </a:r>
            <a:r>
              <a:rPr sz="2400" dirty="0"/>
              <a:t> </a:t>
            </a:r>
            <a:r>
              <a:rPr sz="2400" spc="-5" dirty="0"/>
              <a:t>is</a:t>
            </a:r>
            <a:r>
              <a:rPr sz="2400" dirty="0"/>
              <a:t> </a:t>
            </a:r>
            <a:r>
              <a:rPr sz="2400" spc="-20" dirty="0"/>
              <a:t>stiffer</a:t>
            </a:r>
            <a:r>
              <a:rPr sz="2400" spc="-15" dirty="0"/>
              <a:t> </a:t>
            </a:r>
            <a:r>
              <a:rPr sz="2400" spc="-25" dirty="0"/>
              <a:t>material.</a:t>
            </a:r>
            <a:endParaRPr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196C1-1F71-4774-9367-023BD72811C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20</a:t>
            </a:fld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200" y="3441700"/>
            <a:ext cx="6241770" cy="426637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20" dirty="0">
                <a:latin typeface="Trebuchet MS"/>
                <a:cs typeface="Trebuchet MS"/>
              </a:rPr>
              <a:t>6.Hardness</a:t>
            </a:r>
          </a:p>
          <a:p>
            <a:pPr marL="12700">
              <a:lnSpc>
                <a:spcPct val="100000"/>
              </a:lnSpc>
            </a:pPr>
            <a:r>
              <a:rPr spc="-5" dirty="0"/>
              <a:t>It is </a:t>
            </a:r>
            <a:r>
              <a:rPr spc="-10" dirty="0"/>
              <a:t>the</a:t>
            </a:r>
            <a:r>
              <a:rPr dirty="0"/>
              <a:t> </a:t>
            </a:r>
            <a:r>
              <a:rPr spc="-10" dirty="0"/>
              <a:t>ability</a:t>
            </a:r>
            <a:r>
              <a:rPr dirty="0"/>
              <a:t> </a:t>
            </a:r>
            <a:r>
              <a:rPr spc="-10" dirty="0"/>
              <a:t>of</a:t>
            </a:r>
            <a:r>
              <a:rPr spc="-5" dirty="0"/>
              <a:t> a</a:t>
            </a:r>
            <a:r>
              <a:rPr dirty="0"/>
              <a:t> </a:t>
            </a:r>
            <a:r>
              <a:rPr spc="-10" dirty="0"/>
              <a:t>material</a:t>
            </a:r>
            <a:r>
              <a:rPr spc="-5" dirty="0"/>
              <a:t> </a:t>
            </a:r>
            <a:r>
              <a:rPr spc="-10" dirty="0"/>
              <a:t>to</a:t>
            </a:r>
            <a:r>
              <a:rPr spc="-5" dirty="0"/>
              <a:t> </a:t>
            </a:r>
            <a:r>
              <a:rPr spc="-10" dirty="0"/>
              <a:t>withstand</a:t>
            </a:r>
            <a:r>
              <a:rPr dirty="0"/>
              <a:t> </a:t>
            </a:r>
            <a:r>
              <a:rPr spc="-10" dirty="0"/>
              <a:t>scratching</a:t>
            </a:r>
            <a:r>
              <a:rPr sz="1800" spc="-10" dirty="0"/>
              <a:t>.</a:t>
            </a:r>
            <a:endParaRPr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831CA-98E8-D948-A314-68BCBBC6349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21</a:t>
            </a:fld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7400" y="3816894"/>
            <a:ext cx="6768439" cy="38266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35"/>
              </a:lnSpc>
              <a:spcBef>
                <a:spcPts val="100"/>
              </a:spcBef>
            </a:pPr>
            <a:r>
              <a:rPr b="1" spc="-15" dirty="0">
                <a:latin typeface="Trebuchet MS"/>
                <a:cs typeface="Trebuchet MS"/>
              </a:rPr>
              <a:t>7.Ductility</a:t>
            </a:r>
          </a:p>
          <a:p>
            <a:pPr marL="12700" marR="5080">
              <a:lnSpc>
                <a:spcPts val="2880"/>
              </a:lnSpc>
              <a:spcBef>
                <a:spcPts val="90"/>
              </a:spcBef>
            </a:pPr>
            <a:r>
              <a:rPr sz="2400" spc="-5" dirty="0"/>
              <a:t>It refer</a:t>
            </a:r>
            <a:r>
              <a:rPr sz="2400" dirty="0"/>
              <a:t> </a:t>
            </a:r>
            <a:r>
              <a:rPr sz="2400" spc="-5" dirty="0"/>
              <a:t>to the capacity of substance</a:t>
            </a:r>
            <a:r>
              <a:rPr sz="2400" spc="10" dirty="0"/>
              <a:t> </a:t>
            </a:r>
            <a:r>
              <a:rPr sz="2400" spc="-5" dirty="0"/>
              <a:t>to undergo</a:t>
            </a:r>
            <a:r>
              <a:rPr sz="2400" dirty="0"/>
              <a:t> </a:t>
            </a:r>
            <a:r>
              <a:rPr sz="2400" spc="-5" dirty="0"/>
              <a:t>deformation </a:t>
            </a:r>
            <a:r>
              <a:rPr sz="2400" dirty="0"/>
              <a:t> </a:t>
            </a:r>
            <a:r>
              <a:rPr sz="2400" spc="-5" dirty="0"/>
              <a:t>under</a:t>
            </a:r>
            <a:r>
              <a:rPr sz="2400" spc="-10" dirty="0"/>
              <a:t> </a:t>
            </a:r>
            <a:r>
              <a:rPr sz="2400" spc="-5" dirty="0"/>
              <a:t>tension</a:t>
            </a:r>
            <a:r>
              <a:rPr sz="2400" spc="5" dirty="0"/>
              <a:t> </a:t>
            </a:r>
            <a:r>
              <a:rPr sz="2400" spc="-5" dirty="0"/>
              <a:t>without rupture.</a:t>
            </a:r>
            <a:r>
              <a:rPr sz="2400" spc="5" dirty="0"/>
              <a:t> </a:t>
            </a:r>
            <a:r>
              <a:rPr sz="2400" spc="-5" dirty="0"/>
              <a:t>Example:</a:t>
            </a:r>
            <a:r>
              <a:rPr sz="2400" dirty="0"/>
              <a:t> </a:t>
            </a:r>
            <a:r>
              <a:rPr sz="2400" spc="-5" dirty="0"/>
              <a:t>Mild</a:t>
            </a:r>
            <a:r>
              <a:rPr sz="2400" dirty="0"/>
              <a:t> </a:t>
            </a:r>
            <a:r>
              <a:rPr sz="2400" spc="-5" dirty="0"/>
              <a:t>steel </a:t>
            </a:r>
            <a:r>
              <a:rPr sz="2400" dirty="0"/>
              <a:t>,</a:t>
            </a:r>
            <a:r>
              <a:rPr sz="2400" spc="-5" dirty="0"/>
              <a:t> </a:t>
            </a:r>
            <a:r>
              <a:rPr sz="2400" spc="-35" dirty="0"/>
              <a:t>Bitumen</a:t>
            </a:r>
            <a:endParaRPr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EDF81-F788-0A91-2A86-7DE55A6DFD9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22</a:t>
            </a:fld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0800" y="3461341"/>
            <a:ext cx="6324600" cy="377071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0" y="1308100"/>
            <a:ext cx="12125556" cy="25519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35"/>
              </a:lnSpc>
              <a:spcBef>
                <a:spcPts val="100"/>
              </a:spcBef>
            </a:pPr>
            <a:r>
              <a:rPr b="1" spc="-10" dirty="0">
                <a:latin typeface="Trebuchet MS"/>
                <a:cs typeface="Trebuchet MS"/>
              </a:rPr>
              <a:t>8.Malleability</a:t>
            </a:r>
            <a:br>
              <a:rPr lang="en-US" b="1" spc="-10" dirty="0">
                <a:latin typeface="Trebuchet MS"/>
                <a:cs typeface="Trebuchet MS"/>
              </a:rPr>
            </a:br>
            <a:endParaRPr b="1" spc="-10" dirty="0">
              <a:latin typeface="Trebuchet MS"/>
              <a:cs typeface="Trebuchet MS"/>
            </a:endParaRPr>
          </a:p>
          <a:p>
            <a:pPr marL="12700" marR="5080">
              <a:spcBef>
                <a:spcPts val="240"/>
              </a:spcBef>
            </a:pPr>
            <a:r>
              <a:rPr sz="4000" spc="-5" dirty="0"/>
              <a:t>Malleability</a:t>
            </a:r>
            <a:r>
              <a:rPr sz="4000" spc="-35" dirty="0"/>
              <a:t> </a:t>
            </a:r>
            <a:r>
              <a:rPr sz="4000" spc="-5" dirty="0"/>
              <a:t>of </a:t>
            </a:r>
            <a:r>
              <a:rPr sz="4000" dirty="0"/>
              <a:t>a</a:t>
            </a:r>
            <a:r>
              <a:rPr sz="4000" spc="-5" dirty="0"/>
              <a:t> material</a:t>
            </a:r>
            <a:r>
              <a:rPr sz="4000" dirty="0"/>
              <a:t> </a:t>
            </a:r>
            <a:r>
              <a:rPr sz="4000" spc="-5" dirty="0"/>
              <a:t>is its ability</a:t>
            </a:r>
            <a:r>
              <a:rPr sz="4000" dirty="0"/>
              <a:t> </a:t>
            </a:r>
            <a:r>
              <a:rPr sz="4000" spc="-5" dirty="0"/>
              <a:t>to</a:t>
            </a:r>
            <a:r>
              <a:rPr sz="4000" dirty="0"/>
              <a:t> </a:t>
            </a:r>
            <a:r>
              <a:rPr sz="4000" spc="-5" dirty="0"/>
              <a:t>be flattered</a:t>
            </a:r>
            <a:r>
              <a:rPr sz="4000" spc="5" dirty="0"/>
              <a:t> </a:t>
            </a:r>
            <a:r>
              <a:rPr sz="4000" spc="-5" dirty="0"/>
              <a:t>into thin</a:t>
            </a:r>
            <a:r>
              <a:rPr sz="4000" spc="5" dirty="0"/>
              <a:t> </a:t>
            </a:r>
            <a:r>
              <a:rPr sz="4000" spc="-5" dirty="0"/>
              <a:t>sheets </a:t>
            </a:r>
            <a:r>
              <a:rPr sz="4000" spc="-650" dirty="0"/>
              <a:t> </a:t>
            </a:r>
            <a:r>
              <a:rPr sz="4000" spc="-5" dirty="0"/>
              <a:t>without</a:t>
            </a:r>
            <a:r>
              <a:rPr sz="4000" dirty="0"/>
              <a:t> </a:t>
            </a:r>
            <a:r>
              <a:rPr sz="4000" spc="-5" dirty="0"/>
              <a:t>cracking</a:t>
            </a:r>
            <a:r>
              <a:rPr sz="4000" dirty="0"/>
              <a:t> </a:t>
            </a:r>
            <a:r>
              <a:rPr sz="4000" spc="-5" dirty="0"/>
              <a:t>by</a:t>
            </a:r>
            <a:r>
              <a:rPr sz="4000" dirty="0"/>
              <a:t> </a:t>
            </a:r>
            <a:r>
              <a:rPr sz="4000" spc="-5" dirty="0"/>
              <a:t>hot or</a:t>
            </a:r>
            <a:r>
              <a:rPr sz="4000" dirty="0"/>
              <a:t> </a:t>
            </a:r>
            <a:r>
              <a:rPr sz="4000" spc="-5" dirty="0"/>
              <a:t>cold working.</a:t>
            </a:r>
            <a:r>
              <a:rPr sz="4000" dirty="0"/>
              <a:t> </a:t>
            </a:r>
            <a:r>
              <a:rPr sz="4000" spc="-5" dirty="0"/>
              <a:t>Example:</a:t>
            </a:r>
            <a:r>
              <a:rPr sz="4000" spc="10" dirty="0"/>
              <a:t> </a:t>
            </a:r>
            <a:r>
              <a:rPr sz="4000" spc="-5" dirty="0"/>
              <a:t>Mild</a:t>
            </a:r>
            <a:r>
              <a:rPr sz="4000" dirty="0"/>
              <a:t> </a:t>
            </a:r>
            <a:r>
              <a:rPr sz="4000" spc="-5" dirty="0"/>
              <a:t>steel</a:t>
            </a:r>
            <a:r>
              <a:rPr sz="4000" dirty="0"/>
              <a:t> ,</a:t>
            </a:r>
            <a:r>
              <a:rPr sz="4000" spc="-5" dirty="0"/>
              <a:t> </a:t>
            </a:r>
            <a:r>
              <a:rPr sz="4000" spc="-35" dirty="0"/>
              <a:t>Gold</a:t>
            </a:r>
            <a:endParaRPr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18DE1-7694-3D9E-9B20-3C832232AD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23</a:t>
            </a:fld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0" y="4660900"/>
            <a:ext cx="5165890" cy="365023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1371600" y="927100"/>
            <a:ext cx="9296400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5" dirty="0">
                <a:latin typeface="Trebuchet MS"/>
                <a:cs typeface="Trebuchet MS"/>
              </a:rPr>
              <a:t>9.Brittleness</a:t>
            </a:r>
            <a:endParaRPr sz="28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It is the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property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of</a:t>
            </a:r>
            <a:r>
              <a:rPr sz="2800" dirty="0">
                <a:latin typeface="Trebuchet MS"/>
                <a:cs typeface="Trebuchet MS"/>
              </a:rPr>
              <a:t> a</a:t>
            </a:r>
            <a:r>
              <a:rPr sz="2800" spc="-5" dirty="0">
                <a:latin typeface="Trebuchet MS"/>
                <a:cs typeface="Trebuchet MS"/>
              </a:rPr>
              <a:t> material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that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shows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little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or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no plastic 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deformation before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fracture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when </a:t>
            </a:r>
            <a:r>
              <a:rPr sz="2800" dirty="0">
                <a:latin typeface="Trebuchet MS"/>
                <a:cs typeface="Trebuchet MS"/>
              </a:rPr>
              <a:t>a</a:t>
            </a:r>
            <a:r>
              <a:rPr sz="2800" spc="-5" dirty="0">
                <a:latin typeface="Trebuchet MS"/>
                <a:cs typeface="Trebuchet MS"/>
              </a:rPr>
              <a:t> force</a:t>
            </a:r>
            <a:r>
              <a:rPr sz="2800" spc="-1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is </a:t>
            </a:r>
            <a:r>
              <a:rPr sz="2800" spc="-20" dirty="0">
                <a:latin typeface="Trebuchet MS"/>
                <a:cs typeface="Trebuchet MS"/>
              </a:rPr>
              <a:t>applied</a:t>
            </a:r>
            <a:r>
              <a:rPr sz="2800" b="1" spc="-20" dirty="0">
                <a:latin typeface="Trebuchet MS"/>
                <a:cs typeface="Trebuchet MS"/>
              </a:rPr>
              <a:t>.</a:t>
            </a:r>
            <a:r>
              <a:rPr sz="2800" b="1" spc="-1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Example</a:t>
            </a:r>
            <a:r>
              <a:rPr sz="2800" dirty="0">
                <a:latin typeface="Trebuchet MS"/>
                <a:cs typeface="Trebuchet MS"/>
              </a:rPr>
              <a:t> : </a:t>
            </a:r>
            <a:r>
              <a:rPr sz="2800" spc="-65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Glass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FFC170-AF6B-EBA4-E631-35951317BA8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2BA41-2326-ECA4-0423-AF09A19AE95D}"/>
              </a:ext>
            </a:extLst>
          </p:cNvPr>
          <p:cNvSpPr txBox="1"/>
          <p:nvPr/>
        </p:nvSpPr>
        <p:spPr>
          <a:xfrm>
            <a:off x="3200400" y="3594100"/>
            <a:ext cx="6553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5" dirty="0">
                <a:latin typeface="Arial MT"/>
              </a:rPr>
              <a:t>Brick ( Constituents of Brick Clay)</a:t>
            </a:r>
          </a:p>
          <a:p>
            <a:r>
              <a:rPr lang="en-US" sz="4000" spc="-5" dirty="0">
                <a:latin typeface="Arial MT"/>
              </a:rPr>
              <a:t>           Week 3</a:t>
            </a:r>
            <a:endParaRPr lang="en-US" sz="4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57F9-639E-B933-72DB-D12AE4FECE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99949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E28690-0914-C9AF-9580-0ABAA74F721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9537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E65181-E4B1-84AA-26D7-E99C4575AA1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693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BB6BC7-CF28-C2BF-7200-284688D8F49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693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3E0F1B-9969-7436-3EBE-BDF56611EC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4401" y="1266571"/>
            <a:ext cx="45720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COURS</a:t>
            </a:r>
            <a:r>
              <a:rPr sz="2400" b="1" dirty="0">
                <a:latin typeface="Times New Roman"/>
                <a:cs typeface="Times New Roman"/>
              </a:rPr>
              <a:t>E</a:t>
            </a:r>
            <a:r>
              <a:rPr sz="2400" b="1" spc="-5" dirty="0">
                <a:latin typeface="Times New Roman"/>
                <a:cs typeface="Times New Roman"/>
              </a:rPr>
              <a:t> CODE</a:t>
            </a:r>
            <a:r>
              <a:rPr sz="2400" b="1" dirty="0">
                <a:latin typeface="Times New Roman"/>
                <a:cs typeface="Times New Roman"/>
              </a:rPr>
              <a:t>:</a:t>
            </a:r>
            <a:r>
              <a:rPr sz="2400" b="1" spc="5" dirty="0">
                <a:latin typeface="Times New Roman"/>
                <a:cs typeface="Times New Roman"/>
              </a:rPr>
              <a:t> </a:t>
            </a:r>
            <a:r>
              <a:rPr lang="en-US" sz="2400" b="1" spc="-5" dirty="0">
                <a:latin typeface="Times New Roman"/>
                <a:cs typeface="Times New Roman"/>
              </a:rPr>
              <a:t>C</a:t>
            </a:r>
            <a:r>
              <a:rPr lang="en-US" sz="2400" b="1" spc="-330" dirty="0">
                <a:latin typeface="Arial MT"/>
                <a:cs typeface="Calibri"/>
              </a:rPr>
              <a:t>E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spc="-95" dirty="0">
                <a:latin typeface="Arial MT"/>
                <a:cs typeface="Arial MT"/>
              </a:rPr>
              <a:t>073</a:t>
            </a:r>
            <a:r>
              <a:rPr sz="2400" spc="-100" dirty="0">
                <a:latin typeface="Arial MT"/>
                <a:cs typeface="Arial MT"/>
              </a:rPr>
              <a:t>2</a:t>
            </a:r>
            <a:r>
              <a:rPr sz="2400" dirty="0">
                <a:latin typeface="Calibri"/>
                <a:cs typeface="Calibri"/>
              </a:rPr>
              <a:t>-</a:t>
            </a:r>
            <a:r>
              <a:rPr sz="2400" spc="-95" dirty="0">
                <a:latin typeface="Arial MT"/>
                <a:cs typeface="Arial MT"/>
              </a:rPr>
              <a:t>110</a:t>
            </a:r>
            <a:r>
              <a:rPr sz="2400" spc="-105" dirty="0">
                <a:latin typeface="Arial MT"/>
                <a:cs typeface="Arial MT"/>
              </a:rPr>
              <a:t>1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76638" y="1162609"/>
            <a:ext cx="2581962" cy="19077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25805" algn="r">
              <a:lnSpc>
                <a:spcPct val="158000"/>
              </a:lnSpc>
              <a:spcBef>
                <a:spcPts val="100"/>
              </a:spcBef>
            </a:pPr>
            <a:r>
              <a:rPr sz="2000" b="1" spc="-5" dirty="0">
                <a:latin typeface="Times New Roman"/>
                <a:cs typeface="Times New Roman"/>
              </a:rPr>
              <a:t>CREDIT</a:t>
            </a:r>
            <a:r>
              <a:rPr sz="2000" b="1" dirty="0">
                <a:latin typeface="Times New Roman"/>
                <a:cs typeface="Times New Roman"/>
              </a:rPr>
              <a:t>:04  </a:t>
            </a:r>
            <a:r>
              <a:rPr sz="2000" b="1" spc="-5" dirty="0">
                <a:latin typeface="Times New Roman"/>
                <a:cs typeface="Times New Roman"/>
              </a:rPr>
              <a:t>TOTA</a:t>
            </a:r>
            <a:r>
              <a:rPr sz="2000" b="1" dirty="0">
                <a:latin typeface="Times New Roman"/>
                <a:cs typeface="Times New Roman"/>
              </a:rPr>
              <a:t>L</a:t>
            </a:r>
            <a:r>
              <a:rPr sz="2000" b="1" spc="-5" dirty="0">
                <a:latin typeface="Times New Roman"/>
                <a:cs typeface="Times New Roman"/>
              </a:rPr>
              <a:t> MARKS:200  CIE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MARKS:</a:t>
            </a:r>
            <a:r>
              <a:rPr sz="2000" b="1" spc="-1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120</a:t>
            </a:r>
            <a:endParaRPr sz="2000" dirty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969"/>
              </a:spcBef>
            </a:pPr>
            <a:r>
              <a:rPr sz="2000" b="1" spc="-5" dirty="0">
                <a:latin typeface="Times New Roman"/>
                <a:cs typeface="Times New Roman"/>
              </a:rPr>
              <a:t>SEE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MARKS: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80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401" y="1837309"/>
            <a:ext cx="3459669" cy="881010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  <a:tabLst>
                <a:tab pos="1468755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Mid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Exam</a:t>
            </a:r>
            <a:r>
              <a:rPr sz="2000" b="1" spc="1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Hours	</a:t>
            </a:r>
            <a:r>
              <a:rPr sz="2000" b="1" dirty="0">
                <a:latin typeface="Times New Roman"/>
                <a:cs typeface="Times New Roman"/>
              </a:rPr>
              <a:t>2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  <a:tabLst>
                <a:tab pos="2214245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Se</a:t>
            </a:r>
            <a:r>
              <a:rPr sz="2000" b="1" dirty="0">
                <a:latin typeface="Times New Roman"/>
                <a:cs typeface="Times New Roman"/>
              </a:rPr>
              <a:t>m</a:t>
            </a:r>
            <a:r>
              <a:rPr sz="2000" b="1" spc="-5" dirty="0">
                <a:latin typeface="Times New Roman"/>
                <a:cs typeface="Times New Roman"/>
              </a:rPr>
              <a:t>este</a:t>
            </a:r>
            <a:r>
              <a:rPr sz="2000" b="1" dirty="0">
                <a:latin typeface="Times New Roman"/>
                <a:cs typeface="Times New Roman"/>
              </a:rPr>
              <a:t>r</a:t>
            </a:r>
            <a:r>
              <a:rPr sz="2000" b="1" spc="8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En</a:t>
            </a:r>
            <a:r>
              <a:rPr sz="2000" b="1" dirty="0">
                <a:latin typeface="Times New Roman"/>
                <a:cs typeface="Times New Roman"/>
              </a:rPr>
              <a:t>d </a:t>
            </a:r>
            <a:r>
              <a:rPr sz="2000" b="1" spc="-5" dirty="0">
                <a:latin typeface="Times New Roman"/>
                <a:cs typeface="Times New Roman"/>
              </a:rPr>
              <a:t>E</a:t>
            </a:r>
            <a:r>
              <a:rPr sz="2000" b="1" dirty="0">
                <a:latin typeface="Times New Roman"/>
                <a:cs typeface="Times New Roman"/>
              </a:rPr>
              <a:t>xam </a:t>
            </a:r>
            <a:r>
              <a:rPr sz="2000" b="1" spc="-5" dirty="0">
                <a:latin typeface="Times New Roman"/>
                <a:cs typeface="Times New Roman"/>
              </a:rPr>
              <a:t>H</a:t>
            </a:r>
            <a:r>
              <a:rPr sz="2000" b="1" dirty="0">
                <a:latin typeface="Times New Roman"/>
                <a:cs typeface="Times New Roman"/>
              </a:rPr>
              <a:t>ou</a:t>
            </a:r>
            <a:r>
              <a:rPr sz="2000" b="1" spc="-5" dirty="0">
                <a:latin typeface="Times New Roman"/>
                <a:cs typeface="Times New Roman"/>
              </a:rPr>
              <a:t>r</a:t>
            </a:r>
            <a:r>
              <a:rPr sz="2000" b="1" dirty="0">
                <a:latin typeface="Times New Roman"/>
                <a:cs typeface="Times New Roman"/>
              </a:rPr>
              <a:t>s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3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32490" y="712091"/>
            <a:ext cx="299428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80" dirty="0">
                <a:latin typeface="Arial MT"/>
                <a:cs typeface="Arial MT"/>
              </a:rPr>
              <a:t>En</a:t>
            </a:r>
            <a:r>
              <a:rPr sz="2400" spc="-80" dirty="0">
                <a:latin typeface="Calibri"/>
                <a:cs typeface="Calibri"/>
              </a:rPr>
              <a:t>g</a:t>
            </a:r>
            <a:r>
              <a:rPr sz="2400" spc="-80" dirty="0">
                <a:latin typeface="Arial MT"/>
                <a:cs typeface="Arial MT"/>
              </a:rPr>
              <a:t>ineerin</a:t>
            </a:r>
            <a:r>
              <a:rPr sz="2400" spc="-80" dirty="0">
                <a:latin typeface="Calibri"/>
                <a:cs typeface="Calibri"/>
              </a:rPr>
              <a:t>g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spc="-65" dirty="0">
                <a:latin typeface="Arial MT"/>
                <a:cs typeface="Arial MT"/>
              </a:rPr>
              <a:t>Materials</a:t>
            </a:r>
            <a:r>
              <a:rPr sz="2400" spc="-65" dirty="0">
                <a:latin typeface="Calibri"/>
                <a:cs typeface="Calibri"/>
              </a:rPr>
              <a:t>-</a:t>
            </a:r>
            <a:r>
              <a:rPr sz="2400" spc="-65" dirty="0">
                <a:latin typeface="Arial MT"/>
                <a:cs typeface="Arial MT"/>
              </a:rPr>
              <a:t>I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3A76549-EA75-7D53-BF78-DAE4FC54018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</a:t>
            </a:fld>
            <a:endParaRPr lang="en-US"/>
          </a:p>
        </p:txBody>
      </p:sp>
      <p:sp>
        <p:nvSpPr>
          <p:cNvPr id="6" name="object 6"/>
          <p:cNvSpPr txBox="1"/>
          <p:nvPr/>
        </p:nvSpPr>
        <p:spPr>
          <a:xfrm>
            <a:off x="1682738" y="3789426"/>
            <a:ext cx="79194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spc="-30" dirty="0">
                <a:latin typeface="Times New Roman"/>
                <a:cs typeface="Times New Roman"/>
              </a:rPr>
              <a:t>CLO</a:t>
            </a:r>
            <a:r>
              <a:rPr lang="en-US" sz="1400" b="1" spc="-10" dirty="0">
                <a:latin typeface="Times New Roman"/>
                <a:cs typeface="Times New Roman"/>
              </a:rPr>
              <a:t> </a:t>
            </a:r>
            <a:r>
              <a:rPr lang="en-US" sz="2000" b="1" spc="-10" dirty="0">
                <a:latin typeface="Times New Roman"/>
                <a:cs typeface="Times New Roman"/>
              </a:rPr>
              <a:t>1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25787" y="3696741"/>
            <a:ext cx="7778750" cy="879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 marR="5080" indent="-2540">
              <a:lnSpc>
                <a:spcPct val="150000"/>
              </a:lnSpc>
              <a:spcBef>
                <a:spcPts val="100"/>
              </a:spcBef>
            </a:pPr>
            <a:r>
              <a:rPr sz="2000" spc="-5" dirty="0">
                <a:cs typeface="Corbel"/>
              </a:rPr>
              <a:t>Und</a:t>
            </a:r>
            <a:r>
              <a:rPr sz="2000" spc="-5" dirty="0">
                <a:cs typeface="Impact"/>
              </a:rPr>
              <a:t>er</a:t>
            </a:r>
            <a:r>
              <a:rPr sz="2000" spc="-5" dirty="0">
                <a:cs typeface="Trebuchet MS"/>
              </a:rPr>
              <a:t>s</a:t>
            </a:r>
            <a:r>
              <a:rPr sz="2000" spc="-5" dirty="0">
                <a:cs typeface="Tahoma"/>
              </a:rPr>
              <a:t>t</a:t>
            </a:r>
            <a:r>
              <a:rPr lang="en-US" sz="2000" spc="-5" dirty="0">
                <a:cs typeface="Tahoma"/>
              </a:rPr>
              <a:t>a</a:t>
            </a:r>
            <a:r>
              <a:rPr sz="2000" spc="-5" dirty="0">
                <a:cs typeface="Corbel"/>
              </a:rPr>
              <a:t>nd</a:t>
            </a:r>
            <a:r>
              <a:rPr sz="2000" dirty="0">
                <a:latin typeface="Corbel"/>
                <a:cs typeface="Corbel"/>
              </a:rPr>
              <a:t> </a:t>
            </a:r>
            <a:r>
              <a:rPr sz="2000" spc="-40" dirty="0">
                <a:latin typeface="Arial MT"/>
                <a:cs typeface="Arial MT"/>
              </a:rPr>
              <a:t>the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60" dirty="0">
                <a:latin typeface="Arial MT"/>
                <a:cs typeface="Arial MT"/>
              </a:rPr>
              <a:t>types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30" dirty="0">
                <a:latin typeface="Arial MT"/>
                <a:cs typeface="Arial MT"/>
              </a:rPr>
              <a:t>of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35" dirty="0">
                <a:latin typeface="Arial MT"/>
                <a:cs typeface="Arial MT"/>
              </a:rPr>
              <a:t>en</a:t>
            </a:r>
            <a:r>
              <a:rPr sz="2000" spc="-35" dirty="0">
                <a:latin typeface="Calibri"/>
                <a:cs typeface="Calibri"/>
              </a:rPr>
              <a:t>g</a:t>
            </a:r>
            <a:r>
              <a:rPr sz="2000" spc="-35" dirty="0">
                <a:latin typeface="Arial MT"/>
                <a:cs typeface="Arial MT"/>
              </a:rPr>
              <a:t>ineerin</a:t>
            </a:r>
            <a:r>
              <a:rPr sz="2000" spc="-35" dirty="0">
                <a:latin typeface="Calibri"/>
                <a:cs typeface="Calibri"/>
              </a:rPr>
              <a:t>g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45" dirty="0">
                <a:latin typeface="Arial MT"/>
                <a:cs typeface="Arial MT"/>
              </a:rPr>
              <a:t>materials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80" dirty="0">
                <a:latin typeface="Arial MT"/>
                <a:cs typeface="Arial MT"/>
              </a:rPr>
              <a:t>and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different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35" dirty="0">
                <a:latin typeface="Arial MT"/>
                <a:cs typeface="Arial MT"/>
              </a:rPr>
              <a:t>properties</a:t>
            </a:r>
            <a:r>
              <a:rPr sz="2000" spc="-30" dirty="0">
                <a:latin typeface="Arial MT"/>
                <a:cs typeface="Arial MT"/>
              </a:rPr>
              <a:t> of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45" dirty="0">
                <a:latin typeface="Arial MT"/>
                <a:cs typeface="Arial MT"/>
              </a:rPr>
              <a:t>materials</a:t>
            </a:r>
            <a:r>
              <a:rPr sz="2000" spc="270" dirty="0">
                <a:latin typeface="Arial MT"/>
                <a:cs typeface="Arial MT"/>
              </a:rPr>
              <a:t> </a:t>
            </a:r>
            <a:r>
              <a:rPr sz="2000" spc="-80" dirty="0">
                <a:latin typeface="Arial MT"/>
                <a:cs typeface="Arial MT"/>
              </a:rPr>
              <a:t>and</a:t>
            </a:r>
            <a:r>
              <a:rPr sz="2000" spc="204" dirty="0">
                <a:latin typeface="Arial MT"/>
                <a:cs typeface="Arial MT"/>
              </a:rPr>
              <a:t> </a:t>
            </a:r>
            <a:r>
              <a:rPr sz="2000" spc="-55" dirty="0">
                <a:latin typeface="Arial MT"/>
                <a:cs typeface="Arial MT"/>
              </a:rPr>
              <a:t>develop</a:t>
            </a:r>
            <a:r>
              <a:rPr sz="2000" spc="250" dirty="0">
                <a:latin typeface="Arial MT"/>
                <a:cs typeface="Arial MT"/>
              </a:rPr>
              <a:t> </a:t>
            </a:r>
            <a:r>
              <a:rPr sz="2000" spc="-60" dirty="0">
                <a:latin typeface="Arial MT"/>
                <a:cs typeface="Arial MT"/>
              </a:rPr>
              <a:t>skills</a:t>
            </a:r>
            <a:r>
              <a:rPr sz="2000" spc="245" dirty="0">
                <a:latin typeface="Arial MT"/>
                <a:cs typeface="Arial MT"/>
              </a:rPr>
              <a:t> </a:t>
            </a:r>
            <a:r>
              <a:rPr sz="2000" spc="-15" dirty="0">
                <a:latin typeface="Arial MT"/>
                <a:cs typeface="Arial MT"/>
              </a:rPr>
              <a:t>to </a:t>
            </a:r>
            <a:r>
              <a:rPr sz="2000" spc="-350" dirty="0">
                <a:latin typeface="Arial MT"/>
                <a:cs typeface="Arial MT"/>
              </a:rPr>
              <a:t> </a:t>
            </a:r>
            <a:r>
              <a:rPr sz="2000" spc="-40" dirty="0">
                <a:latin typeface="Arial MT"/>
                <a:cs typeface="Arial MT"/>
              </a:rPr>
              <a:t>determine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45" dirty="0">
                <a:latin typeface="Arial MT"/>
                <a:cs typeface="Arial MT"/>
              </a:rPr>
              <a:t>them</a:t>
            </a:r>
            <a:endParaRPr sz="2000" dirty="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25787" y="4397959"/>
            <a:ext cx="7483475" cy="105413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300" dirty="0">
                <a:latin typeface="Times New Roman"/>
                <a:cs typeface="Times New Roman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2000" spc="-5" dirty="0">
                <a:cs typeface="Microsoft Tai Le"/>
              </a:rPr>
              <a:t>I</a:t>
            </a:r>
            <a:r>
              <a:rPr sz="2000" spc="-5" dirty="0">
                <a:cs typeface="Corbel"/>
              </a:rPr>
              <a:t>d</a:t>
            </a:r>
            <a:r>
              <a:rPr sz="2000" spc="-5" dirty="0">
                <a:cs typeface="Impact"/>
              </a:rPr>
              <a:t>e</a:t>
            </a:r>
            <a:r>
              <a:rPr sz="2000" spc="-5" dirty="0">
                <a:cs typeface="Corbel"/>
              </a:rPr>
              <a:t>n</a:t>
            </a:r>
            <a:r>
              <a:rPr sz="2000" spc="-5" dirty="0">
                <a:cs typeface="Tahoma"/>
              </a:rPr>
              <a:t>t</a:t>
            </a:r>
            <a:r>
              <a:rPr sz="2000" spc="-5" dirty="0">
                <a:cs typeface="Microsoft Tai Le"/>
              </a:rPr>
              <a:t>i</a:t>
            </a:r>
            <a:r>
              <a:rPr sz="2000" spc="-5" dirty="0">
                <a:cs typeface="Corbel"/>
              </a:rPr>
              <a:t>f</a:t>
            </a:r>
            <a:r>
              <a:rPr sz="2000" spc="-5" dirty="0">
                <a:cs typeface="Leelawadee UI Semilight"/>
              </a:rPr>
              <a:t>y</a:t>
            </a:r>
            <a:r>
              <a:rPr sz="2000" spc="-35" dirty="0">
                <a:cs typeface="Leelawadee UI Semilight"/>
              </a:rPr>
              <a:t> </a:t>
            </a:r>
            <a:r>
              <a:rPr sz="2000" spc="-20" dirty="0">
                <a:cs typeface="Arial MT"/>
              </a:rPr>
              <a:t>different</a:t>
            </a:r>
            <a:r>
              <a:rPr sz="2000" spc="15" dirty="0">
                <a:cs typeface="Arial MT"/>
              </a:rPr>
              <a:t> </a:t>
            </a:r>
            <a:r>
              <a:rPr sz="2000" spc="-50" dirty="0">
                <a:cs typeface="Arial MT"/>
              </a:rPr>
              <a:t>type</a:t>
            </a:r>
            <a:r>
              <a:rPr sz="2000" spc="-10" dirty="0">
                <a:cs typeface="Arial MT"/>
              </a:rPr>
              <a:t> </a:t>
            </a:r>
            <a:r>
              <a:rPr sz="2000" spc="-30" dirty="0">
                <a:cs typeface="Arial MT"/>
              </a:rPr>
              <a:t>of</a:t>
            </a:r>
            <a:r>
              <a:rPr sz="2000" spc="10" dirty="0">
                <a:cs typeface="Arial MT"/>
              </a:rPr>
              <a:t> </a:t>
            </a:r>
            <a:r>
              <a:rPr sz="2000" spc="-35" dirty="0">
                <a:cs typeface="Arial MT"/>
              </a:rPr>
              <a:t>en</a:t>
            </a:r>
            <a:r>
              <a:rPr sz="2000" spc="-35" dirty="0">
                <a:cs typeface="Calibri"/>
              </a:rPr>
              <a:t>g</a:t>
            </a:r>
            <a:r>
              <a:rPr sz="2000" spc="-35" dirty="0">
                <a:cs typeface="Arial MT"/>
              </a:rPr>
              <a:t>ineerin</a:t>
            </a:r>
            <a:r>
              <a:rPr sz="2000" spc="-35" dirty="0">
                <a:cs typeface="Calibri"/>
              </a:rPr>
              <a:t>g</a:t>
            </a:r>
            <a:r>
              <a:rPr sz="2000" spc="15" dirty="0">
                <a:cs typeface="Calibri"/>
              </a:rPr>
              <a:t> </a:t>
            </a:r>
            <a:r>
              <a:rPr sz="2000" spc="-35" dirty="0">
                <a:cs typeface="Arial MT"/>
              </a:rPr>
              <a:t>material </a:t>
            </a:r>
            <a:r>
              <a:rPr sz="2000" spc="-90" dirty="0">
                <a:cs typeface="Arial MT"/>
              </a:rPr>
              <a:t>such</a:t>
            </a:r>
            <a:r>
              <a:rPr sz="2000" spc="-10" dirty="0">
                <a:cs typeface="Arial MT"/>
              </a:rPr>
              <a:t> </a:t>
            </a:r>
            <a:r>
              <a:rPr sz="2000" spc="-140" dirty="0">
                <a:cs typeface="Arial MT"/>
              </a:rPr>
              <a:t>as</a:t>
            </a:r>
            <a:r>
              <a:rPr sz="2000" spc="-45" dirty="0">
                <a:cs typeface="Arial MT"/>
              </a:rPr>
              <a:t> </a:t>
            </a:r>
            <a:r>
              <a:rPr sz="2000" spc="-50" dirty="0">
                <a:cs typeface="Arial MT"/>
              </a:rPr>
              <a:t>brick</a:t>
            </a:r>
            <a:r>
              <a:rPr sz="2000" spc="-5" dirty="0">
                <a:cs typeface="Arial MT"/>
              </a:rPr>
              <a:t> </a:t>
            </a:r>
            <a:r>
              <a:rPr sz="2000" spc="-5" dirty="0">
                <a:cs typeface="Cambria"/>
              </a:rPr>
              <a:t>,</a:t>
            </a:r>
            <a:r>
              <a:rPr sz="2000" spc="70" dirty="0">
                <a:cs typeface="Cambria"/>
              </a:rPr>
              <a:t> </a:t>
            </a:r>
            <a:r>
              <a:rPr sz="2000" spc="-60" dirty="0">
                <a:cs typeface="Arial MT"/>
              </a:rPr>
              <a:t>cement</a:t>
            </a:r>
            <a:r>
              <a:rPr sz="2000" spc="50" dirty="0">
                <a:cs typeface="Arial MT"/>
              </a:rPr>
              <a:t> </a:t>
            </a:r>
            <a:r>
              <a:rPr sz="2000" spc="-55" dirty="0">
                <a:cs typeface="Arial MT"/>
              </a:rPr>
              <a:t>etc</a:t>
            </a:r>
            <a:r>
              <a:rPr sz="2000" spc="50" dirty="0">
                <a:cs typeface="Arial MT"/>
              </a:rPr>
              <a:t> </a:t>
            </a:r>
            <a:r>
              <a:rPr sz="2000" spc="-15" dirty="0">
                <a:cs typeface="Arial MT"/>
              </a:rPr>
              <a:t>to</a:t>
            </a:r>
            <a:r>
              <a:rPr sz="2000" spc="-20" dirty="0">
                <a:cs typeface="Arial MT"/>
              </a:rPr>
              <a:t> </a:t>
            </a:r>
            <a:r>
              <a:rPr sz="2000" spc="-45" dirty="0">
                <a:cs typeface="Arial MT"/>
              </a:rPr>
              <a:t>construct</a:t>
            </a:r>
            <a:r>
              <a:rPr sz="2000" spc="-25" dirty="0">
                <a:cs typeface="Arial MT"/>
              </a:rPr>
              <a:t> </a:t>
            </a:r>
            <a:r>
              <a:rPr sz="2000" spc="-40" dirty="0">
                <a:cs typeface="Arial MT"/>
              </a:rPr>
              <a:t>structures</a:t>
            </a:r>
            <a:r>
              <a:rPr sz="2000" spc="-30" dirty="0">
                <a:cs typeface="Arial MT"/>
              </a:rPr>
              <a:t> </a:t>
            </a:r>
            <a:r>
              <a:rPr sz="2000" spc="-10" dirty="0">
                <a:cs typeface="Arial MT"/>
              </a:rPr>
              <a:t>without</a:t>
            </a:r>
            <a:r>
              <a:rPr sz="2000" spc="5" dirty="0">
                <a:cs typeface="Arial MT"/>
              </a:rPr>
              <a:t> </a:t>
            </a:r>
            <a:r>
              <a:rPr sz="2000" spc="-35" dirty="0">
                <a:cs typeface="Arial MT"/>
              </a:rPr>
              <a:t>failure</a:t>
            </a:r>
            <a:endParaRPr sz="2000" dirty="0"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89088" y="4807965"/>
            <a:ext cx="79194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spc="-5" dirty="0">
                <a:latin typeface="Times New Roman"/>
                <a:cs typeface="Times New Roman"/>
              </a:rPr>
              <a:t>CLO</a:t>
            </a:r>
            <a:r>
              <a:rPr lang="en-US" sz="2000" b="1" spc="-80" dirty="0">
                <a:latin typeface="Times New Roman"/>
                <a:cs typeface="Times New Roman"/>
              </a:rPr>
              <a:t> </a:t>
            </a:r>
            <a:r>
              <a:rPr lang="en-US" sz="2000" b="1" dirty="0">
                <a:latin typeface="Times New Roman"/>
                <a:cs typeface="Times New Roman"/>
              </a:rPr>
              <a:t>2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25787" y="5119319"/>
            <a:ext cx="7784465" cy="2593018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300" dirty="0">
                <a:latin typeface="Times New Roman"/>
                <a:cs typeface="Times New Roman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2000" spc="-5" dirty="0">
                <a:cs typeface="Tahoma"/>
              </a:rPr>
              <a:t>A</a:t>
            </a:r>
            <a:r>
              <a:rPr sz="2000" spc="-5" dirty="0">
                <a:cs typeface="Corbel"/>
              </a:rPr>
              <a:t>n</a:t>
            </a:r>
            <a:r>
              <a:rPr sz="2000" spc="-5" dirty="0">
                <a:cs typeface="Impact"/>
              </a:rPr>
              <a:t>a</a:t>
            </a:r>
            <a:r>
              <a:rPr sz="2000" spc="-5" dirty="0">
                <a:cs typeface="Microsoft Tai Le"/>
              </a:rPr>
              <a:t>l</a:t>
            </a:r>
            <a:r>
              <a:rPr sz="2000" spc="-5" dirty="0">
                <a:cs typeface="Leelawadee UI Semilight"/>
              </a:rPr>
              <a:t>y</a:t>
            </a:r>
            <a:r>
              <a:rPr sz="2000" spc="-5" dirty="0">
                <a:cs typeface="Trebuchet MS"/>
              </a:rPr>
              <a:t>s</a:t>
            </a:r>
            <a:r>
              <a:rPr sz="2000" spc="-5" dirty="0">
                <a:cs typeface="Microsoft Tai Le"/>
              </a:rPr>
              <a:t>i</a:t>
            </a:r>
            <a:r>
              <a:rPr sz="2000" spc="-5" dirty="0">
                <a:cs typeface="Trebuchet MS"/>
              </a:rPr>
              <a:t>s </a:t>
            </a:r>
            <a:r>
              <a:rPr sz="2000" spc="-40" dirty="0">
                <a:cs typeface="Arial MT"/>
              </a:rPr>
              <a:t>the</a:t>
            </a:r>
            <a:r>
              <a:rPr sz="2000" spc="40" dirty="0">
                <a:cs typeface="Arial MT"/>
              </a:rPr>
              <a:t> </a:t>
            </a:r>
            <a:r>
              <a:rPr sz="2000" spc="-45" dirty="0">
                <a:cs typeface="Arial MT"/>
              </a:rPr>
              <a:t>materials</a:t>
            </a:r>
            <a:r>
              <a:rPr sz="2000" spc="30" dirty="0">
                <a:cs typeface="Arial MT"/>
              </a:rPr>
              <a:t> </a:t>
            </a:r>
            <a:r>
              <a:rPr sz="2000" spc="-10" dirty="0">
                <a:cs typeface="Arial MT"/>
              </a:rPr>
              <a:t>for</a:t>
            </a:r>
            <a:r>
              <a:rPr sz="2000" spc="25" dirty="0">
                <a:cs typeface="Arial MT"/>
              </a:rPr>
              <a:t> </a:t>
            </a:r>
            <a:r>
              <a:rPr sz="2000" spc="-50" dirty="0">
                <a:cs typeface="Arial MT"/>
              </a:rPr>
              <a:t>usin</a:t>
            </a:r>
            <a:r>
              <a:rPr sz="2000" spc="-50" dirty="0">
                <a:cs typeface="Calibri"/>
              </a:rPr>
              <a:t>g</a:t>
            </a:r>
            <a:r>
              <a:rPr sz="2000" spc="85" dirty="0">
                <a:cs typeface="Calibri"/>
              </a:rPr>
              <a:t> </a:t>
            </a:r>
            <a:r>
              <a:rPr sz="2000" spc="-40" dirty="0">
                <a:cs typeface="Arial MT"/>
              </a:rPr>
              <a:t>in</a:t>
            </a:r>
            <a:r>
              <a:rPr sz="2000" spc="20" dirty="0">
                <a:cs typeface="Arial MT"/>
              </a:rPr>
              <a:t> </a:t>
            </a:r>
            <a:r>
              <a:rPr sz="2000" spc="-40" dirty="0">
                <a:cs typeface="Arial MT"/>
              </a:rPr>
              <a:t>realistic</a:t>
            </a:r>
            <a:r>
              <a:rPr sz="2000" spc="45" dirty="0">
                <a:cs typeface="Arial MT"/>
              </a:rPr>
              <a:t> </a:t>
            </a:r>
            <a:r>
              <a:rPr sz="2000" spc="-40" dirty="0">
                <a:cs typeface="Arial MT"/>
              </a:rPr>
              <a:t>civil</a:t>
            </a:r>
            <a:r>
              <a:rPr sz="2000" spc="60" dirty="0">
                <a:cs typeface="Arial MT"/>
              </a:rPr>
              <a:t> </a:t>
            </a:r>
            <a:r>
              <a:rPr sz="2000" spc="-35" dirty="0">
                <a:cs typeface="Arial MT"/>
              </a:rPr>
              <a:t>en</a:t>
            </a:r>
            <a:r>
              <a:rPr sz="2000" spc="-35" dirty="0">
                <a:cs typeface="Calibri"/>
              </a:rPr>
              <a:t>g</a:t>
            </a:r>
            <a:r>
              <a:rPr sz="2000" spc="-35" dirty="0">
                <a:cs typeface="Arial MT"/>
              </a:rPr>
              <a:t>ineerin</a:t>
            </a:r>
            <a:r>
              <a:rPr sz="2000" spc="-35" dirty="0">
                <a:cs typeface="Calibri"/>
              </a:rPr>
              <a:t>g</a:t>
            </a:r>
            <a:r>
              <a:rPr sz="2000" spc="85" dirty="0">
                <a:cs typeface="Calibri"/>
              </a:rPr>
              <a:t> </a:t>
            </a:r>
            <a:r>
              <a:rPr sz="2000" spc="-40" dirty="0">
                <a:cs typeface="Arial MT"/>
              </a:rPr>
              <a:t>projects</a:t>
            </a:r>
            <a:r>
              <a:rPr sz="2000" spc="5" dirty="0">
                <a:cs typeface="Arial MT"/>
              </a:rPr>
              <a:t> </a:t>
            </a:r>
            <a:r>
              <a:rPr sz="2000" spc="-20" dirty="0">
                <a:cs typeface="Calibri"/>
              </a:rPr>
              <a:t>g</a:t>
            </a:r>
            <a:r>
              <a:rPr sz="2000" spc="-20" dirty="0">
                <a:cs typeface="Arial MT"/>
              </a:rPr>
              <a:t>ivin</a:t>
            </a:r>
            <a:r>
              <a:rPr sz="2000" spc="-20" dirty="0">
                <a:cs typeface="Calibri"/>
              </a:rPr>
              <a:t>g</a:t>
            </a:r>
            <a:r>
              <a:rPr sz="2000" spc="80" dirty="0">
                <a:cs typeface="Calibri"/>
              </a:rPr>
              <a:t> </a:t>
            </a:r>
            <a:r>
              <a:rPr sz="2000" spc="-35" dirty="0">
                <a:cs typeface="Arial MT"/>
              </a:rPr>
              <a:t>proper</a:t>
            </a:r>
            <a:r>
              <a:rPr sz="2000" spc="30" dirty="0">
                <a:cs typeface="Arial MT"/>
              </a:rPr>
              <a:t> </a:t>
            </a:r>
            <a:r>
              <a:rPr sz="2000" spc="-55" dirty="0">
                <a:cs typeface="Arial MT"/>
              </a:rPr>
              <a:t>considerations</a:t>
            </a:r>
            <a:r>
              <a:rPr sz="2000" spc="35" dirty="0">
                <a:cs typeface="Arial MT"/>
              </a:rPr>
              <a:t> </a:t>
            </a:r>
            <a:r>
              <a:rPr sz="2000" spc="-10" dirty="0">
                <a:cs typeface="Arial MT"/>
              </a:rPr>
              <a:t>for</a:t>
            </a:r>
            <a:r>
              <a:rPr sz="2000" spc="10" dirty="0">
                <a:cs typeface="Arial MT"/>
              </a:rPr>
              <a:t> </a:t>
            </a:r>
            <a:r>
              <a:rPr sz="2000" spc="-70" dirty="0">
                <a:cs typeface="Arial MT"/>
              </a:rPr>
              <a:t>special</a:t>
            </a:r>
            <a:r>
              <a:rPr sz="2000" spc="40" dirty="0">
                <a:cs typeface="Arial MT"/>
              </a:rPr>
              <a:t> </a:t>
            </a:r>
            <a:r>
              <a:rPr sz="2000" spc="-85" dirty="0">
                <a:cs typeface="Arial MT"/>
              </a:rPr>
              <a:t>needs</a:t>
            </a:r>
            <a:endParaRPr sz="2000" dirty="0">
              <a:cs typeface="Arial MT"/>
            </a:endParaRPr>
          </a:p>
          <a:p>
            <a:pPr marL="16510">
              <a:lnSpc>
                <a:spcPct val="100000"/>
              </a:lnSpc>
              <a:spcBef>
                <a:spcPts val="780"/>
              </a:spcBef>
            </a:pPr>
            <a:r>
              <a:rPr sz="2000" spc="-125" dirty="0">
                <a:cs typeface="Arial MT"/>
              </a:rPr>
              <a:t>a</a:t>
            </a:r>
            <a:r>
              <a:rPr sz="2000" spc="-45" dirty="0">
                <a:cs typeface="Arial MT"/>
              </a:rPr>
              <a:t>n</a:t>
            </a:r>
            <a:r>
              <a:rPr sz="2000" spc="-75" dirty="0">
                <a:cs typeface="Arial MT"/>
              </a:rPr>
              <a:t>d</a:t>
            </a:r>
            <a:r>
              <a:rPr sz="2000" spc="-30" dirty="0">
                <a:cs typeface="Arial MT"/>
              </a:rPr>
              <a:t> </a:t>
            </a:r>
            <a:r>
              <a:rPr sz="2000" spc="-114" dirty="0">
                <a:cs typeface="Arial MT"/>
              </a:rPr>
              <a:t>c</a:t>
            </a:r>
            <a:r>
              <a:rPr sz="2000" spc="-50" dirty="0">
                <a:cs typeface="Arial MT"/>
              </a:rPr>
              <a:t>o</a:t>
            </a:r>
            <a:r>
              <a:rPr sz="2000" spc="-65" dirty="0">
                <a:cs typeface="Arial MT"/>
              </a:rPr>
              <a:t>n</a:t>
            </a:r>
            <a:r>
              <a:rPr sz="2000" spc="-114" dirty="0">
                <a:cs typeface="Arial MT"/>
              </a:rPr>
              <a:t>s</a:t>
            </a:r>
            <a:r>
              <a:rPr sz="2000" spc="40" dirty="0">
                <a:cs typeface="Arial MT"/>
              </a:rPr>
              <a:t>t</a:t>
            </a:r>
            <a:r>
              <a:rPr sz="2000" spc="35" dirty="0">
                <a:cs typeface="Arial MT"/>
              </a:rPr>
              <a:t>r</a:t>
            </a:r>
            <a:r>
              <a:rPr sz="2000" spc="-120" dirty="0">
                <a:cs typeface="Arial MT"/>
              </a:rPr>
              <a:t>a</a:t>
            </a:r>
            <a:r>
              <a:rPr sz="2000" spc="-5" dirty="0">
                <a:cs typeface="Arial MT"/>
              </a:rPr>
              <a:t>i</a:t>
            </a:r>
            <a:r>
              <a:rPr sz="2000" spc="-65" dirty="0">
                <a:cs typeface="Arial MT"/>
              </a:rPr>
              <a:t>n</a:t>
            </a:r>
            <a:r>
              <a:rPr sz="2000" spc="-120" dirty="0">
                <a:cs typeface="Arial MT"/>
              </a:rPr>
              <a:t>s</a:t>
            </a:r>
            <a:r>
              <a:rPr sz="2000" spc="5" dirty="0">
                <a:cs typeface="Cambria"/>
              </a:rPr>
              <a:t>.</a:t>
            </a:r>
            <a:endParaRPr sz="2000" dirty="0"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spc="-15" dirty="0">
                <a:cs typeface="Tahoma"/>
              </a:rPr>
              <a:t>A</a:t>
            </a:r>
            <a:r>
              <a:rPr sz="2000" spc="-15" dirty="0">
                <a:cs typeface="Trebuchet MS"/>
              </a:rPr>
              <a:t>ss</a:t>
            </a:r>
            <a:r>
              <a:rPr sz="2000" spc="-15" dirty="0">
                <a:cs typeface="Impact"/>
              </a:rPr>
              <a:t>e</a:t>
            </a:r>
            <a:r>
              <a:rPr sz="2000" spc="-15" dirty="0">
                <a:cs typeface="Trebuchet MS"/>
              </a:rPr>
              <a:t>ss</a:t>
            </a:r>
            <a:r>
              <a:rPr sz="2000" spc="280" dirty="0">
                <a:cs typeface="Trebuchet MS"/>
              </a:rPr>
              <a:t> </a:t>
            </a:r>
            <a:r>
              <a:rPr sz="2000" spc="-40" dirty="0">
                <a:cs typeface="Arial MT"/>
              </a:rPr>
              <a:t>the</a:t>
            </a:r>
            <a:r>
              <a:rPr sz="2000" spc="350" dirty="0">
                <a:cs typeface="Arial MT"/>
              </a:rPr>
              <a:t> </a:t>
            </a:r>
            <a:r>
              <a:rPr sz="2000" spc="-25" dirty="0">
                <a:cs typeface="Arial MT"/>
              </a:rPr>
              <a:t>ability</a:t>
            </a:r>
            <a:r>
              <a:rPr sz="2000" spc="325" dirty="0">
                <a:cs typeface="Arial MT"/>
              </a:rPr>
              <a:t> </a:t>
            </a:r>
            <a:r>
              <a:rPr sz="2000" spc="-15" dirty="0">
                <a:cs typeface="Arial MT"/>
              </a:rPr>
              <a:t>to</a:t>
            </a:r>
            <a:r>
              <a:rPr sz="2000" spc="330" dirty="0">
                <a:cs typeface="Arial MT"/>
              </a:rPr>
              <a:t> </a:t>
            </a:r>
            <a:r>
              <a:rPr sz="2000" spc="-60" dirty="0">
                <a:cs typeface="Arial MT"/>
              </a:rPr>
              <a:t>apply</a:t>
            </a:r>
            <a:r>
              <a:rPr sz="2000" spc="320" dirty="0">
                <a:cs typeface="Arial MT"/>
              </a:rPr>
              <a:t> </a:t>
            </a:r>
            <a:r>
              <a:rPr sz="2000" spc="-50" dirty="0">
                <a:cs typeface="Arial MT"/>
              </a:rPr>
              <a:t>knowled</a:t>
            </a:r>
            <a:r>
              <a:rPr sz="2000" spc="-50" dirty="0">
                <a:cs typeface="Calibri"/>
              </a:rPr>
              <a:t>g</a:t>
            </a:r>
            <a:r>
              <a:rPr sz="2000" spc="-50" dirty="0">
                <a:cs typeface="Arial MT"/>
              </a:rPr>
              <a:t>e</a:t>
            </a:r>
            <a:r>
              <a:rPr sz="2000" spc="335" dirty="0">
                <a:cs typeface="Arial MT"/>
              </a:rPr>
              <a:t> </a:t>
            </a:r>
            <a:r>
              <a:rPr sz="2000" spc="-30" dirty="0">
                <a:cs typeface="Arial MT"/>
              </a:rPr>
              <a:t>of</a:t>
            </a:r>
            <a:r>
              <a:rPr sz="2000" spc="330" dirty="0">
                <a:cs typeface="Arial MT"/>
              </a:rPr>
              <a:t> </a:t>
            </a:r>
            <a:r>
              <a:rPr sz="2000" spc="-35" dirty="0">
                <a:cs typeface="Arial MT"/>
              </a:rPr>
              <a:t>material</a:t>
            </a:r>
            <a:r>
              <a:rPr sz="2000" spc="325" dirty="0">
                <a:cs typeface="Arial MT"/>
              </a:rPr>
              <a:t> </a:t>
            </a:r>
            <a:r>
              <a:rPr sz="2000" spc="-35" dirty="0">
                <a:cs typeface="Arial MT"/>
              </a:rPr>
              <a:t>properties</a:t>
            </a:r>
            <a:r>
              <a:rPr sz="2000" spc="330" dirty="0">
                <a:cs typeface="Arial MT"/>
              </a:rPr>
              <a:t> </a:t>
            </a:r>
            <a:r>
              <a:rPr sz="2000" spc="-15" dirty="0">
                <a:cs typeface="Arial MT"/>
              </a:rPr>
              <a:t>to</a:t>
            </a:r>
            <a:r>
              <a:rPr sz="2000" spc="300" dirty="0">
                <a:cs typeface="Arial MT"/>
              </a:rPr>
              <a:t> </a:t>
            </a:r>
            <a:r>
              <a:rPr sz="2000" spc="-60" dirty="0">
                <a:cs typeface="Arial MT"/>
              </a:rPr>
              <a:t>select</a:t>
            </a:r>
            <a:r>
              <a:rPr sz="2000" spc="360" dirty="0">
                <a:cs typeface="Arial MT"/>
              </a:rPr>
              <a:t> </a:t>
            </a:r>
            <a:r>
              <a:rPr sz="2000" spc="-40" dirty="0">
                <a:cs typeface="Arial MT"/>
              </a:rPr>
              <a:t>the</a:t>
            </a:r>
            <a:r>
              <a:rPr sz="2000" spc="325" dirty="0">
                <a:cs typeface="Arial MT"/>
              </a:rPr>
              <a:t> </a:t>
            </a:r>
            <a:r>
              <a:rPr sz="2000" dirty="0">
                <a:cs typeface="Arial MT"/>
              </a:rPr>
              <a:t>ri</a:t>
            </a:r>
            <a:r>
              <a:rPr sz="2000" dirty="0">
                <a:cs typeface="Calibri"/>
              </a:rPr>
              <a:t>g</a:t>
            </a:r>
            <a:r>
              <a:rPr sz="2000" dirty="0">
                <a:cs typeface="Arial MT"/>
              </a:rPr>
              <a:t>ht</a:t>
            </a:r>
            <a:r>
              <a:rPr sz="2000" spc="335" dirty="0">
                <a:cs typeface="Arial MT"/>
              </a:rPr>
              <a:t> </a:t>
            </a:r>
            <a:r>
              <a:rPr sz="2000" spc="-35" dirty="0">
                <a:cs typeface="Arial MT"/>
              </a:rPr>
              <a:t>material</a:t>
            </a:r>
            <a:r>
              <a:rPr sz="2000" spc="340" dirty="0">
                <a:cs typeface="Arial MT"/>
              </a:rPr>
              <a:t> </a:t>
            </a:r>
            <a:r>
              <a:rPr sz="2000" spc="-10" dirty="0">
                <a:cs typeface="Arial MT"/>
              </a:rPr>
              <a:t>for</a:t>
            </a:r>
            <a:r>
              <a:rPr sz="2000" spc="330" dirty="0">
                <a:cs typeface="Arial MT"/>
              </a:rPr>
              <a:t> </a:t>
            </a:r>
            <a:r>
              <a:rPr sz="2000" spc="-165" dirty="0">
                <a:cs typeface="Arial MT"/>
              </a:rPr>
              <a:t>a</a:t>
            </a:r>
            <a:r>
              <a:rPr sz="2000" spc="114" dirty="0">
                <a:cs typeface="Arial MT"/>
              </a:rPr>
              <a:t> </a:t>
            </a:r>
            <a:r>
              <a:rPr sz="2000" spc="-60" dirty="0">
                <a:cs typeface="Arial MT"/>
              </a:rPr>
              <a:t>specific</a:t>
            </a:r>
            <a:r>
              <a:rPr sz="2000" spc="325" dirty="0">
                <a:cs typeface="Arial MT"/>
              </a:rPr>
              <a:t> </a:t>
            </a:r>
            <a:r>
              <a:rPr sz="2000" spc="-40" dirty="0">
                <a:cs typeface="Arial MT"/>
              </a:rPr>
              <a:t>civil</a:t>
            </a:r>
            <a:endParaRPr sz="2000" dirty="0">
              <a:cs typeface="Arial MT"/>
            </a:endParaRPr>
          </a:p>
          <a:p>
            <a:pPr marL="17145">
              <a:lnSpc>
                <a:spcPct val="100000"/>
              </a:lnSpc>
              <a:spcBef>
                <a:spcPts val="780"/>
              </a:spcBef>
            </a:pPr>
            <a:r>
              <a:rPr sz="2000" spc="-35" dirty="0">
                <a:cs typeface="Arial MT"/>
              </a:rPr>
              <a:t>en</a:t>
            </a:r>
            <a:r>
              <a:rPr sz="2000" spc="-35" dirty="0">
                <a:cs typeface="Calibri"/>
              </a:rPr>
              <a:t>g</a:t>
            </a:r>
            <a:r>
              <a:rPr sz="2000" spc="-35" dirty="0">
                <a:cs typeface="Arial MT"/>
              </a:rPr>
              <a:t>ineerin</a:t>
            </a:r>
            <a:r>
              <a:rPr sz="2000" spc="-35" dirty="0">
                <a:cs typeface="Calibri"/>
              </a:rPr>
              <a:t>g</a:t>
            </a:r>
            <a:r>
              <a:rPr sz="2000" spc="-5" dirty="0">
                <a:cs typeface="Calibri"/>
              </a:rPr>
              <a:t> </a:t>
            </a:r>
            <a:r>
              <a:rPr sz="2000" spc="-30" dirty="0">
                <a:cs typeface="Arial MT"/>
              </a:rPr>
              <a:t>project</a:t>
            </a:r>
            <a:r>
              <a:rPr sz="2000" spc="-30" dirty="0">
                <a:cs typeface="Cambria"/>
              </a:rPr>
              <a:t>.</a:t>
            </a:r>
            <a:r>
              <a:rPr sz="2000" spc="-30" dirty="0">
                <a:cs typeface="Times New Roman"/>
              </a:rPr>
              <a:t>.</a:t>
            </a:r>
            <a:endParaRPr sz="2000" dirty="0"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82738" y="5529326"/>
            <a:ext cx="79829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Times New Roman"/>
                <a:cs typeface="Times New Roman"/>
              </a:rPr>
              <a:t>CLO</a:t>
            </a:r>
            <a:r>
              <a:rPr sz="2000" b="1" spc="-8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3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70178" y="6961796"/>
            <a:ext cx="79829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Times New Roman"/>
                <a:cs typeface="Times New Roman"/>
              </a:rPr>
              <a:t>CLO</a:t>
            </a:r>
            <a:r>
              <a:rPr sz="2000" b="1" spc="-8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4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96376" y="3123209"/>
            <a:ext cx="782700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Times New Roman"/>
                <a:cs typeface="Times New Roman"/>
              </a:rPr>
              <a:t>Course Learning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Outcomes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(CLOs):</a:t>
            </a:r>
            <a:r>
              <a:rPr sz="2000" b="1" spc="2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After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completing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course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successfully,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students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will</a:t>
            </a:r>
            <a:r>
              <a:rPr sz="2000" dirty="0">
                <a:latin typeface="Times New Roman"/>
                <a:cs typeface="Times New Roman"/>
              </a:rPr>
              <a:t> be </a:t>
            </a:r>
            <a:r>
              <a:rPr sz="2000" spc="-5" dirty="0">
                <a:latin typeface="Times New Roman"/>
                <a:cs typeface="Times New Roman"/>
              </a:rPr>
              <a:t>able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to-</a:t>
            </a:r>
            <a:endParaRPr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48986"/>
            <a:ext cx="11811000" cy="103759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EB1560-A464-7FE5-CCB2-36C1EAA7DFD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0"/>
            <a:ext cx="11277600" cy="10693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079058-53E5-C099-343D-382A7349D32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003300"/>
            <a:ext cx="12039600" cy="9525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FE9D01-4AC1-A68F-8FE1-E08F7396F63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003300"/>
            <a:ext cx="11811000" cy="9372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1E20A9-04C5-115D-8A94-68A5A961EE9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622300"/>
            <a:ext cx="11734800" cy="9601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2A44A-E35B-A9F9-02BE-8809B95736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11734800" cy="105283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11DB41-CE32-9F9F-4621-5054817BFA4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CFA818-3364-ABE2-6E1A-E4CA7DA456D4}"/>
              </a:ext>
            </a:extLst>
          </p:cNvPr>
          <p:cNvSpPr txBox="1"/>
          <p:nvPr/>
        </p:nvSpPr>
        <p:spPr>
          <a:xfrm>
            <a:off x="3200400" y="2451100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5" dirty="0">
                <a:latin typeface="Arial MT"/>
              </a:rPr>
              <a:t>Brick ( Characteristics  of Brick )</a:t>
            </a:r>
          </a:p>
          <a:p>
            <a:r>
              <a:rPr lang="en-US" sz="4000" spc="-5" dirty="0">
                <a:latin typeface="Arial MT"/>
              </a:rPr>
              <a:t>           Week 4</a:t>
            </a:r>
            <a:endParaRPr lang="en-US" sz="4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40E77-71F5-F28A-A208-1ABC4464A1A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47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0"/>
            <a:ext cx="11506200" cy="10693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D30ED3-70E8-C830-3BA1-3F5063A13CD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545" y="927100"/>
            <a:ext cx="11734800" cy="84201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BBA4BC-4EA7-B7B7-893C-0A97F10637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11201400" cy="10693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9781B3-31CE-13FA-36D2-18007FF44F9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007912"/>
              </p:ext>
            </p:extLst>
          </p:nvPr>
        </p:nvGraphicFramePr>
        <p:xfrm>
          <a:off x="1143000" y="698500"/>
          <a:ext cx="10439400" cy="6327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7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0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4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6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0161"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endParaRPr lang="en-US" sz="2000" spc="-35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SL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39"/>
                        </a:lnSpc>
                      </a:pPr>
                      <a:r>
                        <a:rPr lang="en-US" sz="2000" spc="-5" dirty="0">
                          <a:latin typeface="Times New Roman"/>
                          <a:cs typeface="Times New Roman"/>
                        </a:rPr>
                        <a:t>Content of course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endParaRPr lang="en-US" sz="2000" spc="-2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2000" spc="-20" dirty="0" err="1">
                          <a:latin typeface="Times New Roman"/>
                          <a:cs typeface="Times New Roman"/>
                        </a:rPr>
                        <a:t>Hrs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endParaRPr lang="en-US" sz="2000" spc="-2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CLOs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7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614"/>
                        </a:lnSpc>
                      </a:pPr>
                      <a:endParaRPr lang="en-US" sz="2000" spc="-60" dirty="0">
                        <a:latin typeface="Arial MT"/>
                        <a:cs typeface="Arial MT"/>
                      </a:endParaRPr>
                    </a:p>
                    <a:p>
                      <a:pPr marL="67945">
                        <a:lnSpc>
                          <a:spcPts val="1614"/>
                        </a:lnSpc>
                      </a:pPr>
                      <a:r>
                        <a:rPr sz="2000" spc="-60" dirty="0">
                          <a:latin typeface="Arial MT"/>
                          <a:cs typeface="Arial MT"/>
                        </a:rPr>
                        <a:t>Brick: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55" dirty="0">
                          <a:latin typeface="Arial MT"/>
                          <a:cs typeface="Arial MT"/>
                        </a:rPr>
                        <a:t>Constituents</a:t>
                      </a:r>
                      <a:r>
                        <a:rPr sz="2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brick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60" dirty="0">
                          <a:latin typeface="Arial MT"/>
                          <a:cs typeface="Arial MT"/>
                        </a:rPr>
                        <a:t>clay</a:t>
                      </a:r>
                      <a:r>
                        <a:rPr sz="2000" spc="-6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000" spc="7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characteristics</a:t>
                      </a:r>
                      <a:r>
                        <a:rPr sz="2000" spc="-5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000" spc="6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specifications</a:t>
                      </a:r>
                      <a:r>
                        <a:rPr sz="2000" spc="-50" dirty="0">
                          <a:latin typeface="Cambria"/>
                          <a:cs typeface="Cambria"/>
                        </a:rPr>
                        <a:t>,</a:t>
                      </a:r>
                      <a:endParaRPr lang="en-US" sz="2000" spc="-50" dirty="0">
                        <a:latin typeface="Cambria"/>
                        <a:cs typeface="Cambria"/>
                      </a:endParaRPr>
                    </a:p>
                    <a:p>
                      <a:pPr marL="67945">
                        <a:lnSpc>
                          <a:spcPts val="1614"/>
                        </a:lnSpc>
                      </a:pPr>
                      <a:endParaRPr lang="en-US" sz="2000" spc="-50" dirty="0">
                        <a:latin typeface="Cambria"/>
                        <a:cs typeface="Cambria"/>
                      </a:endParaRPr>
                    </a:p>
                    <a:p>
                      <a:pPr marL="67945">
                        <a:lnSpc>
                          <a:spcPts val="1614"/>
                        </a:lnSpc>
                      </a:pPr>
                      <a:r>
                        <a:rPr sz="2000" spc="80">
                          <a:latin typeface="Cambria"/>
                          <a:cs typeface="Cambria"/>
                        </a:rPr>
                        <a:t> </a:t>
                      </a:r>
                      <a:r>
                        <a:rPr sz="2000" spc="-55" dirty="0">
                          <a:latin typeface="Arial MT"/>
                          <a:cs typeface="Arial MT"/>
                        </a:rPr>
                        <a:t>classification</a:t>
                      </a:r>
                      <a:r>
                        <a:rPr sz="2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85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14">
                          <a:latin typeface="Arial MT"/>
                          <a:cs typeface="Arial MT"/>
                        </a:rPr>
                        <a:t>uses</a:t>
                      </a:r>
                      <a:r>
                        <a:rPr sz="2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0">
                          <a:latin typeface="Arial MT"/>
                          <a:cs typeface="Arial MT"/>
                        </a:rPr>
                        <a:t>of</a:t>
                      </a:r>
                      <a:endParaRPr lang="en-US" sz="2000" spc="-30">
                        <a:latin typeface="Arial MT"/>
                        <a:cs typeface="Arial MT"/>
                      </a:endParaRPr>
                    </a:p>
                    <a:p>
                      <a:pPr marL="67945">
                        <a:lnSpc>
                          <a:spcPts val="1614"/>
                        </a:lnSpc>
                      </a:pPr>
                      <a:endParaRPr sz="2000" dirty="0">
                        <a:latin typeface="Arial MT"/>
                        <a:cs typeface="Arial MT"/>
                      </a:endParaRPr>
                    </a:p>
                    <a:p>
                      <a:pPr marL="70485">
                        <a:lnSpc>
                          <a:spcPts val="1645"/>
                        </a:lnSpc>
                      </a:pPr>
                      <a:r>
                        <a:rPr sz="2000" spc="-70" dirty="0">
                          <a:latin typeface="Arial MT"/>
                          <a:cs typeface="Arial MT"/>
                        </a:rPr>
                        <a:t>bricks</a:t>
                      </a:r>
                      <a:r>
                        <a:rPr sz="2000" spc="-70" dirty="0">
                          <a:latin typeface="Cambria"/>
                          <a:cs typeface="Cambria"/>
                        </a:rPr>
                        <a:t>,</a:t>
                      </a:r>
                      <a:endParaRPr sz="2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8</a:t>
                      </a: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CLO1,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CLO2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79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04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2</a:t>
                      </a: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70485" marR="542925" indent="-635">
                        <a:lnSpc>
                          <a:spcPct val="100000"/>
                        </a:lnSpc>
                      </a:pPr>
                      <a:r>
                        <a:rPr sz="2000" spc="-75" dirty="0">
                          <a:latin typeface="Arial MT"/>
                          <a:cs typeface="Arial MT"/>
                        </a:rPr>
                        <a:t>Aggregate:</a:t>
                      </a:r>
                      <a:r>
                        <a:rPr sz="20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65" dirty="0">
                          <a:latin typeface="Arial MT"/>
                          <a:cs typeface="Arial MT"/>
                        </a:rPr>
                        <a:t>Classification</a:t>
                      </a:r>
                      <a:r>
                        <a:rPr sz="2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85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40" dirty="0">
                          <a:latin typeface="Arial MT"/>
                          <a:cs typeface="Arial MT"/>
                        </a:rPr>
                        <a:t>properties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70" dirty="0">
                          <a:latin typeface="Arial MT"/>
                          <a:cs typeface="Arial MT"/>
                        </a:rPr>
                        <a:t>aggregate</a:t>
                      </a:r>
                      <a:r>
                        <a:rPr sz="2000" spc="-7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000" spc="5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000" spc="-60" dirty="0">
                          <a:latin typeface="Arial MT"/>
                          <a:cs typeface="Arial MT"/>
                        </a:rPr>
                        <a:t>grading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70" dirty="0">
                          <a:latin typeface="Arial MT"/>
                          <a:cs typeface="Arial MT"/>
                        </a:rPr>
                        <a:t>aggregate</a:t>
                      </a:r>
                      <a:r>
                        <a:rPr sz="2000" spc="-7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000" spc="8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testing </a:t>
                      </a:r>
                      <a:r>
                        <a:rPr sz="2000" spc="-37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70" dirty="0">
                          <a:latin typeface="Arial MT"/>
                          <a:cs typeface="Arial MT"/>
                        </a:rPr>
                        <a:t>aggregate</a:t>
                      </a:r>
                      <a:r>
                        <a:rPr sz="2000" spc="-7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000" spc="6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classification</a:t>
                      </a:r>
                      <a:r>
                        <a:rPr sz="2000" spc="-5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000" spc="5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properties</a:t>
                      </a:r>
                      <a:r>
                        <a:rPr sz="2000" spc="-3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000" spc="7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000" spc="-60" dirty="0">
                          <a:latin typeface="Arial MT"/>
                          <a:cs typeface="Arial MT"/>
                        </a:rPr>
                        <a:t>tests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85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2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function</a:t>
                      </a:r>
                      <a:r>
                        <a:rPr sz="2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65" dirty="0">
                          <a:latin typeface="Arial MT"/>
                          <a:cs typeface="Arial MT"/>
                        </a:rPr>
                        <a:t>sand</a:t>
                      </a:r>
                      <a:r>
                        <a:rPr sz="2000" spc="-65" dirty="0">
                          <a:latin typeface="Cambria"/>
                          <a:cs typeface="Cambria"/>
                        </a:rPr>
                        <a:t>.</a:t>
                      </a:r>
                      <a:endParaRPr sz="2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8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04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3</a:t>
                      </a: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 marR="90170" indent="-4445" algn="just">
                        <a:lnSpc>
                          <a:spcPct val="110000"/>
                        </a:lnSpc>
                        <a:spcBef>
                          <a:spcPts val="459"/>
                        </a:spcBef>
                      </a:pPr>
                      <a:r>
                        <a:rPr sz="2000" spc="-75" dirty="0">
                          <a:latin typeface="Arial MT"/>
                          <a:cs typeface="Arial MT"/>
                        </a:rPr>
                        <a:t>Cement: </a:t>
                      </a:r>
                      <a:r>
                        <a:rPr sz="2000" spc="-55" dirty="0">
                          <a:latin typeface="Arial MT"/>
                          <a:cs typeface="Arial MT"/>
                        </a:rPr>
                        <a:t>Point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 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difference 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between </a:t>
                      </a:r>
                      <a:r>
                        <a:rPr sz="2000" spc="-65" dirty="0">
                          <a:latin typeface="Arial MT"/>
                          <a:cs typeface="Arial MT"/>
                        </a:rPr>
                        <a:t>cement </a:t>
                      </a:r>
                      <a:r>
                        <a:rPr sz="2000" spc="-85" dirty="0">
                          <a:latin typeface="Arial MT"/>
                          <a:cs typeface="Arial MT"/>
                        </a:rPr>
                        <a:t>and </a:t>
                      </a:r>
                      <a:r>
                        <a:rPr sz="2000" spc="-25" dirty="0">
                          <a:latin typeface="Arial MT"/>
                          <a:cs typeface="Arial MT"/>
                        </a:rPr>
                        <a:t>lime</a:t>
                      </a:r>
                      <a:r>
                        <a:rPr sz="2000" spc="-25" dirty="0">
                          <a:latin typeface="Cambria"/>
                          <a:cs typeface="Cambria"/>
                        </a:rPr>
                        <a:t>, 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composition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 </a:t>
                      </a:r>
                      <a:r>
                        <a:rPr sz="2000" spc="-40" dirty="0">
                          <a:latin typeface="Arial MT"/>
                          <a:cs typeface="Arial MT"/>
                        </a:rPr>
                        <a:t>ordinary 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cement</a:t>
                      </a:r>
                      <a:r>
                        <a:rPr sz="2000" spc="-45" dirty="0">
                          <a:latin typeface="Cambria"/>
                          <a:cs typeface="Cambria"/>
                        </a:rPr>
                        <a:t>, </a:t>
                      </a:r>
                      <a:r>
                        <a:rPr sz="2000" spc="-4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functions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 </a:t>
                      </a:r>
                      <a:r>
                        <a:rPr sz="2000" spc="-60" dirty="0">
                          <a:latin typeface="Arial MT"/>
                          <a:cs typeface="Arial MT"/>
                        </a:rPr>
                        <a:t>various 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ingredients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 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cement</a:t>
                      </a:r>
                      <a:r>
                        <a:rPr sz="2000" spc="-45" dirty="0">
                          <a:latin typeface="Cambria"/>
                          <a:cs typeface="Cambria"/>
                        </a:rPr>
                        <a:t>, </a:t>
                      </a:r>
                      <a:r>
                        <a:rPr sz="2000" spc="-75" dirty="0">
                          <a:latin typeface="Arial MT"/>
                          <a:cs typeface="Arial MT"/>
                        </a:rPr>
                        <a:t>physical </a:t>
                      </a:r>
                      <a:r>
                        <a:rPr sz="2000" spc="-40" dirty="0">
                          <a:latin typeface="Arial MT"/>
                          <a:cs typeface="Arial MT"/>
                        </a:rPr>
                        <a:t>properties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 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Portland 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cement</a:t>
                      </a:r>
                      <a:r>
                        <a:rPr sz="2000" spc="-45" dirty="0">
                          <a:latin typeface="Cambria"/>
                          <a:cs typeface="Cambria"/>
                        </a:rPr>
                        <a:t>, </a:t>
                      </a:r>
                      <a:r>
                        <a:rPr sz="2000" spc="-65" dirty="0">
                          <a:latin typeface="Arial MT"/>
                          <a:cs typeface="Arial MT"/>
                        </a:rPr>
                        <a:t>types </a:t>
                      </a:r>
                      <a:r>
                        <a:rPr sz="20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85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2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60" dirty="0">
                          <a:latin typeface="Arial MT"/>
                          <a:cs typeface="Arial MT"/>
                        </a:rPr>
                        <a:t>tests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65" dirty="0">
                          <a:latin typeface="Arial MT"/>
                          <a:cs typeface="Arial MT"/>
                        </a:rPr>
                        <a:t>cement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dirty="0">
                          <a:latin typeface="Arial MT"/>
                          <a:cs typeface="Arial MT"/>
                        </a:rPr>
                        <a:t>8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04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574675" indent="444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2000" spc="-15" dirty="0">
                          <a:latin typeface="Arial MT"/>
                          <a:cs typeface="Arial MT"/>
                        </a:rPr>
                        <a:t>Mortar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85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plaster:</a:t>
                      </a:r>
                      <a:r>
                        <a:rPr sz="20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10" dirty="0">
                          <a:latin typeface="Arial MT"/>
                          <a:cs typeface="Arial MT"/>
                        </a:rPr>
                        <a:t>Types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5" dirty="0">
                          <a:latin typeface="Arial MT"/>
                          <a:cs typeface="Arial MT"/>
                        </a:rPr>
                        <a:t>mortar</a:t>
                      </a:r>
                      <a:r>
                        <a:rPr sz="2000" spc="-15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000" spc="7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functions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95" dirty="0">
                          <a:latin typeface="Arial MT"/>
                          <a:cs typeface="Arial MT"/>
                        </a:rPr>
                        <a:t>sand</a:t>
                      </a:r>
                      <a:r>
                        <a:rPr sz="2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85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2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60" dirty="0">
                          <a:latin typeface="Arial MT"/>
                          <a:cs typeface="Arial MT"/>
                        </a:rPr>
                        <a:t>surki</a:t>
                      </a:r>
                      <a:r>
                        <a:rPr sz="2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40" dirty="0">
                          <a:latin typeface="Arial MT"/>
                          <a:cs typeface="Arial MT"/>
                        </a:rPr>
                        <a:t>in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5" dirty="0">
                          <a:latin typeface="Arial MT"/>
                          <a:cs typeface="Arial MT"/>
                        </a:rPr>
                        <a:t>mortar</a:t>
                      </a:r>
                      <a:r>
                        <a:rPr sz="2000" spc="-15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000" spc="6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000" spc="-114" dirty="0">
                          <a:latin typeface="Arial MT"/>
                          <a:cs typeface="Arial MT"/>
                        </a:rPr>
                        <a:t>uses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 </a:t>
                      </a:r>
                      <a:r>
                        <a:rPr sz="2000" spc="-37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5" dirty="0">
                          <a:latin typeface="Arial MT"/>
                          <a:cs typeface="Arial MT"/>
                        </a:rPr>
                        <a:t>mortar</a:t>
                      </a:r>
                      <a:r>
                        <a:rPr sz="2000" spc="-15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000" spc="6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000" spc="-40" dirty="0">
                          <a:latin typeface="Arial MT"/>
                          <a:cs typeface="Arial MT"/>
                        </a:rPr>
                        <a:t>preparation</a:t>
                      </a:r>
                      <a:r>
                        <a:rPr sz="2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65" dirty="0">
                          <a:latin typeface="Arial MT"/>
                          <a:cs typeface="Arial MT"/>
                        </a:rPr>
                        <a:t>cement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5" dirty="0">
                          <a:latin typeface="Arial MT"/>
                          <a:cs typeface="Arial MT"/>
                        </a:rPr>
                        <a:t>mortar</a:t>
                      </a:r>
                      <a:r>
                        <a:rPr sz="2000" spc="-15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000" spc="6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000" spc="-55" dirty="0">
                          <a:latin typeface="Arial MT"/>
                          <a:cs typeface="Arial MT"/>
                        </a:rPr>
                        <a:t>precautions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in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80" dirty="0">
                          <a:latin typeface="Arial MT"/>
                          <a:cs typeface="Arial MT"/>
                        </a:rPr>
                        <a:t>using</a:t>
                      </a:r>
                      <a:r>
                        <a:rPr sz="2000" spc="-60" dirty="0">
                          <a:latin typeface="Arial MT"/>
                          <a:cs typeface="Arial MT"/>
                        </a:rPr>
                        <a:t> mortars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2000" spc="-70" dirty="0">
                          <a:latin typeface="Arial MT"/>
                          <a:cs typeface="Arial MT"/>
                        </a:rPr>
                        <a:t>Ferrocement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dirty="0">
                          <a:latin typeface="Arial MT"/>
                          <a:cs typeface="Arial MT"/>
                        </a:rPr>
                        <a:t>8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CLO1,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1295400" y="7023100"/>
            <a:ext cx="4343400" cy="1270861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2000" spc="-15" dirty="0">
                <a:latin typeface="Times New Roman"/>
                <a:cs typeface="Times New Roman"/>
              </a:rPr>
              <a:t>Text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Book: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65" dirty="0">
                <a:latin typeface="Arial MT"/>
                <a:cs typeface="Arial MT"/>
              </a:rPr>
              <a:t>Engineering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40" dirty="0">
                <a:latin typeface="Arial MT"/>
                <a:cs typeface="Arial MT"/>
              </a:rPr>
              <a:t>Materials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80" dirty="0">
                <a:latin typeface="Arial MT"/>
                <a:cs typeface="Arial MT"/>
              </a:rPr>
              <a:t>Book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60" dirty="0">
                <a:latin typeface="Arial MT"/>
                <a:cs typeface="Arial MT"/>
              </a:rPr>
              <a:t>by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30" dirty="0">
                <a:latin typeface="Arial MT"/>
                <a:cs typeface="Arial MT"/>
              </a:rPr>
              <a:t>Dr</a:t>
            </a:r>
            <a:r>
              <a:rPr sz="2000" spc="-30" dirty="0">
                <a:latin typeface="Cambria"/>
                <a:cs typeface="Cambria"/>
              </a:rPr>
              <a:t>.</a:t>
            </a:r>
            <a:r>
              <a:rPr sz="2000" spc="75" dirty="0">
                <a:latin typeface="Cambria"/>
                <a:cs typeface="Cambria"/>
              </a:rPr>
              <a:t> </a:t>
            </a:r>
            <a:r>
              <a:rPr sz="2000" spc="5" dirty="0">
                <a:latin typeface="Arial MT"/>
                <a:cs typeface="Arial MT"/>
              </a:rPr>
              <a:t>M</a:t>
            </a:r>
            <a:r>
              <a:rPr sz="2000" spc="5" dirty="0">
                <a:latin typeface="Cambria"/>
                <a:cs typeface="Cambria"/>
              </a:rPr>
              <a:t>.</a:t>
            </a:r>
            <a:r>
              <a:rPr sz="2000" spc="40" dirty="0">
                <a:latin typeface="Cambria"/>
                <a:cs typeface="Cambria"/>
              </a:rPr>
              <a:t> </a:t>
            </a:r>
            <a:r>
              <a:rPr sz="2000" spc="-50" dirty="0">
                <a:latin typeface="Arial MT"/>
                <a:cs typeface="Arial MT"/>
              </a:rPr>
              <a:t>A</a:t>
            </a:r>
            <a:r>
              <a:rPr sz="2000" spc="-50" dirty="0">
                <a:latin typeface="Cambria"/>
                <a:cs typeface="Cambria"/>
              </a:rPr>
              <a:t>.</a:t>
            </a:r>
            <a:r>
              <a:rPr sz="2000" spc="40" dirty="0">
                <a:latin typeface="Cambria"/>
                <a:cs typeface="Cambria"/>
              </a:rPr>
              <a:t> </a:t>
            </a:r>
            <a:r>
              <a:rPr sz="2000" spc="-95" dirty="0">
                <a:latin typeface="Arial MT"/>
                <a:cs typeface="Arial MT"/>
              </a:rPr>
              <a:t>Aziz</a:t>
            </a:r>
            <a:endParaRPr sz="20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spc="-210" dirty="0">
                <a:latin typeface="Arial MT"/>
                <a:cs typeface="Arial MT"/>
              </a:rPr>
              <a:t>E</a:t>
            </a:r>
            <a:r>
              <a:rPr sz="2000" spc="-60" dirty="0">
                <a:latin typeface="Arial MT"/>
                <a:cs typeface="Arial MT"/>
              </a:rPr>
              <a:t>n</a:t>
            </a:r>
            <a:r>
              <a:rPr sz="2000" spc="-90" dirty="0">
                <a:latin typeface="Arial MT"/>
                <a:cs typeface="Arial MT"/>
              </a:rPr>
              <a:t>g</a:t>
            </a:r>
            <a:r>
              <a:rPr sz="2000" spc="-5" dirty="0">
                <a:latin typeface="Arial MT"/>
                <a:cs typeface="Arial MT"/>
              </a:rPr>
              <a:t>i</a:t>
            </a:r>
            <a:r>
              <a:rPr sz="2000" spc="-25" dirty="0">
                <a:latin typeface="Arial MT"/>
                <a:cs typeface="Arial MT"/>
              </a:rPr>
              <a:t>n</a:t>
            </a:r>
            <a:r>
              <a:rPr sz="2000" spc="-80" dirty="0">
                <a:latin typeface="Arial MT"/>
                <a:cs typeface="Arial MT"/>
              </a:rPr>
              <a:t>e</a:t>
            </a:r>
            <a:r>
              <a:rPr sz="2000" spc="-105" dirty="0">
                <a:latin typeface="Arial MT"/>
                <a:cs typeface="Arial MT"/>
              </a:rPr>
              <a:t>e</a:t>
            </a:r>
            <a:r>
              <a:rPr sz="2000" spc="20" dirty="0">
                <a:latin typeface="Arial MT"/>
                <a:cs typeface="Arial MT"/>
              </a:rPr>
              <a:t>r</a:t>
            </a:r>
            <a:r>
              <a:rPr sz="2000" spc="-5" dirty="0">
                <a:latin typeface="Arial MT"/>
                <a:cs typeface="Arial MT"/>
              </a:rPr>
              <a:t>i</a:t>
            </a:r>
            <a:r>
              <a:rPr sz="2000" spc="-60" dirty="0">
                <a:latin typeface="Arial MT"/>
                <a:cs typeface="Arial MT"/>
              </a:rPr>
              <a:t>n</a:t>
            </a:r>
            <a:r>
              <a:rPr sz="2000" spc="-110" dirty="0">
                <a:latin typeface="Arial MT"/>
                <a:cs typeface="Arial MT"/>
              </a:rPr>
              <a:t>g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</a:t>
            </a:r>
            <a:r>
              <a:rPr sz="2000" spc="-100" dirty="0">
                <a:latin typeface="Arial MT"/>
                <a:cs typeface="Arial MT"/>
              </a:rPr>
              <a:t>a</a:t>
            </a:r>
            <a:r>
              <a:rPr sz="2000" spc="60" dirty="0">
                <a:latin typeface="Arial MT"/>
                <a:cs typeface="Arial MT"/>
              </a:rPr>
              <a:t>t</a:t>
            </a:r>
            <a:r>
              <a:rPr sz="2000" spc="-105" dirty="0">
                <a:latin typeface="Arial MT"/>
                <a:cs typeface="Arial MT"/>
              </a:rPr>
              <a:t>e</a:t>
            </a:r>
            <a:r>
              <a:rPr sz="2000" spc="20" dirty="0">
                <a:latin typeface="Arial MT"/>
                <a:cs typeface="Arial MT"/>
              </a:rPr>
              <a:t>r</a:t>
            </a:r>
            <a:r>
              <a:rPr sz="2000" spc="10" dirty="0">
                <a:latin typeface="Arial MT"/>
                <a:cs typeface="Arial MT"/>
              </a:rPr>
              <a:t>i</a:t>
            </a:r>
            <a:r>
              <a:rPr sz="2000" spc="-110" dirty="0">
                <a:latin typeface="Arial MT"/>
                <a:cs typeface="Arial MT"/>
              </a:rPr>
              <a:t>a</a:t>
            </a:r>
            <a:r>
              <a:rPr sz="2000" spc="-40" dirty="0">
                <a:latin typeface="Arial MT"/>
                <a:cs typeface="Arial MT"/>
              </a:rPr>
              <a:t>l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55" dirty="0">
                <a:latin typeface="Arial MT"/>
                <a:cs typeface="Arial MT"/>
              </a:rPr>
              <a:t>b</a:t>
            </a:r>
            <a:r>
              <a:rPr sz="2000" spc="-70" dirty="0">
                <a:latin typeface="Arial MT"/>
                <a:cs typeface="Arial MT"/>
              </a:rPr>
              <a:t>y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225" dirty="0">
                <a:latin typeface="Arial MT"/>
                <a:cs typeface="Arial MT"/>
              </a:rPr>
              <a:t>ER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200" dirty="0">
                <a:latin typeface="Arial MT"/>
                <a:cs typeface="Arial MT"/>
              </a:rPr>
              <a:t>R</a:t>
            </a:r>
            <a:r>
              <a:rPr sz="2000" spc="25" dirty="0">
                <a:latin typeface="Cambria"/>
                <a:cs typeface="Cambria"/>
              </a:rPr>
              <a:t>.</a:t>
            </a:r>
            <a:r>
              <a:rPr sz="2000" spc="-175" dirty="0">
                <a:latin typeface="Arial MT"/>
                <a:cs typeface="Arial MT"/>
              </a:rPr>
              <a:t>K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195" dirty="0">
                <a:latin typeface="Arial MT"/>
                <a:cs typeface="Arial MT"/>
              </a:rPr>
              <a:t>R</a:t>
            </a:r>
            <a:r>
              <a:rPr sz="2000" spc="-110" dirty="0">
                <a:latin typeface="Arial MT"/>
                <a:cs typeface="Arial MT"/>
              </a:rPr>
              <a:t>a</a:t>
            </a:r>
            <a:r>
              <a:rPr sz="2000" spc="30" dirty="0">
                <a:latin typeface="Yu Gothic UI Light"/>
                <a:cs typeface="Yu Gothic UI Light"/>
              </a:rPr>
              <a:t>j</a:t>
            </a:r>
            <a:r>
              <a:rPr sz="2000" spc="-45" dirty="0">
                <a:latin typeface="Arial MT"/>
                <a:cs typeface="Arial MT"/>
              </a:rPr>
              <a:t>p</a:t>
            </a:r>
            <a:r>
              <a:rPr sz="2000" spc="-25" dirty="0">
                <a:latin typeface="Arial MT"/>
                <a:cs typeface="Arial MT"/>
              </a:rPr>
              <a:t>u</a:t>
            </a:r>
            <a:r>
              <a:rPr sz="2000" spc="-5" dirty="0">
                <a:latin typeface="Arial MT"/>
                <a:cs typeface="Arial MT"/>
              </a:rPr>
              <a:t>t</a:t>
            </a:r>
            <a:endParaRPr sz="2000" dirty="0">
              <a:latin typeface="Arial MT"/>
              <a:cs typeface="Arial M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63227-5F9C-E194-897C-D285D34B9E7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143" y="899665"/>
            <a:ext cx="10510888" cy="77998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9513CE-887E-CB6F-FDCB-1C7AB483611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" y="287409"/>
            <a:ext cx="11049000" cy="96901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DE3D74-45D8-7BF2-713A-6A8447369A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E4A000-C551-8879-C6BE-D42A56E646E5}"/>
              </a:ext>
            </a:extLst>
          </p:cNvPr>
          <p:cNvSpPr txBox="1"/>
          <p:nvPr/>
        </p:nvSpPr>
        <p:spPr>
          <a:xfrm>
            <a:off x="3276600" y="2603500"/>
            <a:ext cx="6705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spc="-5" dirty="0">
                <a:latin typeface="Arial MT"/>
              </a:rPr>
              <a:t>Brick ( Specification  of Brick)</a:t>
            </a:r>
          </a:p>
          <a:p>
            <a:endParaRPr lang="en-US" sz="3600" spc="-5" dirty="0">
              <a:latin typeface="Arial MT"/>
            </a:endParaRPr>
          </a:p>
          <a:p>
            <a:r>
              <a:rPr lang="en-US" sz="3600" spc="-5" dirty="0">
                <a:latin typeface="Arial MT"/>
              </a:rPr>
              <a:t>           Week 5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BEC958-6D60-D655-4C07-D1C843BCAAD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62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9957"/>
            <a:ext cx="10896600" cy="96901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123317-BE4B-1053-26B8-D85DB0A10B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0"/>
            <a:ext cx="10591800" cy="97663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2A6F08-094D-84DA-6A64-C7AF7FD9AD6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0"/>
            <a:ext cx="10668000" cy="9156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E03E1C-2112-4330-C5EC-3141CA7220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0"/>
            <a:ext cx="10134600" cy="9080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0FE6B6-B61C-0B6A-BDBC-C3ABA83AF5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11353800" cy="93091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66BA84-FC43-0ADD-C516-6FB08A2585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11353800" cy="9537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B72E07-5FAA-F31E-66E8-B76E60C328E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0"/>
            <a:ext cx="11277600" cy="93853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15EC9A-AB53-061A-DFEA-5DD0C39ABCB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99131F-9C26-AF96-740D-99EB83316C6E}"/>
              </a:ext>
            </a:extLst>
          </p:cNvPr>
          <p:cNvSpPr txBox="1"/>
          <p:nvPr/>
        </p:nvSpPr>
        <p:spPr>
          <a:xfrm>
            <a:off x="685800" y="469900"/>
            <a:ext cx="10744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ASSESSMENT PATTERN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CIE- Continuous Internal Evaluation (120 Marks)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SEE- Semester End Examination (80 Marks)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7EA4F5-4B5A-EDE2-DE75-2D204A64AF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558229"/>
              </p:ext>
            </p:extLst>
          </p:nvPr>
        </p:nvGraphicFramePr>
        <p:xfrm>
          <a:off x="685800" y="1689100"/>
          <a:ext cx="10744200" cy="220980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655747">
                  <a:extLst>
                    <a:ext uri="{9D8B030D-6E8A-4147-A177-3AD203B41FA5}">
                      <a16:colId xmlns:a16="http://schemas.microsoft.com/office/drawing/2014/main" val="1159481150"/>
                    </a:ext>
                  </a:extLst>
                </a:gridCol>
                <a:gridCol w="5088453">
                  <a:extLst>
                    <a:ext uri="{9D8B030D-6E8A-4147-A177-3AD203B41FA5}">
                      <a16:colId xmlns:a16="http://schemas.microsoft.com/office/drawing/2014/main" val="2582829064"/>
                    </a:ext>
                  </a:extLst>
                </a:gridCol>
              </a:tblGrid>
              <a:tr h="315686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Bloom’s Category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Tests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616586"/>
                  </a:ext>
                </a:extLst>
              </a:tr>
              <a:tr h="315686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Remember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014582"/>
                  </a:ext>
                </a:extLst>
              </a:tr>
              <a:tr h="315686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Understand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621478"/>
                  </a:ext>
                </a:extLst>
              </a:tr>
              <a:tr h="315686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Apply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875445"/>
                  </a:ext>
                </a:extLst>
              </a:tr>
              <a:tr h="315686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Analyze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8653"/>
                  </a:ext>
                </a:extLst>
              </a:tr>
              <a:tr h="315686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Evaluate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8021362"/>
                  </a:ext>
                </a:extLst>
              </a:tr>
              <a:tr h="315686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Create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4204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A598FAD-48A9-0A36-C898-287B9888B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817237"/>
              </p:ext>
            </p:extLst>
          </p:nvPr>
        </p:nvGraphicFramePr>
        <p:xfrm>
          <a:off x="660400" y="4432300"/>
          <a:ext cx="11150599" cy="396239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079080">
                  <a:extLst>
                    <a:ext uri="{9D8B030D-6E8A-4147-A177-3AD203B41FA5}">
                      <a16:colId xmlns:a16="http://schemas.microsoft.com/office/drawing/2014/main" val="2462245372"/>
                    </a:ext>
                  </a:extLst>
                </a:gridCol>
                <a:gridCol w="936182">
                  <a:extLst>
                    <a:ext uri="{9D8B030D-6E8A-4147-A177-3AD203B41FA5}">
                      <a16:colId xmlns:a16="http://schemas.microsoft.com/office/drawing/2014/main" val="1103815635"/>
                    </a:ext>
                  </a:extLst>
                </a:gridCol>
                <a:gridCol w="1068023">
                  <a:extLst>
                    <a:ext uri="{9D8B030D-6E8A-4147-A177-3AD203B41FA5}">
                      <a16:colId xmlns:a16="http://schemas.microsoft.com/office/drawing/2014/main" val="3905004914"/>
                    </a:ext>
                  </a:extLst>
                </a:gridCol>
                <a:gridCol w="1539913">
                  <a:extLst>
                    <a:ext uri="{9D8B030D-6E8A-4147-A177-3AD203B41FA5}">
                      <a16:colId xmlns:a16="http://schemas.microsoft.com/office/drawing/2014/main" val="2279004567"/>
                    </a:ext>
                  </a:extLst>
                </a:gridCol>
                <a:gridCol w="3527401">
                  <a:extLst>
                    <a:ext uri="{9D8B030D-6E8A-4147-A177-3AD203B41FA5}">
                      <a16:colId xmlns:a16="http://schemas.microsoft.com/office/drawing/2014/main" val="414055383"/>
                    </a:ext>
                  </a:extLst>
                </a:gridCol>
              </a:tblGrid>
              <a:tr h="1371046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Bloom’s Category Marks (out of 120)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8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28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(60)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8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pc="-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Quizzes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1366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865" marR="6286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External Participation in Curricular/Co-Curricular Activities (20)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8491242"/>
                  </a:ext>
                </a:extLst>
              </a:tr>
              <a:tr h="431892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Remember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808355" marR="8477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Attendance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08355" marR="8477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050607"/>
                  </a:ext>
                </a:extLst>
              </a:tr>
              <a:tr h="431892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4574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094856"/>
                  </a:ext>
                </a:extLst>
              </a:tr>
              <a:tr h="431892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Apply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30375"/>
                  </a:ext>
                </a:extLst>
              </a:tr>
              <a:tr h="431892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Analyze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378884"/>
                  </a:ext>
                </a:extLst>
              </a:tr>
              <a:tr h="431892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Evaluate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994739"/>
                  </a:ext>
                </a:extLst>
              </a:tr>
              <a:tr h="431892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Create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4574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20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22528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4328C1-1C30-2555-DEB6-77937B52CF7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61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0"/>
            <a:ext cx="11125200" cy="105283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6A60A7-CE8A-13E3-1C31-C96A7A063D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101954-C8CF-E539-974C-DD6E1784C861}"/>
              </a:ext>
            </a:extLst>
          </p:cNvPr>
          <p:cNvSpPr txBox="1"/>
          <p:nvPr/>
        </p:nvSpPr>
        <p:spPr>
          <a:xfrm>
            <a:off x="2895600" y="3670300"/>
            <a:ext cx="7467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spc="-5" dirty="0">
                <a:latin typeface="Arial MT"/>
              </a:rPr>
              <a:t>Brick ( Bonds and Uses   of Brick )</a:t>
            </a:r>
          </a:p>
          <a:p>
            <a:r>
              <a:rPr lang="en-US" sz="3600" spc="-5" dirty="0">
                <a:latin typeface="Arial MT"/>
              </a:rPr>
              <a:t>               </a:t>
            </a:r>
          </a:p>
          <a:p>
            <a:endParaRPr lang="en-US" sz="3600" spc="-5" dirty="0">
              <a:latin typeface="Arial MT"/>
            </a:endParaRPr>
          </a:p>
          <a:p>
            <a:r>
              <a:rPr lang="en-US" sz="3600" spc="-5" dirty="0">
                <a:latin typeface="Arial MT"/>
              </a:rPr>
              <a:t>                Week 6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641DF8-A289-B249-5B23-FFB9763262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516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0"/>
            <a:ext cx="11049000" cy="9918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B8E0C7-470C-5ECF-DAD6-63A701B8B28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622300"/>
            <a:ext cx="10134600" cy="9156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3076C3-8E8E-4045-B45B-1EC879C0628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130810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F3D905-7F61-A712-8BC6-1D40ED2054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774700"/>
            <a:ext cx="10896600" cy="7772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925E4E-5BA1-8D2E-35A7-BDB6818D78D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155700"/>
            <a:ext cx="11430000" cy="7086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4D0FBA-66AE-1A43-E152-37EF6E19BBD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0"/>
            <a:ext cx="10972800" cy="9156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5A2163-667F-268D-2AAD-AA7CE227B2B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0"/>
            <a:ext cx="11201400" cy="96901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4915A6-40CD-56F2-12AB-9DDA105A02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130810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229869-986F-A3C6-BE8C-A588E4C70F0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339719"/>
              </p:ext>
            </p:extLst>
          </p:nvPr>
        </p:nvGraphicFramePr>
        <p:xfrm>
          <a:off x="555258" y="656291"/>
          <a:ext cx="11081482" cy="1017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6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6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4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4290251051"/>
                    </a:ext>
                  </a:extLst>
                </a:gridCol>
              </a:tblGrid>
              <a:tr h="497568"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2000" spc="-5" dirty="0">
                          <a:latin typeface="Arial MT"/>
                          <a:cs typeface="Arial MT"/>
                        </a:rPr>
                        <a:t>Week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endParaRPr lang="en-US" sz="2000" b="1" spc="-5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70"/>
                        </a:lnSpc>
                      </a:pPr>
                      <a:endParaRPr lang="en-US" sz="2000" b="1" spc="-5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70"/>
                        </a:lnSpc>
                      </a:pPr>
                      <a:endParaRPr lang="en-US" sz="2000" b="1" spc="-5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2000" b="1" spc="-5" dirty="0">
                          <a:latin typeface="Times New Roman"/>
                          <a:cs typeface="Times New Roman"/>
                        </a:rPr>
                        <a:t>Topic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ts val="1170"/>
                        </a:lnSpc>
                      </a:pPr>
                      <a:endParaRPr lang="en-US" sz="2000" b="1" spc="-5" dirty="0">
                        <a:latin typeface="Times New Roman"/>
                        <a:cs typeface="Times New Roman"/>
                      </a:endParaRPr>
                    </a:p>
                    <a:p>
                      <a:pPr marL="0">
                        <a:lnSpc>
                          <a:spcPts val="1170"/>
                        </a:lnSpc>
                      </a:pPr>
                      <a:endParaRPr lang="en-US" sz="2000" b="1" spc="-5" dirty="0">
                        <a:latin typeface="Times New Roman"/>
                        <a:cs typeface="Times New Roman"/>
                      </a:endParaRPr>
                    </a:p>
                    <a:p>
                      <a:pPr marL="0">
                        <a:lnSpc>
                          <a:spcPts val="1170"/>
                        </a:lnSpc>
                      </a:pPr>
                      <a:r>
                        <a:rPr lang="en-US" sz="2000" b="1" spc="-5" dirty="0">
                          <a:latin typeface="Times New Roman"/>
                          <a:cs typeface="Times New Roman"/>
                        </a:rPr>
                        <a:t>Teaching</a:t>
                      </a:r>
                    </a:p>
                    <a:p>
                      <a:pPr marL="0">
                        <a:lnSpc>
                          <a:spcPts val="1170"/>
                        </a:lnSpc>
                      </a:pPr>
                      <a:endParaRPr lang="en-US" sz="2000" b="1" spc="-5" dirty="0">
                        <a:latin typeface="Times New Roman"/>
                        <a:cs typeface="Times New Roman"/>
                      </a:endParaRPr>
                    </a:p>
                    <a:p>
                      <a:pPr marL="0">
                        <a:lnSpc>
                          <a:spcPts val="1170"/>
                        </a:lnSpc>
                      </a:pPr>
                      <a:r>
                        <a:rPr lang="en-US" sz="2000" b="1" spc="-5" dirty="0">
                          <a:latin typeface="Times New Roman"/>
                          <a:cs typeface="Times New Roman"/>
                        </a:rPr>
                        <a:t> Learning </a:t>
                      </a:r>
                    </a:p>
                    <a:p>
                      <a:pPr marL="0">
                        <a:lnSpc>
                          <a:spcPts val="1170"/>
                        </a:lnSpc>
                      </a:pPr>
                      <a:endParaRPr lang="en-US" sz="2000" b="1" spc="-5" dirty="0">
                        <a:latin typeface="Times New Roman"/>
                        <a:cs typeface="Times New Roman"/>
                      </a:endParaRPr>
                    </a:p>
                    <a:p>
                      <a:pPr marL="0">
                        <a:lnSpc>
                          <a:spcPts val="1170"/>
                        </a:lnSpc>
                      </a:pPr>
                      <a:r>
                        <a:rPr lang="en-US" sz="2000" b="1" spc="-5" dirty="0">
                          <a:latin typeface="Times New Roman"/>
                          <a:cs typeface="Times New Roman"/>
                        </a:rPr>
                        <a:t>Strategy</a:t>
                      </a:r>
                    </a:p>
                    <a:p>
                      <a:pPr marL="211454">
                        <a:lnSpc>
                          <a:spcPts val="1170"/>
                        </a:lnSpc>
                      </a:pPr>
                      <a:endParaRPr lang="en-US" sz="2000" b="1" spc="-5" dirty="0">
                        <a:latin typeface="Times New Roman"/>
                        <a:cs typeface="Times New Roman"/>
                      </a:endParaRPr>
                    </a:p>
                    <a:p>
                      <a:pPr marL="211454">
                        <a:lnSpc>
                          <a:spcPts val="1170"/>
                        </a:lnSpc>
                      </a:pPr>
                      <a:endParaRPr lang="en-US" sz="2000" b="1" spc="-5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0525">
                        <a:lnSpc>
                          <a:spcPts val="1170"/>
                        </a:lnSpc>
                      </a:pPr>
                      <a:endParaRPr lang="en-US" sz="2000" b="1" spc="-5" dirty="0">
                        <a:latin typeface="Times New Roman"/>
                        <a:cs typeface="Times New Roman"/>
                      </a:endParaRPr>
                    </a:p>
                    <a:p>
                      <a:pPr marL="390525">
                        <a:lnSpc>
                          <a:spcPts val="1170"/>
                        </a:lnSpc>
                      </a:pPr>
                      <a:r>
                        <a:rPr sz="2000" b="1" spc="-5" dirty="0">
                          <a:latin typeface="Times New Roman"/>
                          <a:cs typeface="Times New Roman"/>
                        </a:rPr>
                        <a:t>Assessment</a:t>
                      </a:r>
                      <a:r>
                        <a:rPr sz="20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br>
                        <a:rPr lang="en-US" sz="2000" b="1" spc="-40" dirty="0">
                          <a:latin typeface="Times New Roman"/>
                          <a:cs typeface="Times New Roman"/>
                        </a:rPr>
                      </a:br>
                      <a:endParaRPr lang="en-US" sz="2000" b="1" spc="-40" dirty="0">
                        <a:latin typeface="Times New Roman"/>
                        <a:cs typeface="Times New Roman"/>
                      </a:endParaRPr>
                    </a:p>
                    <a:p>
                      <a:pPr marL="390525">
                        <a:lnSpc>
                          <a:spcPts val="1170"/>
                        </a:lnSpc>
                      </a:pPr>
                      <a:endParaRPr lang="en-US" sz="2000" b="1" spc="-40" dirty="0">
                        <a:latin typeface="Times New Roman"/>
                        <a:cs typeface="Times New Roman"/>
                      </a:endParaRPr>
                    </a:p>
                    <a:p>
                      <a:pPr marL="390525">
                        <a:lnSpc>
                          <a:spcPts val="1170"/>
                        </a:lnSpc>
                      </a:pPr>
                      <a:r>
                        <a:rPr sz="2000" b="1" spc="-5" dirty="0">
                          <a:latin typeface="Times New Roman"/>
                          <a:cs typeface="Times New Roman"/>
                        </a:rPr>
                        <a:t>Strategy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endParaRPr lang="en-US" sz="2000" b="1" spc="-5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000" b="1" spc="-5" dirty="0">
                          <a:latin typeface="Times New Roman"/>
                          <a:cs typeface="Times New Roman"/>
                        </a:rPr>
                        <a:t>Correspondi</a:t>
                      </a:r>
                      <a:r>
                        <a:rPr lang="en-US" sz="2000" b="1" spc="-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000" b="1" spc="-5" dirty="0">
                          <a:latin typeface="Times New Roman"/>
                          <a:cs typeface="Times New Roman"/>
                        </a:rPr>
                        <a:t>g</a:t>
                      </a:r>
                      <a:r>
                        <a:rPr sz="20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-5" dirty="0">
                          <a:latin typeface="Times New Roman"/>
                          <a:cs typeface="Times New Roman"/>
                        </a:rPr>
                        <a:t>CLOs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Pages No.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219">
                <a:tc>
                  <a:txBody>
                    <a:bodyPr/>
                    <a:lstStyle/>
                    <a:p>
                      <a:pPr marL="261620">
                        <a:lnSpc>
                          <a:spcPts val="1405"/>
                        </a:lnSpc>
                      </a:pPr>
                      <a:endParaRPr lang="en-US" sz="2000" dirty="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ts val="140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1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55"/>
                        </a:spcBef>
                        <a:tabLst>
                          <a:tab pos="1142365" algn="l"/>
                          <a:tab pos="1470025" algn="l"/>
                          <a:tab pos="2510790" algn="l"/>
                          <a:tab pos="3403600" algn="l"/>
                          <a:tab pos="4364355" algn="l"/>
                        </a:tabLst>
                      </a:pPr>
                      <a:r>
                        <a:rPr sz="2000" spc="-25" dirty="0">
                          <a:latin typeface="Arial MT"/>
                          <a:cs typeface="Arial MT"/>
                        </a:rPr>
                        <a:t>Introduction	</a:t>
                      </a:r>
                      <a:r>
                        <a:rPr sz="2000" spc="-15" dirty="0">
                          <a:latin typeface="Arial MT"/>
                          <a:cs typeface="Arial MT"/>
                        </a:rPr>
                        <a:t>to</a:t>
                      </a:r>
                      <a:r>
                        <a:rPr lang="en-US" sz="2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75" dirty="0">
                          <a:latin typeface="Arial MT"/>
                          <a:cs typeface="Arial MT"/>
                        </a:rPr>
                        <a:t>Engineering</a:t>
                      </a:r>
                      <a:r>
                        <a:rPr lang="en-US" sz="2000" spc="-7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50">
                          <a:latin typeface="Arial MT"/>
                          <a:cs typeface="Arial MT"/>
                        </a:rPr>
                        <a:t>Materials</a:t>
                      </a:r>
                      <a:r>
                        <a:rPr sz="2000" spc="-50">
                          <a:latin typeface="Cambria"/>
                          <a:cs typeface="Cambria"/>
                        </a:rPr>
                        <a:t>,</a:t>
                      </a:r>
                      <a:endParaRPr lang="en-US" sz="2000" dirty="0">
                        <a:latin typeface="Arial MT"/>
                        <a:cs typeface="Arial MT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Lecture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2000" spc="-1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1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group</a:t>
                      </a: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work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Quiz,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Written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Exam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CLO1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8-22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369">
                <a:tc>
                  <a:txBody>
                    <a:bodyPr/>
                    <a:lstStyle/>
                    <a:p>
                      <a:pPr marL="261620">
                        <a:lnSpc>
                          <a:spcPts val="1405"/>
                        </a:lnSpc>
                      </a:pPr>
                      <a:endParaRPr lang="en-US" sz="2000" dirty="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ts val="140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2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1022985" algn="l"/>
                          <a:tab pos="1385570" algn="l"/>
                          <a:tab pos="2460625" algn="l"/>
                        </a:tabLst>
                      </a:pPr>
                      <a:r>
                        <a:rPr sz="2000" spc="-55" dirty="0">
                          <a:latin typeface="Arial MT"/>
                          <a:cs typeface="Arial MT"/>
                        </a:rPr>
                        <a:t>Properties	</a:t>
                      </a:r>
                      <a:r>
                        <a:rPr lang="en-US" sz="2000" spc="-15" dirty="0">
                          <a:latin typeface="Arial MT"/>
                          <a:cs typeface="Arial MT"/>
                        </a:rPr>
                        <a:t>of </a:t>
                      </a:r>
                      <a:r>
                        <a:rPr sz="2000" spc="-70" dirty="0">
                          <a:latin typeface="Arial MT"/>
                          <a:cs typeface="Arial MT"/>
                        </a:rPr>
                        <a:t>Engineering</a:t>
                      </a:r>
                      <a:r>
                        <a:rPr lang="en-US" sz="2000" spc="-7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Materials</a:t>
                      </a:r>
                      <a:r>
                        <a:rPr sz="2000" spc="-35" dirty="0">
                          <a:latin typeface="Cambria"/>
                          <a:cs typeface="Cambria"/>
                        </a:rPr>
                        <a:t>,</a:t>
                      </a:r>
                      <a:endParaRPr sz="2000" dirty="0">
                        <a:latin typeface="Cambria"/>
                        <a:cs typeface="Cambri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Oral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2000" spc="-3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Presentation,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debate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Assignment,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CLO1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95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8-22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95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412">
                <a:tc>
                  <a:txBody>
                    <a:bodyPr/>
                    <a:lstStyle/>
                    <a:p>
                      <a:pPr marL="261620">
                        <a:lnSpc>
                          <a:spcPts val="1405"/>
                        </a:lnSpc>
                      </a:pPr>
                      <a:endParaRPr lang="en-US" sz="2000" dirty="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ts val="140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3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10" dirty="0">
                          <a:latin typeface="Arial MT"/>
                          <a:cs typeface="Arial MT"/>
                        </a:rPr>
                        <a:t>B</a:t>
                      </a:r>
                      <a:r>
                        <a:rPr sz="2000" spc="3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2000" spc="50" dirty="0">
                          <a:latin typeface="Arial MT"/>
                          <a:cs typeface="Arial MT"/>
                        </a:rPr>
                        <a:t>ic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(</a:t>
                      </a:r>
                      <a:r>
                        <a:rPr sz="2000" spc="2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2000" spc="35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2000" spc="15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2000" spc="40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2000" spc="60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2000" spc="65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2000" spc="55" dirty="0">
                          <a:latin typeface="Arial MT"/>
                          <a:cs typeface="Arial MT"/>
                        </a:rPr>
                        <a:t>tu</a:t>
                      </a:r>
                      <a:r>
                        <a:rPr sz="2000" spc="5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2000" spc="55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2000" spc="35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20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50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f</a:t>
                      </a:r>
                      <a:r>
                        <a:rPr sz="2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25" dirty="0">
                          <a:latin typeface="Arial MT"/>
                          <a:cs typeface="Arial MT"/>
                        </a:rPr>
                        <a:t>b</a:t>
                      </a:r>
                      <a:r>
                        <a:rPr sz="2000" spc="3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2000" spc="50" dirty="0">
                          <a:latin typeface="Arial MT"/>
                          <a:cs typeface="Arial MT"/>
                        </a:rPr>
                        <a:t>ic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2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4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2000" spc="60" dirty="0">
                          <a:latin typeface="Arial MT"/>
                          <a:cs typeface="Arial MT"/>
                        </a:rPr>
                        <a:t>l</a:t>
                      </a:r>
                      <a:r>
                        <a:rPr sz="2000" spc="3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2000" spc="5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)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Video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lecture,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visit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  <a:tabLst>
                          <a:tab pos="1358900" algn="l"/>
                        </a:tabLst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  <a:tabLst>
                          <a:tab pos="1358900" algn="l"/>
                        </a:tabLst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lang="en-US" sz="2000" spc="-5" dirty="0">
                          <a:latin typeface="Times New Roman"/>
                          <a:cs typeface="Times New Roman"/>
                        </a:rPr>
                        <a:t> Writing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,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Demonstration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24-33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158">
                <a:tc>
                  <a:txBody>
                    <a:bodyPr/>
                    <a:lstStyle/>
                    <a:p>
                      <a:pPr marL="261620">
                        <a:lnSpc>
                          <a:spcPts val="1405"/>
                        </a:lnSpc>
                      </a:pPr>
                      <a:endParaRPr lang="en-US" sz="2000" dirty="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ts val="140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4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10" dirty="0">
                          <a:latin typeface="Arial MT"/>
                          <a:cs typeface="Arial MT"/>
                        </a:rPr>
                        <a:t>B</a:t>
                      </a:r>
                      <a:r>
                        <a:rPr sz="2000" spc="3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2000" spc="50" dirty="0">
                          <a:latin typeface="Arial MT"/>
                          <a:cs typeface="Arial MT"/>
                        </a:rPr>
                        <a:t>ic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25" dirty="0">
                          <a:latin typeface="Arial MT"/>
                          <a:cs typeface="Arial MT"/>
                        </a:rPr>
                        <a:t>(</a:t>
                      </a:r>
                      <a:r>
                        <a:rPr sz="2000" spc="3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2000" spc="50" dirty="0">
                          <a:latin typeface="Arial MT"/>
                          <a:cs typeface="Arial MT"/>
                        </a:rPr>
                        <a:t>h</a:t>
                      </a:r>
                      <a:r>
                        <a:rPr sz="2000" spc="3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2000" spc="45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2000" spc="5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2000" spc="5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2000" spc="75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2000" spc="4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2000" spc="3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2000" spc="25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2000" spc="40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2000" spc="60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2000" spc="5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2000" spc="20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20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50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f</a:t>
                      </a:r>
                      <a:r>
                        <a:rPr sz="2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25" dirty="0">
                          <a:latin typeface="Arial MT"/>
                          <a:cs typeface="Arial MT"/>
                        </a:rPr>
                        <a:t>b</a:t>
                      </a:r>
                      <a:r>
                        <a:rPr sz="2000" spc="3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2000" spc="50" dirty="0">
                          <a:latin typeface="Arial MT"/>
                          <a:cs typeface="Arial MT"/>
                        </a:rPr>
                        <a:t>ic</a:t>
                      </a:r>
                      <a:r>
                        <a:rPr sz="2000" spc="2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)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1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Lecture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Viva,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0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34-39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158">
                <a:tc>
                  <a:txBody>
                    <a:bodyPr/>
                    <a:lstStyle/>
                    <a:p>
                      <a:pPr marL="261620">
                        <a:lnSpc>
                          <a:spcPts val="1405"/>
                        </a:lnSpc>
                      </a:pPr>
                      <a:endParaRPr lang="en-US" sz="2000" dirty="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ts val="140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5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10" dirty="0">
                          <a:latin typeface="Arial MT"/>
                          <a:cs typeface="Arial MT"/>
                        </a:rPr>
                        <a:t>B</a:t>
                      </a:r>
                      <a:r>
                        <a:rPr sz="2000" spc="3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2000" spc="50" dirty="0">
                          <a:latin typeface="Arial MT"/>
                          <a:cs typeface="Arial MT"/>
                        </a:rPr>
                        <a:t>ic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(</a:t>
                      </a:r>
                      <a:r>
                        <a:rPr lang="en-US" sz="2000" spc="20" dirty="0">
                          <a:latin typeface="Arial MT"/>
                          <a:cs typeface="Arial MT"/>
                        </a:rPr>
                        <a:t>Classification</a:t>
                      </a:r>
                      <a:r>
                        <a:rPr sz="20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50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f</a:t>
                      </a:r>
                      <a:r>
                        <a:rPr sz="2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25" dirty="0">
                          <a:latin typeface="Arial MT"/>
                          <a:cs typeface="Arial MT"/>
                        </a:rPr>
                        <a:t>b</a:t>
                      </a:r>
                      <a:r>
                        <a:rPr sz="2000" spc="3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2000" spc="50" dirty="0">
                          <a:latin typeface="Arial MT"/>
                          <a:cs typeface="Arial MT"/>
                        </a:rPr>
                        <a:t>ic</a:t>
                      </a:r>
                      <a:r>
                        <a:rPr sz="2000" spc="25" dirty="0">
                          <a:latin typeface="Arial MT"/>
                          <a:cs typeface="Arial MT"/>
                        </a:rPr>
                        <a:t>k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)</a:t>
                      </a: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Project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exhibition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Project,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visit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0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41-48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414">
                <a:tc>
                  <a:txBody>
                    <a:bodyPr/>
                    <a:lstStyle/>
                    <a:p>
                      <a:pPr marL="261620">
                        <a:lnSpc>
                          <a:spcPts val="1405"/>
                        </a:lnSpc>
                      </a:pPr>
                      <a:endParaRPr lang="en-US" sz="20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ts val="1405"/>
                        </a:lnSpc>
                      </a:pPr>
                      <a:r>
                        <a:rPr sz="2000">
                          <a:latin typeface="Times New Roman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60" dirty="0">
                          <a:latin typeface="Arial MT"/>
                          <a:cs typeface="Arial MT"/>
                        </a:rPr>
                        <a:t>Brick(</a:t>
                      </a:r>
                      <a:r>
                        <a:rPr lang="en-US" sz="2000" spc="-60" dirty="0">
                          <a:latin typeface="Arial MT"/>
                          <a:cs typeface="Arial MT"/>
                        </a:rPr>
                        <a:t>Bonds</a:t>
                      </a:r>
                      <a:r>
                        <a:rPr sz="2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90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2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20" dirty="0">
                          <a:latin typeface="Arial MT"/>
                          <a:cs typeface="Arial MT"/>
                        </a:rPr>
                        <a:t>uses</a:t>
                      </a:r>
                      <a:r>
                        <a:rPr sz="20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bricks</a:t>
                      </a:r>
                      <a:r>
                        <a:rPr sz="2000" spc="-5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)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2000" spc="-3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3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Video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Presentation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Quiz,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Written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Exam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50-64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3414">
                <a:tc>
                  <a:txBody>
                    <a:bodyPr/>
                    <a:lstStyle/>
                    <a:p>
                      <a:pPr marL="261620">
                        <a:lnSpc>
                          <a:spcPts val="1405"/>
                        </a:lnSpc>
                      </a:pPr>
                      <a:endParaRPr lang="en-US" sz="2000" dirty="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ts val="140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7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70" dirty="0">
                          <a:latin typeface="Arial MT"/>
                          <a:cs typeface="Arial MT"/>
                        </a:rPr>
                        <a:t>Aggregate(Classification</a:t>
                      </a:r>
                      <a:r>
                        <a:rPr sz="2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85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40" dirty="0">
                          <a:latin typeface="Arial MT"/>
                          <a:cs typeface="Arial MT"/>
                        </a:rPr>
                        <a:t>properties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75" dirty="0">
                          <a:latin typeface="Arial MT"/>
                          <a:cs typeface="Arial MT"/>
                        </a:rPr>
                        <a:t>aggregate)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Case-based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2000" spc="-3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3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Learning,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Demonstration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Assignment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66-71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9377">
                <a:tc>
                  <a:txBody>
                    <a:bodyPr/>
                    <a:lstStyle/>
                    <a:p>
                      <a:pPr marL="261620">
                        <a:lnSpc>
                          <a:spcPts val="1405"/>
                        </a:lnSpc>
                      </a:pPr>
                      <a:endParaRPr lang="en-US" sz="2000" dirty="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ts val="140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8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ts val="1614"/>
                        </a:lnSpc>
                      </a:pPr>
                      <a:endParaRPr lang="en-US" sz="2000" spc="-85" dirty="0">
                        <a:latin typeface="Arial MT"/>
                        <a:cs typeface="Arial MT"/>
                      </a:endParaRPr>
                    </a:p>
                    <a:p>
                      <a:pPr marL="56515">
                        <a:lnSpc>
                          <a:spcPts val="1614"/>
                        </a:lnSpc>
                      </a:pPr>
                      <a:r>
                        <a:rPr sz="2000" spc="-85" dirty="0">
                          <a:latin typeface="Arial MT"/>
                          <a:cs typeface="Arial MT"/>
                        </a:rPr>
                        <a:t>Aggregate</a:t>
                      </a:r>
                      <a:r>
                        <a:rPr sz="2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60" dirty="0">
                          <a:latin typeface="Arial MT"/>
                          <a:cs typeface="Arial MT"/>
                        </a:rPr>
                        <a:t>(grading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70" dirty="0">
                          <a:latin typeface="Arial MT"/>
                          <a:cs typeface="Arial MT"/>
                        </a:rPr>
                        <a:t>aggregate</a:t>
                      </a:r>
                      <a:r>
                        <a:rPr sz="2000" spc="-70" dirty="0">
                          <a:latin typeface="Cambria"/>
                          <a:cs typeface="Cambria"/>
                        </a:rPr>
                        <a:t>,</a:t>
                      </a:r>
                      <a:endParaRPr lang="en-US" sz="2000" spc="-70" dirty="0">
                        <a:latin typeface="Cambria"/>
                        <a:cs typeface="Cambria"/>
                      </a:endParaRPr>
                    </a:p>
                    <a:p>
                      <a:pPr marL="56515">
                        <a:lnSpc>
                          <a:spcPts val="1614"/>
                        </a:lnSpc>
                      </a:pPr>
                      <a:endParaRPr lang="en-US" sz="2000" spc="-70" dirty="0">
                        <a:latin typeface="Cambria"/>
                        <a:cs typeface="Cambria"/>
                      </a:endParaRPr>
                    </a:p>
                    <a:p>
                      <a:pPr marL="56515">
                        <a:lnSpc>
                          <a:spcPts val="1614"/>
                        </a:lnSpc>
                      </a:pPr>
                      <a:r>
                        <a:rPr sz="2000" spc="8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testing</a:t>
                      </a:r>
                      <a:r>
                        <a:rPr lang="en-US" sz="2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80" dirty="0">
                          <a:latin typeface="Arial MT"/>
                          <a:cs typeface="Arial MT"/>
                        </a:rPr>
                        <a:t>aggregate)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Lecture,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2000" spc="-1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1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group</a:t>
                      </a: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work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  <a:tabLst>
                          <a:tab pos="1358900" algn="l"/>
                        </a:tabLst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  <a:tabLst>
                          <a:tab pos="1358900" algn="l"/>
                        </a:tabLst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lang="en-US" sz="2000" spc="-5" dirty="0">
                          <a:latin typeface="Times New Roman"/>
                          <a:cs typeface="Times New Roman"/>
                        </a:rPr>
                        <a:t> Writing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,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Demonstration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CLO1,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079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73-76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79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38474">
                <a:tc>
                  <a:txBody>
                    <a:bodyPr/>
                    <a:lstStyle/>
                    <a:p>
                      <a:pPr marL="261620">
                        <a:lnSpc>
                          <a:spcPts val="1405"/>
                        </a:lnSpc>
                      </a:pPr>
                      <a:endParaRPr lang="en-US" sz="2000" dirty="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ts val="140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9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85" dirty="0">
                          <a:latin typeface="Arial MT"/>
                          <a:cs typeface="Arial MT"/>
                        </a:rPr>
                        <a:t>Aggregate</a:t>
                      </a:r>
                      <a:r>
                        <a:rPr sz="2000" spc="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(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function</a:t>
                      </a:r>
                      <a:r>
                        <a:rPr sz="2000" spc="3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lang="en-US" sz="2000" spc="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60" dirty="0">
                          <a:latin typeface="Arial MT"/>
                          <a:cs typeface="Arial MT"/>
                        </a:rPr>
                        <a:t>sand</a:t>
                      </a:r>
                      <a:r>
                        <a:rPr lang="en-US" sz="2000" spc="-60" dirty="0">
                          <a:latin typeface="Arial MT"/>
                          <a:cs typeface="Arial MT"/>
                        </a:rPr>
                        <a:t> and fineness </a:t>
                      </a:r>
                      <a:r>
                        <a:rPr lang="en-US" sz="2000" spc="-60" dirty="0">
                          <a:latin typeface="Arial MT"/>
                          <a:cs typeface="Cambria"/>
                        </a:rPr>
                        <a:t>modulus</a:t>
                      </a:r>
                      <a:r>
                        <a:rPr sz="2000" spc="-60" dirty="0">
                          <a:latin typeface="Cambria"/>
                          <a:cs typeface="Cambria"/>
                        </a:rPr>
                        <a:t>.</a:t>
                      </a:r>
                      <a:r>
                        <a:rPr sz="2000" spc="-60" dirty="0">
                          <a:latin typeface="Arial MT"/>
                          <a:cs typeface="Arial MT"/>
                        </a:rPr>
                        <a:t>)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Oral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Presentation,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2000" spc="-3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3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debate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Viva,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CLO1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78-91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1649996" y="27914"/>
            <a:ext cx="82003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Times New Roman"/>
                <a:cs typeface="Times New Roman"/>
              </a:rPr>
              <a:t>Couse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plan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specifying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content,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CLOs,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teaching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learning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and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assessment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strategy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mapped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with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CLOs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FAC37-60BB-CB19-6B4A-7713E5860F4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0"/>
            <a:ext cx="11430000" cy="93853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DE0074-EF80-B812-2AA0-07B2D62E82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469900"/>
            <a:ext cx="10820400" cy="9220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E45AA-59F0-E642-70E8-5265DB8712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0"/>
            <a:ext cx="10744200" cy="101473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C56B12-5FC5-FC0A-DB66-DCA67ADA9F4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689100"/>
            <a:ext cx="10972800" cy="7924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190E8-6477-C1A5-EECE-EDC96F0B76F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536700"/>
            <a:ext cx="9982200" cy="8458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CBB807-9D97-F43F-5EE5-7B53AC93124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2070100"/>
            <a:ext cx="10744200" cy="7467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43CF38-65FD-619A-0788-A2252244745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2374900"/>
            <a:ext cx="7467600" cy="6705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B5F13C-398D-FC51-5F84-844D85BE7D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590853F-50DB-D488-B017-8F01B2D6A8E4}"/>
              </a:ext>
            </a:extLst>
          </p:cNvPr>
          <p:cNvSpPr txBox="1"/>
          <p:nvPr/>
        </p:nvSpPr>
        <p:spPr>
          <a:xfrm>
            <a:off x="2987114" y="2146300"/>
            <a:ext cx="78332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15">
              <a:lnSpc>
                <a:spcPct val="100000"/>
              </a:lnSpc>
              <a:spcBef>
                <a:spcPts val="45"/>
              </a:spcBef>
            </a:pPr>
            <a:r>
              <a:rPr lang="en-US" sz="2800" spc="-70" dirty="0">
                <a:latin typeface="Arial MT"/>
                <a:cs typeface="Arial MT"/>
              </a:rPr>
              <a:t>Aggregate(Classification</a:t>
            </a:r>
            <a:r>
              <a:rPr lang="en-US" sz="2800" spc="-15" dirty="0">
                <a:latin typeface="Arial MT"/>
                <a:cs typeface="Arial MT"/>
              </a:rPr>
              <a:t> </a:t>
            </a:r>
            <a:r>
              <a:rPr lang="en-US" sz="2800" spc="-85" dirty="0">
                <a:latin typeface="Arial MT"/>
                <a:cs typeface="Arial MT"/>
              </a:rPr>
              <a:t>and</a:t>
            </a:r>
            <a:r>
              <a:rPr lang="en-US" sz="2800" spc="-35" dirty="0">
                <a:latin typeface="Arial MT"/>
                <a:cs typeface="Arial MT"/>
              </a:rPr>
              <a:t> </a:t>
            </a:r>
            <a:r>
              <a:rPr lang="en-US" sz="2800" spc="-40" dirty="0">
                <a:latin typeface="Arial MT"/>
                <a:cs typeface="Arial MT"/>
              </a:rPr>
              <a:t>properties</a:t>
            </a:r>
            <a:r>
              <a:rPr lang="en-US" sz="2800" spc="-50" dirty="0">
                <a:latin typeface="Arial MT"/>
                <a:cs typeface="Arial MT"/>
              </a:rPr>
              <a:t> </a:t>
            </a:r>
            <a:r>
              <a:rPr lang="en-US" sz="2800" spc="-30" dirty="0">
                <a:latin typeface="Arial MT"/>
                <a:cs typeface="Arial MT"/>
              </a:rPr>
              <a:t>of</a:t>
            </a:r>
            <a:r>
              <a:rPr lang="en-US" sz="2800" spc="5" dirty="0">
                <a:latin typeface="Arial MT"/>
                <a:cs typeface="Arial MT"/>
              </a:rPr>
              <a:t> </a:t>
            </a:r>
            <a:r>
              <a:rPr lang="en-US" sz="2800" spc="-75" dirty="0">
                <a:latin typeface="Arial MT"/>
                <a:cs typeface="Arial MT"/>
              </a:rPr>
              <a:t>aggregate)</a:t>
            </a:r>
          </a:p>
          <a:p>
            <a:pPr marL="56515">
              <a:lnSpc>
                <a:spcPct val="100000"/>
              </a:lnSpc>
              <a:spcBef>
                <a:spcPts val="45"/>
              </a:spcBef>
            </a:pPr>
            <a:r>
              <a:rPr lang="en-US" sz="2800" spc="-75" dirty="0">
                <a:latin typeface="Arial MT"/>
                <a:cs typeface="Arial MT"/>
              </a:rPr>
              <a:t>                      </a:t>
            </a:r>
          </a:p>
          <a:p>
            <a:pPr marL="56515">
              <a:lnSpc>
                <a:spcPct val="100000"/>
              </a:lnSpc>
              <a:spcBef>
                <a:spcPts val="45"/>
              </a:spcBef>
            </a:pPr>
            <a:r>
              <a:rPr lang="en-US" sz="2800" spc="-75" dirty="0">
                <a:latin typeface="Arial MT"/>
                <a:cs typeface="Arial MT"/>
              </a:rPr>
              <a:t>                Week 7</a:t>
            </a:r>
            <a:endParaRPr lang="en-US" sz="2800" dirty="0">
              <a:latin typeface="Arial MT"/>
              <a:cs typeface="Arial M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1646E4-F11E-54B3-F2AB-12F679EBE4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760" y="546100"/>
            <a:ext cx="11582400" cy="8839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1BD0BC-9A79-921C-AAA5-531A29407D6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875" y="263954"/>
            <a:ext cx="10633430" cy="93499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915A43-ADEB-1515-ED8D-A95CA510112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812271"/>
              </p:ext>
            </p:extLst>
          </p:nvPr>
        </p:nvGraphicFramePr>
        <p:xfrm>
          <a:off x="555259" y="5771366"/>
          <a:ext cx="11081481" cy="31907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6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6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5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47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88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8899">
                  <a:extLst>
                    <a:ext uri="{9D8B030D-6E8A-4147-A177-3AD203B41FA5}">
                      <a16:colId xmlns:a16="http://schemas.microsoft.com/office/drawing/2014/main" val="3872270175"/>
                    </a:ext>
                  </a:extLst>
                </a:gridCol>
              </a:tblGrid>
              <a:tr h="877949">
                <a:tc>
                  <a:txBody>
                    <a:bodyPr/>
                    <a:lstStyle/>
                    <a:p>
                      <a:pPr marL="229870">
                        <a:lnSpc>
                          <a:spcPts val="1405"/>
                        </a:lnSpc>
                      </a:pPr>
                      <a:endParaRPr lang="en-US" sz="2000" spc="-50" dirty="0">
                        <a:latin typeface="Times New Roman"/>
                        <a:cs typeface="Times New Roman"/>
                      </a:endParaRPr>
                    </a:p>
                    <a:p>
                      <a:pPr marL="229870">
                        <a:lnSpc>
                          <a:spcPts val="1405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15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70" dirty="0">
                          <a:latin typeface="Arial MT"/>
                          <a:cs typeface="Arial MT"/>
                        </a:rPr>
                        <a:t>Ferrocement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Lecture,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2000" spc="-1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1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group</a:t>
                      </a: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work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Project,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visit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>
                          <a:latin typeface="Times New Roman"/>
                          <a:cs typeface="Times New Roman"/>
                        </a:rPr>
                        <a:t>129-144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962">
                <a:tc>
                  <a:txBody>
                    <a:bodyPr/>
                    <a:lstStyle/>
                    <a:p>
                      <a:pPr marL="229870">
                        <a:lnSpc>
                          <a:spcPts val="1405"/>
                        </a:lnSpc>
                      </a:pPr>
                      <a:endParaRPr lang="en-US" sz="2000" spc="-50" dirty="0">
                        <a:latin typeface="Times New Roman"/>
                        <a:cs typeface="Times New Roman"/>
                      </a:endParaRPr>
                    </a:p>
                    <a:p>
                      <a:pPr marL="229870">
                        <a:lnSpc>
                          <a:spcPts val="1405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16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2000" spc="55" dirty="0">
                          <a:latin typeface="Arial MT"/>
                          <a:cs typeface="Arial MT"/>
                        </a:rPr>
                        <a:t>M</a:t>
                      </a:r>
                      <a:r>
                        <a:rPr sz="2000" spc="20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2000" spc="4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2000" spc="60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2000" spc="3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&amp;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20" dirty="0">
                          <a:latin typeface="Arial MT"/>
                          <a:cs typeface="Arial MT"/>
                        </a:rPr>
                        <a:t>G</a:t>
                      </a:r>
                      <a:r>
                        <a:rPr sz="2000" spc="25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2000" spc="30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2000" spc="45" dirty="0">
                          <a:latin typeface="Arial MT"/>
                          <a:cs typeface="Arial MT"/>
                        </a:rPr>
                        <a:t>u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t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Oral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Presentation,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debate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Quiz,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Written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Exam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CLO1,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146-148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489">
                <a:tc>
                  <a:txBody>
                    <a:bodyPr/>
                    <a:lstStyle/>
                    <a:p>
                      <a:pPr marL="229870">
                        <a:lnSpc>
                          <a:spcPts val="1405"/>
                        </a:lnSpc>
                      </a:pPr>
                      <a:endParaRPr lang="en-US" sz="2000" spc="-50" dirty="0">
                        <a:latin typeface="Times New Roman"/>
                        <a:cs typeface="Times New Roman"/>
                      </a:endParaRPr>
                    </a:p>
                    <a:p>
                      <a:pPr marL="229870">
                        <a:lnSpc>
                          <a:spcPts val="1405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17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Arial MT"/>
                        <a:cs typeface="Arial MT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Arial MT"/>
                          <a:cs typeface="Arial MT"/>
                        </a:rPr>
                        <a:t>Practice,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5" dirty="0">
                          <a:latin typeface="Arial MT"/>
                          <a:cs typeface="Arial MT"/>
                        </a:rPr>
                        <a:t>Excercise,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5" dirty="0">
                          <a:latin typeface="Arial MT"/>
                          <a:cs typeface="Arial MT"/>
                        </a:rPr>
                        <a:t>problem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solving</a:t>
                      </a:r>
                      <a:endParaRPr lang="en-US" sz="2000" dirty="0">
                        <a:latin typeface="Arial MT"/>
                        <a:cs typeface="Arial MT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10" dirty="0">
                        <a:latin typeface="Arial MT"/>
                        <a:cs typeface="Arial MT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&amp;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review</a:t>
                      </a:r>
                      <a:r>
                        <a:rPr sz="2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class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20"/>
                        </a:lnSpc>
                      </a:pPr>
                      <a:endParaRPr lang="en-US" sz="2000" spc="-5" dirty="0">
                        <a:latin typeface="Arial MT"/>
                        <a:cs typeface="Arial MT"/>
                      </a:endParaRPr>
                    </a:p>
                    <a:p>
                      <a:pPr marL="54610">
                        <a:lnSpc>
                          <a:spcPts val="1420"/>
                        </a:lnSpc>
                      </a:pPr>
                      <a:r>
                        <a:rPr sz="2000" spc="-5" dirty="0">
                          <a:latin typeface="Arial MT"/>
                          <a:cs typeface="Arial MT"/>
                        </a:rPr>
                        <a:t>Group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discussion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Assignment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</a:pPr>
                      <a:endParaRPr lang="en-US" sz="2000" spc="-3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405"/>
                        </a:lnSpc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CLO1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23A2C09-3041-950D-1B87-793E7B720E7B}"/>
              </a:ext>
            </a:extLst>
          </p:cNvPr>
          <p:cNvSpPr txBox="1"/>
          <p:nvPr/>
        </p:nvSpPr>
        <p:spPr>
          <a:xfrm>
            <a:off x="1001486" y="1422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47D56EF-F6E0-C4F0-5CFC-7E614E9A7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108716"/>
              </p:ext>
            </p:extLst>
          </p:nvPr>
        </p:nvGraphicFramePr>
        <p:xfrm>
          <a:off x="577117" y="2222500"/>
          <a:ext cx="11081482" cy="3509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6636">
                  <a:extLst>
                    <a:ext uri="{9D8B030D-6E8A-4147-A177-3AD203B41FA5}">
                      <a16:colId xmlns:a16="http://schemas.microsoft.com/office/drawing/2014/main" val="1865609638"/>
                    </a:ext>
                  </a:extLst>
                </a:gridCol>
                <a:gridCol w="4236916">
                  <a:extLst>
                    <a:ext uri="{9D8B030D-6E8A-4147-A177-3AD203B41FA5}">
                      <a16:colId xmlns:a16="http://schemas.microsoft.com/office/drawing/2014/main" val="2958373567"/>
                    </a:ext>
                  </a:extLst>
                </a:gridCol>
                <a:gridCol w="1815400">
                  <a:extLst>
                    <a:ext uri="{9D8B030D-6E8A-4147-A177-3AD203B41FA5}">
                      <a16:colId xmlns:a16="http://schemas.microsoft.com/office/drawing/2014/main" val="1257402974"/>
                    </a:ext>
                  </a:extLst>
                </a:gridCol>
                <a:gridCol w="1754730">
                  <a:extLst>
                    <a:ext uri="{9D8B030D-6E8A-4147-A177-3AD203B41FA5}">
                      <a16:colId xmlns:a16="http://schemas.microsoft.com/office/drawing/2014/main" val="1401351158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1838328811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829539289"/>
                    </a:ext>
                  </a:extLst>
                </a:gridCol>
              </a:tblGrid>
              <a:tr h="346158">
                <a:tc>
                  <a:txBody>
                    <a:bodyPr/>
                    <a:lstStyle/>
                    <a:p>
                      <a:pPr marL="236220">
                        <a:lnSpc>
                          <a:spcPts val="1405"/>
                        </a:lnSpc>
                      </a:pPr>
                      <a:endParaRPr lang="en-US" sz="2000" spc="-100" dirty="0">
                        <a:latin typeface="Times New Roman"/>
                        <a:cs typeface="Times New Roman"/>
                      </a:endParaRPr>
                    </a:p>
                    <a:p>
                      <a:pPr marL="236220">
                        <a:lnSpc>
                          <a:spcPts val="1405"/>
                        </a:lnSpc>
                      </a:pPr>
                      <a:r>
                        <a:rPr sz="2000" spc="-100" dirty="0">
                          <a:latin typeface="Times New Roman"/>
                          <a:cs typeface="Times New Roman"/>
                        </a:rPr>
                        <a:t>11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85" dirty="0">
                          <a:latin typeface="Arial MT"/>
                          <a:cs typeface="Arial MT"/>
                        </a:rPr>
                        <a:t>Cement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70" dirty="0">
                          <a:latin typeface="Arial MT"/>
                          <a:cs typeface="Arial MT"/>
                        </a:rPr>
                        <a:t>(physical</a:t>
                      </a:r>
                      <a:r>
                        <a:rPr sz="2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40" dirty="0">
                          <a:latin typeface="Arial MT"/>
                          <a:cs typeface="Arial MT"/>
                        </a:rPr>
                        <a:t>properties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3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55" dirty="0">
                          <a:latin typeface="Arial MT"/>
                          <a:cs typeface="Arial MT"/>
                        </a:rPr>
                        <a:t>cement)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1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Lecture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Quiz,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Written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Exam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99-102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740854"/>
                  </a:ext>
                </a:extLst>
              </a:tr>
              <a:tr h="521259">
                <a:tc>
                  <a:txBody>
                    <a:bodyPr/>
                    <a:lstStyle/>
                    <a:p>
                      <a:pPr marL="229870">
                        <a:lnSpc>
                          <a:spcPts val="1405"/>
                        </a:lnSpc>
                      </a:pPr>
                      <a:endParaRPr lang="en-US" sz="2000" spc="-50" dirty="0">
                        <a:latin typeface="Times New Roman"/>
                        <a:cs typeface="Times New Roman"/>
                      </a:endParaRPr>
                    </a:p>
                    <a:p>
                      <a:pPr marL="229870">
                        <a:lnSpc>
                          <a:spcPts val="1405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12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45" dirty="0">
                          <a:latin typeface="Arial MT"/>
                          <a:cs typeface="Arial MT"/>
                        </a:rPr>
                        <a:t>Ce</a:t>
                      </a:r>
                      <a:r>
                        <a:rPr sz="2000" spc="50" dirty="0">
                          <a:latin typeface="Arial MT"/>
                          <a:cs typeface="Arial MT"/>
                        </a:rPr>
                        <a:t>me</a:t>
                      </a:r>
                      <a:r>
                        <a:rPr sz="2000" spc="55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35" dirty="0">
                          <a:latin typeface="Arial MT"/>
                          <a:cs typeface="Arial MT"/>
                        </a:rPr>
                        <a:t>(</a:t>
                      </a:r>
                      <a:r>
                        <a:rPr sz="2000" spc="40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2000" spc="2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2000" spc="55" dirty="0">
                          <a:latin typeface="Arial MT"/>
                          <a:cs typeface="Arial MT"/>
                        </a:rPr>
                        <a:t>p</a:t>
                      </a:r>
                      <a:r>
                        <a:rPr sz="2000" spc="3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4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2000" spc="35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2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en-US" sz="2000" spc="75" dirty="0">
                          <a:latin typeface="Arial MT"/>
                          <a:cs typeface="Arial MT"/>
                        </a:rPr>
                        <a:t>uses</a:t>
                      </a:r>
                      <a:r>
                        <a:rPr sz="20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50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f</a:t>
                      </a:r>
                      <a:r>
                        <a:rPr sz="2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55" dirty="0">
                          <a:latin typeface="Arial MT"/>
                          <a:cs typeface="Arial MT"/>
                        </a:rPr>
                        <a:t>c</a:t>
                      </a:r>
                      <a:r>
                        <a:rPr sz="2000" spc="4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2000" spc="50" dirty="0">
                          <a:latin typeface="Arial MT"/>
                          <a:cs typeface="Arial MT"/>
                        </a:rPr>
                        <a:t>me</a:t>
                      </a:r>
                      <a:r>
                        <a:rPr sz="2000" spc="55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2000" spc="90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)</a:t>
                      </a:r>
                    </a:p>
                  </a:txBody>
                  <a:tcPr marL="0" marR="0" marT="57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Project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exhibition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Assignment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CLO1,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104-116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8146988"/>
                  </a:ext>
                </a:extLst>
              </a:tr>
              <a:tr h="593414">
                <a:tc>
                  <a:txBody>
                    <a:bodyPr/>
                    <a:lstStyle/>
                    <a:p>
                      <a:pPr marL="236220">
                        <a:lnSpc>
                          <a:spcPts val="1405"/>
                        </a:lnSpc>
                      </a:pPr>
                      <a:endParaRPr lang="en-US" sz="2000" spc="-100" dirty="0">
                        <a:latin typeface="Times New Roman"/>
                        <a:cs typeface="Times New Roman"/>
                      </a:endParaRPr>
                    </a:p>
                    <a:p>
                      <a:pPr marL="236220">
                        <a:lnSpc>
                          <a:spcPts val="1405"/>
                        </a:lnSpc>
                      </a:pPr>
                      <a:r>
                        <a:rPr sz="2000" spc="-1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2000" spc="45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2000" spc="30" dirty="0">
                          <a:latin typeface="Arial MT"/>
                          <a:cs typeface="Arial MT"/>
                        </a:rPr>
                        <a:t>oo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(</a:t>
                      </a:r>
                      <a:r>
                        <a:rPr sz="2000" spc="35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2000" spc="6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2000" spc="2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2000" spc="15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2000" spc="30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2000" spc="35" dirty="0">
                          <a:latin typeface="Arial MT"/>
                          <a:cs typeface="Arial MT"/>
                        </a:rPr>
                        <a:t>ni</a:t>
                      </a:r>
                      <a:r>
                        <a:rPr sz="2000" spc="15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g</a:t>
                      </a:r>
                      <a:r>
                        <a:rPr sz="2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40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f</a:t>
                      </a:r>
                      <a:r>
                        <a:rPr sz="2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40" dirty="0">
                          <a:latin typeface="Arial MT"/>
                          <a:cs typeface="Arial MT"/>
                        </a:rPr>
                        <a:t>w</a:t>
                      </a:r>
                      <a:r>
                        <a:rPr sz="2000" spc="30" dirty="0">
                          <a:latin typeface="Arial MT"/>
                          <a:cs typeface="Arial MT"/>
                        </a:rPr>
                        <a:t>oo</a:t>
                      </a:r>
                      <a:r>
                        <a:rPr sz="2000" spc="10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)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Discussion,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Video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Presentation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  <a:tabLst>
                          <a:tab pos="1358900" algn="l"/>
                        </a:tabLst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  <a:tabLst>
                          <a:tab pos="1358900" algn="l"/>
                        </a:tabLst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lang="en-US" sz="2000" spc="-5" dirty="0">
                          <a:latin typeface="Times New Roman"/>
                          <a:cs typeface="Times New Roman"/>
                        </a:rPr>
                        <a:t> Writing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,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Demonstration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CLO1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118-123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192928"/>
                  </a:ext>
                </a:extLst>
              </a:tr>
              <a:tr h="593414">
                <a:tc>
                  <a:txBody>
                    <a:bodyPr/>
                    <a:lstStyle/>
                    <a:p>
                      <a:pPr marL="229870">
                        <a:lnSpc>
                          <a:spcPts val="1405"/>
                        </a:lnSpc>
                      </a:pPr>
                      <a:endParaRPr lang="en-US" sz="2000" spc="-50" dirty="0">
                        <a:latin typeface="Times New Roman"/>
                        <a:cs typeface="Times New Roman"/>
                      </a:endParaRPr>
                    </a:p>
                    <a:p>
                      <a:pPr marL="229870">
                        <a:lnSpc>
                          <a:spcPts val="1405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14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2000" spc="-105" dirty="0">
                          <a:latin typeface="Arial MT"/>
                          <a:cs typeface="Arial MT"/>
                        </a:rPr>
                        <a:t>Lime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Case-based</a:t>
                      </a: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Learning,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Demonstration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Viva,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125-127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37269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8D0FA7-69F2-0B89-78E7-D868F405609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E1509C6-3B07-5E20-1E56-FF86AAEA4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797877"/>
              </p:ext>
            </p:extLst>
          </p:nvPr>
        </p:nvGraphicFramePr>
        <p:xfrm>
          <a:off x="577118" y="1211049"/>
          <a:ext cx="11081482" cy="10114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6636">
                  <a:extLst>
                    <a:ext uri="{9D8B030D-6E8A-4147-A177-3AD203B41FA5}">
                      <a16:colId xmlns:a16="http://schemas.microsoft.com/office/drawing/2014/main" val="967217823"/>
                    </a:ext>
                  </a:extLst>
                </a:gridCol>
                <a:gridCol w="4236916">
                  <a:extLst>
                    <a:ext uri="{9D8B030D-6E8A-4147-A177-3AD203B41FA5}">
                      <a16:colId xmlns:a16="http://schemas.microsoft.com/office/drawing/2014/main" val="4027425154"/>
                    </a:ext>
                  </a:extLst>
                </a:gridCol>
                <a:gridCol w="1815400">
                  <a:extLst>
                    <a:ext uri="{9D8B030D-6E8A-4147-A177-3AD203B41FA5}">
                      <a16:colId xmlns:a16="http://schemas.microsoft.com/office/drawing/2014/main" val="2722980202"/>
                    </a:ext>
                  </a:extLst>
                </a:gridCol>
                <a:gridCol w="1754730">
                  <a:extLst>
                    <a:ext uri="{9D8B030D-6E8A-4147-A177-3AD203B41FA5}">
                      <a16:colId xmlns:a16="http://schemas.microsoft.com/office/drawing/2014/main" val="1044260589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616742216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433182751"/>
                    </a:ext>
                  </a:extLst>
                </a:gridCol>
              </a:tblGrid>
              <a:tr h="1011451">
                <a:tc>
                  <a:txBody>
                    <a:bodyPr/>
                    <a:lstStyle/>
                    <a:p>
                      <a:pPr marL="229870">
                        <a:lnSpc>
                          <a:spcPts val="1405"/>
                        </a:lnSpc>
                      </a:pPr>
                      <a:endParaRPr lang="en-US" sz="2000" spc="-50" dirty="0">
                        <a:latin typeface="Times New Roman"/>
                        <a:cs typeface="Times New Roman"/>
                      </a:endParaRPr>
                    </a:p>
                    <a:p>
                      <a:pPr marL="229870">
                        <a:lnSpc>
                          <a:spcPts val="1405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10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807085" algn="l"/>
                          <a:tab pos="1830070" algn="l"/>
                          <a:tab pos="2106295" algn="l"/>
                          <a:tab pos="2846705" algn="l"/>
                          <a:tab pos="3566795" algn="l"/>
                          <a:tab pos="4366895" algn="l"/>
                        </a:tabLst>
                      </a:pPr>
                      <a:r>
                        <a:rPr sz="2000" spc="-75" dirty="0">
                          <a:latin typeface="Arial MT"/>
                          <a:cs typeface="Arial MT"/>
                        </a:rPr>
                        <a:t>Cemen</a:t>
                      </a:r>
                      <a:r>
                        <a:rPr lang="en-US" sz="2000" spc="-75" dirty="0">
                          <a:latin typeface="Arial MT"/>
                          <a:cs typeface="Arial MT"/>
                        </a:rPr>
                        <a:t>t(Definition , History &amp; Cement Chemistry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)</a:t>
                      </a: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1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Video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lecture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endParaRPr lang="en-US" sz="2000" spc="-5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140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Project,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visit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CLO2,CLO4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95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93-97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95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1699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155" y="441698"/>
            <a:ext cx="10576877" cy="88674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F2A684-DDED-3928-E474-BA50495556A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546100"/>
            <a:ext cx="11430000" cy="8915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532F4A-4214-748C-31D5-1CAEBC09F17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1703" y="1384300"/>
            <a:ext cx="10548594" cy="59388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E30ADD-1E3C-79A0-69D4-DD8E1C9C41E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141" y="1079500"/>
            <a:ext cx="11712019" cy="7543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B3A9A8-6C2B-B06C-28B4-26DFBB87E4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0FA7E6-1291-528D-0D17-4BBD0850B40B}"/>
              </a:ext>
            </a:extLst>
          </p:cNvPr>
          <p:cNvSpPr txBox="1"/>
          <p:nvPr/>
        </p:nvSpPr>
        <p:spPr>
          <a:xfrm>
            <a:off x="3200400" y="2222500"/>
            <a:ext cx="5562600" cy="2608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15">
              <a:lnSpc>
                <a:spcPts val="1614"/>
              </a:lnSpc>
            </a:pPr>
            <a:r>
              <a:rPr lang="en-US" sz="3600" spc="-85" dirty="0">
                <a:latin typeface="Arial MT"/>
                <a:cs typeface="Arial MT"/>
              </a:rPr>
              <a:t>Aggregate</a:t>
            </a:r>
            <a:r>
              <a:rPr lang="en-US" sz="3600" spc="-40" dirty="0">
                <a:latin typeface="Arial MT"/>
                <a:cs typeface="Arial MT"/>
              </a:rPr>
              <a:t> </a:t>
            </a:r>
            <a:r>
              <a:rPr lang="en-US" sz="3600" spc="-60" dirty="0">
                <a:latin typeface="Arial MT"/>
                <a:cs typeface="Arial MT"/>
              </a:rPr>
              <a:t>(grading</a:t>
            </a:r>
            <a:r>
              <a:rPr lang="en-US" sz="3600" spc="-50" dirty="0">
                <a:latin typeface="Arial MT"/>
                <a:cs typeface="Arial MT"/>
              </a:rPr>
              <a:t> </a:t>
            </a:r>
            <a:r>
              <a:rPr lang="en-US" sz="3600" spc="-30" dirty="0">
                <a:latin typeface="Arial MT"/>
                <a:cs typeface="Arial MT"/>
              </a:rPr>
              <a:t>of</a:t>
            </a:r>
            <a:r>
              <a:rPr lang="en-US" sz="3600" dirty="0">
                <a:latin typeface="Arial MT"/>
                <a:cs typeface="Arial MT"/>
              </a:rPr>
              <a:t> </a:t>
            </a:r>
          </a:p>
          <a:p>
            <a:pPr marL="56515">
              <a:lnSpc>
                <a:spcPts val="1614"/>
              </a:lnSpc>
            </a:pPr>
            <a:endParaRPr lang="en-US" sz="3600" spc="-70" dirty="0">
              <a:latin typeface="Arial MT"/>
              <a:cs typeface="Arial MT"/>
            </a:endParaRPr>
          </a:p>
          <a:p>
            <a:pPr marL="56515">
              <a:lnSpc>
                <a:spcPts val="1614"/>
              </a:lnSpc>
            </a:pPr>
            <a:endParaRPr lang="en-US" sz="3600" spc="-70" dirty="0">
              <a:latin typeface="Arial MT"/>
              <a:cs typeface="Arial MT"/>
            </a:endParaRPr>
          </a:p>
          <a:p>
            <a:pPr marL="56515">
              <a:lnSpc>
                <a:spcPts val="1614"/>
              </a:lnSpc>
            </a:pPr>
            <a:r>
              <a:rPr lang="en-US" sz="3600" spc="-70" dirty="0">
                <a:latin typeface="Arial MT"/>
                <a:cs typeface="Arial MT"/>
              </a:rPr>
              <a:t>aggregate</a:t>
            </a:r>
            <a:r>
              <a:rPr lang="en-US" sz="3600" spc="-70" dirty="0">
                <a:latin typeface="Cambria"/>
                <a:cs typeface="Cambria"/>
              </a:rPr>
              <a:t>,</a:t>
            </a:r>
            <a:r>
              <a:rPr lang="en-US" sz="3600" spc="80" dirty="0">
                <a:latin typeface="Cambria"/>
                <a:cs typeface="Cambria"/>
              </a:rPr>
              <a:t> </a:t>
            </a:r>
            <a:r>
              <a:rPr lang="en-US" sz="3600" spc="-45" dirty="0">
                <a:latin typeface="Arial MT"/>
                <a:cs typeface="Arial MT"/>
              </a:rPr>
              <a:t>testing</a:t>
            </a:r>
          </a:p>
          <a:p>
            <a:pPr marL="56515">
              <a:lnSpc>
                <a:spcPts val="1614"/>
              </a:lnSpc>
            </a:pPr>
            <a:endParaRPr lang="en-US" sz="3600" spc="-45" dirty="0">
              <a:latin typeface="Arial MT"/>
              <a:cs typeface="Arial MT"/>
            </a:endParaRPr>
          </a:p>
          <a:p>
            <a:pPr marL="56515">
              <a:lnSpc>
                <a:spcPts val="1614"/>
              </a:lnSpc>
            </a:pPr>
            <a:endParaRPr lang="en-US" sz="3600" dirty="0">
              <a:latin typeface="Arial MT"/>
              <a:cs typeface="Arial MT"/>
            </a:endParaRPr>
          </a:p>
          <a:p>
            <a:pPr marL="57150">
              <a:lnSpc>
                <a:spcPts val="1645"/>
              </a:lnSpc>
            </a:pPr>
            <a:r>
              <a:rPr lang="en-US" sz="3600" spc="-35" dirty="0">
                <a:latin typeface="Arial MT"/>
                <a:cs typeface="Arial MT"/>
              </a:rPr>
              <a:t>of</a:t>
            </a:r>
            <a:r>
              <a:rPr lang="en-US" sz="3600" spc="-30" dirty="0">
                <a:latin typeface="Arial MT"/>
                <a:cs typeface="Arial MT"/>
              </a:rPr>
              <a:t> </a:t>
            </a:r>
            <a:r>
              <a:rPr lang="en-US" sz="3600" spc="-80" dirty="0">
                <a:latin typeface="Arial MT"/>
                <a:cs typeface="Arial MT"/>
              </a:rPr>
              <a:t>aggregate)</a:t>
            </a:r>
          </a:p>
          <a:p>
            <a:pPr marL="57150">
              <a:lnSpc>
                <a:spcPts val="1645"/>
              </a:lnSpc>
            </a:pPr>
            <a:r>
              <a:rPr lang="en-US" sz="3600" spc="-80" dirty="0">
                <a:latin typeface="Arial MT"/>
                <a:cs typeface="Arial MT"/>
              </a:rPr>
              <a:t> </a:t>
            </a:r>
          </a:p>
          <a:p>
            <a:pPr marL="57150">
              <a:lnSpc>
                <a:spcPts val="1645"/>
              </a:lnSpc>
            </a:pPr>
            <a:endParaRPr lang="en-US" sz="3600" spc="-80" dirty="0">
              <a:latin typeface="Arial MT"/>
              <a:cs typeface="Arial MT"/>
            </a:endParaRPr>
          </a:p>
          <a:p>
            <a:pPr marL="57150">
              <a:lnSpc>
                <a:spcPts val="1645"/>
              </a:lnSpc>
            </a:pPr>
            <a:endParaRPr lang="en-US" sz="3600" spc="-80" dirty="0">
              <a:latin typeface="Arial MT"/>
              <a:cs typeface="Arial MT"/>
            </a:endParaRPr>
          </a:p>
          <a:p>
            <a:pPr marL="57150">
              <a:lnSpc>
                <a:spcPts val="1645"/>
              </a:lnSpc>
            </a:pPr>
            <a:endParaRPr lang="en-US" sz="3600" spc="-80" dirty="0">
              <a:latin typeface="Arial MT"/>
              <a:cs typeface="Arial MT"/>
            </a:endParaRPr>
          </a:p>
          <a:p>
            <a:pPr marL="57150">
              <a:lnSpc>
                <a:spcPts val="1645"/>
              </a:lnSpc>
            </a:pPr>
            <a:r>
              <a:rPr lang="en-US" sz="3600" spc="-80" dirty="0">
                <a:latin typeface="Arial MT"/>
                <a:cs typeface="Arial MT"/>
              </a:rPr>
              <a:t>     Week 8</a:t>
            </a:r>
            <a:endParaRPr lang="en-US" sz="3600" dirty="0">
              <a:latin typeface="Arial MT"/>
              <a:cs typeface="Arial M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0A05C2-0610-8835-540D-379B530085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437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290" y="1003300"/>
            <a:ext cx="10699419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2FA0D1-1016-E00F-734E-AF31E9385A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4952" y="1917700"/>
            <a:ext cx="10162095" cy="7924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4D2A7F-95A6-43D9-B812-07D48E86E76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0811" y="2070100"/>
            <a:ext cx="10190378" cy="7620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4C28A1-A433-6E6D-1406-57F442122F0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2298700"/>
            <a:ext cx="11181759" cy="66616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F3BC26-51CC-AB0D-82FF-DF17B884D05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532716-ED44-82C7-FDA4-E616185BE706}"/>
              </a:ext>
            </a:extLst>
          </p:cNvPr>
          <p:cNvSpPr txBox="1"/>
          <p:nvPr/>
        </p:nvSpPr>
        <p:spPr>
          <a:xfrm>
            <a:off x="3048000" y="3136900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15">
              <a:lnSpc>
                <a:spcPct val="100000"/>
              </a:lnSpc>
              <a:spcBef>
                <a:spcPts val="45"/>
              </a:spcBef>
            </a:pPr>
            <a:r>
              <a:rPr lang="en-US" sz="3600" spc="-85" dirty="0">
                <a:latin typeface="Arial MT"/>
                <a:cs typeface="Arial MT"/>
              </a:rPr>
              <a:t>Aggregate</a:t>
            </a:r>
            <a:r>
              <a:rPr lang="en-US" sz="3600" spc="50" dirty="0">
                <a:latin typeface="Arial MT"/>
                <a:cs typeface="Arial MT"/>
              </a:rPr>
              <a:t> </a:t>
            </a:r>
            <a:r>
              <a:rPr lang="en-US" sz="3600" spc="-45" dirty="0">
                <a:latin typeface="Arial MT"/>
                <a:cs typeface="Arial MT"/>
              </a:rPr>
              <a:t>(</a:t>
            </a:r>
            <a:r>
              <a:rPr lang="en-US" sz="3600" spc="-30" dirty="0">
                <a:latin typeface="Arial MT"/>
                <a:cs typeface="Arial MT"/>
              </a:rPr>
              <a:t>function</a:t>
            </a:r>
            <a:r>
              <a:rPr lang="en-US" sz="3600" spc="345" dirty="0">
                <a:latin typeface="Arial MT"/>
                <a:cs typeface="Arial MT"/>
              </a:rPr>
              <a:t> </a:t>
            </a:r>
            <a:r>
              <a:rPr lang="en-US" sz="3600" spc="-30" dirty="0">
                <a:latin typeface="Arial MT"/>
                <a:cs typeface="Arial MT"/>
              </a:rPr>
              <a:t>of</a:t>
            </a:r>
            <a:r>
              <a:rPr lang="en-US" sz="3600" spc="0" dirty="0">
                <a:latin typeface="Arial MT"/>
                <a:cs typeface="Arial MT"/>
              </a:rPr>
              <a:t> </a:t>
            </a:r>
            <a:r>
              <a:rPr lang="en-US" sz="3600" spc="-60" dirty="0">
                <a:latin typeface="Arial MT"/>
                <a:cs typeface="Arial MT"/>
              </a:rPr>
              <a:t>sand and fineness </a:t>
            </a:r>
          </a:p>
          <a:p>
            <a:pPr marL="56515">
              <a:lnSpc>
                <a:spcPct val="100000"/>
              </a:lnSpc>
              <a:spcBef>
                <a:spcPts val="45"/>
              </a:spcBef>
            </a:pPr>
            <a:r>
              <a:rPr lang="en-US" sz="3600" spc="-60" dirty="0">
                <a:latin typeface="Arial MT"/>
                <a:cs typeface="Cambria"/>
              </a:rPr>
              <a:t>modulus</a:t>
            </a:r>
            <a:r>
              <a:rPr lang="en-US" sz="3600" spc="-60" dirty="0">
                <a:latin typeface="Cambria"/>
                <a:cs typeface="Cambria"/>
              </a:rPr>
              <a:t>.</a:t>
            </a:r>
            <a:r>
              <a:rPr lang="en-US" sz="3600" spc="-60" dirty="0">
                <a:latin typeface="Arial MT"/>
                <a:cs typeface="Arial MT"/>
              </a:rPr>
              <a:t>)</a:t>
            </a:r>
          </a:p>
          <a:p>
            <a:pPr marL="56515">
              <a:lnSpc>
                <a:spcPct val="100000"/>
              </a:lnSpc>
              <a:spcBef>
                <a:spcPts val="45"/>
              </a:spcBef>
            </a:pPr>
            <a:r>
              <a:rPr lang="en-US" sz="3600" spc="-60" dirty="0">
                <a:latin typeface="Arial MT"/>
                <a:cs typeface="Arial MT"/>
              </a:rPr>
              <a:t>   </a:t>
            </a:r>
          </a:p>
          <a:p>
            <a:pPr marL="56515">
              <a:lnSpc>
                <a:spcPct val="100000"/>
              </a:lnSpc>
              <a:spcBef>
                <a:spcPts val="45"/>
              </a:spcBef>
            </a:pPr>
            <a:endParaRPr lang="en-US" sz="3600" spc="-60" dirty="0">
              <a:latin typeface="Arial MT"/>
              <a:cs typeface="Arial MT"/>
            </a:endParaRPr>
          </a:p>
          <a:p>
            <a:pPr marL="56515">
              <a:lnSpc>
                <a:spcPct val="100000"/>
              </a:lnSpc>
              <a:spcBef>
                <a:spcPts val="45"/>
              </a:spcBef>
            </a:pPr>
            <a:r>
              <a:rPr lang="en-US" sz="3600" spc="-60" dirty="0">
                <a:latin typeface="Arial MT"/>
                <a:cs typeface="Arial MT"/>
              </a:rPr>
              <a:t>             Week 9</a:t>
            </a:r>
            <a:endParaRPr lang="en-US" sz="3600" dirty="0">
              <a:latin typeface="Arial MT"/>
              <a:cs typeface="Arial M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BF0D42-031D-4280-BA79-ED48CF96EDF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37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609600" y="1536700"/>
            <a:ext cx="12125556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3415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latin typeface="Arial MT"/>
                <a:cs typeface="Arial MT"/>
              </a:rPr>
              <a:t>Introduction</a:t>
            </a:r>
            <a:r>
              <a:rPr spc="-10" dirty="0">
                <a:latin typeface="Arial MT"/>
                <a:cs typeface="Arial MT"/>
              </a:rPr>
              <a:t> </a:t>
            </a:r>
            <a:r>
              <a:rPr dirty="0"/>
              <a:t> </a:t>
            </a:r>
            <a:r>
              <a:rPr spc="-5" dirty="0"/>
              <a:t>of Engineering </a:t>
            </a:r>
            <a:r>
              <a:rPr spc="-10" dirty="0"/>
              <a:t>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D9ABD-7E15-3470-C91B-DD310FC7ABB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77600" y="10388600"/>
            <a:ext cx="289560" cy="304800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19600" y="3929556"/>
            <a:ext cx="320898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35" dirty="0">
                <a:latin typeface="Times New Roman"/>
                <a:cs typeface="Times New Roman"/>
              </a:rPr>
              <a:t>Week</a:t>
            </a:r>
            <a:r>
              <a:rPr sz="4800" spc="-85" dirty="0">
                <a:latin typeface="Times New Roman"/>
                <a:cs typeface="Times New Roman"/>
              </a:rPr>
              <a:t> </a:t>
            </a:r>
            <a:r>
              <a:rPr sz="4800" spc="-25" dirty="0">
                <a:latin typeface="Times New Roman"/>
                <a:cs typeface="Times New Roman"/>
              </a:rPr>
              <a:t>1</a:t>
            </a:r>
            <a:endParaRPr sz="4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111" y="1612900"/>
            <a:ext cx="10727777" cy="8077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74D1DA-DEDC-3E0C-4917-D5DC04DF86F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9166" y="0"/>
            <a:ext cx="10390022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5C494B-8F04-7B8F-06D0-48F7ABF04F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981708"/>
            <a:ext cx="10095593" cy="67299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727EAB-A975-D1FC-7CEA-DB9586C3EE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2679700"/>
            <a:ext cx="10340680" cy="67299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E99AB6-2C12-C773-16EB-DA7E97BEA7C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7489" y="2603500"/>
            <a:ext cx="10217022" cy="67299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B96150-0E05-2ACB-8841-63ECF2964A1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2146300"/>
            <a:ext cx="9528856" cy="68092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10C682-2FD5-1587-72A7-A4AF9E4236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5802" y="2374900"/>
            <a:ext cx="9900395" cy="67299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91BBA4-BE3B-8223-297D-14C2B604626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0576" y="2146300"/>
            <a:ext cx="9070848" cy="67299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FE0285-AE0C-932C-9203-32F6DAB60E4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0700" y="2679700"/>
            <a:ext cx="9470599" cy="46031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482EA5-56BD-4B03-DB93-677C4E8A5E4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2679700"/>
            <a:ext cx="8886292" cy="44152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3E83D-8E80-3644-6407-E6123F3CB3D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2400" b="1" spc="-65" dirty="0">
                <a:latin typeface="Trebuchet MS"/>
                <a:cs typeface="Trebuchet MS"/>
              </a:rPr>
              <a:t>Chapter</a:t>
            </a:r>
            <a:r>
              <a:rPr sz="2400" b="1" spc="-70" dirty="0">
                <a:latin typeface="Trebuchet MS"/>
                <a:cs typeface="Trebuchet MS"/>
              </a:rPr>
              <a:t> </a:t>
            </a:r>
            <a:r>
              <a:rPr sz="2400" b="1" spc="-65" dirty="0">
                <a:latin typeface="Trebuchet MS"/>
                <a:cs typeface="Trebuchet MS"/>
              </a:rPr>
              <a:t>1</a:t>
            </a:r>
            <a:endParaRPr sz="2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2400" b="1" spc="-10" dirty="0">
                <a:latin typeface="Trebuchet MS"/>
                <a:cs typeface="Trebuchet MS"/>
              </a:rPr>
              <a:t>Properties </a:t>
            </a:r>
            <a:r>
              <a:rPr sz="2400" b="1" spc="-5" dirty="0">
                <a:latin typeface="Trebuchet MS"/>
                <a:cs typeface="Trebuchet MS"/>
              </a:rPr>
              <a:t>of</a:t>
            </a:r>
            <a:r>
              <a:rPr sz="2400" b="1" spc="-10" dirty="0">
                <a:latin typeface="Trebuchet MS"/>
                <a:cs typeface="Trebuchet MS"/>
              </a:rPr>
              <a:t> Engineering</a:t>
            </a:r>
            <a:r>
              <a:rPr sz="2400" b="1" spc="-15" dirty="0">
                <a:latin typeface="Trebuchet MS"/>
                <a:cs typeface="Trebuchet MS"/>
              </a:rPr>
              <a:t> </a:t>
            </a:r>
            <a:r>
              <a:rPr sz="2400" b="1" spc="-10" dirty="0">
                <a:latin typeface="Trebuchet MS"/>
                <a:cs typeface="Trebuchet MS"/>
              </a:rPr>
              <a:t>Materials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1A957E-445F-AA6B-36BB-DD45BC60ACF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/>
          </a:p>
        </p:txBody>
      </p:sp>
      <p:sp>
        <p:nvSpPr>
          <p:cNvPr id="4" name="object 4"/>
          <p:cNvSpPr txBox="1"/>
          <p:nvPr/>
        </p:nvSpPr>
        <p:spPr>
          <a:xfrm>
            <a:off x="1219200" y="2539521"/>
            <a:ext cx="10249472" cy="56143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Trebuchet MS"/>
                <a:cs typeface="Trebuchet MS"/>
              </a:rPr>
              <a:t>What</a:t>
            </a:r>
            <a:r>
              <a:rPr sz="2800" b="1" spc="-25" dirty="0">
                <a:latin typeface="Trebuchet MS"/>
                <a:cs typeface="Trebuchet MS"/>
              </a:rPr>
              <a:t> </a:t>
            </a:r>
            <a:r>
              <a:rPr sz="2800" b="1" spc="-5" dirty="0">
                <a:latin typeface="Trebuchet MS"/>
                <a:cs typeface="Trebuchet MS"/>
              </a:rPr>
              <a:t>is</a:t>
            </a:r>
            <a:r>
              <a:rPr sz="2800" b="1" spc="-20" dirty="0">
                <a:latin typeface="Trebuchet MS"/>
                <a:cs typeface="Trebuchet MS"/>
              </a:rPr>
              <a:t> </a:t>
            </a:r>
            <a:r>
              <a:rPr sz="2800" b="1" spc="-5" dirty="0">
                <a:latin typeface="Trebuchet MS"/>
                <a:cs typeface="Trebuchet MS"/>
              </a:rPr>
              <a:t>an</a:t>
            </a:r>
            <a:r>
              <a:rPr sz="2800" b="1" spc="-20" dirty="0">
                <a:latin typeface="Trebuchet MS"/>
                <a:cs typeface="Trebuchet MS"/>
              </a:rPr>
              <a:t> </a:t>
            </a:r>
            <a:r>
              <a:rPr sz="2800" b="1" spc="-5" dirty="0">
                <a:latin typeface="Trebuchet MS"/>
                <a:cs typeface="Trebuchet MS"/>
              </a:rPr>
              <a:t>Engineering</a:t>
            </a:r>
            <a:r>
              <a:rPr sz="2800" b="1" spc="-20" dirty="0">
                <a:latin typeface="Trebuchet MS"/>
                <a:cs typeface="Trebuchet MS"/>
              </a:rPr>
              <a:t> </a:t>
            </a:r>
            <a:r>
              <a:rPr sz="2800" b="1" spc="-5" dirty="0">
                <a:latin typeface="Trebuchet MS"/>
                <a:cs typeface="Trebuchet MS"/>
              </a:rPr>
              <a:t>Materials?</a:t>
            </a:r>
            <a:endParaRPr sz="2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 dirty="0">
              <a:latin typeface="Trebuchet MS"/>
              <a:cs typeface="Trebuchet MS"/>
            </a:endParaRPr>
          </a:p>
          <a:p>
            <a:pPr marL="172720" indent="-158750">
              <a:lnSpc>
                <a:spcPct val="100000"/>
              </a:lnSpc>
              <a:buSzPct val="90000"/>
              <a:buChar char="-"/>
              <a:tabLst>
                <a:tab pos="173355" algn="l"/>
              </a:tabLst>
            </a:pPr>
            <a:r>
              <a:rPr sz="2800" spc="-70" dirty="0">
                <a:latin typeface="Arial MT"/>
                <a:cs typeface="Arial MT"/>
              </a:rPr>
              <a:t>Any</a:t>
            </a:r>
            <a:r>
              <a:rPr sz="2800" spc="114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mater</a:t>
            </a:r>
            <a:r>
              <a:rPr sz="2800" spc="-10" dirty="0">
                <a:latin typeface="MS UI Gothic"/>
                <a:cs typeface="MS UI Gothic"/>
              </a:rPr>
              <a:t>i</a:t>
            </a:r>
            <a:r>
              <a:rPr sz="2800" spc="-10" dirty="0">
                <a:latin typeface="Arial MT"/>
                <a:cs typeface="Arial MT"/>
              </a:rPr>
              <a:t>a</a:t>
            </a:r>
            <a:r>
              <a:rPr sz="2800" spc="-10" dirty="0">
                <a:latin typeface="MS UI Gothic"/>
                <a:cs typeface="MS UI Gothic"/>
              </a:rPr>
              <a:t>l</a:t>
            </a:r>
            <a:r>
              <a:rPr sz="2800" spc="45" dirty="0">
                <a:latin typeface="MS UI Gothic"/>
                <a:cs typeface="MS UI Gothic"/>
              </a:rPr>
              <a:t> </a:t>
            </a:r>
            <a:r>
              <a:rPr sz="2800" spc="-25" dirty="0">
                <a:latin typeface="Arial MT"/>
                <a:cs typeface="Arial MT"/>
              </a:rPr>
              <a:t>wh</a:t>
            </a:r>
            <a:r>
              <a:rPr sz="2800" spc="-25" dirty="0">
                <a:latin typeface="MS UI Gothic"/>
                <a:cs typeface="MS UI Gothic"/>
              </a:rPr>
              <a:t>i</a:t>
            </a:r>
            <a:r>
              <a:rPr sz="2800" spc="-25" dirty="0">
                <a:latin typeface="Arial MT"/>
                <a:cs typeface="Arial MT"/>
              </a:rPr>
              <a:t>ch</a:t>
            </a:r>
            <a:r>
              <a:rPr sz="2800" spc="105" dirty="0">
                <a:latin typeface="Arial MT"/>
                <a:cs typeface="Arial MT"/>
              </a:rPr>
              <a:t> </a:t>
            </a:r>
            <a:r>
              <a:rPr sz="2800" spc="-70" dirty="0">
                <a:latin typeface="MS UI Gothic"/>
                <a:cs typeface="MS UI Gothic"/>
              </a:rPr>
              <a:t>i</a:t>
            </a:r>
            <a:r>
              <a:rPr sz="2800" spc="-70" dirty="0">
                <a:latin typeface="Arial MT"/>
                <a:cs typeface="Arial MT"/>
              </a:rPr>
              <a:t>s</a:t>
            </a:r>
            <a:r>
              <a:rPr sz="2800" spc="65" dirty="0">
                <a:latin typeface="Arial MT"/>
                <a:cs typeface="Arial MT"/>
              </a:rPr>
              <a:t> </a:t>
            </a:r>
            <a:r>
              <a:rPr sz="2800" spc="-75" dirty="0">
                <a:latin typeface="Arial MT"/>
                <a:cs typeface="Arial MT"/>
              </a:rPr>
              <a:t>used</a:t>
            </a:r>
            <a:r>
              <a:rPr sz="2800" spc="175" dirty="0">
                <a:latin typeface="Arial MT"/>
                <a:cs typeface="Arial MT"/>
              </a:rPr>
              <a:t> </a:t>
            </a:r>
            <a:r>
              <a:rPr sz="2800" spc="-40" dirty="0">
                <a:latin typeface="Arial MT"/>
                <a:cs typeface="Arial MT"/>
              </a:rPr>
              <a:t>on</a:t>
            </a:r>
            <a:r>
              <a:rPr sz="2800" spc="12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app</a:t>
            </a:r>
            <a:r>
              <a:rPr sz="2800" spc="-5" dirty="0">
                <a:latin typeface="MS UI Gothic"/>
                <a:cs typeface="MS UI Gothic"/>
              </a:rPr>
              <a:t>li</a:t>
            </a:r>
            <a:r>
              <a:rPr sz="2800" spc="-5" dirty="0">
                <a:latin typeface="Arial MT"/>
                <a:cs typeface="Arial MT"/>
              </a:rPr>
              <a:t>ed</a:t>
            </a:r>
            <a:r>
              <a:rPr sz="2800" spc="135" dirty="0">
                <a:latin typeface="Arial MT"/>
                <a:cs typeface="Arial MT"/>
              </a:rPr>
              <a:t> </a:t>
            </a:r>
            <a:r>
              <a:rPr sz="2800" spc="-20" dirty="0">
                <a:latin typeface="MS UI Gothic"/>
                <a:cs typeface="MS UI Gothic"/>
              </a:rPr>
              <a:t>i</a:t>
            </a:r>
            <a:r>
              <a:rPr sz="2800" spc="-20" dirty="0">
                <a:latin typeface="Arial MT"/>
                <a:cs typeface="Arial MT"/>
              </a:rPr>
              <a:t>n</a:t>
            </a:r>
            <a:r>
              <a:rPr sz="2800" spc="140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eng</a:t>
            </a:r>
            <a:r>
              <a:rPr sz="2800" spc="-10" dirty="0">
                <a:latin typeface="MS UI Gothic"/>
                <a:cs typeface="MS UI Gothic"/>
              </a:rPr>
              <a:t>i</a:t>
            </a:r>
            <a:r>
              <a:rPr sz="2800" spc="-10" dirty="0">
                <a:latin typeface="Arial MT"/>
                <a:cs typeface="Arial MT"/>
              </a:rPr>
              <a:t>neer</a:t>
            </a:r>
            <a:r>
              <a:rPr sz="2800" spc="-10" dirty="0">
                <a:latin typeface="MS UI Gothic"/>
                <a:cs typeface="MS UI Gothic"/>
              </a:rPr>
              <a:t>i</a:t>
            </a:r>
            <a:r>
              <a:rPr sz="2800" spc="-10" dirty="0">
                <a:latin typeface="Arial MT"/>
                <a:cs typeface="Arial MT"/>
              </a:rPr>
              <a:t>ng</a:t>
            </a:r>
            <a:r>
              <a:rPr sz="2800" spc="185" dirty="0">
                <a:latin typeface="Arial MT"/>
                <a:cs typeface="Arial MT"/>
              </a:rPr>
              <a:t> </a:t>
            </a:r>
            <a:r>
              <a:rPr sz="2800" spc="-35" dirty="0">
                <a:latin typeface="Arial MT"/>
                <a:cs typeface="Arial MT"/>
              </a:rPr>
              <a:t>purposes</a:t>
            </a:r>
            <a:endParaRPr sz="28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800" spc="-70" dirty="0">
                <a:latin typeface="MS UI Gothic"/>
                <a:cs typeface="MS UI Gothic"/>
              </a:rPr>
              <a:t>i</a:t>
            </a:r>
            <a:r>
              <a:rPr sz="2800" spc="-70" dirty="0">
                <a:latin typeface="Arial MT"/>
                <a:cs typeface="Arial MT"/>
              </a:rPr>
              <a:t>s</a:t>
            </a:r>
            <a:r>
              <a:rPr sz="2800" spc="50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known</a:t>
            </a:r>
            <a:r>
              <a:rPr sz="2800" spc="125" dirty="0">
                <a:latin typeface="Arial MT"/>
                <a:cs typeface="Arial MT"/>
              </a:rPr>
              <a:t> </a:t>
            </a:r>
            <a:r>
              <a:rPr sz="2800" spc="-165" dirty="0">
                <a:latin typeface="Arial MT"/>
                <a:cs typeface="Arial MT"/>
              </a:rPr>
              <a:t>as</a:t>
            </a:r>
            <a:r>
              <a:rPr sz="2800" dirty="0">
                <a:latin typeface="Arial MT"/>
                <a:cs typeface="Arial MT"/>
              </a:rPr>
              <a:t> </a:t>
            </a:r>
            <a:r>
              <a:rPr sz="2800" spc="-35" dirty="0">
                <a:latin typeface="Arial MT"/>
                <a:cs typeface="Arial MT"/>
              </a:rPr>
              <a:t>Eng</a:t>
            </a:r>
            <a:r>
              <a:rPr sz="2800" spc="-35" dirty="0">
                <a:latin typeface="MS UI Gothic"/>
                <a:cs typeface="MS UI Gothic"/>
              </a:rPr>
              <a:t>i</a:t>
            </a:r>
            <a:r>
              <a:rPr sz="2800" spc="-35" dirty="0">
                <a:latin typeface="Arial MT"/>
                <a:cs typeface="Arial MT"/>
              </a:rPr>
              <a:t>neer</a:t>
            </a:r>
            <a:r>
              <a:rPr sz="2800" spc="-35" dirty="0">
                <a:latin typeface="MS UI Gothic"/>
                <a:cs typeface="MS UI Gothic"/>
              </a:rPr>
              <a:t>i</a:t>
            </a:r>
            <a:r>
              <a:rPr sz="2800" spc="-35" dirty="0">
                <a:latin typeface="Arial MT"/>
                <a:cs typeface="Arial MT"/>
              </a:rPr>
              <a:t>ng</a:t>
            </a:r>
            <a:r>
              <a:rPr sz="2800" spc="150" dirty="0">
                <a:latin typeface="Arial MT"/>
                <a:cs typeface="Arial MT"/>
              </a:rPr>
              <a:t> </a:t>
            </a:r>
            <a:r>
              <a:rPr sz="2800" spc="-20" dirty="0">
                <a:latin typeface="Arial MT"/>
                <a:cs typeface="Arial MT"/>
              </a:rPr>
              <a:t>mater</a:t>
            </a:r>
            <a:r>
              <a:rPr sz="2800" spc="-20" dirty="0">
                <a:latin typeface="MS UI Gothic"/>
                <a:cs typeface="MS UI Gothic"/>
              </a:rPr>
              <a:t>i</a:t>
            </a:r>
            <a:r>
              <a:rPr sz="2800" spc="-20" dirty="0">
                <a:latin typeface="Arial MT"/>
                <a:cs typeface="Arial MT"/>
              </a:rPr>
              <a:t>a</a:t>
            </a:r>
            <a:r>
              <a:rPr sz="2800" spc="-20" dirty="0">
                <a:latin typeface="MS UI Gothic"/>
                <a:cs typeface="MS UI Gothic"/>
              </a:rPr>
              <a:t>l</a:t>
            </a:r>
            <a:endParaRPr sz="2800" dirty="0">
              <a:latin typeface="MS UI Gothic"/>
              <a:cs typeface="MS UI Gothic"/>
            </a:endParaRPr>
          </a:p>
          <a:p>
            <a:pPr>
              <a:lnSpc>
                <a:spcPct val="100000"/>
              </a:lnSpc>
            </a:pPr>
            <a:endParaRPr sz="2800" dirty="0">
              <a:latin typeface="MS UI Gothic"/>
              <a:cs typeface="MS UI Gothic"/>
            </a:endParaRPr>
          </a:p>
          <a:p>
            <a:pPr marL="123189">
              <a:lnSpc>
                <a:spcPct val="100000"/>
              </a:lnSpc>
              <a:tabLst>
                <a:tab pos="1876425" algn="l"/>
              </a:tabLst>
            </a:pPr>
            <a:r>
              <a:rPr sz="2800" spc="-105" dirty="0">
                <a:latin typeface="Arial MT"/>
                <a:cs typeface="Arial MT"/>
              </a:rPr>
              <a:t>Examp</a:t>
            </a:r>
            <a:r>
              <a:rPr sz="2800" spc="-105" dirty="0">
                <a:latin typeface="MS UI Gothic"/>
                <a:cs typeface="MS UI Gothic"/>
              </a:rPr>
              <a:t>l</a:t>
            </a:r>
            <a:r>
              <a:rPr sz="2800" spc="-105" dirty="0">
                <a:latin typeface="Arial MT"/>
                <a:cs typeface="Arial MT"/>
              </a:rPr>
              <a:t>es</a:t>
            </a:r>
            <a:r>
              <a:rPr sz="2800" spc="95" dirty="0">
                <a:latin typeface="Arial MT"/>
                <a:cs typeface="Arial MT"/>
              </a:rPr>
              <a:t> </a:t>
            </a:r>
            <a:r>
              <a:rPr sz="2800" spc="-20" dirty="0">
                <a:latin typeface="Arial MT"/>
                <a:cs typeface="Arial MT"/>
              </a:rPr>
              <a:t>of</a:t>
            </a:r>
            <a:r>
              <a:rPr lang="en-US" sz="2800" spc="-20" dirty="0">
                <a:latin typeface="Arial MT"/>
                <a:cs typeface="Arial MT"/>
              </a:rPr>
              <a:t> </a:t>
            </a:r>
            <a:r>
              <a:rPr sz="2800" spc="-40" dirty="0">
                <a:solidFill>
                  <a:srgbClr val="FF0000"/>
                </a:solidFill>
                <a:latin typeface="Arial MT"/>
                <a:cs typeface="Arial MT"/>
              </a:rPr>
              <a:t>Eng</a:t>
            </a:r>
            <a:r>
              <a:rPr sz="2800" spc="-40" dirty="0">
                <a:solidFill>
                  <a:srgbClr val="FF0000"/>
                </a:solidFill>
                <a:latin typeface="MS UI Gothic"/>
                <a:cs typeface="MS UI Gothic"/>
              </a:rPr>
              <a:t>i</a:t>
            </a:r>
            <a:r>
              <a:rPr sz="2800" spc="-40" dirty="0">
                <a:solidFill>
                  <a:srgbClr val="FF0000"/>
                </a:solidFill>
                <a:latin typeface="Arial MT"/>
                <a:cs typeface="Arial MT"/>
              </a:rPr>
              <a:t>neer</a:t>
            </a:r>
            <a:r>
              <a:rPr sz="2800" spc="-40" dirty="0">
                <a:solidFill>
                  <a:srgbClr val="FF0000"/>
                </a:solidFill>
                <a:latin typeface="MS UI Gothic"/>
                <a:cs typeface="MS UI Gothic"/>
              </a:rPr>
              <a:t>i</a:t>
            </a:r>
            <a:r>
              <a:rPr sz="2800" spc="-40" dirty="0">
                <a:solidFill>
                  <a:srgbClr val="FF0000"/>
                </a:solidFill>
                <a:latin typeface="Arial MT"/>
                <a:cs typeface="Arial MT"/>
              </a:rPr>
              <a:t>ng</a:t>
            </a:r>
            <a:r>
              <a:rPr sz="2800" spc="17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800" spc="-40" dirty="0">
                <a:solidFill>
                  <a:srgbClr val="FF0000"/>
                </a:solidFill>
                <a:latin typeface="Arial MT"/>
                <a:cs typeface="Arial MT"/>
              </a:rPr>
              <a:t>mater</a:t>
            </a:r>
            <a:r>
              <a:rPr sz="2800" spc="-40" dirty="0">
                <a:solidFill>
                  <a:srgbClr val="FF0000"/>
                </a:solidFill>
                <a:latin typeface="MS UI Gothic"/>
                <a:cs typeface="MS UI Gothic"/>
              </a:rPr>
              <a:t>i</a:t>
            </a:r>
            <a:r>
              <a:rPr sz="2800" spc="-40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2800" spc="-40" dirty="0">
                <a:solidFill>
                  <a:srgbClr val="FF0000"/>
                </a:solidFill>
                <a:latin typeface="MS UI Gothic"/>
                <a:cs typeface="MS UI Gothic"/>
              </a:rPr>
              <a:t>l</a:t>
            </a:r>
            <a:r>
              <a:rPr sz="2800" spc="-40" dirty="0">
                <a:solidFill>
                  <a:srgbClr val="FF0000"/>
                </a:solidFill>
                <a:latin typeface="Arial MT"/>
                <a:cs typeface="Arial MT"/>
              </a:rPr>
              <a:t>s</a:t>
            </a:r>
            <a:endParaRPr sz="2800" dirty="0">
              <a:solidFill>
                <a:srgbClr val="FF0000"/>
              </a:solidFill>
              <a:latin typeface="Arial MT"/>
              <a:cs typeface="Arial MT"/>
            </a:endParaRPr>
          </a:p>
          <a:p>
            <a:pPr marL="426084" lvl="1" indent="-304165">
              <a:lnSpc>
                <a:spcPct val="100000"/>
              </a:lnSpc>
              <a:buChar char="•"/>
              <a:tabLst>
                <a:tab pos="426084" algn="l"/>
                <a:tab pos="426720" algn="l"/>
              </a:tabLst>
            </a:pPr>
            <a:r>
              <a:rPr sz="2800" spc="-65" dirty="0">
                <a:latin typeface="Arial MT"/>
                <a:cs typeface="Arial MT"/>
              </a:rPr>
              <a:t>Meta</a:t>
            </a:r>
            <a:r>
              <a:rPr sz="2800" spc="-65" dirty="0">
                <a:latin typeface="MS UI Gothic"/>
                <a:cs typeface="MS UI Gothic"/>
              </a:rPr>
              <a:t>l</a:t>
            </a:r>
            <a:r>
              <a:rPr sz="2800" spc="-65" dirty="0">
                <a:latin typeface="Arial MT"/>
                <a:cs typeface="Arial MT"/>
              </a:rPr>
              <a:t>s</a:t>
            </a:r>
            <a:endParaRPr sz="2800" dirty="0">
              <a:latin typeface="Arial MT"/>
              <a:cs typeface="Arial MT"/>
            </a:endParaRPr>
          </a:p>
          <a:p>
            <a:pPr marL="417830" lvl="1" indent="-295910">
              <a:lnSpc>
                <a:spcPct val="100000"/>
              </a:lnSpc>
              <a:buChar char="•"/>
              <a:tabLst>
                <a:tab pos="417830" algn="l"/>
                <a:tab pos="418465" algn="l"/>
              </a:tabLst>
            </a:pPr>
            <a:r>
              <a:rPr sz="2800" spc="-95" dirty="0">
                <a:latin typeface="Arial MT"/>
                <a:cs typeface="Arial MT"/>
              </a:rPr>
              <a:t>Ceram</a:t>
            </a:r>
            <a:r>
              <a:rPr sz="2800" spc="-95" dirty="0">
                <a:latin typeface="MS UI Gothic"/>
                <a:cs typeface="MS UI Gothic"/>
              </a:rPr>
              <a:t>i</a:t>
            </a:r>
            <a:r>
              <a:rPr sz="2800" spc="-95" dirty="0">
                <a:latin typeface="Arial MT"/>
                <a:cs typeface="Arial MT"/>
              </a:rPr>
              <a:t>cs</a:t>
            </a:r>
            <a:endParaRPr sz="2800" dirty="0">
              <a:latin typeface="Arial MT"/>
              <a:cs typeface="Arial MT"/>
            </a:endParaRPr>
          </a:p>
          <a:p>
            <a:pPr marL="408940" lvl="1" indent="-287020">
              <a:lnSpc>
                <a:spcPct val="100000"/>
              </a:lnSpc>
              <a:buChar char="•"/>
              <a:tabLst>
                <a:tab pos="408940" algn="l"/>
                <a:tab pos="409575" algn="l"/>
              </a:tabLst>
            </a:pPr>
            <a:r>
              <a:rPr sz="2800" spc="-70" dirty="0">
                <a:latin typeface="Arial MT"/>
                <a:cs typeface="Arial MT"/>
              </a:rPr>
              <a:t>Po</a:t>
            </a:r>
            <a:r>
              <a:rPr sz="2800" spc="-70" dirty="0">
                <a:latin typeface="MS UI Gothic"/>
                <a:cs typeface="MS UI Gothic"/>
              </a:rPr>
              <a:t>l</a:t>
            </a:r>
            <a:r>
              <a:rPr sz="2800" spc="-70" dirty="0">
                <a:latin typeface="Arial MT"/>
                <a:cs typeface="Arial MT"/>
              </a:rPr>
              <a:t>ymers</a:t>
            </a:r>
            <a:endParaRPr sz="2800" dirty="0">
              <a:latin typeface="Arial MT"/>
              <a:cs typeface="Arial MT"/>
            </a:endParaRPr>
          </a:p>
          <a:p>
            <a:pPr marL="417830" lvl="1" indent="-295910">
              <a:lnSpc>
                <a:spcPct val="100000"/>
              </a:lnSpc>
              <a:buChar char="•"/>
              <a:tabLst>
                <a:tab pos="417830" algn="l"/>
                <a:tab pos="418465" algn="l"/>
              </a:tabLst>
            </a:pPr>
            <a:r>
              <a:rPr sz="2800" spc="-45" dirty="0">
                <a:latin typeface="Arial MT"/>
                <a:cs typeface="Arial MT"/>
              </a:rPr>
              <a:t>Compos</a:t>
            </a:r>
            <a:r>
              <a:rPr sz="2800" spc="-45" dirty="0">
                <a:latin typeface="MS UI Gothic"/>
                <a:cs typeface="MS UI Gothic"/>
              </a:rPr>
              <a:t>i</a:t>
            </a:r>
            <a:r>
              <a:rPr sz="2800" spc="-45" dirty="0">
                <a:latin typeface="Arial MT"/>
                <a:cs typeface="Arial MT"/>
              </a:rPr>
              <a:t>tes</a:t>
            </a:r>
            <a:endParaRPr sz="2800" dirty="0">
              <a:latin typeface="Arial MT"/>
              <a:cs typeface="Arial MT"/>
            </a:endParaRPr>
          </a:p>
          <a:p>
            <a:pPr marL="408305" lvl="1" indent="-286385">
              <a:lnSpc>
                <a:spcPct val="100000"/>
              </a:lnSpc>
              <a:buChar char="•"/>
              <a:tabLst>
                <a:tab pos="408305" algn="l"/>
                <a:tab pos="408940" algn="l"/>
              </a:tabLst>
            </a:pPr>
            <a:r>
              <a:rPr sz="2800" spc="-10" dirty="0">
                <a:latin typeface="Arial MT"/>
                <a:cs typeface="Arial MT"/>
              </a:rPr>
              <a:t>Sem</a:t>
            </a:r>
            <a:r>
              <a:rPr sz="2800" spc="-10" dirty="0">
                <a:latin typeface="MS UI Gothic"/>
                <a:cs typeface="MS UI Gothic"/>
              </a:rPr>
              <a:t>i</a:t>
            </a:r>
            <a:r>
              <a:rPr sz="2800" spc="-10" dirty="0">
                <a:latin typeface="Arial MT"/>
                <a:cs typeface="Arial MT"/>
              </a:rPr>
              <a:t>conductor</a:t>
            </a:r>
            <a:endParaRPr sz="2800" dirty="0">
              <a:latin typeface="Arial MT"/>
              <a:cs typeface="Arial MT"/>
            </a:endParaRPr>
          </a:p>
          <a:p>
            <a:pPr marL="410845" lvl="1" indent="-288925">
              <a:lnSpc>
                <a:spcPct val="100000"/>
              </a:lnSpc>
              <a:buChar char="•"/>
              <a:tabLst>
                <a:tab pos="410845" algn="l"/>
                <a:tab pos="411480" algn="l"/>
              </a:tabLst>
            </a:pPr>
            <a:r>
              <a:rPr sz="2800" spc="-45" dirty="0">
                <a:latin typeface="Arial MT"/>
                <a:cs typeface="Arial MT"/>
              </a:rPr>
              <a:t>B</a:t>
            </a:r>
            <a:r>
              <a:rPr sz="2800" spc="-45" dirty="0">
                <a:latin typeface="MS UI Gothic"/>
                <a:cs typeface="MS UI Gothic"/>
              </a:rPr>
              <a:t>i</a:t>
            </a:r>
            <a:r>
              <a:rPr sz="2800" spc="-45" dirty="0">
                <a:latin typeface="Arial MT"/>
                <a:cs typeface="Arial MT"/>
              </a:rPr>
              <a:t>omater</a:t>
            </a:r>
            <a:r>
              <a:rPr sz="2800" spc="-45" dirty="0">
                <a:latin typeface="MS UI Gothic"/>
                <a:cs typeface="MS UI Gothic"/>
              </a:rPr>
              <a:t>i</a:t>
            </a:r>
            <a:r>
              <a:rPr sz="2800" spc="-45" dirty="0">
                <a:latin typeface="Arial MT"/>
                <a:cs typeface="Arial MT"/>
              </a:rPr>
              <a:t>a</a:t>
            </a:r>
            <a:r>
              <a:rPr sz="2800" spc="-45" dirty="0">
                <a:latin typeface="MS UI Gothic"/>
                <a:cs typeface="MS UI Gothic"/>
              </a:rPr>
              <a:t>l</a:t>
            </a:r>
            <a:endParaRPr sz="2800" dirty="0">
              <a:latin typeface="MS UI Gothic"/>
              <a:cs typeface="MS UI Gothic"/>
            </a:endParaRPr>
          </a:p>
          <a:p>
            <a:pPr marL="417830" lvl="1" indent="-295910">
              <a:lnSpc>
                <a:spcPct val="100000"/>
              </a:lnSpc>
              <a:buChar char="•"/>
              <a:tabLst>
                <a:tab pos="417830" algn="l"/>
                <a:tab pos="418465" algn="l"/>
              </a:tabLst>
            </a:pPr>
            <a:r>
              <a:rPr sz="2800" spc="-55" dirty="0">
                <a:latin typeface="Arial MT"/>
                <a:cs typeface="Arial MT"/>
              </a:rPr>
              <a:t>Concrete</a:t>
            </a:r>
            <a:r>
              <a:rPr sz="2800" spc="155" dirty="0">
                <a:latin typeface="Arial MT"/>
                <a:cs typeface="Arial MT"/>
              </a:rPr>
              <a:t> </a:t>
            </a:r>
            <a:r>
              <a:rPr sz="2800" spc="-100" dirty="0">
                <a:latin typeface="Arial MT"/>
                <a:cs typeface="Arial MT"/>
              </a:rPr>
              <a:t>etc</a:t>
            </a:r>
            <a:endParaRPr sz="28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536" y="2146300"/>
            <a:ext cx="8948928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EBFD4D-0434-976D-C6A0-E036F32D29F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5268" y="2222500"/>
            <a:ext cx="10501464" cy="583519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625AB-DEEE-0221-A038-8B45D931448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755900"/>
            <a:ext cx="10152672" cy="58917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B74703-60D3-BC43-D77D-91E1E976F7F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0626" y="2146300"/>
            <a:ext cx="9070748" cy="60477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755E99-765E-EC1A-169B-24D77C576A1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8B360DE-F188-68BF-DF2A-367B23BF7513}"/>
              </a:ext>
            </a:extLst>
          </p:cNvPr>
          <p:cNvSpPr txBox="1"/>
          <p:nvPr/>
        </p:nvSpPr>
        <p:spPr>
          <a:xfrm>
            <a:off x="2667000" y="2679700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610">
              <a:lnSpc>
                <a:spcPct val="100000"/>
              </a:lnSpc>
              <a:spcBef>
                <a:spcPts val="45"/>
              </a:spcBef>
              <a:tabLst>
                <a:tab pos="807085" algn="l"/>
                <a:tab pos="1830070" algn="l"/>
                <a:tab pos="2106295" algn="l"/>
                <a:tab pos="2846705" algn="l"/>
                <a:tab pos="3566795" algn="l"/>
                <a:tab pos="4366895" algn="l"/>
              </a:tabLst>
            </a:pPr>
            <a:r>
              <a:rPr lang="en-US" sz="3600" spc="-75" dirty="0">
                <a:latin typeface="Arial MT"/>
                <a:cs typeface="Arial MT"/>
              </a:rPr>
              <a:t>Cement(Definition , History &amp; Cement Chemistry</a:t>
            </a:r>
            <a:r>
              <a:rPr lang="en-US" sz="3600" dirty="0">
                <a:latin typeface="Arial MT"/>
                <a:cs typeface="Arial MT"/>
              </a:rPr>
              <a:t>)</a:t>
            </a:r>
          </a:p>
          <a:p>
            <a:pPr marL="54610">
              <a:lnSpc>
                <a:spcPct val="100000"/>
              </a:lnSpc>
              <a:spcBef>
                <a:spcPts val="45"/>
              </a:spcBef>
              <a:tabLst>
                <a:tab pos="807085" algn="l"/>
                <a:tab pos="1830070" algn="l"/>
                <a:tab pos="2106295" algn="l"/>
                <a:tab pos="2846705" algn="l"/>
                <a:tab pos="3566795" algn="l"/>
                <a:tab pos="4366895" algn="l"/>
              </a:tabLst>
            </a:pPr>
            <a:r>
              <a:rPr lang="en-US" sz="3600" dirty="0">
                <a:latin typeface="Arial MT"/>
                <a:cs typeface="Arial MT"/>
              </a:rPr>
              <a:t>         </a:t>
            </a:r>
          </a:p>
          <a:p>
            <a:pPr marL="54610">
              <a:lnSpc>
                <a:spcPct val="100000"/>
              </a:lnSpc>
              <a:spcBef>
                <a:spcPts val="45"/>
              </a:spcBef>
              <a:tabLst>
                <a:tab pos="807085" algn="l"/>
                <a:tab pos="1830070" algn="l"/>
                <a:tab pos="2106295" algn="l"/>
                <a:tab pos="2846705" algn="l"/>
                <a:tab pos="3566795" algn="l"/>
                <a:tab pos="4366895" algn="l"/>
              </a:tabLst>
            </a:pPr>
            <a:r>
              <a:rPr lang="en-US" sz="3600" dirty="0">
                <a:latin typeface="Arial MT"/>
                <a:cs typeface="Arial MT"/>
              </a:rPr>
              <a:t>          Week 10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D7AE23-E2A7-7CCB-4DED-231E421EB6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2062" y="883412"/>
            <a:ext cx="463677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spc="-5" dirty="0">
                <a:latin typeface="Times New Roman"/>
                <a:cs typeface="Times New Roman"/>
              </a:rPr>
              <a:t>PROPERTIES</a:t>
            </a:r>
            <a:r>
              <a:rPr sz="2200" b="1" spc="-15" dirty="0">
                <a:latin typeface="Times New Roman"/>
                <a:cs typeface="Times New Roman"/>
              </a:rPr>
              <a:t> </a:t>
            </a:r>
            <a:r>
              <a:rPr sz="2200" b="1" spc="5" dirty="0">
                <a:latin typeface="Times New Roman"/>
                <a:cs typeface="Times New Roman"/>
              </a:rPr>
              <a:t>&amp;</a:t>
            </a:r>
            <a:r>
              <a:rPr sz="2200" b="1" spc="-15" dirty="0">
                <a:latin typeface="Times New Roman"/>
                <a:cs typeface="Times New Roman"/>
              </a:rPr>
              <a:t> </a:t>
            </a:r>
            <a:r>
              <a:rPr sz="2200" b="1" spc="-5" dirty="0">
                <a:latin typeface="Times New Roman"/>
                <a:cs typeface="Times New Roman"/>
              </a:rPr>
              <a:t>USES</a:t>
            </a:r>
            <a:r>
              <a:rPr sz="2200" b="1" spc="-15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OF</a:t>
            </a:r>
            <a:r>
              <a:rPr sz="2200" b="1" spc="-20" dirty="0">
                <a:latin typeface="Times New Roman"/>
                <a:cs typeface="Times New Roman"/>
              </a:rPr>
              <a:t> </a:t>
            </a:r>
            <a:r>
              <a:rPr sz="2200" b="1" spc="-5" dirty="0">
                <a:latin typeface="Times New Roman"/>
                <a:cs typeface="Times New Roman"/>
              </a:rPr>
              <a:t>CEMENT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1700" y="1474135"/>
            <a:ext cx="11061700" cy="4374852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25"/>
              </a:spcBef>
            </a:pPr>
            <a:r>
              <a:rPr sz="2800" b="1" spc="-5" dirty="0">
                <a:latin typeface="Times New Roman"/>
                <a:cs typeface="Times New Roman"/>
              </a:rPr>
              <a:t>WHAT</a:t>
            </a:r>
            <a:r>
              <a:rPr sz="2800" b="1" spc="-2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IS</a:t>
            </a:r>
            <a:r>
              <a:rPr sz="2800" b="1" spc="-2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CEMENT?</a:t>
            </a:r>
            <a:endParaRPr sz="28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95900"/>
              </a:lnSpc>
              <a:spcBef>
                <a:spcPts val="775"/>
              </a:spcBef>
            </a:pPr>
            <a:r>
              <a:rPr sz="2800" i="1" spc="-5" dirty="0">
                <a:latin typeface="Times New Roman"/>
                <a:cs typeface="Times New Roman"/>
              </a:rPr>
              <a:t>Cement</a:t>
            </a:r>
            <a:r>
              <a:rPr sz="2800" spc="-5" dirty="0">
                <a:latin typeface="Times New Roman"/>
                <a:cs typeface="Times New Roman"/>
              </a:rPr>
              <a:t>, one of the most important building materials, is a binding agent that sets </a:t>
            </a:r>
            <a:r>
              <a:rPr sz="2800" spc="-33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and hardens to adhere to building units such as stones, bricks, tiles, etc. Cement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generally refers to a very fine powdery substance chiefly made up of limestone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(calcium), sand or clay (silicon), bauxite (aluminum) and iron ore, and may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include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shells,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chalk,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marl,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shale,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clay,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blast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furnace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slag,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slate.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raw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ingredients are processed in cement manufacturing plants and heated to form a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rock-hard substance, which is then ground into a fine powder to be sold. Cement </a:t>
            </a:r>
            <a:r>
              <a:rPr sz="2800" spc="-33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mixed with water causes a chemical reaction and forms a paste that sets and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hardens to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bind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individual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structures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building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materials.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59350" y="9219265"/>
            <a:ext cx="113665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latin typeface="Times New Roman"/>
                <a:cs typeface="Times New Roman"/>
              </a:rPr>
              <a:t>FIG: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CEMENT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2800" y="6046917"/>
            <a:ext cx="2792095" cy="305371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5000" y="6090460"/>
            <a:ext cx="2130158" cy="270700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115DC-E4C9-0671-90E8-082CD80845F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F4ED55-78EE-1942-143C-0F22BBE8BDED}"/>
              </a:ext>
            </a:extLst>
          </p:cNvPr>
          <p:cNvSpPr txBox="1"/>
          <p:nvPr/>
        </p:nvSpPr>
        <p:spPr>
          <a:xfrm>
            <a:off x="762000" y="2753939"/>
            <a:ext cx="10668000" cy="5185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830"/>
              </a:spcBef>
            </a:pPr>
            <a:r>
              <a:rPr lang="en-US" sz="2800" spc="-5" dirty="0">
                <a:latin typeface="Times New Roman"/>
                <a:cs typeface="Times New Roman"/>
              </a:rPr>
              <a:t>Cement is an integral part of the urban infrastructure. It is used to make concrete 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as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well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as mortar,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and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to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secure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the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infrastructure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by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binding</a:t>
            </a:r>
            <a:r>
              <a:rPr lang="en-US" sz="2800" spc="34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the</a:t>
            </a:r>
            <a:r>
              <a:rPr lang="en-US" sz="2800" spc="34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building 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blocks. Concrete is made of cement, water, sand, and gravel mixed in definite 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proportions,</a:t>
            </a:r>
            <a:r>
              <a:rPr lang="en-US" sz="2800" spc="-6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whereas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mortar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consists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of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cement,</a:t>
            </a:r>
            <a:r>
              <a:rPr lang="en-US" sz="2800" spc="-6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water,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and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lime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aggregate.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These </a:t>
            </a:r>
            <a:r>
              <a:rPr lang="en-US" sz="2800" spc="-34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are both used to bind rocks, stones, bricks, and other building units, fill or seal 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any</a:t>
            </a:r>
            <a:r>
              <a:rPr lang="en-US" sz="2800" spc="-6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gaps,</a:t>
            </a:r>
            <a:r>
              <a:rPr lang="en-US" sz="2800" spc="-6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and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to</a:t>
            </a:r>
            <a:r>
              <a:rPr lang="en-US" sz="2800" spc="-6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make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decorative</a:t>
            </a:r>
            <a:r>
              <a:rPr lang="en-US" sz="2800" spc="-6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patterns.</a:t>
            </a:r>
            <a:r>
              <a:rPr lang="en-US" sz="2800" spc="-6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Cement</a:t>
            </a:r>
            <a:r>
              <a:rPr lang="en-US" sz="2800" spc="-6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mixed</a:t>
            </a:r>
            <a:r>
              <a:rPr lang="en-US" sz="2800" spc="-6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with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water</a:t>
            </a:r>
            <a:r>
              <a:rPr lang="en-US" sz="2800" spc="-6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silicates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and </a:t>
            </a:r>
            <a:r>
              <a:rPr lang="en-US" sz="2800" spc="-34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aluminates, making a water repellant hardened mass that is used for </a:t>
            </a:r>
            <a:r>
              <a:rPr lang="en-US" sz="2800" spc="-10" dirty="0">
                <a:latin typeface="Times New Roman"/>
                <a:cs typeface="Times New Roman"/>
              </a:rPr>
              <a:t>water- </a:t>
            </a:r>
            <a:r>
              <a:rPr lang="en-US" sz="2800" spc="-5" dirty="0">
                <a:latin typeface="Times New Roman"/>
                <a:cs typeface="Times New Roman"/>
              </a:rPr>
              <a:t> proofing.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CAFC02-46AD-1004-86A9-65ED5C7FB04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2608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778719"/>
            <a:ext cx="10985500" cy="8214428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2400" b="1" spc="-5" dirty="0">
                <a:latin typeface="Times New Roman"/>
                <a:cs typeface="Times New Roman"/>
              </a:rPr>
              <a:t>HISTORY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OF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CEMENT</a:t>
            </a:r>
            <a:endParaRPr sz="2400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840"/>
              </a:spcBef>
            </a:pPr>
            <a:r>
              <a:rPr sz="2800" spc="-5" dirty="0">
                <a:latin typeface="Times New Roman"/>
                <a:cs typeface="Times New Roman"/>
              </a:rPr>
              <a:t>Cement, though different from the refined product found nowadays, has been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used in many forms since the advent of human civilization. From volcanic ashes, </a:t>
            </a:r>
            <a:r>
              <a:rPr sz="2800" spc="-33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crushed pottery, burnt gypsum and hydrated lime to the first hydraulic cement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used by the Romans in the middle ages, the development of cement continued to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18th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century,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when James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Parker patented Roman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cement,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which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gained </a:t>
            </a:r>
            <a:r>
              <a:rPr sz="2800" spc="-33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popularity but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was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replaced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Portland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cement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1850s.</a:t>
            </a:r>
            <a:endParaRPr lang="en-US" sz="2800" spc="-5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840"/>
              </a:spcBef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840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735"/>
              </a:spcBef>
            </a:pPr>
            <a:r>
              <a:rPr sz="2800" spc="-5" dirty="0">
                <a:latin typeface="Times New Roman"/>
                <a:cs typeface="Times New Roman"/>
              </a:rPr>
              <a:t>In the 19th century, Frenchman Louis Vicat laid the foundation for the chemical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composition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Portland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cement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Russia, Egor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Cheliev published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methods</a:t>
            </a:r>
            <a:r>
              <a:rPr sz="2800" spc="34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spc="6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making</a:t>
            </a:r>
            <a:r>
              <a:rPr sz="2800" spc="6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cement, uses</a:t>
            </a:r>
            <a:r>
              <a:rPr sz="2800" spc="6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spc="6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cement and</a:t>
            </a:r>
            <a:r>
              <a:rPr sz="2800" spc="6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advantages. Joseph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Aspdin brought Portland cement to the market in England and his son, William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Aspdin, developed the “modern” Portland cement, which was soon in quite high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demand. But the real father of Portland cement is considered to be Isaac Charles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Johnson, who contributed immensely by publishing the process of developing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meso-Portland cement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kiln.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27AFBA-44C4-8B29-102B-A5BD105A6C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97</a:t>
            </a:fld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BAADA6-BF70-56EF-29CF-71281B102248}"/>
              </a:ext>
            </a:extLst>
          </p:cNvPr>
          <p:cNvSpPr txBox="1"/>
          <p:nvPr/>
        </p:nvSpPr>
        <p:spPr>
          <a:xfrm>
            <a:off x="685800" y="1155700"/>
            <a:ext cx="1082040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6350" algn="just">
              <a:spcBef>
                <a:spcPts val="765"/>
              </a:spcBef>
            </a:pPr>
            <a:r>
              <a:rPr lang="en-US" sz="2800" spc="-5" dirty="0">
                <a:latin typeface="Times New Roman"/>
                <a:cs typeface="Times New Roman"/>
              </a:rPr>
              <a:t>In the 19th century, Rosendale cement was discovered in New York. Though its 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rigidity made it quite popular at first, the market demand soon declined because 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of its long curing time and Portland cement was again the favorite. However, a 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new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blend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of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Rosendale-Portland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cement,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which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is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both</a:t>
            </a:r>
            <a:r>
              <a:rPr lang="en-US" sz="2800" spc="-4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highly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durable</a:t>
            </a:r>
            <a:r>
              <a:rPr lang="en-US" sz="2800" spc="-5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and</a:t>
            </a:r>
            <a:r>
              <a:rPr lang="en-US" sz="2800" spc="-5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needs </a:t>
            </a:r>
            <a:r>
              <a:rPr lang="en-US" sz="2800" spc="-33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less curing time, was synthesized by Catskill Aqueduct and is now often used for </a:t>
            </a:r>
            <a:r>
              <a:rPr lang="en-US" sz="2800" spc="-33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highway or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bridge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construction.</a:t>
            </a:r>
          </a:p>
          <a:p>
            <a:pPr marL="12700" marR="6350" algn="just">
              <a:spcBef>
                <a:spcPts val="765"/>
              </a:spcBef>
            </a:pPr>
            <a:endParaRPr lang="en-US" sz="2800" spc="-5" dirty="0">
              <a:latin typeface="Times New Roman"/>
              <a:cs typeface="Times New Roman"/>
            </a:endParaRPr>
          </a:p>
          <a:p>
            <a:pPr marL="12700" marR="6350" algn="just">
              <a:spcBef>
                <a:spcPts val="765"/>
              </a:spcBef>
            </a:pPr>
            <a:endParaRPr lang="en-US" sz="2800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830"/>
              </a:spcBef>
            </a:pPr>
            <a:r>
              <a:rPr lang="en-US" sz="2800" spc="-5" dirty="0">
                <a:latin typeface="Times New Roman"/>
                <a:cs typeface="Times New Roman"/>
              </a:rPr>
              <a:t>The cement used today has undergone experimentation, testing and significant 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improvements to meet the needs of the present world, such as developing strong 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concretes for roads and highways, hydraulic mortars that endure sea water and 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stucco for wet climates. Different kinds of modern cement, most of them known 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as Portland cement or blends, including blast furnace cement, Portland fly-ash 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cement,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Portland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pozzolan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cement,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pozzolan-lime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cement,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slag-lime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cement,</a:t>
            </a:r>
            <a:r>
              <a:rPr lang="en-US" sz="2800" spc="-25" dirty="0">
                <a:latin typeface="Times New Roman"/>
                <a:cs typeface="Times New Roman"/>
              </a:rPr>
              <a:t> </a:t>
            </a:r>
            <a:r>
              <a:rPr lang="en-US" sz="2800" spc="-5" dirty="0">
                <a:latin typeface="Times New Roman"/>
                <a:cs typeface="Times New Roman"/>
              </a:rPr>
              <a:t>etc</a:t>
            </a:r>
            <a:r>
              <a:rPr lang="en-US" sz="1800" spc="-5" dirty="0">
                <a:latin typeface="Times New Roman"/>
                <a:cs typeface="Times New Roman"/>
              </a:rPr>
              <a:t>.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996737-B7F3-69F1-A044-570A0BF90E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4159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778718"/>
            <a:ext cx="11061700" cy="614976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algn="ctr">
              <a:spcBef>
                <a:spcPts val="60"/>
              </a:spcBef>
            </a:pPr>
            <a:r>
              <a:rPr sz="2000" b="1" spc="-5" dirty="0">
                <a:latin typeface="Times New Roman"/>
                <a:cs typeface="Times New Roman"/>
              </a:rPr>
              <a:t>CEMENT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CHEMISTRY</a:t>
            </a:r>
            <a:endParaRPr sz="2000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60"/>
              </a:spcBef>
            </a:pPr>
            <a:r>
              <a:rPr sz="2000" spc="-5" dirty="0">
                <a:latin typeface="Times New Roman"/>
                <a:cs typeface="Times New Roman"/>
              </a:rPr>
              <a:t>Cement is chiefly of two kinds based on the way it is set and hardened: hydraulic </a:t>
            </a:r>
            <a:r>
              <a:rPr sz="2000" spc="-3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cement, which hardens due to the addition of water, and non-hydraulic cement,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which is hardened by carbonation with the carbon present in the air, so it cannot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be used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underwater.</a:t>
            </a:r>
            <a:endParaRPr sz="2000" dirty="0">
              <a:latin typeface="Times New Roman"/>
              <a:cs typeface="Times New Roman"/>
            </a:endParaRPr>
          </a:p>
          <a:p>
            <a:pPr marL="12700" algn="just">
              <a:spcBef>
                <a:spcPts val="60"/>
              </a:spcBef>
            </a:pPr>
            <a:r>
              <a:rPr sz="2000" spc="-5" dirty="0">
                <a:latin typeface="Times New Roman"/>
                <a:cs typeface="Times New Roman"/>
              </a:rPr>
              <a:t>Non-hydraulic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produced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through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following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steps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(lime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cycle):</a:t>
            </a:r>
            <a:endParaRPr sz="2000" dirty="0">
              <a:latin typeface="Times New Roman"/>
              <a:cs typeface="Times New Roman"/>
            </a:endParaRPr>
          </a:p>
          <a:p>
            <a:pPr marL="469900" marR="48895" indent="-228600">
              <a:spcBef>
                <a:spcPts val="60"/>
              </a:spcBef>
              <a:buAutoNum type="arabicPeriod"/>
              <a:tabLst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Calcination: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Lime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produced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from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limestone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over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825°C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for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about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10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hours. (CaCO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15" baseline="3968" dirty="0">
                <a:latin typeface="Times New Roman"/>
                <a:cs typeface="Times New Roman"/>
              </a:rPr>
              <a:t>→</a:t>
            </a:r>
            <a:r>
              <a:rPr sz="2000" spc="7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CaO</a:t>
            </a:r>
            <a:r>
              <a:rPr sz="2000" spc="7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CO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)</a:t>
            </a:r>
            <a:endParaRPr sz="2000" baseline="3968"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60"/>
              </a:spcBef>
              <a:buAutoNum type="arabicPeriod"/>
              <a:tabLst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Slaking: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Calcium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oxide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mixed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with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water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make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slaked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lime.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(CaO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+</a:t>
            </a:r>
            <a:endParaRPr sz="2000" dirty="0">
              <a:latin typeface="Times New Roman"/>
              <a:cs typeface="Times New Roman"/>
            </a:endParaRPr>
          </a:p>
          <a:p>
            <a:pPr marL="469900">
              <a:spcBef>
                <a:spcPts val="60"/>
              </a:spcBef>
            </a:pPr>
            <a:r>
              <a:rPr sz="2000" spc="-7" baseline="3968" dirty="0">
                <a:latin typeface="Times New Roman"/>
                <a:cs typeface="Times New Roman"/>
              </a:rPr>
              <a:t>H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spc="-30" baseline="3968" dirty="0">
                <a:latin typeface="Times New Roman"/>
                <a:cs typeface="Times New Roman"/>
              </a:rPr>
              <a:t> </a:t>
            </a:r>
            <a:r>
              <a:rPr sz="2000" spc="-15" baseline="3968" dirty="0">
                <a:latin typeface="Times New Roman"/>
                <a:cs typeface="Times New Roman"/>
              </a:rPr>
              <a:t>→</a:t>
            </a:r>
            <a:r>
              <a:rPr sz="2000" spc="-3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Ca(OH)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)</a:t>
            </a:r>
            <a:endParaRPr sz="2000" baseline="3968"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60"/>
              </a:spcBef>
              <a:buAutoNum type="arabicPeriod" startAt="3"/>
              <a:tabLst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Setting: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Water is completely evaporated.</a:t>
            </a:r>
            <a:endParaRPr sz="2000" dirty="0">
              <a:latin typeface="Times New Roman"/>
              <a:cs typeface="Times New Roman"/>
            </a:endParaRPr>
          </a:p>
          <a:p>
            <a:pPr marL="469900" marR="348615" indent="-228600">
              <a:spcBef>
                <a:spcPts val="60"/>
              </a:spcBef>
              <a:buAutoNum type="arabicPeriod" startAt="3"/>
              <a:tabLst>
                <a:tab pos="469900" algn="l"/>
              </a:tabLst>
            </a:pP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exposed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dry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air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and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hardens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after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time-consuming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reactions. (Ca(OH)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CO</a:t>
            </a:r>
            <a:r>
              <a:rPr sz="2000" dirty="0">
                <a:latin typeface="Times New Roman"/>
                <a:cs typeface="Times New Roman"/>
              </a:rPr>
              <a:t>2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15" baseline="3968" dirty="0">
                <a:latin typeface="Times New Roman"/>
                <a:cs typeface="Times New Roman"/>
              </a:rPr>
              <a:t>→</a:t>
            </a:r>
            <a:r>
              <a:rPr sz="2000" spc="7" baseline="3968" dirty="0">
                <a:latin typeface="Times New Roman"/>
                <a:cs typeface="Times New Roman"/>
              </a:rPr>
              <a:t> </a:t>
            </a:r>
            <a:r>
              <a:rPr sz="2000" baseline="3968" dirty="0">
                <a:latin typeface="Times New Roman"/>
                <a:cs typeface="Times New Roman"/>
              </a:rPr>
              <a:t>CaCO</a:t>
            </a:r>
            <a:r>
              <a:rPr sz="2000" dirty="0">
                <a:latin typeface="Times New Roman"/>
                <a:cs typeface="Times New Roman"/>
              </a:rPr>
              <a:t>3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+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H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O)</a:t>
            </a:r>
            <a:endParaRPr sz="2000" baseline="3968" dirty="0">
              <a:latin typeface="Times New Roman"/>
              <a:cs typeface="Times New Roman"/>
            </a:endParaRPr>
          </a:p>
          <a:p>
            <a:pPr marL="12700" algn="just">
              <a:spcBef>
                <a:spcPts val="60"/>
              </a:spcBef>
            </a:pPr>
            <a:r>
              <a:rPr sz="2000" spc="-5" dirty="0">
                <a:latin typeface="Times New Roman"/>
                <a:cs typeface="Times New Roman"/>
              </a:rPr>
              <a:t>On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other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hand, hydraulic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mainly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made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up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silicates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and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oxides:</a:t>
            </a:r>
            <a:endParaRPr sz="2000" dirty="0">
              <a:latin typeface="Times New Roman"/>
              <a:cs typeface="Times New Roman"/>
            </a:endParaRPr>
          </a:p>
          <a:p>
            <a:pPr>
              <a:spcBef>
                <a:spcPts val="6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60"/>
              </a:spcBef>
              <a:buAutoNum type="arabicPeriod"/>
              <a:tabLst>
                <a:tab pos="469900" algn="l"/>
              </a:tabLst>
            </a:pPr>
            <a:r>
              <a:rPr sz="2000" spc="-7" baseline="3968" dirty="0">
                <a:latin typeface="Times New Roman"/>
                <a:cs typeface="Times New Roman"/>
              </a:rPr>
              <a:t>Belite</a:t>
            </a:r>
            <a:r>
              <a:rPr sz="2000" spc="-44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(2CaO·SiO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);</a:t>
            </a:r>
            <a:endParaRPr sz="2000" baseline="3968"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60"/>
              </a:spcBef>
              <a:buAutoNum type="arabicPeriod"/>
              <a:tabLst>
                <a:tab pos="469900" algn="l"/>
              </a:tabLst>
            </a:pPr>
            <a:r>
              <a:rPr sz="2000" spc="-7" baseline="3968" dirty="0">
                <a:latin typeface="Times New Roman"/>
                <a:cs typeface="Times New Roman"/>
              </a:rPr>
              <a:t>Alite</a:t>
            </a:r>
            <a:r>
              <a:rPr sz="2000" spc="-44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(3CaO·SiO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);</a:t>
            </a:r>
            <a:endParaRPr sz="2000" baseline="3968"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60"/>
              </a:spcBef>
              <a:buAutoNum type="arabicPeriod"/>
              <a:tabLst>
                <a:tab pos="469900" algn="l"/>
              </a:tabLst>
            </a:pPr>
            <a:r>
              <a:rPr sz="2000" spc="-7" baseline="3968" dirty="0">
                <a:latin typeface="Times New Roman"/>
                <a:cs typeface="Times New Roman"/>
              </a:rPr>
              <a:t>Tricalcium</a:t>
            </a:r>
            <a:r>
              <a:rPr sz="2000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aluminate/ Celite (3CaO·Al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spc="-7" baseline="3968" dirty="0">
                <a:latin typeface="Times New Roman"/>
                <a:cs typeface="Times New Roman"/>
              </a:rPr>
              <a:t>)</a:t>
            </a:r>
            <a:endParaRPr sz="2000" baseline="3968" dirty="0">
              <a:latin typeface="Times New Roman"/>
              <a:cs typeface="Times New Roman"/>
            </a:endParaRPr>
          </a:p>
          <a:p>
            <a:pPr marL="469900" indent="-228600">
              <a:spcBef>
                <a:spcPts val="60"/>
              </a:spcBef>
              <a:buAutoNum type="arabicPeriod"/>
              <a:tabLst>
                <a:tab pos="469900" algn="l"/>
              </a:tabLst>
            </a:pPr>
            <a:r>
              <a:rPr sz="2000" spc="-7" baseline="3968" dirty="0">
                <a:latin typeface="Times New Roman"/>
                <a:cs typeface="Times New Roman"/>
              </a:rPr>
              <a:t>Brownmillerite</a:t>
            </a:r>
            <a:r>
              <a:rPr sz="2000" spc="-22" baseline="3968" dirty="0">
                <a:latin typeface="Times New Roman"/>
                <a:cs typeface="Times New Roman"/>
              </a:rPr>
              <a:t> </a:t>
            </a:r>
            <a:r>
              <a:rPr sz="2000" spc="-7" baseline="3968" dirty="0">
                <a:latin typeface="Times New Roman"/>
                <a:cs typeface="Times New Roman"/>
              </a:rPr>
              <a:t>(4CaO·Al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O3·Fe</a:t>
            </a:r>
            <a:r>
              <a:rPr sz="2000" spc="-5" dirty="0">
                <a:latin typeface="Times New Roman"/>
                <a:cs typeface="Times New Roman"/>
              </a:rPr>
              <a:t>2</a:t>
            </a:r>
            <a:r>
              <a:rPr sz="2000" spc="-7" baseline="3968" dirty="0">
                <a:latin typeface="Times New Roman"/>
                <a:cs typeface="Times New Roman"/>
              </a:rPr>
              <a:t>O</a:t>
            </a:r>
            <a:r>
              <a:rPr sz="2000" spc="-5" dirty="0">
                <a:latin typeface="Times New Roman"/>
                <a:cs typeface="Times New Roman"/>
              </a:rPr>
              <a:t>3</a:t>
            </a:r>
            <a:r>
              <a:rPr sz="2000" spc="-7" baseline="3968" dirty="0">
                <a:latin typeface="Times New Roman"/>
                <a:cs typeface="Times New Roman"/>
              </a:rPr>
              <a:t>)</a:t>
            </a:r>
            <a:endParaRPr sz="2000" baseline="3968" dirty="0">
              <a:latin typeface="Times New Roman"/>
              <a:cs typeface="Times New Roman"/>
            </a:endParaRPr>
          </a:p>
          <a:p>
            <a:pPr marL="12700" marR="8890" algn="just">
              <a:spcBef>
                <a:spcPts val="60"/>
              </a:spcBef>
            </a:pP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ingredients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are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processed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kiln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plants.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Complete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chemistry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 the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reactions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still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subject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research.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1700" y="7327900"/>
            <a:ext cx="11290300" cy="23730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58750" algn="ctr">
              <a:spcBef>
                <a:spcPts val="105"/>
              </a:spcBef>
            </a:pPr>
            <a:r>
              <a:rPr sz="2000" b="1" spc="-5" dirty="0">
                <a:latin typeface="Times New Roman"/>
                <a:cs typeface="Times New Roman"/>
              </a:rPr>
              <a:t>PROPERTIES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OF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CEMENT</a:t>
            </a:r>
            <a:endParaRPr sz="2000" dirty="0">
              <a:latin typeface="Times New Roman"/>
              <a:cs typeface="Times New Roman"/>
            </a:endParaRPr>
          </a:p>
          <a:p>
            <a:pPr marL="12700" marR="5080">
              <a:spcBef>
                <a:spcPts val="1420"/>
              </a:spcBef>
            </a:pPr>
            <a:r>
              <a:rPr sz="2000" spc="-5" dirty="0">
                <a:latin typeface="Times New Roman"/>
                <a:cs typeface="Times New Roman"/>
              </a:rPr>
              <a:t>Cement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</a:t>
            </a:r>
            <a:r>
              <a:rPr sz="2000" spc="1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popular</a:t>
            </a:r>
            <a:r>
              <a:rPr sz="2000" spc="1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binding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material</a:t>
            </a:r>
            <a:r>
              <a:rPr sz="2000" spc="1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due</a:t>
            </a:r>
            <a:r>
              <a:rPr sz="2000" spc="1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to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its</a:t>
            </a:r>
            <a:r>
              <a:rPr sz="2000" spc="1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properties.</a:t>
            </a:r>
            <a:r>
              <a:rPr sz="2000" spc="1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There</a:t>
            </a:r>
            <a:r>
              <a:rPr sz="2000" spc="1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are</a:t>
            </a:r>
            <a:r>
              <a:rPr sz="2000" spc="1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many</a:t>
            </a:r>
            <a:r>
              <a:rPr sz="2000" spc="1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tests </a:t>
            </a:r>
            <a:r>
              <a:rPr sz="2000" spc="-3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including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physical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and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lab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test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for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testing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out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different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properties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cement.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spcBef>
                <a:spcPts val="1275"/>
              </a:spcBef>
            </a:pPr>
            <a:r>
              <a:rPr sz="2000" spc="-5" dirty="0">
                <a:latin typeface="Times New Roman"/>
                <a:cs typeface="Times New Roman"/>
              </a:rPr>
              <a:t>Properties of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cement can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be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divided into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two types-</a:t>
            </a:r>
            <a:endParaRPr sz="2000" dirty="0">
              <a:latin typeface="Times New Roman"/>
              <a:cs typeface="Times New Roman"/>
            </a:endParaRPr>
          </a:p>
          <a:p>
            <a:pPr marL="1384300" indent="-228600">
              <a:spcBef>
                <a:spcPts val="1345"/>
              </a:spcBef>
              <a:buSzPct val="71428"/>
              <a:buAutoNum type="alphaLcPeriod"/>
              <a:tabLst>
                <a:tab pos="1383665" algn="l"/>
                <a:tab pos="1384300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Physical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properties</a:t>
            </a:r>
            <a:endParaRPr sz="2000" dirty="0">
              <a:latin typeface="Times New Roman"/>
              <a:cs typeface="Times New Roman"/>
            </a:endParaRPr>
          </a:p>
          <a:p>
            <a:pPr marL="1384300" indent="-228600">
              <a:buSzPct val="71428"/>
              <a:buAutoNum type="alphaLcPeriod"/>
              <a:tabLst>
                <a:tab pos="1384300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Chemical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properties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0B5FF-8452-D837-8858-631660D1665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</TotalTime>
  <Words>9366</Words>
  <Application>Microsoft Macintosh PowerPoint</Application>
  <PresentationFormat>Custom</PresentationFormat>
  <Paragraphs>1290</Paragraphs>
  <Slides>151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151</vt:i4>
      </vt:variant>
    </vt:vector>
  </HeadingPairs>
  <TitlesOfParts>
    <vt:vector size="167" baseType="lpstr">
      <vt:lpstr>MS UI Gothic</vt:lpstr>
      <vt:lpstr>Yu Gothic UI Light</vt:lpstr>
      <vt:lpstr>Arial MT</vt:lpstr>
      <vt:lpstr>Calibri</vt:lpstr>
      <vt:lpstr>Cambria</vt:lpstr>
      <vt:lpstr>Corbel</vt:lpstr>
      <vt:lpstr>Impact</vt:lpstr>
      <vt:lpstr>Leelawadee UI Semilight</vt:lpstr>
      <vt:lpstr>Microsoft Tai Le</vt:lpstr>
      <vt:lpstr>Montserrat Bold</vt:lpstr>
      <vt:lpstr>Public Sans Bold</vt:lpstr>
      <vt:lpstr>Symbol</vt:lpstr>
      <vt:lpstr>Tahoma</vt:lpstr>
      <vt:lpstr>Times New Roman</vt:lpstr>
      <vt:lpstr>Trebuchet MS</vt:lpstr>
      <vt:lpstr>Office Theme</vt:lpstr>
      <vt:lpstr>PowerPoint Presentation</vt:lpstr>
      <vt:lpstr>PowerPoint Presentation</vt:lpstr>
      <vt:lpstr>Engineering Materials-I</vt:lpstr>
      <vt:lpstr>PowerPoint Presentation</vt:lpstr>
      <vt:lpstr>PowerPoint Presentation</vt:lpstr>
      <vt:lpstr>PowerPoint Presentation</vt:lpstr>
      <vt:lpstr>PowerPoint Presentation</vt:lpstr>
      <vt:lpstr>Introduction  of Engineering materials</vt:lpstr>
      <vt:lpstr>Chapter 1 Properties of Engineering Materials</vt:lpstr>
      <vt:lpstr>PowerPoint Presentation</vt:lpstr>
      <vt:lpstr>PowerPoint Presentation</vt:lpstr>
      <vt:lpstr>PowerPoint Presentation</vt:lpstr>
      <vt:lpstr>5.Thermal Properties: Are those properties of a material which can be measured and  compute by thermal means. Example : Specific heat, Thermal  Expansion Etc</vt:lpstr>
      <vt:lpstr>Details about different Mechanical Properties:   1.Elasticity :  It is the ability of a material to deform under load and  return to its original size and shape when the load is removed</vt:lpstr>
      <vt:lpstr>PowerPoint Presentation</vt:lpstr>
      <vt:lpstr>3.Stress:</vt:lpstr>
      <vt:lpstr>PowerPoint Presentation</vt:lpstr>
      <vt:lpstr>PowerPoint Presentation</vt:lpstr>
      <vt:lpstr>PowerPoint Presentation</vt:lpstr>
      <vt:lpstr>5.Stiffness It is the measure of a material's ability not to deflect under an  applied load. Example : Glass is stiffer material.</vt:lpstr>
      <vt:lpstr>6.Hardness It is the ability of a material to withstand scratching.</vt:lpstr>
      <vt:lpstr>7.Ductility It refer to the capacity of substance to undergo deformation  under tension without rupture. Example: Mild steel , Bitumen</vt:lpstr>
      <vt:lpstr>8.Malleability  Malleability of a material is its ability to be flattered into thin sheets  without cracking by hot or cold working. Example: Mild steel , Gold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Somen Saha</cp:lastModifiedBy>
  <cp:revision>13</cp:revision>
  <dcterms:created xsi:type="dcterms:W3CDTF">2024-12-14T20:26:59Z</dcterms:created>
  <dcterms:modified xsi:type="dcterms:W3CDTF">2025-01-03T06:47:30Z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2024-12-14T00:00:00Z</vt:filetime>
  </property>
  <property fmtid="{D5CDD505-2E9C-101B-9397-08002B2CF9AE}" pid="3" name="LastSaved">
    <vt:filetime>2024-12-14T00:00:00Z</vt:filetime>
  </property>
</Properties>
</file>