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28.jpg" ContentType="image/jpg"/>
  <Override PartName="/ppt/media/image29.jpg" ContentType="image/jpg"/>
  <Override PartName="/ppt/media/image30.jpg" ContentType="image/jpg"/>
  <Override PartName="/ppt/media/image32.jpg" ContentType="image/jpg"/>
  <Override PartName="/ppt/media/image33.jpg" ContentType="image/jpg"/>
  <Override PartName="/ppt/media/image34.jpg" ContentType="image/jpg"/>
  <Override PartName="/ppt/media/image35.jpg" ContentType="image/jpg"/>
  <Override PartName="/ppt/media/image36.jpg" ContentType="image/jpg"/>
  <Override PartName="/ppt/media/image37.jpg" ContentType="image/jpg"/>
  <Override PartName="/ppt/media/image38.jpg" ContentType="image/jpg"/>
  <Override PartName="/ppt/media/image39.jpg" ContentType="image/jpg"/>
  <Override PartName="/ppt/media/image40.jpg" ContentType="image/jpg"/>
  <Override PartName="/ppt/media/image41.jpg" ContentType="image/jpg"/>
  <Override PartName="/ppt/media/image42.jpg" ContentType="image/jpg"/>
  <Override PartName="/ppt/media/image43.jpg" ContentType="image/jpg"/>
  <Override PartName="/ppt/media/image44.jpg" ContentType="image/jpg"/>
  <Override PartName="/ppt/media/image45.jpg" ContentType="image/jpg"/>
  <Override PartName="/ppt/media/image46.jpg" ContentType="image/jpg"/>
  <Override PartName="/ppt/media/image47.jpg" ContentType="image/jpg"/>
  <Override PartName="/ppt/media/image48.jpg" ContentType="image/jpg"/>
  <Override PartName="/ppt/media/image49.jpg" ContentType="image/jpg"/>
  <Override PartName="/ppt/media/image50.jpg" ContentType="image/jpg"/>
  <Override PartName="/ppt/media/image51.jpg" ContentType="image/jpg"/>
  <Override PartName="/ppt/media/image52.jpg" ContentType="image/jpg"/>
  <Override PartName="/ppt/media/image53.jpg" ContentType="image/jpg"/>
  <Override PartName="/ppt/media/image54.jpg" ContentType="image/jpg"/>
  <Override PartName="/ppt/media/image56.jpg" ContentType="image/jpg"/>
  <Override PartName="/ppt/media/image58.jpg" ContentType="image/jpg"/>
  <Override PartName="/ppt/media/image61.jpg" ContentType="image/jpg"/>
  <Override PartName="/ppt/media/image62.jpg" ContentType="image/jpg"/>
  <Override PartName="/ppt/media/image63.jpg" ContentType="image/jpg"/>
  <Override PartName="/ppt/media/image65.jpg" ContentType="image/jpg"/>
  <Override PartName="/ppt/media/image66.jpg" ContentType="image/jpg"/>
  <Override PartName="/ppt/media/image67.jpg" ContentType="image/jpg"/>
  <Override PartName="/ppt/media/image71.jpg" ContentType="image/jpg"/>
  <Override PartName="/ppt/media/image72.jpg" ContentType="image/jpg"/>
  <Override PartName="/ppt/media/image73.jpg" ContentType="image/jpg"/>
  <Override PartName="/ppt/media/image104.jpg" ContentType="image/jpg"/>
  <Override PartName="/ppt/media/image105.jpg" ContentType="image/jpg"/>
  <Override PartName="/ppt/media/image106.jpg" ContentType="image/jpg"/>
  <Override PartName="/ppt/media/image107.jpg" ContentType="image/jpg"/>
  <Override PartName="/ppt/media/image108.jpg" ContentType="image/jpg"/>
  <Override PartName="/ppt/media/image109.jpg" ContentType="image/jpg"/>
  <Override PartName="/ppt/media/image110.jpg" ContentType="image/jpg"/>
  <Override PartName="/ppt/media/image111.jpg" ContentType="image/jpg"/>
  <Override PartName="/ppt/media/image112.jpg" ContentType="image/jpg"/>
  <Override PartName="/ppt/media/image113.jpg" ContentType="image/jpg"/>
  <Override PartName="/ppt/media/image114.jpg" ContentType="image/jpg"/>
  <Override PartName="/ppt/media/image115.jpg" ContentType="image/jpg"/>
  <Override PartName="/ppt/media/image116.jpg" ContentType="image/jpg"/>
  <Override PartName="/ppt/media/image117.jpg" ContentType="image/jpg"/>
  <Override PartName="/ppt/media/image118.jpg" ContentType="image/jpg"/>
  <Override PartName="/ppt/media/image119.jpg" ContentType="image/jpg"/>
  <Override PartName="/ppt/media/image120.jpg" ContentType="image/jpg"/>
  <Override PartName="/ppt/media/image121.jpg" ContentType="image/jpg"/>
  <Override PartName="/ppt/media/image122.jpg" ContentType="image/jpg"/>
  <Override PartName="/ppt/media/image123.jpg" ContentType="image/jpg"/>
  <Override PartName="/ppt/media/image124.jpg" ContentType="image/jpg"/>
  <Override PartName="/ppt/media/image125.jpg" ContentType="image/jpg"/>
  <Override PartName="/ppt/media/image126.jpg" ContentType="image/jpg"/>
  <Override PartName="/ppt/media/image127.jpg" ContentType="image/jpg"/>
  <Override PartName="/ppt/media/image128.jpg" ContentType="image/jpg"/>
  <Override PartName="/ppt/media/image130.jpg" ContentType="image/jpg"/>
  <Override PartName="/ppt/media/image131.jpg" ContentType="image/jpg"/>
  <Override PartName="/ppt/media/image132.jpg" ContentType="image/jpg"/>
  <Override PartName="/ppt/media/image133.jpg" ContentType="image/jpg"/>
  <Override PartName="/ppt/media/image134.jpg" ContentType="image/jpg"/>
  <Override PartName="/ppt/media/image135.jpg" ContentType="image/jpg"/>
  <Override PartName="/ppt/media/image136.jpg" ContentType="image/jpg"/>
  <Override PartName="/ppt/media/image137.jpg" ContentType="image/jpg"/>
  <Override PartName="/ppt/media/image138.jpg" ContentType="image/jpg"/>
  <Override PartName="/ppt/media/image139.jpg" ContentType="image/jpg"/>
  <Override PartName="/ppt/media/image140.jpg" ContentType="image/jpg"/>
  <Override PartName="/ppt/media/image141.jpg" ContentType="image/jpg"/>
  <Override PartName="/ppt/media/image142.jpg" ContentType="image/jpg"/>
  <Override PartName="/ppt/media/image143.jpg" ContentType="image/jpg"/>
  <Override PartName="/ppt/media/image144.jpg" ContentType="image/jpg"/>
  <Override PartName="/ppt/media/image145.jpg" ContentType="image/jpg"/>
  <Override PartName="/ppt/media/image146.jpg" ContentType="image/jpg"/>
  <Override PartName="/ppt/media/image147.jpg" ContentType="image/jpg"/>
  <Override PartName="/ppt/media/image148.jpg" ContentType="image/jpg"/>
  <Override PartName="/ppt/media/image149.jpg" ContentType="image/jpg"/>
  <Override PartName="/ppt/media/image150.jpg" ContentType="image/jpg"/>
  <Override PartName="/ppt/media/image151.jpg" ContentType="image/jpg"/>
  <Override PartName="/ppt/media/image152.jpg" ContentType="image/jpg"/>
  <Override PartName="/ppt/media/image153.jpg" ContentType="image/jpg"/>
  <Override PartName="/ppt/media/image154.jpg" ContentType="image/jpg"/>
  <Override PartName="/ppt/media/image155.jpg" ContentType="image/jpg"/>
  <Override PartName="/ppt/media/image156.jpg" ContentType="image/jpg"/>
  <Override PartName="/ppt/media/image157.jpg" ContentType="image/jpg"/>
  <Override PartName="/ppt/media/image158.jpg" ContentType="image/jpg"/>
  <Override PartName="/ppt/media/image159.jpg" ContentType="image/jpg"/>
  <Override PartName="/ppt/media/image160.jpg" ContentType="image/jpg"/>
  <Override PartName="/ppt/media/image161.jpg" ContentType="image/jpg"/>
  <Override PartName="/ppt/media/image162.jpg" ContentType="image/jpg"/>
  <Override PartName="/ppt/media/image163.jpg" ContentType="image/jpg"/>
  <Override PartName="/ppt/media/image164.jpg" ContentType="image/jpg"/>
  <Override PartName="/ppt/media/image165.jpg" ContentType="image/jpg"/>
  <Override PartName="/ppt/media/image166.jpg" ContentType="image/jpg"/>
  <Override PartName="/ppt/media/image167.jpg" ContentType="image/jpg"/>
  <Override PartName="/ppt/media/image168.jpg" ContentType="image/jpg"/>
  <Override PartName="/ppt/media/image169.jpg" ContentType="image/jpg"/>
  <Override PartName="/ppt/media/image170.jpg" ContentType="image/jpg"/>
  <Override PartName="/ppt/media/image171.jpg" ContentType="image/jpg"/>
  <Override PartName="/ppt/media/image172.jpg" ContentType="image/jpg"/>
  <Override PartName="/ppt/media/image173.jpg" ContentType="image/jpg"/>
  <Override PartName="/ppt/media/image174.jpg" ContentType="image/jpg"/>
  <Override PartName="/ppt/media/image175.jpg" ContentType="image/jpg"/>
  <Override PartName="/ppt/media/image178.jpg" ContentType="image/jpg"/>
  <Override PartName="/ppt/media/image179.jpg" ContentType="image/jpg"/>
  <Override PartName="/ppt/media/image180.jpg" ContentType="image/jpg"/>
  <Override PartName="/ppt/media/image184.jpg" ContentType="image/jpg"/>
  <Override PartName="/ppt/media/image187.jpg" ContentType="image/jpg"/>
  <Override PartName="/ppt/media/image192.jpg" ContentType="image/jpg"/>
  <Override PartName="/ppt/media/image207.jpg" ContentType="image/jpg"/>
  <Override PartName="/ppt/media/image208.jpg" ContentType="image/jpg"/>
  <Override PartName="/ppt/media/image209.jpg" ContentType="image/jpg"/>
  <Override PartName="/ppt/media/image211.jpg" ContentType="image/jpg"/>
  <Override PartName="/ppt/media/image212.jpg" ContentType="image/jpg"/>
  <Override PartName="/ppt/media/image215.jpg" ContentType="image/jpg"/>
  <Override PartName="/ppt/media/image216.jpg" ContentType="image/jpg"/>
  <Override PartName="/ppt/media/image217.jpg" ContentType="image/jpg"/>
  <Override PartName="/ppt/media/image218.jpg" ContentType="image/jpg"/>
  <Override PartName="/ppt/media/image225.jpg" ContentType="image/jpg"/>
  <Override PartName="/ppt/media/image226.jpg" ContentType="image/jpg"/>
  <Override PartName="/ppt/media/image227.jpg" ContentType="image/jpg"/>
  <Override PartName="/ppt/media/image228.jpg" ContentType="image/jpg"/>
  <Override PartName="/ppt/media/image229.jpg" ContentType="image/jpg"/>
  <Override PartName="/ppt/media/image230.jpg" ContentType="image/jpg"/>
  <Override PartName="/ppt/media/image231.jpg" ContentType="image/jpg"/>
  <Override PartName="/ppt/media/image232.jpg" ContentType="image/jpg"/>
  <Override PartName="/ppt/media/image233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8"/>
  </p:notesMasterIdLst>
  <p:sldIdLst>
    <p:sldId id="443" r:id="rId2"/>
    <p:sldId id="532" r:id="rId3"/>
    <p:sldId id="256" r:id="rId4"/>
    <p:sldId id="257" r:id="rId5"/>
    <p:sldId id="531" r:id="rId6"/>
    <p:sldId id="258" r:id="rId7"/>
    <p:sldId id="526" r:id="rId8"/>
    <p:sldId id="259" r:id="rId9"/>
    <p:sldId id="445" r:id="rId10"/>
    <p:sldId id="446" r:id="rId11"/>
    <p:sldId id="447" r:id="rId12"/>
    <p:sldId id="448" r:id="rId13"/>
    <p:sldId id="449" r:id="rId14"/>
    <p:sldId id="450" r:id="rId15"/>
    <p:sldId id="451" r:id="rId16"/>
    <p:sldId id="456" r:id="rId17"/>
    <p:sldId id="457" r:id="rId18"/>
    <p:sldId id="458" r:id="rId19"/>
    <p:sldId id="459" r:id="rId20"/>
    <p:sldId id="460" r:id="rId21"/>
    <p:sldId id="462" r:id="rId22"/>
    <p:sldId id="463" r:id="rId23"/>
    <p:sldId id="464" r:id="rId24"/>
    <p:sldId id="465" r:id="rId25"/>
    <p:sldId id="466" r:id="rId26"/>
    <p:sldId id="261" r:id="rId27"/>
    <p:sldId id="467" r:id="rId28"/>
    <p:sldId id="468" r:id="rId29"/>
    <p:sldId id="469" r:id="rId30"/>
    <p:sldId id="470" r:id="rId31"/>
    <p:sldId id="471" r:id="rId32"/>
    <p:sldId id="472" r:id="rId33"/>
    <p:sldId id="473" r:id="rId34"/>
    <p:sldId id="269" r:id="rId35"/>
    <p:sldId id="270" r:id="rId36"/>
    <p:sldId id="271" r:id="rId37"/>
    <p:sldId id="474" r:id="rId38"/>
    <p:sldId id="273" r:id="rId39"/>
    <p:sldId id="274" r:id="rId40"/>
    <p:sldId id="275" r:id="rId41"/>
    <p:sldId id="276" r:id="rId42"/>
    <p:sldId id="277" r:id="rId43"/>
    <p:sldId id="278" r:id="rId44"/>
    <p:sldId id="279" r:id="rId45"/>
    <p:sldId id="280" r:id="rId46"/>
    <p:sldId id="281" r:id="rId47"/>
    <p:sldId id="282" r:id="rId48"/>
    <p:sldId id="283" r:id="rId49"/>
    <p:sldId id="284" r:id="rId50"/>
    <p:sldId id="285" r:id="rId51"/>
    <p:sldId id="286" r:id="rId52"/>
    <p:sldId id="287" r:id="rId53"/>
    <p:sldId id="288" r:id="rId54"/>
    <p:sldId id="289" r:id="rId55"/>
    <p:sldId id="290" r:id="rId56"/>
    <p:sldId id="291" r:id="rId57"/>
    <p:sldId id="292" r:id="rId58"/>
    <p:sldId id="293" r:id="rId59"/>
    <p:sldId id="294" r:id="rId60"/>
    <p:sldId id="295" r:id="rId61"/>
    <p:sldId id="296" r:id="rId62"/>
    <p:sldId id="297" r:id="rId63"/>
    <p:sldId id="298" r:id="rId64"/>
    <p:sldId id="299" r:id="rId65"/>
    <p:sldId id="300" r:id="rId66"/>
    <p:sldId id="301" r:id="rId67"/>
    <p:sldId id="302" r:id="rId68"/>
    <p:sldId id="527" r:id="rId69"/>
    <p:sldId id="303" r:id="rId70"/>
    <p:sldId id="304" r:id="rId71"/>
    <p:sldId id="305" r:id="rId72"/>
    <p:sldId id="306" r:id="rId73"/>
    <p:sldId id="307" r:id="rId74"/>
    <p:sldId id="308" r:id="rId75"/>
    <p:sldId id="309" r:id="rId76"/>
    <p:sldId id="310" r:id="rId77"/>
    <p:sldId id="311" r:id="rId78"/>
    <p:sldId id="312" r:id="rId79"/>
    <p:sldId id="475" r:id="rId80"/>
    <p:sldId id="476" r:id="rId81"/>
    <p:sldId id="477" r:id="rId82"/>
    <p:sldId id="478" r:id="rId83"/>
    <p:sldId id="479" r:id="rId84"/>
    <p:sldId id="318" r:id="rId85"/>
    <p:sldId id="480" r:id="rId86"/>
    <p:sldId id="481" r:id="rId87"/>
    <p:sldId id="482" r:id="rId88"/>
    <p:sldId id="483" r:id="rId89"/>
    <p:sldId id="260" r:id="rId90"/>
    <p:sldId id="484" r:id="rId91"/>
    <p:sldId id="262" r:id="rId92"/>
    <p:sldId id="263" r:id="rId93"/>
    <p:sldId id="265" r:id="rId94"/>
    <p:sldId id="266" r:id="rId95"/>
    <p:sldId id="267" r:id="rId96"/>
    <p:sldId id="268" r:id="rId97"/>
    <p:sldId id="528" r:id="rId98"/>
    <p:sldId id="485" r:id="rId99"/>
    <p:sldId id="486" r:id="rId100"/>
    <p:sldId id="272" r:id="rId101"/>
    <p:sldId id="487" r:id="rId102"/>
    <p:sldId id="488" r:id="rId103"/>
    <p:sldId id="489" r:id="rId104"/>
    <p:sldId id="490" r:id="rId105"/>
    <p:sldId id="491" r:id="rId106"/>
    <p:sldId id="339" r:id="rId107"/>
    <p:sldId id="340" r:id="rId108"/>
    <p:sldId id="341" r:id="rId109"/>
    <p:sldId id="342" r:id="rId110"/>
    <p:sldId id="343" r:id="rId111"/>
    <p:sldId id="344" r:id="rId112"/>
    <p:sldId id="345" r:id="rId113"/>
    <p:sldId id="346" r:id="rId114"/>
    <p:sldId id="347" r:id="rId115"/>
    <p:sldId id="348" r:id="rId116"/>
    <p:sldId id="349" r:id="rId117"/>
    <p:sldId id="350" r:id="rId118"/>
    <p:sldId id="351" r:id="rId119"/>
    <p:sldId id="352" r:id="rId120"/>
    <p:sldId id="353" r:id="rId121"/>
    <p:sldId id="354" r:id="rId122"/>
    <p:sldId id="355" r:id="rId123"/>
    <p:sldId id="356" r:id="rId124"/>
    <p:sldId id="357" r:id="rId125"/>
    <p:sldId id="358" r:id="rId126"/>
    <p:sldId id="359" r:id="rId127"/>
    <p:sldId id="360" r:id="rId128"/>
    <p:sldId id="361" r:id="rId129"/>
    <p:sldId id="362" r:id="rId130"/>
    <p:sldId id="363" r:id="rId131"/>
    <p:sldId id="364" r:id="rId132"/>
    <p:sldId id="365" r:id="rId133"/>
    <p:sldId id="529" r:id="rId134"/>
    <p:sldId id="366" r:id="rId135"/>
    <p:sldId id="367" r:id="rId136"/>
    <p:sldId id="368" r:id="rId137"/>
    <p:sldId id="369" r:id="rId138"/>
    <p:sldId id="370" r:id="rId139"/>
    <p:sldId id="371" r:id="rId140"/>
    <p:sldId id="372" r:id="rId141"/>
    <p:sldId id="373" r:id="rId142"/>
    <p:sldId id="374" r:id="rId143"/>
    <p:sldId id="375" r:id="rId144"/>
    <p:sldId id="376" r:id="rId145"/>
    <p:sldId id="377" r:id="rId146"/>
    <p:sldId id="378" r:id="rId147"/>
    <p:sldId id="379" r:id="rId148"/>
    <p:sldId id="380" r:id="rId149"/>
    <p:sldId id="381" r:id="rId150"/>
    <p:sldId id="382" r:id="rId151"/>
    <p:sldId id="383" r:id="rId152"/>
    <p:sldId id="384" r:id="rId153"/>
    <p:sldId id="385" r:id="rId154"/>
    <p:sldId id="386" r:id="rId155"/>
    <p:sldId id="387" r:id="rId156"/>
    <p:sldId id="493" r:id="rId157"/>
    <p:sldId id="494" r:id="rId158"/>
    <p:sldId id="495" r:id="rId159"/>
    <p:sldId id="264" r:id="rId160"/>
    <p:sldId id="496" r:id="rId161"/>
    <p:sldId id="497" r:id="rId162"/>
    <p:sldId id="498" r:id="rId163"/>
    <p:sldId id="499" r:id="rId164"/>
    <p:sldId id="500" r:id="rId165"/>
    <p:sldId id="501" r:id="rId166"/>
    <p:sldId id="530" r:id="rId167"/>
    <p:sldId id="502" r:id="rId168"/>
    <p:sldId id="503" r:id="rId169"/>
    <p:sldId id="504" r:id="rId170"/>
    <p:sldId id="505" r:id="rId171"/>
    <p:sldId id="506" r:id="rId172"/>
    <p:sldId id="507" r:id="rId173"/>
    <p:sldId id="508" r:id="rId174"/>
    <p:sldId id="509" r:id="rId175"/>
    <p:sldId id="510" r:id="rId176"/>
    <p:sldId id="511" r:id="rId177"/>
    <p:sldId id="512" r:id="rId178"/>
    <p:sldId id="513" r:id="rId179"/>
    <p:sldId id="514" r:id="rId180"/>
    <p:sldId id="515" r:id="rId181"/>
    <p:sldId id="521" r:id="rId182"/>
    <p:sldId id="522" r:id="rId183"/>
    <p:sldId id="523" r:id="rId184"/>
    <p:sldId id="524" r:id="rId185"/>
    <p:sldId id="525" r:id="rId186"/>
    <p:sldId id="442" r:id="rId187"/>
  </p:sldIdLst>
  <p:sldSz cx="12192000" cy="10693400"/>
  <p:notesSz cx="12192000" cy="10693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663"/>
  </p:normalViewPr>
  <p:slideViewPr>
    <p:cSldViewPr>
      <p:cViewPr varScale="1">
        <p:scale>
          <a:sx n="75" d="100"/>
          <a:sy n="75" d="100"/>
        </p:scale>
        <p:origin x="2200" y="16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theme" Target="theme/theme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tableStyles" Target="tableStyle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0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84E826-81DD-9F40-A8E9-763BD7FBE340}" type="datetimeFigureOut">
              <a:rPr lang="en-US" smtClean="0"/>
              <a:t>1/3/25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1336675"/>
            <a:ext cx="41148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5146675"/>
            <a:ext cx="9753600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56825"/>
            <a:ext cx="52832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10156825"/>
            <a:ext cx="52832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AA6708-B15E-9C4F-940D-9E8925D23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066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AA6708-B15E-9C4F-940D-9E8925D23C1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816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22573" y="1229359"/>
            <a:ext cx="9413240" cy="479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50" b="0" i="0" u="heavy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334000" y="9918700"/>
            <a:ext cx="457200" cy="183127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pPr marL="38100">
                <a:lnSpc>
                  <a:spcPts val="1150"/>
                </a:lnSpc>
              </a:pPr>
              <a:t>‹#›</a:t>
            </a:fld>
            <a:endParaRPr lang="en-US" spc="-2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3400" y="1236399"/>
            <a:ext cx="10622447" cy="479425"/>
          </a:xfrm>
          <a:prstGeom prst="rect">
            <a:avLst/>
          </a:prstGeom>
        </p:spPr>
        <p:txBody>
          <a:bodyPr lIns="0" tIns="0" rIns="0" bIns="0"/>
          <a:lstStyle>
            <a:lvl1pPr>
              <a:defRPr sz="2950" b="0" i="0" u="heavy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31352" y="2037146"/>
            <a:ext cx="10698648" cy="7881554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3400" y="1236399"/>
            <a:ext cx="10622447" cy="479425"/>
          </a:xfrm>
          <a:prstGeom prst="rect">
            <a:avLst/>
          </a:prstGeom>
        </p:spPr>
        <p:txBody>
          <a:bodyPr lIns="0" tIns="0" rIns="0" bIns="0"/>
          <a:lstStyle>
            <a:lvl1pPr>
              <a:defRPr sz="2950" b="0" i="0" u="heavy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5334000" y="9918700"/>
            <a:ext cx="457200" cy="183127"/>
          </a:xfrm>
          <a:prstGeom prst="rect">
            <a:avLst/>
          </a:prstGeom>
        </p:spPr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15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3400" y="1236399"/>
            <a:ext cx="10622447" cy="479425"/>
          </a:xfrm>
          <a:prstGeom prst="rect">
            <a:avLst/>
          </a:prstGeom>
        </p:spPr>
        <p:txBody>
          <a:bodyPr lIns="0" tIns="0" rIns="0" bIns="0"/>
          <a:lstStyle>
            <a:lvl1pPr>
              <a:defRPr sz="2950" b="0" i="0" u="heavy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5334000" y="9918700"/>
            <a:ext cx="457200" cy="183127"/>
          </a:xfrm>
          <a:prstGeom prst="rect">
            <a:avLst/>
          </a:prstGeom>
        </p:spPr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15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5622929" y="9537700"/>
            <a:ext cx="473071" cy="342900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pPr marL="38100">
                <a:lnSpc>
                  <a:spcPts val="1150"/>
                </a:lnSpc>
              </a:pPr>
              <a:t>‹#›</a:t>
            </a:fld>
            <a:endParaRPr lang="en-US" spc="-25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8A7B2-9BF2-7960-297C-C4F667AAC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626283"/>
            <a:ext cx="9144000" cy="1846659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7B7745-0DA5-1064-982C-1481066FB1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616511"/>
            <a:ext cx="9144000" cy="3693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9623A3-7918-ED08-A951-6106319C9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6F8D96-6BC2-2154-D6CE-B03BB6B46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715C25-F4E6-E5F0-19CD-A5F1A8B9D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72209" y="9565334"/>
            <a:ext cx="232410" cy="169277"/>
          </a:xfrm>
          <a:prstGeom prst="rect">
            <a:avLst/>
          </a:prstGeom>
        </p:spPr>
        <p:txBody>
          <a:bodyPr/>
          <a:lstStyle/>
          <a:p>
            <a:fld id="{30DDC623-E69D-4153-B941-EAF875B1F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377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A79CEE-8A12-D2EC-1018-43AFD40ADD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05500" y="10071100"/>
            <a:ext cx="571500" cy="4175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tx1"/>
                </a:solidFill>
              </a:defRPr>
            </a:lvl1pPr>
          </a:lstStyle>
          <a:p>
            <a:fld id="{220E3603-C9A5-7C4B-9CF8-1433C798656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5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5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5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5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5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5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5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5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5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5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5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5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5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5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5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5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5.jpg"/><Relationship Id="rId4" Type="http://schemas.openxmlformats.org/officeDocument/2006/relationships/image" Target="../media/image124.jpg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5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5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5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5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5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5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5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5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5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5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5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5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5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5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5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5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5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5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5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5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5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5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5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5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5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g"/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g"/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8.jpg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g"/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2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g"/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g"/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8.jpg"/><Relationship Id="rId4" Type="http://schemas.openxmlformats.org/officeDocument/2006/relationships/image" Target="../media/image167.jp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g"/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1.jp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g"/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g"/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7.png"/><Relationship Id="rId5" Type="http://schemas.openxmlformats.org/officeDocument/2006/relationships/image" Target="../media/image176.png"/><Relationship Id="rId4" Type="http://schemas.openxmlformats.org/officeDocument/2006/relationships/image" Target="../media/image175.jp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g"/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5.jpg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1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3.png"/><Relationship Id="rId4" Type="http://schemas.openxmlformats.org/officeDocument/2006/relationships/image" Target="../media/image182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7.jpg"/><Relationship Id="rId4" Type="http://schemas.openxmlformats.org/officeDocument/2006/relationships/image" Target="../media/image18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13" Type="http://schemas.openxmlformats.org/officeDocument/2006/relationships/image" Target="../media/image198.png"/><Relationship Id="rId18" Type="http://schemas.openxmlformats.org/officeDocument/2006/relationships/image" Target="../media/image203.png"/><Relationship Id="rId3" Type="http://schemas.openxmlformats.org/officeDocument/2006/relationships/image" Target="../media/image188.png"/><Relationship Id="rId7" Type="http://schemas.openxmlformats.org/officeDocument/2006/relationships/image" Target="../media/image192.jpg"/><Relationship Id="rId12" Type="http://schemas.openxmlformats.org/officeDocument/2006/relationships/image" Target="../media/image197.png"/><Relationship Id="rId17" Type="http://schemas.openxmlformats.org/officeDocument/2006/relationships/image" Target="../media/image202.png"/><Relationship Id="rId2" Type="http://schemas.openxmlformats.org/officeDocument/2006/relationships/image" Target="../media/image175.jpg"/><Relationship Id="rId16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png"/><Relationship Id="rId11" Type="http://schemas.openxmlformats.org/officeDocument/2006/relationships/image" Target="../media/image196.png"/><Relationship Id="rId5" Type="http://schemas.openxmlformats.org/officeDocument/2006/relationships/image" Target="../media/image190.png"/><Relationship Id="rId15" Type="http://schemas.openxmlformats.org/officeDocument/2006/relationships/image" Target="../media/image200.png"/><Relationship Id="rId10" Type="http://schemas.openxmlformats.org/officeDocument/2006/relationships/image" Target="../media/image195.png"/><Relationship Id="rId19" Type="http://schemas.openxmlformats.org/officeDocument/2006/relationships/image" Target="../media/image204.png"/><Relationship Id="rId4" Type="http://schemas.openxmlformats.org/officeDocument/2006/relationships/image" Target="../media/image189.png"/><Relationship Id="rId9" Type="http://schemas.openxmlformats.org/officeDocument/2006/relationships/image" Target="../media/image194.png"/><Relationship Id="rId14" Type="http://schemas.openxmlformats.org/officeDocument/2006/relationships/image" Target="../media/image199.pn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6.png"/><Relationship Id="rId5" Type="http://schemas.openxmlformats.org/officeDocument/2006/relationships/image" Target="../media/image188.png"/><Relationship Id="rId4" Type="http://schemas.openxmlformats.org/officeDocument/2006/relationships/image" Target="../media/image175.jp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7" Type="http://schemas.openxmlformats.org/officeDocument/2006/relationships/image" Target="../media/image210.png"/><Relationship Id="rId2" Type="http://schemas.openxmlformats.org/officeDocument/2006/relationships/image" Target="../media/image20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9.jpg"/><Relationship Id="rId5" Type="http://schemas.openxmlformats.org/officeDocument/2006/relationships/image" Target="../media/image208.jpg"/><Relationship Id="rId4" Type="http://schemas.openxmlformats.org/officeDocument/2006/relationships/image" Target="../media/image191.png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7.jpg"/><Relationship Id="rId5" Type="http://schemas.openxmlformats.org/officeDocument/2006/relationships/image" Target="../media/image216.jpg"/><Relationship Id="rId4" Type="http://schemas.openxmlformats.org/officeDocument/2006/relationships/image" Target="../media/image215.jp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7.jpg"/><Relationship Id="rId4" Type="http://schemas.openxmlformats.org/officeDocument/2006/relationships/image" Target="../media/image2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4.png"/><Relationship Id="rId5" Type="http://schemas.openxmlformats.org/officeDocument/2006/relationships/image" Target="../media/image223.png"/><Relationship Id="rId4" Type="http://schemas.openxmlformats.org/officeDocument/2006/relationships/image" Target="../media/image222.png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g"/><Relationship Id="rId2" Type="http://schemas.openxmlformats.org/officeDocument/2006/relationships/image" Target="../media/image2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9.jp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g"/><Relationship Id="rId2" Type="http://schemas.openxmlformats.org/officeDocument/2006/relationships/image" Target="../media/image2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1.jp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g"/><Relationship Id="rId2" Type="http://schemas.openxmlformats.org/officeDocument/2006/relationships/image" Target="../media/image232.jp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0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6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2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7520187-2C9B-1487-6276-97490766B0AC}"/>
              </a:ext>
            </a:extLst>
          </p:cNvPr>
          <p:cNvSpPr txBox="1"/>
          <p:nvPr/>
        </p:nvSpPr>
        <p:spPr>
          <a:xfrm>
            <a:off x="3048000" y="317500"/>
            <a:ext cx="6096000" cy="898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7200"/>
              </a:lnSpc>
            </a:pPr>
            <a:r>
              <a:rPr lang="en-US" sz="3600" b="1" dirty="0">
                <a:solidFill>
                  <a:srgbClr val="243B5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Engineering Mechanics</a:t>
            </a:r>
          </a:p>
        </p:txBody>
      </p:sp>
      <p:pic>
        <p:nvPicPr>
          <p:cNvPr id="1026" name="Picture 2" descr="First slide">
            <a:extLst>
              <a:ext uri="{FF2B5EF4-FFF2-40B4-BE49-F238E27FC236}">
                <a16:creationId xmlns:a16="http://schemas.microsoft.com/office/drawing/2014/main" id="{1EC8A4F6-4B6D-8F00-2D44-94550D13A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222500"/>
            <a:ext cx="110871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BF0C35-8D18-1A44-319D-A4C54EFA6599}"/>
              </a:ext>
            </a:extLst>
          </p:cNvPr>
          <p:cNvSpPr txBox="1"/>
          <p:nvPr/>
        </p:nvSpPr>
        <p:spPr>
          <a:xfrm>
            <a:off x="1295400" y="7317281"/>
            <a:ext cx="60988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latin typeface="Times New Roman" pitchFamily="18" charset="0"/>
                <a:cs typeface="Times New Roman" pitchFamily="18" charset="0"/>
              </a:rPr>
              <a:t>Prepared By</a:t>
            </a:r>
          </a:p>
          <a:p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Somen Saha</a:t>
            </a:r>
          </a:p>
          <a:p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Lecturer</a:t>
            </a:r>
          </a:p>
          <a:p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Department of Civil Engineering</a:t>
            </a:r>
          </a:p>
          <a:p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University of Global Village (UGV), </a:t>
            </a:r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Barishal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F51765-82A1-4D4C-18BA-21E0283FB769}"/>
              </a:ext>
            </a:extLst>
          </p:cNvPr>
          <p:cNvSpPr txBox="1"/>
          <p:nvPr/>
        </p:nvSpPr>
        <p:spPr>
          <a:xfrm>
            <a:off x="2743200" y="1285906"/>
            <a:ext cx="6096000" cy="515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255"/>
              </a:lnSpc>
              <a:defRPr/>
            </a:pPr>
            <a:r>
              <a:rPr lang="en-US" sz="3200" b="1" dirty="0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CE 0732-2101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7896C6-E723-33B5-8732-37B30505FE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33" y="0"/>
            <a:ext cx="1447800" cy="20184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9312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mp_11.jpg">
            <a:extLst>
              <a:ext uri="{FF2B5EF4-FFF2-40B4-BE49-F238E27FC236}">
                <a16:creationId xmlns:a16="http://schemas.microsoft.com/office/drawing/2014/main" id="{B2D004BC-DEA4-1872-FAEB-1F8602B47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2467" y="371475"/>
            <a:ext cx="12716933" cy="995045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3C8209-C58C-C917-FEDF-1E8AAF77381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10</a:t>
            </a:fld>
            <a:endParaRPr lang="en-US" spc="-25" dirty="0"/>
          </a:p>
        </p:txBody>
      </p:sp>
    </p:spTree>
    <p:extLst>
      <p:ext uri="{BB962C8B-B14F-4D97-AF65-F5344CB8AC3E}">
        <p14:creationId xmlns:p14="http://schemas.microsoft.com/office/powerpoint/2010/main" val="200888196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5E0D3C-58FC-1F35-7D99-572692CA50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0000"/>
          <a:stretch/>
        </p:blipFill>
        <p:spPr>
          <a:xfrm>
            <a:off x="25400" y="3289300"/>
            <a:ext cx="121920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3726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5A635B-F1C7-7773-8202-FB63D2A7D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77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03839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32BA4B-C446-4440-7543-8BB266E37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321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37871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88247E-40A4-F20A-DA60-1943B549A3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4" t="-13333" r="-104" b="13333"/>
          <a:stretch/>
        </p:blipFill>
        <p:spPr>
          <a:xfrm>
            <a:off x="12700" y="22987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4760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A05345-1BA9-2C93-1D3D-F22F6515B4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5" r="-625" b="12223"/>
          <a:stretch/>
        </p:blipFill>
        <p:spPr>
          <a:xfrm>
            <a:off x="76200" y="2603500"/>
            <a:ext cx="121920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74484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CD8063-21AE-199B-62CE-F79398862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77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30950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7442" y="1689100"/>
            <a:ext cx="4557116" cy="373333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 marR="5080" indent="59055">
              <a:lnSpc>
                <a:spcPct val="129000"/>
              </a:lnSpc>
              <a:spcBef>
                <a:spcPts val="155"/>
              </a:spcBef>
            </a:pPr>
            <a:r>
              <a:rPr lang="en-US" sz="4800" spc="-10" dirty="0">
                <a:latin typeface="Times New Roman"/>
                <a:cs typeface="Times New Roman"/>
              </a:rPr>
              <a:t>Friction related  theory</a:t>
            </a:r>
            <a:br>
              <a:rPr lang="en-US" sz="4800" dirty="0">
                <a:latin typeface="Times New Roman"/>
                <a:cs typeface="Times New Roman"/>
              </a:rPr>
            </a:br>
            <a:br>
              <a:rPr lang="en-US" sz="4800" u="none" spc="-10" dirty="0"/>
            </a:br>
            <a:r>
              <a:rPr sz="4800" u="none" spc="-20" dirty="0"/>
              <a:t>Week </a:t>
            </a:r>
            <a:r>
              <a:rPr sz="4800" u="none" spc="-35" dirty="0"/>
              <a:t>10</a:t>
            </a:r>
            <a:r>
              <a:rPr lang="en-US" sz="4800" u="none" spc="-35" dirty="0"/>
              <a:t>-11</a:t>
            </a:r>
            <a:endParaRPr sz="4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115F70-C2E6-9B54-1ECA-2D7F792C64C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106</a:t>
            </a:fld>
            <a:endParaRPr lang="en-US" spc="-25" dirty="0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" y="1123121"/>
            <a:ext cx="9448800" cy="635717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B37A4A-0B47-89E9-CE88-3A5C26760FB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107</a:t>
            </a:fld>
            <a:endParaRPr lang="en-US" spc="-25" dirty="0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469900"/>
            <a:ext cx="10058400" cy="734544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04D7E1-F4BF-6CD2-7DA6-B71167655C1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108</a:t>
            </a:fld>
            <a:endParaRPr lang="en-US" spc="-25" dirty="0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000" y="1028364"/>
            <a:ext cx="9601200" cy="683293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C5BFAC-4EAC-70F5-0DB2-444A8918882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109</a:t>
            </a:fld>
            <a:endParaRPr lang="en-US" spc="-25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mp_12.jpg">
            <a:extLst>
              <a:ext uri="{FF2B5EF4-FFF2-40B4-BE49-F238E27FC236}">
                <a16:creationId xmlns:a16="http://schemas.microsoft.com/office/drawing/2014/main" id="{C4ECF011-1D0C-6447-42A0-B8F5253DC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0" y="0"/>
            <a:ext cx="13021733" cy="104521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A5DC21-5DED-DB43-CF8E-7979D727A7C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11</a:t>
            </a:fld>
            <a:endParaRPr lang="en-US" spc="-25" dirty="0"/>
          </a:p>
        </p:txBody>
      </p:sp>
    </p:spTree>
    <p:extLst>
      <p:ext uri="{BB962C8B-B14F-4D97-AF65-F5344CB8AC3E}">
        <p14:creationId xmlns:p14="http://schemas.microsoft.com/office/powerpoint/2010/main" val="315218141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000" y="904520"/>
            <a:ext cx="10363199" cy="703297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F6AB93-83D8-A32D-892F-C3E28B480E8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110</a:t>
            </a:fld>
            <a:endParaRPr lang="en-US" spc="-25" dirty="0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14500" y="1308100"/>
            <a:ext cx="8763000" cy="55626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D07CF7-2156-35E0-F5BE-0C9C0CD0322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111</a:t>
            </a:fld>
            <a:endParaRPr lang="en-US" spc="-25" dirty="0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2222500"/>
            <a:ext cx="96774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785C37-EA83-B040-05B0-0CD4DB942B8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112</a:t>
            </a:fld>
            <a:endParaRPr lang="en-US" spc="-25" dirty="0"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2679700"/>
            <a:ext cx="9677400" cy="57912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6935BC-DB2F-F87B-0381-90D5951EA77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113</a:t>
            </a:fld>
            <a:endParaRPr lang="en-US" spc="-25" dirty="0"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000" y="2374900"/>
            <a:ext cx="10439400" cy="67056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4F197E-03FF-6913-FCD9-346D4FA3A63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114</a:t>
            </a:fld>
            <a:endParaRPr lang="en-US" spc="-25" dirty="0"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9200" y="2603500"/>
            <a:ext cx="10134600" cy="62484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B3ABD4-9E52-DBC2-D7C4-A6CF32930D2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115</a:t>
            </a:fld>
            <a:endParaRPr lang="en-US" spc="-25" dirty="0"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600" y="2755900"/>
            <a:ext cx="10744200" cy="580583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16AC64-7D15-5EE7-D4C0-A013A78E103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116</a:t>
            </a:fld>
            <a:endParaRPr lang="en-US" spc="-25" dirty="0"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5400" y="2755900"/>
            <a:ext cx="9144000" cy="55626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985999-10CB-93CC-3F66-B048453B8B0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117</a:t>
            </a:fld>
            <a:endParaRPr lang="en-US" spc="-25" dirty="0"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4900" y="3898900"/>
            <a:ext cx="9982200" cy="502990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EE47B0-1823-4033-BF5F-7E0E305966B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118</a:t>
            </a:fld>
            <a:endParaRPr lang="en-US" spc="-25" dirty="0"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600" y="3365500"/>
            <a:ext cx="10668000" cy="56388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C43224-549E-6689-9D43-540A3BF73AB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119</a:t>
            </a:fld>
            <a:endParaRPr lang="en-US" spc="-25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mp_13.jpg">
            <a:extLst>
              <a:ext uri="{FF2B5EF4-FFF2-40B4-BE49-F238E27FC236}">
                <a16:creationId xmlns:a16="http://schemas.microsoft.com/office/drawing/2014/main" id="{7F8C72C5-EA6B-6D0A-F056-93050D811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200" y="355600"/>
            <a:ext cx="12598400" cy="99822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8D8D48-B017-BD1D-0DD7-CBC25EDF907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12</a:t>
            </a:fld>
            <a:endParaRPr lang="en-US" spc="-25" dirty="0"/>
          </a:p>
        </p:txBody>
      </p:sp>
    </p:spTree>
    <p:extLst>
      <p:ext uri="{BB962C8B-B14F-4D97-AF65-F5344CB8AC3E}">
        <p14:creationId xmlns:p14="http://schemas.microsoft.com/office/powerpoint/2010/main" val="281198262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6800" y="3517900"/>
            <a:ext cx="9372600" cy="6096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714C51-E249-1D05-355D-09FA97ABE03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120</a:t>
            </a:fld>
            <a:endParaRPr lang="en-US" spc="-25" dirty="0"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00" y="3289300"/>
            <a:ext cx="10210800" cy="558234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20DE81-2989-27A1-3DAD-8BB29F1F364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121</a:t>
            </a:fld>
            <a:endParaRPr lang="en-US" spc="-25" dirty="0"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00" y="3365500"/>
            <a:ext cx="9905999" cy="599189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69112E-7C37-6C5B-9485-E0223292246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122</a:t>
            </a:fld>
            <a:endParaRPr lang="en-US" spc="-25" dirty="0"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5300" y="3136900"/>
            <a:ext cx="11201400" cy="66294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08C3DB-CA85-5F38-9C49-BC21BF6ACCD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123</a:t>
            </a:fld>
            <a:endParaRPr lang="en-US" spc="-25" dirty="0"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1600" y="2527300"/>
            <a:ext cx="9144000" cy="316274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6800" y="6565900"/>
            <a:ext cx="9448800" cy="283582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3DAD7F-8D95-6FC2-09A8-585B037A25A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124</a:t>
            </a:fld>
            <a:endParaRPr lang="en-US" spc="-25" dirty="0"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3339" y="1847088"/>
            <a:ext cx="6061528" cy="282588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34200" y="1689100"/>
            <a:ext cx="4810539" cy="3541506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45732" y="6261100"/>
            <a:ext cx="11900535" cy="3326765"/>
            <a:chOff x="291894" y="3531567"/>
            <a:chExt cx="11900535" cy="332676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1894" y="3647659"/>
              <a:ext cx="6238115" cy="321033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30009" y="3531567"/>
              <a:ext cx="5661990" cy="3210339"/>
            </a:xfrm>
            <a:prstGeom prst="rect">
              <a:avLst/>
            </a:prstGeom>
          </p:spPr>
        </p:pic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4C888-6AC2-0DC0-EAAB-CF76A77BC53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125</a:t>
            </a:fld>
            <a:endParaRPr lang="en-US" spc="-25" dirty="0"/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600" y="3517900"/>
            <a:ext cx="10287000" cy="6477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9B1C69-83EF-5DAE-9BB5-C4244C85B08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126</a:t>
            </a:fld>
            <a:endParaRPr lang="en-US" spc="-25" dirty="0"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0600" y="3898900"/>
            <a:ext cx="10210800" cy="500132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4C36F9-EDD6-2030-C248-7E9CC2CD748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127</a:t>
            </a:fld>
            <a:endParaRPr lang="en-US" spc="-25" dirty="0"/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000" y="3365500"/>
            <a:ext cx="10363200" cy="575475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3AEF3E-A17F-720D-58E6-AA644F50289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128</a:t>
            </a:fld>
            <a:endParaRPr lang="en-US" spc="-25" dirty="0"/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0429" y="1612900"/>
            <a:ext cx="9525000" cy="60198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275C62-78FB-C687-3302-EB8755C9E90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129</a:t>
            </a:fld>
            <a:endParaRPr lang="en-US" spc="-25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mp_14.jpg">
            <a:extLst>
              <a:ext uri="{FF2B5EF4-FFF2-40B4-BE49-F238E27FC236}">
                <a16:creationId xmlns:a16="http://schemas.microsoft.com/office/drawing/2014/main" id="{D04619F6-8266-584F-08B6-574C2E6BC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" y="241300"/>
            <a:ext cx="11887201" cy="974066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01FE3F-1E7B-52D0-3A6A-C3EF434E462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13</a:t>
            </a:fld>
            <a:endParaRPr lang="en-US" spc="-25" dirty="0"/>
          </a:p>
        </p:txBody>
      </p:sp>
    </p:spTree>
    <p:extLst>
      <p:ext uri="{BB962C8B-B14F-4D97-AF65-F5344CB8AC3E}">
        <p14:creationId xmlns:p14="http://schemas.microsoft.com/office/powerpoint/2010/main" val="282249411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1689100"/>
            <a:ext cx="10134600" cy="59436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DA5103-3A5C-B503-322A-F9FD6368723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130</a:t>
            </a:fld>
            <a:endParaRPr lang="en-US" spc="-25" dirty="0"/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0100" y="1079500"/>
            <a:ext cx="10591800" cy="64008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C65498-B9D4-390B-A6CD-5E27A7F0D8F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131</a:t>
            </a:fld>
            <a:endParaRPr lang="en-US" spc="-25" dirty="0"/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0600" y="2070100"/>
            <a:ext cx="9982200" cy="65532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41C2FA-7CB0-3BA6-05F7-5698FC94E2F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132</a:t>
            </a:fld>
            <a:endParaRPr lang="en-US" spc="-25" dirty="0"/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074130-5AC3-23D3-82AD-1E405FED755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pPr marL="38100">
                <a:lnSpc>
                  <a:spcPts val="1150"/>
                </a:lnSpc>
              </a:pPr>
              <a:t>133</a:t>
            </a:fld>
            <a:endParaRPr lang="en-US" spc="-25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C173E8-B4CA-BB19-B5B9-E7489957D19B}"/>
              </a:ext>
            </a:extLst>
          </p:cNvPr>
          <p:cNvSpPr txBox="1"/>
          <p:nvPr/>
        </p:nvSpPr>
        <p:spPr>
          <a:xfrm>
            <a:off x="3733800" y="2984500"/>
            <a:ext cx="60960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610">
              <a:lnSpc>
                <a:spcPct val="100000"/>
              </a:lnSpc>
            </a:pPr>
            <a:r>
              <a:rPr lang="en-US" sz="2800" spc="-10" dirty="0">
                <a:latin typeface="Times New Roman"/>
                <a:cs typeface="Times New Roman"/>
              </a:rPr>
              <a:t>Friction related problems </a:t>
            </a:r>
          </a:p>
          <a:p>
            <a:pPr marL="54610">
              <a:lnSpc>
                <a:spcPct val="100000"/>
              </a:lnSpc>
            </a:pPr>
            <a:r>
              <a:rPr lang="en-US" sz="2800" spc="-10" dirty="0">
                <a:latin typeface="Times New Roman"/>
                <a:cs typeface="Times New Roman"/>
              </a:rPr>
              <a:t>        </a:t>
            </a:r>
          </a:p>
          <a:p>
            <a:pPr marL="54610">
              <a:lnSpc>
                <a:spcPct val="100000"/>
              </a:lnSpc>
            </a:pPr>
            <a:endParaRPr lang="en-US" sz="2800" spc="-10" dirty="0">
              <a:latin typeface="Times New Roman"/>
              <a:cs typeface="Times New Roman"/>
            </a:endParaRPr>
          </a:p>
          <a:p>
            <a:pPr marL="54610">
              <a:lnSpc>
                <a:spcPct val="100000"/>
              </a:lnSpc>
            </a:pPr>
            <a:r>
              <a:rPr lang="en-US" sz="2800" spc="-10" dirty="0">
                <a:latin typeface="Times New Roman"/>
                <a:cs typeface="Times New Roman"/>
              </a:rPr>
              <a:t>      Week 12-13</a:t>
            </a:r>
            <a:endParaRPr lang="en-US" sz="28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8807159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6964" y="1003300"/>
            <a:ext cx="9525000" cy="59436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A1C204-BCE9-6EA8-F598-68A556957ED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134</a:t>
            </a:fld>
            <a:endParaRPr lang="en-US" spc="-25" dirty="0"/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" y="1155700"/>
            <a:ext cx="10877302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3D16A3-1677-D21A-A7A1-E36ACF2ECA8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135</a:t>
            </a:fld>
            <a:endParaRPr lang="en-US" spc="-25" dirty="0"/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3221" y="1689100"/>
            <a:ext cx="10365558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AD023B-4201-B021-1D9C-3B3115EB069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136</a:t>
            </a:fld>
            <a:endParaRPr lang="en-US" spc="-25" dirty="0"/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600" y="2070100"/>
            <a:ext cx="10744200" cy="62484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31880A-1DB7-F331-809E-596FCD71EA2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137</a:t>
            </a:fld>
            <a:endParaRPr lang="en-US" spc="-25" dirty="0"/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0600" y="622300"/>
            <a:ext cx="10210800" cy="65532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F24A6A-DAF5-DEF7-A590-2DCB4D035D6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138</a:t>
            </a:fld>
            <a:endParaRPr lang="en-US" spc="-25" dirty="0"/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6800" y="1066469"/>
            <a:ext cx="9829800" cy="649003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41A40A-02B4-1E63-C6F7-6A610444D93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139</a:t>
            </a:fld>
            <a:endParaRPr lang="en-US" spc="-25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mp_15.jpg">
            <a:extLst>
              <a:ext uri="{FF2B5EF4-FFF2-40B4-BE49-F238E27FC236}">
                <a16:creationId xmlns:a16="http://schemas.microsoft.com/office/drawing/2014/main" id="{A08F3068-6F7A-37F3-96D0-2D69CBB36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" y="241300"/>
            <a:ext cx="12039601" cy="98425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FC79A4-4B76-7AE1-DC9E-4622DFA123D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14</a:t>
            </a:fld>
            <a:endParaRPr lang="en-US" spc="-25" dirty="0"/>
          </a:p>
        </p:txBody>
      </p:sp>
    </p:spTree>
    <p:extLst>
      <p:ext uri="{BB962C8B-B14F-4D97-AF65-F5344CB8AC3E}">
        <p14:creationId xmlns:p14="http://schemas.microsoft.com/office/powerpoint/2010/main" val="2505394682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0600" y="909285"/>
            <a:ext cx="9601200" cy="672341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CF7611-C02F-F4F5-C8A7-01DF4E32A29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140</a:t>
            </a:fld>
            <a:endParaRPr lang="en-US" spc="-25" dirty="0"/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3000" y="927100"/>
            <a:ext cx="9049277" cy="661388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B132E8-5EC0-2528-E3DB-E58241829A5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141</a:t>
            </a:fld>
            <a:endParaRPr lang="en-US" spc="-25" dirty="0"/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9200" y="947390"/>
            <a:ext cx="9829800" cy="668531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24445D-A3C8-2E45-6817-02107DDC523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142</a:t>
            </a:fld>
            <a:endParaRPr lang="en-US" spc="-25" dirty="0"/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3000" y="1658774"/>
            <a:ext cx="9372600" cy="737585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98F03F-73DF-16D0-424D-1F8534BDF0D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143</a:t>
            </a:fld>
            <a:endParaRPr lang="en-US" spc="-25" dirty="0"/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9200" y="1384300"/>
            <a:ext cx="8830205" cy="754730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1933FB-5D0C-9D1C-A783-A8431868B37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144</a:t>
            </a:fld>
            <a:endParaRPr lang="en-US" spc="-25" dirty="0"/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" y="1384300"/>
            <a:ext cx="9525000" cy="765034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78DA7A-A5C3-37B4-AA1C-5AD4D83DFEE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145</a:t>
            </a:fld>
            <a:endParaRPr lang="en-US" spc="-25" dirty="0"/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6800" y="1308100"/>
            <a:ext cx="9677400" cy="7620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F1614A-9BC3-FDAD-8335-8B7211BFA91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146</a:t>
            </a:fld>
            <a:endParaRPr lang="en-US" spc="-25" dirty="0"/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000" y="1142681"/>
            <a:ext cx="10439400" cy="770921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B025AF-1E00-5BD9-996E-5BF970D0D69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147</a:t>
            </a:fld>
            <a:endParaRPr lang="en-US" spc="-25" dirty="0"/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00" y="2438400"/>
            <a:ext cx="10591800" cy="82296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290A2D-D4E3-2FCA-6C1A-0D0B6DBBD8A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148</a:t>
            </a:fld>
            <a:endParaRPr lang="en-US" spc="-25" dirty="0"/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000" y="2832100"/>
            <a:ext cx="10668000" cy="74676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6D3ABC-047D-FDBA-1D6E-DF3CD126C5F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149</a:t>
            </a:fld>
            <a:endParaRPr lang="en-US" spc="-25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mp_16.jpg">
            <a:extLst>
              <a:ext uri="{FF2B5EF4-FFF2-40B4-BE49-F238E27FC236}">
                <a16:creationId xmlns:a16="http://schemas.microsoft.com/office/drawing/2014/main" id="{F6293FA4-3CCA-33FA-3881-DC979387E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6100"/>
            <a:ext cx="12090400" cy="90678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D6A09D-9537-5438-6F42-7EFCD9F029E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15</a:t>
            </a:fld>
            <a:endParaRPr lang="en-US" spc="-25" dirty="0"/>
          </a:p>
        </p:txBody>
      </p:sp>
    </p:spTree>
    <p:extLst>
      <p:ext uri="{BB962C8B-B14F-4D97-AF65-F5344CB8AC3E}">
        <p14:creationId xmlns:p14="http://schemas.microsoft.com/office/powerpoint/2010/main" val="477156575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" y="3012749"/>
            <a:ext cx="11049000" cy="736315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B868E5-C05D-5425-E3E2-8928E878A4A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150</a:t>
            </a:fld>
            <a:endParaRPr lang="en-US" spc="-25" dirty="0"/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6800" y="2374900"/>
            <a:ext cx="9906000" cy="79248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396840-9160-0FD3-00C9-7194F962100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151</a:t>
            </a:fld>
            <a:endParaRPr lang="en-US" spc="-25" dirty="0"/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00" y="3441700"/>
            <a:ext cx="10287000" cy="63246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1BEDEC-7C9A-4B48-4454-3E18764CBCB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152</a:t>
            </a:fld>
            <a:endParaRPr lang="en-US" spc="-25" dirty="0"/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" y="2984500"/>
            <a:ext cx="11125200" cy="67056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C7875E-D3F1-4905-3A3B-14E9E8D549A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153</a:t>
            </a:fld>
            <a:endParaRPr lang="en-US" spc="-25" dirty="0"/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1993900"/>
            <a:ext cx="10363200" cy="7239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C64D60-01D0-8A2B-2482-7CF5051271F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154</a:t>
            </a:fld>
            <a:endParaRPr lang="en-US" spc="-25" dirty="0"/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9000" y="2298700"/>
            <a:ext cx="5562600" cy="2203617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 indent="17780" algn="just">
              <a:lnSpc>
                <a:spcPct val="137900"/>
              </a:lnSpc>
              <a:spcBef>
                <a:spcPts val="50"/>
              </a:spcBef>
            </a:pPr>
            <a:r>
              <a:rPr lang="en-US" sz="3600" spc="-10" dirty="0">
                <a:latin typeface="Times New Roman"/>
                <a:cs typeface="Times New Roman"/>
              </a:rPr>
              <a:t>Truss Related theory</a:t>
            </a:r>
            <a:br>
              <a:rPr lang="en-US" sz="3600" dirty="0">
                <a:latin typeface="Times New Roman"/>
                <a:cs typeface="Times New Roman"/>
              </a:rPr>
            </a:br>
            <a:r>
              <a:rPr sz="3600" u="none" spc="90" dirty="0">
                <a:latin typeface="Tahoma"/>
                <a:cs typeface="Tahoma"/>
              </a:rPr>
              <a:t> </a:t>
            </a:r>
            <a:br>
              <a:rPr lang="en-US" sz="3600" u="none" spc="90" dirty="0">
                <a:latin typeface="Tahoma"/>
                <a:cs typeface="Tahoma"/>
              </a:rPr>
            </a:br>
            <a:r>
              <a:rPr lang="en-US" sz="3600" u="none" spc="90" dirty="0">
                <a:latin typeface="Tahoma"/>
                <a:cs typeface="Tahoma"/>
              </a:rPr>
              <a:t>     </a:t>
            </a:r>
            <a:r>
              <a:rPr sz="3600" u="none" spc="60" dirty="0">
                <a:latin typeface="Tahoma"/>
                <a:cs typeface="Tahoma"/>
              </a:rPr>
              <a:t>Week </a:t>
            </a:r>
            <a:r>
              <a:rPr sz="3600" u="none" spc="-75" dirty="0">
                <a:latin typeface="Tahoma"/>
                <a:cs typeface="Tahoma"/>
              </a:rPr>
              <a:t>14</a:t>
            </a:r>
            <a:endParaRPr sz="3600" dirty="0">
              <a:latin typeface="Tahoma"/>
              <a:cs typeface="Tahom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D74918-ECE3-6BE2-0888-B3BBA0380F1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155</a:t>
            </a:fld>
            <a:endParaRPr lang="en-US" spc="-25" dirty="0"/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3362" y="2128134"/>
            <a:ext cx="4911436" cy="569709"/>
          </a:xfrm>
          <a:prstGeom prst="rect">
            <a:avLst/>
          </a:prstGeom>
        </p:spPr>
        <p:txBody>
          <a:bodyPr vert="horz" wrap="square" lIns="0" tIns="19242" rIns="0" bIns="0" rtlCol="0">
            <a:spAutoFit/>
          </a:bodyPr>
          <a:lstStyle/>
          <a:p>
            <a:pPr marL="15394">
              <a:spcBef>
                <a:spcPts val="152"/>
              </a:spcBef>
            </a:pPr>
            <a:r>
              <a:rPr sz="3576" spc="6" dirty="0">
                <a:latin typeface="Arial MT"/>
                <a:cs typeface="Arial MT"/>
              </a:rPr>
              <a:t>Equilibrium</a:t>
            </a:r>
            <a:r>
              <a:rPr sz="3576" spc="-36" dirty="0">
                <a:latin typeface="Arial MT"/>
                <a:cs typeface="Arial MT"/>
              </a:rPr>
              <a:t> </a:t>
            </a:r>
            <a:r>
              <a:rPr sz="3576" spc="12" dirty="0">
                <a:latin typeface="Arial MT"/>
                <a:cs typeface="Arial MT"/>
              </a:rPr>
              <a:t>of</a:t>
            </a:r>
            <a:r>
              <a:rPr sz="3576" spc="-18" dirty="0">
                <a:latin typeface="Arial MT"/>
                <a:cs typeface="Arial MT"/>
              </a:rPr>
              <a:t> </a:t>
            </a:r>
            <a:r>
              <a:rPr sz="3576" spc="6" dirty="0">
                <a:latin typeface="Arial MT"/>
                <a:cs typeface="Arial MT"/>
              </a:rPr>
              <a:t>rigid</a:t>
            </a:r>
            <a:r>
              <a:rPr sz="3576" spc="-24" dirty="0">
                <a:latin typeface="Arial MT"/>
                <a:cs typeface="Arial MT"/>
              </a:rPr>
              <a:t> </a:t>
            </a:r>
            <a:r>
              <a:rPr sz="3576" spc="12" dirty="0">
                <a:latin typeface="Arial MT"/>
                <a:cs typeface="Arial MT"/>
              </a:rPr>
              <a:t>body</a:t>
            </a:r>
            <a:endParaRPr sz="3576">
              <a:latin typeface="Arial MT"/>
              <a:cs typeface="Arial M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29913" y="2859130"/>
            <a:ext cx="2777333" cy="228991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23251" y="5876867"/>
            <a:ext cx="3266265" cy="250001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179751" y="3051771"/>
            <a:ext cx="4415752" cy="3991641"/>
          </a:xfrm>
          <a:prstGeom prst="rect">
            <a:avLst/>
          </a:prstGeom>
        </p:spPr>
        <p:txBody>
          <a:bodyPr vert="horz" wrap="square" lIns="0" tIns="16164" rIns="0" bIns="0" rtlCol="0">
            <a:spAutoFit/>
          </a:bodyPr>
          <a:lstStyle/>
          <a:p>
            <a:pPr marL="92362">
              <a:spcBef>
                <a:spcPts val="127"/>
              </a:spcBef>
            </a:pPr>
            <a:r>
              <a:rPr sz="2000" dirty="0">
                <a:latin typeface="Times New Roman"/>
                <a:cs typeface="Times New Roman"/>
              </a:rPr>
              <a:t>Equations</a:t>
            </a:r>
            <a:r>
              <a:rPr sz="2000" spc="-42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42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equilibrium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6" dirty="0">
                <a:latin typeface="Times New Roman"/>
                <a:cs typeface="Times New Roman"/>
              </a:rPr>
              <a:t>become</a:t>
            </a: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15" dirty="0">
              <a:latin typeface="Times New Roman"/>
              <a:cs typeface="Times New Roman"/>
            </a:endParaRPr>
          </a:p>
          <a:p>
            <a:pPr marL="405623">
              <a:tabLst>
                <a:tab pos="1538597" algn="l"/>
                <a:tab pos="2681577" algn="l"/>
              </a:tabLst>
            </a:pPr>
            <a:r>
              <a:rPr sz="3000" spc="8" baseline="-3367" dirty="0">
                <a:latin typeface="Cambria"/>
                <a:cs typeface="Cambria"/>
              </a:rPr>
              <a:t>∑</a:t>
            </a:r>
            <a:r>
              <a:rPr sz="3000" spc="-145" baseline="-3367" dirty="0">
                <a:latin typeface="Cambria"/>
                <a:cs typeface="Cambria"/>
              </a:rPr>
              <a:t> </a:t>
            </a:r>
            <a:r>
              <a:rPr sz="2000" i="1" spc="-30" dirty="0">
                <a:latin typeface="Times New Roman"/>
                <a:cs typeface="Times New Roman"/>
              </a:rPr>
              <a:t>F</a:t>
            </a:r>
            <a:r>
              <a:rPr sz="2364" i="1" spc="8" baseline="-17094" dirty="0">
                <a:latin typeface="Times New Roman"/>
                <a:cs typeface="Times New Roman"/>
              </a:rPr>
              <a:t>x</a:t>
            </a:r>
            <a:r>
              <a:rPr sz="2364" i="1" baseline="-17094" dirty="0">
                <a:latin typeface="Times New Roman"/>
                <a:cs typeface="Times New Roman"/>
              </a:rPr>
              <a:t> </a:t>
            </a:r>
            <a:r>
              <a:rPr sz="2364" i="1" spc="-45" baseline="-17094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Symbol"/>
                <a:cs typeface="Symbol"/>
              </a:rPr>
              <a:t>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0	</a:t>
            </a:r>
            <a:r>
              <a:rPr sz="3000" spc="8" baseline="-3367" dirty="0">
                <a:latin typeface="Cambria"/>
                <a:cs typeface="Cambria"/>
              </a:rPr>
              <a:t>∑</a:t>
            </a:r>
            <a:r>
              <a:rPr sz="3000" spc="-145" baseline="-3367" dirty="0">
                <a:latin typeface="Cambria"/>
                <a:cs typeface="Cambria"/>
              </a:rPr>
              <a:t> </a:t>
            </a:r>
            <a:r>
              <a:rPr sz="2000" i="1" spc="42" dirty="0">
                <a:latin typeface="Times New Roman"/>
                <a:cs typeface="Times New Roman"/>
              </a:rPr>
              <a:t>F</a:t>
            </a:r>
            <a:r>
              <a:rPr sz="2364" i="1" spc="8" baseline="-17094" dirty="0">
                <a:latin typeface="Times New Roman"/>
                <a:cs typeface="Times New Roman"/>
              </a:rPr>
              <a:t>y</a:t>
            </a:r>
            <a:r>
              <a:rPr sz="2364" i="1" baseline="-17094" dirty="0">
                <a:latin typeface="Times New Roman"/>
                <a:cs typeface="Times New Roman"/>
              </a:rPr>
              <a:t> </a:t>
            </a:r>
            <a:r>
              <a:rPr sz="2364" i="1" spc="-8" baseline="-17094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Symbol"/>
                <a:cs typeface="Symbol"/>
              </a:rPr>
              <a:t>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0	</a:t>
            </a:r>
            <a:r>
              <a:rPr sz="3000" spc="8" baseline="-3367" dirty="0">
                <a:latin typeface="Cambria"/>
                <a:cs typeface="Cambria"/>
              </a:rPr>
              <a:t>∑</a:t>
            </a:r>
            <a:r>
              <a:rPr sz="3000" spc="-164" baseline="-3367" dirty="0">
                <a:latin typeface="Cambria"/>
                <a:cs typeface="Cambria"/>
              </a:rPr>
              <a:t> </a:t>
            </a:r>
            <a:r>
              <a:rPr sz="2000" i="1" dirty="0">
                <a:latin typeface="Times New Roman"/>
                <a:cs typeface="Times New Roman"/>
              </a:rPr>
              <a:t>M</a:t>
            </a:r>
            <a:r>
              <a:rPr sz="2000" i="1" spc="-115" dirty="0">
                <a:latin typeface="Times New Roman"/>
                <a:cs typeface="Times New Roman"/>
              </a:rPr>
              <a:t> </a:t>
            </a:r>
            <a:r>
              <a:rPr sz="2364" i="1" spc="18" baseline="-17094" dirty="0">
                <a:latin typeface="Times New Roman"/>
                <a:cs typeface="Times New Roman"/>
              </a:rPr>
              <a:t>A</a:t>
            </a:r>
            <a:r>
              <a:rPr sz="2364" i="1" baseline="-17094" dirty="0">
                <a:latin typeface="Times New Roman"/>
                <a:cs typeface="Times New Roman"/>
              </a:rPr>
              <a:t> </a:t>
            </a:r>
            <a:r>
              <a:rPr sz="2364" i="1" spc="-145" baseline="-17094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Symbol"/>
                <a:cs typeface="Symbol"/>
              </a:rPr>
              <a:t>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0</a:t>
            </a:r>
          </a:p>
          <a:p>
            <a:pPr>
              <a:spcBef>
                <a:spcPts val="24"/>
              </a:spcBef>
            </a:pPr>
            <a:endParaRPr sz="3939" dirty="0">
              <a:latin typeface="Times New Roman"/>
              <a:cs typeface="Times New Roman"/>
            </a:endParaRPr>
          </a:p>
          <a:p>
            <a:pPr marL="165482" marR="52338"/>
            <a:r>
              <a:rPr sz="2000" dirty="0">
                <a:latin typeface="Times New Roman"/>
                <a:cs typeface="Times New Roman"/>
              </a:rPr>
              <a:t>There</a:t>
            </a:r>
            <a:r>
              <a:rPr sz="2000" spc="-24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are</a:t>
            </a:r>
            <a:r>
              <a:rPr sz="2000" spc="-18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three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unknowns</a:t>
            </a:r>
            <a:r>
              <a:rPr sz="2000" spc="-36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and</a:t>
            </a:r>
            <a:r>
              <a:rPr sz="2000" spc="-12" dirty="0">
                <a:latin typeface="Times New Roman"/>
                <a:cs typeface="Times New Roman"/>
              </a:rPr>
              <a:t> </a:t>
            </a:r>
            <a:r>
              <a:rPr sz="2000" spc="-6" dirty="0">
                <a:latin typeface="Times New Roman"/>
                <a:cs typeface="Times New Roman"/>
              </a:rPr>
              <a:t>number</a:t>
            </a:r>
            <a:r>
              <a:rPr sz="2000" spc="-12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 </a:t>
            </a:r>
            <a:r>
              <a:rPr sz="2000" spc="-479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equation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-6" dirty="0">
                <a:latin typeface="Times New Roman"/>
                <a:cs typeface="Times New Roman"/>
              </a:rPr>
              <a:t>is three.</a:t>
            </a: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39" dirty="0">
              <a:latin typeface="Times New Roman"/>
              <a:cs typeface="Times New Roman"/>
            </a:endParaRPr>
          </a:p>
          <a:p>
            <a:pPr marL="197039" marR="611898">
              <a:spcBef>
                <a:spcPts val="1539"/>
              </a:spcBef>
            </a:pPr>
            <a:r>
              <a:rPr sz="2000" spc="-6" dirty="0">
                <a:latin typeface="Times New Roman"/>
                <a:cs typeface="Times New Roman"/>
              </a:rPr>
              <a:t>Therefore,</a:t>
            </a:r>
            <a:r>
              <a:rPr sz="2000" spc="-24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12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structure</a:t>
            </a:r>
            <a:r>
              <a:rPr sz="2000" spc="-42" dirty="0">
                <a:latin typeface="Times New Roman"/>
                <a:cs typeface="Times New Roman"/>
              </a:rPr>
              <a:t> </a:t>
            </a:r>
            <a:r>
              <a:rPr sz="2000" spc="-6" dirty="0">
                <a:latin typeface="Times New Roman"/>
                <a:cs typeface="Times New Roman"/>
              </a:rPr>
              <a:t>is</a:t>
            </a:r>
            <a:r>
              <a:rPr sz="2000" spc="-24" dirty="0">
                <a:latin typeface="Times New Roman"/>
                <a:cs typeface="Times New Roman"/>
              </a:rPr>
              <a:t> </a:t>
            </a:r>
            <a:r>
              <a:rPr sz="2000" spc="-6" dirty="0">
                <a:latin typeface="Times New Roman"/>
                <a:cs typeface="Times New Roman"/>
              </a:rPr>
              <a:t>statically </a:t>
            </a:r>
            <a:r>
              <a:rPr sz="2000" spc="-479" dirty="0">
                <a:latin typeface="Times New Roman"/>
                <a:cs typeface="Times New Roman"/>
              </a:rPr>
              <a:t> </a:t>
            </a:r>
            <a:r>
              <a:rPr sz="2000" spc="-6" dirty="0">
                <a:latin typeface="Times New Roman"/>
                <a:cs typeface="Times New Roman"/>
              </a:rPr>
              <a:t>determinate</a:t>
            </a: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39" dirty="0">
              <a:latin typeface="Times New Roman"/>
              <a:cs typeface="Times New Roman"/>
            </a:endParaRPr>
          </a:p>
          <a:p>
            <a:pPr marL="197039">
              <a:spcBef>
                <a:spcPts val="1533"/>
              </a:spcBef>
            </a:pP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24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rigid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body</a:t>
            </a:r>
            <a:r>
              <a:rPr sz="2000" spc="-18" dirty="0">
                <a:latin typeface="Times New Roman"/>
                <a:cs typeface="Times New Roman"/>
              </a:rPr>
              <a:t> </a:t>
            </a:r>
            <a:r>
              <a:rPr sz="2000" spc="-6" dirty="0">
                <a:latin typeface="Times New Roman"/>
                <a:cs typeface="Times New Roman"/>
              </a:rPr>
              <a:t>is</a:t>
            </a:r>
            <a:r>
              <a:rPr sz="2000" spc="-24" dirty="0">
                <a:latin typeface="Times New Roman"/>
                <a:cs typeface="Times New Roman"/>
              </a:rPr>
              <a:t> </a:t>
            </a:r>
            <a:r>
              <a:rPr sz="2000" spc="-6" dirty="0">
                <a:latin typeface="Times New Roman"/>
                <a:cs typeface="Times New Roman"/>
              </a:rPr>
              <a:t>completely</a:t>
            </a:r>
            <a:r>
              <a:rPr sz="2000" spc="-12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constrained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3362" y="2126287"/>
            <a:ext cx="4911436" cy="569709"/>
          </a:xfrm>
          <a:prstGeom prst="rect">
            <a:avLst/>
          </a:prstGeom>
        </p:spPr>
        <p:txBody>
          <a:bodyPr vert="horz" wrap="square" lIns="0" tIns="19242" rIns="0" bIns="0" rtlCol="0">
            <a:spAutoFit/>
          </a:bodyPr>
          <a:lstStyle/>
          <a:p>
            <a:pPr marL="15394">
              <a:spcBef>
                <a:spcPts val="152"/>
              </a:spcBef>
            </a:pPr>
            <a:r>
              <a:rPr sz="3576" spc="6" dirty="0">
                <a:latin typeface="Arial MT"/>
                <a:cs typeface="Arial MT"/>
              </a:rPr>
              <a:t>Equilibrium</a:t>
            </a:r>
            <a:r>
              <a:rPr sz="3576" spc="-36" dirty="0">
                <a:latin typeface="Arial MT"/>
                <a:cs typeface="Arial MT"/>
              </a:rPr>
              <a:t> </a:t>
            </a:r>
            <a:r>
              <a:rPr sz="3576" spc="12" dirty="0">
                <a:latin typeface="Arial MT"/>
                <a:cs typeface="Arial MT"/>
              </a:rPr>
              <a:t>of</a:t>
            </a:r>
            <a:r>
              <a:rPr sz="3576" spc="-18" dirty="0">
                <a:latin typeface="Arial MT"/>
                <a:cs typeface="Arial MT"/>
              </a:rPr>
              <a:t> </a:t>
            </a:r>
            <a:r>
              <a:rPr sz="3576" spc="6" dirty="0">
                <a:latin typeface="Arial MT"/>
                <a:cs typeface="Arial MT"/>
              </a:rPr>
              <a:t>rigid</a:t>
            </a:r>
            <a:r>
              <a:rPr sz="3576" spc="-24" dirty="0">
                <a:latin typeface="Arial MT"/>
                <a:cs typeface="Arial MT"/>
              </a:rPr>
              <a:t> </a:t>
            </a:r>
            <a:r>
              <a:rPr sz="3576" spc="12" dirty="0">
                <a:latin typeface="Arial MT"/>
                <a:cs typeface="Arial MT"/>
              </a:rPr>
              <a:t>body</a:t>
            </a:r>
            <a:endParaRPr sz="3576">
              <a:latin typeface="Arial MT"/>
              <a:cs typeface="Arial M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86065" y="2900910"/>
            <a:ext cx="2680392" cy="444269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99215" y="2851034"/>
            <a:ext cx="2567709" cy="452027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86502" y="2893521"/>
            <a:ext cx="2462415" cy="441128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007368" y="7403942"/>
            <a:ext cx="2190558" cy="631875"/>
          </a:xfrm>
          <a:prstGeom prst="rect">
            <a:avLst/>
          </a:prstGeom>
        </p:spPr>
        <p:txBody>
          <a:bodyPr vert="horz" wrap="square" lIns="0" tIns="16164" rIns="0" bIns="0" rtlCol="0">
            <a:spAutoFit/>
          </a:bodyPr>
          <a:lstStyle/>
          <a:p>
            <a:pPr marL="15394" marR="6157">
              <a:spcBef>
                <a:spcPts val="127"/>
              </a:spcBef>
            </a:pPr>
            <a:r>
              <a:rPr sz="2000" dirty="0">
                <a:latin typeface="Times New Roman"/>
                <a:cs typeface="Times New Roman"/>
              </a:rPr>
              <a:t>More</a:t>
            </a:r>
            <a:r>
              <a:rPr sz="2000" spc="-67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unknowns</a:t>
            </a:r>
            <a:r>
              <a:rPr sz="2000" spc="-67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than </a:t>
            </a:r>
            <a:r>
              <a:rPr sz="2000" spc="-479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equations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761651" y="7439041"/>
            <a:ext cx="2275224" cy="939652"/>
          </a:xfrm>
          <a:prstGeom prst="rect">
            <a:avLst/>
          </a:prstGeom>
        </p:spPr>
        <p:txBody>
          <a:bodyPr vert="horz" wrap="square" lIns="0" tIns="16164" rIns="0" bIns="0" rtlCol="0">
            <a:spAutoFit/>
          </a:bodyPr>
          <a:lstStyle/>
          <a:p>
            <a:pPr marL="15394" marR="6157">
              <a:spcBef>
                <a:spcPts val="127"/>
              </a:spcBef>
            </a:pPr>
            <a:r>
              <a:rPr sz="2000" dirty="0">
                <a:latin typeface="Times New Roman"/>
                <a:cs typeface="Times New Roman"/>
              </a:rPr>
              <a:t>Fewer</a:t>
            </a:r>
            <a:r>
              <a:rPr sz="2000" spc="-67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unknowns</a:t>
            </a:r>
            <a:r>
              <a:rPr sz="2000" spc="-73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than </a:t>
            </a:r>
            <a:r>
              <a:rPr sz="2000" spc="-479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equations, </a:t>
            </a:r>
            <a:r>
              <a:rPr sz="2000" spc="-6" dirty="0">
                <a:latin typeface="Times New Roman"/>
                <a:cs typeface="Times New Roman"/>
              </a:rPr>
              <a:t>partially </a:t>
            </a:r>
            <a:r>
              <a:rPr sz="2000" dirty="0">
                <a:latin typeface="Times New Roman"/>
                <a:cs typeface="Times New Roman"/>
              </a:rPr>
              <a:t> constrained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66058" y="7403942"/>
            <a:ext cx="2574636" cy="939652"/>
          </a:xfrm>
          <a:prstGeom prst="rect">
            <a:avLst/>
          </a:prstGeom>
        </p:spPr>
        <p:txBody>
          <a:bodyPr vert="horz" wrap="square" lIns="0" tIns="16164" rIns="0" bIns="0" rtlCol="0">
            <a:spAutoFit/>
          </a:bodyPr>
          <a:lstStyle/>
          <a:p>
            <a:pPr marL="15394" marR="6157">
              <a:spcBef>
                <a:spcPts val="127"/>
              </a:spcBef>
            </a:pPr>
            <a:r>
              <a:rPr sz="2000" dirty="0">
                <a:latin typeface="Times New Roman"/>
                <a:cs typeface="Times New Roman"/>
              </a:rPr>
              <a:t>Equal</a:t>
            </a:r>
            <a:r>
              <a:rPr sz="2000" spc="-42" dirty="0">
                <a:latin typeface="Times New Roman"/>
                <a:cs typeface="Times New Roman"/>
              </a:rPr>
              <a:t> </a:t>
            </a:r>
            <a:r>
              <a:rPr sz="2000" spc="-6" dirty="0">
                <a:latin typeface="Times New Roman"/>
                <a:cs typeface="Times New Roman"/>
              </a:rPr>
              <a:t>number</a:t>
            </a:r>
            <a:r>
              <a:rPr sz="2000" spc="-36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unknowns </a:t>
            </a:r>
            <a:r>
              <a:rPr sz="2000" spc="-479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and equations but </a:t>
            </a:r>
            <a:r>
              <a:rPr sz="2000" spc="6" dirty="0">
                <a:latin typeface="Times New Roman"/>
                <a:cs typeface="Times New Roman"/>
              </a:rPr>
              <a:t> </a:t>
            </a:r>
            <a:r>
              <a:rPr sz="2000" spc="-6" dirty="0">
                <a:latin typeface="Times New Roman"/>
                <a:cs typeface="Times New Roman"/>
              </a:rPr>
              <a:t>improperly</a:t>
            </a:r>
            <a:r>
              <a:rPr sz="2000" spc="-42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constrained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3362" y="2126287"/>
            <a:ext cx="3793836" cy="569709"/>
          </a:xfrm>
          <a:prstGeom prst="rect">
            <a:avLst/>
          </a:prstGeom>
        </p:spPr>
        <p:txBody>
          <a:bodyPr vert="horz" wrap="square" lIns="0" tIns="19242" rIns="0" bIns="0" rtlCol="0">
            <a:spAutoFit/>
          </a:bodyPr>
          <a:lstStyle/>
          <a:p>
            <a:pPr marL="15394">
              <a:spcBef>
                <a:spcPts val="152"/>
              </a:spcBef>
            </a:pP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S</a:t>
            </a:r>
            <a:r>
              <a:rPr sz="3576" spc="6" dirty="0">
                <a:solidFill>
                  <a:srgbClr val="021FA2"/>
                </a:solidFill>
                <a:latin typeface="Arial MT"/>
                <a:cs typeface="Arial MT"/>
              </a:rPr>
              <a:t>t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ructura</a:t>
            </a:r>
            <a:r>
              <a:rPr sz="3576" spc="6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3576" spc="-242" dirty="0">
                <a:solidFill>
                  <a:srgbClr val="021FA2"/>
                </a:solidFill>
                <a:latin typeface="Arial MT"/>
                <a:cs typeface="Arial MT"/>
              </a:rPr>
              <a:t> 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Ana</a:t>
            </a:r>
            <a:r>
              <a:rPr sz="3576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ys</a:t>
            </a:r>
            <a:r>
              <a:rPr sz="3576" dirty="0">
                <a:solidFill>
                  <a:srgbClr val="021FA2"/>
                </a:solidFill>
                <a:latin typeface="Arial MT"/>
                <a:cs typeface="Arial MT"/>
              </a:rPr>
              <a:t>i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s</a:t>
            </a:r>
            <a:endParaRPr sz="3576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05769" y="2776527"/>
            <a:ext cx="3955473" cy="506639"/>
          </a:xfrm>
          <a:prstGeom prst="rect">
            <a:avLst/>
          </a:prstGeom>
        </p:spPr>
        <p:txBody>
          <a:bodyPr vert="horz" wrap="square" lIns="0" tIns="21552" rIns="0" bIns="0" rtlCol="0">
            <a:spAutoFit/>
          </a:bodyPr>
          <a:lstStyle/>
          <a:p>
            <a:pPr marL="15394">
              <a:spcBef>
                <a:spcPts val="170"/>
              </a:spcBef>
            </a:pPr>
            <a:r>
              <a:rPr sz="3151" spc="18" dirty="0">
                <a:solidFill>
                  <a:srgbClr val="323299"/>
                </a:solidFill>
                <a:latin typeface="Arial MT"/>
                <a:cs typeface="Arial MT"/>
              </a:rPr>
              <a:t>Engineering</a:t>
            </a:r>
            <a:r>
              <a:rPr sz="3151" spc="-48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3151" spc="12" dirty="0">
                <a:solidFill>
                  <a:srgbClr val="323299"/>
                </a:solidFill>
                <a:latin typeface="Arial MT"/>
                <a:cs typeface="Arial MT"/>
              </a:rPr>
              <a:t>Structure</a:t>
            </a:r>
            <a:endParaRPr sz="3151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467905" y="3312235"/>
            <a:ext cx="2851727" cy="1652587"/>
          </a:xfrm>
          <a:prstGeom prst="rect">
            <a:avLst/>
          </a:prstGeom>
        </p:spPr>
        <p:txBody>
          <a:bodyPr vert="horz" wrap="square" lIns="0" tIns="14624" rIns="0" bIns="0" rtlCol="0">
            <a:spAutoFit/>
          </a:bodyPr>
          <a:lstStyle/>
          <a:p>
            <a:pPr marL="15394" marR="6157">
              <a:lnSpc>
                <a:spcPct val="102499"/>
              </a:lnSpc>
              <a:spcBef>
                <a:spcPts val="115"/>
              </a:spcBef>
            </a:pPr>
            <a:r>
              <a:rPr sz="1758" spc="24" dirty="0">
                <a:solidFill>
                  <a:srgbClr val="FF0000"/>
                </a:solidFill>
                <a:latin typeface="Arial MT"/>
                <a:cs typeface="Arial MT"/>
              </a:rPr>
              <a:t>An </a:t>
            </a:r>
            <a:r>
              <a:rPr sz="1758" spc="18" dirty="0">
                <a:solidFill>
                  <a:srgbClr val="FF0000"/>
                </a:solidFill>
                <a:latin typeface="Arial MT"/>
                <a:cs typeface="Arial MT"/>
              </a:rPr>
              <a:t>engineering </a:t>
            </a:r>
            <a:r>
              <a:rPr sz="1758" spc="12" dirty="0">
                <a:solidFill>
                  <a:srgbClr val="FF0000"/>
                </a:solidFill>
                <a:latin typeface="Arial MT"/>
                <a:cs typeface="Arial MT"/>
              </a:rPr>
              <a:t>structure </a:t>
            </a:r>
            <a:r>
              <a:rPr sz="1758" spc="18" dirty="0">
                <a:solidFill>
                  <a:srgbClr val="FF0000"/>
                </a:solidFill>
                <a:latin typeface="Arial MT"/>
                <a:cs typeface="Arial MT"/>
              </a:rPr>
              <a:t>is </a:t>
            </a:r>
            <a:r>
              <a:rPr sz="1758" spc="24" dirty="0">
                <a:solidFill>
                  <a:srgbClr val="FF0000"/>
                </a:solidFill>
                <a:latin typeface="Arial MT"/>
                <a:cs typeface="Arial MT"/>
              </a:rPr>
              <a:t> any </a:t>
            </a:r>
            <a:r>
              <a:rPr sz="1758" spc="18" dirty="0">
                <a:solidFill>
                  <a:srgbClr val="FF0000"/>
                </a:solidFill>
                <a:latin typeface="Arial MT"/>
                <a:cs typeface="Arial MT"/>
              </a:rPr>
              <a:t>connected </a:t>
            </a:r>
            <a:r>
              <a:rPr sz="1758" spc="12" dirty="0">
                <a:solidFill>
                  <a:srgbClr val="FF0000"/>
                </a:solidFill>
                <a:latin typeface="Arial MT"/>
                <a:cs typeface="Arial MT"/>
              </a:rPr>
              <a:t>system </a:t>
            </a:r>
            <a:r>
              <a:rPr sz="1758" spc="18" dirty="0">
                <a:solidFill>
                  <a:srgbClr val="FF0000"/>
                </a:solidFill>
                <a:latin typeface="Arial MT"/>
                <a:cs typeface="Arial MT"/>
              </a:rPr>
              <a:t>of </a:t>
            </a:r>
            <a:r>
              <a:rPr sz="1758" spc="24" dirty="0">
                <a:solidFill>
                  <a:srgbClr val="FF0000"/>
                </a:solidFill>
                <a:latin typeface="Arial MT"/>
                <a:cs typeface="Arial MT"/>
              </a:rPr>
              <a:t> members </a:t>
            </a:r>
            <a:r>
              <a:rPr sz="1758" spc="18" dirty="0">
                <a:solidFill>
                  <a:srgbClr val="FF0000"/>
                </a:solidFill>
                <a:latin typeface="Arial MT"/>
                <a:cs typeface="Arial MT"/>
              </a:rPr>
              <a:t>built </a:t>
            </a:r>
            <a:r>
              <a:rPr sz="1758" spc="12" dirty="0">
                <a:solidFill>
                  <a:srgbClr val="FF0000"/>
                </a:solidFill>
                <a:latin typeface="Arial MT"/>
                <a:cs typeface="Arial MT"/>
              </a:rPr>
              <a:t>to </a:t>
            </a:r>
            <a:r>
              <a:rPr sz="1758" spc="18" dirty="0">
                <a:solidFill>
                  <a:srgbClr val="FF0000"/>
                </a:solidFill>
                <a:latin typeface="Arial MT"/>
                <a:cs typeface="Arial MT"/>
              </a:rPr>
              <a:t>support or </a:t>
            </a:r>
            <a:r>
              <a:rPr sz="1758" spc="-473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758" spc="12" dirty="0">
                <a:solidFill>
                  <a:srgbClr val="FF0000"/>
                </a:solidFill>
                <a:latin typeface="Arial MT"/>
                <a:cs typeface="Arial MT"/>
              </a:rPr>
              <a:t>transfer</a:t>
            </a:r>
            <a:r>
              <a:rPr sz="1758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758" spc="12" dirty="0">
                <a:solidFill>
                  <a:srgbClr val="FF0000"/>
                </a:solidFill>
                <a:latin typeface="Arial MT"/>
                <a:cs typeface="Arial MT"/>
              </a:rPr>
              <a:t>forces</a:t>
            </a:r>
            <a:r>
              <a:rPr sz="1758" spc="-6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758" spc="24" dirty="0">
                <a:solidFill>
                  <a:srgbClr val="FF0000"/>
                </a:solidFill>
                <a:latin typeface="Arial MT"/>
                <a:cs typeface="Arial MT"/>
              </a:rPr>
              <a:t>and</a:t>
            </a:r>
            <a:r>
              <a:rPr sz="1758" spc="-6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758" spc="12" dirty="0">
                <a:solidFill>
                  <a:srgbClr val="FF0000"/>
                </a:solidFill>
                <a:latin typeface="Arial MT"/>
                <a:cs typeface="Arial MT"/>
              </a:rPr>
              <a:t>to</a:t>
            </a:r>
            <a:r>
              <a:rPr sz="1758" spc="-6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758" spc="18" dirty="0">
                <a:solidFill>
                  <a:srgbClr val="FF0000"/>
                </a:solidFill>
                <a:latin typeface="Arial MT"/>
                <a:cs typeface="Arial MT"/>
              </a:rPr>
              <a:t>safely </a:t>
            </a:r>
            <a:r>
              <a:rPr sz="1758" spc="-473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758" spc="18" dirty="0">
                <a:solidFill>
                  <a:srgbClr val="FF0000"/>
                </a:solidFill>
                <a:latin typeface="Arial MT"/>
                <a:cs typeface="Arial MT"/>
              </a:rPr>
              <a:t>withstand </a:t>
            </a:r>
            <a:r>
              <a:rPr sz="1758" spc="12" dirty="0">
                <a:solidFill>
                  <a:srgbClr val="FF0000"/>
                </a:solidFill>
                <a:latin typeface="Arial MT"/>
                <a:cs typeface="Arial MT"/>
              </a:rPr>
              <a:t>the </a:t>
            </a:r>
            <a:r>
              <a:rPr sz="1758" spc="18" dirty="0">
                <a:solidFill>
                  <a:srgbClr val="FF0000"/>
                </a:solidFill>
                <a:latin typeface="Arial MT"/>
                <a:cs typeface="Arial MT"/>
              </a:rPr>
              <a:t>loads applied </a:t>
            </a:r>
            <a:r>
              <a:rPr sz="1758" spc="-473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758" spc="12" dirty="0">
                <a:solidFill>
                  <a:srgbClr val="FF0000"/>
                </a:solidFill>
                <a:latin typeface="Arial MT"/>
                <a:cs typeface="Arial MT"/>
              </a:rPr>
              <a:t>to </a:t>
            </a:r>
            <a:r>
              <a:rPr sz="1758" spc="6" dirty="0">
                <a:solidFill>
                  <a:srgbClr val="FF0000"/>
                </a:solidFill>
                <a:latin typeface="Arial MT"/>
                <a:cs typeface="Arial MT"/>
              </a:rPr>
              <a:t>it.</a:t>
            </a:r>
            <a:endParaRPr sz="1758">
              <a:latin typeface="Arial MT"/>
              <a:cs typeface="Arial MT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19556" y="3401521"/>
            <a:ext cx="5384799" cy="4039985"/>
          </a:xfrm>
          <a:prstGeom prst="rect">
            <a:avLst/>
          </a:prstGeom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3362" y="2126287"/>
            <a:ext cx="3793836" cy="569709"/>
          </a:xfrm>
          <a:prstGeom prst="rect">
            <a:avLst/>
          </a:prstGeom>
        </p:spPr>
        <p:txBody>
          <a:bodyPr vert="horz" wrap="square" lIns="0" tIns="19242" rIns="0" bIns="0" rtlCol="0">
            <a:spAutoFit/>
          </a:bodyPr>
          <a:lstStyle/>
          <a:p>
            <a:pPr marL="15394">
              <a:spcBef>
                <a:spcPts val="152"/>
              </a:spcBef>
            </a:pP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S</a:t>
            </a:r>
            <a:r>
              <a:rPr sz="3576" spc="6" dirty="0">
                <a:solidFill>
                  <a:srgbClr val="021FA2"/>
                </a:solidFill>
                <a:latin typeface="Arial MT"/>
                <a:cs typeface="Arial MT"/>
              </a:rPr>
              <a:t>t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ructura</a:t>
            </a:r>
            <a:r>
              <a:rPr sz="3576" spc="6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3576" spc="-242" dirty="0">
                <a:solidFill>
                  <a:srgbClr val="021FA2"/>
                </a:solidFill>
                <a:latin typeface="Arial MT"/>
                <a:cs typeface="Arial MT"/>
              </a:rPr>
              <a:t> 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Ana</a:t>
            </a:r>
            <a:r>
              <a:rPr sz="3576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ys</a:t>
            </a:r>
            <a:r>
              <a:rPr sz="3576" dirty="0">
                <a:solidFill>
                  <a:srgbClr val="021FA2"/>
                </a:solidFill>
                <a:latin typeface="Arial MT"/>
                <a:cs typeface="Arial MT"/>
              </a:rPr>
              <a:t>i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s</a:t>
            </a:r>
            <a:endParaRPr sz="3576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238842" y="3083174"/>
            <a:ext cx="2997200" cy="726821"/>
          </a:xfrm>
          <a:prstGeom prst="rect">
            <a:avLst/>
          </a:prstGeom>
        </p:spPr>
        <p:txBody>
          <a:bodyPr vert="horz" wrap="square" lIns="0" tIns="14624" rIns="0" bIns="0" rtlCol="0">
            <a:spAutoFit/>
          </a:bodyPr>
          <a:lstStyle/>
          <a:p>
            <a:pPr marL="15394" marR="6157">
              <a:lnSpc>
                <a:spcPct val="101499"/>
              </a:lnSpc>
              <a:spcBef>
                <a:spcPts val="115"/>
              </a:spcBef>
            </a:pPr>
            <a:r>
              <a:rPr sz="2364" spc="12" dirty="0">
                <a:solidFill>
                  <a:srgbClr val="323299"/>
                </a:solidFill>
                <a:latin typeface="Arial MT"/>
                <a:cs typeface="Arial MT"/>
              </a:rPr>
              <a:t>Statically</a:t>
            </a:r>
            <a:r>
              <a:rPr sz="2364" spc="-73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2364" spc="12" dirty="0">
                <a:solidFill>
                  <a:srgbClr val="323299"/>
                </a:solidFill>
                <a:latin typeface="Arial MT"/>
                <a:cs typeface="Arial MT"/>
              </a:rPr>
              <a:t>Determinate </a:t>
            </a:r>
            <a:r>
              <a:rPr sz="2364" spc="-642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2364" spc="12" dirty="0">
                <a:solidFill>
                  <a:srgbClr val="323299"/>
                </a:solidFill>
                <a:latin typeface="Arial MT"/>
                <a:cs typeface="Arial MT"/>
              </a:rPr>
              <a:t>Structures</a:t>
            </a:r>
            <a:endParaRPr sz="2364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67201" y="6432895"/>
            <a:ext cx="2037213" cy="132230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28792" y="6547427"/>
            <a:ext cx="1981990" cy="118388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53053" y="2956329"/>
            <a:ext cx="5030124" cy="323088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6551658" y="5576991"/>
            <a:ext cx="3626042" cy="1652587"/>
          </a:xfrm>
          <a:prstGeom prst="rect">
            <a:avLst/>
          </a:prstGeom>
        </p:spPr>
        <p:txBody>
          <a:bodyPr vert="horz" wrap="square" lIns="0" tIns="14624" rIns="0" bIns="0" rtlCol="0">
            <a:spAutoFit/>
          </a:bodyPr>
          <a:lstStyle/>
          <a:p>
            <a:pPr marL="15394" marR="6157">
              <a:lnSpc>
                <a:spcPct val="102499"/>
              </a:lnSpc>
              <a:spcBef>
                <a:spcPts val="115"/>
              </a:spcBef>
            </a:pPr>
            <a:r>
              <a:rPr sz="1758" spc="-79" dirty="0">
                <a:latin typeface="Arial MT"/>
                <a:cs typeface="Arial MT"/>
              </a:rPr>
              <a:t>To</a:t>
            </a:r>
            <a:r>
              <a:rPr sz="1758" spc="6" dirty="0">
                <a:latin typeface="Arial MT"/>
                <a:cs typeface="Arial MT"/>
              </a:rPr>
              <a:t> </a:t>
            </a:r>
            <a:r>
              <a:rPr sz="1758" spc="18" dirty="0">
                <a:latin typeface="Arial MT"/>
                <a:cs typeface="Arial MT"/>
              </a:rPr>
              <a:t>determine</a:t>
            </a:r>
            <a:r>
              <a:rPr sz="1758" spc="-12" dirty="0">
                <a:latin typeface="Arial MT"/>
                <a:cs typeface="Arial MT"/>
              </a:rPr>
              <a:t> </a:t>
            </a:r>
            <a:r>
              <a:rPr sz="1758" spc="12" dirty="0">
                <a:latin typeface="Arial MT"/>
                <a:cs typeface="Arial MT"/>
              </a:rPr>
              <a:t>the</a:t>
            </a:r>
            <a:r>
              <a:rPr sz="1758" spc="18" dirty="0">
                <a:latin typeface="Arial MT"/>
                <a:cs typeface="Arial MT"/>
              </a:rPr>
              <a:t> </a:t>
            </a:r>
            <a:r>
              <a:rPr sz="1758" spc="12" dirty="0">
                <a:latin typeface="Arial MT"/>
                <a:cs typeface="Arial MT"/>
              </a:rPr>
              <a:t>internal</a:t>
            </a:r>
            <a:r>
              <a:rPr sz="1758" spc="-6" dirty="0">
                <a:latin typeface="Arial MT"/>
                <a:cs typeface="Arial MT"/>
              </a:rPr>
              <a:t> </a:t>
            </a:r>
            <a:r>
              <a:rPr sz="1758" spc="12" dirty="0">
                <a:latin typeface="Arial MT"/>
                <a:cs typeface="Arial MT"/>
              </a:rPr>
              <a:t>forces</a:t>
            </a:r>
            <a:r>
              <a:rPr sz="1758" spc="6" dirty="0">
                <a:latin typeface="Arial MT"/>
                <a:cs typeface="Arial MT"/>
              </a:rPr>
              <a:t> </a:t>
            </a:r>
            <a:r>
              <a:rPr sz="1758" spc="18" dirty="0">
                <a:latin typeface="Arial MT"/>
                <a:cs typeface="Arial MT"/>
              </a:rPr>
              <a:t>in </a:t>
            </a:r>
            <a:r>
              <a:rPr sz="1758" spc="24" dirty="0">
                <a:latin typeface="Arial MT"/>
                <a:cs typeface="Arial MT"/>
              </a:rPr>
              <a:t> </a:t>
            </a:r>
            <a:r>
              <a:rPr sz="1758" spc="12" dirty="0">
                <a:latin typeface="Arial MT"/>
                <a:cs typeface="Arial MT"/>
              </a:rPr>
              <a:t>the structure, </a:t>
            </a:r>
            <a:r>
              <a:rPr sz="1758" spc="24" dirty="0">
                <a:latin typeface="Arial MT"/>
                <a:cs typeface="Arial MT"/>
              </a:rPr>
              <a:t>dismember </a:t>
            </a:r>
            <a:r>
              <a:rPr sz="1758" spc="12" dirty="0">
                <a:latin typeface="Arial MT"/>
                <a:cs typeface="Arial MT"/>
              </a:rPr>
              <a:t>the </a:t>
            </a:r>
            <a:r>
              <a:rPr sz="1758" spc="18" dirty="0">
                <a:latin typeface="Arial MT"/>
                <a:cs typeface="Arial MT"/>
              </a:rPr>
              <a:t> </a:t>
            </a:r>
            <a:r>
              <a:rPr sz="1758" spc="12" dirty="0">
                <a:latin typeface="Arial MT"/>
                <a:cs typeface="Arial MT"/>
              </a:rPr>
              <a:t>structure </a:t>
            </a:r>
            <a:r>
              <a:rPr sz="1758" spc="24" dirty="0">
                <a:latin typeface="Arial MT"/>
                <a:cs typeface="Arial MT"/>
              </a:rPr>
              <a:t>and </a:t>
            </a:r>
            <a:r>
              <a:rPr sz="1758" spc="12" dirty="0">
                <a:latin typeface="Arial MT"/>
                <a:cs typeface="Arial MT"/>
              </a:rPr>
              <a:t>analyze </a:t>
            </a:r>
            <a:r>
              <a:rPr sz="1758" spc="18" dirty="0">
                <a:latin typeface="Arial MT"/>
                <a:cs typeface="Arial MT"/>
              </a:rPr>
              <a:t>separate </a:t>
            </a:r>
            <a:r>
              <a:rPr sz="1758" spc="12" dirty="0">
                <a:latin typeface="Arial MT"/>
                <a:cs typeface="Arial MT"/>
              </a:rPr>
              <a:t>free </a:t>
            </a:r>
            <a:r>
              <a:rPr sz="1758" spc="-473" dirty="0">
                <a:latin typeface="Arial MT"/>
                <a:cs typeface="Arial MT"/>
              </a:rPr>
              <a:t> </a:t>
            </a:r>
            <a:r>
              <a:rPr sz="1758" spc="24" dirty="0">
                <a:latin typeface="Arial MT"/>
                <a:cs typeface="Arial MT"/>
              </a:rPr>
              <a:t>body </a:t>
            </a:r>
            <a:r>
              <a:rPr sz="1758" spc="18" dirty="0">
                <a:latin typeface="Arial MT"/>
                <a:cs typeface="Arial MT"/>
              </a:rPr>
              <a:t>diagrams of individual </a:t>
            </a:r>
            <a:r>
              <a:rPr sz="1758" spc="24" dirty="0">
                <a:latin typeface="Arial MT"/>
                <a:cs typeface="Arial MT"/>
              </a:rPr>
              <a:t> members </a:t>
            </a:r>
            <a:r>
              <a:rPr sz="1758" spc="18" dirty="0">
                <a:latin typeface="Arial MT"/>
                <a:cs typeface="Arial MT"/>
              </a:rPr>
              <a:t>or combination of </a:t>
            </a:r>
            <a:r>
              <a:rPr sz="1758" spc="24" dirty="0">
                <a:latin typeface="Arial MT"/>
                <a:cs typeface="Arial MT"/>
              </a:rPr>
              <a:t> </a:t>
            </a:r>
            <a:r>
              <a:rPr sz="1758" spc="18" dirty="0">
                <a:latin typeface="Arial MT"/>
                <a:cs typeface="Arial MT"/>
              </a:rPr>
              <a:t>members.</a:t>
            </a:r>
            <a:endParaRPr sz="1758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236399"/>
            <a:ext cx="10622447" cy="453970"/>
          </a:xfrm>
        </p:spPr>
        <p:txBody>
          <a:bodyPr/>
          <a:lstStyle/>
          <a:p>
            <a:endParaRPr/>
          </a:p>
        </p:txBody>
      </p:sp>
      <p:pic>
        <p:nvPicPr>
          <p:cNvPr id="3" name="Picture 2" descr="temp_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4700"/>
            <a:ext cx="12192000" cy="9144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C31715-E7FA-0E3E-97ED-CE382D5FE41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16</a:t>
            </a:fld>
            <a:endParaRPr lang="en-US" spc="-25" dirty="0"/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3361" y="2126287"/>
            <a:ext cx="6459297" cy="569709"/>
          </a:xfrm>
          <a:prstGeom prst="rect">
            <a:avLst/>
          </a:prstGeom>
        </p:spPr>
        <p:txBody>
          <a:bodyPr vert="horz" wrap="square" lIns="0" tIns="19242" rIns="0" bIns="0" rtlCol="0">
            <a:spAutoFit/>
          </a:bodyPr>
          <a:lstStyle/>
          <a:p>
            <a:pPr marL="15394">
              <a:spcBef>
                <a:spcPts val="152"/>
              </a:spcBef>
            </a:pP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S</a:t>
            </a:r>
            <a:r>
              <a:rPr sz="3576" spc="6" dirty="0">
                <a:solidFill>
                  <a:srgbClr val="021FA2"/>
                </a:solidFill>
                <a:latin typeface="Arial MT"/>
                <a:cs typeface="Arial MT"/>
              </a:rPr>
              <a:t>t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ructura</a:t>
            </a:r>
            <a:r>
              <a:rPr sz="3576" spc="6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3576" spc="-242" dirty="0">
                <a:solidFill>
                  <a:srgbClr val="021FA2"/>
                </a:solidFill>
                <a:latin typeface="Arial MT"/>
                <a:cs typeface="Arial MT"/>
              </a:rPr>
              <a:t> 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Ana</a:t>
            </a:r>
            <a:r>
              <a:rPr sz="3576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ys</a:t>
            </a:r>
            <a:r>
              <a:rPr sz="3576" dirty="0">
                <a:solidFill>
                  <a:srgbClr val="021FA2"/>
                </a:solidFill>
                <a:latin typeface="Arial MT"/>
                <a:cs typeface="Arial MT"/>
              </a:rPr>
              <a:t>i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s:</a:t>
            </a:r>
            <a:r>
              <a:rPr sz="3576" spc="-18" dirty="0">
                <a:solidFill>
                  <a:srgbClr val="021FA2"/>
                </a:solidFill>
                <a:latin typeface="Arial MT"/>
                <a:cs typeface="Arial MT"/>
              </a:rPr>
              <a:t> 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P</a:t>
            </a:r>
            <a:r>
              <a:rPr sz="3576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ane</a:t>
            </a:r>
            <a:r>
              <a:rPr sz="3576" spc="-91" dirty="0">
                <a:solidFill>
                  <a:srgbClr val="021FA2"/>
                </a:solidFill>
                <a:latin typeface="Arial MT"/>
                <a:cs typeface="Arial MT"/>
              </a:rPr>
              <a:t> </a:t>
            </a:r>
            <a:r>
              <a:rPr sz="3576" spc="-121" dirty="0">
                <a:solidFill>
                  <a:srgbClr val="021FA2"/>
                </a:solidFill>
                <a:latin typeface="Arial MT"/>
                <a:cs typeface="Arial MT"/>
              </a:rPr>
              <a:t>T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russ</a:t>
            </a:r>
            <a:endParaRPr sz="3576">
              <a:latin typeface="Arial MT"/>
              <a:cs typeface="Arial M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18514" y="5656199"/>
            <a:ext cx="4482276" cy="212151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45564" y="5975831"/>
            <a:ext cx="3372150" cy="166088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828183" y="2855959"/>
            <a:ext cx="8092594" cy="1381664"/>
          </a:xfrm>
          <a:prstGeom prst="rect">
            <a:avLst/>
          </a:prstGeom>
        </p:spPr>
        <p:txBody>
          <a:bodyPr vert="horz" wrap="square" lIns="0" tIns="13085" rIns="0" bIns="0" rtlCol="0">
            <a:spAutoFit/>
          </a:bodyPr>
          <a:lstStyle/>
          <a:p>
            <a:pPr marL="15394" marR="6157">
              <a:lnSpc>
                <a:spcPct val="101099"/>
              </a:lnSpc>
              <a:spcBef>
                <a:spcPts val="103"/>
              </a:spcBef>
            </a:pPr>
            <a:r>
              <a:rPr sz="2182" spc="-6" dirty="0">
                <a:solidFill>
                  <a:srgbClr val="323299"/>
                </a:solidFill>
                <a:latin typeface="Arial MT"/>
                <a:cs typeface="Arial MT"/>
              </a:rPr>
              <a:t>Truss</a:t>
            </a:r>
            <a:r>
              <a:rPr sz="2182" spc="-6" dirty="0">
                <a:latin typeface="Arial MT"/>
                <a:cs typeface="Arial MT"/>
              </a:rPr>
              <a:t>:</a:t>
            </a:r>
            <a:r>
              <a:rPr sz="2182" spc="-121" dirty="0">
                <a:latin typeface="Arial MT"/>
                <a:cs typeface="Arial MT"/>
              </a:rPr>
              <a:t> </a:t>
            </a:r>
            <a:r>
              <a:rPr sz="2182" spc="6" dirty="0">
                <a:latin typeface="Arial MT"/>
                <a:cs typeface="Arial MT"/>
              </a:rPr>
              <a:t>A</a:t>
            </a:r>
            <a:r>
              <a:rPr sz="2182" spc="-109" dirty="0">
                <a:latin typeface="Arial MT"/>
                <a:cs typeface="Arial MT"/>
              </a:rPr>
              <a:t> </a:t>
            </a:r>
            <a:r>
              <a:rPr sz="2182" dirty="0">
                <a:latin typeface="Arial MT"/>
                <a:cs typeface="Arial MT"/>
              </a:rPr>
              <a:t>framework</a:t>
            </a:r>
            <a:r>
              <a:rPr sz="2182" spc="36" dirty="0">
                <a:latin typeface="Arial MT"/>
                <a:cs typeface="Arial MT"/>
              </a:rPr>
              <a:t> </a:t>
            </a:r>
            <a:r>
              <a:rPr sz="2182" spc="6" dirty="0">
                <a:latin typeface="Arial MT"/>
                <a:cs typeface="Arial MT"/>
              </a:rPr>
              <a:t>composed</a:t>
            </a:r>
            <a:r>
              <a:rPr sz="2182" spc="18" dirty="0">
                <a:latin typeface="Arial MT"/>
                <a:cs typeface="Arial MT"/>
              </a:rPr>
              <a:t> </a:t>
            </a:r>
            <a:r>
              <a:rPr sz="2182" spc="6" dirty="0">
                <a:latin typeface="Arial MT"/>
                <a:cs typeface="Arial MT"/>
              </a:rPr>
              <a:t>of</a:t>
            </a:r>
            <a:r>
              <a:rPr sz="2182" dirty="0">
                <a:latin typeface="Arial MT"/>
                <a:cs typeface="Arial MT"/>
              </a:rPr>
              <a:t> </a:t>
            </a:r>
            <a:r>
              <a:rPr sz="2182" spc="6" dirty="0">
                <a:latin typeface="Arial MT"/>
                <a:cs typeface="Arial MT"/>
              </a:rPr>
              <a:t>members</a:t>
            </a:r>
            <a:r>
              <a:rPr sz="2182" spc="36" dirty="0">
                <a:latin typeface="Arial MT"/>
                <a:cs typeface="Arial MT"/>
              </a:rPr>
              <a:t> </a:t>
            </a:r>
            <a:r>
              <a:rPr sz="2182" spc="6" dirty="0">
                <a:latin typeface="Arial MT"/>
                <a:cs typeface="Arial MT"/>
              </a:rPr>
              <a:t>joined</a:t>
            </a:r>
            <a:r>
              <a:rPr sz="2182" dirty="0">
                <a:latin typeface="Arial MT"/>
                <a:cs typeface="Arial MT"/>
              </a:rPr>
              <a:t> </a:t>
            </a:r>
            <a:r>
              <a:rPr sz="2182" spc="6" dirty="0">
                <a:latin typeface="Arial MT"/>
                <a:cs typeface="Arial MT"/>
              </a:rPr>
              <a:t>at</a:t>
            </a:r>
            <a:r>
              <a:rPr sz="2182" dirty="0">
                <a:latin typeface="Arial MT"/>
                <a:cs typeface="Arial MT"/>
              </a:rPr>
              <a:t> </a:t>
            </a:r>
            <a:r>
              <a:rPr sz="2182" spc="6" dirty="0">
                <a:latin typeface="Arial MT"/>
                <a:cs typeface="Arial MT"/>
              </a:rPr>
              <a:t>their</a:t>
            </a:r>
            <a:r>
              <a:rPr sz="2182" spc="12" dirty="0">
                <a:latin typeface="Arial MT"/>
                <a:cs typeface="Arial MT"/>
              </a:rPr>
              <a:t> </a:t>
            </a:r>
            <a:r>
              <a:rPr sz="2182" spc="6" dirty="0">
                <a:latin typeface="Arial MT"/>
                <a:cs typeface="Arial MT"/>
              </a:rPr>
              <a:t>ends</a:t>
            </a:r>
            <a:r>
              <a:rPr sz="2182" spc="24" dirty="0">
                <a:latin typeface="Arial MT"/>
                <a:cs typeface="Arial MT"/>
              </a:rPr>
              <a:t> </a:t>
            </a:r>
            <a:r>
              <a:rPr sz="2182" spc="6" dirty="0">
                <a:latin typeface="Arial MT"/>
                <a:cs typeface="Arial MT"/>
              </a:rPr>
              <a:t>to </a:t>
            </a:r>
            <a:r>
              <a:rPr sz="2182" spc="-587" dirty="0">
                <a:latin typeface="Arial MT"/>
                <a:cs typeface="Arial MT"/>
              </a:rPr>
              <a:t> </a:t>
            </a:r>
            <a:r>
              <a:rPr sz="2182" dirty="0">
                <a:latin typeface="Arial MT"/>
                <a:cs typeface="Arial MT"/>
              </a:rPr>
              <a:t>form</a:t>
            </a:r>
            <a:r>
              <a:rPr sz="2182" spc="12" dirty="0">
                <a:latin typeface="Arial MT"/>
                <a:cs typeface="Arial MT"/>
              </a:rPr>
              <a:t> </a:t>
            </a:r>
            <a:r>
              <a:rPr sz="2182" spc="6" dirty="0">
                <a:latin typeface="Arial MT"/>
                <a:cs typeface="Arial MT"/>
              </a:rPr>
              <a:t>a</a:t>
            </a:r>
            <a:r>
              <a:rPr sz="2182" spc="18" dirty="0">
                <a:latin typeface="Arial MT"/>
                <a:cs typeface="Arial MT"/>
              </a:rPr>
              <a:t> </a:t>
            </a:r>
            <a:r>
              <a:rPr sz="2182" spc="6" dirty="0">
                <a:latin typeface="Arial MT"/>
                <a:cs typeface="Arial MT"/>
              </a:rPr>
              <a:t>rigid</a:t>
            </a:r>
            <a:r>
              <a:rPr sz="2182" dirty="0">
                <a:latin typeface="Arial MT"/>
                <a:cs typeface="Arial MT"/>
              </a:rPr>
              <a:t> </a:t>
            </a:r>
            <a:r>
              <a:rPr sz="2182" spc="6" dirty="0">
                <a:latin typeface="Arial MT"/>
                <a:cs typeface="Arial MT"/>
              </a:rPr>
              <a:t>structure</a:t>
            </a:r>
            <a:endParaRPr sz="2182">
              <a:latin typeface="Arial MT"/>
              <a:cs typeface="Arial MT"/>
            </a:endParaRPr>
          </a:p>
          <a:p>
            <a:pPr>
              <a:spcBef>
                <a:spcPts val="12"/>
              </a:spcBef>
            </a:pPr>
            <a:endParaRPr sz="2303">
              <a:latin typeface="Arial MT"/>
              <a:cs typeface="Arial MT"/>
            </a:endParaRPr>
          </a:p>
          <a:p>
            <a:pPr marL="15394">
              <a:spcBef>
                <a:spcPts val="6"/>
              </a:spcBef>
            </a:pPr>
            <a:r>
              <a:rPr sz="2182" spc="6" dirty="0">
                <a:latin typeface="Arial MT"/>
                <a:cs typeface="Arial MT"/>
              </a:rPr>
              <a:t>Joints</a:t>
            </a:r>
            <a:r>
              <a:rPr sz="2182" spc="-12" dirty="0">
                <a:latin typeface="Arial MT"/>
                <a:cs typeface="Arial MT"/>
              </a:rPr>
              <a:t> </a:t>
            </a:r>
            <a:r>
              <a:rPr sz="2182" spc="6" dirty="0">
                <a:latin typeface="Arial MT"/>
                <a:cs typeface="Arial MT"/>
              </a:rPr>
              <a:t>(Connections):</a:t>
            </a:r>
            <a:r>
              <a:rPr sz="2182" spc="24" dirty="0">
                <a:latin typeface="Arial MT"/>
                <a:cs typeface="Arial MT"/>
              </a:rPr>
              <a:t> </a:t>
            </a:r>
            <a:r>
              <a:rPr sz="2182" dirty="0">
                <a:latin typeface="Arial MT"/>
                <a:cs typeface="Arial MT"/>
              </a:rPr>
              <a:t>Welded,</a:t>
            </a:r>
            <a:r>
              <a:rPr sz="2182" spc="18" dirty="0">
                <a:latin typeface="Arial MT"/>
                <a:cs typeface="Arial MT"/>
              </a:rPr>
              <a:t> </a:t>
            </a:r>
            <a:r>
              <a:rPr sz="2182" dirty="0">
                <a:latin typeface="Arial MT"/>
                <a:cs typeface="Arial MT"/>
              </a:rPr>
              <a:t>Riveted,</a:t>
            </a:r>
            <a:r>
              <a:rPr sz="2182" spc="12" dirty="0">
                <a:latin typeface="Arial MT"/>
                <a:cs typeface="Arial MT"/>
              </a:rPr>
              <a:t> </a:t>
            </a:r>
            <a:r>
              <a:rPr sz="2182" spc="6" dirty="0">
                <a:latin typeface="Arial MT"/>
                <a:cs typeface="Arial MT"/>
              </a:rPr>
              <a:t>Bolted,</a:t>
            </a:r>
            <a:r>
              <a:rPr sz="2182" dirty="0">
                <a:latin typeface="Arial MT"/>
                <a:cs typeface="Arial MT"/>
              </a:rPr>
              <a:t> </a:t>
            </a:r>
            <a:r>
              <a:rPr sz="2182" spc="6" dirty="0">
                <a:latin typeface="Arial MT"/>
                <a:cs typeface="Arial MT"/>
              </a:rPr>
              <a:t>Pinned</a:t>
            </a:r>
            <a:endParaRPr sz="2182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979002" y="4919362"/>
            <a:ext cx="4325697" cy="291508"/>
          </a:xfrm>
          <a:prstGeom prst="rect">
            <a:avLst/>
          </a:prstGeom>
        </p:spPr>
        <p:txBody>
          <a:bodyPr vert="horz" wrap="square" lIns="0" tIns="20782" rIns="0" bIns="0" rtlCol="0">
            <a:spAutoFit/>
          </a:bodyPr>
          <a:lstStyle/>
          <a:p>
            <a:pPr marL="15394">
              <a:spcBef>
                <a:spcPts val="164"/>
              </a:spcBef>
            </a:pPr>
            <a:r>
              <a:rPr sz="1758" spc="24" dirty="0">
                <a:solidFill>
                  <a:srgbClr val="323299"/>
                </a:solidFill>
                <a:latin typeface="Arial MT"/>
                <a:cs typeface="Arial MT"/>
              </a:rPr>
              <a:t>Plane</a:t>
            </a:r>
            <a:r>
              <a:rPr sz="1758" spc="-61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1758" spc="6" dirty="0">
                <a:solidFill>
                  <a:srgbClr val="323299"/>
                </a:solidFill>
                <a:latin typeface="Arial MT"/>
                <a:cs typeface="Arial MT"/>
              </a:rPr>
              <a:t>Truss</a:t>
            </a:r>
            <a:r>
              <a:rPr sz="1758" spc="6" dirty="0">
                <a:latin typeface="Arial MT"/>
                <a:cs typeface="Arial MT"/>
              </a:rPr>
              <a:t>:</a:t>
            </a:r>
            <a:r>
              <a:rPr sz="1758" dirty="0">
                <a:latin typeface="Arial MT"/>
                <a:cs typeface="Arial MT"/>
              </a:rPr>
              <a:t> </a:t>
            </a:r>
            <a:r>
              <a:rPr sz="1758" spc="24" dirty="0">
                <a:latin typeface="Arial MT"/>
                <a:cs typeface="Arial MT"/>
              </a:rPr>
              <a:t>Members</a:t>
            </a:r>
            <a:r>
              <a:rPr sz="1758" dirty="0">
                <a:latin typeface="Arial MT"/>
                <a:cs typeface="Arial MT"/>
              </a:rPr>
              <a:t> </a:t>
            </a:r>
            <a:r>
              <a:rPr sz="1758" spc="18" dirty="0">
                <a:latin typeface="Arial MT"/>
                <a:cs typeface="Arial MT"/>
              </a:rPr>
              <a:t>lie</a:t>
            </a:r>
            <a:r>
              <a:rPr sz="1758" spc="-18" dirty="0">
                <a:latin typeface="Arial MT"/>
                <a:cs typeface="Arial MT"/>
              </a:rPr>
              <a:t> </a:t>
            </a:r>
            <a:r>
              <a:rPr sz="1758" spc="18" dirty="0">
                <a:latin typeface="Arial MT"/>
                <a:cs typeface="Arial MT"/>
              </a:rPr>
              <a:t>in</a:t>
            </a:r>
            <a:r>
              <a:rPr sz="1758" dirty="0">
                <a:latin typeface="Arial MT"/>
                <a:cs typeface="Arial MT"/>
              </a:rPr>
              <a:t> </a:t>
            </a:r>
            <a:r>
              <a:rPr sz="1758" spc="24" dirty="0">
                <a:latin typeface="Arial MT"/>
                <a:cs typeface="Arial MT"/>
              </a:rPr>
              <a:t>a</a:t>
            </a:r>
            <a:r>
              <a:rPr sz="1758" dirty="0">
                <a:latin typeface="Arial MT"/>
                <a:cs typeface="Arial MT"/>
              </a:rPr>
              <a:t> </a:t>
            </a:r>
            <a:r>
              <a:rPr sz="1758" spc="18" dirty="0">
                <a:latin typeface="Arial MT"/>
                <a:cs typeface="Arial MT"/>
              </a:rPr>
              <a:t>single</a:t>
            </a:r>
            <a:r>
              <a:rPr sz="1758" spc="-30" dirty="0">
                <a:latin typeface="Arial MT"/>
                <a:cs typeface="Arial MT"/>
              </a:rPr>
              <a:t> </a:t>
            </a:r>
            <a:r>
              <a:rPr sz="1758" spc="18" dirty="0">
                <a:latin typeface="Arial MT"/>
                <a:cs typeface="Arial MT"/>
              </a:rPr>
              <a:t>plane</a:t>
            </a:r>
            <a:endParaRPr sz="1758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3361" y="2126287"/>
            <a:ext cx="6459297" cy="569709"/>
          </a:xfrm>
          <a:prstGeom prst="rect">
            <a:avLst/>
          </a:prstGeom>
        </p:spPr>
        <p:txBody>
          <a:bodyPr vert="horz" wrap="square" lIns="0" tIns="19242" rIns="0" bIns="0" rtlCol="0">
            <a:spAutoFit/>
          </a:bodyPr>
          <a:lstStyle/>
          <a:p>
            <a:pPr marL="15394">
              <a:spcBef>
                <a:spcPts val="152"/>
              </a:spcBef>
            </a:pP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S</a:t>
            </a:r>
            <a:r>
              <a:rPr sz="3576" spc="6" dirty="0">
                <a:solidFill>
                  <a:srgbClr val="021FA2"/>
                </a:solidFill>
                <a:latin typeface="Arial MT"/>
                <a:cs typeface="Arial MT"/>
              </a:rPr>
              <a:t>t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ructura</a:t>
            </a:r>
            <a:r>
              <a:rPr sz="3576" spc="6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3576" spc="-242" dirty="0">
                <a:solidFill>
                  <a:srgbClr val="021FA2"/>
                </a:solidFill>
                <a:latin typeface="Arial MT"/>
                <a:cs typeface="Arial MT"/>
              </a:rPr>
              <a:t> 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Ana</a:t>
            </a:r>
            <a:r>
              <a:rPr sz="3576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ys</a:t>
            </a:r>
            <a:r>
              <a:rPr sz="3576" dirty="0">
                <a:solidFill>
                  <a:srgbClr val="021FA2"/>
                </a:solidFill>
                <a:latin typeface="Arial MT"/>
                <a:cs typeface="Arial MT"/>
              </a:rPr>
              <a:t>i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s:</a:t>
            </a:r>
            <a:r>
              <a:rPr sz="3576" spc="-18" dirty="0">
                <a:solidFill>
                  <a:srgbClr val="021FA2"/>
                </a:solidFill>
                <a:latin typeface="Arial MT"/>
                <a:cs typeface="Arial MT"/>
              </a:rPr>
              <a:t> 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P</a:t>
            </a:r>
            <a:r>
              <a:rPr sz="3576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ane</a:t>
            </a:r>
            <a:r>
              <a:rPr sz="3576" spc="-91" dirty="0">
                <a:solidFill>
                  <a:srgbClr val="021FA2"/>
                </a:solidFill>
                <a:latin typeface="Arial MT"/>
                <a:cs typeface="Arial MT"/>
              </a:rPr>
              <a:t> </a:t>
            </a:r>
            <a:r>
              <a:rPr sz="3576" spc="-121" dirty="0">
                <a:solidFill>
                  <a:srgbClr val="021FA2"/>
                </a:solidFill>
                <a:latin typeface="Arial MT"/>
                <a:cs typeface="Arial MT"/>
              </a:rPr>
              <a:t>T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russ</a:t>
            </a:r>
            <a:endParaRPr sz="3576">
              <a:latin typeface="Arial MT"/>
              <a:cs typeface="Arial M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8645235" y="3595485"/>
            <a:ext cx="1605588" cy="2954097"/>
            <a:chOff x="7132319" y="2441448"/>
            <a:chExt cx="1324610" cy="243713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97097" y="2441448"/>
              <a:ext cx="1059495" cy="111552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32319" y="3572256"/>
              <a:ext cx="1264919" cy="1306003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18853" y="7045132"/>
            <a:ext cx="2775633" cy="1231342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905769" y="2780221"/>
            <a:ext cx="6886479" cy="4620739"/>
          </a:xfrm>
          <a:prstGeom prst="rect">
            <a:avLst/>
          </a:prstGeom>
        </p:spPr>
        <p:txBody>
          <a:bodyPr vert="horz" wrap="square" lIns="0" tIns="93903" rIns="0" bIns="0" rtlCol="0">
            <a:spAutoFit/>
          </a:bodyPr>
          <a:lstStyle/>
          <a:p>
            <a:pPr marL="15394">
              <a:spcBef>
                <a:spcPts val="739"/>
              </a:spcBef>
            </a:pPr>
            <a:r>
              <a:rPr sz="2364" spc="12" dirty="0">
                <a:solidFill>
                  <a:srgbClr val="323299"/>
                </a:solidFill>
                <a:latin typeface="Arial MT"/>
                <a:cs typeface="Arial MT"/>
              </a:rPr>
              <a:t>Simple</a:t>
            </a:r>
            <a:r>
              <a:rPr sz="2364" spc="-30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2364" spc="18" dirty="0">
                <a:solidFill>
                  <a:srgbClr val="323299"/>
                </a:solidFill>
                <a:latin typeface="Arial MT"/>
                <a:cs typeface="Arial MT"/>
              </a:rPr>
              <a:t>Trusses</a:t>
            </a:r>
            <a:endParaRPr sz="2364">
              <a:latin typeface="Arial MT"/>
              <a:cs typeface="Arial MT"/>
            </a:endParaRPr>
          </a:p>
          <a:p>
            <a:pPr marL="15394">
              <a:spcBef>
                <a:spcPts val="624"/>
              </a:spcBef>
            </a:pPr>
            <a:r>
              <a:rPr sz="2364" spc="12" dirty="0">
                <a:latin typeface="Arial MT"/>
                <a:cs typeface="Arial MT"/>
              </a:rPr>
              <a:t>Basic</a:t>
            </a:r>
            <a:r>
              <a:rPr sz="2364" spc="-12" dirty="0">
                <a:latin typeface="Arial MT"/>
                <a:cs typeface="Arial MT"/>
              </a:rPr>
              <a:t> </a:t>
            </a:r>
            <a:r>
              <a:rPr sz="2364" spc="12" dirty="0">
                <a:latin typeface="Arial MT"/>
                <a:cs typeface="Arial MT"/>
              </a:rPr>
              <a:t>Element of</a:t>
            </a:r>
            <a:r>
              <a:rPr sz="2364" dirty="0">
                <a:latin typeface="Arial MT"/>
                <a:cs typeface="Arial MT"/>
              </a:rPr>
              <a:t> </a:t>
            </a:r>
            <a:r>
              <a:rPr sz="2364" spc="18" dirty="0">
                <a:latin typeface="Arial MT"/>
                <a:cs typeface="Arial MT"/>
              </a:rPr>
              <a:t>a</a:t>
            </a:r>
            <a:r>
              <a:rPr sz="2364" dirty="0">
                <a:latin typeface="Arial MT"/>
                <a:cs typeface="Arial MT"/>
              </a:rPr>
              <a:t> </a:t>
            </a:r>
            <a:r>
              <a:rPr sz="2364" spc="12" dirty="0">
                <a:latin typeface="Arial MT"/>
                <a:cs typeface="Arial MT"/>
              </a:rPr>
              <a:t>Plane</a:t>
            </a:r>
            <a:r>
              <a:rPr sz="2364" spc="18" dirty="0">
                <a:latin typeface="Arial MT"/>
                <a:cs typeface="Arial MT"/>
              </a:rPr>
              <a:t> Truss</a:t>
            </a:r>
            <a:r>
              <a:rPr sz="2364" spc="-12" dirty="0">
                <a:latin typeface="Arial MT"/>
                <a:cs typeface="Arial MT"/>
              </a:rPr>
              <a:t> </a:t>
            </a:r>
            <a:r>
              <a:rPr sz="2364" spc="12" dirty="0">
                <a:latin typeface="Arial MT"/>
                <a:cs typeface="Arial MT"/>
              </a:rPr>
              <a:t>is</a:t>
            </a:r>
            <a:r>
              <a:rPr sz="2364" dirty="0">
                <a:latin typeface="Arial MT"/>
                <a:cs typeface="Arial MT"/>
              </a:rPr>
              <a:t> </a:t>
            </a:r>
            <a:r>
              <a:rPr sz="2364" spc="12" dirty="0">
                <a:latin typeface="Arial MT"/>
                <a:cs typeface="Arial MT"/>
              </a:rPr>
              <a:t>the</a:t>
            </a:r>
            <a:r>
              <a:rPr sz="2364" spc="6" dirty="0">
                <a:latin typeface="Arial MT"/>
                <a:cs typeface="Arial MT"/>
              </a:rPr>
              <a:t> </a:t>
            </a:r>
            <a:r>
              <a:rPr sz="2364" spc="12" dirty="0">
                <a:latin typeface="Arial MT"/>
                <a:cs typeface="Arial MT"/>
              </a:rPr>
              <a:t>Triangle</a:t>
            </a:r>
            <a:endParaRPr sz="2364">
              <a:latin typeface="Arial MT"/>
              <a:cs typeface="Arial MT"/>
            </a:endParaRPr>
          </a:p>
          <a:p>
            <a:pPr marL="517227" indent="-159324">
              <a:spcBef>
                <a:spcPts val="2078"/>
              </a:spcBef>
              <a:buChar char="•"/>
              <a:tabLst>
                <a:tab pos="517997" algn="l"/>
              </a:tabLst>
            </a:pPr>
            <a:r>
              <a:rPr sz="2000" dirty="0">
                <a:latin typeface="Arial MT"/>
                <a:cs typeface="Arial MT"/>
              </a:rPr>
              <a:t>Three</a:t>
            </a:r>
            <a:r>
              <a:rPr sz="2000" spc="-48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bars</a:t>
            </a:r>
            <a:r>
              <a:rPr sz="2000" spc="-36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joined</a:t>
            </a:r>
            <a:r>
              <a:rPr sz="2000" spc="-18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by</a:t>
            </a:r>
            <a:r>
              <a:rPr sz="2000" spc="-18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pins</a:t>
            </a:r>
            <a:r>
              <a:rPr sz="2000" spc="-36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at</a:t>
            </a:r>
            <a:r>
              <a:rPr sz="2000" spc="-24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their</a:t>
            </a:r>
            <a:r>
              <a:rPr sz="2000" spc="-36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ends</a:t>
            </a:r>
            <a:r>
              <a:rPr sz="2000" spc="-36" dirty="0">
                <a:latin typeface="Arial MT"/>
                <a:cs typeface="Arial MT"/>
              </a:rPr>
              <a:t> </a:t>
            </a:r>
            <a:r>
              <a:rPr sz="2000" spc="-36" dirty="0">
                <a:latin typeface="MS UI Gothic"/>
                <a:cs typeface="MS UI Gothic"/>
              </a:rPr>
              <a:t>🡪</a:t>
            </a:r>
            <a:r>
              <a:rPr sz="2000" spc="-61" dirty="0">
                <a:latin typeface="MS UI Gothic"/>
                <a:cs typeface="MS UI Gothic"/>
              </a:rPr>
              <a:t> </a:t>
            </a:r>
            <a:r>
              <a:rPr sz="2000" dirty="0">
                <a:latin typeface="Arial MT"/>
                <a:cs typeface="Arial MT"/>
              </a:rPr>
              <a:t>Rigid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Frame</a:t>
            </a:r>
            <a:endParaRPr sz="2000">
              <a:latin typeface="Arial MT"/>
              <a:cs typeface="Arial MT"/>
            </a:endParaRPr>
          </a:p>
          <a:p>
            <a:pPr marL="757369" marR="6157" indent="-284783">
              <a:lnSpc>
                <a:spcPct val="122800"/>
              </a:lnSpc>
              <a:spcBef>
                <a:spcPts val="12"/>
              </a:spcBef>
              <a:tabLst>
                <a:tab pos="757369" algn="l"/>
              </a:tabLst>
            </a:pPr>
            <a:r>
              <a:rPr sz="1758" spc="24" dirty="0">
                <a:solidFill>
                  <a:srgbClr val="323299"/>
                </a:solidFill>
                <a:latin typeface="Arial MT"/>
                <a:cs typeface="Arial MT"/>
              </a:rPr>
              <a:t>–	</a:t>
            </a:r>
            <a:r>
              <a:rPr sz="1758" spc="18" dirty="0">
                <a:solidFill>
                  <a:srgbClr val="323299"/>
                </a:solidFill>
                <a:latin typeface="Arial MT"/>
                <a:cs typeface="Arial MT"/>
              </a:rPr>
              <a:t>Non-collapsible</a:t>
            </a:r>
            <a:r>
              <a:rPr sz="1758" spc="-48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1758" spc="24" dirty="0">
                <a:solidFill>
                  <a:srgbClr val="323299"/>
                </a:solidFill>
                <a:latin typeface="Arial MT"/>
                <a:cs typeface="Arial MT"/>
              </a:rPr>
              <a:t>and</a:t>
            </a:r>
            <a:r>
              <a:rPr sz="1758" spc="6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1758" spc="18" dirty="0">
                <a:solidFill>
                  <a:srgbClr val="323299"/>
                </a:solidFill>
                <a:latin typeface="Arial MT"/>
                <a:cs typeface="Arial MT"/>
              </a:rPr>
              <a:t>deformation</a:t>
            </a:r>
            <a:r>
              <a:rPr sz="1758" spc="-12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1758" spc="18" dirty="0">
                <a:solidFill>
                  <a:srgbClr val="323299"/>
                </a:solidFill>
                <a:latin typeface="Arial MT"/>
                <a:cs typeface="Arial MT"/>
              </a:rPr>
              <a:t>of</a:t>
            </a:r>
            <a:r>
              <a:rPr sz="1758" spc="6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1758" spc="24" dirty="0">
                <a:solidFill>
                  <a:srgbClr val="323299"/>
                </a:solidFill>
                <a:latin typeface="Arial MT"/>
                <a:cs typeface="Arial MT"/>
              </a:rPr>
              <a:t>members</a:t>
            </a:r>
            <a:r>
              <a:rPr sz="1758" spc="6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1758" spc="24" dirty="0">
                <a:solidFill>
                  <a:srgbClr val="323299"/>
                </a:solidFill>
                <a:latin typeface="Arial MT"/>
                <a:cs typeface="Arial MT"/>
              </a:rPr>
              <a:t>due</a:t>
            </a:r>
            <a:r>
              <a:rPr sz="1758" spc="-12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1758" spc="12" dirty="0">
                <a:solidFill>
                  <a:srgbClr val="323299"/>
                </a:solidFill>
                <a:latin typeface="Arial MT"/>
                <a:cs typeface="Arial MT"/>
              </a:rPr>
              <a:t>to</a:t>
            </a:r>
            <a:r>
              <a:rPr sz="1758" spc="18" dirty="0">
                <a:solidFill>
                  <a:srgbClr val="323299"/>
                </a:solidFill>
                <a:latin typeface="Arial MT"/>
                <a:cs typeface="Arial MT"/>
              </a:rPr>
              <a:t> induced </a:t>
            </a:r>
            <a:r>
              <a:rPr sz="1758" spc="-473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1758" spc="12" dirty="0">
                <a:solidFill>
                  <a:srgbClr val="323299"/>
                </a:solidFill>
                <a:latin typeface="Arial MT"/>
                <a:cs typeface="Arial MT"/>
              </a:rPr>
              <a:t>internal</a:t>
            </a:r>
            <a:r>
              <a:rPr sz="1758" spc="-12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1758" spc="12" dirty="0">
                <a:solidFill>
                  <a:srgbClr val="323299"/>
                </a:solidFill>
                <a:latin typeface="Arial MT"/>
                <a:cs typeface="Arial MT"/>
              </a:rPr>
              <a:t>strains</a:t>
            </a:r>
            <a:r>
              <a:rPr sz="1758" spc="6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1758" spc="18" dirty="0">
                <a:solidFill>
                  <a:srgbClr val="323299"/>
                </a:solidFill>
                <a:latin typeface="Arial MT"/>
                <a:cs typeface="Arial MT"/>
              </a:rPr>
              <a:t>is</a:t>
            </a:r>
            <a:r>
              <a:rPr sz="1758" spc="6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1758" spc="18" dirty="0">
                <a:solidFill>
                  <a:srgbClr val="323299"/>
                </a:solidFill>
                <a:latin typeface="Arial MT"/>
                <a:cs typeface="Arial MT"/>
              </a:rPr>
              <a:t>negligible</a:t>
            </a:r>
            <a:endParaRPr sz="1758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818">
              <a:latin typeface="Arial MT"/>
              <a:cs typeface="Arial MT"/>
            </a:endParaRPr>
          </a:p>
          <a:p>
            <a:pPr marL="478743" indent="-160094">
              <a:spcBef>
                <a:spcPts val="1182"/>
              </a:spcBef>
              <a:buChar char="•"/>
              <a:tabLst>
                <a:tab pos="479513" algn="l"/>
              </a:tabLst>
            </a:pPr>
            <a:r>
              <a:rPr sz="2000" dirty="0">
                <a:latin typeface="Arial MT"/>
                <a:cs typeface="Arial MT"/>
              </a:rPr>
              <a:t>Four</a:t>
            </a:r>
            <a:r>
              <a:rPr sz="2000" spc="-36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or</a:t>
            </a:r>
            <a:r>
              <a:rPr sz="2000" spc="-18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more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bars</a:t>
            </a:r>
            <a:r>
              <a:rPr sz="2000" spc="-36" dirty="0">
                <a:latin typeface="Arial MT"/>
                <a:cs typeface="Arial MT"/>
              </a:rPr>
              <a:t> </a:t>
            </a:r>
            <a:r>
              <a:rPr sz="2000" spc="-6" dirty="0">
                <a:latin typeface="Arial MT"/>
                <a:cs typeface="Arial MT"/>
              </a:rPr>
              <a:t>polygon</a:t>
            </a:r>
            <a:r>
              <a:rPr sz="2000" spc="-18" dirty="0">
                <a:latin typeface="Arial MT"/>
                <a:cs typeface="Arial MT"/>
              </a:rPr>
              <a:t> </a:t>
            </a:r>
            <a:r>
              <a:rPr sz="2000" spc="-36" dirty="0">
                <a:latin typeface="MS UI Gothic"/>
                <a:cs typeface="MS UI Gothic"/>
              </a:rPr>
              <a:t>🡪</a:t>
            </a:r>
            <a:r>
              <a:rPr sz="2000" spc="-61" dirty="0">
                <a:latin typeface="MS UI Gothic"/>
                <a:cs typeface="MS UI Gothic"/>
              </a:rPr>
              <a:t> </a:t>
            </a:r>
            <a:r>
              <a:rPr sz="2000" dirty="0">
                <a:latin typeface="Arial MT"/>
                <a:cs typeface="Arial MT"/>
              </a:rPr>
              <a:t>Non-Rigid</a:t>
            </a:r>
            <a:r>
              <a:rPr sz="2000" spc="-61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Frame</a:t>
            </a:r>
            <a:endParaRPr sz="2000">
              <a:latin typeface="Arial MT"/>
              <a:cs typeface="Arial MT"/>
            </a:endParaRPr>
          </a:p>
          <a:p>
            <a:pPr marL="775841">
              <a:spcBef>
                <a:spcPts val="42"/>
              </a:spcBef>
            </a:pPr>
            <a:r>
              <a:rPr sz="1758" spc="30" dirty="0">
                <a:latin typeface="Arial MT"/>
                <a:cs typeface="Arial MT"/>
              </a:rPr>
              <a:t>How</a:t>
            </a:r>
            <a:r>
              <a:rPr sz="1758" spc="-18" dirty="0">
                <a:latin typeface="Arial MT"/>
                <a:cs typeface="Arial MT"/>
              </a:rPr>
              <a:t> </a:t>
            </a:r>
            <a:r>
              <a:rPr sz="1758" spc="12" dirty="0">
                <a:latin typeface="Arial MT"/>
                <a:cs typeface="Arial MT"/>
              </a:rPr>
              <a:t>to</a:t>
            </a:r>
            <a:r>
              <a:rPr sz="1758" spc="-6" dirty="0">
                <a:latin typeface="Arial MT"/>
                <a:cs typeface="Arial MT"/>
              </a:rPr>
              <a:t> </a:t>
            </a:r>
            <a:r>
              <a:rPr sz="1758" spc="24" dirty="0">
                <a:latin typeface="Arial MT"/>
                <a:cs typeface="Arial MT"/>
              </a:rPr>
              <a:t>make</a:t>
            </a:r>
            <a:r>
              <a:rPr sz="1758" spc="-6" dirty="0">
                <a:latin typeface="Arial MT"/>
                <a:cs typeface="Arial MT"/>
              </a:rPr>
              <a:t> </a:t>
            </a:r>
            <a:r>
              <a:rPr sz="1758" spc="12" dirty="0">
                <a:latin typeface="Arial MT"/>
                <a:cs typeface="Arial MT"/>
              </a:rPr>
              <a:t>it</a:t>
            </a:r>
            <a:r>
              <a:rPr sz="1758" dirty="0">
                <a:latin typeface="Arial MT"/>
                <a:cs typeface="Arial MT"/>
              </a:rPr>
              <a:t> </a:t>
            </a:r>
            <a:r>
              <a:rPr sz="1758" spc="18" dirty="0">
                <a:latin typeface="Arial MT"/>
                <a:cs typeface="Arial MT"/>
              </a:rPr>
              <a:t>rigid</a:t>
            </a:r>
            <a:r>
              <a:rPr sz="1758" spc="-24" dirty="0">
                <a:latin typeface="Arial MT"/>
                <a:cs typeface="Arial MT"/>
              </a:rPr>
              <a:t> </a:t>
            </a:r>
            <a:r>
              <a:rPr sz="1758" spc="18" dirty="0">
                <a:latin typeface="Arial MT"/>
                <a:cs typeface="Arial MT"/>
              </a:rPr>
              <a:t>or</a:t>
            </a:r>
            <a:r>
              <a:rPr sz="1758" spc="-6" dirty="0">
                <a:latin typeface="Arial MT"/>
                <a:cs typeface="Arial MT"/>
              </a:rPr>
              <a:t> </a:t>
            </a:r>
            <a:r>
              <a:rPr sz="1758" spc="18" dirty="0">
                <a:latin typeface="Arial MT"/>
                <a:cs typeface="Arial MT"/>
              </a:rPr>
              <a:t>stable?</a:t>
            </a:r>
            <a:endParaRPr sz="1758">
              <a:latin typeface="Arial MT"/>
              <a:cs typeface="Arial MT"/>
            </a:endParaRPr>
          </a:p>
          <a:p>
            <a:pPr>
              <a:spcBef>
                <a:spcPts val="61"/>
              </a:spcBef>
            </a:pPr>
            <a:endParaRPr sz="1879">
              <a:latin typeface="Arial MT"/>
              <a:cs typeface="Arial MT"/>
            </a:endParaRPr>
          </a:p>
          <a:p>
            <a:pPr marL="775841">
              <a:spcBef>
                <a:spcPts val="6"/>
              </a:spcBef>
            </a:pPr>
            <a:r>
              <a:rPr sz="1758" spc="24" dirty="0">
                <a:solidFill>
                  <a:srgbClr val="FF0000"/>
                </a:solidFill>
                <a:latin typeface="Arial MT"/>
                <a:cs typeface="Arial MT"/>
              </a:rPr>
              <a:t>by</a:t>
            </a:r>
            <a:r>
              <a:rPr sz="1758" spc="-6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758" spc="18" dirty="0">
                <a:solidFill>
                  <a:srgbClr val="FF0000"/>
                </a:solidFill>
                <a:latin typeface="Arial MT"/>
                <a:cs typeface="Arial MT"/>
              </a:rPr>
              <a:t>forming</a:t>
            </a:r>
            <a:r>
              <a:rPr sz="1758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758" spc="18" dirty="0">
                <a:solidFill>
                  <a:srgbClr val="FF0000"/>
                </a:solidFill>
                <a:latin typeface="Arial MT"/>
                <a:cs typeface="Arial MT"/>
              </a:rPr>
              <a:t>more</a:t>
            </a:r>
            <a:r>
              <a:rPr sz="1758" spc="-6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758" spc="12" dirty="0">
                <a:solidFill>
                  <a:srgbClr val="FF0000"/>
                </a:solidFill>
                <a:latin typeface="Arial MT"/>
                <a:cs typeface="Arial MT"/>
              </a:rPr>
              <a:t>triangles!</a:t>
            </a:r>
            <a:endParaRPr sz="1758">
              <a:latin typeface="Arial MT"/>
              <a:cs typeface="Arial MT"/>
            </a:endParaRPr>
          </a:p>
          <a:p>
            <a:pPr marL="319419">
              <a:spcBef>
                <a:spcPts val="1327"/>
              </a:spcBef>
            </a:pPr>
            <a:r>
              <a:rPr sz="2364" spc="12" dirty="0">
                <a:latin typeface="Arial MT"/>
                <a:cs typeface="Arial MT"/>
              </a:rPr>
              <a:t>Structures</a:t>
            </a:r>
            <a:r>
              <a:rPr sz="2364" spc="-18" dirty="0">
                <a:latin typeface="Arial MT"/>
                <a:cs typeface="Arial MT"/>
              </a:rPr>
              <a:t> </a:t>
            </a:r>
            <a:r>
              <a:rPr sz="2364" spc="12" dirty="0">
                <a:latin typeface="Arial MT"/>
                <a:cs typeface="Arial MT"/>
              </a:rPr>
              <a:t>built</a:t>
            </a:r>
            <a:r>
              <a:rPr sz="2364" spc="-24" dirty="0">
                <a:latin typeface="Arial MT"/>
                <a:cs typeface="Arial MT"/>
              </a:rPr>
              <a:t> </a:t>
            </a:r>
            <a:r>
              <a:rPr sz="2364" spc="18" dirty="0">
                <a:latin typeface="Arial MT"/>
                <a:cs typeface="Arial MT"/>
              </a:rPr>
              <a:t>from</a:t>
            </a:r>
            <a:r>
              <a:rPr sz="2364" dirty="0">
                <a:latin typeface="Arial MT"/>
                <a:cs typeface="Arial MT"/>
              </a:rPr>
              <a:t> </a:t>
            </a:r>
            <a:r>
              <a:rPr sz="2364" spc="12" dirty="0">
                <a:latin typeface="Arial MT"/>
                <a:cs typeface="Arial MT"/>
              </a:rPr>
              <a:t>basic</a:t>
            </a:r>
            <a:r>
              <a:rPr sz="2364" spc="-18" dirty="0">
                <a:latin typeface="Arial MT"/>
                <a:cs typeface="Arial MT"/>
              </a:rPr>
              <a:t> </a:t>
            </a:r>
            <a:r>
              <a:rPr sz="2364" spc="12" dirty="0">
                <a:latin typeface="Arial MT"/>
                <a:cs typeface="Arial MT"/>
              </a:rPr>
              <a:t>triangles</a:t>
            </a:r>
            <a:endParaRPr sz="2364">
              <a:latin typeface="Arial MT"/>
              <a:cs typeface="Arial MT"/>
            </a:endParaRPr>
          </a:p>
          <a:p>
            <a:pPr marL="319419">
              <a:spcBef>
                <a:spcPts val="42"/>
              </a:spcBef>
            </a:pPr>
            <a:r>
              <a:rPr sz="2364" spc="6" dirty="0">
                <a:latin typeface="MS UI Gothic"/>
                <a:cs typeface="MS UI Gothic"/>
              </a:rPr>
              <a:t>🡪</a:t>
            </a:r>
            <a:r>
              <a:rPr sz="2364" spc="6" dirty="0">
                <a:latin typeface="Arial MT"/>
                <a:cs typeface="Arial MT"/>
              </a:rPr>
              <a:t>Simple</a:t>
            </a:r>
            <a:r>
              <a:rPr sz="2364" spc="-67" dirty="0">
                <a:latin typeface="Arial MT"/>
                <a:cs typeface="Arial MT"/>
              </a:rPr>
              <a:t> </a:t>
            </a:r>
            <a:r>
              <a:rPr sz="2364" spc="6" dirty="0">
                <a:latin typeface="Arial MT"/>
                <a:cs typeface="Arial MT"/>
              </a:rPr>
              <a:t>Trusses</a:t>
            </a:r>
            <a:endParaRPr sz="2364">
              <a:latin typeface="Arial MT"/>
              <a:cs typeface="Arial MT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362066" y="6628163"/>
            <a:ext cx="2154457" cy="1627990"/>
          </a:xfrm>
          <a:prstGeom prst="rect">
            <a:avLst/>
          </a:prstGeom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07184" y="2756824"/>
            <a:ext cx="2133600" cy="240330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83361" y="2126287"/>
            <a:ext cx="6459297" cy="569709"/>
          </a:xfrm>
          <a:prstGeom prst="rect">
            <a:avLst/>
          </a:prstGeom>
        </p:spPr>
        <p:txBody>
          <a:bodyPr vert="horz" wrap="square" lIns="0" tIns="19242" rIns="0" bIns="0" rtlCol="0">
            <a:spAutoFit/>
          </a:bodyPr>
          <a:lstStyle/>
          <a:p>
            <a:pPr marL="15394">
              <a:spcBef>
                <a:spcPts val="152"/>
              </a:spcBef>
            </a:pP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S</a:t>
            </a:r>
            <a:r>
              <a:rPr sz="3576" spc="6" dirty="0">
                <a:solidFill>
                  <a:srgbClr val="021FA2"/>
                </a:solidFill>
                <a:latin typeface="Arial MT"/>
                <a:cs typeface="Arial MT"/>
              </a:rPr>
              <a:t>t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ructura</a:t>
            </a:r>
            <a:r>
              <a:rPr sz="3576" spc="6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3576" spc="-242" dirty="0">
                <a:solidFill>
                  <a:srgbClr val="021FA2"/>
                </a:solidFill>
                <a:latin typeface="Arial MT"/>
                <a:cs typeface="Arial MT"/>
              </a:rPr>
              <a:t> 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Ana</a:t>
            </a:r>
            <a:r>
              <a:rPr sz="3576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ys</a:t>
            </a:r>
            <a:r>
              <a:rPr sz="3576" dirty="0">
                <a:solidFill>
                  <a:srgbClr val="021FA2"/>
                </a:solidFill>
                <a:latin typeface="Arial MT"/>
                <a:cs typeface="Arial MT"/>
              </a:rPr>
              <a:t>i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s:</a:t>
            </a:r>
            <a:r>
              <a:rPr sz="3576" spc="-18" dirty="0">
                <a:solidFill>
                  <a:srgbClr val="021FA2"/>
                </a:solidFill>
                <a:latin typeface="Arial MT"/>
                <a:cs typeface="Arial MT"/>
              </a:rPr>
              <a:t> 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P</a:t>
            </a:r>
            <a:r>
              <a:rPr sz="3576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ane</a:t>
            </a:r>
            <a:r>
              <a:rPr sz="3576" spc="-91" dirty="0">
                <a:solidFill>
                  <a:srgbClr val="021FA2"/>
                </a:solidFill>
                <a:latin typeface="Arial MT"/>
                <a:cs typeface="Arial MT"/>
              </a:rPr>
              <a:t> </a:t>
            </a:r>
            <a:r>
              <a:rPr sz="3576" spc="-121" dirty="0">
                <a:solidFill>
                  <a:srgbClr val="021FA2"/>
                </a:solidFill>
                <a:latin typeface="Arial MT"/>
                <a:cs typeface="Arial MT"/>
              </a:rPr>
              <a:t>T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russ</a:t>
            </a:r>
            <a:endParaRPr sz="3576">
              <a:latin typeface="Arial MT"/>
              <a:cs typeface="Arial M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760393" y="5270961"/>
            <a:ext cx="2693939" cy="3028758"/>
            <a:chOff x="6402324" y="3823715"/>
            <a:chExt cx="2222500" cy="249872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94220" y="3823715"/>
              <a:ext cx="1330452" cy="110032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75476" y="4956047"/>
              <a:ext cx="2084832" cy="136614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402324" y="5576328"/>
              <a:ext cx="2222500" cy="521334"/>
            </a:xfrm>
            <a:custGeom>
              <a:avLst/>
              <a:gdLst/>
              <a:ahLst/>
              <a:cxnLst/>
              <a:rect l="l" t="t" r="r" b="b"/>
              <a:pathLst>
                <a:path w="2222500" h="521335">
                  <a:moveTo>
                    <a:pt x="30480" y="192024"/>
                  </a:moveTo>
                  <a:lnTo>
                    <a:pt x="10668" y="187452"/>
                  </a:lnTo>
                  <a:lnTo>
                    <a:pt x="7620" y="195072"/>
                  </a:lnTo>
                  <a:lnTo>
                    <a:pt x="6096" y="207264"/>
                  </a:lnTo>
                  <a:lnTo>
                    <a:pt x="3048" y="220980"/>
                  </a:lnTo>
                  <a:lnTo>
                    <a:pt x="1524" y="233172"/>
                  </a:lnTo>
                  <a:lnTo>
                    <a:pt x="0" y="246888"/>
                  </a:lnTo>
                  <a:lnTo>
                    <a:pt x="0" y="272796"/>
                  </a:lnTo>
                  <a:lnTo>
                    <a:pt x="21336" y="272796"/>
                  </a:lnTo>
                  <a:lnTo>
                    <a:pt x="21336" y="246888"/>
                  </a:lnTo>
                  <a:lnTo>
                    <a:pt x="25908" y="210312"/>
                  </a:lnTo>
                  <a:lnTo>
                    <a:pt x="28956" y="199644"/>
                  </a:lnTo>
                  <a:lnTo>
                    <a:pt x="30480" y="192024"/>
                  </a:lnTo>
                  <a:close/>
                </a:path>
                <a:path w="2222500" h="521335">
                  <a:moveTo>
                    <a:pt x="50292" y="374904"/>
                  </a:moveTo>
                  <a:lnTo>
                    <a:pt x="32004" y="330708"/>
                  </a:lnTo>
                  <a:lnTo>
                    <a:pt x="24384" y="300228"/>
                  </a:lnTo>
                  <a:lnTo>
                    <a:pt x="4572" y="303276"/>
                  </a:lnTo>
                  <a:lnTo>
                    <a:pt x="21336" y="362712"/>
                  </a:lnTo>
                  <a:lnTo>
                    <a:pt x="32004" y="385572"/>
                  </a:lnTo>
                  <a:lnTo>
                    <a:pt x="50292" y="374904"/>
                  </a:lnTo>
                  <a:close/>
                </a:path>
                <a:path w="2222500" h="521335">
                  <a:moveTo>
                    <a:pt x="106680" y="76200"/>
                  </a:moveTo>
                  <a:lnTo>
                    <a:pt x="91440" y="60960"/>
                  </a:lnTo>
                  <a:lnTo>
                    <a:pt x="76200" y="74676"/>
                  </a:lnTo>
                  <a:lnTo>
                    <a:pt x="59436" y="92964"/>
                  </a:lnTo>
                  <a:lnTo>
                    <a:pt x="44196" y="114300"/>
                  </a:lnTo>
                  <a:lnTo>
                    <a:pt x="36576" y="126492"/>
                  </a:lnTo>
                  <a:lnTo>
                    <a:pt x="54864" y="137160"/>
                  </a:lnTo>
                  <a:lnTo>
                    <a:pt x="62484" y="124968"/>
                  </a:lnTo>
                  <a:lnTo>
                    <a:pt x="76200" y="106680"/>
                  </a:lnTo>
                  <a:lnTo>
                    <a:pt x="91440" y="88392"/>
                  </a:lnTo>
                  <a:lnTo>
                    <a:pt x="106680" y="76200"/>
                  </a:lnTo>
                  <a:close/>
                </a:path>
                <a:path w="2222500" h="521335">
                  <a:moveTo>
                    <a:pt x="149352" y="472440"/>
                  </a:moveTo>
                  <a:lnTo>
                    <a:pt x="108204" y="445008"/>
                  </a:lnTo>
                  <a:lnTo>
                    <a:pt x="86868" y="423672"/>
                  </a:lnTo>
                  <a:lnTo>
                    <a:pt x="70104" y="438912"/>
                  </a:lnTo>
                  <a:lnTo>
                    <a:pt x="77724" y="445008"/>
                  </a:lnTo>
                  <a:lnTo>
                    <a:pt x="96012" y="461772"/>
                  </a:lnTo>
                  <a:lnTo>
                    <a:pt x="115824" y="477012"/>
                  </a:lnTo>
                  <a:lnTo>
                    <a:pt x="137160" y="490728"/>
                  </a:lnTo>
                  <a:lnTo>
                    <a:pt x="140208" y="490728"/>
                  </a:lnTo>
                  <a:lnTo>
                    <a:pt x="149352" y="472440"/>
                  </a:lnTo>
                  <a:close/>
                </a:path>
                <a:path w="2222500" h="521335">
                  <a:moveTo>
                    <a:pt x="233172" y="21336"/>
                  </a:moveTo>
                  <a:lnTo>
                    <a:pt x="230124" y="0"/>
                  </a:lnTo>
                  <a:lnTo>
                    <a:pt x="222504" y="1524"/>
                  </a:lnTo>
                  <a:lnTo>
                    <a:pt x="208788" y="3048"/>
                  </a:lnTo>
                  <a:lnTo>
                    <a:pt x="184404" y="9144"/>
                  </a:lnTo>
                  <a:lnTo>
                    <a:pt x="160020" y="18288"/>
                  </a:lnTo>
                  <a:lnTo>
                    <a:pt x="146304" y="24384"/>
                  </a:lnTo>
                  <a:lnTo>
                    <a:pt x="155448" y="44196"/>
                  </a:lnTo>
                  <a:lnTo>
                    <a:pt x="169164" y="38100"/>
                  </a:lnTo>
                  <a:lnTo>
                    <a:pt x="190500" y="28956"/>
                  </a:lnTo>
                  <a:lnTo>
                    <a:pt x="202692" y="25908"/>
                  </a:lnTo>
                  <a:lnTo>
                    <a:pt x="213360" y="24384"/>
                  </a:lnTo>
                  <a:lnTo>
                    <a:pt x="225552" y="21336"/>
                  </a:lnTo>
                  <a:lnTo>
                    <a:pt x="233172" y="21336"/>
                  </a:lnTo>
                  <a:close/>
                </a:path>
                <a:path w="2222500" h="521335">
                  <a:moveTo>
                    <a:pt x="286512" y="521208"/>
                  </a:moveTo>
                  <a:lnTo>
                    <a:pt x="284988" y="499872"/>
                  </a:lnTo>
                  <a:lnTo>
                    <a:pt x="274320" y="499872"/>
                  </a:lnTo>
                  <a:lnTo>
                    <a:pt x="262128" y="501396"/>
                  </a:lnTo>
                  <a:lnTo>
                    <a:pt x="249936" y="499872"/>
                  </a:lnTo>
                  <a:lnTo>
                    <a:pt x="237744" y="499872"/>
                  </a:lnTo>
                  <a:lnTo>
                    <a:pt x="225552" y="498348"/>
                  </a:lnTo>
                  <a:lnTo>
                    <a:pt x="213360" y="495300"/>
                  </a:lnTo>
                  <a:lnTo>
                    <a:pt x="205740" y="493776"/>
                  </a:lnTo>
                  <a:lnTo>
                    <a:pt x="201168" y="515112"/>
                  </a:lnTo>
                  <a:lnTo>
                    <a:pt x="208788" y="516636"/>
                  </a:lnTo>
                  <a:lnTo>
                    <a:pt x="236220" y="519684"/>
                  </a:lnTo>
                  <a:lnTo>
                    <a:pt x="248412" y="521208"/>
                  </a:lnTo>
                  <a:lnTo>
                    <a:pt x="286512" y="521208"/>
                  </a:lnTo>
                  <a:close/>
                </a:path>
                <a:path w="2222500" h="521335">
                  <a:moveTo>
                    <a:pt x="377952" y="25908"/>
                  </a:moveTo>
                  <a:lnTo>
                    <a:pt x="339852" y="9144"/>
                  </a:lnTo>
                  <a:lnTo>
                    <a:pt x="301752" y="1524"/>
                  </a:lnTo>
                  <a:lnTo>
                    <a:pt x="295656" y="0"/>
                  </a:lnTo>
                  <a:lnTo>
                    <a:pt x="292608" y="21336"/>
                  </a:lnTo>
                  <a:lnTo>
                    <a:pt x="298704" y="21336"/>
                  </a:lnTo>
                  <a:lnTo>
                    <a:pt x="310896" y="24384"/>
                  </a:lnTo>
                  <a:lnTo>
                    <a:pt x="323088" y="25908"/>
                  </a:lnTo>
                  <a:lnTo>
                    <a:pt x="333756" y="30480"/>
                  </a:lnTo>
                  <a:lnTo>
                    <a:pt x="356616" y="38100"/>
                  </a:lnTo>
                  <a:lnTo>
                    <a:pt x="368808" y="44196"/>
                  </a:lnTo>
                  <a:lnTo>
                    <a:pt x="377952" y="25908"/>
                  </a:lnTo>
                  <a:close/>
                </a:path>
                <a:path w="2222500" h="521335">
                  <a:moveTo>
                    <a:pt x="426720" y="463296"/>
                  </a:moveTo>
                  <a:lnTo>
                    <a:pt x="414528" y="446532"/>
                  </a:lnTo>
                  <a:lnTo>
                    <a:pt x="396240" y="460248"/>
                  </a:lnTo>
                  <a:lnTo>
                    <a:pt x="376428" y="472440"/>
                  </a:lnTo>
                  <a:lnTo>
                    <a:pt x="344424" y="486156"/>
                  </a:lnTo>
                  <a:lnTo>
                    <a:pt x="350520" y="505968"/>
                  </a:lnTo>
                  <a:lnTo>
                    <a:pt x="364236" y="501396"/>
                  </a:lnTo>
                  <a:lnTo>
                    <a:pt x="387096" y="489204"/>
                  </a:lnTo>
                  <a:lnTo>
                    <a:pt x="408432" y="477012"/>
                  </a:lnTo>
                  <a:lnTo>
                    <a:pt x="426720" y="463296"/>
                  </a:lnTo>
                  <a:close/>
                </a:path>
                <a:path w="2222500" h="521335">
                  <a:moveTo>
                    <a:pt x="487680" y="128016"/>
                  </a:moveTo>
                  <a:lnTo>
                    <a:pt x="478536" y="112776"/>
                  </a:lnTo>
                  <a:lnTo>
                    <a:pt x="463296" y="92964"/>
                  </a:lnTo>
                  <a:lnTo>
                    <a:pt x="446532" y="74676"/>
                  </a:lnTo>
                  <a:lnTo>
                    <a:pt x="432816" y="60960"/>
                  </a:lnTo>
                  <a:lnTo>
                    <a:pt x="419100" y="77724"/>
                  </a:lnTo>
                  <a:lnTo>
                    <a:pt x="432816" y="89916"/>
                  </a:lnTo>
                  <a:lnTo>
                    <a:pt x="448056" y="106680"/>
                  </a:lnTo>
                  <a:lnTo>
                    <a:pt x="461772" y="124968"/>
                  </a:lnTo>
                  <a:lnTo>
                    <a:pt x="470916" y="138684"/>
                  </a:lnTo>
                  <a:lnTo>
                    <a:pt x="487680" y="128016"/>
                  </a:lnTo>
                  <a:close/>
                </a:path>
                <a:path w="2222500" h="521335">
                  <a:moveTo>
                    <a:pt x="512064" y="339852"/>
                  </a:moveTo>
                  <a:lnTo>
                    <a:pt x="492252" y="332232"/>
                  </a:lnTo>
                  <a:lnTo>
                    <a:pt x="484632" y="353568"/>
                  </a:lnTo>
                  <a:lnTo>
                    <a:pt x="473964" y="374904"/>
                  </a:lnTo>
                  <a:lnTo>
                    <a:pt x="461772" y="394716"/>
                  </a:lnTo>
                  <a:lnTo>
                    <a:pt x="455676" y="403860"/>
                  </a:lnTo>
                  <a:lnTo>
                    <a:pt x="472440" y="416052"/>
                  </a:lnTo>
                  <a:lnTo>
                    <a:pt x="480060" y="405384"/>
                  </a:lnTo>
                  <a:lnTo>
                    <a:pt x="492252" y="384048"/>
                  </a:lnTo>
                  <a:lnTo>
                    <a:pt x="502920" y="361188"/>
                  </a:lnTo>
                  <a:lnTo>
                    <a:pt x="512064" y="339852"/>
                  </a:lnTo>
                  <a:close/>
                </a:path>
                <a:path w="2222500" h="521335">
                  <a:moveTo>
                    <a:pt x="524256" y="245364"/>
                  </a:moveTo>
                  <a:lnTo>
                    <a:pt x="522732" y="233172"/>
                  </a:lnTo>
                  <a:lnTo>
                    <a:pt x="521208" y="219456"/>
                  </a:lnTo>
                  <a:lnTo>
                    <a:pt x="518160" y="207264"/>
                  </a:lnTo>
                  <a:lnTo>
                    <a:pt x="515112" y="193548"/>
                  </a:lnTo>
                  <a:lnTo>
                    <a:pt x="513588" y="188976"/>
                  </a:lnTo>
                  <a:lnTo>
                    <a:pt x="493776" y="193548"/>
                  </a:lnTo>
                  <a:lnTo>
                    <a:pt x="498348" y="211836"/>
                  </a:lnTo>
                  <a:lnTo>
                    <a:pt x="499872" y="224028"/>
                  </a:lnTo>
                  <a:lnTo>
                    <a:pt x="501396" y="234696"/>
                  </a:lnTo>
                  <a:lnTo>
                    <a:pt x="502920" y="246888"/>
                  </a:lnTo>
                  <a:lnTo>
                    <a:pt x="502920" y="272796"/>
                  </a:lnTo>
                  <a:lnTo>
                    <a:pt x="524256" y="274320"/>
                  </a:lnTo>
                  <a:lnTo>
                    <a:pt x="524256" y="245364"/>
                  </a:lnTo>
                  <a:close/>
                </a:path>
                <a:path w="2222500" h="521335">
                  <a:moveTo>
                    <a:pt x="1728216" y="192024"/>
                  </a:moveTo>
                  <a:lnTo>
                    <a:pt x="1708404" y="187452"/>
                  </a:lnTo>
                  <a:lnTo>
                    <a:pt x="1705356" y="195072"/>
                  </a:lnTo>
                  <a:lnTo>
                    <a:pt x="1702308" y="207264"/>
                  </a:lnTo>
                  <a:lnTo>
                    <a:pt x="1700784" y="220980"/>
                  </a:lnTo>
                  <a:lnTo>
                    <a:pt x="1699260" y="233172"/>
                  </a:lnTo>
                  <a:lnTo>
                    <a:pt x="1697736" y="246888"/>
                  </a:lnTo>
                  <a:lnTo>
                    <a:pt x="1697736" y="272796"/>
                  </a:lnTo>
                  <a:lnTo>
                    <a:pt x="1719072" y="272796"/>
                  </a:lnTo>
                  <a:lnTo>
                    <a:pt x="1719072" y="234696"/>
                  </a:lnTo>
                  <a:lnTo>
                    <a:pt x="1720596" y="222504"/>
                  </a:lnTo>
                  <a:lnTo>
                    <a:pt x="1723644" y="210312"/>
                  </a:lnTo>
                  <a:lnTo>
                    <a:pt x="1726692" y="199644"/>
                  </a:lnTo>
                  <a:lnTo>
                    <a:pt x="1728216" y="192024"/>
                  </a:lnTo>
                  <a:close/>
                </a:path>
                <a:path w="2222500" h="521335">
                  <a:moveTo>
                    <a:pt x="1748028" y="374904"/>
                  </a:moveTo>
                  <a:lnTo>
                    <a:pt x="1729740" y="330708"/>
                  </a:lnTo>
                  <a:lnTo>
                    <a:pt x="1722120" y="300228"/>
                  </a:lnTo>
                  <a:lnTo>
                    <a:pt x="1700784" y="303276"/>
                  </a:lnTo>
                  <a:lnTo>
                    <a:pt x="1702308" y="312420"/>
                  </a:lnTo>
                  <a:lnTo>
                    <a:pt x="1705356" y="326136"/>
                  </a:lnTo>
                  <a:lnTo>
                    <a:pt x="1709928" y="338328"/>
                  </a:lnTo>
                  <a:lnTo>
                    <a:pt x="1717548" y="362712"/>
                  </a:lnTo>
                  <a:lnTo>
                    <a:pt x="1729740" y="385572"/>
                  </a:lnTo>
                  <a:lnTo>
                    <a:pt x="1748028" y="374904"/>
                  </a:lnTo>
                  <a:close/>
                </a:path>
                <a:path w="2222500" h="521335">
                  <a:moveTo>
                    <a:pt x="1802892" y="76200"/>
                  </a:moveTo>
                  <a:lnTo>
                    <a:pt x="1789176" y="60960"/>
                  </a:lnTo>
                  <a:lnTo>
                    <a:pt x="1773936" y="74676"/>
                  </a:lnTo>
                  <a:lnTo>
                    <a:pt x="1757172" y="92964"/>
                  </a:lnTo>
                  <a:lnTo>
                    <a:pt x="1741932" y="114300"/>
                  </a:lnTo>
                  <a:lnTo>
                    <a:pt x="1734312" y="126492"/>
                  </a:lnTo>
                  <a:lnTo>
                    <a:pt x="1752600" y="137160"/>
                  </a:lnTo>
                  <a:lnTo>
                    <a:pt x="1760220" y="124968"/>
                  </a:lnTo>
                  <a:lnTo>
                    <a:pt x="1773936" y="106680"/>
                  </a:lnTo>
                  <a:lnTo>
                    <a:pt x="1789176" y="88392"/>
                  </a:lnTo>
                  <a:lnTo>
                    <a:pt x="1802892" y="76200"/>
                  </a:lnTo>
                  <a:close/>
                </a:path>
                <a:path w="2222500" h="521335">
                  <a:moveTo>
                    <a:pt x="1847088" y="472440"/>
                  </a:moveTo>
                  <a:lnTo>
                    <a:pt x="1805940" y="445008"/>
                  </a:lnTo>
                  <a:lnTo>
                    <a:pt x="1783080" y="423672"/>
                  </a:lnTo>
                  <a:lnTo>
                    <a:pt x="1767840" y="438912"/>
                  </a:lnTo>
                  <a:lnTo>
                    <a:pt x="1773936" y="445008"/>
                  </a:lnTo>
                  <a:lnTo>
                    <a:pt x="1793748" y="461772"/>
                  </a:lnTo>
                  <a:lnTo>
                    <a:pt x="1813560" y="477012"/>
                  </a:lnTo>
                  <a:lnTo>
                    <a:pt x="1834896" y="490728"/>
                  </a:lnTo>
                  <a:lnTo>
                    <a:pt x="1837944" y="490728"/>
                  </a:lnTo>
                  <a:lnTo>
                    <a:pt x="1847088" y="472440"/>
                  </a:lnTo>
                  <a:close/>
                </a:path>
                <a:path w="2222500" h="521335">
                  <a:moveTo>
                    <a:pt x="1929384" y="21336"/>
                  </a:moveTo>
                  <a:lnTo>
                    <a:pt x="1927860" y="0"/>
                  </a:lnTo>
                  <a:lnTo>
                    <a:pt x="1918716" y="1524"/>
                  </a:lnTo>
                  <a:lnTo>
                    <a:pt x="1906524" y="3048"/>
                  </a:lnTo>
                  <a:lnTo>
                    <a:pt x="1894332" y="6096"/>
                  </a:lnTo>
                  <a:lnTo>
                    <a:pt x="1880616" y="9144"/>
                  </a:lnTo>
                  <a:lnTo>
                    <a:pt x="1856232" y="18288"/>
                  </a:lnTo>
                  <a:lnTo>
                    <a:pt x="1844040" y="24384"/>
                  </a:lnTo>
                  <a:lnTo>
                    <a:pt x="1853184" y="44196"/>
                  </a:lnTo>
                  <a:lnTo>
                    <a:pt x="1865376" y="38100"/>
                  </a:lnTo>
                  <a:lnTo>
                    <a:pt x="1888236" y="28956"/>
                  </a:lnTo>
                  <a:lnTo>
                    <a:pt x="1898904" y="25908"/>
                  </a:lnTo>
                  <a:lnTo>
                    <a:pt x="1911096" y="24384"/>
                  </a:lnTo>
                  <a:lnTo>
                    <a:pt x="1923288" y="21336"/>
                  </a:lnTo>
                  <a:lnTo>
                    <a:pt x="1929384" y="21336"/>
                  </a:lnTo>
                  <a:close/>
                </a:path>
                <a:path w="2222500" h="521335">
                  <a:moveTo>
                    <a:pt x="1984248" y="521208"/>
                  </a:moveTo>
                  <a:lnTo>
                    <a:pt x="1982724" y="499872"/>
                  </a:lnTo>
                  <a:lnTo>
                    <a:pt x="1972056" y="499872"/>
                  </a:lnTo>
                  <a:lnTo>
                    <a:pt x="1959864" y="501396"/>
                  </a:lnTo>
                  <a:lnTo>
                    <a:pt x="1946148" y="499872"/>
                  </a:lnTo>
                  <a:lnTo>
                    <a:pt x="1933956" y="499872"/>
                  </a:lnTo>
                  <a:lnTo>
                    <a:pt x="1921764" y="498348"/>
                  </a:lnTo>
                  <a:lnTo>
                    <a:pt x="1911096" y="495300"/>
                  </a:lnTo>
                  <a:lnTo>
                    <a:pt x="1903476" y="493776"/>
                  </a:lnTo>
                  <a:lnTo>
                    <a:pt x="1898904" y="515112"/>
                  </a:lnTo>
                  <a:lnTo>
                    <a:pt x="1906524" y="516636"/>
                  </a:lnTo>
                  <a:lnTo>
                    <a:pt x="1920240" y="518160"/>
                  </a:lnTo>
                  <a:lnTo>
                    <a:pt x="1932432" y="519684"/>
                  </a:lnTo>
                  <a:lnTo>
                    <a:pt x="1946148" y="521208"/>
                  </a:lnTo>
                  <a:lnTo>
                    <a:pt x="1984248" y="521208"/>
                  </a:lnTo>
                  <a:close/>
                </a:path>
                <a:path w="2222500" h="521335">
                  <a:moveTo>
                    <a:pt x="2075688" y="25908"/>
                  </a:moveTo>
                  <a:lnTo>
                    <a:pt x="2060448" y="18288"/>
                  </a:lnTo>
                  <a:lnTo>
                    <a:pt x="2037588" y="9144"/>
                  </a:lnTo>
                  <a:lnTo>
                    <a:pt x="2023872" y="6096"/>
                  </a:lnTo>
                  <a:lnTo>
                    <a:pt x="2011680" y="3048"/>
                  </a:lnTo>
                  <a:lnTo>
                    <a:pt x="1999488" y="1524"/>
                  </a:lnTo>
                  <a:lnTo>
                    <a:pt x="1993392" y="0"/>
                  </a:lnTo>
                  <a:lnTo>
                    <a:pt x="1990344" y="21336"/>
                  </a:lnTo>
                  <a:lnTo>
                    <a:pt x="1996440" y="21336"/>
                  </a:lnTo>
                  <a:lnTo>
                    <a:pt x="2008632" y="24384"/>
                  </a:lnTo>
                  <a:lnTo>
                    <a:pt x="2019300" y="25908"/>
                  </a:lnTo>
                  <a:lnTo>
                    <a:pt x="2031492" y="30480"/>
                  </a:lnTo>
                  <a:lnTo>
                    <a:pt x="2054352" y="38100"/>
                  </a:lnTo>
                  <a:lnTo>
                    <a:pt x="2066544" y="44196"/>
                  </a:lnTo>
                  <a:lnTo>
                    <a:pt x="2075688" y="25908"/>
                  </a:lnTo>
                  <a:close/>
                </a:path>
                <a:path w="2222500" h="521335">
                  <a:moveTo>
                    <a:pt x="2124456" y="463296"/>
                  </a:moveTo>
                  <a:lnTo>
                    <a:pt x="2110740" y="446532"/>
                  </a:lnTo>
                  <a:lnTo>
                    <a:pt x="2093976" y="460248"/>
                  </a:lnTo>
                  <a:lnTo>
                    <a:pt x="2074164" y="472440"/>
                  </a:lnTo>
                  <a:lnTo>
                    <a:pt x="2052828" y="481584"/>
                  </a:lnTo>
                  <a:lnTo>
                    <a:pt x="2040636" y="486156"/>
                  </a:lnTo>
                  <a:lnTo>
                    <a:pt x="2048256" y="505968"/>
                  </a:lnTo>
                  <a:lnTo>
                    <a:pt x="2061972" y="501396"/>
                  </a:lnTo>
                  <a:lnTo>
                    <a:pt x="2084832" y="489204"/>
                  </a:lnTo>
                  <a:lnTo>
                    <a:pt x="2106168" y="477012"/>
                  </a:lnTo>
                  <a:lnTo>
                    <a:pt x="2124456" y="463296"/>
                  </a:lnTo>
                  <a:close/>
                </a:path>
                <a:path w="2222500" h="521335">
                  <a:moveTo>
                    <a:pt x="2185416" y="128016"/>
                  </a:moveTo>
                  <a:lnTo>
                    <a:pt x="2176272" y="112776"/>
                  </a:lnTo>
                  <a:lnTo>
                    <a:pt x="2161032" y="92964"/>
                  </a:lnTo>
                  <a:lnTo>
                    <a:pt x="2144268" y="74676"/>
                  </a:lnTo>
                  <a:lnTo>
                    <a:pt x="2130552" y="60960"/>
                  </a:lnTo>
                  <a:lnTo>
                    <a:pt x="2116836" y="77724"/>
                  </a:lnTo>
                  <a:lnTo>
                    <a:pt x="2130552" y="89916"/>
                  </a:lnTo>
                  <a:lnTo>
                    <a:pt x="2145792" y="106680"/>
                  </a:lnTo>
                  <a:lnTo>
                    <a:pt x="2159508" y="124968"/>
                  </a:lnTo>
                  <a:lnTo>
                    <a:pt x="2167128" y="138684"/>
                  </a:lnTo>
                  <a:lnTo>
                    <a:pt x="2185416" y="128016"/>
                  </a:lnTo>
                  <a:close/>
                </a:path>
                <a:path w="2222500" h="521335">
                  <a:moveTo>
                    <a:pt x="2208276" y="339852"/>
                  </a:moveTo>
                  <a:lnTo>
                    <a:pt x="2189988" y="332232"/>
                  </a:lnTo>
                  <a:lnTo>
                    <a:pt x="2171700" y="374904"/>
                  </a:lnTo>
                  <a:lnTo>
                    <a:pt x="2159508" y="394716"/>
                  </a:lnTo>
                  <a:lnTo>
                    <a:pt x="2151888" y="403860"/>
                  </a:lnTo>
                  <a:lnTo>
                    <a:pt x="2168652" y="416052"/>
                  </a:lnTo>
                  <a:lnTo>
                    <a:pt x="2176272" y="405384"/>
                  </a:lnTo>
                  <a:lnTo>
                    <a:pt x="2189988" y="384048"/>
                  </a:lnTo>
                  <a:lnTo>
                    <a:pt x="2200656" y="361188"/>
                  </a:lnTo>
                  <a:lnTo>
                    <a:pt x="2208276" y="339852"/>
                  </a:lnTo>
                  <a:close/>
                </a:path>
                <a:path w="2222500" h="521335">
                  <a:moveTo>
                    <a:pt x="2221992" y="259080"/>
                  </a:moveTo>
                  <a:lnTo>
                    <a:pt x="2220468" y="245364"/>
                  </a:lnTo>
                  <a:lnTo>
                    <a:pt x="2220468" y="233172"/>
                  </a:lnTo>
                  <a:lnTo>
                    <a:pt x="2218944" y="219456"/>
                  </a:lnTo>
                  <a:lnTo>
                    <a:pt x="2215896" y="207264"/>
                  </a:lnTo>
                  <a:lnTo>
                    <a:pt x="2212848" y="193548"/>
                  </a:lnTo>
                  <a:lnTo>
                    <a:pt x="2211324" y="188976"/>
                  </a:lnTo>
                  <a:lnTo>
                    <a:pt x="2191512" y="193548"/>
                  </a:lnTo>
                  <a:lnTo>
                    <a:pt x="2196084" y="211836"/>
                  </a:lnTo>
                  <a:lnTo>
                    <a:pt x="2197608" y="224028"/>
                  </a:lnTo>
                  <a:lnTo>
                    <a:pt x="2199132" y="234696"/>
                  </a:lnTo>
                  <a:lnTo>
                    <a:pt x="2200656" y="246888"/>
                  </a:lnTo>
                  <a:lnTo>
                    <a:pt x="2200656" y="272796"/>
                  </a:lnTo>
                  <a:lnTo>
                    <a:pt x="2220468" y="274320"/>
                  </a:lnTo>
                  <a:lnTo>
                    <a:pt x="2220468" y="272796"/>
                  </a:lnTo>
                  <a:lnTo>
                    <a:pt x="2221992" y="259080"/>
                  </a:lnTo>
                  <a:close/>
                </a:path>
              </a:pathLst>
            </a:custGeom>
            <a:solidFill>
              <a:srgbClr val="006F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905769" y="3049923"/>
            <a:ext cx="6311515" cy="5404848"/>
          </a:xfrm>
          <a:prstGeom prst="rect">
            <a:avLst/>
          </a:prstGeom>
        </p:spPr>
        <p:txBody>
          <a:bodyPr vert="horz" wrap="square" lIns="0" tIns="16164" rIns="0" bIns="0" rtlCol="0">
            <a:spAutoFit/>
          </a:bodyPr>
          <a:lstStyle/>
          <a:p>
            <a:pPr marL="20781">
              <a:spcBef>
                <a:spcPts val="127"/>
              </a:spcBef>
            </a:pPr>
            <a:r>
              <a:rPr sz="2000" spc="-6" dirty="0">
                <a:solidFill>
                  <a:srgbClr val="323299"/>
                </a:solidFill>
                <a:latin typeface="Arial MT"/>
                <a:cs typeface="Arial MT"/>
              </a:rPr>
              <a:t>B</a:t>
            </a:r>
            <a:r>
              <a:rPr sz="2000" dirty="0">
                <a:solidFill>
                  <a:srgbClr val="323299"/>
                </a:solidFill>
                <a:latin typeface="Arial MT"/>
                <a:cs typeface="Arial MT"/>
              </a:rPr>
              <a:t>asic</a:t>
            </a:r>
            <a:r>
              <a:rPr sz="2000" spc="-138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2000" spc="-6" dirty="0">
                <a:solidFill>
                  <a:srgbClr val="323299"/>
                </a:solidFill>
                <a:latin typeface="Arial MT"/>
                <a:cs typeface="Arial MT"/>
              </a:rPr>
              <a:t>A</a:t>
            </a:r>
            <a:r>
              <a:rPr sz="2000" dirty="0">
                <a:solidFill>
                  <a:srgbClr val="323299"/>
                </a:solidFill>
                <a:latin typeface="Arial MT"/>
                <a:cs typeface="Arial MT"/>
              </a:rPr>
              <a:t>ssump</a:t>
            </a:r>
            <a:r>
              <a:rPr sz="2000" spc="-6" dirty="0">
                <a:solidFill>
                  <a:srgbClr val="323299"/>
                </a:solidFill>
                <a:latin typeface="Arial MT"/>
                <a:cs typeface="Arial MT"/>
              </a:rPr>
              <a:t>t</a:t>
            </a:r>
            <a:r>
              <a:rPr sz="2000" dirty="0">
                <a:solidFill>
                  <a:srgbClr val="323299"/>
                </a:solidFill>
                <a:latin typeface="Arial MT"/>
                <a:cs typeface="Arial MT"/>
              </a:rPr>
              <a:t>ions</a:t>
            </a:r>
            <a:r>
              <a:rPr sz="2000" spc="-67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323299"/>
                </a:solidFill>
                <a:latin typeface="Arial MT"/>
                <a:cs typeface="Arial MT"/>
              </a:rPr>
              <a:t>in</a:t>
            </a:r>
            <a:r>
              <a:rPr sz="2000" spc="-48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2000" spc="-67" dirty="0">
                <a:solidFill>
                  <a:srgbClr val="323299"/>
                </a:solidFill>
                <a:latin typeface="Arial MT"/>
                <a:cs typeface="Arial MT"/>
              </a:rPr>
              <a:t>T</a:t>
            </a:r>
            <a:r>
              <a:rPr sz="2000" dirty="0">
                <a:solidFill>
                  <a:srgbClr val="323299"/>
                </a:solidFill>
                <a:latin typeface="Arial MT"/>
                <a:cs typeface="Arial MT"/>
              </a:rPr>
              <a:t>russ</a:t>
            </a:r>
            <a:r>
              <a:rPr sz="2000" spc="-152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2000" spc="-6" dirty="0">
                <a:solidFill>
                  <a:srgbClr val="323299"/>
                </a:solidFill>
                <a:latin typeface="Arial MT"/>
                <a:cs typeface="Arial MT"/>
              </a:rPr>
              <a:t>A</a:t>
            </a:r>
            <a:r>
              <a:rPr sz="2000" dirty="0">
                <a:solidFill>
                  <a:srgbClr val="323299"/>
                </a:solidFill>
                <a:latin typeface="Arial MT"/>
                <a:cs typeface="Arial MT"/>
              </a:rPr>
              <a:t>nal</a:t>
            </a:r>
            <a:r>
              <a:rPr sz="2000" spc="-30" dirty="0">
                <a:solidFill>
                  <a:srgbClr val="323299"/>
                </a:solidFill>
                <a:latin typeface="Arial MT"/>
                <a:cs typeface="Arial MT"/>
              </a:rPr>
              <a:t>y</a:t>
            </a:r>
            <a:r>
              <a:rPr sz="2000" dirty="0">
                <a:solidFill>
                  <a:srgbClr val="323299"/>
                </a:solidFill>
                <a:latin typeface="Arial MT"/>
                <a:cs typeface="Arial MT"/>
              </a:rPr>
              <a:t>sis</a:t>
            </a:r>
            <a:endParaRPr sz="2000">
              <a:latin typeface="Arial MT"/>
              <a:cs typeface="Arial MT"/>
            </a:endParaRPr>
          </a:p>
          <a:p>
            <a:pPr marL="358673" indent="-344049">
              <a:buFont typeface="MS UI Gothic"/>
              <a:buChar char="➢"/>
              <a:tabLst>
                <a:tab pos="359442" algn="l"/>
              </a:tabLst>
            </a:pPr>
            <a:r>
              <a:rPr sz="2000" dirty="0">
                <a:latin typeface="Arial MT"/>
                <a:cs typeface="Arial MT"/>
              </a:rPr>
              <a:t>All</a:t>
            </a:r>
            <a:r>
              <a:rPr sz="2000" spc="-18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members</a:t>
            </a:r>
            <a:r>
              <a:rPr sz="2000" spc="-67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are</a:t>
            </a:r>
            <a:r>
              <a:rPr sz="2000" spc="-42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two-force</a:t>
            </a:r>
            <a:r>
              <a:rPr sz="2000" spc="-48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members.</a:t>
            </a:r>
            <a:endParaRPr sz="2000">
              <a:latin typeface="Arial MT"/>
              <a:cs typeface="Arial MT"/>
            </a:endParaRPr>
          </a:p>
          <a:p>
            <a:pPr marL="358673" marR="6157" indent="-344049">
              <a:buFont typeface="MS UI Gothic"/>
              <a:buChar char="➢"/>
              <a:tabLst>
                <a:tab pos="359442" algn="l"/>
              </a:tabLst>
            </a:pPr>
            <a:r>
              <a:rPr sz="2000" spc="-6" dirty="0">
                <a:latin typeface="Arial MT"/>
                <a:cs typeface="Arial MT"/>
              </a:rPr>
              <a:t>Weight </a:t>
            </a:r>
            <a:r>
              <a:rPr sz="2000" dirty="0">
                <a:latin typeface="Arial MT"/>
                <a:cs typeface="Arial MT"/>
              </a:rPr>
              <a:t>of the members is small compared </a:t>
            </a:r>
            <a:r>
              <a:rPr sz="2000" spc="-6" dirty="0">
                <a:latin typeface="Arial MT"/>
                <a:cs typeface="Arial MT"/>
              </a:rPr>
              <a:t>with </a:t>
            </a:r>
            <a:r>
              <a:rPr sz="2000" dirty="0">
                <a:latin typeface="Arial MT"/>
                <a:cs typeface="Arial MT"/>
              </a:rPr>
              <a:t>the </a:t>
            </a:r>
            <a:r>
              <a:rPr sz="2000" spc="6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force</a:t>
            </a:r>
            <a:r>
              <a:rPr sz="2000" spc="-36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it</a:t>
            </a:r>
            <a:r>
              <a:rPr sz="2000" spc="-24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supports</a:t>
            </a:r>
            <a:r>
              <a:rPr sz="2000" spc="-48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(weight</a:t>
            </a:r>
            <a:r>
              <a:rPr sz="2000" spc="-48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may</a:t>
            </a:r>
            <a:r>
              <a:rPr sz="2000" spc="-18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be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considered</a:t>
            </a:r>
            <a:r>
              <a:rPr sz="2000" spc="-67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at</a:t>
            </a:r>
            <a:r>
              <a:rPr sz="2000" spc="-24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joints)</a:t>
            </a:r>
            <a:endParaRPr sz="2000">
              <a:latin typeface="Arial MT"/>
              <a:cs typeface="Arial MT"/>
            </a:endParaRPr>
          </a:p>
          <a:p>
            <a:pPr marL="358673" marR="321728" indent="-344049">
              <a:buFont typeface="MS UI Gothic"/>
              <a:buChar char="➢"/>
              <a:tabLst>
                <a:tab pos="359442" algn="l"/>
              </a:tabLst>
            </a:pPr>
            <a:r>
              <a:rPr sz="2000" dirty="0">
                <a:latin typeface="Arial MT"/>
                <a:cs typeface="Arial MT"/>
              </a:rPr>
              <a:t>No</a:t>
            </a:r>
            <a:r>
              <a:rPr sz="2000" spc="-24" dirty="0">
                <a:latin typeface="Arial MT"/>
                <a:cs typeface="Arial MT"/>
              </a:rPr>
              <a:t> </a:t>
            </a:r>
            <a:r>
              <a:rPr sz="2000" spc="-6" dirty="0">
                <a:latin typeface="Arial MT"/>
                <a:cs typeface="Arial MT"/>
              </a:rPr>
              <a:t>effect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of</a:t>
            </a:r>
            <a:r>
              <a:rPr sz="2000" spc="-12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bending</a:t>
            </a:r>
            <a:r>
              <a:rPr sz="2000" spc="-61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on</a:t>
            </a:r>
            <a:r>
              <a:rPr sz="2000" spc="-18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members</a:t>
            </a:r>
            <a:r>
              <a:rPr sz="2000" spc="-67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even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if</a:t>
            </a:r>
            <a:r>
              <a:rPr sz="2000" spc="-12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weight</a:t>
            </a:r>
            <a:r>
              <a:rPr sz="2000" spc="-42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is </a:t>
            </a:r>
            <a:r>
              <a:rPr sz="2000" spc="-539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considered</a:t>
            </a:r>
            <a:endParaRPr sz="2000">
              <a:latin typeface="Arial MT"/>
              <a:cs typeface="Arial MT"/>
            </a:endParaRPr>
          </a:p>
          <a:p>
            <a:pPr marL="316340" indent="-287091">
              <a:spcBef>
                <a:spcPts val="1655"/>
              </a:spcBef>
              <a:buFont typeface="MS UI Gothic"/>
              <a:buChar char="➢"/>
              <a:tabLst>
                <a:tab pos="317110" algn="l"/>
              </a:tabLst>
            </a:pPr>
            <a:r>
              <a:rPr sz="1758" spc="12" dirty="0">
                <a:latin typeface="Arial MT"/>
                <a:cs typeface="Arial MT"/>
              </a:rPr>
              <a:t>External</a:t>
            </a:r>
            <a:r>
              <a:rPr sz="1758" spc="24" dirty="0">
                <a:latin typeface="Arial MT"/>
                <a:cs typeface="Arial MT"/>
              </a:rPr>
              <a:t> </a:t>
            </a:r>
            <a:r>
              <a:rPr sz="1758" spc="12" dirty="0">
                <a:latin typeface="Arial MT"/>
                <a:cs typeface="Arial MT"/>
              </a:rPr>
              <a:t>forces </a:t>
            </a:r>
            <a:r>
              <a:rPr sz="1758" spc="18" dirty="0">
                <a:latin typeface="Arial MT"/>
                <a:cs typeface="Arial MT"/>
              </a:rPr>
              <a:t>are</a:t>
            </a:r>
            <a:r>
              <a:rPr sz="1758" spc="24" dirty="0">
                <a:latin typeface="Arial MT"/>
                <a:cs typeface="Arial MT"/>
              </a:rPr>
              <a:t> </a:t>
            </a:r>
            <a:r>
              <a:rPr sz="1758" spc="18" dirty="0">
                <a:latin typeface="Arial MT"/>
                <a:cs typeface="Arial MT"/>
              </a:rPr>
              <a:t>applied</a:t>
            </a:r>
            <a:r>
              <a:rPr sz="1758" spc="-18" dirty="0">
                <a:latin typeface="Arial MT"/>
                <a:cs typeface="Arial MT"/>
              </a:rPr>
              <a:t> </a:t>
            </a:r>
            <a:r>
              <a:rPr sz="1758" spc="18" dirty="0">
                <a:latin typeface="Arial MT"/>
                <a:cs typeface="Arial MT"/>
              </a:rPr>
              <a:t>at</a:t>
            </a:r>
            <a:r>
              <a:rPr sz="1758" dirty="0">
                <a:latin typeface="Arial MT"/>
                <a:cs typeface="Arial MT"/>
              </a:rPr>
              <a:t> </a:t>
            </a:r>
            <a:r>
              <a:rPr sz="1758" spc="12" dirty="0">
                <a:latin typeface="Arial MT"/>
                <a:cs typeface="Arial MT"/>
              </a:rPr>
              <a:t>the</a:t>
            </a:r>
            <a:r>
              <a:rPr sz="1758" spc="6" dirty="0">
                <a:latin typeface="Arial MT"/>
                <a:cs typeface="Arial MT"/>
              </a:rPr>
              <a:t> </a:t>
            </a:r>
            <a:r>
              <a:rPr sz="1758" spc="18" dirty="0">
                <a:latin typeface="Arial MT"/>
                <a:cs typeface="Arial MT"/>
              </a:rPr>
              <a:t>pin</a:t>
            </a:r>
            <a:r>
              <a:rPr sz="1758" spc="12" dirty="0">
                <a:latin typeface="Arial MT"/>
                <a:cs typeface="Arial MT"/>
              </a:rPr>
              <a:t> </a:t>
            </a:r>
            <a:r>
              <a:rPr sz="1758" spc="18" dirty="0">
                <a:latin typeface="Arial MT"/>
                <a:cs typeface="Arial MT"/>
              </a:rPr>
              <a:t>connections</a:t>
            </a:r>
            <a:endParaRPr sz="1758">
              <a:latin typeface="Arial MT"/>
              <a:cs typeface="Arial MT"/>
            </a:endParaRPr>
          </a:p>
          <a:p>
            <a:pPr marL="316340" indent="-287091">
              <a:spcBef>
                <a:spcPts val="55"/>
              </a:spcBef>
              <a:buFont typeface="MS UI Gothic"/>
              <a:buChar char="➢"/>
              <a:tabLst>
                <a:tab pos="317110" algn="l"/>
              </a:tabLst>
            </a:pPr>
            <a:r>
              <a:rPr sz="1758" spc="18" dirty="0">
                <a:latin typeface="Arial MT"/>
                <a:cs typeface="Arial MT"/>
              </a:rPr>
              <a:t>Welded</a:t>
            </a:r>
            <a:r>
              <a:rPr sz="1758" spc="-36" dirty="0">
                <a:latin typeface="Arial MT"/>
                <a:cs typeface="Arial MT"/>
              </a:rPr>
              <a:t> </a:t>
            </a:r>
            <a:r>
              <a:rPr sz="1758" spc="18" dirty="0">
                <a:latin typeface="Arial MT"/>
                <a:cs typeface="Arial MT"/>
              </a:rPr>
              <a:t>or</a:t>
            </a:r>
            <a:r>
              <a:rPr sz="1758" spc="-6" dirty="0">
                <a:latin typeface="Arial MT"/>
                <a:cs typeface="Arial MT"/>
              </a:rPr>
              <a:t> </a:t>
            </a:r>
            <a:r>
              <a:rPr sz="1758" spc="12" dirty="0">
                <a:latin typeface="Arial MT"/>
                <a:cs typeface="Arial MT"/>
              </a:rPr>
              <a:t>riveted </a:t>
            </a:r>
            <a:r>
              <a:rPr sz="1758" spc="18" dirty="0">
                <a:latin typeface="Arial MT"/>
                <a:cs typeface="Arial MT"/>
              </a:rPr>
              <a:t>connections</a:t>
            </a:r>
            <a:endParaRPr sz="1758">
              <a:latin typeface="Arial MT"/>
              <a:cs typeface="Arial MT"/>
            </a:endParaRPr>
          </a:p>
          <a:p>
            <a:pPr marL="316340" marR="308643" indent="-286322">
              <a:lnSpc>
                <a:spcPts val="2168"/>
              </a:lnSpc>
              <a:spcBef>
                <a:spcPts val="67"/>
              </a:spcBef>
              <a:buFont typeface="MS UI Gothic"/>
              <a:buChar char="➢"/>
              <a:tabLst>
                <a:tab pos="317110" algn="l"/>
              </a:tabLst>
            </a:pPr>
            <a:r>
              <a:rPr sz="1758" spc="18" dirty="0">
                <a:latin typeface="Arial MT"/>
                <a:cs typeface="Arial MT"/>
              </a:rPr>
              <a:t>Pin</a:t>
            </a:r>
            <a:r>
              <a:rPr sz="1758" spc="-18" dirty="0">
                <a:latin typeface="Arial MT"/>
                <a:cs typeface="Arial MT"/>
              </a:rPr>
              <a:t> </a:t>
            </a:r>
            <a:r>
              <a:rPr sz="1758" spc="18" dirty="0">
                <a:latin typeface="Arial MT"/>
                <a:cs typeface="Arial MT"/>
              </a:rPr>
              <a:t>Joint</a:t>
            </a:r>
            <a:r>
              <a:rPr sz="1758" spc="-6" dirty="0">
                <a:latin typeface="Arial MT"/>
                <a:cs typeface="Arial MT"/>
              </a:rPr>
              <a:t> </a:t>
            </a:r>
            <a:r>
              <a:rPr sz="1758" spc="12" dirty="0">
                <a:latin typeface="Arial MT"/>
                <a:cs typeface="Arial MT"/>
              </a:rPr>
              <a:t>if</a:t>
            </a:r>
            <a:r>
              <a:rPr sz="1758" spc="-6" dirty="0">
                <a:latin typeface="Arial MT"/>
                <a:cs typeface="Arial MT"/>
              </a:rPr>
              <a:t> </a:t>
            </a:r>
            <a:r>
              <a:rPr sz="1758" spc="12" dirty="0">
                <a:latin typeface="Arial MT"/>
                <a:cs typeface="Arial MT"/>
              </a:rPr>
              <a:t>the</a:t>
            </a:r>
            <a:r>
              <a:rPr sz="1758" spc="6" dirty="0">
                <a:latin typeface="Arial MT"/>
                <a:cs typeface="Arial MT"/>
              </a:rPr>
              <a:t> </a:t>
            </a:r>
            <a:r>
              <a:rPr sz="1758" spc="24" dirty="0">
                <a:latin typeface="Arial MT"/>
                <a:cs typeface="Arial MT"/>
              </a:rPr>
              <a:t>member</a:t>
            </a:r>
            <a:r>
              <a:rPr sz="1758" dirty="0">
                <a:latin typeface="Arial MT"/>
                <a:cs typeface="Arial MT"/>
              </a:rPr>
              <a:t> </a:t>
            </a:r>
            <a:r>
              <a:rPr sz="1758" spc="18" dirty="0">
                <a:latin typeface="Arial MT"/>
                <a:cs typeface="Arial MT"/>
              </a:rPr>
              <a:t>centerlines</a:t>
            </a:r>
            <a:r>
              <a:rPr sz="1758" spc="-12" dirty="0">
                <a:latin typeface="Arial MT"/>
                <a:cs typeface="Arial MT"/>
              </a:rPr>
              <a:t> </a:t>
            </a:r>
            <a:r>
              <a:rPr sz="1758" spc="18" dirty="0">
                <a:latin typeface="Arial MT"/>
                <a:cs typeface="Arial MT"/>
              </a:rPr>
              <a:t>are</a:t>
            </a:r>
            <a:r>
              <a:rPr sz="1758" spc="6" dirty="0">
                <a:latin typeface="Arial MT"/>
                <a:cs typeface="Arial MT"/>
              </a:rPr>
              <a:t> </a:t>
            </a:r>
            <a:r>
              <a:rPr sz="1758" spc="18" dirty="0">
                <a:latin typeface="Arial MT"/>
                <a:cs typeface="Arial MT"/>
              </a:rPr>
              <a:t>concurrent</a:t>
            </a:r>
            <a:r>
              <a:rPr sz="1758" spc="-6" dirty="0">
                <a:latin typeface="Arial MT"/>
                <a:cs typeface="Arial MT"/>
              </a:rPr>
              <a:t> </a:t>
            </a:r>
            <a:r>
              <a:rPr sz="1758" spc="18" dirty="0">
                <a:latin typeface="Arial MT"/>
                <a:cs typeface="Arial MT"/>
              </a:rPr>
              <a:t>at</a:t>
            </a:r>
            <a:r>
              <a:rPr sz="1758" spc="-6" dirty="0">
                <a:latin typeface="Arial MT"/>
                <a:cs typeface="Arial MT"/>
              </a:rPr>
              <a:t> </a:t>
            </a:r>
            <a:r>
              <a:rPr sz="1758" spc="12" dirty="0">
                <a:latin typeface="Arial MT"/>
                <a:cs typeface="Arial MT"/>
              </a:rPr>
              <a:t>the </a:t>
            </a:r>
            <a:r>
              <a:rPr sz="1758" spc="-467" dirty="0">
                <a:latin typeface="Arial MT"/>
                <a:cs typeface="Arial MT"/>
              </a:rPr>
              <a:t> </a:t>
            </a:r>
            <a:r>
              <a:rPr sz="1758" spc="18" dirty="0">
                <a:latin typeface="Arial MT"/>
                <a:cs typeface="Arial MT"/>
              </a:rPr>
              <a:t>joint</a:t>
            </a:r>
            <a:endParaRPr sz="1758">
              <a:latin typeface="Arial MT"/>
              <a:cs typeface="Arial MT"/>
            </a:endParaRPr>
          </a:p>
          <a:p>
            <a:pPr>
              <a:spcBef>
                <a:spcPts val="61"/>
              </a:spcBef>
              <a:buChar char="➢"/>
            </a:pPr>
            <a:endParaRPr sz="1818">
              <a:latin typeface="Arial MT"/>
              <a:cs typeface="Arial MT"/>
            </a:endParaRPr>
          </a:p>
          <a:p>
            <a:pPr marL="20781"/>
            <a:r>
              <a:rPr sz="2182" spc="6" dirty="0">
                <a:solidFill>
                  <a:srgbClr val="323299"/>
                </a:solidFill>
                <a:latin typeface="Arial MT"/>
                <a:cs typeface="Arial MT"/>
              </a:rPr>
              <a:t>Common</a:t>
            </a:r>
            <a:r>
              <a:rPr sz="2182" spc="18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2182" spc="6" dirty="0">
                <a:solidFill>
                  <a:srgbClr val="323299"/>
                </a:solidFill>
                <a:latin typeface="Arial MT"/>
                <a:cs typeface="Arial MT"/>
              </a:rPr>
              <a:t>Practice</a:t>
            </a:r>
            <a:r>
              <a:rPr sz="2182" spc="-18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2182" spc="6" dirty="0">
                <a:solidFill>
                  <a:srgbClr val="323299"/>
                </a:solidFill>
                <a:latin typeface="Arial MT"/>
                <a:cs typeface="Arial MT"/>
              </a:rPr>
              <a:t>in</a:t>
            </a:r>
            <a:r>
              <a:rPr sz="2182" spc="-6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2182" dirty="0">
                <a:solidFill>
                  <a:srgbClr val="323299"/>
                </a:solidFill>
                <a:latin typeface="Arial MT"/>
                <a:cs typeface="Arial MT"/>
              </a:rPr>
              <a:t>Large</a:t>
            </a:r>
            <a:r>
              <a:rPr sz="2182" spc="-18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2182" spc="-6" dirty="0">
                <a:solidFill>
                  <a:srgbClr val="323299"/>
                </a:solidFill>
                <a:latin typeface="Arial MT"/>
                <a:cs typeface="Arial MT"/>
              </a:rPr>
              <a:t>Trusses</a:t>
            </a:r>
            <a:endParaRPr sz="2182">
              <a:latin typeface="Arial MT"/>
              <a:cs typeface="Arial MT"/>
            </a:endParaRPr>
          </a:p>
          <a:p>
            <a:pPr marL="436411" indent="-421787">
              <a:spcBef>
                <a:spcPts val="212"/>
              </a:spcBef>
              <a:buSzPct val="109090"/>
              <a:buFont typeface="MS UI Gothic"/>
              <a:buChar char="➢"/>
              <a:tabLst>
                <a:tab pos="436411" algn="l"/>
                <a:tab pos="437180" algn="l"/>
              </a:tabLst>
            </a:pPr>
            <a:r>
              <a:rPr sz="2000" dirty="0">
                <a:latin typeface="Arial MT"/>
                <a:cs typeface="Arial MT"/>
              </a:rPr>
              <a:t>Roller/Rocker</a:t>
            </a:r>
            <a:r>
              <a:rPr sz="2000" spc="-61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at</a:t>
            </a:r>
            <a:r>
              <a:rPr sz="2000" spc="-36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one</a:t>
            </a:r>
            <a:r>
              <a:rPr sz="2000" spc="-42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end.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spc="-6" dirty="0">
                <a:latin typeface="Arial MT"/>
                <a:cs typeface="Arial MT"/>
              </a:rPr>
              <a:t>Why?</a:t>
            </a:r>
            <a:endParaRPr sz="2000">
              <a:latin typeface="Arial MT"/>
              <a:cs typeface="Arial MT"/>
            </a:endParaRPr>
          </a:p>
          <a:p>
            <a:pPr marL="757369" marR="1009824" lvl="1" indent="-341739">
              <a:spcBef>
                <a:spcPts val="42"/>
              </a:spcBef>
              <a:buFont typeface="MS UI Gothic"/>
              <a:buChar char="➢"/>
              <a:tabLst>
                <a:tab pos="827410" algn="l"/>
                <a:tab pos="828179" algn="l"/>
              </a:tabLst>
            </a:pPr>
            <a:r>
              <a:rPr dirty="0"/>
              <a:t>	</a:t>
            </a:r>
            <a:r>
              <a:rPr sz="2000" dirty="0">
                <a:latin typeface="Arial MT"/>
                <a:cs typeface="Arial MT"/>
              </a:rPr>
              <a:t>to accommodate deformations due to </a:t>
            </a:r>
            <a:r>
              <a:rPr sz="2000" spc="6" dirty="0">
                <a:latin typeface="Arial MT"/>
                <a:cs typeface="Arial MT"/>
              </a:rPr>
              <a:t> </a:t>
            </a:r>
            <a:r>
              <a:rPr sz="2000" spc="-6" dirty="0">
                <a:latin typeface="Arial MT"/>
                <a:cs typeface="Arial MT"/>
              </a:rPr>
              <a:t>temperature</a:t>
            </a:r>
            <a:r>
              <a:rPr sz="2000" spc="-48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changes</a:t>
            </a:r>
            <a:r>
              <a:rPr sz="2000" spc="-67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and</a:t>
            </a:r>
            <a:r>
              <a:rPr sz="2000" spc="-12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applied</a:t>
            </a:r>
            <a:r>
              <a:rPr sz="2000" spc="-48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loads.</a:t>
            </a:r>
            <a:endParaRPr sz="2000">
              <a:latin typeface="Arial MT"/>
              <a:cs typeface="Arial MT"/>
            </a:endParaRPr>
          </a:p>
          <a:p>
            <a:pPr marL="757369" marR="541857" lvl="1" indent="-341739">
              <a:buFont typeface="MS UI Gothic"/>
              <a:buChar char="➢"/>
              <a:tabLst>
                <a:tab pos="827410" algn="l"/>
                <a:tab pos="828179" algn="l"/>
              </a:tabLst>
            </a:pPr>
            <a:r>
              <a:rPr dirty="0"/>
              <a:t>	</a:t>
            </a:r>
            <a:r>
              <a:rPr sz="2000" dirty="0">
                <a:latin typeface="Arial MT"/>
                <a:cs typeface="Arial MT"/>
              </a:rPr>
              <a:t>otherwise</a:t>
            </a:r>
            <a:r>
              <a:rPr sz="2000" spc="-61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it</a:t>
            </a:r>
            <a:r>
              <a:rPr sz="2000" spc="-24" dirty="0">
                <a:latin typeface="Arial MT"/>
                <a:cs typeface="Arial MT"/>
              </a:rPr>
              <a:t> </a:t>
            </a:r>
            <a:r>
              <a:rPr sz="2000" spc="-6" dirty="0">
                <a:latin typeface="Arial MT"/>
                <a:cs typeface="Arial MT"/>
              </a:rPr>
              <a:t>will </a:t>
            </a:r>
            <a:r>
              <a:rPr sz="2000" dirty="0">
                <a:latin typeface="Arial MT"/>
                <a:cs typeface="Arial MT"/>
              </a:rPr>
              <a:t>be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</a:t>
            </a:r>
            <a:r>
              <a:rPr sz="2000" spc="-24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statically</a:t>
            </a:r>
            <a:r>
              <a:rPr sz="2000" spc="-48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indeterminate </a:t>
            </a:r>
            <a:r>
              <a:rPr sz="2000" spc="-539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truss</a:t>
            </a:r>
            <a:endParaRPr sz="2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3361" y="2126287"/>
            <a:ext cx="6459297" cy="569709"/>
          </a:xfrm>
          <a:prstGeom prst="rect">
            <a:avLst/>
          </a:prstGeom>
        </p:spPr>
        <p:txBody>
          <a:bodyPr vert="horz" wrap="square" lIns="0" tIns="19242" rIns="0" bIns="0" rtlCol="0">
            <a:spAutoFit/>
          </a:bodyPr>
          <a:lstStyle/>
          <a:p>
            <a:pPr marL="15394">
              <a:spcBef>
                <a:spcPts val="152"/>
              </a:spcBef>
            </a:pP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S</a:t>
            </a:r>
            <a:r>
              <a:rPr sz="3576" spc="6" dirty="0">
                <a:solidFill>
                  <a:srgbClr val="021FA2"/>
                </a:solidFill>
                <a:latin typeface="Arial MT"/>
                <a:cs typeface="Arial MT"/>
              </a:rPr>
              <a:t>t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ructura</a:t>
            </a:r>
            <a:r>
              <a:rPr sz="3576" spc="6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3576" spc="-242" dirty="0">
                <a:solidFill>
                  <a:srgbClr val="021FA2"/>
                </a:solidFill>
                <a:latin typeface="Arial MT"/>
                <a:cs typeface="Arial MT"/>
              </a:rPr>
              <a:t> 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Ana</a:t>
            </a:r>
            <a:r>
              <a:rPr sz="3576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ys</a:t>
            </a:r>
            <a:r>
              <a:rPr sz="3576" dirty="0">
                <a:solidFill>
                  <a:srgbClr val="021FA2"/>
                </a:solidFill>
                <a:latin typeface="Arial MT"/>
                <a:cs typeface="Arial MT"/>
              </a:rPr>
              <a:t>i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s:</a:t>
            </a:r>
            <a:r>
              <a:rPr sz="3576" spc="-18" dirty="0">
                <a:solidFill>
                  <a:srgbClr val="021FA2"/>
                </a:solidFill>
                <a:latin typeface="Arial MT"/>
                <a:cs typeface="Arial MT"/>
              </a:rPr>
              <a:t> 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P</a:t>
            </a:r>
            <a:r>
              <a:rPr sz="3576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ane</a:t>
            </a:r>
            <a:r>
              <a:rPr sz="3576" spc="-91" dirty="0">
                <a:solidFill>
                  <a:srgbClr val="021FA2"/>
                </a:solidFill>
                <a:latin typeface="Arial MT"/>
                <a:cs typeface="Arial MT"/>
              </a:rPr>
              <a:t> </a:t>
            </a:r>
            <a:r>
              <a:rPr sz="3576" spc="-121" dirty="0">
                <a:solidFill>
                  <a:srgbClr val="021FA2"/>
                </a:solidFill>
                <a:latin typeface="Arial MT"/>
                <a:cs typeface="Arial MT"/>
              </a:rPr>
              <a:t>T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russ</a:t>
            </a:r>
            <a:endParaRPr sz="3576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83361" y="2755403"/>
            <a:ext cx="10942012" cy="5224871"/>
          </a:xfrm>
          <a:prstGeom prst="rect">
            <a:avLst/>
          </a:prstGeom>
        </p:spPr>
        <p:txBody>
          <a:bodyPr vert="horz" wrap="square" lIns="0" tIns="118533" rIns="0" bIns="0" rtlCol="0">
            <a:spAutoFit/>
          </a:bodyPr>
          <a:lstStyle/>
          <a:p>
            <a:pPr marL="15394">
              <a:spcBef>
                <a:spcPts val="933"/>
              </a:spcBef>
            </a:pPr>
            <a:r>
              <a:rPr sz="3151" spc="18" dirty="0">
                <a:solidFill>
                  <a:srgbClr val="323299"/>
                </a:solidFill>
                <a:latin typeface="Arial MT"/>
                <a:cs typeface="Arial MT"/>
              </a:rPr>
              <a:t>Truss</a:t>
            </a:r>
            <a:r>
              <a:rPr sz="3151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3151" spc="18" dirty="0">
                <a:solidFill>
                  <a:srgbClr val="323299"/>
                </a:solidFill>
                <a:latin typeface="Arial MT"/>
                <a:cs typeface="Arial MT"/>
              </a:rPr>
              <a:t>Analysis:</a:t>
            </a:r>
            <a:r>
              <a:rPr sz="3151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3151" spc="18" dirty="0">
                <a:solidFill>
                  <a:srgbClr val="323299"/>
                </a:solidFill>
                <a:latin typeface="Arial MT"/>
                <a:cs typeface="Arial MT"/>
              </a:rPr>
              <a:t>Method</a:t>
            </a:r>
            <a:r>
              <a:rPr sz="3151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3151" spc="12" dirty="0">
                <a:solidFill>
                  <a:srgbClr val="323299"/>
                </a:solidFill>
                <a:latin typeface="Arial MT"/>
                <a:cs typeface="Arial MT"/>
              </a:rPr>
              <a:t>of</a:t>
            </a:r>
            <a:r>
              <a:rPr sz="3151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3151" spc="12" dirty="0">
                <a:solidFill>
                  <a:srgbClr val="323299"/>
                </a:solidFill>
                <a:latin typeface="Arial MT"/>
                <a:cs typeface="Arial MT"/>
              </a:rPr>
              <a:t>Joints</a:t>
            </a:r>
            <a:endParaRPr sz="3151">
              <a:latin typeface="Arial MT"/>
              <a:cs typeface="Arial MT"/>
            </a:endParaRPr>
          </a:p>
          <a:p>
            <a:pPr marL="358673" indent="-344049">
              <a:spcBef>
                <a:spcPts val="697"/>
              </a:spcBef>
              <a:buChar char="•"/>
              <a:tabLst>
                <a:tab pos="358673" algn="l"/>
                <a:tab pos="359442" algn="l"/>
              </a:tabLst>
            </a:pPr>
            <a:r>
              <a:rPr sz="2788" spc="6" dirty="0">
                <a:latin typeface="Arial MT"/>
                <a:cs typeface="Arial MT"/>
              </a:rPr>
              <a:t>Finding</a:t>
            </a:r>
            <a:r>
              <a:rPr sz="2788" spc="-12" dirty="0">
                <a:latin typeface="Arial MT"/>
                <a:cs typeface="Arial MT"/>
              </a:rPr>
              <a:t> </a:t>
            </a:r>
            <a:r>
              <a:rPr sz="2788" spc="6" dirty="0">
                <a:latin typeface="Arial MT"/>
                <a:cs typeface="Arial MT"/>
              </a:rPr>
              <a:t>forces</a:t>
            </a:r>
            <a:r>
              <a:rPr sz="2788" spc="-30" dirty="0">
                <a:latin typeface="Arial MT"/>
                <a:cs typeface="Arial MT"/>
              </a:rPr>
              <a:t> </a:t>
            </a:r>
            <a:r>
              <a:rPr sz="2788" spc="6" dirty="0">
                <a:latin typeface="Arial MT"/>
                <a:cs typeface="Arial MT"/>
              </a:rPr>
              <a:t>in</a:t>
            </a:r>
            <a:r>
              <a:rPr sz="2788" spc="-18" dirty="0">
                <a:latin typeface="Arial MT"/>
                <a:cs typeface="Arial MT"/>
              </a:rPr>
              <a:t> </a:t>
            </a:r>
            <a:r>
              <a:rPr sz="2788" spc="6" dirty="0">
                <a:latin typeface="Arial MT"/>
                <a:cs typeface="Arial MT"/>
              </a:rPr>
              <a:t>members</a:t>
            </a:r>
            <a:endParaRPr sz="2788">
              <a:latin typeface="Arial MT"/>
              <a:cs typeface="Arial MT"/>
            </a:endParaRPr>
          </a:p>
          <a:p>
            <a:pPr marL="358673" marR="6157" indent="-344049">
              <a:lnSpc>
                <a:spcPct val="100400"/>
              </a:lnSpc>
              <a:spcBef>
                <a:spcPts val="685"/>
              </a:spcBef>
            </a:pPr>
            <a:r>
              <a:rPr sz="2788" spc="6" dirty="0">
                <a:solidFill>
                  <a:srgbClr val="323299"/>
                </a:solidFill>
                <a:latin typeface="Arial MT"/>
                <a:cs typeface="Arial MT"/>
              </a:rPr>
              <a:t>Method</a:t>
            </a:r>
            <a:r>
              <a:rPr sz="2788" spc="12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2788" dirty="0">
                <a:solidFill>
                  <a:srgbClr val="323299"/>
                </a:solidFill>
                <a:latin typeface="Arial MT"/>
                <a:cs typeface="Arial MT"/>
              </a:rPr>
              <a:t>of</a:t>
            </a:r>
            <a:r>
              <a:rPr sz="2788" spc="6" dirty="0">
                <a:solidFill>
                  <a:srgbClr val="323299"/>
                </a:solidFill>
                <a:latin typeface="Arial MT"/>
                <a:cs typeface="Arial MT"/>
              </a:rPr>
              <a:t> Joints</a:t>
            </a:r>
            <a:r>
              <a:rPr sz="2788" spc="6" dirty="0">
                <a:latin typeface="Arial MT"/>
                <a:cs typeface="Arial MT"/>
              </a:rPr>
              <a:t>:</a:t>
            </a:r>
            <a:r>
              <a:rPr sz="2788" spc="-24" dirty="0">
                <a:latin typeface="Arial MT"/>
                <a:cs typeface="Arial MT"/>
              </a:rPr>
              <a:t> </a:t>
            </a:r>
            <a:r>
              <a:rPr sz="2788" dirty="0">
                <a:latin typeface="Arial MT"/>
                <a:cs typeface="Arial MT"/>
              </a:rPr>
              <a:t>Conditions</a:t>
            </a:r>
            <a:r>
              <a:rPr sz="2788" spc="30" dirty="0">
                <a:latin typeface="Arial MT"/>
                <a:cs typeface="Arial MT"/>
              </a:rPr>
              <a:t> </a:t>
            </a:r>
            <a:r>
              <a:rPr sz="2788" dirty="0">
                <a:latin typeface="Arial MT"/>
                <a:cs typeface="Arial MT"/>
              </a:rPr>
              <a:t>of</a:t>
            </a:r>
            <a:r>
              <a:rPr sz="2788" spc="6" dirty="0">
                <a:latin typeface="Arial MT"/>
                <a:cs typeface="Arial MT"/>
              </a:rPr>
              <a:t> </a:t>
            </a:r>
            <a:r>
              <a:rPr sz="2788" dirty="0">
                <a:latin typeface="Arial MT"/>
                <a:cs typeface="Arial MT"/>
              </a:rPr>
              <a:t>equilibrium</a:t>
            </a:r>
            <a:r>
              <a:rPr sz="2788" spc="48" dirty="0">
                <a:latin typeface="Arial MT"/>
                <a:cs typeface="Arial MT"/>
              </a:rPr>
              <a:t> </a:t>
            </a:r>
            <a:r>
              <a:rPr sz="2788" dirty="0">
                <a:latin typeface="Arial MT"/>
                <a:cs typeface="Arial MT"/>
              </a:rPr>
              <a:t>are</a:t>
            </a:r>
            <a:r>
              <a:rPr sz="2788" spc="18" dirty="0">
                <a:latin typeface="Arial MT"/>
                <a:cs typeface="Arial MT"/>
              </a:rPr>
              <a:t> </a:t>
            </a:r>
            <a:r>
              <a:rPr sz="2788" spc="6" dirty="0">
                <a:latin typeface="Arial MT"/>
                <a:cs typeface="Arial MT"/>
              </a:rPr>
              <a:t>satisfied</a:t>
            </a:r>
            <a:r>
              <a:rPr sz="2788" spc="-18" dirty="0">
                <a:latin typeface="Arial MT"/>
                <a:cs typeface="Arial MT"/>
              </a:rPr>
              <a:t> </a:t>
            </a:r>
            <a:r>
              <a:rPr sz="2788" dirty="0">
                <a:latin typeface="Arial MT"/>
                <a:cs typeface="Arial MT"/>
              </a:rPr>
              <a:t>for</a:t>
            </a:r>
            <a:r>
              <a:rPr sz="2788" spc="-6" dirty="0">
                <a:latin typeface="Arial MT"/>
                <a:cs typeface="Arial MT"/>
              </a:rPr>
              <a:t> </a:t>
            </a:r>
            <a:r>
              <a:rPr sz="2788" spc="6" dirty="0">
                <a:latin typeface="Arial MT"/>
                <a:cs typeface="Arial MT"/>
              </a:rPr>
              <a:t>the</a:t>
            </a:r>
            <a:r>
              <a:rPr sz="2788" spc="12" dirty="0">
                <a:latin typeface="Arial MT"/>
                <a:cs typeface="Arial MT"/>
              </a:rPr>
              <a:t> </a:t>
            </a:r>
            <a:r>
              <a:rPr sz="2788" spc="6" dirty="0">
                <a:latin typeface="Arial MT"/>
                <a:cs typeface="Arial MT"/>
              </a:rPr>
              <a:t>forces </a:t>
            </a:r>
            <a:r>
              <a:rPr sz="2788" spc="-752" dirty="0">
                <a:latin typeface="Arial MT"/>
                <a:cs typeface="Arial MT"/>
              </a:rPr>
              <a:t> </a:t>
            </a:r>
            <a:r>
              <a:rPr sz="2788" dirty="0">
                <a:latin typeface="Arial MT"/>
                <a:cs typeface="Arial MT"/>
              </a:rPr>
              <a:t>at</a:t>
            </a:r>
            <a:r>
              <a:rPr sz="2788" spc="-6" dirty="0">
                <a:latin typeface="Arial MT"/>
                <a:cs typeface="Arial MT"/>
              </a:rPr>
              <a:t> </a:t>
            </a:r>
            <a:r>
              <a:rPr sz="2788" spc="6" dirty="0">
                <a:latin typeface="Arial MT"/>
                <a:cs typeface="Arial MT"/>
              </a:rPr>
              <a:t>each </a:t>
            </a:r>
            <a:r>
              <a:rPr sz="2788" dirty="0">
                <a:latin typeface="Arial MT"/>
                <a:cs typeface="Arial MT"/>
              </a:rPr>
              <a:t>joint</a:t>
            </a:r>
            <a:endParaRPr sz="2788">
              <a:latin typeface="Arial MT"/>
              <a:cs typeface="Arial MT"/>
            </a:endParaRPr>
          </a:p>
          <a:p>
            <a:pPr marL="671164" lvl="1" indent="-255535">
              <a:spcBef>
                <a:spcPts val="612"/>
              </a:spcBef>
              <a:buClr>
                <a:srgbClr val="000000"/>
              </a:buClr>
              <a:buChar char="–"/>
              <a:tabLst>
                <a:tab pos="671164" algn="l"/>
              </a:tabLst>
            </a:pPr>
            <a:r>
              <a:rPr sz="2364" spc="12" dirty="0">
                <a:solidFill>
                  <a:srgbClr val="FF0000"/>
                </a:solidFill>
                <a:latin typeface="Arial MT"/>
                <a:cs typeface="Arial MT"/>
              </a:rPr>
              <a:t>Equilibrium</a:t>
            </a:r>
            <a:r>
              <a:rPr sz="2364" spc="-18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2364" spc="12" dirty="0">
                <a:solidFill>
                  <a:srgbClr val="FF0000"/>
                </a:solidFill>
                <a:latin typeface="Arial MT"/>
                <a:cs typeface="Arial MT"/>
              </a:rPr>
              <a:t>of</a:t>
            </a:r>
            <a:r>
              <a:rPr sz="2364" spc="-12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2364" spc="18" dirty="0">
                <a:solidFill>
                  <a:srgbClr val="FF0000"/>
                </a:solidFill>
                <a:latin typeface="Arial MT"/>
                <a:cs typeface="Arial MT"/>
              </a:rPr>
              <a:t>concurrent</a:t>
            </a:r>
            <a:r>
              <a:rPr sz="2364" spc="-18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2364" spc="12" dirty="0">
                <a:solidFill>
                  <a:srgbClr val="FF0000"/>
                </a:solidFill>
                <a:latin typeface="Arial MT"/>
                <a:cs typeface="Arial MT"/>
              </a:rPr>
              <a:t>forces</a:t>
            </a:r>
            <a:r>
              <a:rPr sz="2364" spc="-18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2364" spc="12" dirty="0">
                <a:solidFill>
                  <a:srgbClr val="FF0000"/>
                </a:solidFill>
                <a:latin typeface="Arial MT"/>
                <a:cs typeface="Arial MT"/>
              </a:rPr>
              <a:t>at</a:t>
            </a:r>
            <a:r>
              <a:rPr sz="2364" spc="-6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2364" spc="18" dirty="0">
                <a:solidFill>
                  <a:srgbClr val="FF0000"/>
                </a:solidFill>
                <a:latin typeface="Arial MT"/>
                <a:cs typeface="Arial MT"/>
              </a:rPr>
              <a:t>each</a:t>
            </a:r>
            <a:r>
              <a:rPr sz="2364" spc="-6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2364" spc="12" dirty="0">
                <a:solidFill>
                  <a:srgbClr val="FF0000"/>
                </a:solidFill>
                <a:latin typeface="Arial MT"/>
                <a:cs typeface="Arial MT"/>
              </a:rPr>
              <a:t>joint</a:t>
            </a:r>
            <a:endParaRPr sz="2364">
              <a:latin typeface="Arial MT"/>
              <a:cs typeface="Arial MT"/>
            </a:endParaRPr>
          </a:p>
          <a:p>
            <a:pPr marL="419478" marR="2674650" lvl="1" indent="-3848">
              <a:lnSpc>
                <a:spcPts val="3467"/>
              </a:lnSpc>
              <a:spcBef>
                <a:spcPts val="218"/>
              </a:spcBef>
              <a:buChar char="–"/>
              <a:tabLst>
                <a:tab pos="671164" algn="l"/>
              </a:tabLst>
            </a:pPr>
            <a:r>
              <a:rPr sz="2364" spc="12" dirty="0">
                <a:latin typeface="Arial MT"/>
                <a:cs typeface="Arial MT"/>
              </a:rPr>
              <a:t>only</a:t>
            </a:r>
            <a:r>
              <a:rPr sz="2364" spc="6" dirty="0">
                <a:latin typeface="Arial MT"/>
                <a:cs typeface="Arial MT"/>
              </a:rPr>
              <a:t> </a:t>
            </a:r>
            <a:r>
              <a:rPr sz="2364" spc="12" dirty="0">
                <a:latin typeface="Arial MT"/>
                <a:cs typeface="Arial MT"/>
              </a:rPr>
              <a:t>two</a:t>
            </a:r>
            <a:r>
              <a:rPr sz="2364" spc="30" dirty="0">
                <a:latin typeface="Arial MT"/>
                <a:cs typeface="Arial MT"/>
              </a:rPr>
              <a:t> </a:t>
            </a:r>
            <a:r>
              <a:rPr sz="2364" spc="12" dirty="0">
                <a:latin typeface="Arial MT"/>
                <a:cs typeface="Arial MT"/>
              </a:rPr>
              <a:t>independent equilibrium</a:t>
            </a:r>
            <a:r>
              <a:rPr sz="2364" spc="6" dirty="0">
                <a:latin typeface="Arial MT"/>
                <a:cs typeface="Arial MT"/>
              </a:rPr>
              <a:t> </a:t>
            </a:r>
            <a:r>
              <a:rPr sz="2364" spc="12" dirty="0">
                <a:latin typeface="Arial MT"/>
                <a:cs typeface="Arial MT"/>
              </a:rPr>
              <a:t>equations</a:t>
            </a:r>
            <a:r>
              <a:rPr sz="2364" spc="6" dirty="0">
                <a:latin typeface="Arial MT"/>
                <a:cs typeface="Arial MT"/>
              </a:rPr>
              <a:t> </a:t>
            </a:r>
            <a:r>
              <a:rPr sz="2364" spc="12" dirty="0">
                <a:latin typeface="Arial MT"/>
                <a:cs typeface="Arial MT"/>
              </a:rPr>
              <a:t>are</a:t>
            </a:r>
            <a:r>
              <a:rPr sz="2364" spc="30" dirty="0">
                <a:latin typeface="Arial MT"/>
                <a:cs typeface="Arial MT"/>
              </a:rPr>
              <a:t> </a:t>
            </a:r>
            <a:r>
              <a:rPr sz="2364" spc="12" dirty="0">
                <a:latin typeface="Arial MT"/>
                <a:cs typeface="Arial MT"/>
              </a:rPr>
              <a:t>involved </a:t>
            </a:r>
            <a:r>
              <a:rPr sz="2364" spc="-636" dirty="0">
                <a:latin typeface="Arial MT"/>
                <a:cs typeface="Arial MT"/>
              </a:rPr>
              <a:t> </a:t>
            </a:r>
            <a:r>
              <a:rPr sz="2364" spc="12" dirty="0">
                <a:solidFill>
                  <a:srgbClr val="323299"/>
                </a:solidFill>
                <a:latin typeface="Arial MT"/>
                <a:cs typeface="Arial MT"/>
              </a:rPr>
              <a:t>Steps</a:t>
            </a:r>
            <a:r>
              <a:rPr sz="2364" spc="-6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2364" spc="12" dirty="0">
                <a:solidFill>
                  <a:srgbClr val="323299"/>
                </a:solidFill>
                <a:latin typeface="Arial MT"/>
                <a:cs typeface="Arial MT"/>
              </a:rPr>
              <a:t>of</a:t>
            </a:r>
            <a:r>
              <a:rPr sz="2364" spc="-6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2364" spc="12" dirty="0">
                <a:solidFill>
                  <a:srgbClr val="323299"/>
                </a:solidFill>
                <a:latin typeface="Arial MT"/>
                <a:cs typeface="Arial MT"/>
              </a:rPr>
              <a:t>Analysis</a:t>
            </a:r>
            <a:endParaRPr sz="2364">
              <a:latin typeface="Arial MT"/>
              <a:cs typeface="Arial MT"/>
            </a:endParaRPr>
          </a:p>
          <a:p>
            <a:pPr marL="629601" indent="-214742">
              <a:spcBef>
                <a:spcPts val="267"/>
              </a:spcBef>
              <a:buSzPct val="93939"/>
              <a:buAutoNum type="arabicPeriod"/>
              <a:tabLst>
                <a:tab pos="630371" algn="l"/>
              </a:tabLst>
            </a:pPr>
            <a:r>
              <a:rPr sz="2000" dirty="0">
                <a:latin typeface="Arial MT"/>
                <a:cs typeface="Arial MT"/>
              </a:rPr>
              <a:t>Draw</a:t>
            </a:r>
            <a:r>
              <a:rPr sz="2000" spc="-36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Free</a:t>
            </a:r>
            <a:r>
              <a:rPr sz="2000" spc="-24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Body</a:t>
            </a:r>
            <a:r>
              <a:rPr sz="2000" spc="-42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Diagram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of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Truss</a:t>
            </a:r>
            <a:endParaRPr sz="2000">
              <a:latin typeface="Arial MT"/>
              <a:cs typeface="Arial MT"/>
            </a:endParaRPr>
          </a:p>
          <a:p>
            <a:pPr marL="628061" marR="5704124" indent="-212433">
              <a:lnSpc>
                <a:spcPct val="120000"/>
              </a:lnSpc>
              <a:buSzPct val="93939"/>
              <a:buAutoNum type="arabicPeriod"/>
              <a:tabLst>
                <a:tab pos="630371" algn="l"/>
              </a:tabLst>
            </a:pPr>
            <a:r>
              <a:rPr sz="2000" dirty="0">
                <a:latin typeface="Arial MT"/>
                <a:cs typeface="Arial MT"/>
              </a:rPr>
              <a:t>Determine</a:t>
            </a:r>
            <a:r>
              <a:rPr sz="2000" spc="-67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external</a:t>
            </a:r>
            <a:r>
              <a:rPr sz="2000" spc="-36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reactions</a:t>
            </a:r>
            <a:r>
              <a:rPr sz="2000" spc="-73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by</a:t>
            </a:r>
            <a:r>
              <a:rPr sz="2000" spc="-24" dirty="0">
                <a:latin typeface="Arial MT"/>
                <a:cs typeface="Arial MT"/>
              </a:rPr>
              <a:t> </a:t>
            </a:r>
            <a:r>
              <a:rPr sz="2000" spc="-6" dirty="0">
                <a:latin typeface="Arial MT"/>
                <a:cs typeface="Arial MT"/>
              </a:rPr>
              <a:t>applying </a:t>
            </a:r>
            <a:r>
              <a:rPr sz="2000" spc="-539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equilibrium</a:t>
            </a:r>
            <a:r>
              <a:rPr sz="2000" spc="-67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equations</a:t>
            </a:r>
            <a:r>
              <a:rPr sz="2000" spc="-73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to</a:t>
            </a:r>
            <a:r>
              <a:rPr sz="2000" spc="-12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the</a:t>
            </a:r>
            <a:r>
              <a:rPr sz="2000" spc="-36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whole</a:t>
            </a:r>
            <a:r>
              <a:rPr sz="2000" spc="-24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truss</a:t>
            </a:r>
            <a:endParaRPr sz="2000">
              <a:latin typeface="Arial MT"/>
              <a:cs typeface="Arial MT"/>
            </a:endParaRPr>
          </a:p>
          <a:p>
            <a:pPr marL="628061" marR="5435505" indent="-212433">
              <a:lnSpc>
                <a:spcPct val="120000"/>
              </a:lnSpc>
              <a:buSzPct val="93939"/>
              <a:buAutoNum type="arabicPeriod"/>
              <a:tabLst>
                <a:tab pos="630371" algn="l"/>
              </a:tabLst>
            </a:pPr>
            <a:r>
              <a:rPr sz="2000" dirty="0">
                <a:latin typeface="Arial MT"/>
                <a:cs typeface="Arial MT"/>
              </a:rPr>
              <a:t>Perform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the</a:t>
            </a:r>
            <a:r>
              <a:rPr sz="2000" spc="-24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force</a:t>
            </a:r>
            <a:r>
              <a:rPr sz="2000" spc="-48" dirty="0">
                <a:latin typeface="Arial MT"/>
                <a:cs typeface="Arial MT"/>
              </a:rPr>
              <a:t> </a:t>
            </a:r>
            <a:r>
              <a:rPr sz="2000" spc="-6" dirty="0">
                <a:latin typeface="Arial MT"/>
                <a:cs typeface="Arial MT"/>
              </a:rPr>
              <a:t>analysis</a:t>
            </a:r>
            <a:r>
              <a:rPr sz="2000" spc="-12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of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the</a:t>
            </a:r>
            <a:r>
              <a:rPr sz="2000" spc="-18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remainder </a:t>
            </a:r>
            <a:r>
              <a:rPr sz="2000" spc="-539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of</a:t>
            </a:r>
            <a:r>
              <a:rPr sz="2000" spc="-18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the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truss</a:t>
            </a:r>
            <a:r>
              <a:rPr sz="2000" spc="-42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by</a:t>
            </a:r>
            <a:r>
              <a:rPr sz="2000" spc="-18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Method</a:t>
            </a:r>
            <a:r>
              <a:rPr sz="2000" spc="-48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of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Joints</a:t>
            </a:r>
            <a:endParaRPr sz="200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68193" y="7258627"/>
            <a:ext cx="2026611" cy="136513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8524" y="5729084"/>
            <a:ext cx="2209338" cy="1457498"/>
          </a:xfrm>
          <a:prstGeom prst="rect">
            <a:avLst/>
          </a:prstGeom>
        </p:spPr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3361" y="2126287"/>
            <a:ext cx="6459297" cy="569709"/>
          </a:xfrm>
          <a:prstGeom prst="rect">
            <a:avLst/>
          </a:prstGeom>
        </p:spPr>
        <p:txBody>
          <a:bodyPr vert="horz" wrap="square" lIns="0" tIns="19242" rIns="0" bIns="0" rtlCol="0">
            <a:spAutoFit/>
          </a:bodyPr>
          <a:lstStyle/>
          <a:p>
            <a:pPr marL="15394">
              <a:spcBef>
                <a:spcPts val="152"/>
              </a:spcBef>
            </a:pP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S</a:t>
            </a:r>
            <a:r>
              <a:rPr sz="3576" spc="6" dirty="0">
                <a:solidFill>
                  <a:srgbClr val="021FA2"/>
                </a:solidFill>
                <a:latin typeface="Arial MT"/>
                <a:cs typeface="Arial MT"/>
              </a:rPr>
              <a:t>t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ructura</a:t>
            </a:r>
            <a:r>
              <a:rPr sz="3576" spc="6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3576" spc="-242" dirty="0">
                <a:solidFill>
                  <a:srgbClr val="021FA2"/>
                </a:solidFill>
                <a:latin typeface="Arial MT"/>
                <a:cs typeface="Arial MT"/>
              </a:rPr>
              <a:t> 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Ana</a:t>
            </a:r>
            <a:r>
              <a:rPr sz="3576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ys</a:t>
            </a:r>
            <a:r>
              <a:rPr sz="3576" dirty="0">
                <a:solidFill>
                  <a:srgbClr val="021FA2"/>
                </a:solidFill>
                <a:latin typeface="Arial MT"/>
                <a:cs typeface="Arial MT"/>
              </a:rPr>
              <a:t>i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s:</a:t>
            </a:r>
            <a:r>
              <a:rPr sz="3576" spc="-18" dirty="0">
                <a:solidFill>
                  <a:srgbClr val="021FA2"/>
                </a:solidFill>
                <a:latin typeface="Arial MT"/>
                <a:cs typeface="Arial MT"/>
              </a:rPr>
              <a:t> 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P</a:t>
            </a:r>
            <a:r>
              <a:rPr sz="3576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ane</a:t>
            </a:r>
            <a:r>
              <a:rPr sz="3576" spc="-91" dirty="0">
                <a:solidFill>
                  <a:srgbClr val="021FA2"/>
                </a:solidFill>
                <a:latin typeface="Arial MT"/>
                <a:cs typeface="Arial MT"/>
              </a:rPr>
              <a:t> </a:t>
            </a:r>
            <a:r>
              <a:rPr sz="3576" spc="-121" dirty="0">
                <a:solidFill>
                  <a:srgbClr val="021FA2"/>
                </a:solidFill>
                <a:latin typeface="Arial MT"/>
                <a:cs typeface="Arial MT"/>
              </a:rPr>
              <a:t>T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russ</a:t>
            </a:r>
            <a:endParaRPr sz="3576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05768" y="2749191"/>
            <a:ext cx="8346594" cy="1290458"/>
          </a:xfrm>
          <a:prstGeom prst="rect">
            <a:avLst/>
          </a:prstGeom>
        </p:spPr>
        <p:txBody>
          <a:bodyPr vert="horz" wrap="square" lIns="0" tIns="124691" rIns="0" bIns="0" rtlCol="0">
            <a:spAutoFit/>
          </a:bodyPr>
          <a:lstStyle/>
          <a:p>
            <a:pPr marL="15394">
              <a:spcBef>
                <a:spcPts val="982"/>
              </a:spcBef>
            </a:pPr>
            <a:r>
              <a:rPr sz="3151" spc="18" dirty="0">
                <a:solidFill>
                  <a:srgbClr val="323299"/>
                </a:solidFill>
                <a:latin typeface="Arial MT"/>
                <a:cs typeface="Arial MT"/>
              </a:rPr>
              <a:t>Method</a:t>
            </a:r>
            <a:r>
              <a:rPr sz="3151" spc="-12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3151" spc="12" dirty="0">
                <a:solidFill>
                  <a:srgbClr val="323299"/>
                </a:solidFill>
                <a:latin typeface="Arial MT"/>
                <a:cs typeface="Arial MT"/>
              </a:rPr>
              <a:t>of</a:t>
            </a:r>
            <a:r>
              <a:rPr sz="3151" spc="-12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3151" spc="12" dirty="0">
                <a:solidFill>
                  <a:srgbClr val="323299"/>
                </a:solidFill>
                <a:latin typeface="Arial MT"/>
                <a:cs typeface="Arial MT"/>
              </a:rPr>
              <a:t>Joints</a:t>
            </a:r>
            <a:endParaRPr sz="3151">
              <a:latin typeface="Arial MT"/>
              <a:cs typeface="Arial MT"/>
            </a:endParaRPr>
          </a:p>
          <a:p>
            <a:pPr marL="358673" marR="6157" indent="-344049">
              <a:spcBef>
                <a:spcPts val="521"/>
              </a:spcBef>
              <a:buChar char="•"/>
              <a:tabLst>
                <a:tab pos="358673" algn="l"/>
                <a:tab pos="359442" algn="l"/>
              </a:tabLst>
            </a:pPr>
            <a:r>
              <a:rPr sz="2000" dirty="0">
                <a:latin typeface="Arial MT"/>
                <a:cs typeface="Arial MT"/>
              </a:rPr>
              <a:t>Start</a:t>
            </a:r>
            <a:r>
              <a:rPr sz="2000" spc="-42" dirty="0">
                <a:latin typeface="Arial MT"/>
                <a:cs typeface="Arial MT"/>
              </a:rPr>
              <a:t> </a:t>
            </a:r>
            <a:r>
              <a:rPr sz="2000" spc="-6" dirty="0">
                <a:latin typeface="Arial MT"/>
                <a:cs typeface="Arial MT"/>
              </a:rPr>
              <a:t>with</a:t>
            </a:r>
            <a:r>
              <a:rPr sz="2000" dirty="0">
                <a:latin typeface="Arial MT"/>
                <a:cs typeface="Arial MT"/>
              </a:rPr>
              <a:t> any</a:t>
            </a:r>
            <a:r>
              <a:rPr sz="2000" spc="-12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joint</a:t>
            </a:r>
            <a:r>
              <a:rPr sz="2000" spc="-24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where</a:t>
            </a:r>
            <a:r>
              <a:rPr sz="2000" spc="-18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at</a:t>
            </a:r>
            <a:r>
              <a:rPr sz="2000" spc="-18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least</a:t>
            </a:r>
            <a:r>
              <a:rPr sz="2000" spc="-42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one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known</a:t>
            </a:r>
            <a:r>
              <a:rPr sz="2000" spc="-12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load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spc="-6" dirty="0">
                <a:latin typeface="Arial MT"/>
                <a:cs typeface="Arial MT"/>
              </a:rPr>
              <a:t>exists </a:t>
            </a:r>
            <a:r>
              <a:rPr sz="2000" dirty="0">
                <a:latin typeface="Arial MT"/>
                <a:cs typeface="Arial MT"/>
              </a:rPr>
              <a:t>and</a:t>
            </a:r>
            <a:r>
              <a:rPr sz="2000" spc="-24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where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not </a:t>
            </a:r>
            <a:r>
              <a:rPr sz="2000" spc="-539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more</a:t>
            </a:r>
            <a:r>
              <a:rPr sz="2000" spc="-36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than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spc="-6" dirty="0">
                <a:latin typeface="Arial MT"/>
                <a:cs typeface="Arial MT"/>
              </a:rPr>
              <a:t>two</a:t>
            </a:r>
            <a:r>
              <a:rPr sz="2000" dirty="0">
                <a:latin typeface="Arial MT"/>
                <a:cs typeface="Arial MT"/>
              </a:rPr>
              <a:t> unknown</a:t>
            </a:r>
            <a:r>
              <a:rPr sz="2000" spc="-48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forces</a:t>
            </a:r>
            <a:r>
              <a:rPr sz="2000" spc="-36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are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present.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05769" y="5678591"/>
            <a:ext cx="8402782" cy="291508"/>
          </a:xfrm>
          <a:prstGeom prst="rect">
            <a:avLst/>
          </a:prstGeom>
        </p:spPr>
        <p:txBody>
          <a:bodyPr vert="horz" wrap="square" lIns="0" tIns="20782" rIns="0" bIns="0" rtlCol="0">
            <a:spAutoFit/>
          </a:bodyPr>
          <a:lstStyle/>
          <a:p>
            <a:pPr marL="15394">
              <a:spcBef>
                <a:spcPts val="164"/>
              </a:spcBef>
            </a:pPr>
            <a:r>
              <a:rPr sz="1758" spc="30" dirty="0">
                <a:latin typeface="Arial MT"/>
                <a:cs typeface="Arial MT"/>
              </a:rPr>
              <a:t>FBD</a:t>
            </a:r>
            <a:r>
              <a:rPr sz="1758" spc="-6" dirty="0">
                <a:latin typeface="Arial MT"/>
                <a:cs typeface="Arial MT"/>
              </a:rPr>
              <a:t> </a:t>
            </a:r>
            <a:r>
              <a:rPr sz="1758" spc="18" dirty="0">
                <a:latin typeface="Arial MT"/>
                <a:cs typeface="Arial MT"/>
              </a:rPr>
              <a:t>of</a:t>
            </a:r>
            <a:r>
              <a:rPr sz="1758" spc="-6" dirty="0">
                <a:latin typeface="Arial MT"/>
                <a:cs typeface="Arial MT"/>
              </a:rPr>
              <a:t> </a:t>
            </a:r>
            <a:r>
              <a:rPr sz="1758" spc="18" dirty="0">
                <a:latin typeface="Arial MT"/>
                <a:cs typeface="Arial MT"/>
              </a:rPr>
              <a:t>Joint</a:t>
            </a:r>
            <a:r>
              <a:rPr sz="1758" dirty="0">
                <a:latin typeface="Arial MT"/>
                <a:cs typeface="Arial MT"/>
              </a:rPr>
              <a:t> </a:t>
            </a:r>
            <a:r>
              <a:rPr sz="1758" spc="30" dirty="0">
                <a:latin typeface="Arial MT"/>
                <a:cs typeface="Arial MT"/>
              </a:rPr>
              <a:t>A</a:t>
            </a:r>
            <a:r>
              <a:rPr sz="1758" spc="6" dirty="0">
                <a:latin typeface="Arial MT"/>
                <a:cs typeface="Arial MT"/>
              </a:rPr>
              <a:t> </a:t>
            </a:r>
            <a:r>
              <a:rPr sz="1758" spc="24" dirty="0">
                <a:latin typeface="Arial MT"/>
                <a:cs typeface="Arial MT"/>
              </a:rPr>
              <a:t>and</a:t>
            </a:r>
            <a:r>
              <a:rPr sz="1758" spc="6" dirty="0">
                <a:latin typeface="Arial MT"/>
                <a:cs typeface="Arial MT"/>
              </a:rPr>
              <a:t> </a:t>
            </a:r>
            <a:r>
              <a:rPr sz="1758" spc="24" dirty="0">
                <a:latin typeface="Arial MT"/>
                <a:cs typeface="Arial MT"/>
              </a:rPr>
              <a:t>members</a:t>
            </a:r>
            <a:r>
              <a:rPr sz="1758" spc="12" dirty="0">
                <a:latin typeface="Arial MT"/>
                <a:cs typeface="Arial MT"/>
              </a:rPr>
              <a:t> </a:t>
            </a:r>
            <a:r>
              <a:rPr sz="1758" spc="30" dirty="0">
                <a:latin typeface="Arial MT"/>
                <a:cs typeface="Arial MT"/>
              </a:rPr>
              <a:t>AB</a:t>
            </a:r>
            <a:r>
              <a:rPr sz="1758" spc="-6" dirty="0">
                <a:latin typeface="Arial MT"/>
                <a:cs typeface="Arial MT"/>
              </a:rPr>
              <a:t> </a:t>
            </a:r>
            <a:r>
              <a:rPr sz="1758" spc="24" dirty="0">
                <a:latin typeface="Arial MT"/>
                <a:cs typeface="Arial MT"/>
              </a:rPr>
              <a:t>and</a:t>
            </a:r>
            <a:r>
              <a:rPr sz="1758" spc="6" dirty="0">
                <a:latin typeface="Arial MT"/>
                <a:cs typeface="Arial MT"/>
              </a:rPr>
              <a:t> </a:t>
            </a:r>
            <a:r>
              <a:rPr sz="1758" spc="18" dirty="0">
                <a:latin typeface="Arial MT"/>
                <a:cs typeface="Arial MT"/>
              </a:rPr>
              <a:t>AF:</a:t>
            </a:r>
            <a:r>
              <a:rPr sz="1758" spc="-12" dirty="0">
                <a:latin typeface="Arial MT"/>
                <a:cs typeface="Arial MT"/>
              </a:rPr>
              <a:t> </a:t>
            </a:r>
            <a:r>
              <a:rPr sz="1758" spc="18" dirty="0">
                <a:latin typeface="Arial MT"/>
                <a:cs typeface="Arial MT"/>
              </a:rPr>
              <a:t>Magnitude</a:t>
            </a:r>
            <a:r>
              <a:rPr sz="1758" spc="-12" dirty="0">
                <a:latin typeface="Arial MT"/>
                <a:cs typeface="Arial MT"/>
              </a:rPr>
              <a:t> </a:t>
            </a:r>
            <a:r>
              <a:rPr sz="1758" spc="18" dirty="0">
                <a:latin typeface="Arial MT"/>
                <a:cs typeface="Arial MT"/>
              </a:rPr>
              <a:t>of</a:t>
            </a:r>
            <a:r>
              <a:rPr sz="1758" spc="12" dirty="0">
                <a:latin typeface="Arial MT"/>
                <a:cs typeface="Arial MT"/>
              </a:rPr>
              <a:t> forces </a:t>
            </a:r>
            <a:r>
              <a:rPr sz="1758" spc="18" dirty="0">
                <a:latin typeface="Arial MT"/>
                <a:cs typeface="Arial MT"/>
              </a:rPr>
              <a:t>denoted</a:t>
            </a:r>
            <a:r>
              <a:rPr sz="1758" spc="-12" dirty="0">
                <a:latin typeface="Arial MT"/>
                <a:cs typeface="Arial MT"/>
              </a:rPr>
              <a:t> </a:t>
            </a:r>
            <a:r>
              <a:rPr sz="1758" spc="24" dirty="0">
                <a:latin typeface="Arial MT"/>
                <a:cs typeface="Arial MT"/>
              </a:rPr>
              <a:t>as</a:t>
            </a:r>
            <a:r>
              <a:rPr sz="1758" spc="6" dirty="0">
                <a:latin typeface="Arial MT"/>
                <a:cs typeface="Arial MT"/>
              </a:rPr>
              <a:t> </a:t>
            </a:r>
            <a:r>
              <a:rPr sz="1758" i="1" spc="30" dirty="0">
                <a:latin typeface="Arial"/>
                <a:cs typeface="Arial"/>
              </a:rPr>
              <a:t>AB</a:t>
            </a:r>
            <a:r>
              <a:rPr sz="1758" i="1" spc="12" dirty="0">
                <a:latin typeface="Arial"/>
                <a:cs typeface="Arial"/>
              </a:rPr>
              <a:t> </a:t>
            </a:r>
            <a:r>
              <a:rPr sz="1758" spc="30" dirty="0">
                <a:latin typeface="Arial MT"/>
                <a:cs typeface="Arial MT"/>
              </a:rPr>
              <a:t>&amp;</a:t>
            </a:r>
            <a:r>
              <a:rPr sz="1758" spc="6" dirty="0">
                <a:latin typeface="Arial MT"/>
                <a:cs typeface="Arial MT"/>
              </a:rPr>
              <a:t> </a:t>
            </a:r>
            <a:r>
              <a:rPr sz="1758" i="1" spc="24" dirty="0">
                <a:latin typeface="Arial"/>
                <a:cs typeface="Arial"/>
              </a:rPr>
              <a:t>AF</a:t>
            </a:r>
            <a:endParaRPr sz="1758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05768" y="5951617"/>
            <a:ext cx="107758" cy="682887"/>
          </a:xfrm>
          <a:prstGeom prst="rect">
            <a:avLst/>
          </a:prstGeom>
        </p:spPr>
        <p:txBody>
          <a:bodyPr vert="horz" wrap="square" lIns="0" tIns="76970" rIns="0" bIns="0" rtlCol="0">
            <a:spAutoFit/>
          </a:bodyPr>
          <a:lstStyle/>
          <a:p>
            <a:pPr marL="15394">
              <a:spcBef>
                <a:spcPts val="606"/>
              </a:spcBef>
            </a:pPr>
            <a:r>
              <a:rPr sz="1758" spc="12" dirty="0">
                <a:latin typeface="Arial MT"/>
                <a:cs typeface="Arial MT"/>
              </a:rPr>
              <a:t>-</a:t>
            </a:r>
            <a:endParaRPr sz="1758">
              <a:latin typeface="Arial MT"/>
              <a:cs typeface="Arial MT"/>
            </a:endParaRPr>
          </a:p>
          <a:p>
            <a:pPr marL="15394">
              <a:spcBef>
                <a:spcPts val="491"/>
              </a:spcBef>
            </a:pPr>
            <a:r>
              <a:rPr sz="1758" spc="12" dirty="0">
                <a:latin typeface="Arial MT"/>
                <a:cs typeface="Arial MT"/>
              </a:rPr>
              <a:t>-</a:t>
            </a:r>
            <a:endParaRPr sz="1758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49362" y="5951618"/>
            <a:ext cx="5113097" cy="647562"/>
          </a:xfrm>
          <a:prstGeom prst="rect">
            <a:avLst/>
          </a:prstGeom>
        </p:spPr>
        <p:txBody>
          <a:bodyPr vert="horz" wrap="square" lIns="0" tIns="13855" rIns="0" bIns="0" rtlCol="0">
            <a:spAutoFit/>
          </a:bodyPr>
          <a:lstStyle/>
          <a:p>
            <a:pPr marL="15394" marR="6157">
              <a:lnSpc>
                <a:spcPct val="123400"/>
              </a:lnSpc>
              <a:spcBef>
                <a:spcPts val="109"/>
              </a:spcBef>
            </a:pPr>
            <a:r>
              <a:rPr sz="1758" spc="18" dirty="0">
                <a:latin typeface="Arial MT"/>
                <a:cs typeface="Arial MT"/>
              </a:rPr>
              <a:t>Tension indicated </a:t>
            </a:r>
            <a:r>
              <a:rPr sz="1758" spc="24" dirty="0">
                <a:latin typeface="Arial MT"/>
                <a:cs typeface="Arial MT"/>
              </a:rPr>
              <a:t>by an </a:t>
            </a:r>
            <a:r>
              <a:rPr sz="1758" spc="18" dirty="0">
                <a:latin typeface="Arial MT"/>
                <a:cs typeface="Arial MT"/>
              </a:rPr>
              <a:t>arrow away from </a:t>
            </a:r>
            <a:r>
              <a:rPr sz="1758" spc="12" dirty="0">
                <a:latin typeface="Arial MT"/>
                <a:cs typeface="Arial MT"/>
              </a:rPr>
              <a:t>the </a:t>
            </a:r>
            <a:r>
              <a:rPr sz="1758" spc="18" dirty="0">
                <a:latin typeface="Arial MT"/>
                <a:cs typeface="Arial MT"/>
              </a:rPr>
              <a:t>pin </a:t>
            </a:r>
            <a:r>
              <a:rPr sz="1758" spc="24" dirty="0">
                <a:latin typeface="Arial MT"/>
                <a:cs typeface="Arial MT"/>
              </a:rPr>
              <a:t> Compression</a:t>
            </a:r>
            <a:r>
              <a:rPr sz="1758" spc="-30" dirty="0">
                <a:latin typeface="Arial MT"/>
                <a:cs typeface="Arial MT"/>
              </a:rPr>
              <a:t> </a:t>
            </a:r>
            <a:r>
              <a:rPr sz="1758" spc="18" dirty="0">
                <a:latin typeface="Arial MT"/>
                <a:cs typeface="Arial MT"/>
              </a:rPr>
              <a:t>indicated</a:t>
            </a:r>
            <a:r>
              <a:rPr sz="1758" spc="-18" dirty="0">
                <a:latin typeface="Arial MT"/>
                <a:cs typeface="Arial MT"/>
              </a:rPr>
              <a:t> </a:t>
            </a:r>
            <a:r>
              <a:rPr sz="1758" spc="24" dirty="0">
                <a:latin typeface="Arial MT"/>
                <a:cs typeface="Arial MT"/>
              </a:rPr>
              <a:t>by</a:t>
            </a:r>
            <a:r>
              <a:rPr sz="1758" spc="6" dirty="0">
                <a:latin typeface="Arial MT"/>
                <a:cs typeface="Arial MT"/>
              </a:rPr>
              <a:t> </a:t>
            </a:r>
            <a:r>
              <a:rPr sz="1758" spc="24" dirty="0">
                <a:latin typeface="Arial MT"/>
                <a:cs typeface="Arial MT"/>
              </a:rPr>
              <a:t>an</a:t>
            </a:r>
            <a:r>
              <a:rPr sz="1758" spc="-18" dirty="0">
                <a:latin typeface="Arial MT"/>
                <a:cs typeface="Arial MT"/>
              </a:rPr>
              <a:t> </a:t>
            </a:r>
            <a:r>
              <a:rPr sz="1758" spc="18" dirty="0">
                <a:latin typeface="Arial MT"/>
                <a:cs typeface="Arial MT"/>
              </a:rPr>
              <a:t>arrow</a:t>
            </a:r>
            <a:r>
              <a:rPr sz="1758" spc="12" dirty="0">
                <a:latin typeface="Arial MT"/>
                <a:cs typeface="Arial MT"/>
              </a:rPr>
              <a:t> toward the</a:t>
            </a:r>
            <a:r>
              <a:rPr sz="1758" spc="6" dirty="0">
                <a:latin typeface="Arial MT"/>
                <a:cs typeface="Arial MT"/>
              </a:rPr>
              <a:t> </a:t>
            </a:r>
            <a:r>
              <a:rPr sz="1758" spc="18" dirty="0">
                <a:latin typeface="Arial MT"/>
                <a:cs typeface="Arial MT"/>
              </a:rPr>
              <a:t>pin</a:t>
            </a:r>
            <a:endParaRPr sz="1758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05769" y="6612941"/>
            <a:ext cx="6799503" cy="1360385"/>
          </a:xfrm>
          <a:prstGeom prst="rect">
            <a:avLst/>
          </a:prstGeom>
        </p:spPr>
        <p:txBody>
          <a:bodyPr vert="horz" wrap="square" lIns="0" tIns="13855" rIns="0" bIns="0" rtlCol="0">
            <a:spAutoFit/>
          </a:bodyPr>
          <a:lstStyle/>
          <a:p>
            <a:pPr marL="15394" marR="4564223">
              <a:lnSpc>
                <a:spcPct val="122800"/>
              </a:lnSpc>
              <a:spcBef>
                <a:spcPts val="109"/>
              </a:spcBef>
            </a:pPr>
            <a:r>
              <a:rPr sz="1758" spc="18" dirty="0">
                <a:latin typeface="Arial MT"/>
                <a:cs typeface="Arial MT"/>
              </a:rPr>
              <a:t>Magnitude of </a:t>
            </a:r>
            <a:r>
              <a:rPr sz="1758" spc="24" dirty="0">
                <a:latin typeface="Arial MT"/>
                <a:cs typeface="Arial MT"/>
              </a:rPr>
              <a:t>AF </a:t>
            </a:r>
            <a:r>
              <a:rPr sz="1758" spc="18" dirty="0">
                <a:latin typeface="Arial MT"/>
                <a:cs typeface="Arial MT"/>
              </a:rPr>
              <a:t>from </a:t>
            </a:r>
            <a:r>
              <a:rPr sz="1758" spc="-479" dirty="0">
                <a:latin typeface="Arial MT"/>
                <a:cs typeface="Arial MT"/>
              </a:rPr>
              <a:t> </a:t>
            </a:r>
            <a:r>
              <a:rPr sz="1758" spc="18" dirty="0">
                <a:latin typeface="Arial MT"/>
                <a:cs typeface="Arial MT"/>
              </a:rPr>
              <a:t>Magnitude</a:t>
            </a:r>
            <a:r>
              <a:rPr sz="1758" spc="-42" dirty="0">
                <a:latin typeface="Arial MT"/>
                <a:cs typeface="Arial MT"/>
              </a:rPr>
              <a:t> </a:t>
            </a:r>
            <a:r>
              <a:rPr sz="1758" spc="18" dirty="0">
                <a:latin typeface="Arial MT"/>
                <a:cs typeface="Arial MT"/>
              </a:rPr>
              <a:t>of</a:t>
            </a:r>
            <a:r>
              <a:rPr sz="1758" spc="-30" dirty="0">
                <a:latin typeface="Arial MT"/>
                <a:cs typeface="Arial MT"/>
              </a:rPr>
              <a:t> </a:t>
            </a:r>
            <a:r>
              <a:rPr sz="1758" spc="30" dirty="0">
                <a:latin typeface="Arial MT"/>
                <a:cs typeface="Arial MT"/>
              </a:rPr>
              <a:t>AB</a:t>
            </a:r>
            <a:r>
              <a:rPr sz="1758" spc="-18" dirty="0">
                <a:latin typeface="Arial MT"/>
                <a:cs typeface="Arial MT"/>
              </a:rPr>
              <a:t> </a:t>
            </a:r>
            <a:r>
              <a:rPr sz="1758" spc="18" dirty="0">
                <a:latin typeface="Arial MT"/>
                <a:cs typeface="Arial MT"/>
              </a:rPr>
              <a:t>from</a:t>
            </a:r>
            <a:endParaRPr sz="1758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2667">
              <a:latin typeface="Arial MT"/>
              <a:cs typeface="Arial MT"/>
            </a:endParaRPr>
          </a:p>
          <a:p>
            <a:pPr marL="15394"/>
            <a:r>
              <a:rPr sz="1758" spc="12" dirty="0">
                <a:latin typeface="Arial MT"/>
                <a:cs typeface="Arial MT"/>
              </a:rPr>
              <a:t>Analyze</a:t>
            </a:r>
            <a:r>
              <a:rPr sz="1758" spc="18" dirty="0">
                <a:latin typeface="Arial MT"/>
                <a:cs typeface="Arial MT"/>
              </a:rPr>
              <a:t> </a:t>
            </a:r>
            <a:r>
              <a:rPr sz="1758" spc="12" dirty="0">
                <a:latin typeface="Arial MT"/>
                <a:cs typeface="Arial MT"/>
              </a:rPr>
              <a:t>joints </a:t>
            </a:r>
            <a:r>
              <a:rPr sz="1758" spc="18" dirty="0">
                <a:latin typeface="Arial MT"/>
                <a:cs typeface="Arial MT"/>
              </a:rPr>
              <a:t>F,</a:t>
            </a:r>
            <a:r>
              <a:rPr sz="1758" dirty="0">
                <a:latin typeface="Arial MT"/>
                <a:cs typeface="Arial MT"/>
              </a:rPr>
              <a:t> </a:t>
            </a:r>
            <a:r>
              <a:rPr sz="1758" spc="18" dirty="0">
                <a:latin typeface="Arial MT"/>
                <a:cs typeface="Arial MT"/>
              </a:rPr>
              <a:t>B,</a:t>
            </a:r>
            <a:r>
              <a:rPr sz="1758" dirty="0">
                <a:latin typeface="Arial MT"/>
                <a:cs typeface="Arial MT"/>
              </a:rPr>
              <a:t> </a:t>
            </a:r>
            <a:r>
              <a:rPr sz="1758" spc="24" dirty="0">
                <a:latin typeface="Arial MT"/>
                <a:cs typeface="Arial MT"/>
              </a:rPr>
              <a:t>C,</a:t>
            </a:r>
            <a:r>
              <a:rPr sz="1758" dirty="0">
                <a:latin typeface="Arial MT"/>
                <a:cs typeface="Arial MT"/>
              </a:rPr>
              <a:t> </a:t>
            </a:r>
            <a:r>
              <a:rPr sz="1758" spc="18" dirty="0">
                <a:latin typeface="Arial MT"/>
                <a:cs typeface="Arial MT"/>
              </a:rPr>
              <a:t>E, </a:t>
            </a:r>
            <a:r>
              <a:rPr sz="1758" spc="30" dirty="0">
                <a:latin typeface="Arial MT"/>
                <a:cs typeface="Arial MT"/>
              </a:rPr>
              <a:t>&amp;</a:t>
            </a:r>
            <a:r>
              <a:rPr sz="1758" dirty="0">
                <a:latin typeface="Arial MT"/>
                <a:cs typeface="Arial MT"/>
              </a:rPr>
              <a:t> </a:t>
            </a:r>
            <a:r>
              <a:rPr sz="1758" spc="30" dirty="0">
                <a:latin typeface="Arial MT"/>
                <a:cs typeface="Arial MT"/>
              </a:rPr>
              <a:t>D</a:t>
            </a:r>
            <a:r>
              <a:rPr sz="1758" spc="18" dirty="0">
                <a:latin typeface="Arial MT"/>
                <a:cs typeface="Arial MT"/>
              </a:rPr>
              <a:t> in</a:t>
            </a:r>
            <a:r>
              <a:rPr sz="1758" spc="12" dirty="0">
                <a:latin typeface="Arial MT"/>
                <a:cs typeface="Arial MT"/>
              </a:rPr>
              <a:t> that</a:t>
            </a:r>
            <a:r>
              <a:rPr sz="1758" dirty="0">
                <a:latin typeface="Arial MT"/>
                <a:cs typeface="Arial MT"/>
              </a:rPr>
              <a:t> </a:t>
            </a:r>
            <a:r>
              <a:rPr sz="1758" spc="18" dirty="0">
                <a:latin typeface="Arial MT"/>
                <a:cs typeface="Arial MT"/>
              </a:rPr>
              <a:t>order </a:t>
            </a:r>
            <a:r>
              <a:rPr sz="1758" spc="12" dirty="0">
                <a:latin typeface="Arial MT"/>
                <a:cs typeface="Arial MT"/>
              </a:rPr>
              <a:t>to </a:t>
            </a:r>
            <a:r>
              <a:rPr sz="1758" spc="18" dirty="0">
                <a:latin typeface="Arial MT"/>
                <a:cs typeface="Arial MT"/>
              </a:rPr>
              <a:t>complete</a:t>
            </a:r>
            <a:r>
              <a:rPr sz="1758" spc="-6" dirty="0">
                <a:latin typeface="Arial MT"/>
                <a:cs typeface="Arial MT"/>
              </a:rPr>
              <a:t> </a:t>
            </a:r>
            <a:r>
              <a:rPr sz="1758" spc="12" dirty="0">
                <a:latin typeface="Arial MT"/>
                <a:cs typeface="Arial MT"/>
              </a:rPr>
              <a:t>the</a:t>
            </a:r>
            <a:r>
              <a:rPr sz="1758" spc="24" dirty="0">
                <a:latin typeface="Arial MT"/>
                <a:cs typeface="Arial MT"/>
              </a:rPr>
              <a:t> </a:t>
            </a:r>
            <a:r>
              <a:rPr sz="1758" spc="12" dirty="0">
                <a:latin typeface="Arial MT"/>
                <a:cs typeface="Arial MT"/>
              </a:rPr>
              <a:t>analysis</a:t>
            </a:r>
            <a:endParaRPr sz="1758">
              <a:latin typeface="Arial MT"/>
              <a:cs typeface="Arial MT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20193" y="4247571"/>
            <a:ext cx="2026611" cy="136698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37367" y="4171833"/>
            <a:ext cx="1884218" cy="1485207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11184" y="4171833"/>
            <a:ext cx="2209338" cy="1457498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4459315" y="6766806"/>
            <a:ext cx="775855" cy="557261"/>
            <a:chOff x="3678935" y="5057788"/>
            <a:chExt cx="640080" cy="459740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90537" y="5057788"/>
              <a:ext cx="627923" cy="20810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78935" y="5309248"/>
              <a:ext cx="629199" cy="20810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6392" y="2708793"/>
            <a:ext cx="11379200" cy="5938982"/>
            <a:chOff x="335273" y="1709927"/>
            <a:chExt cx="9387840" cy="48996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90287" y="1749552"/>
              <a:ext cx="3919728" cy="486003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42515" y="3823716"/>
              <a:ext cx="1673351" cy="11277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60219" y="2478024"/>
              <a:ext cx="1824227" cy="120091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861048" y="2808732"/>
              <a:ext cx="820419" cy="763905"/>
            </a:xfrm>
            <a:custGeom>
              <a:avLst/>
              <a:gdLst/>
              <a:ahLst/>
              <a:cxnLst/>
              <a:rect l="l" t="t" r="r" b="b"/>
              <a:pathLst>
                <a:path w="820420" h="763904">
                  <a:moveTo>
                    <a:pt x="25908" y="326136"/>
                  </a:moveTo>
                  <a:lnTo>
                    <a:pt x="25908" y="318516"/>
                  </a:lnTo>
                  <a:lnTo>
                    <a:pt x="6096" y="315468"/>
                  </a:lnTo>
                  <a:lnTo>
                    <a:pt x="4572" y="323088"/>
                  </a:lnTo>
                  <a:lnTo>
                    <a:pt x="1524" y="342900"/>
                  </a:lnTo>
                  <a:lnTo>
                    <a:pt x="0" y="361188"/>
                  </a:lnTo>
                  <a:lnTo>
                    <a:pt x="0" y="400812"/>
                  </a:lnTo>
                  <a:lnTo>
                    <a:pt x="21336" y="399288"/>
                  </a:lnTo>
                  <a:lnTo>
                    <a:pt x="21336" y="362712"/>
                  </a:lnTo>
                  <a:lnTo>
                    <a:pt x="22860" y="344424"/>
                  </a:lnTo>
                  <a:lnTo>
                    <a:pt x="25908" y="326136"/>
                  </a:lnTo>
                  <a:close/>
                </a:path>
                <a:path w="820420" h="763904">
                  <a:moveTo>
                    <a:pt x="33528" y="470916"/>
                  </a:moveTo>
                  <a:lnTo>
                    <a:pt x="28956" y="454152"/>
                  </a:lnTo>
                  <a:lnTo>
                    <a:pt x="22860" y="417576"/>
                  </a:lnTo>
                  <a:lnTo>
                    <a:pt x="21336" y="399288"/>
                  </a:lnTo>
                  <a:lnTo>
                    <a:pt x="0" y="400812"/>
                  </a:lnTo>
                  <a:lnTo>
                    <a:pt x="21336" y="400812"/>
                  </a:lnTo>
                  <a:lnTo>
                    <a:pt x="21336" y="475605"/>
                  </a:lnTo>
                  <a:lnTo>
                    <a:pt x="33528" y="470916"/>
                  </a:lnTo>
                  <a:close/>
                </a:path>
                <a:path w="820420" h="763904">
                  <a:moveTo>
                    <a:pt x="21336" y="475605"/>
                  </a:moveTo>
                  <a:lnTo>
                    <a:pt x="21336" y="400812"/>
                  </a:lnTo>
                  <a:lnTo>
                    <a:pt x="0" y="400812"/>
                  </a:lnTo>
                  <a:lnTo>
                    <a:pt x="4572" y="440436"/>
                  </a:lnTo>
                  <a:lnTo>
                    <a:pt x="13716" y="478536"/>
                  </a:lnTo>
                  <a:lnTo>
                    <a:pt x="21336" y="475605"/>
                  </a:lnTo>
                  <a:close/>
                </a:path>
                <a:path w="820420" h="763904">
                  <a:moveTo>
                    <a:pt x="80772" y="188976"/>
                  </a:moveTo>
                  <a:lnTo>
                    <a:pt x="64008" y="176784"/>
                  </a:lnTo>
                  <a:lnTo>
                    <a:pt x="59436" y="182880"/>
                  </a:lnTo>
                  <a:lnTo>
                    <a:pt x="48768" y="199644"/>
                  </a:lnTo>
                  <a:lnTo>
                    <a:pt x="39624" y="216408"/>
                  </a:lnTo>
                  <a:lnTo>
                    <a:pt x="24384" y="249936"/>
                  </a:lnTo>
                  <a:lnTo>
                    <a:pt x="24384" y="252984"/>
                  </a:lnTo>
                  <a:lnTo>
                    <a:pt x="42672" y="260604"/>
                  </a:lnTo>
                  <a:lnTo>
                    <a:pt x="44196" y="257556"/>
                  </a:lnTo>
                  <a:lnTo>
                    <a:pt x="51816" y="240792"/>
                  </a:lnTo>
                  <a:lnTo>
                    <a:pt x="59436" y="225552"/>
                  </a:lnTo>
                  <a:lnTo>
                    <a:pt x="67056" y="208788"/>
                  </a:lnTo>
                  <a:lnTo>
                    <a:pt x="77724" y="193548"/>
                  </a:lnTo>
                  <a:lnTo>
                    <a:pt x="80772" y="188976"/>
                  </a:lnTo>
                  <a:close/>
                </a:path>
                <a:path w="820420" h="763904">
                  <a:moveTo>
                    <a:pt x="181356" y="88392"/>
                  </a:moveTo>
                  <a:lnTo>
                    <a:pt x="170688" y="71628"/>
                  </a:lnTo>
                  <a:lnTo>
                    <a:pt x="164592" y="74676"/>
                  </a:lnTo>
                  <a:lnTo>
                    <a:pt x="134112" y="99060"/>
                  </a:lnTo>
                  <a:lnTo>
                    <a:pt x="120396" y="111252"/>
                  </a:lnTo>
                  <a:lnTo>
                    <a:pt x="106680" y="124968"/>
                  </a:lnTo>
                  <a:lnTo>
                    <a:pt x="103632" y="126492"/>
                  </a:lnTo>
                  <a:lnTo>
                    <a:pt x="120396" y="141732"/>
                  </a:lnTo>
                  <a:lnTo>
                    <a:pt x="121920" y="138684"/>
                  </a:lnTo>
                  <a:lnTo>
                    <a:pt x="134112" y="126492"/>
                  </a:lnTo>
                  <a:lnTo>
                    <a:pt x="161544" y="102108"/>
                  </a:lnTo>
                  <a:lnTo>
                    <a:pt x="176784" y="91440"/>
                  </a:lnTo>
                  <a:lnTo>
                    <a:pt x="181356" y="88392"/>
                  </a:lnTo>
                  <a:close/>
                </a:path>
                <a:path w="820420" h="763904">
                  <a:moveTo>
                    <a:pt x="312420" y="32004"/>
                  </a:moveTo>
                  <a:lnTo>
                    <a:pt x="307848" y="12192"/>
                  </a:lnTo>
                  <a:lnTo>
                    <a:pt x="288036" y="16764"/>
                  </a:lnTo>
                  <a:lnTo>
                    <a:pt x="268224" y="22860"/>
                  </a:lnTo>
                  <a:lnTo>
                    <a:pt x="249936" y="28956"/>
                  </a:lnTo>
                  <a:lnTo>
                    <a:pt x="231648" y="36576"/>
                  </a:lnTo>
                  <a:lnTo>
                    <a:pt x="225552" y="39624"/>
                  </a:lnTo>
                  <a:lnTo>
                    <a:pt x="234696" y="59436"/>
                  </a:lnTo>
                  <a:lnTo>
                    <a:pt x="240792" y="56388"/>
                  </a:lnTo>
                  <a:lnTo>
                    <a:pt x="259080" y="48768"/>
                  </a:lnTo>
                  <a:lnTo>
                    <a:pt x="275844" y="42672"/>
                  </a:lnTo>
                  <a:lnTo>
                    <a:pt x="294132" y="36576"/>
                  </a:lnTo>
                  <a:lnTo>
                    <a:pt x="312420" y="32004"/>
                  </a:lnTo>
                  <a:close/>
                </a:path>
                <a:path w="820420" h="763904">
                  <a:moveTo>
                    <a:pt x="457200" y="1524"/>
                  </a:moveTo>
                  <a:lnTo>
                    <a:pt x="449580" y="1406"/>
                  </a:lnTo>
                  <a:lnTo>
                    <a:pt x="431292" y="0"/>
                  </a:lnTo>
                  <a:lnTo>
                    <a:pt x="388620" y="0"/>
                  </a:lnTo>
                  <a:lnTo>
                    <a:pt x="370332" y="1524"/>
                  </a:lnTo>
                  <a:lnTo>
                    <a:pt x="371856" y="21336"/>
                  </a:lnTo>
                  <a:lnTo>
                    <a:pt x="390144" y="21336"/>
                  </a:lnTo>
                  <a:lnTo>
                    <a:pt x="409956" y="19812"/>
                  </a:lnTo>
                  <a:lnTo>
                    <a:pt x="449580" y="22860"/>
                  </a:lnTo>
                  <a:lnTo>
                    <a:pt x="454152" y="22860"/>
                  </a:lnTo>
                  <a:lnTo>
                    <a:pt x="457200" y="1524"/>
                  </a:lnTo>
                  <a:close/>
                </a:path>
                <a:path w="820420" h="763904">
                  <a:moveTo>
                    <a:pt x="600456" y="42672"/>
                  </a:moveTo>
                  <a:lnTo>
                    <a:pt x="586740" y="36576"/>
                  </a:lnTo>
                  <a:lnTo>
                    <a:pt x="568452" y="28956"/>
                  </a:lnTo>
                  <a:lnTo>
                    <a:pt x="531876" y="16764"/>
                  </a:lnTo>
                  <a:lnTo>
                    <a:pt x="519684" y="13716"/>
                  </a:lnTo>
                  <a:lnTo>
                    <a:pt x="515112" y="33528"/>
                  </a:lnTo>
                  <a:lnTo>
                    <a:pt x="525780" y="36576"/>
                  </a:lnTo>
                  <a:lnTo>
                    <a:pt x="562356" y="48768"/>
                  </a:lnTo>
                  <a:lnTo>
                    <a:pt x="579120" y="56388"/>
                  </a:lnTo>
                  <a:lnTo>
                    <a:pt x="591312" y="62484"/>
                  </a:lnTo>
                  <a:lnTo>
                    <a:pt x="600456" y="42672"/>
                  </a:lnTo>
                  <a:close/>
                </a:path>
                <a:path w="820420" h="763904">
                  <a:moveTo>
                    <a:pt x="720852" y="132588"/>
                  </a:moveTo>
                  <a:lnTo>
                    <a:pt x="713232" y="123444"/>
                  </a:lnTo>
                  <a:lnTo>
                    <a:pt x="699516" y="111252"/>
                  </a:lnTo>
                  <a:lnTo>
                    <a:pt x="684276" y="97536"/>
                  </a:lnTo>
                  <a:lnTo>
                    <a:pt x="670560" y="86868"/>
                  </a:lnTo>
                  <a:lnTo>
                    <a:pt x="655320" y="76200"/>
                  </a:lnTo>
                  <a:lnTo>
                    <a:pt x="643128" y="92964"/>
                  </a:lnTo>
                  <a:lnTo>
                    <a:pt x="658368" y="103632"/>
                  </a:lnTo>
                  <a:lnTo>
                    <a:pt x="672084" y="114300"/>
                  </a:lnTo>
                  <a:lnTo>
                    <a:pt x="685800" y="126492"/>
                  </a:lnTo>
                  <a:lnTo>
                    <a:pt x="705612" y="146304"/>
                  </a:lnTo>
                  <a:lnTo>
                    <a:pt x="720852" y="132588"/>
                  </a:lnTo>
                  <a:close/>
                </a:path>
                <a:path w="820420" h="763904">
                  <a:moveTo>
                    <a:pt x="798576" y="260604"/>
                  </a:moveTo>
                  <a:lnTo>
                    <a:pt x="794004" y="249936"/>
                  </a:lnTo>
                  <a:lnTo>
                    <a:pt x="787908" y="231648"/>
                  </a:lnTo>
                  <a:lnTo>
                    <a:pt x="769620" y="198120"/>
                  </a:lnTo>
                  <a:lnTo>
                    <a:pt x="760476" y="182880"/>
                  </a:lnTo>
                  <a:lnTo>
                    <a:pt x="742188" y="195072"/>
                  </a:lnTo>
                  <a:lnTo>
                    <a:pt x="752856" y="210312"/>
                  </a:lnTo>
                  <a:lnTo>
                    <a:pt x="768096" y="240792"/>
                  </a:lnTo>
                  <a:lnTo>
                    <a:pt x="775716" y="257556"/>
                  </a:lnTo>
                  <a:lnTo>
                    <a:pt x="778764" y="266700"/>
                  </a:lnTo>
                  <a:lnTo>
                    <a:pt x="798576" y="260604"/>
                  </a:lnTo>
                  <a:close/>
                </a:path>
                <a:path w="820420" h="763904">
                  <a:moveTo>
                    <a:pt x="819912" y="400812"/>
                  </a:moveTo>
                  <a:lnTo>
                    <a:pt x="819912" y="361188"/>
                  </a:lnTo>
                  <a:lnTo>
                    <a:pt x="816864" y="341376"/>
                  </a:lnTo>
                  <a:lnTo>
                    <a:pt x="815340" y="323088"/>
                  </a:lnTo>
                  <a:lnTo>
                    <a:pt x="794004" y="326136"/>
                  </a:lnTo>
                  <a:lnTo>
                    <a:pt x="797052" y="344424"/>
                  </a:lnTo>
                  <a:lnTo>
                    <a:pt x="798576" y="362712"/>
                  </a:lnTo>
                  <a:lnTo>
                    <a:pt x="798576" y="407016"/>
                  </a:lnTo>
                  <a:lnTo>
                    <a:pt x="818388" y="408432"/>
                  </a:lnTo>
                  <a:lnTo>
                    <a:pt x="819912" y="400812"/>
                  </a:lnTo>
                  <a:close/>
                </a:path>
                <a:path w="820420" h="763904">
                  <a:moveTo>
                    <a:pt x="798576" y="407016"/>
                  </a:moveTo>
                  <a:lnTo>
                    <a:pt x="798576" y="400812"/>
                  </a:lnTo>
                  <a:lnTo>
                    <a:pt x="797052" y="406908"/>
                  </a:lnTo>
                  <a:lnTo>
                    <a:pt x="798576" y="407016"/>
                  </a:lnTo>
                  <a:close/>
                </a:path>
                <a:path w="820420" h="763904">
                  <a:moveTo>
                    <a:pt x="807720" y="472440"/>
                  </a:moveTo>
                  <a:lnTo>
                    <a:pt x="787908" y="467868"/>
                  </a:lnTo>
                  <a:lnTo>
                    <a:pt x="786384" y="470916"/>
                  </a:lnTo>
                  <a:lnTo>
                    <a:pt x="781812" y="489204"/>
                  </a:lnTo>
                  <a:lnTo>
                    <a:pt x="775716" y="505968"/>
                  </a:lnTo>
                  <a:lnTo>
                    <a:pt x="768096" y="521208"/>
                  </a:lnTo>
                  <a:lnTo>
                    <a:pt x="760476" y="537972"/>
                  </a:lnTo>
                  <a:lnTo>
                    <a:pt x="757428" y="542544"/>
                  </a:lnTo>
                  <a:lnTo>
                    <a:pt x="775716" y="553212"/>
                  </a:lnTo>
                  <a:lnTo>
                    <a:pt x="778764" y="547116"/>
                  </a:lnTo>
                  <a:lnTo>
                    <a:pt x="787908" y="530352"/>
                  </a:lnTo>
                  <a:lnTo>
                    <a:pt x="795528" y="512064"/>
                  </a:lnTo>
                  <a:lnTo>
                    <a:pt x="801624" y="495300"/>
                  </a:lnTo>
                  <a:lnTo>
                    <a:pt x="806196" y="477012"/>
                  </a:lnTo>
                  <a:lnTo>
                    <a:pt x="807720" y="472440"/>
                  </a:lnTo>
                  <a:close/>
                </a:path>
                <a:path w="820420" h="763904">
                  <a:moveTo>
                    <a:pt x="740664" y="606552"/>
                  </a:moveTo>
                  <a:lnTo>
                    <a:pt x="723900" y="594360"/>
                  </a:lnTo>
                  <a:lnTo>
                    <a:pt x="720852" y="597408"/>
                  </a:lnTo>
                  <a:lnTo>
                    <a:pt x="710184" y="611124"/>
                  </a:lnTo>
                  <a:lnTo>
                    <a:pt x="697992" y="623316"/>
                  </a:lnTo>
                  <a:lnTo>
                    <a:pt x="684276" y="635508"/>
                  </a:lnTo>
                  <a:lnTo>
                    <a:pt x="667512" y="652272"/>
                  </a:lnTo>
                  <a:lnTo>
                    <a:pt x="679704" y="667512"/>
                  </a:lnTo>
                  <a:lnTo>
                    <a:pt x="685800" y="664464"/>
                  </a:lnTo>
                  <a:lnTo>
                    <a:pt x="699516" y="650748"/>
                  </a:lnTo>
                  <a:lnTo>
                    <a:pt x="713232" y="638556"/>
                  </a:lnTo>
                  <a:lnTo>
                    <a:pt x="725424" y="624840"/>
                  </a:lnTo>
                  <a:lnTo>
                    <a:pt x="737616" y="609600"/>
                  </a:lnTo>
                  <a:lnTo>
                    <a:pt x="740664" y="606552"/>
                  </a:lnTo>
                  <a:close/>
                </a:path>
                <a:path w="820420" h="763904">
                  <a:moveTo>
                    <a:pt x="627888" y="704088"/>
                  </a:moveTo>
                  <a:lnTo>
                    <a:pt x="617220" y="687324"/>
                  </a:lnTo>
                  <a:lnTo>
                    <a:pt x="595884" y="697992"/>
                  </a:lnTo>
                  <a:lnTo>
                    <a:pt x="579120" y="707136"/>
                  </a:lnTo>
                  <a:lnTo>
                    <a:pt x="560832" y="713232"/>
                  </a:lnTo>
                  <a:lnTo>
                    <a:pt x="544068" y="720852"/>
                  </a:lnTo>
                  <a:lnTo>
                    <a:pt x="542544" y="720852"/>
                  </a:lnTo>
                  <a:lnTo>
                    <a:pt x="548640" y="740664"/>
                  </a:lnTo>
                  <a:lnTo>
                    <a:pt x="550164" y="739140"/>
                  </a:lnTo>
                  <a:lnTo>
                    <a:pt x="569976" y="733044"/>
                  </a:lnTo>
                  <a:lnTo>
                    <a:pt x="586740" y="725424"/>
                  </a:lnTo>
                  <a:lnTo>
                    <a:pt x="605028" y="716280"/>
                  </a:lnTo>
                  <a:lnTo>
                    <a:pt x="621792" y="707136"/>
                  </a:lnTo>
                  <a:lnTo>
                    <a:pt x="627888" y="704088"/>
                  </a:lnTo>
                  <a:close/>
                </a:path>
                <a:path w="820420" h="763904">
                  <a:moveTo>
                    <a:pt x="486156" y="755904"/>
                  </a:moveTo>
                  <a:lnTo>
                    <a:pt x="483108" y="736092"/>
                  </a:lnTo>
                  <a:lnTo>
                    <a:pt x="469392" y="737616"/>
                  </a:lnTo>
                  <a:lnTo>
                    <a:pt x="449580" y="740664"/>
                  </a:lnTo>
                  <a:lnTo>
                    <a:pt x="429768" y="742188"/>
                  </a:lnTo>
                  <a:lnTo>
                    <a:pt x="402336" y="742188"/>
                  </a:lnTo>
                  <a:lnTo>
                    <a:pt x="400812" y="763524"/>
                  </a:lnTo>
                  <a:lnTo>
                    <a:pt x="409956" y="763524"/>
                  </a:lnTo>
                  <a:lnTo>
                    <a:pt x="452628" y="760476"/>
                  </a:lnTo>
                  <a:lnTo>
                    <a:pt x="472440" y="758952"/>
                  </a:lnTo>
                  <a:lnTo>
                    <a:pt x="486156" y="755904"/>
                  </a:lnTo>
                  <a:close/>
                </a:path>
                <a:path w="820420" h="763904">
                  <a:moveTo>
                    <a:pt x="341376" y="736092"/>
                  </a:moveTo>
                  <a:lnTo>
                    <a:pt x="330708" y="734568"/>
                  </a:lnTo>
                  <a:lnTo>
                    <a:pt x="294132" y="725424"/>
                  </a:lnTo>
                  <a:lnTo>
                    <a:pt x="262128" y="714756"/>
                  </a:lnTo>
                  <a:lnTo>
                    <a:pt x="254508" y="734568"/>
                  </a:lnTo>
                  <a:lnTo>
                    <a:pt x="269748" y="740664"/>
                  </a:lnTo>
                  <a:lnTo>
                    <a:pt x="288036" y="745236"/>
                  </a:lnTo>
                  <a:lnTo>
                    <a:pt x="307848" y="751332"/>
                  </a:lnTo>
                  <a:lnTo>
                    <a:pt x="327660" y="755904"/>
                  </a:lnTo>
                  <a:lnTo>
                    <a:pt x="336804" y="757428"/>
                  </a:lnTo>
                  <a:lnTo>
                    <a:pt x="341376" y="736092"/>
                  </a:lnTo>
                  <a:close/>
                </a:path>
                <a:path w="820420" h="763904">
                  <a:moveTo>
                    <a:pt x="207264" y="688848"/>
                  </a:moveTo>
                  <a:lnTo>
                    <a:pt x="176784" y="670560"/>
                  </a:lnTo>
                  <a:lnTo>
                    <a:pt x="161544" y="659892"/>
                  </a:lnTo>
                  <a:lnTo>
                    <a:pt x="147828" y="647700"/>
                  </a:lnTo>
                  <a:lnTo>
                    <a:pt x="140208" y="641604"/>
                  </a:lnTo>
                  <a:lnTo>
                    <a:pt x="126492" y="656844"/>
                  </a:lnTo>
                  <a:lnTo>
                    <a:pt x="134112" y="664464"/>
                  </a:lnTo>
                  <a:lnTo>
                    <a:pt x="149352" y="676656"/>
                  </a:lnTo>
                  <a:lnTo>
                    <a:pt x="164592" y="687324"/>
                  </a:lnTo>
                  <a:lnTo>
                    <a:pt x="181356" y="697992"/>
                  </a:lnTo>
                  <a:lnTo>
                    <a:pt x="196596" y="707136"/>
                  </a:lnTo>
                  <a:lnTo>
                    <a:pt x="207264" y="688848"/>
                  </a:lnTo>
                  <a:close/>
                </a:path>
                <a:path w="820420" h="763904">
                  <a:moveTo>
                    <a:pt x="97536" y="597408"/>
                  </a:moveTo>
                  <a:lnTo>
                    <a:pt x="97536" y="595884"/>
                  </a:lnTo>
                  <a:lnTo>
                    <a:pt x="76200" y="568452"/>
                  </a:lnTo>
                  <a:lnTo>
                    <a:pt x="67056" y="553212"/>
                  </a:lnTo>
                  <a:lnTo>
                    <a:pt x="59436" y="536448"/>
                  </a:lnTo>
                  <a:lnTo>
                    <a:pt x="54864" y="528828"/>
                  </a:lnTo>
                  <a:lnTo>
                    <a:pt x="36576" y="537972"/>
                  </a:lnTo>
                  <a:lnTo>
                    <a:pt x="59436" y="579120"/>
                  </a:lnTo>
                  <a:lnTo>
                    <a:pt x="82296" y="609600"/>
                  </a:lnTo>
                  <a:lnTo>
                    <a:pt x="82296" y="611124"/>
                  </a:lnTo>
                  <a:lnTo>
                    <a:pt x="97536" y="597408"/>
                  </a:lnTo>
                  <a:close/>
                </a:path>
              </a:pathLst>
            </a:custGeom>
            <a:solidFill>
              <a:srgbClr val="006F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83361" y="2126287"/>
            <a:ext cx="6459297" cy="569709"/>
          </a:xfrm>
          <a:prstGeom prst="rect">
            <a:avLst/>
          </a:prstGeom>
        </p:spPr>
        <p:txBody>
          <a:bodyPr vert="horz" wrap="square" lIns="0" tIns="19242" rIns="0" bIns="0" rtlCol="0">
            <a:spAutoFit/>
          </a:bodyPr>
          <a:lstStyle/>
          <a:p>
            <a:pPr marL="15394">
              <a:spcBef>
                <a:spcPts val="152"/>
              </a:spcBef>
            </a:pP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S</a:t>
            </a:r>
            <a:r>
              <a:rPr sz="3576" spc="6" dirty="0">
                <a:solidFill>
                  <a:srgbClr val="021FA2"/>
                </a:solidFill>
                <a:latin typeface="Arial MT"/>
                <a:cs typeface="Arial MT"/>
              </a:rPr>
              <a:t>t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ructura</a:t>
            </a:r>
            <a:r>
              <a:rPr sz="3576" spc="6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3576" spc="-242" dirty="0">
                <a:solidFill>
                  <a:srgbClr val="021FA2"/>
                </a:solidFill>
                <a:latin typeface="Arial MT"/>
                <a:cs typeface="Arial MT"/>
              </a:rPr>
              <a:t> 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Ana</a:t>
            </a:r>
            <a:r>
              <a:rPr sz="3576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ys</a:t>
            </a:r>
            <a:r>
              <a:rPr sz="3576" dirty="0">
                <a:solidFill>
                  <a:srgbClr val="021FA2"/>
                </a:solidFill>
                <a:latin typeface="Arial MT"/>
                <a:cs typeface="Arial MT"/>
              </a:rPr>
              <a:t>i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s:</a:t>
            </a:r>
            <a:r>
              <a:rPr sz="3576" spc="-18" dirty="0">
                <a:solidFill>
                  <a:srgbClr val="021FA2"/>
                </a:solidFill>
                <a:latin typeface="Arial MT"/>
                <a:cs typeface="Arial MT"/>
              </a:rPr>
              <a:t> 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P</a:t>
            </a:r>
            <a:r>
              <a:rPr sz="3576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ane</a:t>
            </a:r>
            <a:r>
              <a:rPr sz="3576" spc="-91" dirty="0">
                <a:solidFill>
                  <a:srgbClr val="021FA2"/>
                </a:solidFill>
                <a:latin typeface="Arial MT"/>
                <a:cs typeface="Arial MT"/>
              </a:rPr>
              <a:t> </a:t>
            </a:r>
            <a:r>
              <a:rPr sz="3576" spc="-121" dirty="0">
                <a:solidFill>
                  <a:srgbClr val="021FA2"/>
                </a:solidFill>
                <a:latin typeface="Arial MT"/>
                <a:cs typeface="Arial MT"/>
              </a:rPr>
              <a:t>T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russ</a:t>
            </a:r>
            <a:endParaRPr sz="3576" dirty="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3362" y="2852265"/>
            <a:ext cx="3007206" cy="506639"/>
          </a:xfrm>
          <a:prstGeom prst="rect">
            <a:avLst/>
          </a:prstGeom>
        </p:spPr>
        <p:txBody>
          <a:bodyPr vert="horz" wrap="square" lIns="0" tIns="21552" rIns="0" bIns="0" rtlCol="0">
            <a:spAutoFit/>
          </a:bodyPr>
          <a:lstStyle/>
          <a:p>
            <a:pPr marL="15394">
              <a:spcBef>
                <a:spcPts val="170"/>
              </a:spcBef>
            </a:pPr>
            <a:r>
              <a:rPr sz="3151" spc="18" dirty="0">
                <a:solidFill>
                  <a:srgbClr val="323299"/>
                </a:solidFill>
                <a:latin typeface="Arial MT"/>
                <a:cs typeface="Arial MT"/>
              </a:rPr>
              <a:t>Method</a:t>
            </a:r>
            <a:r>
              <a:rPr sz="3151" spc="-24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3151" spc="12" dirty="0">
                <a:solidFill>
                  <a:srgbClr val="323299"/>
                </a:solidFill>
                <a:latin typeface="Arial MT"/>
                <a:cs typeface="Arial MT"/>
              </a:rPr>
              <a:t>of</a:t>
            </a:r>
            <a:r>
              <a:rPr sz="3151" spc="-18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3151" spc="12" dirty="0">
                <a:solidFill>
                  <a:srgbClr val="323299"/>
                </a:solidFill>
                <a:latin typeface="Arial MT"/>
                <a:cs typeface="Arial MT"/>
              </a:rPr>
              <a:t>Joints</a:t>
            </a:r>
            <a:endParaRPr sz="3151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83362" y="6856780"/>
            <a:ext cx="3017982" cy="647562"/>
          </a:xfrm>
          <a:prstGeom prst="rect">
            <a:avLst/>
          </a:prstGeom>
        </p:spPr>
        <p:txBody>
          <a:bodyPr vert="horz" wrap="square" lIns="0" tIns="13855" rIns="0" bIns="0" rtlCol="0">
            <a:spAutoFit/>
          </a:bodyPr>
          <a:lstStyle/>
          <a:p>
            <a:pPr marL="358673" marR="6157" indent="-344049">
              <a:lnSpc>
                <a:spcPct val="122800"/>
              </a:lnSpc>
              <a:spcBef>
                <a:spcPts val="109"/>
              </a:spcBef>
              <a:buChar char="•"/>
              <a:tabLst>
                <a:tab pos="358673" algn="l"/>
                <a:tab pos="359442" algn="l"/>
              </a:tabLst>
            </a:pPr>
            <a:r>
              <a:rPr sz="1758" spc="18" dirty="0">
                <a:solidFill>
                  <a:srgbClr val="323299"/>
                </a:solidFill>
                <a:latin typeface="Arial MT"/>
                <a:cs typeface="Arial MT"/>
              </a:rPr>
              <a:t>Negative</a:t>
            </a:r>
            <a:r>
              <a:rPr sz="1758" spc="-18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1758" spc="12" dirty="0">
                <a:solidFill>
                  <a:srgbClr val="323299"/>
                </a:solidFill>
                <a:latin typeface="Arial MT"/>
                <a:cs typeface="Arial MT"/>
              </a:rPr>
              <a:t>force</a:t>
            </a:r>
            <a:r>
              <a:rPr sz="1758" spc="-18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1758" spc="12" dirty="0">
                <a:solidFill>
                  <a:srgbClr val="323299"/>
                </a:solidFill>
                <a:latin typeface="Arial MT"/>
                <a:cs typeface="Arial MT"/>
              </a:rPr>
              <a:t>if</a:t>
            </a:r>
            <a:r>
              <a:rPr sz="1758" spc="-24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1758" spc="24" dirty="0">
                <a:solidFill>
                  <a:srgbClr val="323299"/>
                </a:solidFill>
                <a:latin typeface="Arial MT"/>
                <a:cs typeface="Arial MT"/>
              </a:rPr>
              <a:t>assumed </a:t>
            </a:r>
            <a:r>
              <a:rPr sz="1758" spc="-473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1758" spc="24" dirty="0">
                <a:solidFill>
                  <a:srgbClr val="323299"/>
                </a:solidFill>
                <a:latin typeface="Arial MT"/>
                <a:cs typeface="Arial MT"/>
              </a:rPr>
              <a:t>sense</a:t>
            </a:r>
            <a:r>
              <a:rPr sz="1758" spc="-24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1758" spc="18" dirty="0">
                <a:solidFill>
                  <a:srgbClr val="323299"/>
                </a:solidFill>
                <a:latin typeface="Arial MT"/>
                <a:cs typeface="Arial MT"/>
              </a:rPr>
              <a:t>is</a:t>
            </a:r>
            <a:r>
              <a:rPr sz="1758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1758" spc="18" dirty="0">
                <a:solidFill>
                  <a:srgbClr val="323299"/>
                </a:solidFill>
                <a:latin typeface="Arial MT"/>
                <a:cs typeface="Arial MT"/>
              </a:rPr>
              <a:t>incorrect</a:t>
            </a:r>
            <a:endParaRPr sz="1758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317024" y="4064075"/>
            <a:ext cx="781242" cy="380835"/>
          </a:xfrm>
          <a:prstGeom prst="rect">
            <a:avLst/>
          </a:prstGeom>
        </p:spPr>
        <p:txBody>
          <a:bodyPr vert="horz" wrap="square" lIns="0" tIns="21552" rIns="0" bIns="0" rtlCol="0">
            <a:spAutoFit/>
          </a:bodyPr>
          <a:lstStyle/>
          <a:p>
            <a:pPr marL="15394" marR="6157">
              <a:lnSpc>
                <a:spcPts val="1442"/>
              </a:lnSpc>
              <a:spcBef>
                <a:spcPts val="170"/>
              </a:spcBef>
            </a:pPr>
            <a:r>
              <a:rPr sz="1212" spc="-6" dirty="0">
                <a:solidFill>
                  <a:srgbClr val="FF0000"/>
                </a:solidFill>
                <a:latin typeface="Arial MT"/>
                <a:cs typeface="Arial MT"/>
              </a:rPr>
              <a:t>Z</a:t>
            </a:r>
            <a:r>
              <a:rPr sz="1212" spc="-12" dirty="0">
                <a:solidFill>
                  <a:srgbClr val="FF0000"/>
                </a:solidFill>
                <a:latin typeface="Arial MT"/>
                <a:cs typeface="Arial MT"/>
              </a:rPr>
              <a:t>e</a:t>
            </a:r>
            <a:r>
              <a:rPr sz="1212" spc="-6" dirty="0">
                <a:solidFill>
                  <a:srgbClr val="FF0000"/>
                </a:solidFill>
                <a:latin typeface="Arial MT"/>
                <a:cs typeface="Arial MT"/>
              </a:rPr>
              <a:t>ro</a:t>
            </a:r>
            <a:r>
              <a:rPr sz="1212" spc="-24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212" spc="-6" dirty="0">
                <a:solidFill>
                  <a:srgbClr val="FF0000"/>
                </a:solidFill>
                <a:latin typeface="Arial MT"/>
                <a:cs typeface="Arial MT"/>
              </a:rPr>
              <a:t>F</a:t>
            </a:r>
            <a:r>
              <a:rPr sz="1212" spc="-12" dirty="0">
                <a:solidFill>
                  <a:srgbClr val="FF0000"/>
                </a:solidFill>
                <a:latin typeface="Arial MT"/>
                <a:cs typeface="Arial MT"/>
              </a:rPr>
              <a:t>o</a:t>
            </a:r>
            <a:r>
              <a:rPr sz="1212" spc="-6" dirty="0">
                <a:solidFill>
                  <a:srgbClr val="FF0000"/>
                </a:solidFill>
                <a:latin typeface="Arial MT"/>
                <a:cs typeface="Arial MT"/>
              </a:rPr>
              <a:t>r</a:t>
            </a:r>
            <a:r>
              <a:rPr sz="1212" dirty="0">
                <a:solidFill>
                  <a:srgbClr val="FF0000"/>
                </a:solidFill>
                <a:latin typeface="Arial MT"/>
                <a:cs typeface="Arial MT"/>
              </a:rPr>
              <a:t>c</a:t>
            </a:r>
            <a:r>
              <a:rPr sz="1212" spc="-6" dirty="0">
                <a:solidFill>
                  <a:srgbClr val="FF0000"/>
                </a:solidFill>
                <a:latin typeface="Arial MT"/>
                <a:cs typeface="Arial MT"/>
              </a:rPr>
              <a:t>e  Member</a:t>
            </a:r>
            <a:endParaRPr sz="1212">
              <a:latin typeface="Arial MT"/>
              <a:cs typeface="Arial M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098444" y="6009871"/>
            <a:ext cx="1092200" cy="1014461"/>
          </a:xfrm>
          <a:custGeom>
            <a:avLst/>
            <a:gdLst/>
            <a:ahLst/>
            <a:cxnLst/>
            <a:rect l="l" t="t" r="r" b="b"/>
            <a:pathLst>
              <a:path w="901065" h="836929">
                <a:moveTo>
                  <a:pt x="25908" y="358140"/>
                </a:moveTo>
                <a:lnTo>
                  <a:pt x="6096" y="355092"/>
                </a:lnTo>
                <a:lnTo>
                  <a:pt x="3048" y="376428"/>
                </a:lnTo>
                <a:lnTo>
                  <a:pt x="0" y="419100"/>
                </a:lnTo>
                <a:lnTo>
                  <a:pt x="1524" y="440436"/>
                </a:lnTo>
                <a:lnTo>
                  <a:pt x="21336" y="438912"/>
                </a:lnTo>
                <a:lnTo>
                  <a:pt x="21336" y="397764"/>
                </a:lnTo>
                <a:lnTo>
                  <a:pt x="22860" y="377952"/>
                </a:lnTo>
                <a:lnTo>
                  <a:pt x="25908" y="358140"/>
                </a:lnTo>
                <a:close/>
              </a:path>
              <a:path w="901065" h="836929">
                <a:moveTo>
                  <a:pt x="24384" y="466344"/>
                </a:moveTo>
                <a:lnTo>
                  <a:pt x="22860" y="460248"/>
                </a:lnTo>
                <a:lnTo>
                  <a:pt x="21336" y="438912"/>
                </a:lnTo>
                <a:lnTo>
                  <a:pt x="1524" y="440436"/>
                </a:lnTo>
                <a:lnTo>
                  <a:pt x="21336" y="440436"/>
                </a:lnTo>
                <a:lnTo>
                  <a:pt x="21336" y="466561"/>
                </a:lnTo>
                <a:lnTo>
                  <a:pt x="24384" y="466344"/>
                </a:lnTo>
                <a:close/>
              </a:path>
              <a:path w="901065" h="836929">
                <a:moveTo>
                  <a:pt x="21336" y="466561"/>
                </a:moveTo>
                <a:lnTo>
                  <a:pt x="21336" y="440436"/>
                </a:lnTo>
                <a:lnTo>
                  <a:pt x="1524" y="440436"/>
                </a:lnTo>
                <a:lnTo>
                  <a:pt x="3048" y="461772"/>
                </a:lnTo>
                <a:lnTo>
                  <a:pt x="3048" y="467868"/>
                </a:lnTo>
                <a:lnTo>
                  <a:pt x="21336" y="466561"/>
                </a:lnTo>
                <a:close/>
              </a:path>
              <a:path w="901065" h="836929">
                <a:moveTo>
                  <a:pt x="76200" y="225552"/>
                </a:moveTo>
                <a:lnTo>
                  <a:pt x="57912" y="214884"/>
                </a:lnTo>
                <a:lnTo>
                  <a:pt x="54864" y="219456"/>
                </a:lnTo>
                <a:lnTo>
                  <a:pt x="44196" y="237744"/>
                </a:lnTo>
                <a:lnTo>
                  <a:pt x="35052" y="256032"/>
                </a:lnTo>
                <a:lnTo>
                  <a:pt x="27432" y="275844"/>
                </a:lnTo>
                <a:lnTo>
                  <a:pt x="21336" y="292608"/>
                </a:lnTo>
                <a:lnTo>
                  <a:pt x="41148" y="298704"/>
                </a:lnTo>
                <a:lnTo>
                  <a:pt x="47244" y="281940"/>
                </a:lnTo>
                <a:lnTo>
                  <a:pt x="54864" y="263652"/>
                </a:lnTo>
                <a:lnTo>
                  <a:pt x="73152" y="230124"/>
                </a:lnTo>
                <a:lnTo>
                  <a:pt x="76200" y="225552"/>
                </a:lnTo>
                <a:close/>
              </a:path>
              <a:path w="901065" h="836929">
                <a:moveTo>
                  <a:pt x="169164" y="118872"/>
                </a:moveTo>
                <a:lnTo>
                  <a:pt x="156972" y="102108"/>
                </a:lnTo>
                <a:lnTo>
                  <a:pt x="147828" y="108204"/>
                </a:lnTo>
                <a:lnTo>
                  <a:pt x="132588" y="123444"/>
                </a:lnTo>
                <a:lnTo>
                  <a:pt x="117348" y="137160"/>
                </a:lnTo>
                <a:lnTo>
                  <a:pt x="103632" y="152400"/>
                </a:lnTo>
                <a:lnTo>
                  <a:pt x="94488" y="161544"/>
                </a:lnTo>
                <a:lnTo>
                  <a:pt x="111252" y="175260"/>
                </a:lnTo>
                <a:lnTo>
                  <a:pt x="118872" y="166116"/>
                </a:lnTo>
                <a:lnTo>
                  <a:pt x="132588" y="152400"/>
                </a:lnTo>
                <a:lnTo>
                  <a:pt x="146304" y="137160"/>
                </a:lnTo>
                <a:lnTo>
                  <a:pt x="169164" y="118872"/>
                </a:lnTo>
                <a:close/>
              </a:path>
              <a:path w="901065" h="836929">
                <a:moveTo>
                  <a:pt x="294132" y="48768"/>
                </a:moveTo>
                <a:lnTo>
                  <a:pt x="286512" y="28956"/>
                </a:lnTo>
                <a:lnTo>
                  <a:pt x="275844" y="33528"/>
                </a:lnTo>
                <a:lnTo>
                  <a:pt x="256032" y="41148"/>
                </a:lnTo>
                <a:lnTo>
                  <a:pt x="236220" y="50292"/>
                </a:lnTo>
                <a:lnTo>
                  <a:pt x="217932" y="60960"/>
                </a:lnTo>
                <a:lnTo>
                  <a:pt x="208788" y="65532"/>
                </a:lnTo>
                <a:lnTo>
                  <a:pt x="219456" y="83820"/>
                </a:lnTo>
                <a:lnTo>
                  <a:pt x="228600" y="79248"/>
                </a:lnTo>
                <a:lnTo>
                  <a:pt x="245364" y="68580"/>
                </a:lnTo>
                <a:lnTo>
                  <a:pt x="265176" y="60960"/>
                </a:lnTo>
                <a:lnTo>
                  <a:pt x="283464" y="51816"/>
                </a:lnTo>
                <a:lnTo>
                  <a:pt x="294132" y="48768"/>
                </a:lnTo>
                <a:close/>
              </a:path>
              <a:path w="901065" h="836929">
                <a:moveTo>
                  <a:pt x="434340" y="21336"/>
                </a:moveTo>
                <a:lnTo>
                  <a:pt x="432816" y="0"/>
                </a:lnTo>
                <a:lnTo>
                  <a:pt x="426720" y="0"/>
                </a:lnTo>
                <a:lnTo>
                  <a:pt x="403860" y="3048"/>
                </a:lnTo>
                <a:lnTo>
                  <a:pt x="382524" y="4572"/>
                </a:lnTo>
                <a:lnTo>
                  <a:pt x="359664" y="9144"/>
                </a:lnTo>
                <a:lnTo>
                  <a:pt x="347472" y="10668"/>
                </a:lnTo>
                <a:lnTo>
                  <a:pt x="352044" y="32004"/>
                </a:lnTo>
                <a:lnTo>
                  <a:pt x="364236" y="28956"/>
                </a:lnTo>
                <a:lnTo>
                  <a:pt x="406908" y="22860"/>
                </a:lnTo>
                <a:lnTo>
                  <a:pt x="426720" y="21444"/>
                </a:lnTo>
                <a:lnTo>
                  <a:pt x="434340" y="21336"/>
                </a:lnTo>
                <a:close/>
              </a:path>
              <a:path w="901065" h="836929">
                <a:moveTo>
                  <a:pt x="580644" y="18288"/>
                </a:moveTo>
                <a:lnTo>
                  <a:pt x="562356" y="13716"/>
                </a:lnTo>
                <a:lnTo>
                  <a:pt x="519684" y="4572"/>
                </a:lnTo>
                <a:lnTo>
                  <a:pt x="496824" y="3048"/>
                </a:lnTo>
                <a:lnTo>
                  <a:pt x="495300" y="22860"/>
                </a:lnTo>
                <a:lnTo>
                  <a:pt x="537972" y="28956"/>
                </a:lnTo>
                <a:lnTo>
                  <a:pt x="559308" y="33528"/>
                </a:lnTo>
                <a:lnTo>
                  <a:pt x="576072" y="38100"/>
                </a:lnTo>
                <a:lnTo>
                  <a:pt x="580644" y="18288"/>
                </a:lnTo>
                <a:close/>
              </a:path>
              <a:path w="901065" h="836929">
                <a:moveTo>
                  <a:pt x="716280" y="80772"/>
                </a:moveTo>
                <a:lnTo>
                  <a:pt x="664464" y="50292"/>
                </a:lnTo>
                <a:lnTo>
                  <a:pt x="641604" y="39624"/>
                </a:lnTo>
                <a:lnTo>
                  <a:pt x="633984" y="59436"/>
                </a:lnTo>
                <a:lnTo>
                  <a:pt x="673608" y="79248"/>
                </a:lnTo>
                <a:lnTo>
                  <a:pt x="691896" y="89916"/>
                </a:lnTo>
                <a:lnTo>
                  <a:pt x="705612" y="99060"/>
                </a:lnTo>
                <a:lnTo>
                  <a:pt x="716280" y="80772"/>
                </a:lnTo>
                <a:close/>
              </a:path>
              <a:path w="901065" h="836929">
                <a:moveTo>
                  <a:pt x="824484" y="185928"/>
                </a:moveTo>
                <a:lnTo>
                  <a:pt x="824484" y="184404"/>
                </a:lnTo>
                <a:lnTo>
                  <a:pt x="810768" y="167640"/>
                </a:lnTo>
                <a:lnTo>
                  <a:pt x="798576" y="152400"/>
                </a:lnTo>
                <a:lnTo>
                  <a:pt x="783336" y="137160"/>
                </a:lnTo>
                <a:lnTo>
                  <a:pt x="769620" y="121920"/>
                </a:lnTo>
                <a:lnTo>
                  <a:pt x="766572" y="120396"/>
                </a:lnTo>
                <a:lnTo>
                  <a:pt x="752856" y="137160"/>
                </a:lnTo>
                <a:lnTo>
                  <a:pt x="754380" y="138684"/>
                </a:lnTo>
                <a:lnTo>
                  <a:pt x="769620" y="152400"/>
                </a:lnTo>
                <a:lnTo>
                  <a:pt x="783336" y="166116"/>
                </a:lnTo>
                <a:lnTo>
                  <a:pt x="807720" y="196596"/>
                </a:lnTo>
                <a:lnTo>
                  <a:pt x="824484" y="185928"/>
                </a:lnTo>
                <a:close/>
              </a:path>
              <a:path w="901065" h="836929">
                <a:moveTo>
                  <a:pt x="888492" y="320040"/>
                </a:moveTo>
                <a:lnTo>
                  <a:pt x="873252" y="274320"/>
                </a:lnTo>
                <a:lnTo>
                  <a:pt x="858012" y="240792"/>
                </a:lnTo>
                <a:lnTo>
                  <a:pt x="839724" y="249936"/>
                </a:lnTo>
                <a:lnTo>
                  <a:pt x="847344" y="265176"/>
                </a:lnTo>
                <a:lnTo>
                  <a:pt x="854964" y="283464"/>
                </a:lnTo>
                <a:lnTo>
                  <a:pt x="867156" y="320040"/>
                </a:lnTo>
                <a:lnTo>
                  <a:pt x="868680" y="326136"/>
                </a:lnTo>
                <a:lnTo>
                  <a:pt x="888492" y="320040"/>
                </a:lnTo>
                <a:close/>
              </a:path>
              <a:path w="901065" h="836929">
                <a:moveTo>
                  <a:pt x="880872" y="466812"/>
                </a:moveTo>
                <a:lnTo>
                  <a:pt x="880872" y="419100"/>
                </a:lnTo>
                <a:lnTo>
                  <a:pt x="877824" y="460248"/>
                </a:lnTo>
                <a:lnTo>
                  <a:pt x="877824" y="466344"/>
                </a:lnTo>
                <a:lnTo>
                  <a:pt x="880872" y="466812"/>
                </a:lnTo>
                <a:close/>
              </a:path>
              <a:path w="901065" h="836929">
                <a:moveTo>
                  <a:pt x="900684" y="440436"/>
                </a:moveTo>
                <a:lnTo>
                  <a:pt x="900684" y="397764"/>
                </a:lnTo>
                <a:lnTo>
                  <a:pt x="899160" y="384048"/>
                </a:lnTo>
                <a:lnTo>
                  <a:pt x="879348" y="385572"/>
                </a:lnTo>
                <a:lnTo>
                  <a:pt x="879348" y="399288"/>
                </a:lnTo>
                <a:lnTo>
                  <a:pt x="880872" y="419100"/>
                </a:lnTo>
                <a:lnTo>
                  <a:pt x="880872" y="466812"/>
                </a:lnTo>
                <a:lnTo>
                  <a:pt x="897636" y="469392"/>
                </a:lnTo>
                <a:lnTo>
                  <a:pt x="899160" y="461772"/>
                </a:lnTo>
                <a:lnTo>
                  <a:pt x="900684" y="440436"/>
                </a:lnTo>
                <a:close/>
              </a:path>
              <a:path w="901065" h="836929">
                <a:moveTo>
                  <a:pt x="883920" y="533400"/>
                </a:moveTo>
                <a:lnTo>
                  <a:pt x="864108" y="527304"/>
                </a:lnTo>
                <a:lnTo>
                  <a:pt x="861060" y="537972"/>
                </a:lnTo>
                <a:lnTo>
                  <a:pt x="854964" y="556260"/>
                </a:lnTo>
                <a:lnTo>
                  <a:pt x="847344" y="574548"/>
                </a:lnTo>
                <a:lnTo>
                  <a:pt x="838200" y="591312"/>
                </a:lnTo>
                <a:lnTo>
                  <a:pt x="832104" y="601980"/>
                </a:lnTo>
                <a:lnTo>
                  <a:pt x="850392" y="611124"/>
                </a:lnTo>
                <a:lnTo>
                  <a:pt x="856488" y="600456"/>
                </a:lnTo>
                <a:lnTo>
                  <a:pt x="865632" y="582168"/>
                </a:lnTo>
                <a:lnTo>
                  <a:pt x="873252" y="563880"/>
                </a:lnTo>
                <a:lnTo>
                  <a:pt x="880872" y="544068"/>
                </a:lnTo>
                <a:lnTo>
                  <a:pt x="883920" y="533400"/>
                </a:lnTo>
                <a:close/>
              </a:path>
              <a:path w="901065" h="836929">
                <a:moveTo>
                  <a:pt x="815340" y="665988"/>
                </a:moveTo>
                <a:lnTo>
                  <a:pt x="798576" y="652272"/>
                </a:lnTo>
                <a:lnTo>
                  <a:pt x="795528" y="656844"/>
                </a:lnTo>
                <a:lnTo>
                  <a:pt x="768096" y="687324"/>
                </a:lnTo>
                <a:lnTo>
                  <a:pt x="754380" y="701040"/>
                </a:lnTo>
                <a:lnTo>
                  <a:pt x="742188" y="711708"/>
                </a:lnTo>
                <a:lnTo>
                  <a:pt x="755904" y="726948"/>
                </a:lnTo>
                <a:lnTo>
                  <a:pt x="769620" y="716280"/>
                </a:lnTo>
                <a:lnTo>
                  <a:pt x="784860" y="701040"/>
                </a:lnTo>
                <a:lnTo>
                  <a:pt x="812292" y="670560"/>
                </a:lnTo>
                <a:lnTo>
                  <a:pt x="815340" y="665988"/>
                </a:lnTo>
                <a:close/>
              </a:path>
              <a:path w="901065" h="836929">
                <a:moveTo>
                  <a:pt x="704088" y="765048"/>
                </a:moveTo>
                <a:lnTo>
                  <a:pt x="693420" y="748284"/>
                </a:lnTo>
                <a:lnTo>
                  <a:pt x="690372" y="749808"/>
                </a:lnTo>
                <a:lnTo>
                  <a:pt x="673608" y="758952"/>
                </a:lnTo>
                <a:lnTo>
                  <a:pt x="655320" y="769620"/>
                </a:lnTo>
                <a:lnTo>
                  <a:pt x="637032" y="778764"/>
                </a:lnTo>
                <a:lnTo>
                  <a:pt x="620268" y="784860"/>
                </a:lnTo>
                <a:lnTo>
                  <a:pt x="627888" y="804672"/>
                </a:lnTo>
                <a:lnTo>
                  <a:pt x="646176" y="797052"/>
                </a:lnTo>
                <a:lnTo>
                  <a:pt x="665988" y="787908"/>
                </a:lnTo>
                <a:lnTo>
                  <a:pt x="702564" y="766572"/>
                </a:lnTo>
                <a:lnTo>
                  <a:pt x="704088" y="765048"/>
                </a:lnTo>
                <a:close/>
              </a:path>
              <a:path w="901065" h="836929">
                <a:moveTo>
                  <a:pt x="566928" y="824484"/>
                </a:moveTo>
                <a:lnTo>
                  <a:pt x="560832" y="804672"/>
                </a:lnTo>
                <a:lnTo>
                  <a:pt x="557784" y="804672"/>
                </a:lnTo>
                <a:lnTo>
                  <a:pt x="537972" y="809244"/>
                </a:lnTo>
                <a:lnTo>
                  <a:pt x="516636" y="812292"/>
                </a:lnTo>
                <a:lnTo>
                  <a:pt x="493776" y="815340"/>
                </a:lnTo>
                <a:lnTo>
                  <a:pt x="480060" y="816864"/>
                </a:lnTo>
                <a:lnTo>
                  <a:pt x="481584" y="836676"/>
                </a:lnTo>
                <a:lnTo>
                  <a:pt x="496824" y="836676"/>
                </a:lnTo>
                <a:lnTo>
                  <a:pt x="519684" y="833628"/>
                </a:lnTo>
                <a:lnTo>
                  <a:pt x="541020" y="829056"/>
                </a:lnTo>
                <a:lnTo>
                  <a:pt x="563880" y="824484"/>
                </a:lnTo>
                <a:lnTo>
                  <a:pt x="566928" y="824484"/>
                </a:lnTo>
                <a:close/>
              </a:path>
              <a:path w="901065" h="836929">
                <a:moveTo>
                  <a:pt x="419100" y="816864"/>
                </a:moveTo>
                <a:lnTo>
                  <a:pt x="406908" y="815340"/>
                </a:lnTo>
                <a:lnTo>
                  <a:pt x="364236" y="809244"/>
                </a:lnTo>
                <a:lnTo>
                  <a:pt x="342900" y="804672"/>
                </a:lnTo>
                <a:lnTo>
                  <a:pt x="338328" y="803148"/>
                </a:lnTo>
                <a:lnTo>
                  <a:pt x="333756" y="824484"/>
                </a:lnTo>
                <a:lnTo>
                  <a:pt x="338328" y="824484"/>
                </a:lnTo>
                <a:lnTo>
                  <a:pt x="359664" y="830580"/>
                </a:lnTo>
                <a:lnTo>
                  <a:pt x="405384" y="836676"/>
                </a:lnTo>
                <a:lnTo>
                  <a:pt x="417576" y="836676"/>
                </a:lnTo>
                <a:lnTo>
                  <a:pt x="419100" y="816864"/>
                </a:lnTo>
                <a:close/>
              </a:path>
              <a:path w="901065" h="836929">
                <a:moveTo>
                  <a:pt x="280416" y="784860"/>
                </a:moveTo>
                <a:lnTo>
                  <a:pt x="263652" y="777240"/>
                </a:lnTo>
                <a:lnTo>
                  <a:pt x="245364" y="769620"/>
                </a:lnTo>
                <a:lnTo>
                  <a:pt x="227076" y="758952"/>
                </a:lnTo>
                <a:lnTo>
                  <a:pt x="210312" y="749808"/>
                </a:lnTo>
                <a:lnTo>
                  <a:pt x="207264" y="746760"/>
                </a:lnTo>
                <a:lnTo>
                  <a:pt x="196596" y="765048"/>
                </a:lnTo>
                <a:lnTo>
                  <a:pt x="199644" y="766572"/>
                </a:lnTo>
                <a:lnTo>
                  <a:pt x="236220" y="787908"/>
                </a:lnTo>
                <a:lnTo>
                  <a:pt x="256032" y="797052"/>
                </a:lnTo>
                <a:lnTo>
                  <a:pt x="272796" y="804672"/>
                </a:lnTo>
                <a:lnTo>
                  <a:pt x="280416" y="784860"/>
                </a:lnTo>
                <a:close/>
              </a:path>
              <a:path w="901065" h="836929">
                <a:moveTo>
                  <a:pt x="158496" y="710184"/>
                </a:moveTo>
                <a:lnTo>
                  <a:pt x="146304" y="701040"/>
                </a:lnTo>
                <a:lnTo>
                  <a:pt x="132588" y="685800"/>
                </a:lnTo>
                <a:lnTo>
                  <a:pt x="118872" y="672084"/>
                </a:lnTo>
                <a:lnTo>
                  <a:pt x="106680" y="656844"/>
                </a:lnTo>
                <a:lnTo>
                  <a:pt x="102108" y="652272"/>
                </a:lnTo>
                <a:lnTo>
                  <a:pt x="85344" y="664464"/>
                </a:lnTo>
                <a:lnTo>
                  <a:pt x="89916" y="670560"/>
                </a:lnTo>
                <a:lnTo>
                  <a:pt x="117348" y="701040"/>
                </a:lnTo>
                <a:lnTo>
                  <a:pt x="132588" y="716280"/>
                </a:lnTo>
                <a:lnTo>
                  <a:pt x="144780" y="726948"/>
                </a:lnTo>
                <a:lnTo>
                  <a:pt x="158496" y="710184"/>
                </a:lnTo>
                <a:close/>
              </a:path>
              <a:path w="901065" h="836929">
                <a:moveTo>
                  <a:pt x="68580" y="600456"/>
                </a:moveTo>
                <a:lnTo>
                  <a:pt x="54864" y="573024"/>
                </a:lnTo>
                <a:lnTo>
                  <a:pt x="47244" y="556260"/>
                </a:lnTo>
                <a:lnTo>
                  <a:pt x="39624" y="536448"/>
                </a:lnTo>
                <a:lnTo>
                  <a:pt x="36576" y="525780"/>
                </a:lnTo>
                <a:lnTo>
                  <a:pt x="16764" y="531876"/>
                </a:lnTo>
                <a:lnTo>
                  <a:pt x="21336" y="544068"/>
                </a:lnTo>
                <a:lnTo>
                  <a:pt x="27432" y="563880"/>
                </a:lnTo>
                <a:lnTo>
                  <a:pt x="36576" y="582168"/>
                </a:lnTo>
                <a:lnTo>
                  <a:pt x="44196" y="601980"/>
                </a:lnTo>
                <a:lnTo>
                  <a:pt x="50292" y="611124"/>
                </a:lnTo>
                <a:lnTo>
                  <a:pt x="68580" y="600456"/>
                </a:lnTo>
                <a:close/>
              </a:path>
            </a:pathLst>
          </a:custGeom>
          <a:solidFill>
            <a:srgbClr val="006F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510391" y="6666881"/>
            <a:ext cx="785091" cy="380835"/>
          </a:xfrm>
          <a:prstGeom prst="rect">
            <a:avLst/>
          </a:prstGeom>
        </p:spPr>
        <p:txBody>
          <a:bodyPr vert="horz" wrap="square" lIns="0" tIns="21552" rIns="0" bIns="0" rtlCol="0">
            <a:spAutoFit/>
          </a:bodyPr>
          <a:lstStyle/>
          <a:p>
            <a:pPr marL="15394" marR="6157">
              <a:lnSpc>
                <a:spcPts val="1442"/>
              </a:lnSpc>
              <a:spcBef>
                <a:spcPts val="170"/>
              </a:spcBef>
            </a:pPr>
            <a:r>
              <a:rPr sz="1212" spc="-6" dirty="0">
                <a:solidFill>
                  <a:srgbClr val="FF0000"/>
                </a:solidFill>
                <a:latin typeface="Arial MT"/>
                <a:cs typeface="Arial MT"/>
              </a:rPr>
              <a:t>Check </a:t>
            </a:r>
            <a:r>
              <a:rPr sz="1212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212" spc="-12" dirty="0">
                <a:solidFill>
                  <a:srgbClr val="FF0000"/>
                </a:solidFill>
                <a:latin typeface="Arial MT"/>
                <a:cs typeface="Arial MT"/>
              </a:rPr>
              <a:t>Equ</a:t>
            </a:r>
            <a:r>
              <a:rPr sz="1212" spc="-18" dirty="0">
                <a:solidFill>
                  <a:srgbClr val="FF0000"/>
                </a:solidFill>
                <a:latin typeface="Arial MT"/>
                <a:cs typeface="Arial MT"/>
              </a:rPr>
              <a:t>ili</a:t>
            </a:r>
            <a:r>
              <a:rPr sz="1212" spc="-12" dirty="0">
                <a:solidFill>
                  <a:srgbClr val="FF0000"/>
                </a:solidFill>
                <a:latin typeface="Arial MT"/>
                <a:cs typeface="Arial MT"/>
              </a:rPr>
              <a:t>b</a:t>
            </a:r>
            <a:r>
              <a:rPr sz="1212" spc="-6" dirty="0">
                <a:solidFill>
                  <a:srgbClr val="FF0000"/>
                </a:solidFill>
                <a:latin typeface="Arial MT"/>
                <a:cs typeface="Arial MT"/>
              </a:rPr>
              <a:t>r</a:t>
            </a:r>
            <a:r>
              <a:rPr sz="1212" spc="-18" dirty="0">
                <a:solidFill>
                  <a:srgbClr val="FF0000"/>
                </a:solidFill>
                <a:latin typeface="Arial MT"/>
                <a:cs typeface="Arial MT"/>
              </a:rPr>
              <a:t>i</a:t>
            </a:r>
            <a:r>
              <a:rPr sz="1212" spc="-12" dirty="0">
                <a:solidFill>
                  <a:srgbClr val="FF0000"/>
                </a:solidFill>
                <a:latin typeface="Arial MT"/>
                <a:cs typeface="Arial MT"/>
              </a:rPr>
              <a:t>u</a:t>
            </a:r>
            <a:r>
              <a:rPr sz="1212" spc="-6" dirty="0">
                <a:solidFill>
                  <a:srgbClr val="FF0000"/>
                </a:solidFill>
                <a:latin typeface="Arial MT"/>
                <a:cs typeface="Arial MT"/>
              </a:rPr>
              <a:t>m</a:t>
            </a:r>
            <a:endParaRPr sz="1212">
              <a:latin typeface="Arial MT"/>
              <a:cs typeface="Arial MT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694517" y="7620694"/>
            <a:ext cx="994447" cy="925945"/>
          </a:xfrm>
          <a:custGeom>
            <a:avLst/>
            <a:gdLst/>
            <a:ahLst/>
            <a:cxnLst/>
            <a:rect l="l" t="t" r="r" b="b"/>
            <a:pathLst>
              <a:path w="820420" h="763904">
                <a:moveTo>
                  <a:pt x="25908" y="320040"/>
                </a:moveTo>
                <a:lnTo>
                  <a:pt x="6096" y="315468"/>
                </a:lnTo>
                <a:lnTo>
                  <a:pt x="1524" y="342900"/>
                </a:lnTo>
                <a:lnTo>
                  <a:pt x="0" y="362712"/>
                </a:lnTo>
                <a:lnTo>
                  <a:pt x="0" y="402336"/>
                </a:lnTo>
                <a:lnTo>
                  <a:pt x="19812" y="400920"/>
                </a:lnTo>
                <a:lnTo>
                  <a:pt x="19812" y="382524"/>
                </a:lnTo>
                <a:lnTo>
                  <a:pt x="24384" y="327660"/>
                </a:lnTo>
                <a:lnTo>
                  <a:pt x="25908" y="320040"/>
                </a:lnTo>
                <a:close/>
              </a:path>
              <a:path w="820420" h="763904">
                <a:moveTo>
                  <a:pt x="32004" y="472440"/>
                </a:moveTo>
                <a:lnTo>
                  <a:pt x="27432" y="454152"/>
                </a:lnTo>
                <a:lnTo>
                  <a:pt x="24384" y="437388"/>
                </a:lnTo>
                <a:lnTo>
                  <a:pt x="21336" y="400812"/>
                </a:lnTo>
                <a:lnTo>
                  <a:pt x="0" y="402336"/>
                </a:lnTo>
                <a:lnTo>
                  <a:pt x="1524" y="422148"/>
                </a:lnTo>
                <a:lnTo>
                  <a:pt x="4572" y="440436"/>
                </a:lnTo>
                <a:lnTo>
                  <a:pt x="7620" y="460248"/>
                </a:lnTo>
                <a:lnTo>
                  <a:pt x="12192" y="478536"/>
                </a:lnTo>
                <a:lnTo>
                  <a:pt x="32004" y="472440"/>
                </a:lnTo>
                <a:close/>
              </a:path>
              <a:path w="820420" h="763904">
                <a:moveTo>
                  <a:pt x="21336" y="400812"/>
                </a:moveTo>
                <a:lnTo>
                  <a:pt x="19812" y="382524"/>
                </a:lnTo>
                <a:lnTo>
                  <a:pt x="19812" y="400920"/>
                </a:lnTo>
                <a:lnTo>
                  <a:pt x="21336" y="400812"/>
                </a:lnTo>
                <a:close/>
              </a:path>
              <a:path w="820420" h="763904">
                <a:moveTo>
                  <a:pt x="80772" y="188976"/>
                </a:moveTo>
                <a:lnTo>
                  <a:pt x="64008" y="178308"/>
                </a:lnTo>
                <a:lnTo>
                  <a:pt x="59436" y="184404"/>
                </a:lnTo>
                <a:lnTo>
                  <a:pt x="48768" y="199644"/>
                </a:lnTo>
                <a:lnTo>
                  <a:pt x="39624" y="216408"/>
                </a:lnTo>
                <a:lnTo>
                  <a:pt x="32004" y="233172"/>
                </a:lnTo>
                <a:lnTo>
                  <a:pt x="24384" y="251460"/>
                </a:lnTo>
                <a:lnTo>
                  <a:pt x="22860" y="254508"/>
                </a:lnTo>
                <a:lnTo>
                  <a:pt x="42672" y="260604"/>
                </a:lnTo>
                <a:lnTo>
                  <a:pt x="44196" y="259080"/>
                </a:lnTo>
                <a:lnTo>
                  <a:pt x="50292" y="242316"/>
                </a:lnTo>
                <a:lnTo>
                  <a:pt x="59436" y="225552"/>
                </a:lnTo>
                <a:lnTo>
                  <a:pt x="67056" y="210312"/>
                </a:lnTo>
                <a:lnTo>
                  <a:pt x="76200" y="195072"/>
                </a:lnTo>
                <a:lnTo>
                  <a:pt x="80772" y="188976"/>
                </a:lnTo>
                <a:close/>
              </a:path>
              <a:path w="820420" h="763904">
                <a:moveTo>
                  <a:pt x="181356" y="89916"/>
                </a:moveTo>
                <a:lnTo>
                  <a:pt x="169164" y="73152"/>
                </a:lnTo>
                <a:lnTo>
                  <a:pt x="164592" y="76200"/>
                </a:lnTo>
                <a:lnTo>
                  <a:pt x="149352" y="86868"/>
                </a:lnTo>
                <a:lnTo>
                  <a:pt x="134112" y="99060"/>
                </a:lnTo>
                <a:lnTo>
                  <a:pt x="118872" y="112776"/>
                </a:lnTo>
                <a:lnTo>
                  <a:pt x="103632" y="128016"/>
                </a:lnTo>
                <a:lnTo>
                  <a:pt x="118872" y="141732"/>
                </a:lnTo>
                <a:lnTo>
                  <a:pt x="121920" y="140208"/>
                </a:lnTo>
                <a:lnTo>
                  <a:pt x="134112" y="128016"/>
                </a:lnTo>
                <a:lnTo>
                  <a:pt x="161544" y="103632"/>
                </a:lnTo>
                <a:lnTo>
                  <a:pt x="176784" y="92964"/>
                </a:lnTo>
                <a:lnTo>
                  <a:pt x="181356" y="89916"/>
                </a:lnTo>
                <a:close/>
              </a:path>
              <a:path w="820420" h="763904">
                <a:moveTo>
                  <a:pt x="312420" y="33528"/>
                </a:moveTo>
                <a:lnTo>
                  <a:pt x="306324" y="12192"/>
                </a:lnTo>
                <a:lnTo>
                  <a:pt x="288036" y="18288"/>
                </a:lnTo>
                <a:lnTo>
                  <a:pt x="268224" y="24384"/>
                </a:lnTo>
                <a:lnTo>
                  <a:pt x="249936" y="30480"/>
                </a:lnTo>
                <a:lnTo>
                  <a:pt x="231648" y="38100"/>
                </a:lnTo>
                <a:lnTo>
                  <a:pt x="225552" y="41148"/>
                </a:lnTo>
                <a:lnTo>
                  <a:pt x="234696" y="59436"/>
                </a:lnTo>
                <a:lnTo>
                  <a:pt x="240792" y="56388"/>
                </a:lnTo>
                <a:lnTo>
                  <a:pt x="257556" y="50292"/>
                </a:lnTo>
                <a:lnTo>
                  <a:pt x="275844" y="42672"/>
                </a:lnTo>
                <a:lnTo>
                  <a:pt x="312420" y="33528"/>
                </a:lnTo>
                <a:close/>
              </a:path>
              <a:path w="820420" h="763904">
                <a:moveTo>
                  <a:pt x="455676" y="3048"/>
                </a:moveTo>
                <a:lnTo>
                  <a:pt x="449580" y="2939"/>
                </a:lnTo>
                <a:lnTo>
                  <a:pt x="408432" y="0"/>
                </a:lnTo>
                <a:lnTo>
                  <a:pt x="390144" y="1406"/>
                </a:lnTo>
                <a:lnTo>
                  <a:pt x="370332" y="1524"/>
                </a:lnTo>
                <a:lnTo>
                  <a:pt x="371856" y="22860"/>
                </a:lnTo>
                <a:lnTo>
                  <a:pt x="388620" y="21463"/>
                </a:lnTo>
                <a:lnTo>
                  <a:pt x="429768" y="21336"/>
                </a:lnTo>
                <a:lnTo>
                  <a:pt x="449580" y="22860"/>
                </a:lnTo>
                <a:lnTo>
                  <a:pt x="454152" y="24384"/>
                </a:lnTo>
                <a:lnTo>
                  <a:pt x="455676" y="3048"/>
                </a:lnTo>
                <a:close/>
              </a:path>
              <a:path w="820420" h="763904">
                <a:moveTo>
                  <a:pt x="600456" y="44196"/>
                </a:moveTo>
                <a:lnTo>
                  <a:pt x="586740" y="38100"/>
                </a:lnTo>
                <a:lnTo>
                  <a:pt x="550164" y="22860"/>
                </a:lnTo>
                <a:lnTo>
                  <a:pt x="530352" y="18288"/>
                </a:lnTo>
                <a:lnTo>
                  <a:pt x="519684" y="15240"/>
                </a:lnTo>
                <a:lnTo>
                  <a:pt x="513588" y="35052"/>
                </a:lnTo>
                <a:lnTo>
                  <a:pt x="525780" y="38100"/>
                </a:lnTo>
                <a:lnTo>
                  <a:pt x="544068" y="44196"/>
                </a:lnTo>
                <a:lnTo>
                  <a:pt x="560832" y="50292"/>
                </a:lnTo>
                <a:lnTo>
                  <a:pt x="579120" y="57912"/>
                </a:lnTo>
                <a:lnTo>
                  <a:pt x="591312" y="62484"/>
                </a:lnTo>
                <a:lnTo>
                  <a:pt x="600456" y="44196"/>
                </a:lnTo>
                <a:close/>
              </a:path>
              <a:path w="820420" h="763904">
                <a:moveTo>
                  <a:pt x="719328" y="134112"/>
                </a:moveTo>
                <a:lnTo>
                  <a:pt x="711708" y="124968"/>
                </a:lnTo>
                <a:lnTo>
                  <a:pt x="699516" y="111252"/>
                </a:lnTo>
                <a:lnTo>
                  <a:pt x="669036" y="86868"/>
                </a:lnTo>
                <a:lnTo>
                  <a:pt x="655320" y="77724"/>
                </a:lnTo>
                <a:lnTo>
                  <a:pt x="643128" y="94488"/>
                </a:lnTo>
                <a:lnTo>
                  <a:pt x="656844" y="103632"/>
                </a:lnTo>
                <a:lnTo>
                  <a:pt x="672084" y="115824"/>
                </a:lnTo>
                <a:lnTo>
                  <a:pt x="684276" y="128016"/>
                </a:lnTo>
                <a:lnTo>
                  <a:pt x="697992" y="140208"/>
                </a:lnTo>
                <a:lnTo>
                  <a:pt x="704088" y="147828"/>
                </a:lnTo>
                <a:lnTo>
                  <a:pt x="719328" y="134112"/>
                </a:lnTo>
                <a:close/>
              </a:path>
              <a:path w="820420" h="763904">
                <a:moveTo>
                  <a:pt x="798576" y="260604"/>
                </a:moveTo>
                <a:lnTo>
                  <a:pt x="794004" y="249936"/>
                </a:lnTo>
                <a:lnTo>
                  <a:pt x="778764" y="216408"/>
                </a:lnTo>
                <a:lnTo>
                  <a:pt x="769620" y="199644"/>
                </a:lnTo>
                <a:lnTo>
                  <a:pt x="760476" y="184404"/>
                </a:lnTo>
                <a:lnTo>
                  <a:pt x="742188" y="195072"/>
                </a:lnTo>
                <a:lnTo>
                  <a:pt x="751332" y="210312"/>
                </a:lnTo>
                <a:lnTo>
                  <a:pt x="760476" y="227076"/>
                </a:lnTo>
                <a:lnTo>
                  <a:pt x="768096" y="242316"/>
                </a:lnTo>
                <a:lnTo>
                  <a:pt x="774192" y="259080"/>
                </a:lnTo>
                <a:lnTo>
                  <a:pt x="778764" y="268224"/>
                </a:lnTo>
                <a:lnTo>
                  <a:pt x="798576" y="260604"/>
                </a:lnTo>
                <a:close/>
              </a:path>
              <a:path w="820420" h="763904">
                <a:moveTo>
                  <a:pt x="819912" y="382524"/>
                </a:moveTo>
                <a:lnTo>
                  <a:pt x="816864" y="342900"/>
                </a:lnTo>
                <a:lnTo>
                  <a:pt x="813816" y="323088"/>
                </a:lnTo>
                <a:lnTo>
                  <a:pt x="794004" y="327660"/>
                </a:lnTo>
                <a:lnTo>
                  <a:pt x="797052" y="345948"/>
                </a:lnTo>
                <a:lnTo>
                  <a:pt x="798576" y="364236"/>
                </a:lnTo>
                <a:lnTo>
                  <a:pt x="798576" y="408540"/>
                </a:lnTo>
                <a:lnTo>
                  <a:pt x="818388" y="409956"/>
                </a:lnTo>
                <a:lnTo>
                  <a:pt x="818388" y="402336"/>
                </a:lnTo>
                <a:lnTo>
                  <a:pt x="819912" y="382524"/>
                </a:lnTo>
                <a:close/>
              </a:path>
              <a:path w="820420" h="763904">
                <a:moveTo>
                  <a:pt x="798576" y="408540"/>
                </a:moveTo>
                <a:lnTo>
                  <a:pt x="798576" y="400812"/>
                </a:lnTo>
                <a:lnTo>
                  <a:pt x="797052" y="408432"/>
                </a:lnTo>
                <a:lnTo>
                  <a:pt x="798576" y="408540"/>
                </a:lnTo>
                <a:close/>
              </a:path>
              <a:path w="820420" h="763904">
                <a:moveTo>
                  <a:pt x="807720" y="473964"/>
                </a:moveTo>
                <a:lnTo>
                  <a:pt x="786384" y="467868"/>
                </a:lnTo>
                <a:lnTo>
                  <a:pt x="786384" y="472440"/>
                </a:lnTo>
                <a:lnTo>
                  <a:pt x="768096" y="522732"/>
                </a:lnTo>
                <a:lnTo>
                  <a:pt x="760476" y="539496"/>
                </a:lnTo>
                <a:lnTo>
                  <a:pt x="757428" y="544068"/>
                </a:lnTo>
                <a:lnTo>
                  <a:pt x="775716" y="553212"/>
                </a:lnTo>
                <a:lnTo>
                  <a:pt x="778764" y="548640"/>
                </a:lnTo>
                <a:lnTo>
                  <a:pt x="786384" y="530352"/>
                </a:lnTo>
                <a:lnTo>
                  <a:pt x="794004" y="513588"/>
                </a:lnTo>
                <a:lnTo>
                  <a:pt x="806196" y="477012"/>
                </a:lnTo>
                <a:lnTo>
                  <a:pt x="807720" y="473964"/>
                </a:lnTo>
                <a:close/>
              </a:path>
              <a:path w="820420" h="763904">
                <a:moveTo>
                  <a:pt x="740664" y="608076"/>
                </a:moveTo>
                <a:lnTo>
                  <a:pt x="723900" y="594360"/>
                </a:lnTo>
                <a:lnTo>
                  <a:pt x="720852" y="597408"/>
                </a:lnTo>
                <a:lnTo>
                  <a:pt x="710184" y="611124"/>
                </a:lnTo>
                <a:lnTo>
                  <a:pt x="697992" y="624840"/>
                </a:lnTo>
                <a:lnTo>
                  <a:pt x="670560" y="649224"/>
                </a:lnTo>
                <a:lnTo>
                  <a:pt x="665988" y="652272"/>
                </a:lnTo>
                <a:lnTo>
                  <a:pt x="679704" y="669036"/>
                </a:lnTo>
                <a:lnTo>
                  <a:pt x="684276" y="664464"/>
                </a:lnTo>
                <a:lnTo>
                  <a:pt x="699516" y="652272"/>
                </a:lnTo>
                <a:lnTo>
                  <a:pt x="713232" y="638556"/>
                </a:lnTo>
                <a:lnTo>
                  <a:pt x="737616" y="611124"/>
                </a:lnTo>
                <a:lnTo>
                  <a:pt x="740664" y="608076"/>
                </a:lnTo>
                <a:close/>
              </a:path>
              <a:path w="820420" h="763904">
                <a:moveTo>
                  <a:pt x="626364" y="705612"/>
                </a:moveTo>
                <a:lnTo>
                  <a:pt x="615696" y="687324"/>
                </a:lnTo>
                <a:lnTo>
                  <a:pt x="611124" y="690372"/>
                </a:lnTo>
                <a:lnTo>
                  <a:pt x="594360" y="699516"/>
                </a:lnTo>
                <a:lnTo>
                  <a:pt x="560832" y="714756"/>
                </a:lnTo>
                <a:lnTo>
                  <a:pt x="542544" y="720852"/>
                </a:lnTo>
                <a:lnTo>
                  <a:pt x="548640" y="742188"/>
                </a:lnTo>
                <a:lnTo>
                  <a:pt x="550164" y="740664"/>
                </a:lnTo>
                <a:lnTo>
                  <a:pt x="568452" y="734568"/>
                </a:lnTo>
                <a:lnTo>
                  <a:pt x="586740" y="726948"/>
                </a:lnTo>
                <a:lnTo>
                  <a:pt x="605028" y="717804"/>
                </a:lnTo>
                <a:lnTo>
                  <a:pt x="621792" y="708660"/>
                </a:lnTo>
                <a:lnTo>
                  <a:pt x="626364" y="705612"/>
                </a:lnTo>
                <a:close/>
              </a:path>
              <a:path w="820420" h="763904">
                <a:moveTo>
                  <a:pt x="486156" y="757428"/>
                </a:moveTo>
                <a:lnTo>
                  <a:pt x="483108" y="736092"/>
                </a:lnTo>
                <a:lnTo>
                  <a:pt x="467868" y="739140"/>
                </a:lnTo>
                <a:lnTo>
                  <a:pt x="449580" y="740664"/>
                </a:lnTo>
                <a:lnTo>
                  <a:pt x="429768" y="742188"/>
                </a:lnTo>
                <a:lnTo>
                  <a:pt x="408432" y="743712"/>
                </a:lnTo>
                <a:lnTo>
                  <a:pt x="400812" y="743712"/>
                </a:lnTo>
                <a:lnTo>
                  <a:pt x="400812" y="763524"/>
                </a:lnTo>
                <a:lnTo>
                  <a:pt x="431292" y="763524"/>
                </a:lnTo>
                <a:lnTo>
                  <a:pt x="451104" y="762000"/>
                </a:lnTo>
                <a:lnTo>
                  <a:pt x="472440" y="760476"/>
                </a:lnTo>
                <a:lnTo>
                  <a:pt x="486156" y="757428"/>
                </a:lnTo>
                <a:close/>
              </a:path>
              <a:path w="820420" h="763904">
                <a:moveTo>
                  <a:pt x="339852" y="737616"/>
                </a:moveTo>
                <a:lnTo>
                  <a:pt x="330708" y="736092"/>
                </a:lnTo>
                <a:lnTo>
                  <a:pt x="312420" y="731520"/>
                </a:lnTo>
                <a:lnTo>
                  <a:pt x="292608" y="726948"/>
                </a:lnTo>
                <a:lnTo>
                  <a:pt x="275844" y="720852"/>
                </a:lnTo>
                <a:lnTo>
                  <a:pt x="262128" y="716280"/>
                </a:lnTo>
                <a:lnTo>
                  <a:pt x="254508" y="736092"/>
                </a:lnTo>
                <a:lnTo>
                  <a:pt x="268224" y="740664"/>
                </a:lnTo>
                <a:lnTo>
                  <a:pt x="307848" y="752856"/>
                </a:lnTo>
                <a:lnTo>
                  <a:pt x="327660" y="755904"/>
                </a:lnTo>
                <a:lnTo>
                  <a:pt x="336804" y="757428"/>
                </a:lnTo>
                <a:lnTo>
                  <a:pt x="339852" y="737616"/>
                </a:lnTo>
                <a:close/>
              </a:path>
              <a:path w="820420" h="763904">
                <a:moveTo>
                  <a:pt x="207264" y="690372"/>
                </a:moveTo>
                <a:lnTo>
                  <a:pt x="192024" y="681228"/>
                </a:lnTo>
                <a:lnTo>
                  <a:pt x="161544" y="659892"/>
                </a:lnTo>
                <a:lnTo>
                  <a:pt x="147828" y="649224"/>
                </a:lnTo>
                <a:lnTo>
                  <a:pt x="140208" y="643128"/>
                </a:lnTo>
                <a:lnTo>
                  <a:pt x="126492" y="658368"/>
                </a:lnTo>
                <a:lnTo>
                  <a:pt x="134112" y="665988"/>
                </a:lnTo>
                <a:lnTo>
                  <a:pt x="149352" y="676656"/>
                </a:lnTo>
                <a:lnTo>
                  <a:pt x="164592" y="688848"/>
                </a:lnTo>
                <a:lnTo>
                  <a:pt x="181356" y="699516"/>
                </a:lnTo>
                <a:lnTo>
                  <a:pt x="195072" y="708660"/>
                </a:lnTo>
                <a:lnTo>
                  <a:pt x="207264" y="690372"/>
                </a:lnTo>
                <a:close/>
              </a:path>
              <a:path w="820420" h="763904">
                <a:moveTo>
                  <a:pt x="97536" y="598932"/>
                </a:moveTo>
                <a:lnTo>
                  <a:pt x="97536" y="597408"/>
                </a:lnTo>
                <a:lnTo>
                  <a:pt x="86868" y="583692"/>
                </a:lnTo>
                <a:lnTo>
                  <a:pt x="76200" y="568452"/>
                </a:lnTo>
                <a:lnTo>
                  <a:pt x="57912" y="537972"/>
                </a:lnTo>
                <a:lnTo>
                  <a:pt x="54864" y="530352"/>
                </a:lnTo>
                <a:lnTo>
                  <a:pt x="35052" y="539496"/>
                </a:lnTo>
                <a:lnTo>
                  <a:pt x="39624" y="548640"/>
                </a:lnTo>
                <a:lnTo>
                  <a:pt x="48768" y="565404"/>
                </a:lnTo>
                <a:lnTo>
                  <a:pt x="80772" y="611124"/>
                </a:lnTo>
                <a:lnTo>
                  <a:pt x="82296" y="612648"/>
                </a:lnTo>
                <a:lnTo>
                  <a:pt x="97536" y="598932"/>
                </a:lnTo>
                <a:close/>
              </a:path>
            </a:pathLst>
          </a:custGeom>
          <a:solidFill>
            <a:srgbClr val="006F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868167" y="7697659"/>
            <a:ext cx="671176" cy="560371"/>
          </a:xfrm>
          <a:prstGeom prst="rect">
            <a:avLst/>
          </a:prstGeom>
        </p:spPr>
        <p:txBody>
          <a:bodyPr vert="horz" wrap="square" lIns="0" tIns="21552" rIns="0" bIns="0" rtlCol="0">
            <a:spAutoFit/>
          </a:bodyPr>
          <a:lstStyle/>
          <a:p>
            <a:pPr marL="15394" marR="6157">
              <a:lnSpc>
                <a:spcPts val="1442"/>
              </a:lnSpc>
              <a:spcBef>
                <a:spcPts val="170"/>
              </a:spcBef>
            </a:pPr>
            <a:r>
              <a:rPr sz="1212" spc="-12" dirty="0">
                <a:solidFill>
                  <a:srgbClr val="FF0000"/>
                </a:solidFill>
                <a:latin typeface="Arial MT"/>
                <a:cs typeface="Arial MT"/>
              </a:rPr>
              <a:t>Show </a:t>
            </a:r>
            <a:r>
              <a:rPr sz="1212" spc="-6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212" spc="6" dirty="0">
                <a:solidFill>
                  <a:srgbClr val="FF0000"/>
                </a:solidFill>
                <a:latin typeface="Arial MT"/>
                <a:cs typeface="Arial MT"/>
              </a:rPr>
              <a:t>f</a:t>
            </a:r>
            <a:r>
              <a:rPr sz="1212" spc="-12" dirty="0">
                <a:solidFill>
                  <a:srgbClr val="FF0000"/>
                </a:solidFill>
                <a:latin typeface="Arial MT"/>
                <a:cs typeface="Arial MT"/>
              </a:rPr>
              <a:t>o</a:t>
            </a:r>
            <a:r>
              <a:rPr sz="1212" spc="-6" dirty="0">
                <a:solidFill>
                  <a:srgbClr val="FF0000"/>
                </a:solidFill>
                <a:latin typeface="Arial MT"/>
                <a:cs typeface="Arial MT"/>
              </a:rPr>
              <a:t>r</a:t>
            </a:r>
            <a:r>
              <a:rPr sz="1212" dirty="0">
                <a:solidFill>
                  <a:srgbClr val="FF0000"/>
                </a:solidFill>
                <a:latin typeface="Arial MT"/>
                <a:cs typeface="Arial MT"/>
              </a:rPr>
              <a:t>c</a:t>
            </a:r>
            <a:r>
              <a:rPr sz="1212" spc="-12" dirty="0">
                <a:solidFill>
                  <a:srgbClr val="FF0000"/>
                </a:solidFill>
                <a:latin typeface="Arial MT"/>
                <a:cs typeface="Arial MT"/>
              </a:rPr>
              <a:t>e</a:t>
            </a:r>
            <a:r>
              <a:rPr sz="1212" spc="-6" dirty="0">
                <a:solidFill>
                  <a:srgbClr val="FF0000"/>
                </a:solidFill>
                <a:latin typeface="Arial MT"/>
                <a:cs typeface="Arial MT"/>
              </a:rPr>
              <a:t>s</a:t>
            </a:r>
            <a:r>
              <a:rPr sz="1212" spc="-12" dirty="0">
                <a:solidFill>
                  <a:srgbClr val="FF0000"/>
                </a:solidFill>
                <a:latin typeface="Arial MT"/>
                <a:cs typeface="Arial MT"/>
              </a:rPr>
              <a:t> o</a:t>
            </a:r>
            <a:r>
              <a:rPr sz="1212" spc="-6" dirty="0">
                <a:solidFill>
                  <a:srgbClr val="FF0000"/>
                </a:solidFill>
                <a:latin typeface="Arial MT"/>
                <a:cs typeface="Arial MT"/>
              </a:rPr>
              <a:t>n  </a:t>
            </a:r>
            <a:r>
              <a:rPr sz="1212" spc="18" dirty="0">
                <a:solidFill>
                  <a:srgbClr val="FF0000"/>
                </a:solidFill>
                <a:latin typeface="Arial MT"/>
                <a:cs typeface="Arial MT"/>
              </a:rPr>
              <a:t>m</a:t>
            </a:r>
            <a:r>
              <a:rPr sz="1212" spc="-24" dirty="0">
                <a:solidFill>
                  <a:srgbClr val="FF0000"/>
                </a:solidFill>
                <a:latin typeface="Arial MT"/>
                <a:cs typeface="Arial MT"/>
              </a:rPr>
              <a:t>e</a:t>
            </a:r>
            <a:r>
              <a:rPr sz="1212" spc="6" dirty="0">
                <a:solidFill>
                  <a:srgbClr val="FF0000"/>
                </a:solidFill>
                <a:latin typeface="Arial MT"/>
                <a:cs typeface="Arial MT"/>
              </a:rPr>
              <a:t>m</a:t>
            </a:r>
            <a:r>
              <a:rPr sz="1212" spc="-12" dirty="0">
                <a:solidFill>
                  <a:srgbClr val="FF0000"/>
                </a:solidFill>
                <a:latin typeface="Arial MT"/>
                <a:cs typeface="Arial MT"/>
              </a:rPr>
              <a:t>b</a:t>
            </a:r>
            <a:r>
              <a:rPr sz="1212" spc="-24" dirty="0">
                <a:solidFill>
                  <a:srgbClr val="FF0000"/>
                </a:solidFill>
                <a:latin typeface="Arial MT"/>
                <a:cs typeface="Arial MT"/>
              </a:rPr>
              <a:t>e</a:t>
            </a:r>
            <a:r>
              <a:rPr sz="1212" spc="-6" dirty="0">
                <a:solidFill>
                  <a:srgbClr val="FF0000"/>
                </a:solidFill>
                <a:latin typeface="Arial MT"/>
                <a:cs typeface="Arial MT"/>
              </a:rPr>
              <a:t>rs</a:t>
            </a:r>
            <a:endParaRPr sz="1212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22670CC-473B-26D9-8B40-B52EA75AD0B9}"/>
              </a:ext>
            </a:extLst>
          </p:cNvPr>
          <p:cNvSpPr txBox="1"/>
          <p:nvPr/>
        </p:nvSpPr>
        <p:spPr>
          <a:xfrm>
            <a:off x="3048000" y="3594100"/>
            <a:ext cx="6096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610">
              <a:lnSpc>
                <a:spcPct val="100000"/>
              </a:lnSpc>
            </a:pPr>
            <a:r>
              <a:rPr lang="en-US" sz="2800" spc="-10" dirty="0">
                <a:latin typeface="Times New Roman"/>
                <a:cs typeface="Times New Roman"/>
              </a:rPr>
              <a:t>Truss related problems</a:t>
            </a:r>
          </a:p>
          <a:p>
            <a:pPr marL="54610">
              <a:lnSpc>
                <a:spcPct val="100000"/>
              </a:lnSpc>
            </a:pPr>
            <a:r>
              <a:rPr lang="en-US" sz="2800" spc="-10" dirty="0">
                <a:latin typeface="Times New Roman"/>
                <a:cs typeface="Times New Roman"/>
              </a:rPr>
              <a:t>   </a:t>
            </a:r>
          </a:p>
          <a:p>
            <a:pPr marL="54610">
              <a:lnSpc>
                <a:spcPct val="100000"/>
              </a:lnSpc>
            </a:pPr>
            <a:r>
              <a:rPr lang="en-US" sz="2800" spc="-10" dirty="0">
                <a:latin typeface="Times New Roman"/>
                <a:cs typeface="Times New Roman"/>
              </a:rPr>
              <a:t> Week 15-16</a:t>
            </a:r>
            <a:endParaRPr lang="en-US" sz="28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01697008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3362" y="2126287"/>
            <a:ext cx="5420976" cy="569709"/>
          </a:xfrm>
          <a:prstGeom prst="rect">
            <a:avLst/>
          </a:prstGeom>
        </p:spPr>
        <p:txBody>
          <a:bodyPr vert="horz" wrap="square" lIns="0" tIns="19242" rIns="0" bIns="0" rtlCol="0">
            <a:spAutoFit/>
          </a:bodyPr>
          <a:lstStyle/>
          <a:p>
            <a:pPr marL="15394">
              <a:spcBef>
                <a:spcPts val="152"/>
              </a:spcBef>
            </a:pPr>
            <a:r>
              <a:rPr sz="3576" spc="18" dirty="0">
                <a:solidFill>
                  <a:srgbClr val="323299"/>
                </a:solidFill>
                <a:latin typeface="Arial MT"/>
                <a:cs typeface="Arial MT"/>
              </a:rPr>
              <a:t>Method</a:t>
            </a:r>
            <a:r>
              <a:rPr sz="3576" spc="-67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3576" spc="12" dirty="0">
                <a:solidFill>
                  <a:srgbClr val="323299"/>
                </a:solidFill>
                <a:latin typeface="Arial MT"/>
                <a:cs typeface="Arial MT"/>
              </a:rPr>
              <a:t>of</a:t>
            </a:r>
            <a:r>
              <a:rPr sz="3576" spc="-36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3576" spc="12" dirty="0">
                <a:solidFill>
                  <a:srgbClr val="323299"/>
                </a:solidFill>
                <a:latin typeface="Arial MT"/>
                <a:cs typeface="Arial MT"/>
              </a:rPr>
              <a:t>Joints:</a:t>
            </a:r>
            <a:r>
              <a:rPr sz="3576" spc="-48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3576" spc="12" dirty="0">
                <a:solidFill>
                  <a:srgbClr val="323299"/>
                </a:solidFill>
                <a:latin typeface="Arial MT"/>
                <a:cs typeface="Arial MT"/>
              </a:rPr>
              <a:t>Example</a:t>
            </a:r>
            <a:endParaRPr sz="3576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88903" y="2854112"/>
            <a:ext cx="10303164" cy="384025"/>
          </a:xfrm>
          <a:prstGeom prst="rect">
            <a:avLst/>
          </a:prstGeom>
        </p:spPr>
        <p:txBody>
          <a:bodyPr vert="horz" wrap="square" lIns="0" tIns="20012" rIns="0" bIns="0" rtlCol="0">
            <a:spAutoFit/>
          </a:bodyPr>
          <a:lstStyle/>
          <a:p>
            <a:pPr marL="15394">
              <a:spcBef>
                <a:spcPts val="158"/>
              </a:spcBef>
            </a:pPr>
            <a:r>
              <a:rPr sz="2364" spc="12" dirty="0">
                <a:latin typeface="Arial MT"/>
                <a:cs typeface="Arial MT"/>
              </a:rPr>
              <a:t>Determine</a:t>
            </a:r>
            <a:r>
              <a:rPr sz="2364" spc="18" dirty="0">
                <a:latin typeface="Arial MT"/>
                <a:cs typeface="Arial MT"/>
              </a:rPr>
              <a:t> </a:t>
            </a:r>
            <a:r>
              <a:rPr sz="2364" spc="12" dirty="0">
                <a:latin typeface="Arial MT"/>
                <a:cs typeface="Arial MT"/>
              </a:rPr>
              <a:t>the force</a:t>
            </a:r>
            <a:r>
              <a:rPr sz="2364" spc="-6" dirty="0">
                <a:latin typeface="Arial MT"/>
                <a:cs typeface="Arial MT"/>
              </a:rPr>
              <a:t> </a:t>
            </a:r>
            <a:r>
              <a:rPr sz="2364" spc="12" dirty="0">
                <a:latin typeface="Arial MT"/>
                <a:cs typeface="Arial MT"/>
              </a:rPr>
              <a:t>in</a:t>
            </a:r>
            <a:r>
              <a:rPr sz="2364" spc="24" dirty="0">
                <a:latin typeface="Arial MT"/>
                <a:cs typeface="Arial MT"/>
              </a:rPr>
              <a:t> </a:t>
            </a:r>
            <a:r>
              <a:rPr sz="2364" spc="18" dirty="0">
                <a:latin typeface="Arial MT"/>
                <a:cs typeface="Arial MT"/>
              </a:rPr>
              <a:t>each</a:t>
            </a:r>
            <a:r>
              <a:rPr sz="2364" spc="12" dirty="0">
                <a:latin typeface="Arial MT"/>
                <a:cs typeface="Arial MT"/>
              </a:rPr>
              <a:t> member</a:t>
            </a:r>
            <a:r>
              <a:rPr sz="2364" spc="24" dirty="0">
                <a:latin typeface="Arial MT"/>
                <a:cs typeface="Arial MT"/>
              </a:rPr>
              <a:t> </a:t>
            </a:r>
            <a:r>
              <a:rPr sz="2364" spc="12" dirty="0">
                <a:latin typeface="Arial MT"/>
                <a:cs typeface="Arial MT"/>
              </a:rPr>
              <a:t>of</a:t>
            </a:r>
            <a:r>
              <a:rPr sz="2364" spc="6" dirty="0">
                <a:latin typeface="Arial MT"/>
                <a:cs typeface="Arial MT"/>
              </a:rPr>
              <a:t> </a:t>
            </a:r>
            <a:r>
              <a:rPr sz="2364" spc="12" dirty="0">
                <a:latin typeface="Arial MT"/>
                <a:cs typeface="Arial MT"/>
              </a:rPr>
              <a:t>the loaded truss</a:t>
            </a:r>
            <a:r>
              <a:rPr sz="2364" dirty="0">
                <a:latin typeface="Arial MT"/>
                <a:cs typeface="Arial MT"/>
              </a:rPr>
              <a:t> </a:t>
            </a:r>
            <a:r>
              <a:rPr sz="2364" spc="18" dirty="0">
                <a:latin typeface="Arial MT"/>
                <a:cs typeface="Arial MT"/>
              </a:rPr>
              <a:t>by</a:t>
            </a:r>
            <a:r>
              <a:rPr sz="2364" spc="6" dirty="0">
                <a:latin typeface="Arial MT"/>
                <a:cs typeface="Arial MT"/>
              </a:rPr>
              <a:t> </a:t>
            </a:r>
            <a:r>
              <a:rPr sz="2364" spc="12" dirty="0">
                <a:latin typeface="Arial MT"/>
                <a:cs typeface="Arial MT"/>
              </a:rPr>
              <a:t>Method</a:t>
            </a:r>
            <a:r>
              <a:rPr sz="2364" spc="24" dirty="0">
                <a:latin typeface="Arial MT"/>
                <a:cs typeface="Arial MT"/>
              </a:rPr>
              <a:t> </a:t>
            </a:r>
            <a:r>
              <a:rPr sz="2364" spc="12" dirty="0">
                <a:latin typeface="Arial MT"/>
                <a:cs typeface="Arial MT"/>
              </a:rPr>
              <a:t>of</a:t>
            </a:r>
            <a:r>
              <a:rPr sz="2364" spc="6" dirty="0">
                <a:latin typeface="Arial MT"/>
                <a:cs typeface="Arial MT"/>
              </a:rPr>
              <a:t> </a:t>
            </a:r>
            <a:r>
              <a:rPr sz="2364" spc="12" dirty="0">
                <a:latin typeface="Arial MT"/>
                <a:cs typeface="Arial MT"/>
              </a:rPr>
              <a:t>Joints</a:t>
            </a:r>
            <a:endParaRPr sz="2364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37570" y="3746962"/>
            <a:ext cx="3719097" cy="306360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A40D18-E122-888B-9CD7-9473FFB9795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167</a:t>
            </a:fld>
            <a:endParaRPr lang="en-US" spc="-25" dirty="0"/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3362" y="2126287"/>
            <a:ext cx="5420976" cy="569709"/>
          </a:xfrm>
          <a:prstGeom prst="rect">
            <a:avLst/>
          </a:prstGeom>
        </p:spPr>
        <p:txBody>
          <a:bodyPr vert="horz" wrap="square" lIns="0" tIns="19242" rIns="0" bIns="0" rtlCol="0">
            <a:spAutoFit/>
          </a:bodyPr>
          <a:lstStyle/>
          <a:p>
            <a:pPr marL="15394">
              <a:spcBef>
                <a:spcPts val="152"/>
              </a:spcBef>
            </a:pPr>
            <a:r>
              <a:rPr sz="3576" spc="18" dirty="0">
                <a:solidFill>
                  <a:srgbClr val="323299"/>
                </a:solidFill>
                <a:latin typeface="Arial MT"/>
                <a:cs typeface="Arial MT"/>
              </a:rPr>
              <a:t>Method</a:t>
            </a:r>
            <a:r>
              <a:rPr sz="3576" spc="-67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3576" spc="12" dirty="0">
                <a:solidFill>
                  <a:srgbClr val="323299"/>
                </a:solidFill>
                <a:latin typeface="Arial MT"/>
                <a:cs typeface="Arial MT"/>
              </a:rPr>
              <a:t>of</a:t>
            </a:r>
            <a:r>
              <a:rPr sz="3576" spc="-36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3576" spc="12" dirty="0">
                <a:solidFill>
                  <a:srgbClr val="323299"/>
                </a:solidFill>
                <a:latin typeface="Arial MT"/>
                <a:cs typeface="Arial MT"/>
              </a:rPr>
              <a:t>Joints:</a:t>
            </a:r>
            <a:r>
              <a:rPr sz="3576" spc="-48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3576" spc="12" dirty="0">
                <a:solidFill>
                  <a:srgbClr val="323299"/>
                </a:solidFill>
                <a:latin typeface="Arial MT"/>
                <a:cs typeface="Arial MT"/>
              </a:rPr>
              <a:t>Example</a:t>
            </a:r>
            <a:endParaRPr sz="3576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88904" y="2854112"/>
            <a:ext cx="1135303" cy="384025"/>
          </a:xfrm>
          <a:prstGeom prst="rect">
            <a:avLst/>
          </a:prstGeom>
        </p:spPr>
        <p:txBody>
          <a:bodyPr vert="horz" wrap="square" lIns="0" tIns="20012" rIns="0" bIns="0" rtlCol="0">
            <a:spAutoFit/>
          </a:bodyPr>
          <a:lstStyle/>
          <a:p>
            <a:pPr marL="15394">
              <a:spcBef>
                <a:spcPts val="158"/>
              </a:spcBef>
            </a:pPr>
            <a:r>
              <a:rPr sz="2364" spc="12" dirty="0">
                <a:latin typeface="Arial MT"/>
                <a:cs typeface="Arial MT"/>
              </a:rPr>
              <a:t>Solution</a:t>
            </a:r>
            <a:endParaRPr sz="2364">
              <a:latin typeface="Arial MT"/>
              <a:cs typeface="Arial M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897584" y="2049319"/>
            <a:ext cx="8543636" cy="6192212"/>
            <a:chOff x="1565507" y="1165860"/>
            <a:chExt cx="7048500" cy="510857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50508" y="1165860"/>
              <a:ext cx="2263139" cy="510844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65507" y="2344655"/>
              <a:ext cx="4540315" cy="66655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86973" y="4837561"/>
              <a:ext cx="4335089" cy="48248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34325" y="5644979"/>
              <a:ext cx="4271880" cy="454436"/>
            </a:xfrm>
            <a:prstGeom prst="rect">
              <a:avLst/>
            </a:prstGeom>
          </p:spPr>
        </p:pic>
      </p:grp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243911-6C48-F53C-CCFB-6D4BE7BC1A6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168</a:t>
            </a:fld>
            <a:endParaRPr lang="en-US" spc="-25" dirty="0"/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3362" y="2126287"/>
            <a:ext cx="5420976" cy="569709"/>
          </a:xfrm>
          <a:prstGeom prst="rect">
            <a:avLst/>
          </a:prstGeom>
        </p:spPr>
        <p:txBody>
          <a:bodyPr vert="horz" wrap="square" lIns="0" tIns="19242" rIns="0" bIns="0" rtlCol="0">
            <a:spAutoFit/>
          </a:bodyPr>
          <a:lstStyle/>
          <a:p>
            <a:pPr marL="15394">
              <a:spcBef>
                <a:spcPts val="152"/>
              </a:spcBef>
            </a:pPr>
            <a:r>
              <a:rPr sz="3576" spc="18" dirty="0">
                <a:solidFill>
                  <a:srgbClr val="323299"/>
                </a:solidFill>
                <a:latin typeface="Arial MT"/>
                <a:cs typeface="Arial MT"/>
              </a:rPr>
              <a:t>Method</a:t>
            </a:r>
            <a:r>
              <a:rPr sz="3576" spc="-67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3576" spc="12" dirty="0">
                <a:solidFill>
                  <a:srgbClr val="323299"/>
                </a:solidFill>
                <a:latin typeface="Arial MT"/>
                <a:cs typeface="Arial MT"/>
              </a:rPr>
              <a:t>of</a:t>
            </a:r>
            <a:r>
              <a:rPr sz="3576" spc="-36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3576" spc="12" dirty="0">
                <a:solidFill>
                  <a:srgbClr val="323299"/>
                </a:solidFill>
                <a:latin typeface="Arial MT"/>
                <a:cs typeface="Arial MT"/>
              </a:rPr>
              <a:t>Joints:</a:t>
            </a:r>
            <a:r>
              <a:rPr sz="3576" spc="-48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3576" spc="12" dirty="0">
                <a:solidFill>
                  <a:srgbClr val="323299"/>
                </a:solidFill>
                <a:latin typeface="Arial MT"/>
                <a:cs typeface="Arial MT"/>
              </a:rPr>
              <a:t>Example</a:t>
            </a:r>
            <a:endParaRPr sz="3576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88904" y="2854112"/>
            <a:ext cx="1135303" cy="384025"/>
          </a:xfrm>
          <a:prstGeom prst="rect">
            <a:avLst/>
          </a:prstGeom>
        </p:spPr>
        <p:txBody>
          <a:bodyPr vert="horz" wrap="square" lIns="0" tIns="20012" rIns="0" bIns="0" rtlCol="0">
            <a:spAutoFit/>
          </a:bodyPr>
          <a:lstStyle/>
          <a:p>
            <a:pPr marL="15394">
              <a:spcBef>
                <a:spcPts val="158"/>
              </a:spcBef>
            </a:pPr>
            <a:r>
              <a:rPr sz="2364" spc="12" dirty="0">
                <a:latin typeface="Arial MT"/>
                <a:cs typeface="Arial MT"/>
              </a:rPr>
              <a:t>Solution</a:t>
            </a:r>
            <a:endParaRPr sz="2364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57601" y="2832562"/>
            <a:ext cx="3506122" cy="221303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41942" y="5218916"/>
            <a:ext cx="5866356" cy="151437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92737" y="7087251"/>
            <a:ext cx="5839598" cy="71220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530705" y="1918161"/>
            <a:ext cx="2137293" cy="1828800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5D6EB33-491D-F845-6014-02B30D8F995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169</a:t>
            </a:fld>
            <a:endParaRPr lang="en-US" spc="-25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236399"/>
            <a:ext cx="10622447" cy="453970"/>
          </a:xfrm>
        </p:spPr>
        <p:txBody>
          <a:bodyPr/>
          <a:lstStyle/>
          <a:p>
            <a:endParaRPr/>
          </a:p>
        </p:txBody>
      </p:sp>
      <p:pic>
        <p:nvPicPr>
          <p:cNvPr id="3" name="Picture 2" descr="temp_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4700"/>
            <a:ext cx="12192000" cy="9144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7C83B8-476F-3F8D-39F4-238F26A0090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17</a:t>
            </a:fld>
            <a:endParaRPr lang="en-US" spc="-25" dirty="0"/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3361" y="2126287"/>
            <a:ext cx="6459297" cy="569709"/>
          </a:xfrm>
          <a:prstGeom prst="rect">
            <a:avLst/>
          </a:prstGeom>
        </p:spPr>
        <p:txBody>
          <a:bodyPr vert="horz" wrap="square" lIns="0" tIns="19242" rIns="0" bIns="0" rtlCol="0">
            <a:spAutoFit/>
          </a:bodyPr>
          <a:lstStyle/>
          <a:p>
            <a:pPr marL="15394">
              <a:spcBef>
                <a:spcPts val="152"/>
              </a:spcBef>
            </a:pP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S</a:t>
            </a:r>
            <a:r>
              <a:rPr sz="3576" spc="6" dirty="0">
                <a:solidFill>
                  <a:srgbClr val="021FA2"/>
                </a:solidFill>
                <a:latin typeface="Arial MT"/>
                <a:cs typeface="Arial MT"/>
              </a:rPr>
              <a:t>t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ructura</a:t>
            </a:r>
            <a:r>
              <a:rPr sz="3576" spc="6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3576" spc="-242" dirty="0">
                <a:solidFill>
                  <a:srgbClr val="021FA2"/>
                </a:solidFill>
                <a:latin typeface="Arial MT"/>
                <a:cs typeface="Arial MT"/>
              </a:rPr>
              <a:t> 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Ana</a:t>
            </a:r>
            <a:r>
              <a:rPr sz="3576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ys</a:t>
            </a:r>
            <a:r>
              <a:rPr sz="3576" dirty="0">
                <a:solidFill>
                  <a:srgbClr val="021FA2"/>
                </a:solidFill>
                <a:latin typeface="Arial MT"/>
                <a:cs typeface="Arial MT"/>
              </a:rPr>
              <a:t>i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s:</a:t>
            </a:r>
            <a:r>
              <a:rPr sz="3576" spc="-18" dirty="0">
                <a:solidFill>
                  <a:srgbClr val="021FA2"/>
                </a:solidFill>
                <a:latin typeface="Arial MT"/>
                <a:cs typeface="Arial MT"/>
              </a:rPr>
              <a:t> 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P</a:t>
            </a:r>
            <a:r>
              <a:rPr sz="3576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ane</a:t>
            </a:r>
            <a:r>
              <a:rPr sz="3576" spc="-91" dirty="0">
                <a:solidFill>
                  <a:srgbClr val="021FA2"/>
                </a:solidFill>
                <a:latin typeface="Arial MT"/>
                <a:cs typeface="Arial MT"/>
              </a:rPr>
              <a:t> </a:t>
            </a:r>
            <a:r>
              <a:rPr sz="3576" spc="-121" dirty="0">
                <a:solidFill>
                  <a:srgbClr val="021FA2"/>
                </a:solidFill>
                <a:latin typeface="Arial MT"/>
                <a:cs typeface="Arial MT"/>
              </a:rPr>
              <a:t>T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russ</a:t>
            </a:r>
            <a:endParaRPr sz="3576">
              <a:latin typeface="Arial MT"/>
              <a:cs typeface="Arial M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29285" y="7067055"/>
            <a:ext cx="1877638" cy="142000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905769" y="2854112"/>
            <a:ext cx="8642927" cy="5910035"/>
          </a:xfrm>
          <a:prstGeom prst="rect">
            <a:avLst/>
          </a:prstGeom>
        </p:spPr>
        <p:txBody>
          <a:bodyPr vert="horz" wrap="square" lIns="0" tIns="14624" rIns="0" bIns="0" rtlCol="0">
            <a:spAutoFit/>
          </a:bodyPr>
          <a:lstStyle/>
          <a:p>
            <a:pPr marL="15394" marR="139313" indent="5388">
              <a:lnSpc>
                <a:spcPct val="101499"/>
              </a:lnSpc>
              <a:spcBef>
                <a:spcPts val="115"/>
              </a:spcBef>
            </a:pPr>
            <a:r>
              <a:rPr sz="2364" spc="18" dirty="0">
                <a:latin typeface="Arial MT"/>
                <a:cs typeface="Arial MT"/>
              </a:rPr>
              <a:t>When </a:t>
            </a:r>
            <a:r>
              <a:rPr sz="2364" spc="12" dirty="0">
                <a:latin typeface="Arial MT"/>
                <a:cs typeface="Arial MT"/>
              </a:rPr>
              <a:t>more </a:t>
            </a:r>
            <a:r>
              <a:rPr sz="2364" spc="18" dirty="0">
                <a:latin typeface="Arial MT"/>
                <a:cs typeface="Arial MT"/>
              </a:rPr>
              <a:t>number </a:t>
            </a:r>
            <a:r>
              <a:rPr sz="2364" spc="12" dirty="0">
                <a:latin typeface="Arial MT"/>
                <a:cs typeface="Arial MT"/>
              </a:rPr>
              <a:t>of members/supports are present than are </a:t>
            </a:r>
            <a:r>
              <a:rPr sz="2364" spc="-642" dirty="0">
                <a:latin typeface="Arial MT"/>
                <a:cs typeface="Arial MT"/>
              </a:rPr>
              <a:t> </a:t>
            </a:r>
            <a:r>
              <a:rPr sz="2364" spc="18" dirty="0">
                <a:latin typeface="Arial MT"/>
                <a:cs typeface="Arial MT"/>
              </a:rPr>
              <a:t>needed</a:t>
            </a:r>
            <a:r>
              <a:rPr sz="2364" spc="-6" dirty="0">
                <a:latin typeface="Arial MT"/>
                <a:cs typeface="Arial MT"/>
              </a:rPr>
              <a:t> </a:t>
            </a:r>
            <a:r>
              <a:rPr sz="2364" spc="12" dirty="0">
                <a:latin typeface="Arial MT"/>
                <a:cs typeface="Arial MT"/>
              </a:rPr>
              <a:t>to</a:t>
            </a:r>
            <a:r>
              <a:rPr sz="2364" dirty="0">
                <a:latin typeface="Arial MT"/>
                <a:cs typeface="Arial MT"/>
              </a:rPr>
              <a:t> </a:t>
            </a:r>
            <a:r>
              <a:rPr sz="2364" spc="12" dirty="0">
                <a:latin typeface="Arial MT"/>
                <a:cs typeface="Arial MT"/>
              </a:rPr>
              <a:t>prevent</a:t>
            </a:r>
            <a:r>
              <a:rPr sz="2364" spc="-6" dirty="0">
                <a:latin typeface="Arial MT"/>
                <a:cs typeface="Arial MT"/>
              </a:rPr>
              <a:t> </a:t>
            </a:r>
            <a:r>
              <a:rPr sz="2364" spc="12" dirty="0">
                <a:latin typeface="Arial MT"/>
                <a:cs typeface="Arial MT"/>
              </a:rPr>
              <a:t>collapse/stability</a:t>
            </a:r>
            <a:endParaRPr sz="2364">
              <a:latin typeface="Arial MT"/>
              <a:cs typeface="Arial MT"/>
            </a:endParaRPr>
          </a:p>
          <a:p>
            <a:pPr marL="20781">
              <a:spcBef>
                <a:spcPts val="624"/>
              </a:spcBef>
            </a:pPr>
            <a:r>
              <a:rPr sz="2364" spc="-18" dirty="0">
                <a:latin typeface="MS UI Gothic"/>
                <a:cs typeface="MS UI Gothic"/>
              </a:rPr>
              <a:t>🡪</a:t>
            </a:r>
            <a:r>
              <a:rPr sz="2364" spc="-73" dirty="0">
                <a:latin typeface="MS UI Gothic"/>
                <a:cs typeface="MS UI Gothic"/>
              </a:rPr>
              <a:t> </a:t>
            </a:r>
            <a:r>
              <a:rPr sz="2364" spc="12" dirty="0">
                <a:solidFill>
                  <a:srgbClr val="FF0000"/>
                </a:solidFill>
                <a:latin typeface="Arial MT"/>
                <a:cs typeface="Arial MT"/>
              </a:rPr>
              <a:t>Statically</a:t>
            </a:r>
            <a:r>
              <a:rPr sz="2364" spc="-18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2364" spc="12" dirty="0">
                <a:solidFill>
                  <a:srgbClr val="FF0000"/>
                </a:solidFill>
                <a:latin typeface="Arial MT"/>
                <a:cs typeface="Arial MT"/>
              </a:rPr>
              <a:t>Indeterminate</a:t>
            </a:r>
            <a:r>
              <a:rPr sz="2364" spc="-3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2364" spc="18" dirty="0">
                <a:solidFill>
                  <a:srgbClr val="FF0000"/>
                </a:solidFill>
                <a:latin typeface="Arial MT"/>
                <a:cs typeface="Arial MT"/>
              </a:rPr>
              <a:t>Truss</a:t>
            </a:r>
            <a:endParaRPr sz="2364">
              <a:latin typeface="Arial MT"/>
              <a:cs typeface="Arial MT"/>
            </a:endParaRPr>
          </a:p>
          <a:p>
            <a:pPr marL="190882" indent="-175488">
              <a:spcBef>
                <a:spcPts val="556"/>
              </a:spcBef>
              <a:buChar char="•"/>
              <a:tabLst>
                <a:tab pos="190882" algn="l"/>
              </a:tabLst>
            </a:pPr>
            <a:r>
              <a:rPr sz="2182" spc="6" dirty="0">
                <a:solidFill>
                  <a:srgbClr val="323299"/>
                </a:solidFill>
                <a:latin typeface="Arial MT"/>
                <a:cs typeface="Arial MT"/>
              </a:rPr>
              <a:t>cannot</a:t>
            </a:r>
            <a:r>
              <a:rPr sz="2182" spc="12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2182" spc="6" dirty="0">
                <a:solidFill>
                  <a:srgbClr val="323299"/>
                </a:solidFill>
                <a:latin typeface="Arial MT"/>
                <a:cs typeface="Arial MT"/>
              </a:rPr>
              <a:t>be</a:t>
            </a:r>
            <a:r>
              <a:rPr sz="2182" spc="-6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2182" spc="6" dirty="0">
                <a:solidFill>
                  <a:srgbClr val="323299"/>
                </a:solidFill>
                <a:latin typeface="Arial MT"/>
                <a:cs typeface="Arial MT"/>
              </a:rPr>
              <a:t>analyzed</a:t>
            </a:r>
            <a:r>
              <a:rPr sz="2182" spc="12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2182" spc="6" dirty="0">
                <a:solidFill>
                  <a:srgbClr val="323299"/>
                </a:solidFill>
                <a:latin typeface="Arial MT"/>
                <a:cs typeface="Arial MT"/>
              </a:rPr>
              <a:t>using</a:t>
            </a:r>
            <a:r>
              <a:rPr sz="2182" spc="-6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2182" spc="6" dirty="0">
                <a:solidFill>
                  <a:srgbClr val="323299"/>
                </a:solidFill>
                <a:latin typeface="Arial MT"/>
                <a:cs typeface="Arial MT"/>
              </a:rPr>
              <a:t>equations</a:t>
            </a:r>
            <a:r>
              <a:rPr sz="2182" spc="18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2182" spc="6" dirty="0">
                <a:solidFill>
                  <a:srgbClr val="323299"/>
                </a:solidFill>
                <a:latin typeface="Arial MT"/>
                <a:cs typeface="Arial MT"/>
              </a:rPr>
              <a:t>of</a:t>
            </a:r>
            <a:r>
              <a:rPr sz="2182" spc="-6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2182" spc="6" dirty="0">
                <a:solidFill>
                  <a:srgbClr val="323299"/>
                </a:solidFill>
                <a:latin typeface="Arial MT"/>
                <a:cs typeface="Arial MT"/>
              </a:rPr>
              <a:t>equilibrium</a:t>
            </a:r>
            <a:r>
              <a:rPr sz="2182" spc="12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2182" spc="6" dirty="0">
                <a:solidFill>
                  <a:srgbClr val="323299"/>
                </a:solidFill>
                <a:latin typeface="Arial MT"/>
                <a:cs typeface="Arial MT"/>
              </a:rPr>
              <a:t>alone!</a:t>
            </a:r>
            <a:endParaRPr sz="2182">
              <a:latin typeface="Arial MT"/>
              <a:cs typeface="Arial MT"/>
            </a:endParaRPr>
          </a:p>
          <a:p>
            <a:pPr marL="15394" marR="1024449">
              <a:lnSpc>
                <a:spcPts val="2642"/>
              </a:lnSpc>
              <a:spcBef>
                <a:spcPts val="85"/>
              </a:spcBef>
              <a:buChar char="•"/>
              <a:tabLst>
                <a:tab pos="190882" algn="l"/>
              </a:tabLst>
            </a:pPr>
            <a:r>
              <a:rPr sz="2182" spc="6" dirty="0">
                <a:solidFill>
                  <a:srgbClr val="323299"/>
                </a:solidFill>
                <a:latin typeface="Arial MT"/>
                <a:cs typeface="Arial MT"/>
              </a:rPr>
              <a:t>additional</a:t>
            </a:r>
            <a:r>
              <a:rPr sz="2182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2182" spc="6" dirty="0">
                <a:solidFill>
                  <a:srgbClr val="323299"/>
                </a:solidFill>
                <a:latin typeface="Arial MT"/>
                <a:cs typeface="Arial MT"/>
              </a:rPr>
              <a:t>members</a:t>
            </a:r>
            <a:r>
              <a:rPr sz="2182" spc="30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2182" spc="6" dirty="0">
                <a:solidFill>
                  <a:srgbClr val="323299"/>
                </a:solidFill>
                <a:latin typeface="Arial MT"/>
                <a:cs typeface="Arial MT"/>
              </a:rPr>
              <a:t>or</a:t>
            </a:r>
            <a:r>
              <a:rPr sz="2182" spc="12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2182" spc="6" dirty="0">
                <a:solidFill>
                  <a:srgbClr val="323299"/>
                </a:solidFill>
                <a:latin typeface="Arial MT"/>
                <a:cs typeface="Arial MT"/>
              </a:rPr>
              <a:t>supports</a:t>
            </a:r>
            <a:r>
              <a:rPr sz="2182" spc="18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2182" spc="6" dirty="0">
                <a:solidFill>
                  <a:srgbClr val="323299"/>
                </a:solidFill>
                <a:latin typeface="Arial MT"/>
                <a:cs typeface="Arial MT"/>
              </a:rPr>
              <a:t>which</a:t>
            </a:r>
            <a:r>
              <a:rPr sz="2182" dirty="0">
                <a:solidFill>
                  <a:srgbClr val="323299"/>
                </a:solidFill>
                <a:latin typeface="Arial MT"/>
                <a:cs typeface="Arial MT"/>
              </a:rPr>
              <a:t> are</a:t>
            </a:r>
            <a:r>
              <a:rPr sz="2182" spc="12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2182" spc="6" dirty="0">
                <a:solidFill>
                  <a:srgbClr val="323299"/>
                </a:solidFill>
                <a:latin typeface="Arial MT"/>
                <a:cs typeface="Arial MT"/>
              </a:rPr>
              <a:t>not</a:t>
            </a:r>
            <a:r>
              <a:rPr sz="2182" spc="18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2182" spc="6" dirty="0">
                <a:solidFill>
                  <a:srgbClr val="323299"/>
                </a:solidFill>
                <a:latin typeface="Arial MT"/>
                <a:cs typeface="Arial MT"/>
              </a:rPr>
              <a:t>necessary</a:t>
            </a:r>
            <a:r>
              <a:rPr sz="2182" dirty="0">
                <a:solidFill>
                  <a:srgbClr val="323299"/>
                </a:solidFill>
                <a:latin typeface="Arial MT"/>
                <a:cs typeface="Arial MT"/>
              </a:rPr>
              <a:t> for </a:t>
            </a:r>
            <a:r>
              <a:rPr sz="2182" spc="-587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2182" spc="6" dirty="0">
                <a:solidFill>
                  <a:srgbClr val="323299"/>
                </a:solidFill>
                <a:latin typeface="Arial MT"/>
                <a:cs typeface="Arial MT"/>
              </a:rPr>
              <a:t>maintaining</a:t>
            </a:r>
            <a:r>
              <a:rPr sz="2182" spc="-6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2182" spc="6" dirty="0">
                <a:solidFill>
                  <a:srgbClr val="323299"/>
                </a:solidFill>
                <a:latin typeface="Arial MT"/>
                <a:cs typeface="Arial MT"/>
              </a:rPr>
              <a:t>the</a:t>
            </a:r>
            <a:r>
              <a:rPr sz="2182" spc="12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2182" spc="6" dirty="0">
                <a:solidFill>
                  <a:srgbClr val="323299"/>
                </a:solidFill>
                <a:latin typeface="Arial MT"/>
                <a:cs typeface="Arial MT"/>
              </a:rPr>
              <a:t>equilibrium configuration</a:t>
            </a:r>
            <a:r>
              <a:rPr sz="2182" spc="24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2182" spc="-36" dirty="0">
                <a:solidFill>
                  <a:srgbClr val="323299"/>
                </a:solidFill>
                <a:latin typeface="MS UI Gothic"/>
                <a:cs typeface="MS UI Gothic"/>
              </a:rPr>
              <a:t>🡪</a:t>
            </a:r>
            <a:r>
              <a:rPr sz="2182" spc="-55" dirty="0">
                <a:solidFill>
                  <a:srgbClr val="323299"/>
                </a:solidFill>
                <a:latin typeface="MS UI Gothic"/>
                <a:cs typeface="MS UI Gothic"/>
              </a:rPr>
              <a:t> </a:t>
            </a:r>
            <a:r>
              <a:rPr sz="2182" spc="6" dirty="0">
                <a:solidFill>
                  <a:srgbClr val="FF0000"/>
                </a:solidFill>
                <a:latin typeface="Arial MT"/>
                <a:cs typeface="Arial MT"/>
              </a:rPr>
              <a:t>Redundant</a:t>
            </a:r>
            <a:endParaRPr sz="2182">
              <a:latin typeface="Arial MT"/>
              <a:cs typeface="Arial MT"/>
            </a:endParaRPr>
          </a:p>
          <a:p>
            <a:pPr marL="20781">
              <a:spcBef>
                <a:spcPts val="1618"/>
              </a:spcBef>
            </a:pPr>
            <a:r>
              <a:rPr sz="2364" spc="12" dirty="0">
                <a:solidFill>
                  <a:srgbClr val="323299"/>
                </a:solidFill>
                <a:latin typeface="Arial MT"/>
                <a:cs typeface="Arial MT"/>
              </a:rPr>
              <a:t>Internal</a:t>
            </a:r>
            <a:r>
              <a:rPr sz="2364" spc="-24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2364" spc="18" dirty="0">
                <a:solidFill>
                  <a:srgbClr val="323299"/>
                </a:solidFill>
                <a:latin typeface="Arial MT"/>
                <a:cs typeface="Arial MT"/>
              </a:rPr>
              <a:t>and</a:t>
            </a:r>
            <a:r>
              <a:rPr sz="2364" spc="6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2364" spc="12" dirty="0">
                <a:solidFill>
                  <a:srgbClr val="323299"/>
                </a:solidFill>
                <a:latin typeface="Arial MT"/>
                <a:cs typeface="Arial MT"/>
              </a:rPr>
              <a:t>External</a:t>
            </a:r>
            <a:r>
              <a:rPr sz="2364" spc="-24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2364" spc="18" dirty="0">
                <a:solidFill>
                  <a:srgbClr val="323299"/>
                </a:solidFill>
                <a:latin typeface="Arial MT"/>
                <a:cs typeface="Arial MT"/>
              </a:rPr>
              <a:t>Redundancy</a:t>
            </a:r>
            <a:endParaRPr sz="2364">
              <a:latin typeface="Arial MT"/>
              <a:cs typeface="Arial MT"/>
            </a:endParaRPr>
          </a:p>
          <a:p>
            <a:pPr marL="20781">
              <a:spcBef>
                <a:spcPts val="36"/>
              </a:spcBef>
            </a:pPr>
            <a:r>
              <a:rPr sz="2182" dirty="0">
                <a:latin typeface="Arial MT"/>
                <a:cs typeface="Arial MT"/>
              </a:rPr>
              <a:t>Extra</a:t>
            </a:r>
            <a:r>
              <a:rPr sz="2182" spc="24" dirty="0">
                <a:latin typeface="Arial MT"/>
                <a:cs typeface="Arial MT"/>
              </a:rPr>
              <a:t> </a:t>
            </a:r>
            <a:r>
              <a:rPr sz="2182" spc="6" dirty="0">
                <a:latin typeface="Arial MT"/>
                <a:cs typeface="Arial MT"/>
              </a:rPr>
              <a:t>Supports</a:t>
            </a:r>
            <a:r>
              <a:rPr sz="2182" spc="24" dirty="0">
                <a:latin typeface="Arial MT"/>
                <a:cs typeface="Arial MT"/>
              </a:rPr>
              <a:t> </a:t>
            </a:r>
            <a:r>
              <a:rPr sz="2182" spc="6" dirty="0">
                <a:latin typeface="Arial MT"/>
                <a:cs typeface="Arial MT"/>
              </a:rPr>
              <a:t>than</a:t>
            </a:r>
            <a:r>
              <a:rPr sz="2182" spc="12" dirty="0">
                <a:latin typeface="Arial MT"/>
                <a:cs typeface="Arial MT"/>
              </a:rPr>
              <a:t> </a:t>
            </a:r>
            <a:r>
              <a:rPr sz="2182" dirty="0">
                <a:latin typeface="Arial MT"/>
                <a:cs typeface="Arial MT"/>
              </a:rPr>
              <a:t>required</a:t>
            </a:r>
            <a:r>
              <a:rPr sz="2182" spc="30" dirty="0">
                <a:latin typeface="Arial MT"/>
                <a:cs typeface="Arial MT"/>
              </a:rPr>
              <a:t> </a:t>
            </a:r>
            <a:r>
              <a:rPr sz="2182" spc="-36" dirty="0">
                <a:latin typeface="MS UI Gothic"/>
                <a:cs typeface="MS UI Gothic"/>
              </a:rPr>
              <a:t>🡪</a:t>
            </a:r>
            <a:r>
              <a:rPr sz="2182" spc="-61" dirty="0">
                <a:latin typeface="MS UI Gothic"/>
                <a:cs typeface="MS UI Gothic"/>
              </a:rPr>
              <a:t> </a:t>
            </a:r>
            <a:r>
              <a:rPr sz="2182" dirty="0">
                <a:latin typeface="Arial MT"/>
                <a:cs typeface="Arial MT"/>
              </a:rPr>
              <a:t>External</a:t>
            </a:r>
            <a:r>
              <a:rPr sz="2182" spc="36" dirty="0">
                <a:latin typeface="Arial MT"/>
                <a:cs typeface="Arial MT"/>
              </a:rPr>
              <a:t> </a:t>
            </a:r>
            <a:r>
              <a:rPr sz="2182" spc="6" dirty="0">
                <a:latin typeface="Arial MT"/>
                <a:cs typeface="Arial MT"/>
              </a:rPr>
              <a:t>Redundancy</a:t>
            </a:r>
            <a:endParaRPr sz="2182">
              <a:latin typeface="Arial MT"/>
              <a:cs typeface="Arial MT"/>
            </a:endParaRPr>
          </a:p>
          <a:p>
            <a:pPr marL="626522" lvl="1" indent="-211663">
              <a:spcBef>
                <a:spcPts val="12"/>
              </a:spcBef>
              <a:buChar char="–"/>
              <a:tabLst>
                <a:tab pos="627292" algn="l"/>
              </a:tabLst>
            </a:pPr>
            <a:r>
              <a:rPr sz="2000" dirty="0">
                <a:latin typeface="Arial MT"/>
                <a:cs typeface="Arial MT"/>
              </a:rPr>
              <a:t>Degree</a:t>
            </a:r>
            <a:r>
              <a:rPr sz="2000" spc="-48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of</a:t>
            </a:r>
            <a:r>
              <a:rPr sz="2000" spc="-24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indeterminacy</a:t>
            </a:r>
            <a:r>
              <a:rPr sz="2000" spc="-48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from</a:t>
            </a:r>
            <a:r>
              <a:rPr sz="2000" spc="-36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available</a:t>
            </a:r>
            <a:r>
              <a:rPr sz="2000" spc="-61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equilibrium</a:t>
            </a:r>
            <a:r>
              <a:rPr sz="2000" spc="-61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equations</a:t>
            </a:r>
            <a:endParaRPr sz="2000">
              <a:latin typeface="Arial MT"/>
              <a:cs typeface="Arial MT"/>
            </a:endParaRPr>
          </a:p>
          <a:p>
            <a:pPr marL="20781">
              <a:spcBef>
                <a:spcPts val="6"/>
              </a:spcBef>
            </a:pPr>
            <a:r>
              <a:rPr sz="2182" dirty="0">
                <a:latin typeface="Arial MT"/>
                <a:cs typeface="Arial MT"/>
              </a:rPr>
              <a:t>Extra</a:t>
            </a:r>
            <a:r>
              <a:rPr sz="2182" spc="30" dirty="0">
                <a:latin typeface="Arial MT"/>
                <a:cs typeface="Arial MT"/>
              </a:rPr>
              <a:t> </a:t>
            </a:r>
            <a:r>
              <a:rPr sz="2182" spc="6" dirty="0">
                <a:latin typeface="Arial MT"/>
                <a:cs typeface="Arial MT"/>
              </a:rPr>
              <a:t>Members</a:t>
            </a:r>
            <a:r>
              <a:rPr sz="2182" spc="36" dirty="0">
                <a:latin typeface="Arial MT"/>
                <a:cs typeface="Arial MT"/>
              </a:rPr>
              <a:t> </a:t>
            </a:r>
            <a:r>
              <a:rPr sz="2182" spc="6" dirty="0">
                <a:latin typeface="Arial MT"/>
                <a:cs typeface="Arial MT"/>
              </a:rPr>
              <a:t>than</a:t>
            </a:r>
            <a:r>
              <a:rPr sz="2182" spc="18" dirty="0">
                <a:latin typeface="Arial MT"/>
                <a:cs typeface="Arial MT"/>
              </a:rPr>
              <a:t> </a:t>
            </a:r>
            <a:r>
              <a:rPr sz="2182" dirty="0">
                <a:latin typeface="Arial MT"/>
                <a:cs typeface="Arial MT"/>
              </a:rPr>
              <a:t>required</a:t>
            </a:r>
            <a:r>
              <a:rPr sz="2182" spc="30" dirty="0">
                <a:latin typeface="Arial MT"/>
                <a:cs typeface="Arial MT"/>
              </a:rPr>
              <a:t> </a:t>
            </a:r>
            <a:r>
              <a:rPr sz="2182" spc="-36" dirty="0">
                <a:latin typeface="MS UI Gothic"/>
                <a:cs typeface="MS UI Gothic"/>
              </a:rPr>
              <a:t>🡪</a:t>
            </a:r>
            <a:r>
              <a:rPr sz="2182" spc="-55" dirty="0">
                <a:latin typeface="MS UI Gothic"/>
                <a:cs typeface="MS UI Gothic"/>
              </a:rPr>
              <a:t> </a:t>
            </a:r>
            <a:r>
              <a:rPr sz="2182" dirty="0">
                <a:latin typeface="Arial MT"/>
                <a:cs typeface="Arial MT"/>
              </a:rPr>
              <a:t>Internal</a:t>
            </a:r>
            <a:r>
              <a:rPr sz="2182" spc="30" dirty="0">
                <a:latin typeface="Arial MT"/>
                <a:cs typeface="Arial MT"/>
              </a:rPr>
              <a:t> </a:t>
            </a:r>
            <a:r>
              <a:rPr sz="2182" spc="6" dirty="0">
                <a:latin typeface="Arial MT"/>
                <a:cs typeface="Arial MT"/>
              </a:rPr>
              <a:t>Redundancy</a:t>
            </a:r>
            <a:endParaRPr sz="2182">
              <a:latin typeface="Arial MT"/>
              <a:cs typeface="Arial MT"/>
            </a:endParaRPr>
          </a:p>
          <a:p>
            <a:pPr marL="20781">
              <a:spcBef>
                <a:spcPts val="18"/>
              </a:spcBef>
            </a:pPr>
            <a:r>
              <a:rPr sz="2000" dirty="0">
                <a:latin typeface="Arial MT"/>
                <a:cs typeface="Arial MT"/>
              </a:rPr>
              <a:t>(truss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must</a:t>
            </a:r>
            <a:r>
              <a:rPr sz="2000" spc="-36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be</a:t>
            </a:r>
            <a:r>
              <a:rPr sz="2000" spc="-12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removed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from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the</a:t>
            </a:r>
            <a:r>
              <a:rPr sz="2000" spc="-12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supports</a:t>
            </a:r>
            <a:r>
              <a:rPr sz="2000" spc="-61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to</a:t>
            </a:r>
            <a:r>
              <a:rPr sz="2000" spc="-12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calculate</a:t>
            </a:r>
            <a:r>
              <a:rPr sz="2000" spc="-42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internal</a:t>
            </a:r>
            <a:r>
              <a:rPr sz="2000" spc="-36" dirty="0">
                <a:latin typeface="Arial MT"/>
                <a:cs typeface="Arial MT"/>
              </a:rPr>
              <a:t> </a:t>
            </a:r>
            <a:r>
              <a:rPr sz="2000" spc="-6" dirty="0">
                <a:latin typeface="Arial MT"/>
                <a:cs typeface="Arial MT"/>
              </a:rPr>
              <a:t>redundancy)</a:t>
            </a:r>
            <a:endParaRPr sz="2000">
              <a:latin typeface="Arial MT"/>
              <a:cs typeface="Arial MT"/>
            </a:endParaRPr>
          </a:p>
          <a:p>
            <a:pPr marL="696564" lvl="1" indent="-281704">
              <a:buChar char="–"/>
              <a:tabLst>
                <a:tab pos="697333" algn="l"/>
              </a:tabLst>
            </a:pPr>
            <a:r>
              <a:rPr sz="2000" dirty="0">
                <a:latin typeface="Arial MT"/>
                <a:cs typeface="Arial MT"/>
              </a:rPr>
              <a:t>Is</a:t>
            </a:r>
            <a:r>
              <a:rPr sz="2000" spc="-24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this</a:t>
            </a:r>
            <a:r>
              <a:rPr sz="2000" spc="-18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truss</a:t>
            </a:r>
            <a:r>
              <a:rPr sz="2000" spc="-42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statically</a:t>
            </a:r>
            <a:r>
              <a:rPr sz="2000" spc="-48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determinate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spc="-6" dirty="0">
                <a:latin typeface="Arial MT"/>
                <a:cs typeface="Arial MT"/>
              </a:rPr>
              <a:t>internally?</a:t>
            </a:r>
            <a:endParaRPr sz="2000">
              <a:latin typeface="Arial MT"/>
              <a:cs typeface="Arial MT"/>
            </a:endParaRPr>
          </a:p>
          <a:p>
            <a:pPr marL="166252">
              <a:spcBef>
                <a:spcPts val="1642"/>
              </a:spcBef>
            </a:pPr>
            <a:r>
              <a:rPr sz="1758" spc="6" dirty="0">
                <a:latin typeface="Arial MT"/>
                <a:cs typeface="Arial MT"/>
              </a:rPr>
              <a:t>Truss</a:t>
            </a:r>
            <a:r>
              <a:rPr sz="1758" dirty="0">
                <a:latin typeface="Arial MT"/>
                <a:cs typeface="Arial MT"/>
              </a:rPr>
              <a:t> </a:t>
            </a:r>
            <a:r>
              <a:rPr sz="1758" spc="18" dirty="0">
                <a:latin typeface="Arial MT"/>
                <a:cs typeface="Arial MT"/>
              </a:rPr>
              <a:t>is</a:t>
            </a:r>
            <a:r>
              <a:rPr sz="1758" spc="6" dirty="0">
                <a:latin typeface="Arial MT"/>
                <a:cs typeface="Arial MT"/>
              </a:rPr>
              <a:t> </a:t>
            </a:r>
            <a:r>
              <a:rPr sz="1758" spc="12" dirty="0">
                <a:latin typeface="Arial MT"/>
                <a:cs typeface="Arial MT"/>
              </a:rPr>
              <a:t>statically</a:t>
            </a:r>
            <a:r>
              <a:rPr sz="1758" spc="-18" dirty="0">
                <a:latin typeface="Arial MT"/>
                <a:cs typeface="Arial MT"/>
              </a:rPr>
              <a:t> </a:t>
            </a:r>
            <a:r>
              <a:rPr sz="1758" spc="18" dirty="0">
                <a:latin typeface="Arial MT"/>
                <a:cs typeface="Arial MT"/>
              </a:rPr>
              <a:t>determinate</a:t>
            </a:r>
            <a:r>
              <a:rPr sz="1758" spc="-12" dirty="0">
                <a:latin typeface="Arial MT"/>
                <a:cs typeface="Arial MT"/>
              </a:rPr>
              <a:t> </a:t>
            </a:r>
            <a:r>
              <a:rPr sz="1758" spc="18" dirty="0">
                <a:latin typeface="Arial MT"/>
                <a:cs typeface="Arial MT"/>
              </a:rPr>
              <a:t>internally</a:t>
            </a:r>
            <a:r>
              <a:rPr sz="1758" spc="-12" dirty="0">
                <a:latin typeface="Arial MT"/>
                <a:cs typeface="Arial MT"/>
              </a:rPr>
              <a:t> </a:t>
            </a:r>
            <a:r>
              <a:rPr sz="1758" spc="12" dirty="0">
                <a:latin typeface="Arial MT"/>
                <a:cs typeface="Arial MT"/>
              </a:rPr>
              <a:t>if</a:t>
            </a:r>
            <a:r>
              <a:rPr sz="1758" spc="-12" dirty="0">
                <a:latin typeface="Arial MT"/>
                <a:cs typeface="Arial MT"/>
              </a:rPr>
              <a:t> </a:t>
            </a:r>
            <a:r>
              <a:rPr sz="1758" spc="36" dirty="0">
                <a:solidFill>
                  <a:srgbClr val="FF0000"/>
                </a:solidFill>
                <a:latin typeface="Arial MT"/>
                <a:cs typeface="Arial MT"/>
              </a:rPr>
              <a:t>m</a:t>
            </a:r>
            <a:r>
              <a:rPr sz="1758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758" spc="24" dirty="0">
                <a:solidFill>
                  <a:srgbClr val="FF0000"/>
                </a:solidFill>
                <a:latin typeface="Arial MT"/>
                <a:cs typeface="Arial MT"/>
              </a:rPr>
              <a:t>+</a:t>
            </a:r>
            <a:r>
              <a:rPr sz="1758" spc="6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758" spc="24" dirty="0">
                <a:solidFill>
                  <a:srgbClr val="FF0000"/>
                </a:solidFill>
                <a:latin typeface="Arial MT"/>
                <a:cs typeface="Arial MT"/>
              </a:rPr>
              <a:t>3</a:t>
            </a:r>
            <a:r>
              <a:rPr sz="1758" spc="6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758" spc="24" dirty="0">
                <a:solidFill>
                  <a:srgbClr val="FF0000"/>
                </a:solidFill>
                <a:latin typeface="Arial MT"/>
                <a:cs typeface="Arial MT"/>
              </a:rPr>
              <a:t>=</a:t>
            </a:r>
            <a:r>
              <a:rPr sz="1758" spc="6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758" spc="12" dirty="0">
                <a:solidFill>
                  <a:srgbClr val="FF0000"/>
                </a:solidFill>
                <a:latin typeface="Arial MT"/>
                <a:cs typeface="Arial MT"/>
              </a:rPr>
              <a:t>2j</a:t>
            </a:r>
            <a:endParaRPr sz="1758">
              <a:latin typeface="Arial MT"/>
              <a:cs typeface="Arial MT"/>
            </a:endParaRPr>
          </a:p>
          <a:p>
            <a:pPr marL="166252">
              <a:spcBef>
                <a:spcPts val="55"/>
              </a:spcBef>
            </a:pPr>
            <a:r>
              <a:rPr sz="1758" spc="36" dirty="0">
                <a:solidFill>
                  <a:srgbClr val="FF0000"/>
                </a:solidFill>
                <a:latin typeface="Arial MT"/>
                <a:cs typeface="Arial MT"/>
              </a:rPr>
              <a:t>m</a:t>
            </a:r>
            <a:r>
              <a:rPr sz="1758" spc="12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758" spc="24" dirty="0">
                <a:solidFill>
                  <a:srgbClr val="FF0000"/>
                </a:solidFill>
                <a:latin typeface="Arial MT"/>
                <a:cs typeface="Arial MT"/>
              </a:rPr>
              <a:t>=</a:t>
            </a:r>
            <a:r>
              <a:rPr sz="1758" spc="6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758" spc="12" dirty="0">
                <a:solidFill>
                  <a:srgbClr val="FF0000"/>
                </a:solidFill>
                <a:latin typeface="Arial MT"/>
                <a:cs typeface="Arial MT"/>
              </a:rPr>
              <a:t>2j </a:t>
            </a:r>
            <a:r>
              <a:rPr sz="1758" spc="24" dirty="0">
                <a:solidFill>
                  <a:srgbClr val="FF0000"/>
                </a:solidFill>
                <a:latin typeface="Arial MT"/>
                <a:cs typeface="Arial MT"/>
              </a:rPr>
              <a:t>–</a:t>
            </a:r>
            <a:r>
              <a:rPr sz="1758" spc="12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758" spc="24" dirty="0">
                <a:solidFill>
                  <a:srgbClr val="FF0000"/>
                </a:solidFill>
                <a:latin typeface="Arial MT"/>
                <a:cs typeface="Arial MT"/>
              </a:rPr>
              <a:t>3</a:t>
            </a:r>
            <a:r>
              <a:rPr sz="1758" spc="6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758" spc="36" dirty="0">
                <a:latin typeface="Arial MT"/>
                <a:cs typeface="Arial MT"/>
              </a:rPr>
              <a:t>m</a:t>
            </a:r>
            <a:r>
              <a:rPr sz="1758" spc="6" dirty="0">
                <a:latin typeface="Arial MT"/>
                <a:cs typeface="Arial MT"/>
              </a:rPr>
              <a:t> </a:t>
            </a:r>
            <a:r>
              <a:rPr sz="1394" spc="-6" dirty="0">
                <a:latin typeface="Arial MT"/>
                <a:cs typeface="Arial MT"/>
              </a:rPr>
              <a:t>is</a:t>
            </a:r>
            <a:r>
              <a:rPr sz="1394" spc="18" dirty="0">
                <a:latin typeface="Arial MT"/>
                <a:cs typeface="Arial MT"/>
              </a:rPr>
              <a:t> </a:t>
            </a:r>
            <a:r>
              <a:rPr sz="1394" dirty="0">
                <a:latin typeface="Arial MT"/>
                <a:cs typeface="Arial MT"/>
              </a:rPr>
              <a:t>number</a:t>
            </a:r>
            <a:r>
              <a:rPr sz="1394" spc="-24" dirty="0">
                <a:latin typeface="Arial MT"/>
                <a:cs typeface="Arial MT"/>
              </a:rPr>
              <a:t> </a:t>
            </a:r>
            <a:r>
              <a:rPr sz="1394" spc="-6" dirty="0">
                <a:latin typeface="Arial MT"/>
                <a:cs typeface="Arial MT"/>
              </a:rPr>
              <a:t>of</a:t>
            </a:r>
            <a:r>
              <a:rPr sz="1394" spc="12" dirty="0">
                <a:latin typeface="Arial MT"/>
                <a:cs typeface="Arial MT"/>
              </a:rPr>
              <a:t> </a:t>
            </a:r>
            <a:r>
              <a:rPr sz="1394" dirty="0">
                <a:latin typeface="Arial MT"/>
                <a:cs typeface="Arial MT"/>
              </a:rPr>
              <a:t>members,</a:t>
            </a:r>
            <a:r>
              <a:rPr sz="1394" spc="-36" dirty="0">
                <a:latin typeface="Arial MT"/>
                <a:cs typeface="Arial MT"/>
              </a:rPr>
              <a:t> </a:t>
            </a:r>
            <a:r>
              <a:rPr sz="1394" spc="-6" dirty="0">
                <a:latin typeface="Arial MT"/>
                <a:cs typeface="Arial MT"/>
              </a:rPr>
              <a:t>and</a:t>
            </a:r>
            <a:r>
              <a:rPr sz="1394" spc="6" dirty="0">
                <a:latin typeface="Arial MT"/>
                <a:cs typeface="Arial MT"/>
              </a:rPr>
              <a:t> </a:t>
            </a:r>
            <a:r>
              <a:rPr sz="1394" dirty="0">
                <a:latin typeface="Arial MT"/>
                <a:cs typeface="Arial MT"/>
              </a:rPr>
              <a:t>j </a:t>
            </a:r>
            <a:r>
              <a:rPr sz="1394" spc="-6" dirty="0">
                <a:latin typeface="Arial MT"/>
                <a:cs typeface="Arial MT"/>
              </a:rPr>
              <a:t>is</a:t>
            </a:r>
            <a:r>
              <a:rPr sz="1394" dirty="0">
                <a:latin typeface="Arial MT"/>
                <a:cs typeface="Arial MT"/>
              </a:rPr>
              <a:t> number</a:t>
            </a:r>
            <a:r>
              <a:rPr sz="1394" spc="-6" dirty="0">
                <a:latin typeface="Arial MT"/>
                <a:cs typeface="Arial MT"/>
              </a:rPr>
              <a:t> of</a:t>
            </a:r>
            <a:r>
              <a:rPr sz="1394" spc="6" dirty="0">
                <a:latin typeface="Arial MT"/>
                <a:cs typeface="Arial MT"/>
              </a:rPr>
              <a:t> </a:t>
            </a:r>
            <a:r>
              <a:rPr sz="1394" spc="-6" dirty="0">
                <a:latin typeface="Arial MT"/>
                <a:cs typeface="Arial MT"/>
              </a:rPr>
              <a:t>joints in</a:t>
            </a:r>
            <a:r>
              <a:rPr sz="1394" spc="12" dirty="0">
                <a:latin typeface="Arial MT"/>
                <a:cs typeface="Arial MT"/>
              </a:rPr>
              <a:t> </a:t>
            </a:r>
            <a:r>
              <a:rPr sz="1394" spc="-6" dirty="0">
                <a:latin typeface="Arial MT"/>
                <a:cs typeface="Arial MT"/>
              </a:rPr>
              <a:t>truss</a:t>
            </a:r>
            <a:endParaRPr sz="1394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818">
              <a:latin typeface="Arial MT"/>
              <a:cs typeface="Arial MT"/>
            </a:endParaRPr>
          </a:p>
          <a:p>
            <a:pPr marR="6157" algn="r">
              <a:spcBef>
                <a:spcPts val="1212"/>
              </a:spcBef>
            </a:pPr>
            <a:r>
              <a:rPr sz="1758" spc="24" dirty="0">
                <a:solidFill>
                  <a:srgbClr val="323299"/>
                </a:solidFill>
                <a:latin typeface="Arial MT"/>
                <a:cs typeface="Arial MT"/>
              </a:rPr>
              <a:t>L06</a:t>
            </a:r>
            <a:endParaRPr sz="1758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3361" y="2126287"/>
            <a:ext cx="6459297" cy="569709"/>
          </a:xfrm>
          <a:prstGeom prst="rect">
            <a:avLst/>
          </a:prstGeom>
        </p:spPr>
        <p:txBody>
          <a:bodyPr vert="horz" wrap="square" lIns="0" tIns="19242" rIns="0" bIns="0" rtlCol="0">
            <a:spAutoFit/>
          </a:bodyPr>
          <a:lstStyle/>
          <a:p>
            <a:pPr marL="15394">
              <a:spcBef>
                <a:spcPts val="152"/>
              </a:spcBef>
            </a:pP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S</a:t>
            </a:r>
            <a:r>
              <a:rPr sz="3576" spc="6" dirty="0">
                <a:solidFill>
                  <a:srgbClr val="021FA2"/>
                </a:solidFill>
                <a:latin typeface="Arial MT"/>
                <a:cs typeface="Arial MT"/>
              </a:rPr>
              <a:t>t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ructura</a:t>
            </a:r>
            <a:r>
              <a:rPr sz="3576" spc="6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3576" spc="-242" dirty="0">
                <a:solidFill>
                  <a:srgbClr val="021FA2"/>
                </a:solidFill>
                <a:latin typeface="Arial MT"/>
                <a:cs typeface="Arial MT"/>
              </a:rPr>
              <a:t> 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Ana</a:t>
            </a:r>
            <a:r>
              <a:rPr sz="3576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ys</a:t>
            </a:r>
            <a:r>
              <a:rPr sz="3576" dirty="0">
                <a:solidFill>
                  <a:srgbClr val="021FA2"/>
                </a:solidFill>
                <a:latin typeface="Arial MT"/>
                <a:cs typeface="Arial MT"/>
              </a:rPr>
              <a:t>i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s:</a:t>
            </a:r>
            <a:r>
              <a:rPr sz="3576" spc="-18" dirty="0">
                <a:solidFill>
                  <a:srgbClr val="021FA2"/>
                </a:solidFill>
                <a:latin typeface="Arial MT"/>
                <a:cs typeface="Arial MT"/>
              </a:rPr>
              <a:t> 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P</a:t>
            </a:r>
            <a:r>
              <a:rPr sz="3576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ane</a:t>
            </a:r>
            <a:r>
              <a:rPr sz="3576" spc="-91" dirty="0">
                <a:solidFill>
                  <a:srgbClr val="021FA2"/>
                </a:solidFill>
                <a:latin typeface="Arial MT"/>
                <a:cs typeface="Arial MT"/>
              </a:rPr>
              <a:t> </a:t>
            </a:r>
            <a:r>
              <a:rPr sz="3576" spc="-121" dirty="0">
                <a:solidFill>
                  <a:srgbClr val="021FA2"/>
                </a:solidFill>
                <a:latin typeface="Arial MT"/>
                <a:cs typeface="Arial MT"/>
              </a:rPr>
              <a:t>T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russ</a:t>
            </a:r>
            <a:endParaRPr sz="3576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05768" y="2854112"/>
            <a:ext cx="8314267" cy="3601829"/>
          </a:xfrm>
          <a:prstGeom prst="rect">
            <a:avLst/>
          </a:prstGeom>
        </p:spPr>
        <p:txBody>
          <a:bodyPr vert="horz" wrap="square" lIns="0" tIns="20012" rIns="0" bIns="0" rtlCol="0">
            <a:spAutoFit/>
          </a:bodyPr>
          <a:lstStyle/>
          <a:p>
            <a:pPr marL="20781">
              <a:spcBef>
                <a:spcPts val="158"/>
              </a:spcBef>
            </a:pPr>
            <a:r>
              <a:rPr sz="2364" spc="12" dirty="0">
                <a:solidFill>
                  <a:srgbClr val="FF0000"/>
                </a:solidFill>
                <a:latin typeface="Arial MT"/>
                <a:cs typeface="Arial MT"/>
              </a:rPr>
              <a:t>Internal</a:t>
            </a:r>
            <a:r>
              <a:rPr sz="2364" spc="-36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2364" spc="18" dirty="0">
                <a:solidFill>
                  <a:srgbClr val="FF0000"/>
                </a:solidFill>
                <a:latin typeface="Arial MT"/>
                <a:cs typeface="Arial MT"/>
              </a:rPr>
              <a:t>Redundancy</a:t>
            </a:r>
            <a:r>
              <a:rPr sz="2364" spc="-24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2364" spc="12" dirty="0">
                <a:solidFill>
                  <a:srgbClr val="FF0000"/>
                </a:solidFill>
                <a:latin typeface="Arial MT"/>
                <a:cs typeface="Arial MT"/>
              </a:rPr>
              <a:t>or</a:t>
            </a:r>
            <a:endParaRPr sz="2364">
              <a:latin typeface="Arial MT"/>
              <a:cs typeface="Arial MT"/>
            </a:endParaRPr>
          </a:p>
          <a:p>
            <a:pPr marL="20781">
              <a:spcBef>
                <a:spcPts val="42"/>
              </a:spcBef>
            </a:pPr>
            <a:r>
              <a:rPr sz="2364" spc="18" dirty="0">
                <a:solidFill>
                  <a:srgbClr val="FF0000"/>
                </a:solidFill>
                <a:latin typeface="Arial MT"/>
                <a:cs typeface="Arial MT"/>
              </a:rPr>
              <a:t>Degree</a:t>
            </a:r>
            <a:r>
              <a:rPr sz="2364" spc="6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2364" spc="12" dirty="0">
                <a:solidFill>
                  <a:srgbClr val="FF0000"/>
                </a:solidFill>
                <a:latin typeface="Arial MT"/>
                <a:cs typeface="Arial MT"/>
              </a:rPr>
              <a:t>of</a:t>
            </a:r>
            <a:r>
              <a:rPr sz="2364" spc="-6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2364" spc="12" dirty="0">
                <a:solidFill>
                  <a:srgbClr val="FF0000"/>
                </a:solidFill>
                <a:latin typeface="Arial MT"/>
                <a:cs typeface="Arial MT"/>
              </a:rPr>
              <a:t>Internal</a:t>
            </a:r>
            <a:r>
              <a:rPr sz="2364" spc="-18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2364" spc="12" dirty="0">
                <a:solidFill>
                  <a:srgbClr val="FF0000"/>
                </a:solidFill>
                <a:latin typeface="Arial MT"/>
                <a:cs typeface="Arial MT"/>
              </a:rPr>
              <a:t>Static</a:t>
            </a:r>
            <a:r>
              <a:rPr sz="2364" spc="-12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2364" spc="12" dirty="0">
                <a:solidFill>
                  <a:srgbClr val="FF0000"/>
                </a:solidFill>
                <a:latin typeface="Arial MT"/>
                <a:cs typeface="Arial MT"/>
              </a:rPr>
              <a:t>Indeterminacy</a:t>
            </a:r>
            <a:endParaRPr sz="2364">
              <a:latin typeface="Arial MT"/>
              <a:cs typeface="Arial MT"/>
            </a:endParaRPr>
          </a:p>
          <a:p>
            <a:pPr marL="20781">
              <a:spcBef>
                <a:spcPts val="36"/>
              </a:spcBef>
            </a:pPr>
            <a:r>
              <a:rPr sz="2182" dirty="0">
                <a:latin typeface="Arial MT"/>
                <a:cs typeface="Arial MT"/>
              </a:rPr>
              <a:t>Extra</a:t>
            </a:r>
            <a:r>
              <a:rPr sz="2182" spc="30" dirty="0">
                <a:latin typeface="Arial MT"/>
                <a:cs typeface="Arial MT"/>
              </a:rPr>
              <a:t> </a:t>
            </a:r>
            <a:r>
              <a:rPr sz="2182" spc="6" dirty="0">
                <a:latin typeface="Arial MT"/>
                <a:cs typeface="Arial MT"/>
              </a:rPr>
              <a:t>Members</a:t>
            </a:r>
            <a:r>
              <a:rPr sz="2182" spc="36" dirty="0">
                <a:latin typeface="Arial MT"/>
                <a:cs typeface="Arial MT"/>
              </a:rPr>
              <a:t> </a:t>
            </a:r>
            <a:r>
              <a:rPr sz="2182" spc="6" dirty="0">
                <a:latin typeface="Arial MT"/>
                <a:cs typeface="Arial MT"/>
              </a:rPr>
              <a:t>than</a:t>
            </a:r>
            <a:r>
              <a:rPr sz="2182" spc="18" dirty="0">
                <a:latin typeface="Arial MT"/>
                <a:cs typeface="Arial MT"/>
              </a:rPr>
              <a:t> </a:t>
            </a:r>
            <a:r>
              <a:rPr sz="2182" dirty="0">
                <a:latin typeface="Arial MT"/>
                <a:cs typeface="Arial MT"/>
              </a:rPr>
              <a:t>required</a:t>
            </a:r>
            <a:r>
              <a:rPr sz="2182" spc="30" dirty="0">
                <a:latin typeface="Arial MT"/>
                <a:cs typeface="Arial MT"/>
              </a:rPr>
              <a:t> </a:t>
            </a:r>
            <a:r>
              <a:rPr sz="2182" spc="-36" dirty="0">
                <a:latin typeface="MS UI Gothic"/>
                <a:cs typeface="MS UI Gothic"/>
              </a:rPr>
              <a:t>🡪</a:t>
            </a:r>
            <a:r>
              <a:rPr sz="2182" spc="-55" dirty="0">
                <a:latin typeface="MS UI Gothic"/>
                <a:cs typeface="MS UI Gothic"/>
              </a:rPr>
              <a:t> </a:t>
            </a:r>
            <a:r>
              <a:rPr sz="2182" dirty="0">
                <a:latin typeface="Arial MT"/>
                <a:cs typeface="Arial MT"/>
              </a:rPr>
              <a:t>Internal</a:t>
            </a:r>
            <a:r>
              <a:rPr sz="2182" spc="30" dirty="0">
                <a:latin typeface="Arial MT"/>
                <a:cs typeface="Arial MT"/>
              </a:rPr>
              <a:t> </a:t>
            </a:r>
            <a:r>
              <a:rPr sz="2182" spc="6" dirty="0">
                <a:latin typeface="Arial MT"/>
                <a:cs typeface="Arial MT"/>
              </a:rPr>
              <a:t>Redundancy</a:t>
            </a:r>
            <a:endParaRPr sz="2182">
              <a:latin typeface="Arial MT"/>
              <a:cs typeface="Arial MT"/>
            </a:endParaRPr>
          </a:p>
          <a:p>
            <a:pPr>
              <a:spcBef>
                <a:spcPts val="6"/>
              </a:spcBef>
            </a:pPr>
            <a:endParaRPr sz="2303">
              <a:latin typeface="Arial MT"/>
              <a:cs typeface="Arial MT"/>
            </a:endParaRPr>
          </a:p>
          <a:p>
            <a:pPr marL="20781"/>
            <a:r>
              <a:rPr sz="2000" dirty="0">
                <a:latin typeface="Arial MT"/>
                <a:cs typeface="Arial MT"/>
              </a:rPr>
              <a:t>Equilibrium</a:t>
            </a:r>
            <a:r>
              <a:rPr sz="2000" spc="-61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of</a:t>
            </a:r>
            <a:r>
              <a:rPr sz="2000" spc="-24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each</a:t>
            </a:r>
            <a:r>
              <a:rPr sz="2000" spc="-24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joint</a:t>
            </a:r>
            <a:r>
              <a:rPr sz="2000" spc="-12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can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be</a:t>
            </a:r>
            <a:r>
              <a:rPr sz="2000" spc="-12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specified</a:t>
            </a:r>
            <a:r>
              <a:rPr sz="2000" spc="-48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by</a:t>
            </a:r>
            <a:r>
              <a:rPr sz="2000" spc="-18" dirty="0">
                <a:latin typeface="Arial MT"/>
                <a:cs typeface="Arial MT"/>
              </a:rPr>
              <a:t> </a:t>
            </a:r>
            <a:r>
              <a:rPr sz="2000" spc="-6" dirty="0">
                <a:latin typeface="Arial MT"/>
                <a:cs typeface="Arial MT"/>
              </a:rPr>
              <a:t>two</a:t>
            </a:r>
            <a:r>
              <a:rPr sz="2000" spc="6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scalar</a:t>
            </a:r>
            <a:r>
              <a:rPr sz="2000" spc="-36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force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equations</a:t>
            </a:r>
            <a:r>
              <a:rPr sz="2000" spc="-42" dirty="0">
                <a:latin typeface="Arial MT"/>
                <a:cs typeface="Arial MT"/>
              </a:rPr>
              <a:t> </a:t>
            </a:r>
            <a:r>
              <a:rPr sz="2000" spc="-36" dirty="0">
                <a:latin typeface="MS UI Gothic"/>
                <a:cs typeface="MS UI Gothic"/>
              </a:rPr>
              <a:t>🡪</a:t>
            </a:r>
            <a:endParaRPr sz="2000">
              <a:latin typeface="MS UI Gothic"/>
              <a:cs typeface="MS UI Gothic"/>
            </a:endParaRPr>
          </a:p>
          <a:p>
            <a:pPr marL="15394"/>
            <a:r>
              <a:rPr sz="2000" dirty="0">
                <a:latin typeface="Arial MT"/>
                <a:cs typeface="Arial MT"/>
              </a:rPr>
              <a:t>2j</a:t>
            </a:r>
            <a:r>
              <a:rPr sz="2000" spc="-18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equations</a:t>
            </a:r>
            <a:r>
              <a:rPr sz="2000" spc="-67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for</a:t>
            </a:r>
            <a:r>
              <a:rPr sz="2000" spc="-18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</a:t>
            </a:r>
            <a:r>
              <a:rPr sz="2000" spc="-12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truss</a:t>
            </a:r>
            <a:r>
              <a:rPr sz="2000" spc="-18" dirty="0">
                <a:latin typeface="Arial MT"/>
                <a:cs typeface="Arial MT"/>
              </a:rPr>
              <a:t> </a:t>
            </a:r>
            <a:r>
              <a:rPr sz="2000" spc="-6" dirty="0">
                <a:latin typeface="Arial MT"/>
                <a:cs typeface="Arial MT"/>
              </a:rPr>
              <a:t>with</a:t>
            </a:r>
            <a:r>
              <a:rPr sz="2000" spc="-18" dirty="0">
                <a:latin typeface="Arial MT"/>
                <a:cs typeface="Arial MT"/>
              </a:rPr>
              <a:t> </a:t>
            </a:r>
            <a:r>
              <a:rPr sz="2000" spc="-6" dirty="0">
                <a:latin typeface="Arial MT"/>
                <a:cs typeface="Arial MT"/>
              </a:rPr>
              <a:t>“j” </a:t>
            </a:r>
            <a:r>
              <a:rPr sz="2000" dirty="0">
                <a:latin typeface="Arial MT"/>
                <a:cs typeface="Arial MT"/>
              </a:rPr>
              <a:t>number</a:t>
            </a:r>
            <a:r>
              <a:rPr sz="2000" spc="-42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of</a:t>
            </a:r>
            <a:r>
              <a:rPr sz="2000" spc="-24" dirty="0">
                <a:latin typeface="Arial MT"/>
                <a:cs typeface="Arial MT"/>
              </a:rPr>
              <a:t> </a:t>
            </a:r>
            <a:r>
              <a:rPr sz="2000" spc="-6" dirty="0">
                <a:latin typeface="Arial MT"/>
                <a:cs typeface="Arial MT"/>
              </a:rPr>
              <a:t>joints</a:t>
            </a:r>
            <a:endParaRPr sz="2000">
              <a:latin typeface="Arial MT"/>
              <a:cs typeface="Arial MT"/>
            </a:endParaRPr>
          </a:p>
          <a:p>
            <a:pPr marL="1278444"/>
            <a:r>
              <a:rPr sz="2000" spc="-36" dirty="0">
                <a:latin typeface="MS UI Gothic"/>
                <a:cs typeface="MS UI Gothic"/>
              </a:rPr>
              <a:t>🡪</a:t>
            </a:r>
            <a:r>
              <a:rPr sz="2000" spc="-97" dirty="0">
                <a:latin typeface="MS UI Gothic"/>
                <a:cs typeface="MS UI Gothic"/>
              </a:rPr>
              <a:t> </a:t>
            </a:r>
            <a:r>
              <a:rPr sz="2000" dirty="0">
                <a:solidFill>
                  <a:srgbClr val="323299"/>
                </a:solidFill>
                <a:latin typeface="Arial MT"/>
                <a:cs typeface="Arial MT"/>
              </a:rPr>
              <a:t>Known</a:t>
            </a:r>
            <a:r>
              <a:rPr sz="2000" spc="-48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323299"/>
                </a:solidFill>
                <a:latin typeface="Arial MT"/>
                <a:cs typeface="Arial MT"/>
              </a:rPr>
              <a:t>Quantities</a:t>
            </a:r>
            <a:endParaRPr sz="2000">
              <a:latin typeface="Arial MT"/>
              <a:cs typeface="Arial MT"/>
            </a:endParaRPr>
          </a:p>
          <a:p>
            <a:pPr>
              <a:spcBef>
                <a:spcPts val="30"/>
              </a:spcBef>
            </a:pPr>
            <a:endParaRPr sz="2061">
              <a:latin typeface="Arial MT"/>
              <a:cs typeface="Arial MT"/>
            </a:endParaRPr>
          </a:p>
          <a:p>
            <a:pPr marL="15394" marR="719654" indent="5388"/>
            <a:r>
              <a:rPr sz="2000" dirty="0">
                <a:latin typeface="Arial MT"/>
                <a:cs typeface="Arial MT"/>
              </a:rPr>
              <a:t>For</a:t>
            </a:r>
            <a:r>
              <a:rPr sz="2000" spc="-18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</a:t>
            </a:r>
            <a:r>
              <a:rPr sz="2000" spc="-18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truss</a:t>
            </a:r>
            <a:r>
              <a:rPr sz="2000" spc="-18" dirty="0">
                <a:latin typeface="Arial MT"/>
                <a:cs typeface="Arial MT"/>
              </a:rPr>
              <a:t> </a:t>
            </a:r>
            <a:r>
              <a:rPr sz="2000" spc="-6" dirty="0">
                <a:latin typeface="Arial MT"/>
                <a:cs typeface="Arial MT"/>
              </a:rPr>
              <a:t>with</a:t>
            </a:r>
            <a:r>
              <a:rPr sz="2000" spc="-18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“m”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number</a:t>
            </a:r>
            <a:r>
              <a:rPr sz="2000" spc="-48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of</a:t>
            </a:r>
            <a:r>
              <a:rPr sz="2000" spc="-24" dirty="0">
                <a:latin typeface="Arial MT"/>
                <a:cs typeface="Arial MT"/>
              </a:rPr>
              <a:t> </a:t>
            </a:r>
            <a:r>
              <a:rPr sz="2000" spc="-6" dirty="0">
                <a:latin typeface="Arial MT"/>
                <a:cs typeface="Arial MT"/>
              </a:rPr>
              <a:t>two</a:t>
            </a:r>
            <a:r>
              <a:rPr sz="2000" dirty="0">
                <a:latin typeface="Arial MT"/>
                <a:cs typeface="Arial MT"/>
              </a:rPr>
              <a:t> force</a:t>
            </a:r>
            <a:r>
              <a:rPr sz="2000" spc="-24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members,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and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maximum</a:t>
            </a:r>
            <a:r>
              <a:rPr sz="2000" spc="-48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3 </a:t>
            </a:r>
            <a:r>
              <a:rPr sz="2000" spc="-533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unknown</a:t>
            </a:r>
            <a:r>
              <a:rPr sz="2000" spc="-36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support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reactions</a:t>
            </a:r>
            <a:r>
              <a:rPr sz="2000" spc="-67" dirty="0">
                <a:latin typeface="Arial MT"/>
                <a:cs typeface="Arial MT"/>
              </a:rPr>
              <a:t> </a:t>
            </a:r>
            <a:r>
              <a:rPr sz="2000" spc="-36" dirty="0">
                <a:solidFill>
                  <a:srgbClr val="323299"/>
                </a:solidFill>
                <a:latin typeface="MS UI Gothic"/>
                <a:cs typeface="MS UI Gothic"/>
              </a:rPr>
              <a:t>🡪</a:t>
            </a:r>
            <a:r>
              <a:rPr sz="2000" spc="-61" dirty="0">
                <a:solidFill>
                  <a:srgbClr val="323299"/>
                </a:solidFill>
                <a:latin typeface="MS UI Gothic"/>
                <a:cs typeface="MS UI Gothic"/>
              </a:rPr>
              <a:t> </a:t>
            </a:r>
            <a:r>
              <a:rPr sz="2000" dirty="0">
                <a:solidFill>
                  <a:srgbClr val="323299"/>
                </a:solidFill>
                <a:latin typeface="Arial MT"/>
                <a:cs typeface="Arial MT"/>
              </a:rPr>
              <a:t>Total</a:t>
            </a:r>
            <a:r>
              <a:rPr sz="2000" spc="-30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323299"/>
                </a:solidFill>
                <a:latin typeface="Arial MT"/>
                <a:cs typeface="Arial MT"/>
              </a:rPr>
              <a:t>Unknowns</a:t>
            </a:r>
            <a:r>
              <a:rPr sz="2000" spc="-48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=</a:t>
            </a:r>
            <a:r>
              <a:rPr sz="2000" spc="-12" dirty="0">
                <a:latin typeface="Arial MT"/>
                <a:cs typeface="Arial MT"/>
              </a:rPr>
              <a:t> </a:t>
            </a:r>
            <a:r>
              <a:rPr sz="2000" spc="6" dirty="0">
                <a:latin typeface="Arial MT"/>
                <a:cs typeface="Arial MT"/>
              </a:rPr>
              <a:t>m</a:t>
            </a:r>
            <a:r>
              <a:rPr sz="2000" spc="-18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+</a:t>
            </a:r>
            <a:r>
              <a:rPr sz="2000" spc="-12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3</a:t>
            </a:r>
            <a:endParaRPr sz="2000">
              <a:latin typeface="Arial MT"/>
              <a:cs typeface="Arial MT"/>
            </a:endParaRPr>
          </a:p>
          <a:p>
            <a:pPr marL="20781"/>
            <a:r>
              <a:rPr sz="2000" dirty="0">
                <a:latin typeface="Arial MT"/>
                <a:cs typeface="Arial MT"/>
              </a:rPr>
              <a:t>(“m”</a:t>
            </a:r>
            <a:r>
              <a:rPr sz="2000" spc="-36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member</a:t>
            </a:r>
            <a:r>
              <a:rPr sz="2000" spc="-61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forces</a:t>
            </a:r>
            <a:r>
              <a:rPr sz="2000" spc="-36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and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3</a:t>
            </a:r>
            <a:r>
              <a:rPr sz="2000" spc="-18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reactions</a:t>
            </a:r>
            <a:r>
              <a:rPr sz="2000" spc="-48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for</a:t>
            </a:r>
            <a:r>
              <a:rPr sz="2000" spc="-18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externally</a:t>
            </a:r>
            <a:r>
              <a:rPr sz="2000" spc="-48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determinate</a:t>
            </a:r>
            <a:r>
              <a:rPr sz="2000" spc="-61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truss)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11310" y="6391639"/>
            <a:ext cx="4981479" cy="631875"/>
          </a:xfrm>
          <a:prstGeom prst="rect">
            <a:avLst/>
          </a:prstGeom>
        </p:spPr>
        <p:txBody>
          <a:bodyPr vert="horz" wrap="square" lIns="0" tIns="16164" rIns="0" bIns="0" rtlCol="0">
            <a:spAutoFit/>
          </a:bodyPr>
          <a:lstStyle/>
          <a:p>
            <a:pPr marL="15394">
              <a:spcBef>
                <a:spcPts val="127"/>
              </a:spcBef>
            </a:pPr>
            <a:r>
              <a:rPr sz="2000" dirty="0">
                <a:latin typeface="Arial MT"/>
                <a:cs typeface="Arial MT"/>
              </a:rPr>
              <a:t>Therefore:</a:t>
            </a:r>
            <a:endParaRPr sz="2000">
              <a:latin typeface="Arial MT"/>
              <a:cs typeface="Arial MT"/>
            </a:endParaRPr>
          </a:p>
          <a:p>
            <a:pPr marL="15394"/>
            <a:r>
              <a:rPr sz="2000" spc="6" dirty="0">
                <a:latin typeface="Arial MT"/>
                <a:cs typeface="Arial MT"/>
              </a:rPr>
              <a:t>m</a:t>
            </a:r>
            <a:r>
              <a:rPr sz="2000" spc="-24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+</a:t>
            </a:r>
            <a:r>
              <a:rPr sz="2000" spc="-18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3</a:t>
            </a:r>
            <a:r>
              <a:rPr sz="2000" spc="-24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=</a:t>
            </a:r>
            <a:r>
              <a:rPr sz="2000" spc="-18" dirty="0">
                <a:latin typeface="Arial MT"/>
                <a:cs typeface="Arial MT"/>
              </a:rPr>
              <a:t> </a:t>
            </a:r>
            <a:r>
              <a:rPr sz="2000" spc="-6" dirty="0">
                <a:latin typeface="Arial MT"/>
                <a:cs typeface="Arial MT"/>
              </a:rPr>
              <a:t>2j</a:t>
            </a:r>
            <a:r>
              <a:rPr sz="2000" spc="-6" dirty="0">
                <a:latin typeface="MS UI Gothic"/>
                <a:cs typeface="MS UI Gothic"/>
              </a:rPr>
              <a:t>🡪</a:t>
            </a:r>
            <a:r>
              <a:rPr sz="2000" spc="-6" dirty="0">
                <a:latin typeface="Arial MT"/>
                <a:cs typeface="Arial MT"/>
              </a:rPr>
              <a:t>Statically</a:t>
            </a:r>
            <a:r>
              <a:rPr sz="2000" spc="-42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Determinate</a:t>
            </a:r>
            <a:r>
              <a:rPr sz="2000" spc="-67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Internally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11311" y="7306037"/>
            <a:ext cx="3118042" cy="324098"/>
          </a:xfrm>
          <a:prstGeom prst="rect">
            <a:avLst/>
          </a:prstGeom>
        </p:spPr>
        <p:txBody>
          <a:bodyPr vert="horz" wrap="square" lIns="0" tIns="16164" rIns="0" bIns="0" rtlCol="0">
            <a:spAutoFit/>
          </a:bodyPr>
          <a:lstStyle/>
          <a:p>
            <a:pPr marL="15394">
              <a:spcBef>
                <a:spcPts val="127"/>
              </a:spcBef>
            </a:pPr>
            <a:r>
              <a:rPr sz="2000" spc="6" dirty="0">
                <a:latin typeface="Arial MT"/>
                <a:cs typeface="Arial MT"/>
              </a:rPr>
              <a:t>m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+</a:t>
            </a:r>
            <a:r>
              <a:rPr sz="2000" spc="-18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3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&lt;</a:t>
            </a:r>
            <a:r>
              <a:rPr sz="2000" spc="-18" dirty="0">
                <a:latin typeface="Arial MT"/>
                <a:cs typeface="Arial MT"/>
              </a:rPr>
              <a:t> </a:t>
            </a:r>
            <a:r>
              <a:rPr sz="2000" spc="-6" dirty="0">
                <a:latin typeface="Arial MT"/>
                <a:cs typeface="Arial MT"/>
              </a:rPr>
              <a:t>2j</a:t>
            </a:r>
            <a:r>
              <a:rPr sz="2000" spc="-6" dirty="0">
                <a:latin typeface="MS UI Gothic"/>
                <a:cs typeface="MS UI Gothic"/>
              </a:rPr>
              <a:t>🡪</a:t>
            </a:r>
            <a:r>
              <a:rPr sz="2000" spc="-6" dirty="0">
                <a:latin typeface="Arial MT"/>
                <a:cs typeface="Arial MT"/>
              </a:rPr>
              <a:t>Unstable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Truss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120617" y="6600381"/>
            <a:ext cx="3068012" cy="261156"/>
          </a:xfrm>
          <a:prstGeom prst="rect">
            <a:avLst/>
          </a:prstGeom>
        </p:spPr>
        <p:txBody>
          <a:bodyPr vert="horz" wrap="square" lIns="0" tIns="18473" rIns="0" bIns="0" rtlCol="0">
            <a:spAutoFit/>
          </a:bodyPr>
          <a:lstStyle/>
          <a:p>
            <a:pPr marL="15394">
              <a:spcBef>
                <a:spcPts val="145"/>
              </a:spcBef>
            </a:pPr>
            <a:r>
              <a:rPr sz="1576" spc="12" dirty="0">
                <a:solidFill>
                  <a:srgbClr val="FF0000"/>
                </a:solidFill>
                <a:latin typeface="Arial MT"/>
                <a:cs typeface="Arial MT"/>
              </a:rPr>
              <a:t>A</a:t>
            </a:r>
            <a:r>
              <a:rPr sz="1576" spc="-97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576" spc="6" dirty="0">
                <a:solidFill>
                  <a:srgbClr val="FF0000"/>
                </a:solidFill>
                <a:latin typeface="Arial MT"/>
                <a:cs typeface="Arial MT"/>
              </a:rPr>
              <a:t>necessary</a:t>
            </a:r>
            <a:r>
              <a:rPr sz="1576" spc="-6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576" spc="6" dirty="0">
                <a:solidFill>
                  <a:srgbClr val="FF0000"/>
                </a:solidFill>
                <a:latin typeface="Arial MT"/>
                <a:cs typeface="Arial MT"/>
              </a:rPr>
              <a:t>condition</a:t>
            </a:r>
            <a:r>
              <a:rPr sz="1576" spc="-6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576" spc="6" dirty="0">
                <a:solidFill>
                  <a:srgbClr val="FF0000"/>
                </a:solidFill>
                <a:latin typeface="Arial MT"/>
                <a:cs typeface="Arial MT"/>
              </a:rPr>
              <a:t>for Stability</a:t>
            </a:r>
            <a:endParaRPr sz="1576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120617" y="6844221"/>
            <a:ext cx="3077248" cy="261156"/>
          </a:xfrm>
          <a:prstGeom prst="rect">
            <a:avLst/>
          </a:prstGeom>
        </p:spPr>
        <p:txBody>
          <a:bodyPr vert="horz" wrap="square" lIns="0" tIns="18473" rIns="0" bIns="0" rtlCol="0">
            <a:spAutoFit/>
          </a:bodyPr>
          <a:lstStyle/>
          <a:p>
            <a:pPr marL="15394">
              <a:spcBef>
                <a:spcPts val="145"/>
              </a:spcBef>
            </a:pPr>
            <a:r>
              <a:rPr sz="1576" spc="6" dirty="0">
                <a:solidFill>
                  <a:srgbClr val="FF0000"/>
                </a:solidFill>
                <a:latin typeface="Arial MT"/>
                <a:cs typeface="Arial MT"/>
              </a:rPr>
              <a:t>but not</a:t>
            </a:r>
            <a:r>
              <a:rPr sz="1576" spc="12" dirty="0">
                <a:solidFill>
                  <a:srgbClr val="FF0000"/>
                </a:solidFill>
                <a:latin typeface="Arial MT"/>
                <a:cs typeface="Arial MT"/>
              </a:rPr>
              <a:t> a</a:t>
            </a:r>
            <a:r>
              <a:rPr sz="1576" dirty="0">
                <a:solidFill>
                  <a:srgbClr val="FF0000"/>
                </a:solidFill>
                <a:latin typeface="Arial MT"/>
                <a:cs typeface="Arial MT"/>
              </a:rPr>
              <a:t> sufficient</a:t>
            </a:r>
            <a:r>
              <a:rPr sz="1576" spc="6" dirty="0">
                <a:solidFill>
                  <a:srgbClr val="FF0000"/>
                </a:solidFill>
                <a:latin typeface="Arial MT"/>
                <a:cs typeface="Arial MT"/>
              </a:rPr>
              <a:t> condition</a:t>
            </a:r>
            <a:r>
              <a:rPr sz="1576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576" spc="6" dirty="0">
                <a:solidFill>
                  <a:srgbClr val="FF0000"/>
                </a:solidFill>
                <a:latin typeface="Arial MT"/>
                <a:cs typeface="Arial MT"/>
              </a:rPr>
              <a:t>since</a:t>
            </a:r>
            <a:endParaRPr sz="1576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880523" y="7001237"/>
            <a:ext cx="7971752" cy="324098"/>
          </a:xfrm>
          <a:prstGeom prst="rect">
            <a:avLst/>
          </a:prstGeom>
        </p:spPr>
        <p:txBody>
          <a:bodyPr vert="horz" wrap="square" lIns="0" tIns="16164" rIns="0" bIns="0" rtlCol="0">
            <a:spAutoFit/>
          </a:bodyPr>
          <a:lstStyle/>
          <a:p>
            <a:pPr marL="46181">
              <a:spcBef>
                <a:spcPts val="127"/>
              </a:spcBef>
            </a:pPr>
            <a:r>
              <a:rPr sz="2000" spc="6" dirty="0">
                <a:latin typeface="Arial MT"/>
                <a:cs typeface="Arial MT"/>
              </a:rPr>
              <a:t>m</a:t>
            </a:r>
            <a:r>
              <a:rPr sz="2000" spc="-12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+</a:t>
            </a:r>
            <a:r>
              <a:rPr sz="2000" spc="-6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3</a:t>
            </a:r>
            <a:r>
              <a:rPr sz="2000" spc="-12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&gt; </a:t>
            </a:r>
            <a:r>
              <a:rPr sz="2000" spc="-6" dirty="0">
                <a:latin typeface="Arial MT"/>
                <a:cs typeface="Arial MT"/>
              </a:rPr>
              <a:t>2j</a:t>
            </a:r>
            <a:r>
              <a:rPr sz="2000" spc="-6" dirty="0">
                <a:latin typeface="MS UI Gothic"/>
                <a:cs typeface="MS UI Gothic"/>
              </a:rPr>
              <a:t>🡪</a:t>
            </a:r>
            <a:r>
              <a:rPr sz="2000" spc="-6" dirty="0">
                <a:latin typeface="Arial MT"/>
                <a:cs typeface="Arial MT"/>
              </a:rPr>
              <a:t>Statically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spc="-6" dirty="0">
                <a:latin typeface="Arial MT"/>
                <a:cs typeface="Arial MT"/>
              </a:rPr>
              <a:t>Indeterminate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Internally</a:t>
            </a:r>
            <a:r>
              <a:rPr sz="2000" spc="164" dirty="0">
                <a:latin typeface="Arial MT"/>
                <a:cs typeface="Arial MT"/>
              </a:rPr>
              <a:t> </a:t>
            </a:r>
            <a:r>
              <a:rPr sz="2364" spc="8" baseline="-10683" dirty="0">
                <a:solidFill>
                  <a:srgbClr val="FF0000"/>
                </a:solidFill>
                <a:latin typeface="Arial MT"/>
                <a:cs typeface="Arial MT"/>
              </a:rPr>
              <a:t>one</a:t>
            </a:r>
            <a:r>
              <a:rPr sz="2364" spc="18" baseline="-10683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2364" spc="8" baseline="-10683" dirty="0">
                <a:solidFill>
                  <a:srgbClr val="FF0000"/>
                </a:solidFill>
                <a:latin typeface="Arial MT"/>
                <a:cs typeface="Arial MT"/>
              </a:rPr>
              <a:t>or</a:t>
            </a:r>
            <a:r>
              <a:rPr sz="2364" spc="36" baseline="-10683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2364" spc="18" baseline="-10683" dirty="0">
                <a:solidFill>
                  <a:srgbClr val="FF0000"/>
                </a:solidFill>
                <a:latin typeface="Arial MT"/>
                <a:cs typeface="Arial MT"/>
              </a:rPr>
              <a:t>more </a:t>
            </a:r>
            <a:r>
              <a:rPr sz="2364" spc="8" baseline="-10683" dirty="0">
                <a:solidFill>
                  <a:srgbClr val="FF0000"/>
                </a:solidFill>
                <a:latin typeface="Arial MT"/>
                <a:cs typeface="Arial MT"/>
              </a:rPr>
              <a:t>members</a:t>
            </a:r>
            <a:r>
              <a:rPr sz="2364" spc="27" baseline="-10683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2364" spc="8" baseline="-10683" dirty="0">
                <a:solidFill>
                  <a:srgbClr val="FF0000"/>
                </a:solidFill>
                <a:latin typeface="Arial MT"/>
                <a:cs typeface="Arial MT"/>
              </a:rPr>
              <a:t>can</a:t>
            </a:r>
            <a:r>
              <a:rPr sz="2364" spc="18" baseline="-10683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2364" spc="8" baseline="-10683" dirty="0">
                <a:solidFill>
                  <a:srgbClr val="FF0000"/>
                </a:solidFill>
                <a:latin typeface="Arial MT"/>
                <a:cs typeface="Arial MT"/>
              </a:rPr>
              <a:t>be</a:t>
            </a:r>
            <a:endParaRPr sz="2364" baseline="-10683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120618" y="7331899"/>
            <a:ext cx="3195012" cy="734323"/>
          </a:xfrm>
          <a:prstGeom prst="rect">
            <a:avLst/>
          </a:prstGeom>
        </p:spPr>
        <p:txBody>
          <a:bodyPr vert="horz" wrap="square" lIns="0" tIns="14624" rIns="0" bIns="0" rtlCol="0">
            <a:spAutoFit/>
          </a:bodyPr>
          <a:lstStyle/>
          <a:p>
            <a:pPr marL="15394" marR="6157">
              <a:lnSpc>
                <a:spcPct val="101499"/>
              </a:lnSpc>
              <a:spcBef>
                <a:spcPts val="115"/>
              </a:spcBef>
            </a:pPr>
            <a:r>
              <a:rPr sz="1576" spc="6" dirty="0">
                <a:solidFill>
                  <a:srgbClr val="FF0000"/>
                </a:solidFill>
                <a:latin typeface="Arial MT"/>
                <a:cs typeface="Arial MT"/>
              </a:rPr>
              <a:t>arranged</a:t>
            </a:r>
            <a:r>
              <a:rPr sz="1576" spc="-6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576" spc="6" dirty="0">
                <a:solidFill>
                  <a:srgbClr val="FF0000"/>
                </a:solidFill>
                <a:latin typeface="Arial MT"/>
                <a:cs typeface="Arial MT"/>
              </a:rPr>
              <a:t>in</a:t>
            </a:r>
            <a:r>
              <a:rPr sz="1576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576" spc="6" dirty="0">
                <a:solidFill>
                  <a:srgbClr val="FF0000"/>
                </a:solidFill>
                <a:latin typeface="Arial MT"/>
                <a:cs typeface="Arial MT"/>
              </a:rPr>
              <a:t>such</a:t>
            </a:r>
            <a:r>
              <a:rPr sz="1576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576" spc="12" dirty="0">
                <a:solidFill>
                  <a:srgbClr val="FF0000"/>
                </a:solidFill>
                <a:latin typeface="Arial MT"/>
                <a:cs typeface="Arial MT"/>
              </a:rPr>
              <a:t>a</a:t>
            </a:r>
            <a:r>
              <a:rPr sz="1576" dirty="0">
                <a:solidFill>
                  <a:srgbClr val="FF0000"/>
                </a:solidFill>
                <a:latin typeface="Arial MT"/>
                <a:cs typeface="Arial MT"/>
              </a:rPr>
              <a:t> way</a:t>
            </a:r>
            <a:r>
              <a:rPr sz="1576" spc="3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576" spc="6" dirty="0">
                <a:solidFill>
                  <a:srgbClr val="FF0000"/>
                </a:solidFill>
                <a:latin typeface="Arial MT"/>
                <a:cs typeface="Arial MT"/>
              </a:rPr>
              <a:t>as not</a:t>
            </a:r>
            <a:r>
              <a:rPr sz="1576" spc="12" dirty="0">
                <a:solidFill>
                  <a:srgbClr val="FF0000"/>
                </a:solidFill>
                <a:latin typeface="Arial MT"/>
                <a:cs typeface="Arial MT"/>
              </a:rPr>
              <a:t> to </a:t>
            </a:r>
            <a:r>
              <a:rPr sz="1576" spc="18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576" spc="6" dirty="0">
                <a:solidFill>
                  <a:srgbClr val="FF0000"/>
                </a:solidFill>
                <a:latin typeface="Arial MT"/>
                <a:cs typeface="Arial MT"/>
              </a:rPr>
              <a:t>contribute </a:t>
            </a:r>
            <a:r>
              <a:rPr sz="1576" spc="12" dirty="0">
                <a:solidFill>
                  <a:srgbClr val="FF0000"/>
                </a:solidFill>
                <a:latin typeface="Arial MT"/>
                <a:cs typeface="Arial MT"/>
              </a:rPr>
              <a:t>to </a:t>
            </a:r>
            <a:r>
              <a:rPr sz="1576" spc="6" dirty="0">
                <a:solidFill>
                  <a:srgbClr val="FF0000"/>
                </a:solidFill>
                <a:latin typeface="Arial MT"/>
                <a:cs typeface="Arial MT"/>
              </a:rPr>
              <a:t>stable configuration of </a:t>
            </a:r>
            <a:r>
              <a:rPr sz="1576" spc="-424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576" spc="6" dirty="0">
                <a:solidFill>
                  <a:srgbClr val="FF0000"/>
                </a:solidFill>
                <a:latin typeface="Arial MT"/>
                <a:cs typeface="Arial MT"/>
              </a:rPr>
              <a:t>the</a:t>
            </a:r>
            <a:r>
              <a:rPr sz="1576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576" spc="6" dirty="0">
                <a:solidFill>
                  <a:srgbClr val="FF0000"/>
                </a:solidFill>
                <a:latin typeface="Arial MT"/>
                <a:cs typeface="Arial MT"/>
              </a:rPr>
              <a:t>entire truss</a:t>
            </a:r>
            <a:endParaRPr sz="1576">
              <a:latin typeface="Arial MT"/>
              <a:cs typeface="Arial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076902" y="6567747"/>
            <a:ext cx="20782" cy="1600200"/>
          </a:xfrm>
          <a:custGeom>
            <a:avLst/>
            <a:gdLst/>
            <a:ahLst/>
            <a:cxnLst/>
            <a:rect l="l" t="t" r="r" b="b"/>
            <a:pathLst>
              <a:path w="17145" h="1320164">
                <a:moveTo>
                  <a:pt x="16763" y="0"/>
                </a:moveTo>
                <a:lnTo>
                  <a:pt x="1523" y="0"/>
                </a:lnTo>
                <a:lnTo>
                  <a:pt x="0" y="1319783"/>
                </a:lnTo>
                <a:lnTo>
                  <a:pt x="15239" y="1319783"/>
                </a:lnTo>
                <a:lnTo>
                  <a:pt x="1676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3361" y="2126287"/>
            <a:ext cx="6459297" cy="569709"/>
          </a:xfrm>
          <a:prstGeom prst="rect">
            <a:avLst/>
          </a:prstGeom>
        </p:spPr>
        <p:txBody>
          <a:bodyPr vert="horz" wrap="square" lIns="0" tIns="19242" rIns="0" bIns="0" rtlCol="0">
            <a:spAutoFit/>
          </a:bodyPr>
          <a:lstStyle/>
          <a:p>
            <a:pPr marL="15394">
              <a:spcBef>
                <a:spcPts val="152"/>
              </a:spcBef>
            </a:pP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S</a:t>
            </a:r>
            <a:r>
              <a:rPr sz="3576" spc="6" dirty="0">
                <a:solidFill>
                  <a:srgbClr val="021FA2"/>
                </a:solidFill>
                <a:latin typeface="Arial MT"/>
                <a:cs typeface="Arial MT"/>
              </a:rPr>
              <a:t>t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ructura</a:t>
            </a:r>
            <a:r>
              <a:rPr sz="3576" spc="6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3576" spc="-242" dirty="0">
                <a:solidFill>
                  <a:srgbClr val="021FA2"/>
                </a:solidFill>
                <a:latin typeface="Arial MT"/>
                <a:cs typeface="Arial MT"/>
              </a:rPr>
              <a:t> 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Ana</a:t>
            </a:r>
            <a:r>
              <a:rPr sz="3576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ys</a:t>
            </a:r>
            <a:r>
              <a:rPr sz="3576" dirty="0">
                <a:solidFill>
                  <a:srgbClr val="021FA2"/>
                </a:solidFill>
                <a:latin typeface="Arial MT"/>
                <a:cs typeface="Arial MT"/>
              </a:rPr>
              <a:t>i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s:</a:t>
            </a:r>
            <a:r>
              <a:rPr sz="3576" spc="-18" dirty="0">
                <a:solidFill>
                  <a:srgbClr val="021FA2"/>
                </a:solidFill>
                <a:latin typeface="Arial MT"/>
                <a:cs typeface="Arial MT"/>
              </a:rPr>
              <a:t> 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P</a:t>
            </a:r>
            <a:r>
              <a:rPr sz="3576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ane</a:t>
            </a:r>
            <a:r>
              <a:rPr sz="3576" spc="-91" dirty="0">
                <a:solidFill>
                  <a:srgbClr val="021FA2"/>
                </a:solidFill>
                <a:latin typeface="Arial MT"/>
                <a:cs typeface="Arial MT"/>
              </a:rPr>
              <a:t> </a:t>
            </a:r>
            <a:r>
              <a:rPr sz="3576" spc="-121" dirty="0">
                <a:solidFill>
                  <a:srgbClr val="021FA2"/>
                </a:solidFill>
                <a:latin typeface="Arial MT"/>
                <a:cs typeface="Arial MT"/>
              </a:rPr>
              <a:t>T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russ</a:t>
            </a:r>
            <a:endParaRPr sz="3576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05768" y="3157065"/>
            <a:ext cx="8345055" cy="4429467"/>
          </a:xfrm>
          <a:prstGeom prst="rect">
            <a:avLst/>
          </a:prstGeom>
        </p:spPr>
        <p:txBody>
          <a:bodyPr vert="horz" wrap="square" lIns="0" tIns="17702" rIns="0" bIns="0" rtlCol="0">
            <a:spAutoFit/>
          </a:bodyPr>
          <a:lstStyle/>
          <a:p>
            <a:pPr marL="15394">
              <a:spcBef>
                <a:spcPts val="138"/>
              </a:spcBef>
            </a:pPr>
            <a:r>
              <a:rPr sz="2788" spc="6" dirty="0">
                <a:solidFill>
                  <a:srgbClr val="323299"/>
                </a:solidFill>
                <a:latin typeface="Arial MT"/>
                <a:cs typeface="Arial MT"/>
              </a:rPr>
              <a:t>Why</a:t>
            </a:r>
            <a:r>
              <a:rPr sz="2788" spc="-18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2788" spc="6" dirty="0">
                <a:solidFill>
                  <a:srgbClr val="323299"/>
                </a:solidFill>
                <a:latin typeface="Arial MT"/>
                <a:cs typeface="Arial MT"/>
              </a:rPr>
              <a:t>to</a:t>
            </a:r>
            <a:r>
              <a:rPr sz="2788" spc="-18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2788" dirty="0">
                <a:solidFill>
                  <a:srgbClr val="323299"/>
                </a:solidFill>
                <a:latin typeface="Arial MT"/>
                <a:cs typeface="Arial MT"/>
              </a:rPr>
              <a:t>Provide</a:t>
            </a:r>
            <a:r>
              <a:rPr sz="2788" spc="30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2788" dirty="0">
                <a:solidFill>
                  <a:srgbClr val="323299"/>
                </a:solidFill>
                <a:latin typeface="Arial MT"/>
                <a:cs typeface="Arial MT"/>
              </a:rPr>
              <a:t>Redundant</a:t>
            </a:r>
            <a:r>
              <a:rPr sz="2788" spc="24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2788" spc="6" dirty="0">
                <a:solidFill>
                  <a:srgbClr val="323299"/>
                </a:solidFill>
                <a:latin typeface="Arial MT"/>
                <a:cs typeface="Arial MT"/>
              </a:rPr>
              <a:t>Members?</a:t>
            </a:r>
            <a:endParaRPr sz="2788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2788">
              <a:latin typeface="Arial MT"/>
              <a:cs typeface="Arial MT"/>
            </a:endParaRPr>
          </a:p>
          <a:p>
            <a:pPr marL="358673" indent="-344049">
              <a:spcBef>
                <a:spcPts val="1873"/>
              </a:spcBef>
              <a:buFont typeface="MS UI Gothic"/>
              <a:buChar char="➢"/>
              <a:tabLst>
                <a:tab pos="359442" algn="l"/>
              </a:tabLst>
            </a:pPr>
            <a:r>
              <a:rPr sz="2364" spc="18" dirty="0">
                <a:latin typeface="Arial MT"/>
                <a:cs typeface="Arial MT"/>
              </a:rPr>
              <a:t>To</a:t>
            </a:r>
            <a:r>
              <a:rPr sz="2364" spc="12" dirty="0">
                <a:latin typeface="Arial MT"/>
                <a:cs typeface="Arial MT"/>
              </a:rPr>
              <a:t> maintain alignment</a:t>
            </a:r>
            <a:r>
              <a:rPr sz="2364" spc="24" dirty="0">
                <a:latin typeface="Arial MT"/>
                <a:cs typeface="Arial MT"/>
              </a:rPr>
              <a:t> </a:t>
            </a:r>
            <a:r>
              <a:rPr sz="2364" spc="12" dirty="0">
                <a:latin typeface="Arial MT"/>
                <a:cs typeface="Arial MT"/>
              </a:rPr>
              <a:t>of</a:t>
            </a:r>
            <a:r>
              <a:rPr sz="2364" spc="6" dirty="0">
                <a:latin typeface="Arial MT"/>
                <a:cs typeface="Arial MT"/>
              </a:rPr>
              <a:t> </a:t>
            </a:r>
            <a:r>
              <a:rPr sz="2364" spc="12" dirty="0">
                <a:latin typeface="Arial MT"/>
                <a:cs typeface="Arial MT"/>
              </a:rPr>
              <a:t>two members</a:t>
            </a:r>
            <a:r>
              <a:rPr sz="2364" spc="30" dirty="0">
                <a:latin typeface="Arial MT"/>
                <a:cs typeface="Arial MT"/>
              </a:rPr>
              <a:t> </a:t>
            </a:r>
            <a:r>
              <a:rPr sz="2364" spc="12" dirty="0">
                <a:latin typeface="Arial MT"/>
                <a:cs typeface="Arial MT"/>
              </a:rPr>
              <a:t>during construction</a:t>
            </a:r>
            <a:endParaRPr sz="2364">
              <a:latin typeface="Arial MT"/>
              <a:cs typeface="Arial MT"/>
            </a:endParaRPr>
          </a:p>
          <a:p>
            <a:pPr marL="358673" indent="-344049">
              <a:spcBef>
                <a:spcPts val="624"/>
              </a:spcBef>
              <a:buFont typeface="MS UI Gothic"/>
              <a:buChar char="➢"/>
              <a:tabLst>
                <a:tab pos="359442" algn="l"/>
              </a:tabLst>
            </a:pPr>
            <a:r>
              <a:rPr sz="2364" spc="18" dirty="0">
                <a:latin typeface="Arial MT"/>
                <a:cs typeface="Arial MT"/>
              </a:rPr>
              <a:t>To</a:t>
            </a:r>
            <a:r>
              <a:rPr sz="2364" spc="-6" dirty="0">
                <a:latin typeface="Arial MT"/>
                <a:cs typeface="Arial MT"/>
              </a:rPr>
              <a:t> </a:t>
            </a:r>
            <a:r>
              <a:rPr sz="2364" spc="18" dirty="0">
                <a:latin typeface="Arial MT"/>
                <a:cs typeface="Arial MT"/>
              </a:rPr>
              <a:t>increase</a:t>
            </a:r>
            <a:r>
              <a:rPr sz="2364" spc="-18" dirty="0">
                <a:latin typeface="Arial MT"/>
                <a:cs typeface="Arial MT"/>
              </a:rPr>
              <a:t> </a:t>
            </a:r>
            <a:r>
              <a:rPr sz="2364" spc="12" dirty="0">
                <a:latin typeface="Arial MT"/>
                <a:cs typeface="Arial MT"/>
              </a:rPr>
              <a:t>stability</a:t>
            </a:r>
            <a:r>
              <a:rPr sz="2364" spc="-12" dirty="0">
                <a:latin typeface="Arial MT"/>
                <a:cs typeface="Arial MT"/>
              </a:rPr>
              <a:t> </a:t>
            </a:r>
            <a:r>
              <a:rPr sz="2364" spc="12" dirty="0">
                <a:latin typeface="Arial MT"/>
                <a:cs typeface="Arial MT"/>
              </a:rPr>
              <a:t>during</a:t>
            </a:r>
            <a:r>
              <a:rPr sz="2364" dirty="0">
                <a:latin typeface="Arial MT"/>
                <a:cs typeface="Arial MT"/>
              </a:rPr>
              <a:t> </a:t>
            </a:r>
            <a:r>
              <a:rPr sz="2364" spc="12" dirty="0">
                <a:latin typeface="Arial MT"/>
                <a:cs typeface="Arial MT"/>
              </a:rPr>
              <a:t>construction</a:t>
            </a:r>
            <a:endParaRPr sz="2364">
              <a:latin typeface="Arial MT"/>
              <a:cs typeface="Arial MT"/>
            </a:endParaRPr>
          </a:p>
          <a:p>
            <a:pPr marL="358673" marR="6157" indent="-344049">
              <a:lnSpc>
                <a:spcPct val="101499"/>
              </a:lnSpc>
              <a:spcBef>
                <a:spcPts val="582"/>
              </a:spcBef>
              <a:buFont typeface="MS UI Gothic"/>
              <a:buChar char="➢"/>
              <a:tabLst>
                <a:tab pos="359442" algn="l"/>
              </a:tabLst>
            </a:pPr>
            <a:r>
              <a:rPr sz="2364" spc="18" dirty="0">
                <a:latin typeface="Arial MT"/>
                <a:cs typeface="Arial MT"/>
              </a:rPr>
              <a:t>To </a:t>
            </a:r>
            <a:r>
              <a:rPr sz="2364" spc="12" dirty="0">
                <a:latin typeface="Arial MT"/>
                <a:cs typeface="Arial MT"/>
              </a:rPr>
              <a:t>maintain stability during loading (Ex: to prevent buckling </a:t>
            </a:r>
            <a:r>
              <a:rPr sz="2364" spc="-642" dirty="0">
                <a:latin typeface="Arial MT"/>
                <a:cs typeface="Arial MT"/>
              </a:rPr>
              <a:t> </a:t>
            </a:r>
            <a:r>
              <a:rPr sz="2364" spc="12" dirty="0">
                <a:latin typeface="Arial MT"/>
                <a:cs typeface="Arial MT"/>
              </a:rPr>
              <a:t>of</a:t>
            </a:r>
            <a:r>
              <a:rPr sz="2364" spc="-12" dirty="0">
                <a:latin typeface="Arial MT"/>
                <a:cs typeface="Arial MT"/>
              </a:rPr>
              <a:t> </a:t>
            </a:r>
            <a:r>
              <a:rPr sz="2364" spc="18" dirty="0">
                <a:latin typeface="Arial MT"/>
                <a:cs typeface="Arial MT"/>
              </a:rPr>
              <a:t>compression</a:t>
            </a:r>
            <a:r>
              <a:rPr sz="2364" spc="-18" dirty="0">
                <a:latin typeface="Arial MT"/>
                <a:cs typeface="Arial MT"/>
              </a:rPr>
              <a:t> </a:t>
            </a:r>
            <a:r>
              <a:rPr sz="2364" spc="12" dirty="0">
                <a:latin typeface="Arial MT"/>
                <a:cs typeface="Arial MT"/>
              </a:rPr>
              <a:t>members)</a:t>
            </a:r>
            <a:endParaRPr sz="2364">
              <a:latin typeface="Arial MT"/>
              <a:cs typeface="Arial MT"/>
            </a:endParaRPr>
          </a:p>
          <a:p>
            <a:pPr marL="358673" indent="-344049">
              <a:spcBef>
                <a:spcPts val="612"/>
              </a:spcBef>
              <a:buFont typeface="MS UI Gothic"/>
              <a:buChar char="➢"/>
              <a:tabLst>
                <a:tab pos="359442" algn="l"/>
              </a:tabLst>
            </a:pPr>
            <a:r>
              <a:rPr sz="2364" spc="18" dirty="0">
                <a:latin typeface="Arial MT"/>
                <a:cs typeface="Arial MT"/>
              </a:rPr>
              <a:t>To</a:t>
            </a:r>
            <a:r>
              <a:rPr sz="2364" spc="6" dirty="0">
                <a:latin typeface="Arial MT"/>
                <a:cs typeface="Arial MT"/>
              </a:rPr>
              <a:t> </a:t>
            </a:r>
            <a:r>
              <a:rPr sz="2364" spc="12" dirty="0">
                <a:latin typeface="Arial MT"/>
                <a:cs typeface="Arial MT"/>
              </a:rPr>
              <a:t>provide</a:t>
            </a:r>
            <a:r>
              <a:rPr sz="2364" spc="6" dirty="0">
                <a:latin typeface="Arial MT"/>
                <a:cs typeface="Arial MT"/>
              </a:rPr>
              <a:t> </a:t>
            </a:r>
            <a:r>
              <a:rPr sz="2364" spc="12" dirty="0">
                <a:latin typeface="Arial MT"/>
                <a:cs typeface="Arial MT"/>
              </a:rPr>
              <a:t>support</a:t>
            </a:r>
            <a:r>
              <a:rPr sz="2364" spc="-12" dirty="0">
                <a:latin typeface="Arial MT"/>
                <a:cs typeface="Arial MT"/>
              </a:rPr>
              <a:t> </a:t>
            </a:r>
            <a:r>
              <a:rPr sz="2364" spc="6" dirty="0">
                <a:latin typeface="Arial MT"/>
                <a:cs typeface="Arial MT"/>
              </a:rPr>
              <a:t>if</a:t>
            </a:r>
            <a:r>
              <a:rPr sz="2364" dirty="0">
                <a:latin typeface="Arial MT"/>
                <a:cs typeface="Arial MT"/>
              </a:rPr>
              <a:t> </a:t>
            </a:r>
            <a:r>
              <a:rPr sz="2364" spc="12" dirty="0">
                <a:latin typeface="Arial MT"/>
                <a:cs typeface="Arial MT"/>
              </a:rPr>
              <a:t>the</a:t>
            </a:r>
            <a:r>
              <a:rPr sz="2364" spc="6" dirty="0">
                <a:latin typeface="Arial MT"/>
                <a:cs typeface="Arial MT"/>
              </a:rPr>
              <a:t> </a:t>
            </a:r>
            <a:r>
              <a:rPr sz="2364" spc="12" dirty="0">
                <a:latin typeface="Arial MT"/>
                <a:cs typeface="Arial MT"/>
              </a:rPr>
              <a:t>applied</a:t>
            </a:r>
            <a:r>
              <a:rPr sz="2364" spc="18" dirty="0">
                <a:latin typeface="Arial MT"/>
                <a:cs typeface="Arial MT"/>
              </a:rPr>
              <a:t> </a:t>
            </a:r>
            <a:r>
              <a:rPr sz="2364" spc="12" dirty="0">
                <a:latin typeface="Arial MT"/>
                <a:cs typeface="Arial MT"/>
              </a:rPr>
              <a:t>loading</a:t>
            </a:r>
            <a:r>
              <a:rPr sz="2364" spc="6" dirty="0">
                <a:latin typeface="Arial MT"/>
                <a:cs typeface="Arial MT"/>
              </a:rPr>
              <a:t> </a:t>
            </a:r>
            <a:r>
              <a:rPr sz="2364" spc="12" dirty="0">
                <a:latin typeface="Arial MT"/>
                <a:cs typeface="Arial MT"/>
              </a:rPr>
              <a:t>is</a:t>
            </a:r>
            <a:r>
              <a:rPr sz="2364" spc="6" dirty="0">
                <a:latin typeface="Arial MT"/>
                <a:cs typeface="Arial MT"/>
              </a:rPr>
              <a:t> </a:t>
            </a:r>
            <a:r>
              <a:rPr sz="2364" spc="18" dirty="0">
                <a:latin typeface="Arial MT"/>
                <a:cs typeface="Arial MT"/>
              </a:rPr>
              <a:t>changed</a:t>
            </a:r>
            <a:endParaRPr sz="2364">
              <a:latin typeface="Arial MT"/>
              <a:cs typeface="Arial MT"/>
            </a:endParaRPr>
          </a:p>
          <a:p>
            <a:pPr marL="358673" marR="232444" indent="-344049">
              <a:lnSpc>
                <a:spcPct val="101499"/>
              </a:lnSpc>
              <a:spcBef>
                <a:spcPts val="582"/>
              </a:spcBef>
              <a:buFont typeface="MS UI Gothic"/>
              <a:buChar char="➢"/>
              <a:tabLst>
                <a:tab pos="359442" algn="l"/>
              </a:tabLst>
            </a:pPr>
            <a:r>
              <a:rPr sz="2364" spc="18" dirty="0">
                <a:latin typeface="Arial MT"/>
                <a:cs typeface="Arial MT"/>
              </a:rPr>
              <a:t>To act as backup </a:t>
            </a:r>
            <a:r>
              <a:rPr sz="2364" spc="12" dirty="0">
                <a:latin typeface="Arial MT"/>
                <a:cs typeface="Arial MT"/>
              </a:rPr>
              <a:t>members in </a:t>
            </a:r>
            <a:r>
              <a:rPr sz="2364" spc="18" dirty="0">
                <a:latin typeface="Arial MT"/>
                <a:cs typeface="Arial MT"/>
              </a:rPr>
              <a:t>case some </a:t>
            </a:r>
            <a:r>
              <a:rPr sz="2364" spc="12" dirty="0">
                <a:latin typeface="Arial MT"/>
                <a:cs typeface="Arial MT"/>
              </a:rPr>
              <a:t>members </a:t>
            </a:r>
            <a:r>
              <a:rPr sz="2364" spc="6" dirty="0">
                <a:latin typeface="Arial MT"/>
                <a:cs typeface="Arial MT"/>
              </a:rPr>
              <a:t>fail </a:t>
            </a:r>
            <a:r>
              <a:rPr sz="2364" spc="12" dirty="0">
                <a:latin typeface="Arial MT"/>
                <a:cs typeface="Arial MT"/>
              </a:rPr>
              <a:t>or </a:t>
            </a:r>
            <a:r>
              <a:rPr sz="2364" spc="-642" dirty="0">
                <a:latin typeface="Arial MT"/>
                <a:cs typeface="Arial MT"/>
              </a:rPr>
              <a:t> </a:t>
            </a:r>
            <a:r>
              <a:rPr sz="2364" spc="12" dirty="0">
                <a:latin typeface="Arial MT"/>
                <a:cs typeface="Arial MT"/>
              </a:rPr>
              <a:t>require</a:t>
            </a:r>
            <a:r>
              <a:rPr sz="2364" spc="-6" dirty="0">
                <a:latin typeface="Arial MT"/>
                <a:cs typeface="Arial MT"/>
              </a:rPr>
              <a:t> </a:t>
            </a:r>
            <a:r>
              <a:rPr sz="2364" spc="12" dirty="0">
                <a:latin typeface="Arial MT"/>
                <a:cs typeface="Arial MT"/>
              </a:rPr>
              <a:t>strengthening</a:t>
            </a:r>
            <a:endParaRPr sz="2364">
              <a:latin typeface="Arial MT"/>
              <a:cs typeface="Arial MT"/>
            </a:endParaRPr>
          </a:p>
          <a:p>
            <a:pPr marL="358673" indent="-344049">
              <a:spcBef>
                <a:spcPts val="612"/>
              </a:spcBef>
              <a:buFont typeface="MS UI Gothic"/>
              <a:buChar char="➢"/>
              <a:tabLst>
                <a:tab pos="359442" algn="l"/>
              </a:tabLst>
            </a:pPr>
            <a:r>
              <a:rPr sz="2364" spc="12" dirty="0">
                <a:solidFill>
                  <a:srgbClr val="FF0000"/>
                </a:solidFill>
                <a:latin typeface="Arial MT"/>
                <a:cs typeface="Arial MT"/>
              </a:rPr>
              <a:t>Analysis</a:t>
            </a:r>
            <a:r>
              <a:rPr sz="2364" spc="-6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2364" spc="12" dirty="0">
                <a:solidFill>
                  <a:srgbClr val="FF0000"/>
                </a:solidFill>
                <a:latin typeface="Arial MT"/>
                <a:cs typeface="Arial MT"/>
              </a:rPr>
              <a:t>is</a:t>
            </a:r>
            <a:r>
              <a:rPr sz="2364" spc="-6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2364" spc="12" dirty="0">
                <a:solidFill>
                  <a:srgbClr val="FF0000"/>
                </a:solidFill>
                <a:latin typeface="Arial MT"/>
                <a:cs typeface="Arial MT"/>
              </a:rPr>
              <a:t>difficult</a:t>
            </a:r>
            <a:r>
              <a:rPr sz="2364" spc="-36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2364" spc="12" dirty="0">
                <a:solidFill>
                  <a:srgbClr val="FF0000"/>
                </a:solidFill>
                <a:latin typeface="Arial MT"/>
                <a:cs typeface="Arial MT"/>
              </a:rPr>
              <a:t>but</a:t>
            </a:r>
            <a:r>
              <a:rPr sz="2364" spc="-12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2364" spc="12" dirty="0">
                <a:solidFill>
                  <a:srgbClr val="FF0000"/>
                </a:solidFill>
                <a:latin typeface="Arial MT"/>
                <a:cs typeface="Arial MT"/>
              </a:rPr>
              <a:t>possible</a:t>
            </a:r>
            <a:endParaRPr sz="2364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3361" y="2126287"/>
            <a:ext cx="6459297" cy="569709"/>
          </a:xfrm>
          <a:prstGeom prst="rect">
            <a:avLst/>
          </a:prstGeom>
        </p:spPr>
        <p:txBody>
          <a:bodyPr vert="horz" wrap="square" lIns="0" tIns="19242" rIns="0" bIns="0" rtlCol="0">
            <a:spAutoFit/>
          </a:bodyPr>
          <a:lstStyle/>
          <a:p>
            <a:pPr marL="15394">
              <a:spcBef>
                <a:spcPts val="152"/>
              </a:spcBef>
            </a:pP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S</a:t>
            </a:r>
            <a:r>
              <a:rPr sz="3576" spc="6" dirty="0">
                <a:solidFill>
                  <a:srgbClr val="021FA2"/>
                </a:solidFill>
                <a:latin typeface="Arial MT"/>
                <a:cs typeface="Arial MT"/>
              </a:rPr>
              <a:t>t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ructura</a:t>
            </a:r>
            <a:r>
              <a:rPr sz="3576" spc="6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3576" spc="-242" dirty="0">
                <a:solidFill>
                  <a:srgbClr val="021FA2"/>
                </a:solidFill>
                <a:latin typeface="Arial MT"/>
                <a:cs typeface="Arial MT"/>
              </a:rPr>
              <a:t> 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Ana</a:t>
            </a:r>
            <a:r>
              <a:rPr sz="3576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ys</a:t>
            </a:r>
            <a:r>
              <a:rPr sz="3576" dirty="0">
                <a:solidFill>
                  <a:srgbClr val="021FA2"/>
                </a:solidFill>
                <a:latin typeface="Arial MT"/>
                <a:cs typeface="Arial MT"/>
              </a:rPr>
              <a:t>i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s:</a:t>
            </a:r>
            <a:r>
              <a:rPr sz="3576" spc="-18" dirty="0">
                <a:solidFill>
                  <a:srgbClr val="021FA2"/>
                </a:solidFill>
                <a:latin typeface="Arial MT"/>
                <a:cs typeface="Arial MT"/>
              </a:rPr>
              <a:t> 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P</a:t>
            </a:r>
            <a:r>
              <a:rPr sz="3576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ane</a:t>
            </a:r>
            <a:r>
              <a:rPr sz="3576" spc="-91" dirty="0">
                <a:solidFill>
                  <a:srgbClr val="021FA2"/>
                </a:solidFill>
                <a:latin typeface="Arial MT"/>
                <a:cs typeface="Arial MT"/>
              </a:rPr>
              <a:t> </a:t>
            </a:r>
            <a:r>
              <a:rPr sz="3576" spc="-121" dirty="0">
                <a:solidFill>
                  <a:srgbClr val="021FA2"/>
                </a:solidFill>
                <a:latin typeface="Arial MT"/>
                <a:cs typeface="Arial MT"/>
              </a:rPr>
              <a:t>T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russ</a:t>
            </a:r>
            <a:endParaRPr sz="3576">
              <a:latin typeface="Arial MT"/>
              <a:cs typeface="Arial M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62290" y="3418148"/>
            <a:ext cx="2582486" cy="1701337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4801062" y="3081258"/>
            <a:ext cx="2678545" cy="3181927"/>
            <a:chOff x="3960876" y="2017210"/>
            <a:chExt cx="2209800" cy="262509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87368" y="2017210"/>
              <a:ext cx="2083057" cy="170082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60876" y="3553967"/>
              <a:ext cx="1025652" cy="108813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34484" y="3779519"/>
              <a:ext cx="1400555" cy="48463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462016" y="3816096"/>
              <a:ext cx="582295" cy="455930"/>
            </a:xfrm>
            <a:custGeom>
              <a:avLst/>
              <a:gdLst/>
              <a:ahLst/>
              <a:cxnLst/>
              <a:rect l="l" t="t" r="r" b="b"/>
              <a:pathLst>
                <a:path w="582295" h="455929">
                  <a:moveTo>
                    <a:pt x="582168" y="452628"/>
                  </a:moveTo>
                  <a:lnTo>
                    <a:pt x="582168" y="4572"/>
                  </a:lnTo>
                  <a:lnTo>
                    <a:pt x="577596" y="0"/>
                  </a:lnTo>
                  <a:lnTo>
                    <a:pt x="3048" y="0"/>
                  </a:lnTo>
                  <a:lnTo>
                    <a:pt x="0" y="4572"/>
                  </a:lnTo>
                  <a:lnTo>
                    <a:pt x="0" y="452628"/>
                  </a:lnTo>
                  <a:lnTo>
                    <a:pt x="3048" y="455676"/>
                  </a:lnTo>
                  <a:lnTo>
                    <a:pt x="7620" y="455676"/>
                  </a:lnTo>
                  <a:lnTo>
                    <a:pt x="7620" y="16764"/>
                  </a:lnTo>
                  <a:lnTo>
                    <a:pt x="15240" y="7620"/>
                  </a:lnTo>
                  <a:lnTo>
                    <a:pt x="15240" y="16764"/>
                  </a:lnTo>
                  <a:lnTo>
                    <a:pt x="565404" y="16764"/>
                  </a:lnTo>
                  <a:lnTo>
                    <a:pt x="565404" y="7620"/>
                  </a:lnTo>
                  <a:lnTo>
                    <a:pt x="573024" y="16764"/>
                  </a:lnTo>
                  <a:lnTo>
                    <a:pt x="573024" y="455676"/>
                  </a:lnTo>
                  <a:lnTo>
                    <a:pt x="577596" y="455676"/>
                  </a:lnTo>
                  <a:lnTo>
                    <a:pt x="582168" y="452628"/>
                  </a:lnTo>
                  <a:close/>
                </a:path>
                <a:path w="582295" h="455929">
                  <a:moveTo>
                    <a:pt x="15240" y="16764"/>
                  </a:moveTo>
                  <a:lnTo>
                    <a:pt x="15240" y="7620"/>
                  </a:lnTo>
                  <a:lnTo>
                    <a:pt x="7620" y="16764"/>
                  </a:lnTo>
                  <a:lnTo>
                    <a:pt x="15240" y="16764"/>
                  </a:lnTo>
                  <a:close/>
                </a:path>
                <a:path w="582295" h="455929">
                  <a:moveTo>
                    <a:pt x="15240" y="440436"/>
                  </a:moveTo>
                  <a:lnTo>
                    <a:pt x="15240" y="16764"/>
                  </a:lnTo>
                  <a:lnTo>
                    <a:pt x="7620" y="16764"/>
                  </a:lnTo>
                  <a:lnTo>
                    <a:pt x="7620" y="440436"/>
                  </a:lnTo>
                  <a:lnTo>
                    <a:pt x="15240" y="440436"/>
                  </a:lnTo>
                  <a:close/>
                </a:path>
                <a:path w="582295" h="455929">
                  <a:moveTo>
                    <a:pt x="573024" y="440436"/>
                  </a:moveTo>
                  <a:lnTo>
                    <a:pt x="7620" y="440436"/>
                  </a:lnTo>
                  <a:lnTo>
                    <a:pt x="15240" y="448056"/>
                  </a:lnTo>
                  <a:lnTo>
                    <a:pt x="15240" y="455676"/>
                  </a:lnTo>
                  <a:lnTo>
                    <a:pt x="565404" y="455676"/>
                  </a:lnTo>
                  <a:lnTo>
                    <a:pt x="565404" y="448056"/>
                  </a:lnTo>
                  <a:lnTo>
                    <a:pt x="573024" y="440436"/>
                  </a:lnTo>
                  <a:close/>
                </a:path>
                <a:path w="582295" h="455929">
                  <a:moveTo>
                    <a:pt x="15240" y="455676"/>
                  </a:moveTo>
                  <a:lnTo>
                    <a:pt x="15240" y="448056"/>
                  </a:lnTo>
                  <a:lnTo>
                    <a:pt x="7620" y="440436"/>
                  </a:lnTo>
                  <a:lnTo>
                    <a:pt x="7620" y="455676"/>
                  </a:lnTo>
                  <a:lnTo>
                    <a:pt x="15240" y="455676"/>
                  </a:lnTo>
                  <a:close/>
                </a:path>
                <a:path w="582295" h="455929">
                  <a:moveTo>
                    <a:pt x="573024" y="16764"/>
                  </a:moveTo>
                  <a:lnTo>
                    <a:pt x="565404" y="7620"/>
                  </a:lnTo>
                  <a:lnTo>
                    <a:pt x="565404" y="16764"/>
                  </a:lnTo>
                  <a:lnTo>
                    <a:pt x="573024" y="16764"/>
                  </a:lnTo>
                  <a:close/>
                </a:path>
                <a:path w="582295" h="455929">
                  <a:moveTo>
                    <a:pt x="573024" y="440436"/>
                  </a:moveTo>
                  <a:lnTo>
                    <a:pt x="573024" y="16764"/>
                  </a:lnTo>
                  <a:lnTo>
                    <a:pt x="565404" y="16764"/>
                  </a:lnTo>
                  <a:lnTo>
                    <a:pt x="565404" y="440436"/>
                  </a:lnTo>
                  <a:lnTo>
                    <a:pt x="573024" y="440436"/>
                  </a:lnTo>
                  <a:close/>
                </a:path>
                <a:path w="582295" h="455929">
                  <a:moveTo>
                    <a:pt x="573024" y="455676"/>
                  </a:moveTo>
                  <a:lnTo>
                    <a:pt x="573024" y="440436"/>
                  </a:lnTo>
                  <a:lnTo>
                    <a:pt x="565404" y="448056"/>
                  </a:lnTo>
                  <a:lnTo>
                    <a:pt x="565404" y="455676"/>
                  </a:lnTo>
                  <a:lnTo>
                    <a:pt x="573024" y="455676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808668" y="2839305"/>
            <a:ext cx="2515389" cy="2126856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19802" y="5435369"/>
            <a:ext cx="2308507" cy="873210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7717550" y="5067762"/>
            <a:ext cx="2770139" cy="1487055"/>
            <a:chOff x="6366978" y="3656076"/>
            <a:chExt cx="2285365" cy="1226820"/>
          </a:xfrm>
        </p:grpSpPr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66978" y="3705832"/>
              <a:ext cx="1361520" cy="117673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989064" y="3672839"/>
              <a:ext cx="1662683" cy="34899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965948" y="3672839"/>
              <a:ext cx="521208" cy="188976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7950708" y="3656076"/>
              <a:ext cx="551815" cy="220979"/>
            </a:xfrm>
            <a:custGeom>
              <a:avLst/>
              <a:gdLst/>
              <a:ahLst/>
              <a:cxnLst/>
              <a:rect l="l" t="t" r="r" b="b"/>
              <a:pathLst>
                <a:path w="551815" h="220979">
                  <a:moveTo>
                    <a:pt x="551688" y="220980"/>
                  </a:moveTo>
                  <a:lnTo>
                    <a:pt x="551688" y="0"/>
                  </a:lnTo>
                  <a:lnTo>
                    <a:pt x="0" y="0"/>
                  </a:lnTo>
                  <a:lnTo>
                    <a:pt x="0" y="220980"/>
                  </a:lnTo>
                  <a:lnTo>
                    <a:pt x="7620" y="220980"/>
                  </a:lnTo>
                  <a:lnTo>
                    <a:pt x="7620" y="16764"/>
                  </a:lnTo>
                  <a:lnTo>
                    <a:pt x="15240" y="9144"/>
                  </a:lnTo>
                  <a:lnTo>
                    <a:pt x="15240" y="16764"/>
                  </a:lnTo>
                  <a:lnTo>
                    <a:pt x="536448" y="16764"/>
                  </a:lnTo>
                  <a:lnTo>
                    <a:pt x="536448" y="9144"/>
                  </a:lnTo>
                  <a:lnTo>
                    <a:pt x="544068" y="16764"/>
                  </a:lnTo>
                  <a:lnTo>
                    <a:pt x="544068" y="220980"/>
                  </a:lnTo>
                  <a:lnTo>
                    <a:pt x="551688" y="220980"/>
                  </a:lnTo>
                  <a:close/>
                </a:path>
                <a:path w="551815" h="220979">
                  <a:moveTo>
                    <a:pt x="15240" y="16764"/>
                  </a:moveTo>
                  <a:lnTo>
                    <a:pt x="15240" y="9144"/>
                  </a:lnTo>
                  <a:lnTo>
                    <a:pt x="7620" y="16764"/>
                  </a:lnTo>
                  <a:lnTo>
                    <a:pt x="15240" y="16764"/>
                  </a:lnTo>
                  <a:close/>
                </a:path>
                <a:path w="551815" h="220979">
                  <a:moveTo>
                    <a:pt x="15240" y="205740"/>
                  </a:moveTo>
                  <a:lnTo>
                    <a:pt x="15240" y="16764"/>
                  </a:lnTo>
                  <a:lnTo>
                    <a:pt x="7620" y="16764"/>
                  </a:lnTo>
                  <a:lnTo>
                    <a:pt x="7620" y="205740"/>
                  </a:lnTo>
                  <a:lnTo>
                    <a:pt x="15240" y="205740"/>
                  </a:lnTo>
                  <a:close/>
                </a:path>
                <a:path w="551815" h="220979">
                  <a:moveTo>
                    <a:pt x="544068" y="205740"/>
                  </a:moveTo>
                  <a:lnTo>
                    <a:pt x="7620" y="205740"/>
                  </a:lnTo>
                  <a:lnTo>
                    <a:pt x="15240" y="213360"/>
                  </a:lnTo>
                  <a:lnTo>
                    <a:pt x="15240" y="220980"/>
                  </a:lnTo>
                  <a:lnTo>
                    <a:pt x="536448" y="220980"/>
                  </a:lnTo>
                  <a:lnTo>
                    <a:pt x="536448" y="213360"/>
                  </a:lnTo>
                  <a:lnTo>
                    <a:pt x="544068" y="205740"/>
                  </a:lnTo>
                  <a:close/>
                </a:path>
                <a:path w="551815" h="220979">
                  <a:moveTo>
                    <a:pt x="15240" y="220980"/>
                  </a:moveTo>
                  <a:lnTo>
                    <a:pt x="15240" y="213360"/>
                  </a:lnTo>
                  <a:lnTo>
                    <a:pt x="7620" y="205740"/>
                  </a:lnTo>
                  <a:lnTo>
                    <a:pt x="7620" y="220980"/>
                  </a:lnTo>
                  <a:lnTo>
                    <a:pt x="15240" y="220980"/>
                  </a:lnTo>
                  <a:close/>
                </a:path>
                <a:path w="551815" h="220979">
                  <a:moveTo>
                    <a:pt x="544068" y="16764"/>
                  </a:moveTo>
                  <a:lnTo>
                    <a:pt x="536448" y="9144"/>
                  </a:lnTo>
                  <a:lnTo>
                    <a:pt x="536448" y="16764"/>
                  </a:lnTo>
                  <a:lnTo>
                    <a:pt x="544068" y="16764"/>
                  </a:lnTo>
                  <a:close/>
                </a:path>
                <a:path w="551815" h="220979">
                  <a:moveTo>
                    <a:pt x="544068" y="205740"/>
                  </a:moveTo>
                  <a:lnTo>
                    <a:pt x="544068" y="16764"/>
                  </a:lnTo>
                  <a:lnTo>
                    <a:pt x="536448" y="16764"/>
                  </a:lnTo>
                  <a:lnTo>
                    <a:pt x="536448" y="205740"/>
                  </a:lnTo>
                  <a:lnTo>
                    <a:pt x="544068" y="205740"/>
                  </a:lnTo>
                  <a:close/>
                </a:path>
                <a:path w="551815" h="220979">
                  <a:moveTo>
                    <a:pt x="544068" y="220980"/>
                  </a:moveTo>
                  <a:lnTo>
                    <a:pt x="544068" y="205740"/>
                  </a:lnTo>
                  <a:lnTo>
                    <a:pt x="536448" y="213360"/>
                  </a:lnTo>
                  <a:lnTo>
                    <a:pt x="536448" y="220980"/>
                  </a:lnTo>
                  <a:lnTo>
                    <a:pt x="544068" y="22098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3448858" y="6488548"/>
            <a:ext cx="7014248" cy="1707188"/>
            <a:chOff x="2845307" y="4828225"/>
            <a:chExt cx="5786755" cy="1408430"/>
          </a:xfrm>
        </p:grpSpPr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350507" y="5057742"/>
              <a:ext cx="1276966" cy="107677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952487" y="5093207"/>
              <a:ext cx="850391" cy="20574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822692" y="5134355"/>
              <a:ext cx="809244" cy="13030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601711" y="5317235"/>
              <a:ext cx="571500" cy="19812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7584948" y="5301996"/>
              <a:ext cx="603885" cy="228600"/>
            </a:xfrm>
            <a:custGeom>
              <a:avLst/>
              <a:gdLst/>
              <a:ahLst/>
              <a:cxnLst/>
              <a:rect l="l" t="t" r="r" b="b"/>
              <a:pathLst>
                <a:path w="603884" h="228600">
                  <a:moveTo>
                    <a:pt x="603504" y="228600"/>
                  </a:moveTo>
                  <a:lnTo>
                    <a:pt x="603504" y="0"/>
                  </a:lnTo>
                  <a:lnTo>
                    <a:pt x="0" y="0"/>
                  </a:lnTo>
                  <a:lnTo>
                    <a:pt x="0" y="228600"/>
                  </a:lnTo>
                  <a:lnTo>
                    <a:pt x="9144" y="228600"/>
                  </a:lnTo>
                  <a:lnTo>
                    <a:pt x="9144" y="15240"/>
                  </a:lnTo>
                  <a:lnTo>
                    <a:pt x="16764" y="7620"/>
                  </a:lnTo>
                  <a:lnTo>
                    <a:pt x="16764" y="15240"/>
                  </a:lnTo>
                  <a:lnTo>
                    <a:pt x="588264" y="15240"/>
                  </a:lnTo>
                  <a:lnTo>
                    <a:pt x="588264" y="7620"/>
                  </a:lnTo>
                  <a:lnTo>
                    <a:pt x="595884" y="15240"/>
                  </a:lnTo>
                  <a:lnTo>
                    <a:pt x="595884" y="228600"/>
                  </a:lnTo>
                  <a:lnTo>
                    <a:pt x="603504" y="228600"/>
                  </a:lnTo>
                  <a:close/>
                </a:path>
                <a:path w="603884" h="228600">
                  <a:moveTo>
                    <a:pt x="16764" y="15240"/>
                  </a:moveTo>
                  <a:lnTo>
                    <a:pt x="16764" y="7620"/>
                  </a:lnTo>
                  <a:lnTo>
                    <a:pt x="9144" y="15240"/>
                  </a:lnTo>
                  <a:lnTo>
                    <a:pt x="16764" y="15240"/>
                  </a:lnTo>
                  <a:close/>
                </a:path>
                <a:path w="603884" h="228600">
                  <a:moveTo>
                    <a:pt x="16764" y="213360"/>
                  </a:moveTo>
                  <a:lnTo>
                    <a:pt x="16764" y="15240"/>
                  </a:lnTo>
                  <a:lnTo>
                    <a:pt x="9144" y="15240"/>
                  </a:lnTo>
                  <a:lnTo>
                    <a:pt x="9144" y="213360"/>
                  </a:lnTo>
                  <a:lnTo>
                    <a:pt x="16764" y="213360"/>
                  </a:lnTo>
                  <a:close/>
                </a:path>
                <a:path w="603884" h="228600">
                  <a:moveTo>
                    <a:pt x="595884" y="213360"/>
                  </a:moveTo>
                  <a:lnTo>
                    <a:pt x="9144" y="213360"/>
                  </a:lnTo>
                  <a:lnTo>
                    <a:pt x="16764" y="220980"/>
                  </a:lnTo>
                  <a:lnTo>
                    <a:pt x="16764" y="228600"/>
                  </a:lnTo>
                  <a:lnTo>
                    <a:pt x="588264" y="228600"/>
                  </a:lnTo>
                  <a:lnTo>
                    <a:pt x="588264" y="220980"/>
                  </a:lnTo>
                  <a:lnTo>
                    <a:pt x="595884" y="213360"/>
                  </a:lnTo>
                  <a:close/>
                </a:path>
                <a:path w="603884" h="228600">
                  <a:moveTo>
                    <a:pt x="16764" y="228600"/>
                  </a:moveTo>
                  <a:lnTo>
                    <a:pt x="16764" y="220980"/>
                  </a:lnTo>
                  <a:lnTo>
                    <a:pt x="9144" y="213360"/>
                  </a:lnTo>
                  <a:lnTo>
                    <a:pt x="9144" y="228600"/>
                  </a:lnTo>
                  <a:lnTo>
                    <a:pt x="16764" y="228600"/>
                  </a:lnTo>
                  <a:close/>
                </a:path>
                <a:path w="603884" h="228600">
                  <a:moveTo>
                    <a:pt x="595884" y="15240"/>
                  </a:moveTo>
                  <a:lnTo>
                    <a:pt x="588264" y="7620"/>
                  </a:lnTo>
                  <a:lnTo>
                    <a:pt x="588264" y="15240"/>
                  </a:lnTo>
                  <a:lnTo>
                    <a:pt x="595884" y="15240"/>
                  </a:lnTo>
                  <a:close/>
                </a:path>
                <a:path w="603884" h="228600">
                  <a:moveTo>
                    <a:pt x="595884" y="213360"/>
                  </a:moveTo>
                  <a:lnTo>
                    <a:pt x="595884" y="15240"/>
                  </a:lnTo>
                  <a:lnTo>
                    <a:pt x="588264" y="15240"/>
                  </a:lnTo>
                  <a:lnTo>
                    <a:pt x="588264" y="213360"/>
                  </a:lnTo>
                  <a:lnTo>
                    <a:pt x="595884" y="213360"/>
                  </a:lnTo>
                  <a:close/>
                </a:path>
                <a:path w="603884" h="228600">
                  <a:moveTo>
                    <a:pt x="595884" y="228600"/>
                  </a:moveTo>
                  <a:lnTo>
                    <a:pt x="595884" y="213360"/>
                  </a:lnTo>
                  <a:lnTo>
                    <a:pt x="588264" y="220980"/>
                  </a:lnTo>
                  <a:lnTo>
                    <a:pt x="588264" y="228600"/>
                  </a:lnTo>
                  <a:lnTo>
                    <a:pt x="595884" y="22860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607807" y="5550407"/>
              <a:ext cx="943355" cy="19964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776901" y="6077353"/>
              <a:ext cx="728080" cy="13967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607807" y="5801867"/>
              <a:ext cx="906780" cy="24231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093652" y="4828225"/>
              <a:ext cx="1284691" cy="916025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845307" y="5780531"/>
              <a:ext cx="3520440" cy="454151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4757927" y="5789676"/>
              <a:ext cx="619125" cy="447040"/>
            </a:xfrm>
            <a:custGeom>
              <a:avLst/>
              <a:gdLst/>
              <a:ahLst/>
              <a:cxnLst/>
              <a:rect l="l" t="t" r="r" b="b"/>
              <a:pathLst>
                <a:path w="619125" h="447039">
                  <a:moveTo>
                    <a:pt x="618744" y="443484"/>
                  </a:moveTo>
                  <a:lnTo>
                    <a:pt x="618744" y="3048"/>
                  </a:lnTo>
                  <a:lnTo>
                    <a:pt x="615696" y="0"/>
                  </a:lnTo>
                  <a:lnTo>
                    <a:pt x="4572" y="0"/>
                  </a:lnTo>
                  <a:lnTo>
                    <a:pt x="0" y="3048"/>
                  </a:lnTo>
                  <a:lnTo>
                    <a:pt x="0" y="443484"/>
                  </a:lnTo>
                  <a:lnTo>
                    <a:pt x="4572" y="446532"/>
                  </a:lnTo>
                  <a:lnTo>
                    <a:pt x="9144" y="446532"/>
                  </a:lnTo>
                  <a:lnTo>
                    <a:pt x="9144" y="15240"/>
                  </a:lnTo>
                  <a:lnTo>
                    <a:pt x="16764" y="7620"/>
                  </a:lnTo>
                  <a:lnTo>
                    <a:pt x="16764" y="15240"/>
                  </a:lnTo>
                  <a:lnTo>
                    <a:pt x="603504" y="15240"/>
                  </a:lnTo>
                  <a:lnTo>
                    <a:pt x="603504" y="7620"/>
                  </a:lnTo>
                  <a:lnTo>
                    <a:pt x="611124" y="15240"/>
                  </a:lnTo>
                  <a:lnTo>
                    <a:pt x="611124" y="446532"/>
                  </a:lnTo>
                  <a:lnTo>
                    <a:pt x="615696" y="446532"/>
                  </a:lnTo>
                  <a:lnTo>
                    <a:pt x="618744" y="443484"/>
                  </a:lnTo>
                  <a:close/>
                </a:path>
                <a:path w="619125" h="447039">
                  <a:moveTo>
                    <a:pt x="16764" y="15240"/>
                  </a:moveTo>
                  <a:lnTo>
                    <a:pt x="16764" y="7620"/>
                  </a:lnTo>
                  <a:lnTo>
                    <a:pt x="9144" y="15240"/>
                  </a:lnTo>
                  <a:lnTo>
                    <a:pt x="16764" y="15240"/>
                  </a:lnTo>
                  <a:close/>
                </a:path>
                <a:path w="619125" h="447039">
                  <a:moveTo>
                    <a:pt x="16764" y="431292"/>
                  </a:moveTo>
                  <a:lnTo>
                    <a:pt x="16764" y="15240"/>
                  </a:lnTo>
                  <a:lnTo>
                    <a:pt x="9144" y="15240"/>
                  </a:lnTo>
                  <a:lnTo>
                    <a:pt x="9144" y="431292"/>
                  </a:lnTo>
                  <a:lnTo>
                    <a:pt x="16764" y="431292"/>
                  </a:lnTo>
                  <a:close/>
                </a:path>
                <a:path w="619125" h="447039">
                  <a:moveTo>
                    <a:pt x="611124" y="431292"/>
                  </a:moveTo>
                  <a:lnTo>
                    <a:pt x="9144" y="431292"/>
                  </a:lnTo>
                  <a:lnTo>
                    <a:pt x="16764" y="438912"/>
                  </a:lnTo>
                  <a:lnTo>
                    <a:pt x="16764" y="446532"/>
                  </a:lnTo>
                  <a:lnTo>
                    <a:pt x="603504" y="446532"/>
                  </a:lnTo>
                  <a:lnTo>
                    <a:pt x="603504" y="438912"/>
                  </a:lnTo>
                  <a:lnTo>
                    <a:pt x="611124" y="431292"/>
                  </a:lnTo>
                  <a:close/>
                </a:path>
                <a:path w="619125" h="447039">
                  <a:moveTo>
                    <a:pt x="16764" y="446532"/>
                  </a:moveTo>
                  <a:lnTo>
                    <a:pt x="16764" y="438912"/>
                  </a:lnTo>
                  <a:lnTo>
                    <a:pt x="9144" y="431292"/>
                  </a:lnTo>
                  <a:lnTo>
                    <a:pt x="9144" y="446532"/>
                  </a:lnTo>
                  <a:lnTo>
                    <a:pt x="16764" y="446532"/>
                  </a:lnTo>
                  <a:close/>
                </a:path>
                <a:path w="619125" h="447039">
                  <a:moveTo>
                    <a:pt x="611124" y="15240"/>
                  </a:moveTo>
                  <a:lnTo>
                    <a:pt x="603504" y="7620"/>
                  </a:lnTo>
                  <a:lnTo>
                    <a:pt x="603504" y="15240"/>
                  </a:lnTo>
                  <a:lnTo>
                    <a:pt x="611124" y="15240"/>
                  </a:lnTo>
                  <a:close/>
                </a:path>
                <a:path w="619125" h="447039">
                  <a:moveTo>
                    <a:pt x="611124" y="431292"/>
                  </a:moveTo>
                  <a:lnTo>
                    <a:pt x="611124" y="15240"/>
                  </a:lnTo>
                  <a:lnTo>
                    <a:pt x="603504" y="15240"/>
                  </a:lnTo>
                  <a:lnTo>
                    <a:pt x="603504" y="431292"/>
                  </a:lnTo>
                  <a:lnTo>
                    <a:pt x="611124" y="431292"/>
                  </a:lnTo>
                  <a:close/>
                </a:path>
                <a:path w="619125" h="447039">
                  <a:moveTo>
                    <a:pt x="611124" y="446532"/>
                  </a:moveTo>
                  <a:lnTo>
                    <a:pt x="611124" y="431292"/>
                  </a:lnTo>
                  <a:lnTo>
                    <a:pt x="603504" y="438912"/>
                  </a:lnTo>
                  <a:lnTo>
                    <a:pt x="603504" y="446532"/>
                  </a:lnTo>
                  <a:lnTo>
                    <a:pt x="611124" y="44653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1837420" y="2900294"/>
            <a:ext cx="2533842" cy="324098"/>
          </a:xfrm>
          <a:prstGeom prst="rect">
            <a:avLst/>
          </a:prstGeom>
        </p:spPr>
        <p:txBody>
          <a:bodyPr vert="horz" wrap="square" lIns="0" tIns="16164" rIns="0" bIns="0" rtlCol="0">
            <a:spAutoFit/>
          </a:bodyPr>
          <a:lstStyle/>
          <a:p>
            <a:pPr marL="15394">
              <a:spcBef>
                <a:spcPts val="127"/>
              </a:spcBef>
            </a:pPr>
            <a:r>
              <a:rPr sz="2000" b="1" dirty="0">
                <a:solidFill>
                  <a:srgbClr val="323299"/>
                </a:solidFill>
                <a:latin typeface="Arial"/>
                <a:cs typeface="Arial"/>
              </a:rPr>
              <a:t>Zero</a:t>
            </a:r>
            <a:r>
              <a:rPr sz="2000" b="1" spc="-67" dirty="0">
                <a:solidFill>
                  <a:srgbClr val="323299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323299"/>
                </a:solidFill>
                <a:latin typeface="Arial"/>
                <a:cs typeface="Arial"/>
              </a:rPr>
              <a:t>Force</a:t>
            </a:r>
            <a:r>
              <a:rPr sz="2000" b="1" spc="-61" dirty="0">
                <a:solidFill>
                  <a:srgbClr val="323299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323299"/>
                </a:solidFill>
                <a:latin typeface="Arial"/>
                <a:cs typeface="Arial"/>
              </a:rPr>
              <a:t>Members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3361" y="2126287"/>
            <a:ext cx="6459297" cy="569709"/>
          </a:xfrm>
          <a:prstGeom prst="rect">
            <a:avLst/>
          </a:prstGeom>
        </p:spPr>
        <p:txBody>
          <a:bodyPr vert="horz" wrap="square" lIns="0" tIns="19242" rIns="0" bIns="0" rtlCol="0">
            <a:spAutoFit/>
          </a:bodyPr>
          <a:lstStyle/>
          <a:p>
            <a:pPr marL="15394">
              <a:spcBef>
                <a:spcPts val="152"/>
              </a:spcBef>
            </a:pP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S</a:t>
            </a:r>
            <a:r>
              <a:rPr sz="3576" spc="6" dirty="0">
                <a:solidFill>
                  <a:srgbClr val="021FA2"/>
                </a:solidFill>
                <a:latin typeface="Arial MT"/>
                <a:cs typeface="Arial MT"/>
              </a:rPr>
              <a:t>t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ructura</a:t>
            </a:r>
            <a:r>
              <a:rPr sz="3576" spc="6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3576" spc="-242" dirty="0">
                <a:solidFill>
                  <a:srgbClr val="021FA2"/>
                </a:solidFill>
                <a:latin typeface="Arial MT"/>
                <a:cs typeface="Arial MT"/>
              </a:rPr>
              <a:t> 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Ana</a:t>
            </a:r>
            <a:r>
              <a:rPr sz="3576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ys</a:t>
            </a:r>
            <a:r>
              <a:rPr sz="3576" dirty="0">
                <a:solidFill>
                  <a:srgbClr val="021FA2"/>
                </a:solidFill>
                <a:latin typeface="Arial MT"/>
                <a:cs typeface="Arial MT"/>
              </a:rPr>
              <a:t>i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s:</a:t>
            </a:r>
            <a:r>
              <a:rPr sz="3576" spc="-18" dirty="0">
                <a:solidFill>
                  <a:srgbClr val="021FA2"/>
                </a:solidFill>
                <a:latin typeface="Arial MT"/>
                <a:cs typeface="Arial MT"/>
              </a:rPr>
              <a:t> 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P</a:t>
            </a:r>
            <a:r>
              <a:rPr sz="3576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ane</a:t>
            </a:r>
            <a:r>
              <a:rPr sz="3576" spc="-91" dirty="0">
                <a:solidFill>
                  <a:srgbClr val="021FA2"/>
                </a:solidFill>
                <a:latin typeface="Arial MT"/>
                <a:cs typeface="Arial MT"/>
              </a:rPr>
              <a:t> </a:t>
            </a:r>
            <a:r>
              <a:rPr sz="3576" spc="-121" dirty="0">
                <a:solidFill>
                  <a:srgbClr val="021FA2"/>
                </a:solidFill>
                <a:latin typeface="Arial MT"/>
                <a:cs typeface="Arial MT"/>
              </a:rPr>
              <a:t>T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russ</a:t>
            </a:r>
            <a:endParaRPr sz="3576">
              <a:latin typeface="Arial MT"/>
              <a:cs typeface="Arial M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798022" y="3448905"/>
            <a:ext cx="2618509" cy="4699000"/>
            <a:chOff x="6433368" y="2320519"/>
            <a:chExt cx="2160270" cy="387667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33368" y="4362302"/>
              <a:ext cx="2159903" cy="183428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42151" y="2320519"/>
              <a:ext cx="2075196" cy="175465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543799" y="4075175"/>
              <a:ext cx="127000" cy="502920"/>
            </a:xfrm>
            <a:custGeom>
              <a:avLst/>
              <a:gdLst/>
              <a:ahLst/>
              <a:cxnLst/>
              <a:rect l="l" t="t" r="r" b="b"/>
              <a:pathLst>
                <a:path w="127000" h="502920">
                  <a:moveTo>
                    <a:pt x="126491" y="440435"/>
                  </a:moveTo>
                  <a:lnTo>
                    <a:pt x="94487" y="440435"/>
                  </a:lnTo>
                  <a:lnTo>
                    <a:pt x="94487" y="0"/>
                  </a:lnTo>
                  <a:lnTo>
                    <a:pt x="32003" y="0"/>
                  </a:lnTo>
                  <a:lnTo>
                    <a:pt x="32003" y="440435"/>
                  </a:lnTo>
                  <a:lnTo>
                    <a:pt x="0" y="440435"/>
                  </a:lnTo>
                  <a:lnTo>
                    <a:pt x="64007" y="502919"/>
                  </a:lnTo>
                  <a:lnTo>
                    <a:pt x="126491" y="440435"/>
                  </a:lnTo>
                  <a:close/>
                </a:path>
              </a:pathLst>
            </a:custGeom>
            <a:solidFill>
              <a:srgbClr val="3232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519416" y="4066032"/>
              <a:ext cx="177165" cy="527685"/>
            </a:xfrm>
            <a:custGeom>
              <a:avLst/>
              <a:gdLst/>
              <a:ahLst/>
              <a:cxnLst/>
              <a:rect l="l" t="t" r="r" b="b"/>
              <a:pathLst>
                <a:path w="177165" h="527685">
                  <a:moveTo>
                    <a:pt x="56388" y="438912"/>
                  </a:moveTo>
                  <a:lnTo>
                    <a:pt x="0" y="438912"/>
                  </a:lnTo>
                  <a:lnTo>
                    <a:pt x="24384" y="463296"/>
                  </a:lnTo>
                  <a:lnTo>
                    <a:pt x="24384" y="460248"/>
                  </a:lnTo>
                  <a:lnTo>
                    <a:pt x="32004" y="441960"/>
                  </a:lnTo>
                  <a:lnTo>
                    <a:pt x="45720" y="455676"/>
                  </a:lnTo>
                  <a:lnTo>
                    <a:pt x="45720" y="449580"/>
                  </a:lnTo>
                  <a:lnTo>
                    <a:pt x="56388" y="438912"/>
                  </a:lnTo>
                  <a:close/>
                </a:path>
                <a:path w="177165" h="527685">
                  <a:moveTo>
                    <a:pt x="50292" y="460248"/>
                  </a:moveTo>
                  <a:lnTo>
                    <a:pt x="32004" y="441960"/>
                  </a:lnTo>
                  <a:lnTo>
                    <a:pt x="24384" y="460248"/>
                  </a:lnTo>
                  <a:lnTo>
                    <a:pt x="50292" y="460248"/>
                  </a:lnTo>
                  <a:close/>
                </a:path>
                <a:path w="177165" h="527685">
                  <a:moveTo>
                    <a:pt x="88300" y="498256"/>
                  </a:moveTo>
                  <a:lnTo>
                    <a:pt x="50292" y="460248"/>
                  </a:lnTo>
                  <a:lnTo>
                    <a:pt x="24384" y="460248"/>
                  </a:lnTo>
                  <a:lnTo>
                    <a:pt x="24384" y="463296"/>
                  </a:lnTo>
                  <a:lnTo>
                    <a:pt x="80772" y="519684"/>
                  </a:lnTo>
                  <a:lnTo>
                    <a:pt x="80772" y="505968"/>
                  </a:lnTo>
                  <a:lnTo>
                    <a:pt x="88300" y="498256"/>
                  </a:lnTo>
                  <a:close/>
                </a:path>
                <a:path w="177165" h="527685">
                  <a:moveTo>
                    <a:pt x="129540" y="438912"/>
                  </a:moveTo>
                  <a:lnTo>
                    <a:pt x="129540" y="0"/>
                  </a:lnTo>
                  <a:lnTo>
                    <a:pt x="45720" y="0"/>
                  </a:lnTo>
                  <a:lnTo>
                    <a:pt x="45720" y="438912"/>
                  </a:lnTo>
                  <a:lnTo>
                    <a:pt x="56388" y="438912"/>
                  </a:lnTo>
                  <a:lnTo>
                    <a:pt x="56388" y="19812"/>
                  </a:lnTo>
                  <a:lnTo>
                    <a:pt x="67056" y="9144"/>
                  </a:lnTo>
                  <a:lnTo>
                    <a:pt x="67056" y="19812"/>
                  </a:lnTo>
                  <a:lnTo>
                    <a:pt x="108204" y="19812"/>
                  </a:lnTo>
                  <a:lnTo>
                    <a:pt x="108204" y="9144"/>
                  </a:lnTo>
                  <a:lnTo>
                    <a:pt x="118872" y="19812"/>
                  </a:lnTo>
                  <a:lnTo>
                    <a:pt x="118872" y="438912"/>
                  </a:lnTo>
                  <a:lnTo>
                    <a:pt x="129540" y="438912"/>
                  </a:lnTo>
                  <a:close/>
                </a:path>
                <a:path w="177165" h="527685">
                  <a:moveTo>
                    <a:pt x="67056" y="460248"/>
                  </a:moveTo>
                  <a:lnTo>
                    <a:pt x="67056" y="19812"/>
                  </a:lnTo>
                  <a:lnTo>
                    <a:pt x="56388" y="19812"/>
                  </a:lnTo>
                  <a:lnTo>
                    <a:pt x="56388" y="438912"/>
                  </a:lnTo>
                  <a:lnTo>
                    <a:pt x="45720" y="449580"/>
                  </a:lnTo>
                  <a:lnTo>
                    <a:pt x="45720" y="455676"/>
                  </a:lnTo>
                  <a:lnTo>
                    <a:pt x="50292" y="460248"/>
                  </a:lnTo>
                  <a:lnTo>
                    <a:pt x="67056" y="460248"/>
                  </a:lnTo>
                  <a:close/>
                </a:path>
                <a:path w="177165" h="527685">
                  <a:moveTo>
                    <a:pt x="67056" y="19812"/>
                  </a:moveTo>
                  <a:lnTo>
                    <a:pt x="67056" y="9144"/>
                  </a:lnTo>
                  <a:lnTo>
                    <a:pt x="56388" y="19812"/>
                  </a:lnTo>
                  <a:lnTo>
                    <a:pt x="67056" y="19812"/>
                  </a:lnTo>
                  <a:close/>
                </a:path>
                <a:path w="177165" h="527685">
                  <a:moveTo>
                    <a:pt x="96012" y="505968"/>
                  </a:moveTo>
                  <a:lnTo>
                    <a:pt x="88300" y="498256"/>
                  </a:lnTo>
                  <a:lnTo>
                    <a:pt x="80772" y="505968"/>
                  </a:lnTo>
                  <a:lnTo>
                    <a:pt x="96012" y="505968"/>
                  </a:lnTo>
                  <a:close/>
                </a:path>
                <a:path w="177165" h="527685">
                  <a:moveTo>
                    <a:pt x="96012" y="519684"/>
                  </a:moveTo>
                  <a:lnTo>
                    <a:pt x="96012" y="505968"/>
                  </a:lnTo>
                  <a:lnTo>
                    <a:pt x="80772" y="505968"/>
                  </a:lnTo>
                  <a:lnTo>
                    <a:pt x="80772" y="519684"/>
                  </a:lnTo>
                  <a:lnTo>
                    <a:pt x="88392" y="527304"/>
                  </a:lnTo>
                  <a:lnTo>
                    <a:pt x="96012" y="519684"/>
                  </a:lnTo>
                  <a:close/>
                </a:path>
                <a:path w="177165" h="527685">
                  <a:moveTo>
                    <a:pt x="150876" y="464820"/>
                  </a:moveTo>
                  <a:lnTo>
                    <a:pt x="150876" y="460248"/>
                  </a:lnTo>
                  <a:lnTo>
                    <a:pt x="125403" y="460248"/>
                  </a:lnTo>
                  <a:lnTo>
                    <a:pt x="88300" y="498256"/>
                  </a:lnTo>
                  <a:lnTo>
                    <a:pt x="96012" y="505968"/>
                  </a:lnTo>
                  <a:lnTo>
                    <a:pt x="96012" y="519684"/>
                  </a:lnTo>
                  <a:lnTo>
                    <a:pt x="150876" y="464820"/>
                  </a:lnTo>
                  <a:close/>
                </a:path>
                <a:path w="177165" h="527685">
                  <a:moveTo>
                    <a:pt x="118872" y="19812"/>
                  </a:moveTo>
                  <a:lnTo>
                    <a:pt x="108204" y="9144"/>
                  </a:lnTo>
                  <a:lnTo>
                    <a:pt x="108204" y="19812"/>
                  </a:lnTo>
                  <a:lnTo>
                    <a:pt x="118872" y="19812"/>
                  </a:lnTo>
                  <a:close/>
                </a:path>
                <a:path w="177165" h="527685">
                  <a:moveTo>
                    <a:pt x="129540" y="456010"/>
                  </a:moveTo>
                  <a:lnTo>
                    <a:pt x="129540" y="449580"/>
                  </a:lnTo>
                  <a:lnTo>
                    <a:pt x="118872" y="438912"/>
                  </a:lnTo>
                  <a:lnTo>
                    <a:pt x="118872" y="19812"/>
                  </a:lnTo>
                  <a:lnTo>
                    <a:pt x="108204" y="19812"/>
                  </a:lnTo>
                  <a:lnTo>
                    <a:pt x="108204" y="460248"/>
                  </a:lnTo>
                  <a:lnTo>
                    <a:pt x="125403" y="460248"/>
                  </a:lnTo>
                  <a:lnTo>
                    <a:pt x="129540" y="456010"/>
                  </a:lnTo>
                  <a:close/>
                </a:path>
                <a:path w="177165" h="527685">
                  <a:moveTo>
                    <a:pt x="176784" y="438912"/>
                  </a:moveTo>
                  <a:lnTo>
                    <a:pt x="118872" y="438912"/>
                  </a:lnTo>
                  <a:lnTo>
                    <a:pt x="129540" y="449580"/>
                  </a:lnTo>
                  <a:lnTo>
                    <a:pt x="129540" y="456010"/>
                  </a:lnTo>
                  <a:lnTo>
                    <a:pt x="143256" y="441960"/>
                  </a:lnTo>
                  <a:lnTo>
                    <a:pt x="150876" y="460248"/>
                  </a:lnTo>
                  <a:lnTo>
                    <a:pt x="150876" y="464820"/>
                  </a:lnTo>
                  <a:lnTo>
                    <a:pt x="176784" y="438912"/>
                  </a:lnTo>
                  <a:close/>
                </a:path>
                <a:path w="177165" h="527685">
                  <a:moveTo>
                    <a:pt x="150876" y="460248"/>
                  </a:moveTo>
                  <a:lnTo>
                    <a:pt x="143256" y="441960"/>
                  </a:lnTo>
                  <a:lnTo>
                    <a:pt x="125403" y="460248"/>
                  </a:lnTo>
                  <a:lnTo>
                    <a:pt x="150876" y="460248"/>
                  </a:lnTo>
                  <a:close/>
                </a:path>
              </a:pathLst>
            </a:custGeom>
            <a:solidFill>
              <a:srgbClr val="222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762290" y="3569622"/>
            <a:ext cx="2583103" cy="2253673"/>
            <a:chOff x="1453889" y="2420111"/>
            <a:chExt cx="2131060" cy="185928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53889" y="2420111"/>
              <a:ext cx="2130551" cy="1403603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452116" y="3761231"/>
              <a:ext cx="127000" cy="502920"/>
            </a:xfrm>
            <a:custGeom>
              <a:avLst/>
              <a:gdLst/>
              <a:ahLst/>
              <a:cxnLst/>
              <a:rect l="l" t="t" r="r" b="b"/>
              <a:pathLst>
                <a:path w="127000" h="502920">
                  <a:moveTo>
                    <a:pt x="126491" y="440435"/>
                  </a:moveTo>
                  <a:lnTo>
                    <a:pt x="94487" y="440435"/>
                  </a:lnTo>
                  <a:lnTo>
                    <a:pt x="94487" y="0"/>
                  </a:lnTo>
                  <a:lnTo>
                    <a:pt x="32003" y="0"/>
                  </a:lnTo>
                  <a:lnTo>
                    <a:pt x="32003" y="440435"/>
                  </a:lnTo>
                  <a:lnTo>
                    <a:pt x="0" y="440435"/>
                  </a:lnTo>
                  <a:lnTo>
                    <a:pt x="62483" y="502919"/>
                  </a:lnTo>
                  <a:lnTo>
                    <a:pt x="126491" y="440435"/>
                  </a:lnTo>
                  <a:close/>
                </a:path>
              </a:pathLst>
            </a:custGeom>
            <a:solidFill>
              <a:srgbClr val="3232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427732" y="3750564"/>
              <a:ext cx="175260" cy="528955"/>
            </a:xfrm>
            <a:custGeom>
              <a:avLst/>
              <a:gdLst/>
              <a:ahLst/>
              <a:cxnLst/>
              <a:rect l="l" t="t" r="r" b="b"/>
              <a:pathLst>
                <a:path w="175260" h="528954">
                  <a:moveTo>
                    <a:pt x="56388" y="440436"/>
                  </a:moveTo>
                  <a:lnTo>
                    <a:pt x="0" y="440436"/>
                  </a:lnTo>
                  <a:lnTo>
                    <a:pt x="24384" y="465247"/>
                  </a:lnTo>
                  <a:lnTo>
                    <a:pt x="24384" y="461772"/>
                  </a:lnTo>
                  <a:lnTo>
                    <a:pt x="32004" y="443484"/>
                  </a:lnTo>
                  <a:lnTo>
                    <a:pt x="45720" y="457200"/>
                  </a:lnTo>
                  <a:lnTo>
                    <a:pt x="45720" y="451104"/>
                  </a:lnTo>
                  <a:lnTo>
                    <a:pt x="56388" y="440436"/>
                  </a:lnTo>
                  <a:close/>
                </a:path>
                <a:path w="175260" h="528954">
                  <a:moveTo>
                    <a:pt x="50292" y="461772"/>
                  </a:moveTo>
                  <a:lnTo>
                    <a:pt x="32004" y="443484"/>
                  </a:lnTo>
                  <a:lnTo>
                    <a:pt x="24384" y="461772"/>
                  </a:lnTo>
                  <a:lnTo>
                    <a:pt x="50292" y="461772"/>
                  </a:lnTo>
                  <a:close/>
                </a:path>
                <a:path w="175260" h="528954">
                  <a:moveTo>
                    <a:pt x="87630" y="499110"/>
                  </a:moveTo>
                  <a:lnTo>
                    <a:pt x="50292" y="461772"/>
                  </a:lnTo>
                  <a:lnTo>
                    <a:pt x="24384" y="461772"/>
                  </a:lnTo>
                  <a:lnTo>
                    <a:pt x="24384" y="465247"/>
                  </a:lnTo>
                  <a:lnTo>
                    <a:pt x="80772" y="522625"/>
                  </a:lnTo>
                  <a:lnTo>
                    <a:pt x="80772" y="505968"/>
                  </a:lnTo>
                  <a:lnTo>
                    <a:pt x="87630" y="499110"/>
                  </a:lnTo>
                  <a:close/>
                </a:path>
                <a:path w="175260" h="528954">
                  <a:moveTo>
                    <a:pt x="129540" y="440436"/>
                  </a:moveTo>
                  <a:lnTo>
                    <a:pt x="129540" y="0"/>
                  </a:lnTo>
                  <a:lnTo>
                    <a:pt x="45720" y="0"/>
                  </a:lnTo>
                  <a:lnTo>
                    <a:pt x="45720" y="440436"/>
                  </a:lnTo>
                  <a:lnTo>
                    <a:pt x="56388" y="440436"/>
                  </a:lnTo>
                  <a:lnTo>
                    <a:pt x="56388" y="21336"/>
                  </a:lnTo>
                  <a:lnTo>
                    <a:pt x="67056" y="10668"/>
                  </a:lnTo>
                  <a:lnTo>
                    <a:pt x="67056" y="21336"/>
                  </a:lnTo>
                  <a:lnTo>
                    <a:pt x="108204" y="21336"/>
                  </a:lnTo>
                  <a:lnTo>
                    <a:pt x="108204" y="10668"/>
                  </a:lnTo>
                  <a:lnTo>
                    <a:pt x="118872" y="21336"/>
                  </a:lnTo>
                  <a:lnTo>
                    <a:pt x="118872" y="440436"/>
                  </a:lnTo>
                  <a:lnTo>
                    <a:pt x="129540" y="440436"/>
                  </a:lnTo>
                  <a:close/>
                </a:path>
                <a:path w="175260" h="528954">
                  <a:moveTo>
                    <a:pt x="67056" y="461772"/>
                  </a:moveTo>
                  <a:lnTo>
                    <a:pt x="67056" y="21336"/>
                  </a:lnTo>
                  <a:lnTo>
                    <a:pt x="56388" y="21336"/>
                  </a:lnTo>
                  <a:lnTo>
                    <a:pt x="56388" y="440436"/>
                  </a:lnTo>
                  <a:lnTo>
                    <a:pt x="45720" y="451104"/>
                  </a:lnTo>
                  <a:lnTo>
                    <a:pt x="45720" y="457200"/>
                  </a:lnTo>
                  <a:lnTo>
                    <a:pt x="50292" y="461772"/>
                  </a:lnTo>
                  <a:lnTo>
                    <a:pt x="67056" y="461772"/>
                  </a:lnTo>
                  <a:close/>
                </a:path>
                <a:path w="175260" h="528954">
                  <a:moveTo>
                    <a:pt x="67056" y="21336"/>
                  </a:moveTo>
                  <a:lnTo>
                    <a:pt x="67056" y="10668"/>
                  </a:lnTo>
                  <a:lnTo>
                    <a:pt x="56388" y="21336"/>
                  </a:lnTo>
                  <a:lnTo>
                    <a:pt x="67056" y="21336"/>
                  </a:lnTo>
                  <a:close/>
                </a:path>
                <a:path w="175260" h="528954">
                  <a:moveTo>
                    <a:pt x="94488" y="505968"/>
                  </a:moveTo>
                  <a:lnTo>
                    <a:pt x="87630" y="499110"/>
                  </a:lnTo>
                  <a:lnTo>
                    <a:pt x="80772" y="505968"/>
                  </a:lnTo>
                  <a:lnTo>
                    <a:pt x="94488" y="505968"/>
                  </a:lnTo>
                  <a:close/>
                </a:path>
                <a:path w="175260" h="528954">
                  <a:moveTo>
                    <a:pt x="94488" y="521208"/>
                  </a:moveTo>
                  <a:lnTo>
                    <a:pt x="94488" y="505968"/>
                  </a:lnTo>
                  <a:lnTo>
                    <a:pt x="80772" y="505968"/>
                  </a:lnTo>
                  <a:lnTo>
                    <a:pt x="80772" y="522625"/>
                  </a:lnTo>
                  <a:lnTo>
                    <a:pt x="86868" y="528828"/>
                  </a:lnTo>
                  <a:lnTo>
                    <a:pt x="94488" y="521208"/>
                  </a:lnTo>
                  <a:close/>
                </a:path>
                <a:path w="175260" h="528954">
                  <a:moveTo>
                    <a:pt x="150876" y="464820"/>
                  </a:moveTo>
                  <a:lnTo>
                    <a:pt x="150876" y="461772"/>
                  </a:lnTo>
                  <a:lnTo>
                    <a:pt x="124968" y="461772"/>
                  </a:lnTo>
                  <a:lnTo>
                    <a:pt x="87630" y="499110"/>
                  </a:lnTo>
                  <a:lnTo>
                    <a:pt x="94488" y="505968"/>
                  </a:lnTo>
                  <a:lnTo>
                    <a:pt x="94488" y="521208"/>
                  </a:lnTo>
                  <a:lnTo>
                    <a:pt x="150876" y="464820"/>
                  </a:lnTo>
                  <a:close/>
                </a:path>
                <a:path w="175260" h="528954">
                  <a:moveTo>
                    <a:pt x="118872" y="21336"/>
                  </a:moveTo>
                  <a:lnTo>
                    <a:pt x="108204" y="10668"/>
                  </a:lnTo>
                  <a:lnTo>
                    <a:pt x="108204" y="21336"/>
                  </a:lnTo>
                  <a:lnTo>
                    <a:pt x="118872" y="21336"/>
                  </a:lnTo>
                  <a:close/>
                </a:path>
                <a:path w="175260" h="528954">
                  <a:moveTo>
                    <a:pt x="129540" y="457200"/>
                  </a:moveTo>
                  <a:lnTo>
                    <a:pt x="129540" y="451104"/>
                  </a:lnTo>
                  <a:lnTo>
                    <a:pt x="118872" y="440436"/>
                  </a:lnTo>
                  <a:lnTo>
                    <a:pt x="118872" y="21336"/>
                  </a:lnTo>
                  <a:lnTo>
                    <a:pt x="108204" y="21336"/>
                  </a:lnTo>
                  <a:lnTo>
                    <a:pt x="108204" y="461772"/>
                  </a:lnTo>
                  <a:lnTo>
                    <a:pt x="124968" y="461772"/>
                  </a:lnTo>
                  <a:lnTo>
                    <a:pt x="129540" y="457200"/>
                  </a:lnTo>
                  <a:close/>
                </a:path>
                <a:path w="175260" h="528954">
                  <a:moveTo>
                    <a:pt x="175260" y="440436"/>
                  </a:moveTo>
                  <a:lnTo>
                    <a:pt x="118872" y="440436"/>
                  </a:lnTo>
                  <a:lnTo>
                    <a:pt x="129540" y="451104"/>
                  </a:lnTo>
                  <a:lnTo>
                    <a:pt x="129540" y="457200"/>
                  </a:lnTo>
                  <a:lnTo>
                    <a:pt x="143256" y="443484"/>
                  </a:lnTo>
                  <a:lnTo>
                    <a:pt x="150876" y="461772"/>
                  </a:lnTo>
                  <a:lnTo>
                    <a:pt x="150876" y="464820"/>
                  </a:lnTo>
                  <a:lnTo>
                    <a:pt x="175260" y="440436"/>
                  </a:lnTo>
                  <a:close/>
                </a:path>
                <a:path w="175260" h="528954">
                  <a:moveTo>
                    <a:pt x="150876" y="461772"/>
                  </a:moveTo>
                  <a:lnTo>
                    <a:pt x="143256" y="443484"/>
                  </a:lnTo>
                  <a:lnTo>
                    <a:pt x="124968" y="461772"/>
                  </a:lnTo>
                  <a:lnTo>
                    <a:pt x="150876" y="461772"/>
                  </a:lnTo>
                  <a:close/>
                </a:path>
              </a:pathLst>
            </a:custGeom>
            <a:solidFill>
              <a:srgbClr val="222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4954385" y="3461797"/>
            <a:ext cx="2525376" cy="2437630"/>
            <a:chOff x="4087367" y="2331154"/>
            <a:chExt cx="2083435" cy="2011045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87367" y="2331154"/>
              <a:ext cx="2083057" cy="1700826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4715255" y="3823715"/>
              <a:ext cx="127000" cy="502920"/>
            </a:xfrm>
            <a:custGeom>
              <a:avLst/>
              <a:gdLst/>
              <a:ahLst/>
              <a:cxnLst/>
              <a:rect l="l" t="t" r="r" b="b"/>
              <a:pathLst>
                <a:path w="127000" h="502920">
                  <a:moveTo>
                    <a:pt x="126491" y="440435"/>
                  </a:moveTo>
                  <a:lnTo>
                    <a:pt x="94487" y="440435"/>
                  </a:lnTo>
                  <a:lnTo>
                    <a:pt x="94487" y="0"/>
                  </a:lnTo>
                  <a:lnTo>
                    <a:pt x="32003" y="0"/>
                  </a:lnTo>
                  <a:lnTo>
                    <a:pt x="32003" y="440435"/>
                  </a:lnTo>
                  <a:lnTo>
                    <a:pt x="0" y="440435"/>
                  </a:lnTo>
                  <a:lnTo>
                    <a:pt x="62483" y="502919"/>
                  </a:lnTo>
                  <a:lnTo>
                    <a:pt x="126491" y="440435"/>
                  </a:lnTo>
                  <a:close/>
                </a:path>
              </a:pathLst>
            </a:custGeom>
            <a:solidFill>
              <a:srgbClr val="3232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690872" y="3814572"/>
              <a:ext cx="175260" cy="527685"/>
            </a:xfrm>
            <a:custGeom>
              <a:avLst/>
              <a:gdLst/>
              <a:ahLst/>
              <a:cxnLst/>
              <a:rect l="l" t="t" r="r" b="b"/>
              <a:pathLst>
                <a:path w="175260" h="527685">
                  <a:moveTo>
                    <a:pt x="56388" y="438912"/>
                  </a:moveTo>
                  <a:lnTo>
                    <a:pt x="0" y="438912"/>
                  </a:lnTo>
                  <a:lnTo>
                    <a:pt x="24384" y="463723"/>
                  </a:lnTo>
                  <a:lnTo>
                    <a:pt x="24384" y="460248"/>
                  </a:lnTo>
                  <a:lnTo>
                    <a:pt x="32004" y="441960"/>
                  </a:lnTo>
                  <a:lnTo>
                    <a:pt x="45720" y="456010"/>
                  </a:lnTo>
                  <a:lnTo>
                    <a:pt x="45720" y="449580"/>
                  </a:lnTo>
                  <a:lnTo>
                    <a:pt x="56388" y="438912"/>
                  </a:lnTo>
                  <a:close/>
                </a:path>
                <a:path w="175260" h="527685">
                  <a:moveTo>
                    <a:pt x="49856" y="460248"/>
                  </a:moveTo>
                  <a:lnTo>
                    <a:pt x="32004" y="441960"/>
                  </a:lnTo>
                  <a:lnTo>
                    <a:pt x="24384" y="460248"/>
                  </a:lnTo>
                  <a:lnTo>
                    <a:pt x="49856" y="460248"/>
                  </a:lnTo>
                  <a:close/>
                </a:path>
                <a:path w="175260" h="527685">
                  <a:moveTo>
                    <a:pt x="87630" y="498942"/>
                  </a:moveTo>
                  <a:lnTo>
                    <a:pt x="49856" y="460248"/>
                  </a:lnTo>
                  <a:lnTo>
                    <a:pt x="24384" y="460248"/>
                  </a:lnTo>
                  <a:lnTo>
                    <a:pt x="24384" y="463723"/>
                  </a:lnTo>
                  <a:lnTo>
                    <a:pt x="80772" y="521101"/>
                  </a:lnTo>
                  <a:lnTo>
                    <a:pt x="80772" y="505968"/>
                  </a:lnTo>
                  <a:lnTo>
                    <a:pt x="87630" y="498942"/>
                  </a:lnTo>
                  <a:close/>
                </a:path>
                <a:path w="175260" h="527685">
                  <a:moveTo>
                    <a:pt x="129540" y="438912"/>
                  </a:moveTo>
                  <a:lnTo>
                    <a:pt x="129540" y="0"/>
                  </a:lnTo>
                  <a:lnTo>
                    <a:pt x="45720" y="0"/>
                  </a:lnTo>
                  <a:lnTo>
                    <a:pt x="45720" y="438912"/>
                  </a:lnTo>
                  <a:lnTo>
                    <a:pt x="56388" y="438912"/>
                  </a:lnTo>
                  <a:lnTo>
                    <a:pt x="56388" y="19812"/>
                  </a:lnTo>
                  <a:lnTo>
                    <a:pt x="67056" y="9144"/>
                  </a:lnTo>
                  <a:lnTo>
                    <a:pt x="67056" y="19812"/>
                  </a:lnTo>
                  <a:lnTo>
                    <a:pt x="108204" y="19812"/>
                  </a:lnTo>
                  <a:lnTo>
                    <a:pt x="108204" y="9144"/>
                  </a:lnTo>
                  <a:lnTo>
                    <a:pt x="118872" y="19812"/>
                  </a:lnTo>
                  <a:lnTo>
                    <a:pt x="118872" y="438912"/>
                  </a:lnTo>
                  <a:lnTo>
                    <a:pt x="129540" y="438912"/>
                  </a:lnTo>
                  <a:close/>
                </a:path>
                <a:path w="175260" h="527685">
                  <a:moveTo>
                    <a:pt x="67056" y="460248"/>
                  </a:moveTo>
                  <a:lnTo>
                    <a:pt x="67056" y="19812"/>
                  </a:lnTo>
                  <a:lnTo>
                    <a:pt x="56388" y="19812"/>
                  </a:lnTo>
                  <a:lnTo>
                    <a:pt x="56388" y="438912"/>
                  </a:lnTo>
                  <a:lnTo>
                    <a:pt x="45720" y="449580"/>
                  </a:lnTo>
                  <a:lnTo>
                    <a:pt x="45720" y="456010"/>
                  </a:lnTo>
                  <a:lnTo>
                    <a:pt x="49856" y="460248"/>
                  </a:lnTo>
                  <a:lnTo>
                    <a:pt x="67056" y="460248"/>
                  </a:lnTo>
                  <a:close/>
                </a:path>
                <a:path w="175260" h="527685">
                  <a:moveTo>
                    <a:pt x="67056" y="19812"/>
                  </a:moveTo>
                  <a:lnTo>
                    <a:pt x="67056" y="9144"/>
                  </a:lnTo>
                  <a:lnTo>
                    <a:pt x="56388" y="19812"/>
                  </a:lnTo>
                  <a:lnTo>
                    <a:pt x="67056" y="19812"/>
                  </a:lnTo>
                  <a:close/>
                </a:path>
                <a:path w="175260" h="527685">
                  <a:moveTo>
                    <a:pt x="94488" y="505968"/>
                  </a:moveTo>
                  <a:lnTo>
                    <a:pt x="87630" y="498942"/>
                  </a:lnTo>
                  <a:lnTo>
                    <a:pt x="80772" y="505968"/>
                  </a:lnTo>
                  <a:lnTo>
                    <a:pt x="94488" y="505968"/>
                  </a:lnTo>
                  <a:close/>
                </a:path>
                <a:path w="175260" h="527685">
                  <a:moveTo>
                    <a:pt x="94488" y="519684"/>
                  </a:moveTo>
                  <a:lnTo>
                    <a:pt x="94488" y="505968"/>
                  </a:lnTo>
                  <a:lnTo>
                    <a:pt x="80772" y="505968"/>
                  </a:lnTo>
                  <a:lnTo>
                    <a:pt x="80772" y="521101"/>
                  </a:lnTo>
                  <a:lnTo>
                    <a:pt x="86868" y="527304"/>
                  </a:lnTo>
                  <a:lnTo>
                    <a:pt x="94488" y="519684"/>
                  </a:lnTo>
                  <a:close/>
                </a:path>
                <a:path w="175260" h="527685">
                  <a:moveTo>
                    <a:pt x="150876" y="463296"/>
                  </a:moveTo>
                  <a:lnTo>
                    <a:pt x="150876" y="460248"/>
                  </a:lnTo>
                  <a:lnTo>
                    <a:pt x="125403" y="460248"/>
                  </a:lnTo>
                  <a:lnTo>
                    <a:pt x="87630" y="498942"/>
                  </a:lnTo>
                  <a:lnTo>
                    <a:pt x="94488" y="505968"/>
                  </a:lnTo>
                  <a:lnTo>
                    <a:pt x="94488" y="519684"/>
                  </a:lnTo>
                  <a:lnTo>
                    <a:pt x="150876" y="463296"/>
                  </a:lnTo>
                  <a:close/>
                </a:path>
                <a:path w="175260" h="527685">
                  <a:moveTo>
                    <a:pt x="118872" y="19812"/>
                  </a:moveTo>
                  <a:lnTo>
                    <a:pt x="108204" y="9144"/>
                  </a:lnTo>
                  <a:lnTo>
                    <a:pt x="108204" y="19812"/>
                  </a:lnTo>
                  <a:lnTo>
                    <a:pt x="118872" y="19812"/>
                  </a:lnTo>
                  <a:close/>
                </a:path>
                <a:path w="175260" h="527685">
                  <a:moveTo>
                    <a:pt x="129540" y="456010"/>
                  </a:moveTo>
                  <a:lnTo>
                    <a:pt x="129540" y="449580"/>
                  </a:lnTo>
                  <a:lnTo>
                    <a:pt x="118872" y="438912"/>
                  </a:lnTo>
                  <a:lnTo>
                    <a:pt x="118872" y="19812"/>
                  </a:lnTo>
                  <a:lnTo>
                    <a:pt x="108204" y="19812"/>
                  </a:lnTo>
                  <a:lnTo>
                    <a:pt x="108204" y="460248"/>
                  </a:lnTo>
                  <a:lnTo>
                    <a:pt x="125403" y="460248"/>
                  </a:lnTo>
                  <a:lnTo>
                    <a:pt x="129540" y="456010"/>
                  </a:lnTo>
                  <a:close/>
                </a:path>
                <a:path w="175260" h="527685">
                  <a:moveTo>
                    <a:pt x="175260" y="438912"/>
                  </a:moveTo>
                  <a:lnTo>
                    <a:pt x="118872" y="438912"/>
                  </a:lnTo>
                  <a:lnTo>
                    <a:pt x="129540" y="449580"/>
                  </a:lnTo>
                  <a:lnTo>
                    <a:pt x="129540" y="456010"/>
                  </a:lnTo>
                  <a:lnTo>
                    <a:pt x="143256" y="441960"/>
                  </a:lnTo>
                  <a:lnTo>
                    <a:pt x="150876" y="460248"/>
                  </a:lnTo>
                  <a:lnTo>
                    <a:pt x="150876" y="463296"/>
                  </a:lnTo>
                  <a:lnTo>
                    <a:pt x="175260" y="438912"/>
                  </a:lnTo>
                  <a:close/>
                </a:path>
                <a:path w="175260" h="527685">
                  <a:moveTo>
                    <a:pt x="150876" y="460248"/>
                  </a:moveTo>
                  <a:lnTo>
                    <a:pt x="143256" y="441960"/>
                  </a:lnTo>
                  <a:lnTo>
                    <a:pt x="125403" y="460248"/>
                  </a:lnTo>
                  <a:lnTo>
                    <a:pt x="150876" y="460248"/>
                  </a:lnTo>
                  <a:close/>
                </a:path>
              </a:pathLst>
            </a:custGeom>
            <a:solidFill>
              <a:srgbClr val="222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847244" y="6008001"/>
            <a:ext cx="2734765" cy="1659407"/>
          </a:xfrm>
          <a:prstGeom prst="rect">
            <a:avLst/>
          </a:prstGeom>
        </p:spPr>
      </p:pic>
      <p:grpSp>
        <p:nvGrpSpPr>
          <p:cNvPr id="17" name="object 17"/>
          <p:cNvGrpSpPr/>
          <p:nvPr/>
        </p:nvGrpSpPr>
        <p:grpSpPr>
          <a:xfrm>
            <a:off x="1753053" y="6008023"/>
            <a:ext cx="2583103" cy="1701800"/>
            <a:chOff x="1446269" y="4431791"/>
            <a:chExt cx="2131060" cy="1403985"/>
          </a:xfrm>
        </p:grpSpPr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46269" y="4431791"/>
              <a:ext cx="2130551" cy="1403603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2775203" y="4616195"/>
              <a:ext cx="44450" cy="641985"/>
            </a:xfrm>
            <a:custGeom>
              <a:avLst/>
              <a:gdLst/>
              <a:ahLst/>
              <a:cxnLst/>
              <a:rect l="l" t="t" r="r" b="b"/>
              <a:pathLst>
                <a:path w="44450" h="641985">
                  <a:moveTo>
                    <a:pt x="44195" y="0"/>
                  </a:moveTo>
                  <a:lnTo>
                    <a:pt x="1523" y="0"/>
                  </a:lnTo>
                  <a:lnTo>
                    <a:pt x="0" y="641603"/>
                  </a:lnTo>
                  <a:lnTo>
                    <a:pt x="42671" y="641603"/>
                  </a:lnTo>
                  <a:lnTo>
                    <a:pt x="441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A7DC8A5-2DA4-9C2A-B9BC-DA5B9977F6D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174</a:t>
            </a:fld>
            <a:endParaRPr lang="en-US" spc="-25" dirty="0"/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3361" y="2126287"/>
            <a:ext cx="6459297" cy="569709"/>
          </a:xfrm>
          <a:prstGeom prst="rect">
            <a:avLst/>
          </a:prstGeom>
        </p:spPr>
        <p:txBody>
          <a:bodyPr vert="horz" wrap="square" lIns="0" tIns="19242" rIns="0" bIns="0" rtlCol="0">
            <a:spAutoFit/>
          </a:bodyPr>
          <a:lstStyle/>
          <a:p>
            <a:pPr marL="15394">
              <a:spcBef>
                <a:spcPts val="152"/>
              </a:spcBef>
            </a:pP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S</a:t>
            </a:r>
            <a:r>
              <a:rPr sz="3576" spc="6" dirty="0">
                <a:solidFill>
                  <a:srgbClr val="021FA2"/>
                </a:solidFill>
                <a:latin typeface="Arial MT"/>
                <a:cs typeface="Arial MT"/>
              </a:rPr>
              <a:t>t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ructura</a:t>
            </a:r>
            <a:r>
              <a:rPr sz="3576" spc="6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3576" spc="-242" dirty="0">
                <a:solidFill>
                  <a:srgbClr val="021FA2"/>
                </a:solidFill>
                <a:latin typeface="Arial MT"/>
                <a:cs typeface="Arial MT"/>
              </a:rPr>
              <a:t> 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Ana</a:t>
            </a:r>
            <a:r>
              <a:rPr sz="3576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ys</a:t>
            </a:r>
            <a:r>
              <a:rPr sz="3576" dirty="0">
                <a:solidFill>
                  <a:srgbClr val="021FA2"/>
                </a:solidFill>
                <a:latin typeface="Arial MT"/>
                <a:cs typeface="Arial MT"/>
              </a:rPr>
              <a:t>i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s:</a:t>
            </a:r>
            <a:r>
              <a:rPr sz="3576" spc="-18" dirty="0">
                <a:solidFill>
                  <a:srgbClr val="021FA2"/>
                </a:solidFill>
                <a:latin typeface="Arial MT"/>
                <a:cs typeface="Arial MT"/>
              </a:rPr>
              <a:t> 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P</a:t>
            </a:r>
            <a:r>
              <a:rPr sz="3576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ane</a:t>
            </a:r>
            <a:r>
              <a:rPr sz="3576" spc="-91" dirty="0">
                <a:solidFill>
                  <a:srgbClr val="021FA2"/>
                </a:solidFill>
                <a:latin typeface="Arial MT"/>
                <a:cs typeface="Arial MT"/>
              </a:rPr>
              <a:t> </a:t>
            </a:r>
            <a:r>
              <a:rPr sz="3576" spc="-121" dirty="0">
                <a:solidFill>
                  <a:srgbClr val="021FA2"/>
                </a:solidFill>
                <a:latin typeface="Arial MT"/>
                <a:cs typeface="Arial MT"/>
              </a:rPr>
              <a:t>T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russ</a:t>
            </a:r>
            <a:endParaRPr sz="3576">
              <a:latin typeface="Arial MT"/>
              <a:cs typeface="Arial M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90065" y="5448300"/>
            <a:ext cx="1828800" cy="120626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51811" y="5768428"/>
            <a:ext cx="1735081" cy="141545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515654" y="6812267"/>
            <a:ext cx="1821113" cy="154179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93905" y="5736475"/>
            <a:ext cx="1980275" cy="167178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971039" y="5505566"/>
            <a:ext cx="1283855" cy="164037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30886" y="7213998"/>
            <a:ext cx="1703816" cy="425166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992591" y="2735005"/>
            <a:ext cx="7969442" cy="2525410"/>
          </a:xfrm>
          <a:prstGeom prst="rect">
            <a:avLst/>
          </a:prstGeom>
        </p:spPr>
        <p:txBody>
          <a:bodyPr vert="horz" wrap="square" lIns="0" tIns="181648" rIns="0" bIns="0" rtlCol="0">
            <a:spAutoFit/>
          </a:bodyPr>
          <a:lstStyle/>
          <a:p>
            <a:pPr marL="73890" algn="just">
              <a:spcBef>
                <a:spcPts val="1430"/>
              </a:spcBef>
            </a:pPr>
            <a:r>
              <a:rPr sz="2000" b="1" dirty="0">
                <a:solidFill>
                  <a:srgbClr val="323299"/>
                </a:solidFill>
                <a:latin typeface="Arial"/>
                <a:cs typeface="Arial"/>
              </a:rPr>
              <a:t>Zero</a:t>
            </a:r>
            <a:r>
              <a:rPr sz="2000" b="1" spc="-36" dirty="0">
                <a:solidFill>
                  <a:srgbClr val="323299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323299"/>
                </a:solidFill>
                <a:latin typeface="Arial"/>
                <a:cs typeface="Arial"/>
              </a:rPr>
              <a:t>Force</a:t>
            </a:r>
            <a:r>
              <a:rPr sz="2000" b="1" spc="-24" dirty="0">
                <a:solidFill>
                  <a:srgbClr val="323299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323299"/>
                </a:solidFill>
                <a:latin typeface="Arial"/>
                <a:cs typeface="Arial"/>
              </a:rPr>
              <a:t>Members:</a:t>
            </a:r>
            <a:r>
              <a:rPr sz="2000" b="1" spc="-67" dirty="0">
                <a:solidFill>
                  <a:srgbClr val="323299"/>
                </a:solidFill>
                <a:latin typeface="Arial"/>
                <a:cs typeface="Arial"/>
              </a:rPr>
              <a:t> </a:t>
            </a:r>
            <a:r>
              <a:rPr sz="2000" b="1" spc="-6" dirty="0">
                <a:solidFill>
                  <a:srgbClr val="323299"/>
                </a:solidFill>
                <a:latin typeface="Arial"/>
                <a:cs typeface="Arial"/>
              </a:rPr>
              <a:t>Conditions</a:t>
            </a:r>
            <a:endParaRPr sz="2000">
              <a:latin typeface="Arial"/>
              <a:cs typeface="Arial"/>
            </a:endParaRPr>
          </a:p>
          <a:p>
            <a:pPr marL="15394" marR="324806" algn="just">
              <a:lnSpc>
                <a:spcPct val="102400"/>
              </a:lnSpc>
              <a:spcBef>
                <a:spcPts val="1164"/>
              </a:spcBef>
            </a:pPr>
            <a:r>
              <a:rPr sz="1758" spc="6" dirty="0">
                <a:latin typeface="Arial MT"/>
                <a:cs typeface="Arial MT"/>
              </a:rPr>
              <a:t>If </a:t>
            </a:r>
            <a:r>
              <a:rPr sz="1758" spc="18" dirty="0">
                <a:latin typeface="Arial MT"/>
                <a:cs typeface="Arial MT"/>
              </a:rPr>
              <a:t>only </a:t>
            </a:r>
            <a:r>
              <a:rPr sz="1758" spc="12" dirty="0">
                <a:latin typeface="Arial MT"/>
                <a:cs typeface="Arial MT"/>
              </a:rPr>
              <a:t>two </a:t>
            </a:r>
            <a:r>
              <a:rPr sz="1758" spc="18" dirty="0">
                <a:latin typeface="Arial MT"/>
                <a:cs typeface="Arial MT"/>
              </a:rPr>
              <a:t>non-collinear </a:t>
            </a:r>
            <a:r>
              <a:rPr sz="1758" spc="24" dirty="0">
                <a:latin typeface="Arial MT"/>
                <a:cs typeface="Arial MT"/>
              </a:rPr>
              <a:t>members </a:t>
            </a:r>
            <a:r>
              <a:rPr sz="1758" spc="18" dirty="0">
                <a:latin typeface="Arial MT"/>
                <a:cs typeface="Arial MT"/>
              </a:rPr>
              <a:t>form </a:t>
            </a:r>
            <a:r>
              <a:rPr sz="1758" spc="24" dirty="0">
                <a:latin typeface="Arial MT"/>
                <a:cs typeface="Arial MT"/>
              </a:rPr>
              <a:t>a </a:t>
            </a:r>
            <a:r>
              <a:rPr sz="1758" spc="12" dirty="0">
                <a:latin typeface="Arial MT"/>
                <a:cs typeface="Arial MT"/>
              </a:rPr>
              <a:t>truss </a:t>
            </a:r>
            <a:r>
              <a:rPr sz="1758" spc="18" dirty="0">
                <a:latin typeface="Arial MT"/>
                <a:cs typeface="Arial MT"/>
              </a:rPr>
              <a:t>joint </a:t>
            </a:r>
            <a:r>
              <a:rPr sz="1758" spc="24" dirty="0">
                <a:latin typeface="Arial MT"/>
                <a:cs typeface="Arial MT"/>
              </a:rPr>
              <a:t>and no </a:t>
            </a:r>
            <a:r>
              <a:rPr sz="1758" spc="12" dirty="0">
                <a:latin typeface="Arial MT"/>
                <a:cs typeface="Arial MT"/>
              </a:rPr>
              <a:t>external </a:t>
            </a:r>
            <a:r>
              <a:rPr sz="1758" spc="18" dirty="0">
                <a:latin typeface="Arial MT"/>
                <a:cs typeface="Arial MT"/>
              </a:rPr>
              <a:t>load or </a:t>
            </a:r>
            <a:r>
              <a:rPr sz="1758" spc="-473" dirty="0">
                <a:latin typeface="Arial MT"/>
                <a:cs typeface="Arial MT"/>
              </a:rPr>
              <a:t> </a:t>
            </a:r>
            <a:r>
              <a:rPr sz="1758" spc="18" dirty="0">
                <a:latin typeface="Arial MT"/>
                <a:cs typeface="Arial MT"/>
              </a:rPr>
              <a:t>support</a:t>
            </a:r>
            <a:r>
              <a:rPr sz="1758" spc="-6" dirty="0">
                <a:latin typeface="Arial MT"/>
                <a:cs typeface="Arial MT"/>
              </a:rPr>
              <a:t> </a:t>
            </a:r>
            <a:r>
              <a:rPr sz="1758" spc="18" dirty="0">
                <a:latin typeface="Arial MT"/>
                <a:cs typeface="Arial MT"/>
              </a:rPr>
              <a:t>reaction</a:t>
            </a:r>
            <a:r>
              <a:rPr sz="1758" spc="-6" dirty="0">
                <a:latin typeface="Arial MT"/>
                <a:cs typeface="Arial MT"/>
              </a:rPr>
              <a:t> </a:t>
            </a:r>
            <a:r>
              <a:rPr sz="1758" spc="18" dirty="0">
                <a:latin typeface="Arial MT"/>
                <a:cs typeface="Arial MT"/>
              </a:rPr>
              <a:t>is</a:t>
            </a:r>
            <a:r>
              <a:rPr sz="1758" spc="12" dirty="0">
                <a:latin typeface="Arial MT"/>
                <a:cs typeface="Arial MT"/>
              </a:rPr>
              <a:t> </a:t>
            </a:r>
            <a:r>
              <a:rPr sz="1758" spc="18" dirty="0">
                <a:latin typeface="Arial MT"/>
                <a:cs typeface="Arial MT"/>
              </a:rPr>
              <a:t>applied</a:t>
            </a:r>
            <a:r>
              <a:rPr sz="1758" spc="-18" dirty="0">
                <a:latin typeface="Arial MT"/>
                <a:cs typeface="Arial MT"/>
              </a:rPr>
              <a:t> </a:t>
            </a:r>
            <a:r>
              <a:rPr sz="1758" spc="12" dirty="0">
                <a:latin typeface="Arial MT"/>
                <a:cs typeface="Arial MT"/>
              </a:rPr>
              <a:t>to</a:t>
            </a:r>
            <a:r>
              <a:rPr sz="1758" spc="24" dirty="0">
                <a:latin typeface="Arial MT"/>
                <a:cs typeface="Arial MT"/>
              </a:rPr>
              <a:t> </a:t>
            </a:r>
            <a:r>
              <a:rPr sz="1758" spc="12" dirty="0">
                <a:latin typeface="Arial MT"/>
                <a:cs typeface="Arial MT"/>
              </a:rPr>
              <a:t>the</a:t>
            </a:r>
            <a:r>
              <a:rPr sz="1758" spc="6" dirty="0">
                <a:latin typeface="Arial MT"/>
                <a:cs typeface="Arial MT"/>
              </a:rPr>
              <a:t> </a:t>
            </a:r>
            <a:r>
              <a:rPr sz="1758" spc="12" dirty="0">
                <a:latin typeface="Arial MT"/>
                <a:cs typeface="Arial MT"/>
              </a:rPr>
              <a:t>joint,</a:t>
            </a:r>
            <a:r>
              <a:rPr sz="1758" dirty="0">
                <a:latin typeface="Arial MT"/>
                <a:cs typeface="Arial MT"/>
              </a:rPr>
              <a:t> </a:t>
            </a:r>
            <a:r>
              <a:rPr sz="1758" spc="12" dirty="0">
                <a:latin typeface="Arial MT"/>
                <a:cs typeface="Arial MT"/>
              </a:rPr>
              <a:t>the two</a:t>
            </a:r>
            <a:r>
              <a:rPr sz="1758" spc="24" dirty="0">
                <a:latin typeface="Arial MT"/>
                <a:cs typeface="Arial MT"/>
              </a:rPr>
              <a:t> members</a:t>
            </a:r>
            <a:r>
              <a:rPr sz="1758" spc="12" dirty="0">
                <a:latin typeface="Arial MT"/>
                <a:cs typeface="Arial MT"/>
              </a:rPr>
              <a:t> </a:t>
            </a:r>
            <a:r>
              <a:rPr sz="1758" spc="18" dirty="0">
                <a:latin typeface="Arial MT"/>
                <a:cs typeface="Arial MT"/>
              </a:rPr>
              <a:t>must</a:t>
            </a:r>
            <a:r>
              <a:rPr sz="1758" spc="-6" dirty="0">
                <a:latin typeface="Arial MT"/>
                <a:cs typeface="Arial MT"/>
              </a:rPr>
              <a:t> </a:t>
            </a:r>
            <a:r>
              <a:rPr sz="1758" spc="24" dirty="0">
                <a:latin typeface="Arial MT"/>
                <a:cs typeface="Arial MT"/>
              </a:rPr>
              <a:t>be</a:t>
            </a:r>
            <a:r>
              <a:rPr sz="1758" spc="12" dirty="0">
                <a:latin typeface="Arial MT"/>
                <a:cs typeface="Arial MT"/>
              </a:rPr>
              <a:t> </a:t>
            </a:r>
            <a:r>
              <a:rPr sz="1758" spc="18" dirty="0">
                <a:latin typeface="Arial MT"/>
                <a:cs typeface="Arial MT"/>
              </a:rPr>
              <a:t>zero</a:t>
            </a:r>
            <a:r>
              <a:rPr sz="1758" spc="12" dirty="0">
                <a:latin typeface="Arial MT"/>
                <a:cs typeface="Arial MT"/>
              </a:rPr>
              <a:t> force </a:t>
            </a:r>
            <a:r>
              <a:rPr sz="1758" spc="-473" dirty="0">
                <a:latin typeface="Arial MT"/>
                <a:cs typeface="Arial MT"/>
              </a:rPr>
              <a:t> </a:t>
            </a:r>
            <a:r>
              <a:rPr sz="1758" spc="24" dirty="0">
                <a:latin typeface="Arial MT"/>
                <a:cs typeface="Arial MT"/>
              </a:rPr>
              <a:t>members</a:t>
            </a:r>
            <a:endParaRPr sz="1758">
              <a:latin typeface="Arial MT"/>
              <a:cs typeface="Arial MT"/>
            </a:endParaRPr>
          </a:p>
          <a:p>
            <a:pPr>
              <a:spcBef>
                <a:spcPts val="42"/>
              </a:spcBef>
            </a:pPr>
            <a:endParaRPr sz="1576">
              <a:latin typeface="Arial MT"/>
              <a:cs typeface="Arial MT"/>
            </a:endParaRPr>
          </a:p>
          <a:p>
            <a:pPr marL="15394" marR="6157" algn="just">
              <a:lnSpc>
                <a:spcPct val="102400"/>
              </a:lnSpc>
            </a:pPr>
            <a:r>
              <a:rPr sz="1758" spc="6" dirty="0">
                <a:latin typeface="Arial MT"/>
                <a:cs typeface="Arial MT"/>
              </a:rPr>
              <a:t>If </a:t>
            </a:r>
            <a:r>
              <a:rPr sz="1758" spc="12" dirty="0">
                <a:latin typeface="Arial MT"/>
                <a:cs typeface="Arial MT"/>
              </a:rPr>
              <a:t>three </a:t>
            </a:r>
            <a:r>
              <a:rPr sz="1758" spc="24" dirty="0">
                <a:latin typeface="Arial MT"/>
                <a:cs typeface="Arial MT"/>
              </a:rPr>
              <a:t>members </a:t>
            </a:r>
            <a:r>
              <a:rPr sz="1758" spc="18" dirty="0">
                <a:latin typeface="Arial MT"/>
                <a:cs typeface="Arial MT"/>
              </a:rPr>
              <a:t>form </a:t>
            </a:r>
            <a:r>
              <a:rPr sz="1758" spc="24" dirty="0">
                <a:latin typeface="Arial MT"/>
                <a:cs typeface="Arial MT"/>
              </a:rPr>
              <a:t>a </a:t>
            </a:r>
            <a:r>
              <a:rPr sz="1758" spc="12" dirty="0">
                <a:latin typeface="Arial MT"/>
                <a:cs typeface="Arial MT"/>
              </a:rPr>
              <a:t>truss </a:t>
            </a:r>
            <a:r>
              <a:rPr sz="1758" spc="18" dirty="0">
                <a:latin typeface="Arial MT"/>
                <a:cs typeface="Arial MT"/>
              </a:rPr>
              <a:t>joint </a:t>
            </a:r>
            <a:r>
              <a:rPr sz="1758" spc="12" dirty="0">
                <a:latin typeface="Arial MT"/>
                <a:cs typeface="Arial MT"/>
              </a:rPr>
              <a:t>for </a:t>
            </a:r>
            <a:r>
              <a:rPr sz="1758" spc="18" dirty="0">
                <a:latin typeface="Arial MT"/>
                <a:cs typeface="Arial MT"/>
              </a:rPr>
              <a:t>which </a:t>
            </a:r>
            <a:r>
              <a:rPr sz="1758" spc="12" dirty="0">
                <a:latin typeface="Arial MT"/>
                <a:cs typeface="Arial MT"/>
              </a:rPr>
              <a:t>two </a:t>
            </a:r>
            <a:r>
              <a:rPr sz="1758" spc="18" dirty="0">
                <a:latin typeface="Arial MT"/>
                <a:cs typeface="Arial MT"/>
              </a:rPr>
              <a:t>of </a:t>
            </a:r>
            <a:r>
              <a:rPr sz="1758" spc="12" dirty="0">
                <a:latin typeface="Arial MT"/>
                <a:cs typeface="Arial MT"/>
              </a:rPr>
              <a:t>the </a:t>
            </a:r>
            <a:r>
              <a:rPr sz="1758" spc="24" dirty="0">
                <a:latin typeface="Arial MT"/>
                <a:cs typeface="Arial MT"/>
              </a:rPr>
              <a:t>members </a:t>
            </a:r>
            <a:r>
              <a:rPr sz="1758" spc="18" dirty="0">
                <a:latin typeface="Arial MT"/>
                <a:cs typeface="Arial MT"/>
              </a:rPr>
              <a:t>are </a:t>
            </a:r>
            <a:r>
              <a:rPr sz="1758" spc="6" dirty="0">
                <a:latin typeface="Arial MT"/>
                <a:cs typeface="Arial MT"/>
              </a:rPr>
              <a:t>collinear, </a:t>
            </a:r>
            <a:r>
              <a:rPr sz="1758" spc="-473" dirty="0">
                <a:latin typeface="Arial MT"/>
                <a:cs typeface="Arial MT"/>
              </a:rPr>
              <a:t> </a:t>
            </a:r>
            <a:r>
              <a:rPr sz="1758" spc="12" dirty="0">
                <a:latin typeface="Arial MT"/>
                <a:cs typeface="Arial MT"/>
              </a:rPr>
              <a:t>the third </a:t>
            </a:r>
            <a:r>
              <a:rPr sz="1758" spc="24" dirty="0">
                <a:latin typeface="Arial MT"/>
                <a:cs typeface="Arial MT"/>
              </a:rPr>
              <a:t>member </a:t>
            </a:r>
            <a:r>
              <a:rPr sz="1758" spc="18" dirty="0">
                <a:latin typeface="Arial MT"/>
                <a:cs typeface="Arial MT"/>
              </a:rPr>
              <a:t>is </a:t>
            </a:r>
            <a:r>
              <a:rPr sz="1758" spc="24" dirty="0">
                <a:latin typeface="Arial MT"/>
                <a:cs typeface="Arial MT"/>
              </a:rPr>
              <a:t>a </a:t>
            </a:r>
            <a:r>
              <a:rPr sz="1758" spc="12" dirty="0">
                <a:latin typeface="Arial MT"/>
                <a:cs typeface="Arial MT"/>
              </a:rPr>
              <a:t>zero-force </a:t>
            </a:r>
            <a:r>
              <a:rPr sz="1758" spc="24" dirty="0">
                <a:latin typeface="Arial MT"/>
                <a:cs typeface="Arial MT"/>
              </a:rPr>
              <a:t>member </a:t>
            </a:r>
            <a:r>
              <a:rPr sz="1758" spc="18" dirty="0">
                <a:latin typeface="Arial MT"/>
                <a:cs typeface="Arial MT"/>
              </a:rPr>
              <a:t>provided </a:t>
            </a:r>
            <a:r>
              <a:rPr sz="1758" spc="24" dirty="0">
                <a:latin typeface="Arial MT"/>
                <a:cs typeface="Arial MT"/>
              </a:rPr>
              <a:t>no </a:t>
            </a:r>
            <a:r>
              <a:rPr sz="1758" spc="12" dirty="0">
                <a:latin typeface="Arial MT"/>
                <a:cs typeface="Arial MT"/>
              </a:rPr>
              <a:t>external force </a:t>
            </a:r>
            <a:r>
              <a:rPr sz="1758" spc="18" dirty="0">
                <a:latin typeface="Arial MT"/>
                <a:cs typeface="Arial MT"/>
              </a:rPr>
              <a:t>or support </a:t>
            </a:r>
            <a:r>
              <a:rPr sz="1758" spc="-473" dirty="0">
                <a:latin typeface="Arial MT"/>
                <a:cs typeface="Arial MT"/>
              </a:rPr>
              <a:t> </a:t>
            </a:r>
            <a:r>
              <a:rPr sz="1758" spc="18" dirty="0">
                <a:latin typeface="Arial MT"/>
                <a:cs typeface="Arial MT"/>
              </a:rPr>
              <a:t>reaction</a:t>
            </a:r>
            <a:r>
              <a:rPr sz="1758" spc="-18" dirty="0">
                <a:latin typeface="Arial MT"/>
                <a:cs typeface="Arial MT"/>
              </a:rPr>
              <a:t> </a:t>
            </a:r>
            <a:r>
              <a:rPr sz="1758" spc="18" dirty="0">
                <a:latin typeface="Arial MT"/>
                <a:cs typeface="Arial MT"/>
              </a:rPr>
              <a:t>is</a:t>
            </a:r>
            <a:r>
              <a:rPr sz="1758" spc="6" dirty="0">
                <a:latin typeface="Arial MT"/>
                <a:cs typeface="Arial MT"/>
              </a:rPr>
              <a:t> </a:t>
            </a:r>
            <a:r>
              <a:rPr sz="1758" spc="18" dirty="0">
                <a:latin typeface="Arial MT"/>
                <a:cs typeface="Arial MT"/>
              </a:rPr>
              <a:t>applied</a:t>
            </a:r>
            <a:r>
              <a:rPr sz="1758" spc="-24" dirty="0">
                <a:latin typeface="Arial MT"/>
                <a:cs typeface="Arial MT"/>
              </a:rPr>
              <a:t> </a:t>
            </a:r>
            <a:r>
              <a:rPr sz="1758" spc="12" dirty="0">
                <a:latin typeface="Arial MT"/>
                <a:cs typeface="Arial MT"/>
              </a:rPr>
              <a:t>to</a:t>
            </a:r>
            <a:r>
              <a:rPr sz="1758" spc="18" dirty="0">
                <a:latin typeface="Arial MT"/>
                <a:cs typeface="Arial MT"/>
              </a:rPr>
              <a:t> </a:t>
            </a:r>
            <a:r>
              <a:rPr sz="1758" spc="12" dirty="0">
                <a:latin typeface="Arial MT"/>
                <a:cs typeface="Arial MT"/>
              </a:rPr>
              <a:t>the</a:t>
            </a:r>
            <a:r>
              <a:rPr sz="1758" spc="6" dirty="0">
                <a:latin typeface="Arial MT"/>
                <a:cs typeface="Arial MT"/>
              </a:rPr>
              <a:t> </a:t>
            </a:r>
            <a:r>
              <a:rPr sz="1758" spc="18" dirty="0">
                <a:latin typeface="Arial MT"/>
                <a:cs typeface="Arial MT"/>
              </a:rPr>
              <a:t>joint</a:t>
            </a:r>
            <a:endParaRPr sz="1758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3361" y="2126287"/>
            <a:ext cx="6459297" cy="569709"/>
          </a:xfrm>
          <a:prstGeom prst="rect">
            <a:avLst/>
          </a:prstGeom>
        </p:spPr>
        <p:txBody>
          <a:bodyPr vert="horz" wrap="square" lIns="0" tIns="19242" rIns="0" bIns="0" rtlCol="0">
            <a:spAutoFit/>
          </a:bodyPr>
          <a:lstStyle/>
          <a:p>
            <a:pPr marL="15394">
              <a:spcBef>
                <a:spcPts val="152"/>
              </a:spcBef>
            </a:pP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S</a:t>
            </a:r>
            <a:r>
              <a:rPr sz="3576" spc="6" dirty="0">
                <a:solidFill>
                  <a:srgbClr val="021FA2"/>
                </a:solidFill>
                <a:latin typeface="Arial MT"/>
                <a:cs typeface="Arial MT"/>
              </a:rPr>
              <a:t>t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ructura</a:t>
            </a:r>
            <a:r>
              <a:rPr sz="3576" spc="6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3576" spc="-242" dirty="0">
                <a:solidFill>
                  <a:srgbClr val="021FA2"/>
                </a:solidFill>
                <a:latin typeface="Arial MT"/>
                <a:cs typeface="Arial MT"/>
              </a:rPr>
              <a:t> 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Ana</a:t>
            </a:r>
            <a:r>
              <a:rPr sz="3576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ys</a:t>
            </a:r>
            <a:r>
              <a:rPr sz="3576" dirty="0">
                <a:solidFill>
                  <a:srgbClr val="021FA2"/>
                </a:solidFill>
                <a:latin typeface="Arial MT"/>
                <a:cs typeface="Arial MT"/>
              </a:rPr>
              <a:t>i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s:</a:t>
            </a:r>
            <a:r>
              <a:rPr sz="3576" spc="-18" dirty="0">
                <a:solidFill>
                  <a:srgbClr val="021FA2"/>
                </a:solidFill>
                <a:latin typeface="Arial MT"/>
                <a:cs typeface="Arial MT"/>
              </a:rPr>
              <a:t> 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P</a:t>
            </a:r>
            <a:r>
              <a:rPr sz="3576" dirty="0">
                <a:solidFill>
                  <a:srgbClr val="021FA2"/>
                </a:solidFill>
                <a:latin typeface="Arial MT"/>
                <a:cs typeface="Arial MT"/>
              </a:rPr>
              <a:t>l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ane</a:t>
            </a:r>
            <a:r>
              <a:rPr sz="3576" spc="-91" dirty="0">
                <a:solidFill>
                  <a:srgbClr val="021FA2"/>
                </a:solidFill>
                <a:latin typeface="Arial MT"/>
                <a:cs typeface="Arial MT"/>
              </a:rPr>
              <a:t> </a:t>
            </a:r>
            <a:r>
              <a:rPr sz="3576" spc="-121" dirty="0">
                <a:solidFill>
                  <a:srgbClr val="021FA2"/>
                </a:solidFill>
                <a:latin typeface="Arial MT"/>
                <a:cs typeface="Arial MT"/>
              </a:rPr>
              <a:t>T</a:t>
            </a:r>
            <a:r>
              <a:rPr sz="3576" spc="12" dirty="0">
                <a:solidFill>
                  <a:srgbClr val="021FA2"/>
                </a:solidFill>
                <a:latin typeface="Arial MT"/>
                <a:cs typeface="Arial MT"/>
              </a:rPr>
              <a:t>russ</a:t>
            </a:r>
            <a:endParaRPr sz="3576">
              <a:latin typeface="Arial MT"/>
              <a:cs typeface="Arial M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86661" y="5043748"/>
            <a:ext cx="3428538" cy="276167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234583" y="2900295"/>
            <a:ext cx="7653867" cy="1381990"/>
          </a:xfrm>
          <a:prstGeom prst="rect">
            <a:avLst/>
          </a:prstGeom>
        </p:spPr>
        <p:txBody>
          <a:bodyPr vert="horz" wrap="square" lIns="0" tIns="20012" rIns="0" bIns="0" rtlCol="0">
            <a:spAutoFit/>
          </a:bodyPr>
          <a:lstStyle/>
          <a:p>
            <a:pPr marL="20781">
              <a:spcBef>
                <a:spcPts val="158"/>
              </a:spcBef>
            </a:pPr>
            <a:r>
              <a:rPr sz="2364" spc="12" dirty="0">
                <a:solidFill>
                  <a:srgbClr val="323299"/>
                </a:solidFill>
                <a:latin typeface="Arial MT"/>
                <a:cs typeface="Arial MT"/>
              </a:rPr>
              <a:t>Special</a:t>
            </a:r>
            <a:r>
              <a:rPr sz="2364" spc="-24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2364" spc="12" dirty="0">
                <a:solidFill>
                  <a:srgbClr val="323299"/>
                </a:solidFill>
                <a:latin typeface="Arial MT"/>
                <a:cs typeface="Arial MT"/>
              </a:rPr>
              <a:t>Condition</a:t>
            </a:r>
            <a:endParaRPr sz="2364">
              <a:latin typeface="Arial MT"/>
              <a:cs typeface="Arial MT"/>
            </a:endParaRPr>
          </a:p>
          <a:p>
            <a:pPr>
              <a:spcBef>
                <a:spcPts val="48"/>
              </a:spcBef>
            </a:pPr>
            <a:endParaRPr sz="2485">
              <a:latin typeface="Arial MT"/>
              <a:cs typeface="Arial MT"/>
            </a:endParaRPr>
          </a:p>
          <a:p>
            <a:pPr marL="15394" marR="6157"/>
            <a:r>
              <a:rPr sz="2000" dirty="0">
                <a:latin typeface="Arial MT"/>
                <a:cs typeface="Arial MT"/>
              </a:rPr>
              <a:t>When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spc="-6" dirty="0">
                <a:latin typeface="Arial MT"/>
                <a:cs typeface="Arial MT"/>
              </a:rPr>
              <a:t>two</a:t>
            </a:r>
            <a:r>
              <a:rPr sz="2000" spc="6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pairs</a:t>
            </a:r>
            <a:r>
              <a:rPr sz="2000" spc="-36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of</a:t>
            </a:r>
            <a:r>
              <a:rPr sz="2000" spc="-24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collinear</a:t>
            </a:r>
            <a:r>
              <a:rPr sz="2000" spc="-48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members</a:t>
            </a:r>
            <a:r>
              <a:rPr sz="2000" spc="-48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are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joined</a:t>
            </a:r>
            <a:r>
              <a:rPr sz="2000" spc="-18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as</a:t>
            </a:r>
            <a:r>
              <a:rPr sz="2000" spc="-18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shown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in</a:t>
            </a:r>
            <a:r>
              <a:rPr sz="2000" spc="6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figure, </a:t>
            </a:r>
            <a:r>
              <a:rPr sz="2000" spc="-539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the</a:t>
            </a:r>
            <a:r>
              <a:rPr sz="2000" spc="-18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forces</a:t>
            </a:r>
            <a:r>
              <a:rPr sz="2000" spc="-48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in</a:t>
            </a:r>
            <a:r>
              <a:rPr sz="2000" spc="-18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each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pair</a:t>
            </a:r>
            <a:r>
              <a:rPr sz="2000" spc="-18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must</a:t>
            </a:r>
            <a:r>
              <a:rPr sz="2000" spc="-42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be</a:t>
            </a:r>
            <a:r>
              <a:rPr sz="2000" spc="-18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equal</a:t>
            </a:r>
            <a:r>
              <a:rPr sz="2000" spc="-42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and</a:t>
            </a:r>
            <a:r>
              <a:rPr sz="2000" spc="-18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opposite.</a:t>
            </a:r>
            <a:endParaRPr sz="2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3362" y="2126287"/>
            <a:ext cx="5420976" cy="569709"/>
          </a:xfrm>
          <a:prstGeom prst="rect">
            <a:avLst/>
          </a:prstGeom>
        </p:spPr>
        <p:txBody>
          <a:bodyPr vert="horz" wrap="square" lIns="0" tIns="19242" rIns="0" bIns="0" rtlCol="0">
            <a:spAutoFit/>
          </a:bodyPr>
          <a:lstStyle/>
          <a:p>
            <a:pPr marL="15394">
              <a:spcBef>
                <a:spcPts val="152"/>
              </a:spcBef>
            </a:pPr>
            <a:r>
              <a:rPr sz="3576" spc="18" dirty="0">
                <a:solidFill>
                  <a:srgbClr val="323299"/>
                </a:solidFill>
                <a:latin typeface="Arial MT"/>
                <a:cs typeface="Arial MT"/>
              </a:rPr>
              <a:t>Method</a:t>
            </a:r>
            <a:r>
              <a:rPr sz="3576" spc="-67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3576" spc="12" dirty="0">
                <a:solidFill>
                  <a:srgbClr val="323299"/>
                </a:solidFill>
                <a:latin typeface="Arial MT"/>
                <a:cs typeface="Arial MT"/>
              </a:rPr>
              <a:t>of</a:t>
            </a:r>
            <a:r>
              <a:rPr sz="3576" spc="-36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3576" spc="12" dirty="0">
                <a:solidFill>
                  <a:srgbClr val="323299"/>
                </a:solidFill>
                <a:latin typeface="Arial MT"/>
                <a:cs typeface="Arial MT"/>
              </a:rPr>
              <a:t>Joints:</a:t>
            </a:r>
            <a:r>
              <a:rPr sz="3576" spc="-48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3576" spc="12" dirty="0">
                <a:solidFill>
                  <a:srgbClr val="323299"/>
                </a:solidFill>
                <a:latin typeface="Arial MT"/>
                <a:cs typeface="Arial MT"/>
              </a:rPr>
              <a:t>Example</a:t>
            </a:r>
            <a:endParaRPr sz="3576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88904" y="2854112"/>
            <a:ext cx="10388600" cy="384025"/>
          </a:xfrm>
          <a:prstGeom prst="rect">
            <a:avLst/>
          </a:prstGeom>
        </p:spPr>
        <p:txBody>
          <a:bodyPr vert="horz" wrap="square" lIns="0" tIns="20012" rIns="0" bIns="0" rtlCol="0">
            <a:spAutoFit/>
          </a:bodyPr>
          <a:lstStyle/>
          <a:p>
            <a:pPr marL="15394">
              <a:spcBef>
                <a:spcPts val="158"/>
              </a:spcBef>
            </a:pPr>
            <a:r>
              <a:rPr sz="2364" spc="12" dirty="0">
                <a:latin typeface="Arial MT"/>
                <a:cs typeface="Arial MT"/>
              </a:rPr>
              <a:t>Determine</a:t>
            </a:r>
            <a:r>
              <a:rPr sz="2364" spc="24" dirty="0">
                <a:latin typeface="Arial MT"/>
                <a:cs typeface="Arial MT"/>
              </a:rPr>
              <a:t> </a:t>
            </a:r>
            <a:r>
              <a:rPr sz="2364" spc="12" dirty="0">
                <a:latin typeface="Arial MT"/>
                <a:cs typeface="Arial MT"/>
              </a:rPr>
              <a:t>the</a:t>
            </a:r>
            <a:r>
              <a:rPr sz="2364" spc="6" dirty="0">
                <a:latin typeface="Arial MT"/>
                <a:cs typeface="Arial MT"/>
              </a:rPr>
              <a:t> </a:t>
            </a:r>
            <a:r>
              <a:rPr sz="2364" spc="12" dirty="0">
                <a:latin typeface="Arial MT"/>
                <a:cs typeface="Arial MT"/>
              </a:rPr>
              <a:t>force</a:t>
            </a:r>
            <a:r>
              <a:rPr sz="2364" spc="-6" dirty="0">
                <a:latin typeface="Arial MT"/>
                <a:cs typeface="Arial MT"/>
              </a:rPr>
              <a:t> </a:t>
            </a:r>
            <a:r>
              <a:rPr sz="2364" spc="12" dirty="0">
                <a:latin typeface="Arial MT"/>
                <a:cs typeface="Arial MT"/>
              </a:rPr>
              <a:t>in</a:t>
            </a:r>
            <a:r>
              <a:rPr sz="2364" spc="24" dirty="0">
                <a:latin typeface="Arial MT"/>
                <a:cs typeface="Arial MT"/>
              </a:rPr>
              <a:t> </a:t>
            </a:r>
            <a:r>
              <a:rPr sz="2364" spc="18" dirty="0">
                <a:latin typeface="Arial MT"/>
                <a:cs typeface="Arial MT"/>
              </a:rPr>
              <a:t>each</a:t>
            </a:r>
            <a:r>
              <a:rPr sz="2364" spc="12" dirty="0">
                <a:latin typeface="Arial MT"/>
                <a:cs typeface="Arial MT"/>
              </a:rPr>
              <a:t> member</a:t>
            </a:r>
            <a:r>
              <a:rPr sz="2364" spc="24" dirty="0">
                <a:latin typeface="Arial MT"/>
                <a:cs typeface="Arial MT"/>
              </a:rPr>
              <a:t> </a:t>
            </a:r>
            <a:r>
              <a:rPr sz="2364" spc="12" dirty="0">
                <a:latin typeface="Arial MT"/>
                <a:cs typeface="Arial MT"/>
              </a:rPr>
              <a:t>of</a:t>
            </a:r>
            <a:r>
              <a:rPr sz="2364" spc="6" dirty="0">
                <a:latin typeface="Arial MT"/>
                <a:cs typeface="Arial MT"/>
              </a:rPr>
              <a:t> </a:t>
            </a:r>
            <a:r>
              <a:rPr sz="2364" spc="12" dirty="0">
                <a:latin typeface="Arial MT"/>
                <a:cs typeface="Arial MT"/>
              </a:rPr>
              <a:t>the loaded truss</a:t>
            </a:r>
            <a:r>
              <a:rPr sz="2364" dirty="0">
                <a:latin typeface="Arial MT"/>
                <a:cs typeface="Arial MT"/>
              </a:rPr>
              <a:t> </a:t>
            </a:r>
            <a:r>
              <a:rPr sz="2364" spc="18" dirty="0">
                <a:latin typeface="Arial MT"/>
                <a:cs typeface="Arial MT"/>
              </a:rPr>
              <a:t>by</a:t>
            </a:r>
            <a:r>
              <a:rPr sz="2364" spc="12" dirty="0">
                <a:latin typeface="Arial MT"/>
                <a:cs typeface="Arial MT"/>
              </a:rPr>
              <a:t> Method</a:t>
            </a:r>
            <a:r>
              <a:rPr sz="2364" spc="24" dirty="0">
                <a:latin typeface="Arial MT"/>
                <a:cs typeface="Arial MT"/>
              </a:rPr>
              <a:t> </a:t>
            </a:r>
            <a:r>
              <a:rPr sz="2364" spc="12" dirty="0">
                <a:latin typeface="Arial MT"/>
                <a:cs typeface="Arial MT"/>
              </a:rPr>
              <a:t>of</a:t>
            </a:r>
            <a:r>
              <a:rPr sz="2364" spc="6" dirty="0">
                <a:latin typeface="Arial MT"/>
                <a:cs typeface="Arial MT"/>
              </a:rPr>
              <a:t> </a:t>
            </a:r>
            <a:r>
              <a:rPr sz="2364" spc="12" dirty="0">
                <a:latin typeface="Arial MT"/>
                <a:cs typeface="Arial MT"/>
              </a:rPr>
              <a:t>Joints.</a:t>
            </a:r>
            <a:endParaRPr sz="2364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88904" y="6291886"/>
            <a:ext cx="6538576" cy="1342431"/>
          </a:xfrm>
          <a:prstGeom prst="rect">
            <a:avLst/>
          </a:prstGeom>
        </p:spPr>
        <p:txBody>
          <a:bodyPr vert="horz" wrap="square" lIns="0" tIns="13855" rIns="0" bIns="0" rtlCol="0">
            <a:spAutoFit/>
          </a:bodyPr>
          <a:lstStyle/>
          <a:p>
            <a:pPr marL="15394" marR="514918">
              <a:lnSpc>
                <a:spcPct val="122100"/>
              </a:lnSpc>
              <a:spcBef>
                <a:spcPts val="109"/>
              </a:spcBef>
            </a:pPr>
            <a:r>
              <a:rPr sz="2364" spc="12" dirty="0">
                <a:latin typeface="Arial MT"/>
                <a:cs typeface="Arial MT"/>
              </a:rPr>
              <a:t>Is the truss statically determinant externally? </a:t>
            </a:r>
            <a:r>
              <a:rPr sz="2364" spc="-642" dirty="0">
                <a:latin typeface="Arial MT"/>
                <a:cs typeface="Arial MT"/>
              </a:rPr>
              <a:t> </a:t>
            </a:r>
            <a:r>
              <a:rPr sz="2364" spc="12" dirty="0">
                <a:solidFill>
                  <a:srgbClr val="323299"/>
                </a:solidFill>
                <a:latin typeface="Arial MT"/>
                <a:cs typeface="Arial MT"/>
              </a:rPr>
              <a:t>Is</a:t>
            </a:r>
            <a:r>
              <a:rPr sz="2364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2364" spc="12" dirty="0">
                <a:solidFill>
                  <a:srgbClr val="323299"/>
                </a:solidFill>
                <a:latin typeface="Arial MT"/>
                <a:cs typeface="Arial MT"/>
              </a:rPr>
              <a:t>the</a:t>
            </a:r>
            <a:r>
              <a:rPr sz="2364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2364" spc="12" dirty="0">
                <a:solidFill>
                  <a:srgbClr val="323299"/>
                </a:solidFill>
                <a:latin typeface="Arial MT"/>
                <a:cs typeface="Arial MT"/>
              </a:rPr>
              <a:t>truss</a:t>
            </a:r>
            <a:r>
              <a:rPr sz="2364" spc="-6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2364" spc="12" dirty="0">
                <a:solidFill>
                  <a:srgbClr val="323299"/>
                </a:solidFill>
                <a:latin typeface="Arial MT"/>
                <a:cs typeface="Arial MT"/>
              </a:rPr>
              <a:t>statically</a:t>
            </a:r>
            <a:r>
              <a:rPr sz="2364" spc="-24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2364" spc="12" dirty="0">
                <a:solidFill>
                  <a:srgbClr val="323299"/>
                </a:solidFill>
                <a:latin typeface="Arial MT"/>
                <a:cs typeface="Arial MT"/>
              </a:rPr>
              <a:t>determinant</a:t>
            </a:r>
            <a:r>
              <a:rPr sz="2364" spc="-18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2364" spc="12" dirty="0">
                <a:solidFill>
                  <a:srgbClr val="323299"/>
                </a:solidFill>
                <a:latin typeface="Arial MT"/>
                <a:cs typeface="Arial MT"/>
              </a:rPr>
              <a:t>internally?</a:t>
            </a:r>
            <a:endParaRPr sz="2364">
              <a:latin typeface="Arial MT"/>
              <a:cs typeface="Arial MT"/>
            </a:endParaRPr>
          </a:p>
          <a:p>
            <a:pPr marL="15394">
              <a:spcBef>
                <a:spcPts val="612"/>
              </a:spcBef>
            </a:pPr>
            <a:r>
              <a:rPr sz="2364" spc="12" dirty="0">
                <a:solidFill>
                  <a:srgbClr val="FF0000"/>
                </a:solidFill>
                <a:latin typeface="Arial MT"/>
                <a:cs typeface="Arial MT"/>
              </a:rPr>
              <a:t>Are</a:t>
            </a:r>
            <a:r>
              <a:rPr sz="2364" spc="6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2364" spc="12" dirty="0">
                <a:solidFill>
                  <a:srgbClr val="FF0000"/>
                </a:solidFill>
                <a:latin typeface="Arial MT"/>
                <a:cs typeface="Arial MT"/>
              </a:rPr>
              <a:t>there</a:t>
            </a:r>
            <a:r>
              <a:rPr sz="2364" spc="-18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2364" spc="18" dirty="0">
                <a:solidFill>
                  <a:srgbClr val="FF0000"/>
                </a:solidFill>
                <a:latin typeface="Arial MT"/>
                <a:cs typeface="Arial MT"/>
              </a:rPr>
              <a:t>any</a:t>
            </a:r>
            <a:r>
              <a:rPr sz="2364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2364" spc="18" dirty="0">
                <a:solidFill>
                  <a:srgbClr val="FF0000"/>
                </a:solidFill>
                <a:latin typeface="Arial MT"/>
                <a:cs typeface="Arial MT"/>
              </a:rPr>
              <a:t>Zero</a:t>
            </a:r>
            <a:r>
              <a:rPr sz="2364" spc="-6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2364" spc="18" dirty="0">
                <a:solidFill>
                  <a:srgbClr val="FF0000"/>
                </a:solidFill>
                <a:latin typeface="Arial MT"/>
                <a:cs typeface="Arial MT"/>
              </a:rPr>
              <a:t>Force</a:t>
            </a:r>
            <a:r>
              <a:rPr sz="2364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2364" spc="12" dirty="0">
                <a:solidFill>
                  <a:srgbClr val="FF0000"/>
                </a:solidFill>
                <a:latin typeface="Arial MT"/>
                <a:cs typeface="Arial MT"/>
              </a:rPr>
              <a:t>Members</a:t>
            </a:r>
            <a:r>
              <a:rPr sz="2364" spc="18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2364" spc="12" dirty="0">
                <a:solidFill>
                  <a:srgbClr val="FF0000"/>
                </a:solidFill>
                <a:latin typeface="Arial MT"/>
                <a:cs typeface="Arial MT"/>
              </a:rPr>
              <a:t>in</a:t>
            </a:r>
            <a:r>
              <a:rPr sz="2364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2364" spc="12" dirty="0">
                <a:solidFill>
                  <a:srgbClr val="FF0000"/>
                </a:solidFill>
                <a:latin typeface="Arial MT"/>
                <a:cs typeface="Arial MT"/>
              </a:rPr>
              <a:t>the</a:t>
            </a:r>
            <a:r>
              <a:rPr sz="2364" spc="-6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2364" spc="18" dirty="0">
                <a:solidFill>
                  <a:srgbClr val="FF0000"/>
                </a:solidFill>
                <a:latin typeface="Arial MT"/>
                <a:cs typeface="Arial MT"/>
              </a:rPr>
              <a:t>truss?</a:t>
            </a:r>
            <a:endParaRPr sz="2364">
              <a:latin typeface="Arial MT"/>
              <a:cs typeface="Arial MT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22304" y="3710981"/>
            <a:ext cx="6733659" cy="269549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8888457" y="6683507"/>
            <a:ext cx="534170" cy="1267284"/>
          </a:xfrm>
          <a:prstGeom prst="rect">
            <a:avLst/>
          </a:prstGeom>
        </p:spPr>
        <p:txBody>
          <a:bodyPr vert="horz" wrap="square" lIns="0" tIns="7697" rIns="0" bIns="0" rtlCol="0">
            <a:spAutoFit/>
          </a:bodyPr>
          <a:lstStyle/>
          <a:p>
            <a:pPr marL="20781" marR="6157" indent="-6157" algn="just">
              <a:lnSpc>
                <a:spcPct val="119200"/>
              </a:lnSpc>
              <a:spcBef>
                <a:spcPts val="61"/>
              </a:spcBef>
            </a:pPr>
            <a:r>
              <a:rPr sz="2364" spc="-200" dirty="0">
                <a:latin typeface="Arial MT"/>
                <a:cs typeface="Arial MT"/>
              </a:rPr>
              <a:t>Y</a:t>
            </a:r>
            <a:r>
              <a:rPr sz="2364" spc="18" dirty="0">
                <a:latin typeface="Arial MT"/>
                <a:cs typeface="Arial MT"/>
              </a:rPr>
              <a:t>e</a:t>
            </a:r>
            <a:r>
              <a:rPr sz="2364" spc="12" dirty="0">
                <a:latin typeface="Arial MT"/>
                <a:cs typeface="Arial MT"/>
              </a:rPr>
              <a:t>s  </a:t>
            </a:r>
            <a:r>
              <a:rPr sz="2364" spc="-200" dirty="0">
                <a:solidFill>
                  <a:srgbClr val="323299"/>
                </a:solidFill>
                <a:latin typeface="Arial MT"/>
                <a:cs typeface="Arial MT"/>
              </a:rPr>
              <a:t>Y</a:t>
            </a:r>
            <a:r>
              <a:rPr sz="2364" spc="18" dirty="0">
                <a:solidFill>
                  <a:srgbClr val="323299"/>
                </a:solidFill>
                <a:latin typeface="Arial MT"/>
                <a:cs typeface="Arial MT"/>
              </a:rPr>
              <a:t>e</a:t>
            </a:r>
            <a:r>
              <a:rPr sz="2364" spc="12" dirty="0">
                <a:solidFill>
                  <a:srgbClr val="323299"/>
                </a:solidFill>
                <a:latin typeface="Arial MT"/>
                <a:cs typeface="Arial MT"/>
              </a:rPr>
              <a:t>s  </a:t>
            </a:r>
            <a:r>
              <a:rPr sz="2364" spc="18" dirty="0">
                <a:solidFill>
                  <a:srgbClr val="FF0000"/>
                </a:solidFill>
                <a:latin typeface="Arial MT"/>
                <a:cs typeface="Arial MT"/>
              </a:rPr>
              <a:t>No</a:t>
            </a:r>
            <a:endParaRPr sz="2364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3362" y="2126287"/>
            <a:ext cx="5420976" cy="569709"/>
          </a:xfrm>
          <a:prstGeom prst="rect">
            <a:avLst/>
          </a:prstGeom>
        </p:spPr>
        <p:txBody>
          <a:bodyPr vert="horz" wrap="square" lIns="0" tIns="19242" rIns="0" bIns="0" rtlCol="0">
            <a:spAutoFit/>
          </a:bodyPr>
          <a:lstStyle/>
          <a:p>
            <a:pPr marL="15394">
              <a:spcBef>
                <a:spcPts val="152"/>
              </a:spcBef>
            </a:pPr>
            <a:r>
              <a:rPr sz="3576" spc="18" dirty="0">
                <a:solidFill>
                  <a:srgbClr val="323299"/>
                </a:solidFill>
                <a:latin typeface="Arial MT"/>
                <a:cs typeface="Arial MT"/>
              </a:rPr>
              <a:t>Method</a:t>
            </a:r>
            <a:r>
              <a:rPr sz="3576" spc="-67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3576" spc="12" dirty="0">
                <a:solidFill>
                  <a:srgbClr val="323299"/>
                </a:solidFill>
                <a:latin typeface="Arial MT"/>
                <a:cs typeface="Arial MT"/>
              </a:rPr>
              <a:t>of</a:t>
            </a:r>
            <a:r>
              <a:rPr sz="3576" spc="-36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3576" spc="12" dirty="0">
                <a:solidFill>
                  <a:srgbClr val="323299"/>
                </a:solidFill>
                <a:latin typeface="Arial MT"/>
                <a:cs typeface="Arial MT"/>
              </a:rPr>
              <a:t>Joints:</a:t>
            </a:r>
            <a:r>
              <a:rPr sz="3576" spc="-48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3576" spc="12" dirty="0">
                <a:solidFill>
                  <a:srgbClr val="323299"/>
                </a:solidFill>
                <a:latin typeface="Arial MT"/>
                <a:cs typeface="Arial MT"/>
              </a:rPr>
              <a:t>Example</a:t>
            </a:r>
            <a:endParaRPr sz="3576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88904" y="2854112"/>
            <a:ext cx="1135303" cy="384025"/>
          </a:xfrm>
          <a:prstGeom prst="rect">
            <a:avLst/>
          </a:prstGeom>
        </p:spPr>
        <p:txBody>
          <a:bodyPr vert="horz" wrap="square" lIns="0" tIns="20012" rIns="0" bIns="0" rtlCol="0">
            <a:spAutoFit/>
          </a:bodyPr>
          <a:lstStyle/>
          <a:p>
            <a:pPr marL="15394">
              <a:spcBef>
                <a:spcPts val="158"/>
              </a:spcBef>
            </a:pPr>
            <a:r>
              <a:rPr sz="2364" spc="12" dirty="0">
                <a:latin typeface="Arial MT"/>
                <a:cs typeface="Arial MT"/>
              </a:rPr>
              <a:t>Solution</a:t>
            </a:r>
            <a:endParaRPr sz="2364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5797" y="2975533"/>
            <a:ext cx="2719698" cy="187752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71569" y="3340218"/>
            <a:ext cx="2803615" cy="147631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29484" y="5138655"/>
            <a:ext cx="6116599" cy="150482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867050" y="6795420"/>
            <a:ext cx="6602173" cy="121914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597832" y="1995747"/>
            <a:ext cx="2975956" cy="1276464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02366F-E32B-2865-FE73-BFAE4376464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178</a:t>
            </a:fld>
            <a:endParaRPr lang="en-US" spc="-25" dirty="0"/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3362" y="2126287"/>
            <a:ext cx="5420976" cy="569709"/>
          </a:xfrm>
          <a:prstGeom prst="rect">
            <a:avLst/>
          </a:prstGeom>
        </p:spPr>
        <p:txBody>
          <a:bodyPr vert="horz" wrap="square" lIns="0" tIns="19242" rIns="0" bIns="0" rtlCol="0">
            <a:spAutoFit/>
          </a:bodyPr>
          <a:lstStyle/>
          <a:p>
            <a:pPr marL="15394">
              <a:spcBef>
                <a:spcPts val="152"/>
              </a:spcBef>
            </a:pPr>
            <a:r>
              <a:rPr sz="3576" spc="18" dirty="0">
                <a:solidFill>
                  <a:srgbClr val="323299"/>
                </a:solidFill>
                <a:latin typeface="Arial MT"/>
                <a:cs typeface="Arial MT"/>
              </a:rPr>
              <a:t>Method</a:t>
            </a:r>
            <a:r>
              <a:rPr sz="3576" spc="-67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3576" spc="12" dirty="0">
                <a:solidFill>
                  <a:srgbClr val="323299"/>
                </a:solidFill>
                <a:latin typeface="Arial MT"/>
                <a:cs typeface="Arial MT"/>
              </a:rPr>
              <a:t>of</a:t>
            </a:r>
            <a:r>
              <a:rPr sz="3576" spc="-36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3576" spc="12" dirty="0">
                <a:solidFill>
                  <a:srgbClr val="323299"/>
                </a:solidFill>
                <a:latin typeface="Arial MT"/>
                <a:cs typeface="Arial MT"/>
              </a:rPr>
              <a:t>Joints:</a:t>
            </a:r>
            <a:r>
              <a:rPr sz="3576" spc="-48" dirty="0">
                <a:solidFill>
                  <a:srgbClr val="323299"/>
                </a:solidFill>
                <a:latin typeface="Arial MT"/>
                <a:cs typeface="Arial MT"/>
              </a:rPr>
              <a:t> </a:t>
            </a:r>
            <a:r>
              <a:rPr sz="3576" spc="12" dirty="0">
                <a:solidFill>
                  <a:srgbClr val="323299"/>
                </a:solidFill>
                <a:latin typeface="Arial MT"/>
                <a:cs typeface="Arial MT"/>
              </a:rPr>
              <a:t>Example</a:t>
            </a:r>
            <a:endParaRPr sz="3576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88904" y="2854112"/>
            <a:ext cx="1135303" cy="384025"/>
          </a:xfrm>
          <a:prstGeom prst="rect">
            <a:avLst/>
          </a:prstGeom>
        </p:spPr>
        <p:txBody>
          <a:bodyPr vert="horz" wrap="square" lIns="0" tIns="20012" rIns="0" bIns="0" rtlCol="0">
            <a:spAutoFit/>
          </a:bodyPr>
          <a:lstStyle/>
          <a:p>
            <a:pPr marL="15394">
              <a:spcBef>
                <a:spcPts val="158"/>
              </a:spcBef>
            </a:pPr>
            <a:r>
              <a:rPr sz="2364" spc="12" dirty="0">
                <a:latin typeface="Arial MT"/>
                <a:cs typeface="Arial MT"/>
              </a:rPr>
              <a:t>Solution</a:t>
            </a:r>
            <a:endParaRPr sz="2364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5947" y="2975533"/>
            <a:ext cx="2721378" cy="187752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58002" y="4976187"/>
            <a:ext cx="6525015" cy="143891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48482" y="6537788"/>
            <a:ext cx="4867920" cy="160025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597832" y="1995747"/>
            <a:ext cx="2975956" cy="1276464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C98F74F-8D9F-C2D7-AC1D-3A7895AA333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179</a:t>
            </a:fld>
            <a:endParaRPr lang="en-US" spc="-25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236399"/>
            <a:ext cx="10622447" cy="453970"/>
          </a:xfrm>
        </p:spPr>
        <p:txBody>
          <a:bodyPr/>
          <a:lstStyle/>
          <a:p>
            <a:endParaRPr/>
          </a:p>
        </p:txBody>
      </p:sp>
      <p:pic>
        <p:nvPicPr>
          <p:cNvPr id="3" name="Picture 2" descr="temp_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4700"/>
            <a:ext cx="12192000" cy="9144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E62033-EAD7-461B-5DAE-DFC72E2B928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18</a:t>
            </a:fld>
            <a:endParaRPr lang="en-US" spc="-25" dirty="0"/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82603" y="3541929"/>
            <a:ext cx="558030" cy="332509"/>
          </a:xfrm>
          <a:custGeom>
            <a:avLst/>
            <a:gdLst/>
            <a:ahLst/>
            <a:cxnLst/>
            <a:rect l="l" t="t" r="r" b="b"/>
            <a:pathLst>
              <a:path w="460375" h="274319">
                <a:moveTo>
                  <a:pt x="460260" y="131064"/>
                </a:moveTo>
                <a:lnTo>
                  <a:pt x="455688" y="126492"/>
                </a:lnTo>
                <a:lnTo>
                  <a:pt x="389420" y="126492"/>
                </a:lnTo>
                <a:lnTo>
                  <a:pt x="356425" y="99910"/>
                </a:lnTo>
                <a:lnTo>
                  <a:pt x="356425" y="126492"/>
                </a:lnTo>
                <a:lnTo>
                  <a:pt x="103835" y="126492"/>
                </a:lnTo>
                <a:lnTo>
                  <a:pt x="224040" y="29629"/>
                </a:lnTo>
                <a:lnTo>
                  <a:pt x="230136" y="24714"/>
                </a:lnTo>
                <a:lnTo>
                  <a:pt x="236232" y="29629"/>
                </a:lnTo>
                <a:lnTo>
                  <a:pt x="356425" y="126492"/>
                </a:lnTo>
                <a:lnTo>
                  <a:pt x="356425" y="99910"/>
                </a:lnTo>
                <a:lnTo>
                  <a:pt x="236232" y="3048"/>
                </a:lnTo>
                <a:lnTo>
                  <a:pt x="233184" y="0"/>
                </a:lnTo>
                <a:lnTo>
                  <a:pt x="227088" y="0"/>
                </a:lnTo>
                <a:lnTo>
                  <a:pt x="224040" y="3048"/>
                </a:lnTo>
                <a:lnTo>
                  <a:pt x="69354" y="126492"/>
                </a:lnTo>
                <a:lnTo>
                  <a:pt x="4572" y="126492"/>
                </a:lnTo>
                <a:lnTo>
                  <a:pt x="0" y="131064"/>
                </a:lnTo>
                <a:lnTo>
                  <a:pt x="0" y="268224"/>
                </a:lnTo>
                <a:lnTo>
                  <a:pt x="4572" y="274320"/>
                </a:lnTo>
                <a:lnTo>
                  <a:pt x="10668" y="274320"/>
                </a:lnTo>
                <a:lnTo>
                  <a:pt x="19812" y="274320"/>
                </a:lnTo>
                <a:lnTo>
                  <a:pt x="438924" y="274320"/>
                </a:lnTo>
                <a:lnTo>
                  <a:pt x="449592" y="274320"/>
                </a:lnTo>
                <a:lnTo>
                  <a:pt x="455688" y="274320"/>
                </a:lnTo>
                <a:lnTo>
                  <a:pt x="460260" y="268224"/>
                </a:lnTo>
                <a:lnTo>
                  <a:pt x="460260" y="1310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032000" y="2801157"/>
            <a:ext cx="2593879" cy="1082962"/>
            <a:chOff x="1676400" y="1786127"/>
            <a:chExt cx="2139950" cy="893444"/>
          </a:xfrm>
        </p:grpSpPr>
        <p:sp>
          <p:nvSpPr>
            <p:cNvPr id="4" name="object 4"/>
            <p:cNvSpPr/>
            <p:nvPr/>
          </p:nvSpPr>
          <p:spPr>
            <a:xfrm>
              <a:off x="3355848" y="2532900"/>
              <a:ext cx="460375" cy="146685"/>
            </a:xfrm>
            <a:custGeom>
              <a:avLst/>
              <a:gdLst/>
              <a:ahLst/>
              <a:cxnLst/>
              <a:rect l="l" t="t" r="r" b="b"/>
              <a:pathLst>
                <a:path w="460375" h="146685">
                  <a:moveTo>
                    <a:pt x="460248" y="4572"/>
                  </a:moveTo>
                  <a:lnTo>
                    <a:pt x="455676" y="0"/>
                  </a:lnTo>
                  <a:lnTo>
                    <a:pt x="4572" y="0"/>
                  </a:lnTo>
                  <a:lnTo>
                    <a:pt x="0" y="4572"/>
                  </a:lnTo>
                  <a:lnTo>
                    <a:pt x="0" y="141732"/>
                  </a:lnTo>
                  <a:lnTo>
                    <a:pt x="4572" y="146304"/>
                  </a:lnTo>
                  <a:lnTo>
                    <a:pt x="10668" y="146304"/>
                  </a:lnTo>
                  <a:lnTo>
                    <a:pt x="19812" y="146304"/>
                  </a:lnTo>
                  <a:lnTo>
                    <a:pt x="438912" y="146304"/>
                  </a:lnTo>
                  <a:lnTo>
                    <a:pt x="449580" y="146304"/>
                  </a:lnTo>
                  <a:lnTo>
                    <a:pt x="455676" y="146304"/>
                  </a:lnTo>
                  <a:lnTo>
                    <a:pt x="460248" y="141732"/>
                  </a:lnTo>
                  <a:lnTo>
                    <a:pt x="460248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12820" y="2395727"/>
              <a:ext cx="146304" cy="14630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676400" y="1786140"/>
              <a:ext cx="1971039" cy="622300"/>
            </a:xfrm>
            <a:custGeom>
              <a:avLst/>
              <a:gdLst/>
              <a:ahLst/>
              <a:cxnLst/>
              <a:rect l="l" t="t" r="r" b="b"/>
              <a:pathLst>
                <a:path w="1971039" h="622300">
                  <a:moveTo>
                    <a:pt x="1339596" y="103632"/>
                  </a:moveTo>
                  <a:lnTo>
                    <a:pt x="1199388" y="0"/>
                  </a:lnTo>
                  <a:lnTo>
                    <a:pt x="999731" y="272110"/>
                  </a:lnTo>
                  <a:lnTo>
                    <a:pt x="926592" y="217932"/>
                  </a:lnTo>
                  <a:lnTo>
                    <a:pt x="934212" y="267919"/>
                  </a:lnTo>
                  <a:lnTo>
                    <a:pt x="964692" y="467868"/>
                  </a:lnTo>
                  <a:lnTo>
                    <a:pt x="972312" y="466699"/>
                  </a:lnTo>
                  <a:lnTo>
                    <a:pt x="984504" y="464845"/>
                  </a:lnTo>
                  <a:lnTo>
                    <a:pt x="1187196" y="433946"/>
                  </a:lnTo>
                  <a:lnTo>
                    <a:pt x="1214628" y="429768"/>
                  </a:lnTo>
                  <a:lnTo>
                    <a:pt x="1140561" y="374904"/>
                  </a:lnTo>
                  <a:lnTo>
                    <a:pt x="1319784" y="130632"/>
                  </a:lnTo>
                  <a:lnTo>
                    <a:pt x="1339596" y="103632"/>
                  </a:lnTo>
                  <a:close/>
                </a:path>
                <a:path w="1971039" h="622300">
                  <a:moveTo>
                    <a:pt x="1970532" y="480060"/>
                  </a:moveTo>
                  <a:lnTo>
                    <a:pt x="1965960" y="475488"/>
                  </a:lnTo>
                  <a:lnTo>
                    <a:pt x="1949196" y="475488"/>
                  </a:lnTo>
                  <a:lnTo>
                    <a:pt x="1949196" y="495300"/>
                  </a:lnTo>
                  <a:lnTo>
                    <a:pt x="1949196" y="600456"/>
                  </a:lnTo>
                  <a:lnTo>
                    <a:pt x="21336" y="600456"/>
                  </a:lnTo>
                  <a:lnTo>
                    <a:pt x="21336" y="495300"/>
                  </a:lnTo>
                  <a:lnTo>
                    <a:pt x="1949196" y="495300"/>
                  </a:lnTo>
                  <a:lnTo>
                    <a:pt x="1949196" y="475488"/>
                  </a:lnTo>
                  <a:lnTo>
                    <a:pt x="4572" y="475488"/>
                  </a:lnTo>
                  <a:lnTo>
                    <a:pt x="0" y="480060"/>
                  </a:lnTo>
                  <a:lnTo>
                    <a:pt x="0" y="617220"/>
                  </a:lnTo>
                  <a:lnTo>
                    <a:pt x="4572" y="621792"/>
                  </a:lnTo>
                  <a:lnTo>
                    <a:pt x="10668" y="621792"/>
                  </a:lnTo>
                  <a:lnTo>
                    <a:pt x="21336" y="621792"/>
                  </a:lnTo>
                  <a:lnTo>
                    <a:pt x="1949196" y="621792"/>
                  </a:lnTo>
                  <a:lnTo>
                    <a:pt x="1959864" y="621792"/>
                  </a:lnTo>
                  <a:lnTo>
                    <a:pt x="1965960" y="621792"/>
                  </a:lnTo>
                  <a:lnTo>
                    <a:pt x="1970532" y="617220"/>
                  </a:lnTo>
                  <a:lnTo>
                    <a:pt x="1970532" y="4800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106494" y="2676774"/>
            <a:ext cx="206279" cy="324098"/>
          </a:xfrm>
          <a:prstGeom prst="rect">
            <a:avLst/>
          </a:prstGeom>
        </p:spPr>
        <p:txBody>
          <a:bodyPr vert="horz" wrap="square" lIns="0" tIns="16164" rIns="0" bIns="0" rtlCol="0">
            <a:spAutoFit/>
          </a:bodyPr>
          <a:lstStyle/>
          <a:p>
            <a:pPr marL="15394">
              <a:spcBef>
                <a:spcPts val="127"/>
              </a:spcBef>
            </a:pPr>
            <a:r>
              <a:rPr sz="2000" spc="242" dirty="0">
                <a:latin typeface="Cambria Math"/>
                <a:cs typeface="Cambria Math"/>
              </a:rPr>
              <a:t>P</a:t>
            </a:r>
            <a:endParaRPr sz="2000">
              <a:latin typeface="Cambria Math"/>
              <a:cs typeface="Cambria Math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817708" y="7362074"/>
            <a:ext cx="2844800" cy="514158"/>
            <a:chOff x="1499609" y="5548884"/>
            <a:chExt cx="2346960" cy="424180"/>
          </a:xfrm>
        </p:grpSpPr>
        <p:sp>
          <p:nvSpPr>
            <p:cNvPr id="9" name="object 9"/>
            <p:cNvSpPr/>
            <p:nvPr/>
          </p:nvSpPr>
          <p:spPr>
            <a:xfrm>
              <a:off x="2442972" y="5826264"/>
              <a:ext cx="460375" cy="146685"/>
            </a:xfrm>
            <a:custGeom>
              <a:avLst/>
              <a:gdLst/>
              <a:ahLst/>
              <a:cxnLst/>
              <a:rect l="l" t="t" r="r" b="b"/>
              <a:pathLst>
                <a:path w="460375" h="146685">
                  <a:moveTo>
                    <a:pt x="460248" y="4572"/>
                  </a:moveTo>
                  <a:lnTo>
                    <a:pt x="455676" y="0"/>
                  </a:lnTo>
                  <a:lnTo>
                    <a:pt x="4572" y="0"/>
                  </a:lnTo>
                  <a:lnTo>
                    <a:pt x="0" y="4572"/>
                  </a:lnTo>
                  <a:lnTo>
                    <a:pt x="0" y="141732"/>
                  </a:lnTo>
                  <a:lnTo>
                    <a:pt x="4572" y="146304"/>
                  </a:lnTo>
                  <a:lnTo>
                    <a:pt x="9144" y="146304"/>
                  </a:lnTo>
                  <a:lnTo>
                    <a:pt x="19812" y="146304"/>
                  </a:lnTo>
                  <a:lnTo>
                    <a:pt x="438912" y="146304"/>
                  </a:lnTo>
                  <a:lnTo>
                    <a:pt x="449580" y="146304"/>
                  </a:lnTo>
                  <a:lnTo>
                    <a:pt x="455676" y="146304"/>
                  </a:lnTo>
                  <a:lnTo>
                    <a:pt x="460248" y="141732"/>
                  </a:lnTo>
                  <a:lnTo>
                    <a:pt x="460248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99944" y="5687568"/>
              <a:ext cx="146304" cy="14782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499603" y="5686056"/>
              <a:ext cx="2347595" cy="281940"/>
            </a:xfrm>
            <a:custGeom>
              <a:avLst/>
              <a:gdLst/>
              <a:ahLst/>
              <a:cxnLst/>
              <a:rect l="l" t="t" r="r" b="b"/>
              <a:pathLst>
                <a:path w="2347595" h="281939">
                  <a:moveTo>
                    <a:pt x="461784" y="131064"/>
                  </a:moveTo>
                  <a:lnTo>
                    <a:pt x="455688" y="126492"/>
                  </a:lnTo>
                  <a:lnTo>
                    <a:pt x="392811" y="126492"/>
                  </a:lnTo>
                  <a:lnTo>
                    <a:pt x="358317" y="99034"/>
                  </a:lnTo>
                  <a:lnTo>
                    <a:pt x="358317" y="126492"/>
                  </a:lnTo>
                  <a:lnTo>
                    <a:pt x="102171" y="126492"/>
                  </a:lnTo>
                  <a:lnTo>
                    <a:pt x="224040" y="29222"/>
                  </a:lnTo>
                  <a:lnTo>
                    <a:pt x="230860" y="23787"/>
                  </a:lnTo>
                  <a:lnTo>
                    <a:pt x="237756" y="29337"/>
                  </a:lnTo>
                  <a:lnTo>
                    <a:pt x="358317" y="126492"/>
                  </a:lnTo>
                  <a:lnTo>
                    <a:pt x="358317" y="99034"/>
                  </a:lnTo>
                  <a:lnTo>
                    <a:pt x="237756" y="3048"/>
                  </a:lnTo>
                  <a:lnTo>
                    <a:pt x="233184" y="0"/>
                  </a:lnTo>
                  <a:lnTo>
                    <a:pt x="228612" y="0"/>
                  </a:lnTo>
                  <a:lnTo>
                    <a:pt x="224040" y="3048"/>
                  </a:lnTo>
                  <a:lnTo>
                    <a:pt x="68973" y="126492"/>
                  </a:lnTo>
                  <a:lnTo>
                    <a:pt x="4572" y="126492"/>
                  </a:lnTo>
                  <a:lnTo>
                    <a:pt x="0" y="131064"/>
                  </a:lnTo>
                  <a:lnTo>
                    <a:pt x="0" y="268224"/>
                  </a:lnTo>
                  <a:lnTo>
                    <a:pt x="4572" y="272796"/>
                  </a:lnTo>
                  <a:lnTo>
                    <a:pt x="10668" y="272796"/>
                  </a:lnTo>
                  <a:lnTo>
                    <a:pt x="21336" y="272796"/>
                  </a:lnTo>
                  <a:lnTo>
                    <a:pt x="440448" y="272796"/>
                  </a:lnTo>
                  <a:lnTo>
                    <a:pt x="451116" y="272796"/>
                  </a:lnTo>
                  <a:lnTo>
                    <a:pt x="455688" y="272796"/>
                  </a:lnTo>
                  <a:lnTo>
                    <a:pt x="461784" y="268224"/>
                  </a:lnTo>
                  <a:lnTo>
                    <a:pt x="461784" y="131064"/>
                  </a:lnTo>
                  <a:close/>
                </a:path>
                <a:path w="2347595" h="281939">
                  <a:moveTo>
                    <a:pt x="2346972" y="138684"/>
                  </a:moveTo>
                  <a:lnTo>
                    <a:pt x="2342400" y="134112"/>
                  </a:lnTo>
                  <a:lnTo>
                    <a:pt x="1889772" y="134112"/>
                  </a:lnTo>
                  <a:lnTo>
                    <a:pt x="1885200" y="138684"/>
                  </a:lnTo>
                  <a:lnTo>
                    <a:pt x="1885200" y="275844"/>
                  </a:lnTo>
                  <a:lnTo>
                    <a:pt x="1889772" y="281940"/>
                  </a:lnTo>
                  <a:lnTo>
                    <a:pt x="1895868" y="281940"/>
                  </a:lnTo>
                  <a:lnTo>
                    <a:pt x="1906536" y="281940"/>
                  </a:lnTo>
                  <a:lnTo>
                    <a:pt x="2325636" y="281940"/>
                  </a:lnTo>
                  <a:lnTo>
                    <a:pt x="2336304" y="281940"/>
                  </a:lnTo>
                  <a:lnTo>
                    <a:pt x="2342400" y="281940"/>
                  </a:lnTo>
                  <a:lnTo>
                    <a:pt x="2346972" y="275844"/>
                  </a:lnTo>
                  <a:lnTo>
                    <a:pt x="2346972" y="1386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41776" y="5682996"/>
              <a:ext cx="146304" cy="14630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706880" y="5548884"/>
              <a:ext cx="1969135" cy="146685"/>
            </a:xfrm>
            <a:custGeom>
              <a:avLst/>
              <a:gdLst/>
              <a:ahLst/>
              <a:cxnLst/>
              <a:rect l="l" t="t" r="r" b="b"/>
              <a:pathLst>
                <a:path w="1969135" h="146685">
                  <a:moveTo>
                    <a:pt x="1969008" y="141732"/>
                  </a:moveTo>
                  <a:lnTo>
                    <a:pt x="1969008" y="4572"/>
                  </a:lnTo>
                  <a:lnTo>
                    <a:pt x="1964436" y="0"/>
                  </a:lnTo>
                  <a:lnTo>
                    <a:pt x="4572" y="0"/>
                  </a:lnTo>
                  <a:lnTo>
                    <a:pt x="0" y="4572"/>
                  </a:lnTo>
                  <a:lnTo>
                    <a:pt x="0" y="141732"/>
                  </a:lnTo>
                  <a:lnTo>
                    <a:pt x="4572" y="146304"/>
                  </a:lnTo>
                  <a:lnTo>
                    <a:pt x="10668" y="146304"/>
                  </a:lnTo>
                  <a:lnTo>
                    <a:pt x="10668" y="21336"/>
                  </a:lnTo>
                  <a:lnTo>
                    <a:pt x="21336" y="10668"/>
                  </a:lnTo>
                  <a:lnTo>
                    <a:pt x="21336" y="21336"/>
                  </a:lnTo>
                  <a:lnTo>
                    <a:pt x="1949196" y="21336"/>
                  </a:lnTo>
                  <a:lnTo>
                    <a:pt x="1949196" y="10668"/>
                  </a:lnTo>
                  <a:lnTo>
                    <a:pt x="1958340" y="21336"/>
                  </a:lnTo>
                  <a:lnTo>
                    <a:pt x="1958340" y="146304"/>
                  </a:lnTo>
                  <a:lnTo>
                    <a:pt x="1964436" y="146304"/>
                  </a:lnTo>
                  <a:lnTo>
                    <a:pt x="1969008" y="141732"/>
                  </a:lnTo>
                  <a:close/>
                </a:path>
                <a:path w="1969135" h="146685">
                  <a:moveTo>
                    <a:pt x="21336" y="21336"/>
                  </a:moveTo>
                  <a:lnTo>
                    <a:pt x="21336" y="10668"/>
                  </a:lnTo>
                  <a:lnTo>
                    <a:pt x="10668" y="21336"/>
                  </a:lnTo>
                  <a:lnTo>
                    <a:pt x="21336" y="21336"/>
                  </a:lnTo>
                  <a:close/>
                </a:path>
                <a:path w="1969135" h="146685">
                  <a:moveTo>
                    <a:pt x="21336" y="124968"/>
                  </a:moveTo>
                  <a:lnTo>
                    <a:pt x="21336" y="21336"/>
                  </a:lnTo>
                  <a:lnTo>
                    <a:pt x="10668" y="21336"/>
                  </a:lnTo>
                  <a:lnTo>
                    <a:pt x="10668" y="124968"/>
                  </a:lnTo>
                  <a:lnTo>
                    <a:pt x="21336" y="124968"/>
                  </a:lnTo>
                  <a:close/>
                </a:path>
                <a:path w="1969135" h="146685">
                  <a:moveTo>
                    <a:pt x="1958340" y="124968"/>
                  </a:moveTo>
                  <a:lnTo>
                    <a:pt x="10668" y="124968"/>
                  </a:lnTo>
                  <a:lnTo>
                    <a:pt x="21336" y="135636"/>
                  </a:lnTo>
                  <a:lnTo>
                    <a:pt x="21336" y="146304"/>
                  </a:lnTo>
                  <a:lnTo>
                    <a:pt x="1949196" y="146304"/>
                  </a:lnTo>
                  <a:lnTo>
                    <a:pt x="1949196" y="135636"/>
                  </a:lnTo>
                  <a:lnTo>
                    <a:pt x="1958340" y="124968"/>
                  </a:lnTo>
                  <a:close/>
                </a:path>
                <a:path w="1969135" h="146685">
                  <a:moveTo>
                    <a:pt x="21336" y="146304"/>
                  </a:moveTo>
                  <a:lnTo>
                    <a:pt x="21336" y="135636"/>
                  </a:lnTo>
                  <a:lnTo>
                    <a:pt x="10668" y="124968"/>
                  </a:lnTo>
                  <a:lnTo>
                    <a:pt x="10668" y="146304"/>
                  </a:lnTo>
                  <a:lnTo>
                    <a:pt x="21336" y="146304"/>
                  </a:lnTo>
                  <a:close/>
                </a:path>
                <a:path w="1969135" h="146685">
                  <a:moveTo>
                    <a:pt x="1958340" y="21336"/>
                  </a:moveTo>
                  <a:lnTo>
                    <a:pt x="1949196" y="10668"/>
                  </a:lnTo>
                  <a:lnTo>
                    <a:pt x="1949196" y="21336"/>
                  </a:lnTo>
                  <a:lnTo>
                    <a:pt x="1958340" y="21336"/>
                  </a:lnTo>
                  <a:close/>
                </a:path>
                <a:path w="1969135" h="146685">
                  <a:moveTo>
                    <a:pt x="1958340" y="124968"/>
                  </a:moveTo>
                  <a:lnTo>
                    <a:pt x="1958340" y="21336"/>
                  </a:lnTo>
                  <a:lnTo>
                    <a:pt x="1949196" y="21336"/>
                  </a:lnTo>
                  <a:lnTo>
                    <a:pt x="1949196" y="124968"/>
                  </a:lnTo>
                  <a:lnTo>
                    <a:pt x="1958340" y="124968"/>
                  </a:lnTo>
                  <a:close/>
                </a:path>
                <a:path w="1969135" h="146685">
                  <a:moveTo>
                    <a:pt x="1958340" y="146304"/>
                  </a:moveTo>
                  <a:lnTo>
                    <a:pt x="1958340" y="124968"/>
                  </a:lnTo>
                  <a:lnTo>
                    <a:pt x="1949196" y="135636"/>
                  </a:lnTo>
                  <a:lnTo>
                    <a:pt x="1949196" y="146304"/>
                  </a:lnTo>
                  <a:lnTo>
                    <a:pt x="1958340" y="14630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3141594" y="6661339"/>
            <a:ext cx="206279" cy="324098"/>
          </a:xfrm>
          <a:prstGeom prst="rect">
            <a:avLst/>
          </a:prstGeom>
        </p:spPr>
        <p:txBody>
          <a:bodyPr vert="horz" wrap="square" lIns="0" tIns="16164" rIns="0" bIns="0" rtlCol="0">
            <a:spAutoFit/>
          </a:bodyPr>
          <a:lstStyle/>
          <a:p>
            <a:pPr marL="15394">
              <a:spcBef>
                <a:spcPts val="127"/>
              </a:spcBef>
            </a:pPr>
            <a:r>
              <a:rPr sz="2000" spc="242" dirty="0">
                <a:latin typeface="Cambria Math"/>
                <a:cs typeface="Cambria Math"/>
              </a:rPr>
              <a:t>P</a:t>
            </a:r>
            <a:endParaRPr sz="2000">
              <a:latin typeface="Cambria Math"/>
              <a:cs typeface="Cambria Math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7376160" y="3359035"/>
            <a:ext cx="2638521" cy="515697"/>
            <a:chOff x="6085332" y="2246376"/>
            <a:chExt cx="2176780" cy="425450"/>
          </a:xfrm>
        </p:grpSpPr>
        <p:sp>
          <p:nvSpPr>
            <p:cNvPr id="16" name="object 16"/>
            <p:cNvSpPr/>
            <p:nvPr/>
          </p:nvSpPr>
          <p:spPr>
            <a:xfrm>
              <a:off x="6085332" y="2383548"/>
              <a:ext cx="1952625" cy="288290"/>
            </a:xfrm>
            <a:custGeom>
              <a:avLst/>
              <a:gdLst/>
              <a:ahLst/>
              <a:cxnLst/>
              <a:rect l="l" t="t" r="r" b="b"/>
              <a:pathLst>
                <a:path w="1952625" h="288289">
                  <a:moveTo>
                    <a:pt x="460248" y="131064"/>
                  </a:moveTo>
                  <a:lnTo>
                    <a:pt x="455676" y="126492"/>
                  </a:lnTo>
                  <a:lnTo>
                    <a:pt x="391274" y="126492"/>
                  </a:lnTo>
                  <a:lnTo>
                    <a:pt x="358305" y="100253"/>
                  </a:lnTo>
                  <a:lnTo>
                    <a:pt x="358305" y="126492"/>
                  </a:lnTo>
                  <a:lnTo>
                    <a:pt x="101942" y="126492"/>
                  </a:lnTo>
                  <a:lnTo>
                    <a:pt x="224028" y="28105"/>
                  </a:lnTo>
                  <a:lnTo>
                    <a:pt x="230124" y="23190"/>
                  </a:lnTo>
                  <a:lnTo>
                    <a:pt x="236220" y="28105"/>
                  </a:lnTo>
                  <a:lnTo>
                    <a:pt x="358305" y="126492"/>
                  </a:lnTo>
                  <a:lnTo>
                    <a:pt x="358305" y="100253"/>
                  </a:lnTo>
                  <a:lnTo>
                    <a:pt x="236220" y="3048"/>
                  </a:lnTo>
                  <a:lnTo>
                    <a:pt x="233172" y="0"/>
                  </a:lnTo>
                  <a:lnTo>
                    <a:pt x="227076" y="0"/>
                  </a:lnTo>
                  <a:lnTo>
                    <a:pt x="224028" y="3048"/>
                  </a:lnTo>
                  <a:lnTo>
                    <a:pt x="68961" y="126492"/>
                  </a:lnTo>
                  <a:lnTo>
                    <a:pt x="4572" y="126492"/>
                  </a:lnTo>
                  <a:lnTo>
                    <a:pt x="0" y="131064"/>
                  </a:lnTo>
                  <a:lnTo>
                    <a:pt x="0" y="268224"/>
                  </a:lnTo>
                  <a:lnTo>
                    <a:pt x="4572" y="272796"/>
                  </a:lnTo>
                  <a:lnTo>
                    <a:pt x="10668" y="272796"/>
                  </a:lnTo>
                  <a:lnTo>
                    <a:pt x="19812" y="272796"/>
                  </a:lnTo>
                  <a:lnTo>
                    <a:pt x="438912" y="272796"/>
                  </a:lnTo>
                  <a:lnTo>
                    <a:pt x="449580" y="272796"/>
                  </a:lnTo>
                  <a:lnTo>
                    <a:pt x="455676" y="272796"/>
                  </a:lnTo>
                  <a:lnTo>
                    <a:pt x="460248" y="268224"/>
                  </a:lnTo>
                  <a:lnTo>
                    <a:pt x="460248" y="131064"/>
                  </a:lnTo>
                  <a:close/>
                </a:path>
                <a:path w="1952625" h="288289">
                  <a:moveTo>
                    <a:pt x="1952244" y="144780"/>
                  </a:moveTo>
                  <a:lnTo>
                    <a:pt x="1947672" y="140208"/>
                  </a:lnTo>
                  <a:lnTo>
                    <a:pt x="1495044" y="140208"/>
                  </a:lnTo>
                  <a:lnTo>
                    <a:pt x="1490472" y="144780"/>
                  </a:lnTo>
                  <a:lnTo>
                    <a:pt x="1490472" y="281940"/>
                  </a:lnTo>
                  <a:lnTo>
                    <a:pt x="1495044" y="288036"/>
                  </a:lnTo>
                  <a:lnTo>
                    <a:pt x="1501140" y="288036"/>
                  </a:lnTo>
                  <a:lnTo>
                    <a:pt x="1511808" y="288036"/>
                  </a:lnTo>
                  <a:lnTo>
                    <a:pt x="1930908" y="288036"/>
                  </a:lnTo>
                  <a:lnTo>
                    <a:pt x="1941576" y="288036"/>
                  </a:lnTo>
                  <a:lnTo>
                    <a:pt x="1947672" y="288036"/>
                  </a:lnTo>
                  <a:lnTo>
                    <a:pt x="1952244" y="281940"/>
                  </a:lnTo>
                  <a:lnTo>
                    <a:pt x="1952244" y="1447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32776" y="2386584"/>
              <a:ext cx="147828" cy="146304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291072" y="2246376"/>
              <a:ext cx="1971039" cy="146685"/>
            </a:xfrm>
            <a:custGeom>
              <a:avLst/>
              <a:gdLst/>
              <a:ahLst/>
              <a:cxnLst/>
              <a:rect l="l" t="t" r="r" b="b"/>
              <a:pathLst>
                <a:path w="1971040" h="146685">
                  <a:moveTo>
                    <a:pt x="1970532" y="141732"/>
                  </a:moveTo>
                  <a:lnTo>
                    <a:pt x="1970532" y="4572"/>
                  </a:lnTo>
                  <a:lnTo>
                    <a:pt x="1965960" y="0"/>
                  </a:lnTo>
                  <a:lnTo>
                    <a:pt x="4572" y="0"/>
                  </a:lnTo>
                  <a:lnTo>
                    <a:pt x="0" y="4572"/>
                  </a:lnTo>
                  <a:lnTo>
                    <a:pt x="0" y="141732"/>
                  </a:lnTo>
                  <a:lnTo>
                    <a:pt x="4572" y="146304"/>
                  </a:lnTo>
                  <a:lnTo>
                    <a:pt x="10668" y="146304"/>
                  </a:lnTo>
                  <a:lnTo>
                    <a:pt x="10668" y="21336"/>
                  </a:lnTo>
                  <a:lnTo>
                    <a:pt x="21336" y="10668"/>
                  </a:lnTo>
                  <a:lnTo>
                    <a:pt x="21336" y="21336"/>
                  </a:lnTo>
                  <a:lnTo>
                    <a:pt x="1949196" y="21336"/>
                  </a:lnTo>
                  <a:lnTo>
                    <a:pt x="1949196" y="10668"/>
                  </a:lnTo>
                  <a:lnTo>
                    <a:pt x="1959864" y="21336"/>
                  </a:lnTo>
                  <a:lnTo>
                    <a:pt x="1959864" y="146304"/>
                  </a:lnTo>
                  <a:lnTo>
                    <a:pt x="1965960" y="146304"/>
                  </a:lnTo>
                  <a:lnTo>
                    <a:pt x="1970532" y="141732"/>
                  </a:lnTo>
                  <a:close/>
                </a:path>
                <a:path w="1971040" h="146685">
                  <a:moveTo>
                    <a:pt x="21336" y="21336"/>
                  </a:moveTo>
                  <a:lnTo>
                    <a:pt x="21336" y="10668"/>
                  </a:lnTo>
                  <a:lnTo>
                    <a:pt x="10668" y="21336"/>
                  </a:lnTo>
                  <a:lnTo>
                    <a:pt x="21336" y="21336"/>
                  </a:lnTo>
                  <a:close/>
                </a:path>
                <a:path w="1971040" h="146685">
                  <a:moveTo>
                    <a:pt x="21336" y="124968"/>
                  </a:moveTo>
                  <a:lnTo>
                    <a:pt x="21336" y="21336"/>
                  </a:lnTo>
                  <a:lnTo>
                    <a:pt x="10668" y="21336"/>
                  </a:lnTo>
                  <a:lnTo>
                    <a:pt x="10668" y="124968"/>
                  </a:lnTo>
                  <a:lnTo>
                    <a:pt x="21336" y="124968"/>
                  </a:lnTo>
                  <a:close/>
                </a:path>
                <a:path w="1971040" h="146685">
                  <a:moveTo>
                    <a:pt x="1959864" y="124968"/>
                  </a:moveTo>
                  <a:lnTo>
                    <a:pt x="10668" y="124968"/>
                  </a:lnTo>
                  <a:lnTo>
                    <a:pt x="21336" y="135636"/>
                  </a:lnTo>
                  <a:lnTo>
                    <a:pt x="21336" y="146304"/>
                  </a:lnTo>
                  <a:lnTo>
                    <a:pt x="1949196" y="146304"/>
                  </a:lnTo>
                  <a:lnTo>
                    <a:pt x="1949196" y="135636"/>
                  </a:lnTo>
                  <a:lnTo>
                    <a:pt x="1959864" y="124968"/>
                  </a:lnTo>
                  <a:close/>
                </a:path>
                <a:path w="1971040" h="146685">
                  <a:moveTo>
                    <a:pt x="21336" y="146304"/>
                  </a:moveTo>
                  <a:lnTo>
                    <a:pt x="21336" y="135636"/>
                  </a:lnTo>
                  <a:lnTo>
                    <a:pt x="10668" y="124968"/>
                  </a:lnTo>
                  <a:lnTo>
                    <a:pt x="10668" y="146304"/>
                  </a:lnTo>
                  <a:lnTo>
                    <a:pt x="21336" y="146304"/>
                  </a:lnTo>
                  <a:close/>
                </a:path>
                <a:path w="1971040" h="146685">
                  <a:moveTo>
                    <a:pt x="1959864" y="21336"/>
                  </a:moveTo>
                  <a:lnTo>
                    <a:pt x="1949196" y="10668"/>
                  </a:lnTo>
                  <a:lnTo>
                    <a:pt x="1949196" y="21336"/>
                  </a:lnTo>
                  <a:lnTo>
                    <a:pt x="1959864" y="21336"/>
                  </a:lnTo>
                  <a:close/>
                </a:path>
                <a:path w="1971040" h="146685">
                  <a:moveTo>
                    <a:pt x="1959864" y="124968"/>
                  </a:moveTo>
                  <a:lnTo>
                    <a:pt x="1959864" y="21336"/>
                  </a:lnTo>
                  <a:lnTo>
                    <a:pt x="1949196" y="21336"/>
                  </a:lnTo>
                  <a:lnTo>
                    <a:pt x="1949196" y="124968"/>
                  </a:lnTo>
                  <a:lnTo>
                    <a:pt x="1959864" y="124968"/>
                  </a:lnTo>
                  <a:close/>
                </a:path>
                <a:path w="1971040" h="146685">
                  <a:moveTo>
                    <a:pt x="1959864" y="146304"/>
                  </a:moveTo>
                  <a:lnTo>
                    <a:pt x="1959864" y="124968"/>
                  </a:lnTo>
                  <a:lnTo>
                    <a:pt x="1949196" y="135636"/>
                  </a:lnTo>
                  <a:lnTo>
                    <a:pt x="1949196" y="146304"/>
                  </a:lnTo>
                  <a:lnTo>
                    <a:pt x="1959864" y="14630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9897067" y="2660149"/>
            <a:ext cx="206279" cy="324098"/>
          </a:xfrm>
          <a:prstGeom prst="rect">
            <a:avLst/>
          </a:prstGeom>
        </p:spPr>
        <p:txBody>
          <a:bodyPr vert="horz" wrap="square" lIns="0" tIns="16164" rIns="0" bIns="0" rtlCol="0">
            <a:spAutoFit/>
          </a:bodyPr>
          <a:lstStyle/>
          <a:p>
            <a:pPr marL="15394">
              <a:spcBef>
                <a:spcPts val="127"/>
              </a:spcBef>
            </a:pPr>
            <a:r>
              <a:rPr sz="2000" spc="242" dirty="0">
                <a:latin typeface="Cambria Math"/>
                <a:cs typeface="Cambria Math"/>
              </a:rPr>
              <a:t>P</a:t>
            </a:r>
            <a:endParaRPr sz="2000">
              <a:latin typeface="Cambria Math"/>
              <a:cs typeface="Cambria Math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7472218" y="5378104"/>
            <a:ext cx="2752436" cy="668867"/>
            <a:chOff x="6164580" y="3912108"/>
            <a:chExt cx="2270760" cy="551815"/>
          </a:xfrm>
        </p:grpSpPr>
        <p:sp>
          <p:nvSpPr>
            <p:cNvPr id="21" name="object 21"/>
            <p:cNvSpPr/>
            <p:nvPr/>
          </p:nvSpPr>
          <p:spPr>
            <a:xfrm>
              <a:off x="6164580" y="3912120"/>
              <a:ext cx="2270760" cy="551815"/>
            </a:xfrm>
            <a:custGeom>
              <a:avLst/>
              <a:gdLst/>
              <a:ahLst/>
              <a:cxnLst/>
              <a:rect l="l" t="t" r="r" b="b"/>
              <a:pathLst>
                <a:path w="2270759" h="551814">
                  <a:moveTo>
                    <a:pt x="147828" y="4572"/>
                  </a:moveTo>
                  <a:lnTo>
                    <a:pt x="143256" y="0"/>
                  </a:lnTo>
                  <a:lnTo>
                    <a:pt x="6096" y="0"/>
                  </a:lnTo>
                  <a:lnTo>
                    <a:pt x="0" y="4572"/>
                  </a:lnTo>
                  <a:lnTo>
                    <a:pt x="0" y="455676"/>
                  </a:lnTo>
                  <a:lnTo>
                    <a:pt x="6096" y="460248"/>
                  </a:lnTo>
                  <a:lnTo>
                    <a:pt x="10668" y="460248"/>
                  </a:lnTo>
                  <a:lnTo>
                    <a:pt x="21336" y="460248"/>
                  </a:lnTo>
                  <a:lnTo>
                    <a:pt x="126492" y="460248"/>
                  </a:lnTo>
                  <a:lnTo>
                    <a:pt x="137160" y="460248"/>
                  </a:lnTo>
                  <a:lnTo>
                    <a:pt x="143256" y="460248"/>
                  </a:lnTo>
                  <a:lnTo>
                    <a:pt x="147828" y="455676"/>
                  </a:lnTo>
                  <a:lnTo>
                    <a:pt x="147828" y="4572"/>
                  </a:lnTo>
                  <a:close/>
                </a:path>
                <a:path w="2270759" h="551814">
                  <a:moveTo>
                    <a:pt x="2270760" y="409956"/>
                  </a:moveTo>
                  <a:lnTo>
                    <a:pt x="2266188" y="405384"/>
                  </a:lnTo>
                  <a:lnTo>
                    <a:pt x="1813560" y="405384"/>
                  </a:lnTo>
                  <a:lnTo>
                    <a:pt x="1808988" y="409956"/>
                  </a:lnTo>
                  <a:lnTo>
                    <a:pt x="1808988" y="547116"/>
                  </a:lnTo>
                  <a:lnTo>
                    <a:pt x="1813560" y="551688"/>
                  </a:lnTo>
                  <a:lnTo>
                    <a:pt x="1819656" y="551688"/>
                  </a:lnTo>
                  <a:lnTo>
                    <a:pt x="1830324" y="551688"/>
                  </a:lnTo>
                  <a:lnTo>
                    <a:pt x="2249424" y="551688"/>
                  </a:lnTo>
                  <a:lnTo>
                    <a:pt x="2260092" y="551688"/>
                  </a:lnTo>
                  <a:lnTo>
                    <a:pt x="2266188" y="551688"/>
                  </a:lnTo>
                  <a:lnTo>
                    <a:pt x="2270760" y="547116"/>
                  </a:lnTo>
                  <a:lnTo>
                    <a:pt x="2270760" y="40995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130540" y="4178808"/>
              <a:ext cx="147828" cy="147828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6307836" y="4053840"/>
              <a:ext cx="1971039" cy="146685"/>
            </a:xfrm>
            <a:custGeom>
              <a:avLst/>
              <a:gdLst/>
              <a:ahLst/>
              <a:cxnLst/>
              <a:rect l="l" t="t" r="r" b="b"/>
              <a:pathLst>
                <a:path w="1971040" h="146685">
                  <a:moveTo>
                    <a:pt x="1970532" y="141732"/>
                  </a:moveTo>
                  <a:lnTo>
                    <a:pt x="1970532" y="4572"/>
                  </a:lnTo>
                  <a:lnTo>
                    <a:pt x="1965960" y="0"/>
                  </a:lnTo>
                  <a:lnTo>
                    <a:pt x="4572" y="0"/>
                  </a:lnTo>
                  <a:lnTo>
                    <a:pt x="0" y="4572"/>
                  </a:lnTo>
                  <a:lnTo>
                    <a:pt x="0" y="141732"/>
                  </a:lnTo>
                  <a:lnTo>
                    <a:pt x="4572" y="146304"/>
                  </a:lnTo>
                  <a:lnTo>
                    <a:pt x="10668" y="146304"/>
                  </a:lnTo>
                  <a:lnTo>
                    <a:pt x="10668" y="21336"/>
                  </a:lnTo>
                  <a:lnTo>
                    <a:pt x="21336" y="10668"/>
                  </a:lnTo>
                  <a:lnTo>
                    <a:pt x="21336" y="21336"/>
                  </a:lnTo>
                  <a:lnTo>
                    <a:pt x="1949196" y="21336"/>
                  </a:lnTo>
                  <a:lnTo>
                    <a:pt x="1949196" y="10668"/>
                  </a:lnTo>
                  <a:lnTo>
                    <a:pt x="1959864" y="21336"/>
                  </a:lnTo>
                  <a:lnTo>
                    <a:pt x="1959864" y="146304"/>
                  </a:lnTo>
                  <a:lnTo>
                    <a:pt x="1965960" y="146304"/>
                  </a:lnTo>
                  <a:lnTo>
                    <a:pt x="1970532" y="141732"/>
                  </a:lnTo>
                  <a:close/>
                </a:path>
                <a:path w="1971040" h="146685">
                  <a:moveTo>
                    <a:pt x="21336" y="21336"/>
                  </a:moveTo>
                  <a:lnTo>
                    <a:pt x="21336" y="10668"/>
                  </a:lnTo>
                  <a:lnTo>
                    <a:pt x="10668" y="21336"/>
                  </a:lnTo>
                  <a:lnTo>
                    <a:pt x="21336" y="21336"/>
                  </a:lnTo>
                  <a:close/>
                </a:path>
                <a:path w="1971040" h="146685">
                  <a:moveTo>
                    <a:pt x="21336" y="124968"/>
                  </a:moveTo>
                  <a:lnTo>
                    <a:pt x="21336" y="21336"/>
                  </a:lnTo>
                  <a:lnTo>
                    <a:pt x="10668" y="21336"/>
                  </a:lnTo>
                  <a:lnTo>
                    <a:pt x="10668" y="124968"/>
                  </a:lnTo>
                  <a:lnTo>
                    <a:pt x="21336" y="124968"/>
                  </a:lnTo>
                  <a:close/>
                </a:path>
                <a:path w="1971040" h="146685">
                  <a:moveTo>
                    <a:pt x="1959864" y="124968"/>
                  </a:moveTo>
                  <a:lnTo>
                    <a:pt x="10668" y="124968"/>
                  </a:lnTo>
                  <a:lnTo>
                    <a:pt x="21336" y="135636"/>
                  </a:lnTo>
                  <a:lnTo>
                    <a:pt x="21336" y="146304"/>
                  </a:lnTo>
                  <a:lnTo>
                    <a:pt x="1949196" y="146304"/>
                  </a:lnTo>
                  <a:lnTo>
                    <a:pt x="1949196" y="135636"/>
                  </a:lnTo>
                  <a:lnTo>
                    <a:pt x="1959864" y="124968"/>
                  </a:lnTo>
                  <a:close/>
                </a:path>
                <a:path w="1971040" h="146685">
                  <a:moveTo>
                    <a:pt x="21336" y="146304"/>
                  </a:moveTo>
                  <a:lnTo>
                    <a:pt x="21336" y="135636"/>
                  </a:lnTo>
                  <a:lnTo>
                    <a:pt x="10668" y="124968"/>
                  </a:lnTo>
                  <a:lnTo>
                    <a:pt x="10668" y="146304"/>
                  </a:lnTo>
                  <a:lnTo>
                    <a:pt x="21336" y="146304"/>
                  </a:lnTo>
                  <a:close/>
                </a:path>
                <a:path w="1971040" h="146685">
                  <a:moveTo>
                    <a:pt x="1959864" y="21336"/>
                  </a:moveTo>
                  <a:lnTo>
                    <a:pt x="1949196" y="10668"/>
                  </a:lnTo>
                  <a:lnTo>
                    <a:pt x="1949196" y="21336"/>
                  </a:lnTo>
                  <a:lnTo>
                    <a:pt x="1959864" y="21336"/>
                  </a:lnTo>
                  <a:close/>
                </a:path>
                <a:path w="1971040" h="146685">
                  <a:moveTo>
                    <a:pt x="1959864" y="124968"/>
                  </a:moveTo>
                  <a:lnTo>
                    <a:pt x="1959864" y="21336"/>
                  </a:lnTo>
                  <a:lnTo>
                    <a:pt x="1949196" y="21336"/>
                  </a:lnTo>
                  <a:lnTo>
                    <a:pt x="1949196" y="124968"/>
                  </a:lnTo>
                  <a:lnTo>
                    <a:pt x="1959864" y="124968"/>
                  </a:lnTo>
                  <a:close/>
                </a:path>
                <a:path w="1971040" h="146685">
                  <a:moveTo>
                    <a:pt x="1959864" y="146304"/>
                  </a:moveTo>
                  <a:lnTo>
                    <a:pt x="1959864" y="124968"/>
                  </a:lnTo>
                  <a:lnTo>
                    <a:pt x="1949196" y="135636"/>
                  </a:lnTo>
                  <a:lnTo>
                    <a:pt x="1949196" y="146304"/>
                  </a:lnTo>
                  <a:lnTo>
                    <a:pt x="1959864" y="14630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/>
          <p:nvPr/>
        </p:nvSpPr>
        <p:spPr>
          <a:xfrm>
            <a:off x="7494386" y="6765420"/>
            <a:ext cx="2560782" cy="942109"/>
          </a:xfrm>
          <a:custGeom>
            <a:avLst/>
            <a:gdLst/>
            <a:ahLst/>
            <a:cxnLst/>
            <a:rect l="l" t="t" r="r" b="b"/>
            <a:pathLst>
              <a:path w="2112645" h="777239">
                <a:moveTo>
                  <a:pt x="2112264" y="463296"/>
                </a:moveTo>
                <a:lnTo>
                  <a:pt x="2107692" y="457200"/>
                </a:lnTo>
                <a:lnTo>
                  <a:pt x="2090928" y="457200"/>
                </a:lnTo>
                <a:lnTo>
                  <a:pt x="2090928" y="478536"/>
                </a:lnTo>
                <a:lnTo>
                  <a:pt x="2090928" y="583692"/>
                </a:lnTo>
                <a:lnTo>
                  <a:pt x="163068" y="583692"/>
                </a:lnTo>
                <a:lnTo>
                  <a:pt x="163068" y="478536"/>
                </a:lnTo>
                <a:lnTo>
                  <a:pt x="2090928" y="478536"/>
                </a:lnTo>
                <a:lnTo>
                  <a:pt x="2090928" y="457200"/>
                </a:lnTo>
                <a:lnTo>
                  <a:pt x="1153502" y="457200"/>
                </a:lnTo>
                <a:lnTo>
                  <a:pt x="1304544" y="434174"/>
                </a:lnTo>
                <a:lnTo>
                  <a:pt x="1333500" y="429768"/>
                </a:lnTo>
                <a:lnTo>
                  <a:pt x="1259433" y="374904"/>
                </a:lnTo>
                <a:lnTo>
                  <a:pt x="1437132" y="132702"/>
                </a:lnTo>
                <a:lnTo>
                  <a:pt x="1458468" y="103632"/>
                </a:lnTo>
                <a:lnTo>
                  <a:pt x="1318260" y="0"/>
                </a:lnTo>
                <a:lnTo>
                  <a:pt x="1118069" y="272834"/>
                </a:lnTo>
                <a:lnTo>
                  <a:pt x="1043940" y="217932"/>
                </a:lnTo>
                <a:lnTo>
                  <a:pt x="1053084" y="275602"/>
                </a:lnTo>
                <a:lnTo>
                  <a:pt x="1081862" y="457200"/>
                </a:lnTo>
                <a:lnTo>
                  <a:pt x="147828" y="457200"/>
                </a:lnTo>
                <a:lnTo>
                  <a:pt x="146304" y="459232"/>
                </a:lnTo>
                <a:lnTo>
                  <a:pt x="146304" y="321564"/>
                </a:lnTo>
                <a:lnTo>
                  <a:pt x="141732" y="316992"/>
                </a:lnTo>
                <a:lnTo>
                  <a:pt x="4572" y="316992"/>
                </a:lnTo>
                <a:lnTo>
                  <a:pt x="0" y="321564"/>
                </a:lnTo>
                <a:lnTo>
                  <a:pt x="0" y="772668"/>
                </a:lnTo>
                <a:lnTo>
                  <a:pt x="4572" y="777240"/>
                </a:lnTo>
                <a:lnTo>
                  <a:pt x="10668" y="777240"/>
                </a:lnTo>
                <a:lnTo>
                  <a:pt x="19812" y="777240"/>
                </a:lnTo>
                <a:lnTo>
                  <a:pt x="124968" y="777240"/>
                </a:lnTo>
                <a:lnTo>
                  <a:pt x="135636" y="777240"/>
                </a:lnTo>
                <a:lnTo>
                  <a:pt x="141732" y="777240"/>
                </a:lnTo>
                <a:lnTo>
                  <a:pt x="146304" y="772668"/>
                </a:lnTo>
                <a:lnTo>
                  <a:pt x="146304" y="603504"/>
                </a:lnTo>
                <a:lnTo>
                  <a:pt x="147828" y="605028"/>
                </a:lnTo>
                <a:lnTo>
                  <a:pt x="152400" y="605028"/>
                </a:lnTo>
                <a:lnTo>
                  <a:pt x="163068" y="605028"/>
                </a:lnTo>
                <a:lnTo>
                  <a:pt x="2090928" y="605028"/>
                </a:lnTo>
                <a:lnTo>
                  <a:pt x="2101596" y="605028"/>
                </a:lnTo>
                <a:lnTo>
                  <a:pt x="2107692" y="605028"/>
                </a:lnTo>
                <a:lnTo>
                  <a:pt x="2112264" y="600456"/>
                </a:lnTo>
                <a:lnTo>
                  <a:pt x="2112264" y="4632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50967" y="5549915"/>
            <a:ext cx="2887903" cy="497223"/>
          </a:xfrm>
          <a:custGeom>
            <a:avLst/>
            <a:gdLst/>
            <a:ahLst/>
            <a:cxnLst/>
            <a:rect l="l" t="t" r="r" b="b"/>
            <a:pathLst>
              <a:path w="2382520" h="410210">
                <a:moveTo>
                  <a:pt x="2382012" y="268224"/>
                </a:moveTo>
                <a:lnTo>
                  <a:pt x="2377440" y="263652"/>
                </a:lnTo>
                <a:lnTo>
                  <a:pt x="2313038" y="263652"/>
                </a:lnTo>
                <a:lnTo>
                  <a:pt x="2278545" y="236194"/>
                </a:lnTo>
                <a:lnTo>
                  <a:pt x="2278545" y="263652"/>
                </a:lnTo>
                <a:lnTo>
                  <a:pt x="2023706" y="263652"/>
                </a:lnTo>
                <a:lnTo>
                  <a:pt x="2144268" y="166497"/>
                </a:lnTo>
                <a:lnTo>
                  <a:pt x="2151126" y="160972"/>
                </a:lnTo>
                <a:lnTo>
                  <a:pt x="2157984" y="166497"/>
                </a:lnTo>
                <a:lnTo>
                  <a:pt x="2278545" y="263652"/>
                </a:lnTo>
                <a:lnTo>
                  <a:pt x="2278545" y="236194"/>
                </a:lnTo>
                <a:lnTo>
                  <a:pt x="2165629" y="146304"/>
                </a:lnTo>
                <a:lnTo>
                  <a:pt x="2167128" y="146304"/>
                </a:lnTo>
                <a:lnTo>
                  <a:pt x="2171700" y="146304"/>
                </a:lnTo>
                <a:lnTo>
                  <a:pt x="2177796" y="141732"/>
                </a:lnTo>
                <a:lnTo>
                  <a:pt x="2177796" y="4572"/>
                </a:lnTo>
                <a:lnTo>
                  <a:pt x="2171700" y="0"/>
                </a:lnTo>
                <a:lnTo>
                  <a:pt x="2156460" y="0"/>
                </a:lnTo>
                <a:lnTo>
                  <a:pt x="2156460" y="21336"/>
                </a:lnTo>
                <a:lnTo>
                  <a:pt x="2156460" y="124968"/>
                </a:lnTo>
                <a:lnTo>
                  <a:pt x="228600" y="124968"/>
                </a:lnTo>
                <a:lnTo>
                  <a:pt x="228600" y="21336"/>
                </a:lnTo>
                <a:lnTo>
                  <a:pt x="2156460" y="21336"/>
                </a:lnTo>
                <a:lnTo>
                  <a:pt x="2156460" y="0"/>
                </a:lnTo>
                <a:lnTo>
                  <a:pt x="211836" y="0"/>
                </a:lnTo>
                <a:lnTo>
                  <a:pt x="207264" y="4572"/>
                </a:lnTo>
                <a:lnTo>
                  <a:pt x="207264" y="141732"/>
                </a:lnTo>
                <a:lnTo>
                  <a:pt x="211836" y="146304"/>
                </a:lnTo>
                <a:lnTo>
                  <a:pt x="216369" y="146304"/>
                </a:lnTo>
                <a:lnTo>
                  <a:pt x="68961" y="263652"/>
                </a:lnTo>
                <a:lnTo>
                  <a:pt x="4572" y="263652"/>
                </a:lnTo>
                <a:lnTo>
                  <a:pt x="0" y="268224"/>
                </a:lnTo>
                <a:lnTo>
                  <a:pt x="0" y="405384"/>
                </a:lnTo>
                <a:lnTo>
                  <a:pt x="4572" y="409956"/>
                </a:lnTo>
                <a:lnTo>
                  <a:pt x="10668" y="409956"/>
                </a:lnTo>
                <a:lnTo>
                  <a:pt x="21336" y="409956"/>
                </a:lnTo>
                <a:lnTo>
                  <a:pt x="440436" y="409956"/>
                </a:lnTo>
                <a:lnTo>
                  <a:pt x="451104" y="409956"/>
                </a:lnTo>
                <a:lnTo>
                  <a:pt x="457200" y="409956"/>
                </a:lnTo>
                <a:lnTo>
                  <a:pt x="461772" y="405384"/>
                </a:lnTo>
                <a:lnTo>
                  <a:pt x="461772" y="268224"/>
                </a:lnTo>
                <a:lnTo>
                  <a:pt x="457200" y="263652"/>
                </a:lnTo>
                <a:lnTo>
                  <a:pt x="392798" y="263652"/>
                </a:lnTo>
                <a:lnTo>
                  <a:pt x="358305" y="236194"/>
                </a:lnTo>
                <a:lnTo>
                  <a:pt x="358305" y="263652"/>
                </a:lnTo>
                <a:lnTo>
                  <a:pt x="103454" y="263652"/>
                </a:lnTo>
                <a:lnTo>
                  <a:pt x="224028" y="166497"/>
                </a:lnTo>
                <a:lnTo>
                  <a:pt x="230886" y="160972"/>
                </a:lnTo>
                <a:lnTo>
                  <a:pt x="237744" y="166497"/>
                </a:lnTo>
                <a:lnTo>
                  <a:pt x="358305" y="263652"/>
                </a:lnTo>
                <a:lnTo>
                  <a:pt x="358305" y="236194"/>
                </a:lnTo>
                <a:lnTo>
                  <a:pt x="245389" y="146304"/>
                </a:lnTo>
                <a:lnTo>
                  <a:pt x="2136610" y="146304"/>
                </a:lnTo>
                <a:lnTo>
                  <a:pt x="1989201" y="263652"/>
                </a:lnTo>
                <a:lnTo>
                  <a:pt x="1924812" y="263652"/>
                </a:lnTo>
                <a:lnTo>
                  <a:pt x="1920240" y="268224"/>
                </a:lnTo>
                <a:lnTo>
                  <a:pt x="1920240" y="405384"/>
                </a:lnTo>
                <a:lnTo>
                  <a:pt x="1924812" y="409956"/>
                </a:lnTo>
                <a:lnTo>
                  <a:pt x="1930908" y="409956"/>
                </a:lnTo>
                <a:lnTo>
                  <a:pt x="1941576" y="409956"/>
                </a:lnTo>
                <a:lnTo>
                  <a:pt x="2360676" y="409956"/>
                </a:lnTo>
                <a:lnTo>
                  <a:pt x="2371344" y="409956"/>
                </a:lnTo>
                <a:lnTo>
                  <a:pt x="2377440" y="409956"/>
                </a:lnTo>
                <a:lnTo>
                  <a:pt x="2382012" y="405384"/>
                </a:lnTo>
                <a:lnTo>
                  <a:pt x="2382012" y="268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3158218" y="4786358"/>
            <a:ext cx="206279" cy="324098"/>
          </a:xfrm>
          <a:prstGeom prst="rect">
            <a:avLst/>
          </a:prstGeom>
        </p:spPr>
        <p:txBody>
          <a:bodyPr vert="horz" wrap="square" lIns="0" tIns="16164" rIns="0" bIns="0" rtlCol="0">
            <a:spAutoFit/>
          </a:bodyPr>
          <a:lstStyle/>
          <a:p>
            <a:pPr marL="15394">
              <a:spcBef>
                <a:spcPts val="127"/>
              </a:spcBef>
            </a:pPr>
            <a:r>
              <a:rPr sz="2000" spc="242" dirty="0">
                <a:latin typeface="Cambria Math"/>
                <a:cs typeface="Cambria Math"/>
              </a:rPr>
              <a:t>P</a:t>
            </a:r>
            <a:endParaRPr sz="2000">
              <a:latin typeface="Cambria Math"/>
              <a:cs typeface="Cambria Math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347267" y="3899668"/>
            <a:ext cx="1657927" cy="291508"/>
          </a:xfrm>
          <a:prstGeom prst="rect">
            <a:avLst/>
          </a:prstGeom>
        </p:spPr>
        <p:txBody>
          <a:bodyPr vert="horz" wrap="square" lIns="0" tIns="20782" rIns="0" bIns="0" rtlCol="0">
            <a:spAutoFit/>
          </a:bodyPr>
          <a:lstStyle/>
          <a:p>
            <a:pPr marL="15394">
              <a:spcBef>
                <a:spcPts val="164"/>
              </a:spcBef>
            </a:pPr>
            <a:r>
              <a:rPr sz="1758" spc="12" dirty="0">
                <a:latin typeface="Arial MT"/>
                <a:cs typeface="Arial MT"/>
              </a:rPr>
              <a:t>DETERMINATE</a:t>
            </a:r>
            <a:endParaRPr sz="1758">
              <a:latin typeface="Arial MT"/>
              <a:cs typeface="Arial MT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352808" y="6036962"/>
            <a:ext cx="1887297" cy="291508"/>
          </a:xfrm>
          <a:prstGeom prst="rect">
            <a:avLst/>
          </a:prstGeom>
        </p:spPr>
        <p:txBody>
          <a:bodyPr vert="horz" wrap="square" lIns="0" tIns="20782" rIns="0" bIns="0" rtlCol="0">
            <a:spAutoFit/>
          </a:bodyPr>
          <a:lstStyle/>
          <a:p>
            <a:pPr marL="15394">
              <a:spcBef>
                <a:spcPts val="164"/>
              </a:spcBef>
            </a:pPr>
            <a:r>
              <a:rPr sz="1758" spc="12" dirty="0">
                <a:latin typeface="Arial MT"/>
                <a:cs typeface="Arial MT"/>
              </a:rPr>
              <a:t>INDETERMINATE</a:t>
            </a:r>
            <a:endParaRPr sz="1758">
              <a:latin typeface="Arial MT"/>
              <a:cs typeface="Arial MT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265987" y="7978444"/>
            <a:ext cx="1887297" cy="291508"/>
          </a:xfrm>
          <a:prstGeom prst="rect">
            <a:avLst/>
          </a:prstGeom>
        </p:spPr>
        <p:txBody>
          <a:bodyPr vert="horz" wrap="square" lIns="0" tIns="20782" rIns="0" bIns="0" rtlCol="0">
            <a:spAutoFit/>
          </a:bodyPr>
          <a:lstStyle/>
          <a:p>
            <a:pPr marL="15394">
              <a:spcBef>
                <a:spcPts val="164"/>
              </a:spcBef>
            </a:pPr>
            <a:r>
              <a:rPr sz="1758" spc="12" dirty="0">
                <a:latin typeface="Arial MT"/>
                <a:cs typeface="Arial MT"/>
              </a:rPr>
              <a:t>INDETERMINATE</a:t>
            </a:r>
            <a:endParaRPr sz="1758">
              <a:latin typeface="Arial MT"/>
              <a:cs typeface="Arial MT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001766" y="7982139"/>
            <a:ext cx="1657927" cy="291508"/>
          </a:xfrm>
          <a:prstGeom prst="rect">
            <a:avLst/>
          </a:prstGeom>
        </p:spPr>
        <p:txBody>
          <a:bodyPr vert="horz" wrap="square" lIns="0" tIns="20782" rIns="0" bIns="0" rtlCol="0">
            <a:spAutoFit/>
          </a:bodyPr>
          <a:lstStyle/>
          <a:p>
            <a:pPr marL="15394">
              <a:spcBef>
                <a:spcPts val="164"/>
              </a:spcBef>
            </a:pPr>
            <a:r>
              <a:rPr sz="1758" spc="12" dirty="0">
                <a:latin typeface="Arial MT"/>
                <a:cs typeface="Arial MT"/>
              </a:rPr>
              <a:t>DETERMINATE</a:t>
            </a:r>
            <a:endParaRPr sz="1758">
              <a:latin typeface="Arial MT"/>
              <a:cs typeface="Arial MT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863221" y="6033267"/>
            <a:ext cx="1887297" cy="291508"/>
          </a:xfrm>
          <a:prstGeom prst="rect">
            <a:avLst/>
          </a:prstGeom>
        </p:spPr>
        <p:txBody>
          <a:bodyPr vert="horz" wrap="square" lIns="0" tIns="20782" rIns="0" bIns="0" rtlCol="0">
            <a:spAutoFit/>
          </a:bodyPr>
          <a:lstStyle/>
          <a:p>
            <a:pPr marL="15394">
              <a:spcBef>
                <a:spcPts val="164"/>
              </a:spcBef>
            </a:pPr>
            <a:r>
              <a:rPr sz="1758" spc="12" dirty="0">
                <a:latin typeface="Arial MT"/>
                <a:cs typeface="Arial MT"/>
              </a:rPr>
              <a:t>INDETERMINATE</a:t>
            </a:r>
            <a:endParaRPr sz="1758">
              <a:latin typeface="Arial MT"/>
              <a:cs typeface="Arial MT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863221" y="3899668"/>
            <a:ext cx="1657927" cy="291508"/>
          </a:xfrm>
          <a:prstGeom prst="rect">
            <a:avLst/>
          </a:prstGeom>
        </p:spPr>
        <p:txBody>
          <a:bodyPr vert="horz" wrap="square" lIns="0" tIns="20782" rIns="0" bIns="0" rtlCol="0">
            <a:spAutoFit/>
          </a:bodyPr>
          <a:lstStyle/>
          <a:p>
            <a:pPr marL="15394">
              <a:spcBef>
                <a:spcPts val="164"/>
              </a:spcBef>
            </a:pPr>
            <a:r>
              <a:rPr sz="1758" spc="12" dirty="0">
                <a:latin typeface="Arial MT"/>
                <a:cs typeface="Arial MT"/>
              </a:rPr>
              <a:t>DETERMINATE</a:t>
            </a:r>
            <a:endParaRPr sz="1758">
              <a:latin typeface="Arial MT"/>
              <a:cs typeface="Arial MT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3179157" y="4971719"/>
            <a:ext cx="502612" cy="567267"/>
          </a:xfrm>
          <a:custGeom>
            <a:avLst/>
            <a:gdLst/>
            <a:ahLst/>
            <a:cxnLst/>
            <a:rect l="l" t="t" r="r" b="b"/>
            <a:pathLst>
              <a:path w="414655" h="467995">
                <a:moveTo>
                  <a:pt x="414528" y="103632"/>
                </a:moveTo>
                <a:lnTo>
                  <a:pt x="274320" y="0"/>
                </a:lnTo>
                <a:lnTo>
                  <a:pt x="74129" y="272834"/>
                </a:lnTo>
                <a:lnTo>
                  <a:pt x="0" y="217932"/>
                </a:lnTo>
                <a:lnTo>
                  <a:pt x="9144" y="275602"/>
                </a:lnTo>
                <a:lnTo>
                  <a:pt x="39624" y="467868"/>
                </a:lnTo>
                <a:lnTo>
                  <a:pt x="45720" y="466928"/>
                </a:lnTo>
                <a:lnTo>
                  <a:pt x="57912" y="465074"/>
                </a:lnTo>
                <a:lnTo>
                  <a:pt x="260604" y="434174"/>
                </a:lnTo>
                <a:lnTo>
                  <a:pt x="289560" y="429768"/>
                </a:lnTo>
                <a:lnTo>
                  <a:pt x="215493" y="374904"/>
                </a:lnTo>
                <a:lnTo>
                  <a:pt x="393192" y="132702"/>
                </a:lnTo>
                <a:lnTo>
                  <a:pt x="414528" y="1036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216102" y="6815297"/>
            <a:ext cx="501072" cy="567267"/>
          </a:xfrm>
          <a:custGeom>
            <a:avLst/>
            <a:gdLst/>
            <a:ahLst/>
            <a:cxnLst/>
            <a:rect l="l" t="t" r="r" b="b"/>
            <a:pathLst>
              <a:path w="413385" h="467995">
                <a:moveTo>
                  <a:pt x="413004" y="103632"/>
                </a:moveTo>
                <a:lnTo>
                  <a:pt x="272796" y="0"/>
                </a:lnTo>
                <a:lnTo>
                  <a:pt x="73139" y="272110"/>
                </a:lnTo>
                <a:lnTo>
                  <a:pt x="0" y="217932"/>
                </a:lnTo>
                <a:lnTo>
                  <a:pt x="7620" y="267919"/>
                </a:lnTo>
                <a:lnTo>
                  <a:pt x="38100" y="467868"/>
                </a:lnTo>
                <a:lnTo>
                  <a:pt x="45720" y="466699"/>
                </a:lnTo>
                <a:lnTo>
                  <a:pt x="57912" y="464845"/>
                </a:lnTo>
                <a:lnTo>
                  <a:pt x="260604" y="433946"/>
                </a:lnTo>
                <a:lnTo>
                  <a:pt x="288036" y="429768"/>
                </a:lnTo>
                <a:lnTo>
                  <a:pt x="214922" y="375615"/>
                </a:lnTo>
                <a:lnTo>
                  <a:pt x="393192" y="130835"/>
                </a:lnTo>
                <a:lnTo>
                  <a:pt x="413004" y="1036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962342" y="2769770"/>
            <a:ext cx="501072" cy="567267"/>
          </a:xfrm>
          <a:custGeom>
            <a:avLst/>
            <a:gdLst/>
            <a:ahLst/>
            <a:cxnLst/>
            <a:rect l="l" t="t" r="r" b="b"/>
            <a:pathLst>
              <a:path w="413384" h="467994">
                <a:moveTo>
                  <a:pt x="413004" y="103632"/>
                </a:moveTo>
                <a:lnTo>
                  <a:pt x="272796" y="0"/>
                </a:lnTo>
                <a:lnTo>
                  <a:pt x="73139" y="272110"/>
                </a:lnTo>
                <a:lnTo>
                  <a:pt x="0" y="217932"/>
                </a:lnTo>
                <a:lnTo>
                  <a:pt x="7620" y="267919"/>
                </a:lnTo>
                <a:lnTo>
                  <a:pt x="38100" y="467868"/>
                </a:lnTo>
                <a:lnTo>
                  <a:pt x="44196" y="466928"/>
                </a:lnTo>
                <a:lnTo>
                  <a:pt x="56388" y="465074"/>
                </a:lnTo>
                <a:lnTo>
                  <a:pt x="259080" y="434174"/>
                </a:lnTo>
                <a:lnTo>
                  <a:pt x="288036" y="429768"/>
                </a:lnTo>
                <a:lnTo>
                  <a:pt x="213969" y="374904"/>
                </a:lnTo>
                <a:lnTo>
                  <a:pt x="391668" y="132702"/>
                </a:lnTo>
                <a:lnTo>
                  <a:pt x="413004" y="1036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839200" y="4969871"/>
            <a:ext cx="501072" cy="567267"/>
          </a:xfrm>
          <a:custGeom>
            <a:avLst/>
            <a:gdLst/>
            <a:ahLst/>
            <a:cxnLst/>
            <a:rect l="l" t="t" r="r" b="b"/>
            <a:pathLst>
              <a:path w="413384" h="467995">
                <a:moveTo>
                  <a:pt x="413004" y="103632"/>
                </a:moveTo>
                <a:lnTo>
                  <a:pt x="272796" y="0"/>
                </a:lnTo>
                <a:lnTo>
                  <a:pt x="73787" y="271221"/>
                </a:lnTo>
                <a:lnTo>
                  <a:pt x="0" y="217932"/>
                </a:lnTo>
                <a:lnTo>
                  <a:pt x="7620" y="267919"/>
                </a:lnTo>
                <a:lnTo>
                  <a:pt x="38100" y="467868"/>
                </a:lnTo>
                <a:lnTo>
                  <a:pt x="45720" y="466648"/>
                </a:lnTo>
                <a:lnTo>
                  <a:pt x="56388" y="464959"/>
                </a:lnTo>
                <a:lnTo>
                  <a:pt x="259080" y="432828"/>
                </a:lnTo>
                <a:lnTo>
                  <a:pt x="288036" y="428244"/>
                </a:lnTo>
                <a:lnTo>
                  <a:pt x="213334" y="374281"/>
                </a:lnTo>
                <a:lnTo>
                  <a:pt x="393192" y="130479"/>
                </a:lnTo>
                <a:lnTo>
                  <a:pt x="413004" y="1036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9339190" y="4645966"/>
            <a:ext cx="206279" cy="324098"/>
          </a:xfrm>
          <a:prstGeom prst="rect">
            <a:avLst/>
          </a:prstGeom>
        </p:spPr>
        <p:txBody>
          <a:bodyPr vert="horz" wrap="square" lIns="0" tIns="16164" rIns="0" bIns="0" rtlCol="0">
            <a:spAutoFit/>
          </a:bodyPr>
          <a:lstStyle/>
          <a:p>
            <a:pPr marL="15394">
              <a:spcBef>
                <a:spcPts val="127"/>
              </a:spcBef>
            </a:pPr>
            <a:r>
              <a:rPr sz="2000" spc="242" dirty="0">
                <a:latin typeface="Cambria Math"/>
                <a:cs typeface="Cambria Math"/>
              </a:rPr>
              <a:t>P</a:t>
            </a:r>
            <a:endParaRPr sz="2000">
              <a:latin typeface="Cambria Math"/>
              <a:cs typeface="Cambria Math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233897" y="6495086"/>
            <a:ext cx="206279" cy="324098"/>
          </a:xfrm>
          <a:prstGeom prst="rect">
            <a:avLst/>
          </a:prstGeom>
        </p:spPr>
        <p:txBody>
          <a:bodyPr vert="horz" wrap="square" lIns="0" tIns="16164" rIns="0" bIns="0" rtlCol="0">
            <a:spAutoFit/>
          </a:bodyPr>
          <a:lstStyle/>
          <a:p>
            <a:pPr marL="15394">
              <a:spcBef>
                <a:spcPts val="127"/>
              </a:spcBef>
            </a:pPr>
            <a:r>
              <a:rPr sz="2000" spc="242" dirty="0">
                <a:latin typeface="Cambria Math"/>
                <a:cs typeface="Cambria Math"/>
              </a:rPr>
              <a:t>P</a:t>
            </a:r>
            <a:endParaRPr sz="2000">
              <a:latin typeface="Cambria Math"/>
              <a:cs typeface="Cambria Math"/>
            </a:endParaRPr>
          </a:p>
        </p:txBody>
      </p:sp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CE8716F7-A1DA-6AED-C7AC-448E2F895CC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180</a:t>
            </a:fld>
            <a:endParaRPr lang="en-US" spc="-25" dirty="0"/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3361" y="2128134"/>
            <a:ext cx="1813406" cy="569709"/>
          </a:xfrm>
          <a:prstGeom prst="rect">
            <a:avLst/>
          </a:prstGeom>
        </p:spPr>
        <p:txBody>
          <a:bodyPr vert="horz" wrap="square" lIns="0" tIns="19242" rIns="0" bIns="0" rtlCol="0">
            <a:spAutoFit/>
          </a:bodyPr>
          <a:lstStyle/>
          <a:p>
            <a:pPr marL="15394">
              <a:spcBef>
                <a:spcPts val="152"/>
              </a:spcBef>
            </a:pPr>
            <a:r>
              <a:rPr sz="3576" spc="12" dirty="0">
                <a:latin typeface="Arial MT"/>
                <a:cs typeface="Arial MT"/>
              </a:rPr>
              <a:t>Exa</a:t>
            </a:r>
            <a:r>
              <a:rPr sz="3576" spc="30" dirty="0">
                <a:latin typeface="Arial MT"/>
                <a:cs typeface="Arial MT"/>
              </a:rPr>
              <a:t>m</a:t>
            </a:r>
            <a:r>
              <a:rPr sz="3576" spc="12" dirty="0">
                <a:latin typeface="Arial MT"/>
                <a:cs typeface="Arial MT"/>
              </a:rPr>
              <a:t>p</a:t>
            </a:r>
            <a:r>
              <a:rPr sz="3576" dirty="0">
                <a:latin typeface="Arial MT"/>
                <a:cs typeface="Arial MT"/>
              </a:rPr>
              <a:t>l</a:t>
            </a:r>
            <a:r>
              <a:rPr sz="3576" spc="12" dirty="0">
                <a:latin typeface="Arial MT"/>
                <a:cs typeface="Arial MT"/>
              </a:rPr>
              <a:t>e</a:t>
            </a:r>
            <a:endParaRPr sz="3576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05768" y="6435973"/>
            <a:ext cx="3876194" cy="631875"/>
          </a:xfrm>
          <a:prstGeom prst="rect">
            <a:avLst/>
          </a:prstGeom>
        </p:spPr>
        <p:txBody>
          <a:bodyPr vert="horz" wrap="square" lIns="0" tIns="16164" rIns="0" bIns="0" rtlCol="0">
            <a:spAutoFit/>
          </a:bodyPr>
          <a:lstStyle/>
          <a:p>
            <a:pPr marL="15394" marR="6157">
              <a:spcBef>
                <a:spcPts val="127"/>
              </a:spcBef>
            </a:pPr>
            <a:r>
              <a:rPr sz="2000" dirty="0">
                <a:latin typeface="Times New Roman"/>
                <a:cs typeface="Times New Roman"/>
              </a:rPr>
              <a:t>Using</a:t>
            </a:r>
            <a:r>
              <a:rPr sz="2000" spc="-36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18" dirty="0">
                <a:latin typeface="Times New Roman"/>
                <a:cs typeface="Times New Roman"/>
              </a:rPr>
              <a:t> </a:t>
            </a:r>
            <a:r>
              <a:rPr sz="2000" spc="-6" dirty="0">
                <a:latin typeface="Times New Roman"/>
                <a:cs typeface="Times New Roman"/>
              </a:rPr>
              <a:t>method</a:t>
            </a:r>
            <a:r>
              <a:rPr sz="2000" spc="-12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36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joints,</a:t>
            </a:r>
            <a:r>
              <a:rPr sz="2000" spc="-36" dirty="0">
                <a:latin typeface="Times New Roman"/>
                <a:cs typeface="Times New Roman"/>
              </a:rPr>
              <a:t> </a:t>
            </a:r>
            <a:r>
              <a:rPr sz="2000" spc="-6" dirty="0">
                <a:latin typeface="Times New Roman"/>
                <a:cs typeface="Times New Roman"/>
              </a:rPr>
              <a:t>determine </a:t>
            </a:r>
            <a:r>
              <a:rPr sz="2000" spc="-479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24" dirty="0">
                <a:latin typeface="Times New Roman"/>
                <a:cs typeface="Times New Roman"/>
              </a:rPr>
              <a:t> </a:t>
            </a:r>
            <a:r>
              <a:rPr sz="2000" spc="-6" dirty="0">
                <a:latin typeface="Times New Roman"/>
                <a:cs typeface="Times New Roman"/>
              </a:rPr>
              <a:t>force</a:t>
            </a:r>
            <a:r>
              <a:rPr sz="2000" spc="-18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in</a:t>
            </a:r>
            <a:r>
              <a:rPr sz="2000" spc="-12" dirty="0">
                <a:latin typeface="Times New Roman"/>
                <a:cs typeface="Times New Roman"/>
              </a:rPr>
              <a:t> </a:t>
            </a:r>
            <a:r>
              <a:rPr sz="2000" spc="-6" dirty="0">
                <a:latin typeface="Times New Roman"/>
                <a:cs typeface="Times New Roman"/>
              </a:rPr>
              <a:t>each</a:t>
            </a:r>
            <a:r>
              <a:rPr sz="2000" spc="-18" dirty="0">
                <a:latin typeface="Times New Roman"/>
                <a:cs typeface="Times New Roman"/>
              </a:rPr>
              <a:t> </a:t>
            </a:r>
            <a:r>
              <a:rPr sz="2000" spc="-6" dirty="0">
                <a:latin typeface="Times New Roman"/>
                <a:cs typeface="Times New Roman"/>
              </a:rPr>
              <a:t>member</a:t>
            </a:r>
            <a:r>
              <a:rPr sz="2000" dirty="0">
                <a:latin typeface="Times New Roman"/>
                <a:cs typeface="Times New Roman"/>
              </a:rPr>
              <a:t> of</a:t>
            </a:r>
            <a:r>
              <a:rPr sz="2000" spc="-12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18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truss.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021492" y="2781329"/>
            <a:ext cx="4546600" cy="2722168"/>
          </a:xfrm>
          <a:prstGeom prst="rect">
            <a:avLst/>
          </a:prstGeom>
        </p:spPr>
        <p:txBody>
          <a:bodyPr vert="horz" wrap="square" lIns="0" tIns="166255" rIns="0" bIns="0" rtlCol="0">
            <a:spAutoFit/>
          </a:bodyPr>
          <a:lstStyle/>
          <a:p>
            <a:pPr marL="15394">
              <a:spcBef>
                <a:spcPts val="1309"/>
              </a:spcBef>
            </a:pPr>
            <a:r>
              <a:rPr sz="20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SOLUTION</a:t>
            </a:r>
            <a:r>
              <a:rPr sz="2000" dirty="0">
                <a:latin typeface="Times New Roman"/>
                <a:cs typeface="Times New Roman"/>
              </a:rPr>
              <a:t>:</a:t>
            </a:r>
            <a:endParaRPr sz="2000">
              <a:latin typeface="Times New Roman"/>
              <a:cs typeface="Times New Roman"/>
            </a:endParaRPr>
          </a:p>
          <a:p>
            <a:pPr marL="242450" marR="419478" indent="-227826">
              <a:spcBef>
                <a:spcPts val="1194"/>
              </a:spcBef>
              <a:buChar char="•"/>
              <a:tabLst>
                <a:tab pos="243220" algn="l"/>
              </a:tabLst>
            </a:pPr>
            <a:r>
              <a:rPr sz="2000" dirty="0">
                <a:latin typeface="Times New Roman"/>
                <a:cs typeface="Times New Roman"/>
              </a:rPr>
              <a:t>Based on a </a:t>
            </a:r>
            <a:r>
              <a:rPr sz="2000" spc="-6" dirty="0">
                <a:latin typeface="Times New Roman"/>
                <a:cs typeface="Times New Roman"/>
              </a:rPr>
              <a:t>free-body </a:t>
            </a:r>
            <a:r>
              <a:rPr sz="2000" dirty="0">
                <a:latin typeface="Times New Roman"/>
                <a:cs typeface="Times New Roman"/>
              </a:rPr>
              <a:t>diagram of the </a:t>
            </a:r>
            <a:r>
              <a:rPr sz="2000" spc="6" dirty="0">
                <a:latin typeface="Times New Roman"/>
                <a:cs typeface="Times New Roman"/>
              </a:rPr>
              <a:t> </a:t>
            </a:r>
            <a:r>
              <a:rPr sz="2000" spc="-6" dirty="0">
                <a:latin typeface="Times New Roman"/>
                <a:cs typeface="Times New Roman"/>
              </a:rPr>
              <a:t>entire </a:t>
            </a:r>
            <a:r>
              <a:rPr sz="2000" dirty="0">
                <a:latin typeface="Times New Roman"/>
                <a:cs typeface="Times New Roman"/>
              </a:rPr>
              <a:t>truss, solve the 3 equilibrium </a:t>
            </a:r>
            <a:r>
              <a:rPr sz="2000" spc="6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equations</a:t>
            </a:r>
            <a:r>
              <a:rPr sz="2000" spc="-36" dirty="0">
                <a:latin typeface="Times New Roman"/>
                <a:cs typeface="Times New Roman"/>
              </a:rPr>
              <a:t> </a:t>
            </a:r>
            <a:r>
              <a:rPr sz="2000" spc="-6" dirty="0">
                <a:latin typeface="Times New Roman"/>
                <a:cs typeface="Times New Roman"/>
              </a:rPr>
              <a:t>for</a:t>
            </a:r>
            <a:r>
              <a:rPr sz="2000" dirty="0">
                <a:latin typeface="Times New Roman"/>
                <a:cs typeface="Times New Roman"/>
              </a:rPr>
              <a:t> the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-6" dirty="0">
                <a:latin typeface="Times New Roman"/>
                <a:cs typeface="Times New Roman"/>
              </a:rPr>
              <a:t>reactions</a:t>
            </a:r>
            <a:r>
              <a:rPr sz="2000" spc="-18" dirty="0">
                <a:latin typeface="Times New Roman"/>
                <a:cs typeface="Times New Roman"/>
              </a:rPr>
              <a:t> </a:t>
            </a:r>
            <a:r>
              <a:rPr sz="2000" spc="-6" dirty="0">
                <a:latin typeface="Times New Roman"/>
                <a:cs typeface="Times New Roman"/>
              </a:rPr>
              <a:t>at</a:t>
            </a:r>
            <a:r>
              <a:rPr sz="2000" spc="-18" dirty="0">
                <a:latin typeface="Times New Roman"/>
                <a:cs typeface="Times New Roman"/>
              </a:rPr>
              <a:t> </a:t>
            </a:r>
            <a:r>
              <a:rPr sz="2000" i="1" dirty="0">
                <a:latin typeface="Times New Roman"/>
                <a:cs typeface="Times New Roman"/>
              </a:rPr>
              <a:t>E</a:t>
            </a:r>
            <a:r>
              <a:rPr sz="2000" i="1" spc="-6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and</a:t>
            </a:r>
            <a:r>
              <a:rPr sz="2000" spc="-12" dirty="0">
                <a:latin typeface="Times New Roman"/>
                <a:cs typeface="Times New Roman"/>
              </a:rPr>
              <a:t> </a:t>
            </a:r>
            <a:r>
              <a:rPr sz="2000" i="1" dirty="0">
                <a:latin typeface="Times New Roman"/>
                <a:cs typeface="Times New Roman"/>
              </a:rPr>
              <a:t>C</a:t>
            </a:r>
            <a:r>
              <a:rPr sz="2000" dirty="0">
                <a:latin typeface="Times New Roman"/>
                <a:cs typeface="Times New Roman"/>
              </a:rPr>
              <a:t>.</a:t>
            </a:r>
            <a:endParaRPr sz="2000">
              <a:latin typeface="Times New Roman"/>
              <a:cs typeface="Times New Roman"/>
            </a:endParaRPr>
          </a:p>
          <a:p>
            <a:pPr>
              <a:spcBef>
                <a:spcPts val="61"/>
              </a:spcBef>
              <a:buFont typeface="Times New Roman"/>
              <a:buChar char="•"/>
            </a:pPr>
            <a:endParaRPr sz="1515">
              <a:latin typeface="Times New Roman"/>
              <a:cs typeface="Times New Roman"/>
            </a:endParaRPr>
          </a:p>
          <a:p>
            <a:pPr marL="242450" marR="6157" indent="-227826">
              <a:buChar char="•"/>
              <a:tabLst>
                <a:tab pos="243220" algn="l"/>
              </a:tabLst>
            </a:pPr>
            <a:r>
              <a:rPr sz="2000" dirty="0">
                <a:latin typeface="Times New Roman"/>
                <a:cs typeface="Times New Roman"/>
              </a:rPr>
              <a:t>Joint </a:t>
            </a:r>
            <a:r>
              <a:rPr sz="2000" i="1" dirty="0">
                <a:latin typeface="Times New Roman"/>
                <a:cs typeface="Times New Roman"/>
              </a:rPr>
              <a:t>A </a:t>
            </a:r>
            <a:r>
              <a:rPr sz="2000" spc="-6" dirty="0">
                <a:latin typeface="Times New Roman"/>
                <a:cs typeface="Times New Roman"/>
              </a:rPr>
              <a:t>is subjected </a:t>
            </a:r>
            <a:r>
              <a:rPr sz="2000" dirty="0">
                <a:latin typeface="Times New Roman"/>
                <a:cs typeface="Times New Roman"/>
              </a:rPr>
              <a:t>to only two unknown </a:t>
            </a:r>
            <a:r>
              <a:rPr sz="2000" spc="6" dirty="0">
                <a:latin typeface="Times New Roman"/>
                <a:cs typeface="Times New Roman"/>
              </a:rPr>
              <a:t> </a:t>
            </a:r>
            <a:r>
              <a:rPr sz="2000" spc="-6" dirty="0">
                <a:latin typeface="Times New Roman"/>
                <a:cs typeface="Times New Roman"/>
              </a:rPr>
              <a:t>member forces.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6" dirty="0">
                <a:latin typeface="Times New Roman"/>
                <a:cs typeface="Times New Roman"/>
              </a:rPr>
              <a:t>Determine </a:t>
            </a:r>
            <a:r>
              <a:rPr sz="2000" dirty="0">
                <a:latin typeface="Times New Roman"/>
                <a:cs typeface="Times New Roman"/>
              </a:rPr>
              <a:t>these </a:t>
            </a:r>
            <a:r>
              <a:rPr sz="2000" spc="-6" dirty="0">
                <a:latin typeface="Times New Roman"/>
                <a:cs typeface="Times New Roman"/>
              </a:rPr>
              <a:t>from </a:t>
            </a:r>
            <a:r>
              <a:rPr sz="2000" dirty="0">
                <a:latin typeface="Times New Roman"/>
                <a:cs typeface="Times New Roman"/>
              </a:rPr>
              <a:t>the </a:t>
            </a:r>
            <a:r>
              <a:rPr sz="2000" spc="-48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joint</a:t>
            </a:r>
            <a:r>
              <a:rPr sz="2000" spc="-36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equilibrium</a:t>
            </a:r>
            <a:r>
              <a:rPr sz="2000" spc="-42" dirty="0">
                <a:latin typeface="Times New Roman"/>
                <a:cs typeface="Times New Roman"/>
              </a:rPr>
              <a:t> </a:t>
            </a:r>
            <a:r>
              <a:rPr sz="2000" spc="-6" dirty="0">
                <a:latin typeface="Times New Roman"/>
                <a:cs typeface="Times New Roman"/>
              </a:rPr>
              <a:t>requirements.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021491" y="5674897"/>
            <a:ext cx="4443459" cy="939652"/>
          </a:xfrm>
          <a:prstGeom prst="rect">
            <a:avLst/>
          </a:prstGeom>
        </p:spPr>
        <p:txBody>
          <a:bodyPr vert="horz" wrap="square" lIns="0" tIns="16164" rIns="0" bIns="0" rtlCol="0">
            <a:spAutoFit/>
          </a:bodyPr>
          <a:lstStyle/>
          <a:p>
            <a:pPr marL="242450" marR="6157" indent="-227826">
              <a:spcBef>
                <a:spcPts val="127"/>
              </a:spcBef>
              <a:buChar char="•"/>
              <a:tabLst>
                <a:tab pos="243220" algn="l"/>
              </a:tabLst>
            </a:pPr>
            <a:r>
              <a:rPr sz="2000" dirty="0">
                <a:latin typeface="Times New Roman"/>
                <a:cs typeface="Times New Roman"/>
              </a:rPr>
              <a:t>In succession, </a:t>
            </a:r>
            <a:r>
              <a:rPr sz="2000" spc="-6" dirty="0">
                <a:latin typeface="Times New Roman"/>
                <a:cs typeface="Times New Roman"/>
              </a:rPr>
              <a:t>determine </a:t>
            </a:r>
            <a:r>
              <a:rPr sz="2000" dirty="0">
                <a:latin typeface="Times New Roman"/>
                <a:cs typeface="Times New Roman"/>
              </a:rPr>
              <a:t>unknown </a:t>
            </a:r>
            <a:r>
              <a:rPr sz="2000" spc="6" dirty="0">
                <a:latin typeface="Times New Roman"/>
                <a:cs typeface="Times New Roman"/>
              </a:rPr>
              <a:t> </a:t>
            </a:r>
            <a:r>
              <a:rPr sz="2000" spc="-6" dirty="0">
                <a:latin typeface="Times New Roman"/>
                <a:cs typeface="Times New Roman"/>
              </a:rPr>
              <a:t>member forces at joints </a:t>
            </a:r>
            <a:r>
              <a:rPr sz="2000" i="1" dirty="0">
                <a:latin typeface="Times New Roman"/>
                <a:cs typeface="Times New Roman"/>
              </a:rPr>
              <a:t>D</a:t>
            </a:r>
            <a:r>
              <a:rPr sz="2000" dirty="0">
                <a:latin typeface="Times New Roman"/>
                <a:cs typeface="Times New Roman"/>
              </a:rPr>
              <a:t>, </a:t>
            </a:r>
            <a:r>
              <a:rPr sz="2000" i="1" dirty="0">
                <a:latin typeface="Times New Roman"/>
                <a:cs typeface="Times New Roman"/>
              </a:rPr>
              <a:t>B</a:t>
            </a:r>
            <a:r>
              <a:rPr sz="2000" dirty="0">
                <a:latin typeface="Times New Roman"/>
                <a:cs typeface="Times New Roman"/>
              </a:rPr>
              <a:t>, and </a:t>
            </a:r>
            <a:r>
              <a:rPr sz="2000" i="1" dirty="0">
                <a:latin typeface="Times New Roman"/>
                <a:cs typeface="Times New Roman"/>
              </a:rPr>
              <a:t>E </a:t>
            </a:r>
            <a:r>
              <a:rPr sz="2000" spc="-6" dirty="0">
                <a:latin typeface="Times New Roman"/>
                <a:cs typeface="Times New Roman"/>
              </a:rPr>
              <a:t>from </a:t>
            </a:r>
            <a:r>
              <a:rPr sz="2000" spc="-48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joint</a:t>
            </a:r>
            <a:r>
              <a:rPr sz="2000" spc="-36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equilibrium</a:t>
            </a:r>
            <a:r>
              <a:rPr sz="2000" spc="-42" dirty="0">
                <a:latin typeface="Times New Roman"/>
                <a:cs typeface="Times New Roman"/>
              </a:rPr>
              <a:t> </a:t>
            </a:r>
            <a:r>
              <a:rPr sz="2000" spc="-6" dirty="0">
                <a:latin typeface="Times New Roman"/>
                <a:cs typeface="Times New Roman"/>
              </a:rPr>
              <a:t>requirements.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21491" y="6818358"/>
            <a:ext cx="4440382" cy="1247428"/>
          </a:xfrm>
          <a:prstGeom prst="rect">
            <a:avLst/>
          </a:prstGeom>
        </p:spPr>
        <p:txBody>
          <a:bodyPr vert="horz" wrap="square" lIns="0" tIns="16164" rIns="0" bIns="0" rtlCol="0">
            <a:spAutoFit/>
          </a:bodyPr>
          <a:lstStyle/>
          <a:p>
            <a:pPr marL="242450" marR="6157" indent="-227826" algn="just">
              <a:spcBef>
                <a:spcPts val="127"/>
              </a:spcBef>
              <a:buChar char="•"/>
              <a:tabLst>
                <a:tab pos="243220" algn="l"/>
              </a:tabLst>
            </a:pPr>
            <a:r>
              <a:rPr sz="2000" dirty="0">
                <a:latin typeface="Times New Roman"/>
                <a:cs typeface="Times New Roman"/>
              </a:rPr>
              <a:t>All </a:t>
            </a:r>
            <a:r>
              <a:rPr sz="2000" spc="-6" dirty="0">
                <a:latin typeface="Times New Roman"/>
                <a:cs typeface="Times New Roman"/>
              </a:rPr>
              <a:t>member forces </a:t>
            </a:r>
            <a:r>
              <a:rPr sz="2000" dirty="0">
                <a:latin typeface="Times New Roman"/>
                <a:cs typeface="Times New Roman"/>
              </a:rPr>
              <a:t>and support </a:t>
            </a:r>
            <a:r>
              <a:rPr sz="2000" spc="-6" dirty="0">
                <a:latin typeface="Times New Roman"/>
                <a:cs typeface="Times New Roman"/>
              </a:rPr>
              <a:t>reactions </a:t>
            </a:r>
            <a:r>
              <a:rPr sz="2000" spc="-48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are known </a:t>
            </a:r>
            <a:r>
              <a:rPr sz="2000" spc="-6" dirty="0">
                <a:latin typeface="Times New Roman"/>
                <a:cs typeface="Times New Roman"/>
              </a:rPr>
              <a:t>at </a:t>
            </a:r>
            <a:r>
              <a:rPr sz="2000" dirty="0">
                <a:latin typeface="Times New Roman"/>
                <a:cs typeface="Times New Roman"/>
              </a:rPr>
              <a:t>joint </a:t>
            </a:r>
            <a:r>
              <a:rPr sz="2000" i="1" dirty="0">
                <a:latin typeface="Times New Roman"/>
                <a:cs typeface="Times New Roman"/>
              </a:rPr>
              <a:t>C</a:t>
            </a:r>
            <a:r>
              <a:rPr sz="2000" dirty="0">
                <a:latin typeface="Times New Roman"/>
                <a:cs typeface="Times New Roman"/>
              </a:rPr>
              <a:t>.</a:t>
            </a:r>
            <a:r>
              <a:rPr sz="2000" spc="6" dirty="0">
                <a:latin typeface="Times New Roman"/>
                <a:cs typeface="Times New Roman"/>
              </a:rPr>
              <a:t> </a:t>
            </a:r>
            <a:r>
              <a:rPr sz="2000" spc="-12" dirty="0">
                <a:latin typeface="Times New Roman"/>
                <a:cs typeface="Times New Roman"/>
              </a:rPr>
              <a:t>However, </a:t>
            </a:r>
            <a:r>
              <a:rPr sz="2000" dirty="0">
                <a:latin typeface="Times New Roman"/>
                <a:cs typeface="Times New Roman"/>
              </a:rPr>
              <a:t>the joint </a:t>
            </a:r>
            <a:r>
              <a:rPr sz="2000" spc="-48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equilibrium</a:t>
            </a:r>
            <a:r>
              <a:rPr sz="2000" spc="-48" dirty="0">
                <a:latin typeface="Times New Roman"/>
                <a:cs typeface="Times New Roman"/>
              </a:rPr>
              <a:t> </a:t>
            </a:r>
            <a:r>
              <a:rPr sz="2000" spc="-6" dirty="0">
                <a:latin typeface="Times New Roman"/>
                <a:cs typeface="Times New Roman"/>
              </a:rPr>
              <a:t>requirements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-6" dirty="0">
                <a:latin typeface="Times New Roman"/>
                <a:cs typeface="Times New Roman"/>
              </a:rPr>
              <a:t>may</a:t>
            </a:r>
            <a:r>
              <a:rPr sz="2000" dirty="0">
                <a:latin typeface="Times New Roman"/>
                <a:cs typeface="Times New Roman"/>
              </a:rPr>
              <a:t> be</a:t>
            </a:r>
            <a:r>
              <a:rPr sz="2000" spc="-12" dirty="0">
                <a:latin typeface="Times New Roman"/>
                <a:cs typeface="Times New Roman"/>
              </a:rPr>
              <a:t> </a:t>
            </a:r>
            <a:r>
              <a:rPr sz="2000" spc="-6" dirty="0">
                <a:latin typeface="Times New Roman"/>
                <a:cs typeface="Times New Roman"/>
              </a:rPr>
              <a:t>applied </a:t>
            </a:r>
            <a:r>
              <a:rPr sz="2000" spc="-48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to</a:t>
            </a:r>
            <a:r>
              <a:rPr sz="2000" spc="-12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check</a:t>
            </a:r>
            <a:r>
              <a:rPr sz="2000" spc="-12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12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results.</a:t>
            </a:r>
            <a:endParaRPr sz="2000">
              <a:latin typeface="Times New Roman"/>
              <a:cs typeface="Times New Roman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74174" y="3172149"/>
            <a:ext cx="3468113" cy="2661696"/>
          </a:xfrm>
          <a:prstGeom prst="rect">
            <a:avLst/>
          </a:prstGeom>
        </p:spPr>
      </p:pic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3361" y="2128134"/>
            <a:ext cx="1813406" cy="569709"/>
          </a:xfrm>
          <a:prstGeom prst="rect">
            <a:avLst/>
          </a:prstGeom>
        </p:spPr>
        <p:txBody>
          <a:bodyPr vert="horz" wrap="square" lIns="0" tIns="19242" rIns="0" bIns="0" rtlCol="0">
            <a:spAutoFit/>
          </a:bodyPr>
          <a:lstStyle/>
          <a:p>
            <a:pPr marL="15394">
              <a:spcBef>
                <a:spcPts val="152"/>
              </a:spcBef>
            </a:pPr>
            <a:r>
              <a:rPr sz="3576" spc="12" dirty="0">
                <a:latin typeface="Arial MT"/>
                <a:cs typeface="Arial MT"/>
              </a:rPr>
              <a:t>Exa</a:t>
            </a:r>
            <a:r>
              <a:rPr sz="3576" spc="30" dirty="0">
                <a:latin typeface="Arial MT"/>
                <a:cs typeface="Arial MT"/>
              </a:rPr>
              <a:t>m</a:t>
            </a:r>
            <a:r>
              <a:rPr sz="3576" spc="12" dirty="0">
                <a:latin typeface="Arial MT"/>
                <a:cs typeface="Arial MT"/>
              </a:rPr>
              <a:t>p</a:t>
            </a:r>
            <a:r>
              <a:rPr sz="3576" dirty="0">
                <a:latin typeface="Arial MT"/>
                <a:cs typeface="Arial MT"/>
              </a:rPr>
              <a:t>l</a:t>
            </a:r>
            <a:r>
              <a:rPr sz="3576" spc="12" dirty="0">
                <a:latin typeface="Arial MT"/>
                <a:cs typeface="Arial MT"/>
              </a:rPr>
              <a:t>e</a:t>
            </a:r>
            <a:endParaRPr sz="3576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107092" y="2781329"/>
            <a:ext cx="5348624" cy="1552873"/>
          </a:xfrm>
          <a:prstGeom prst="rect">
            <a:avLst/>
          </a:prstGeom>
        </p:spPr>
        <p:txBody>
          <a:bodyPr vert="horz" wrap="square" lIns="0" tIns="166255" rIns="0" bIns="0" rtlCol="0">
            <a:spAutoFit/>
          </a:bodyPr>
          <a:lstStyle/>
          <a:p>
            <a:pPr marL="15394">
              <a:spcBef>
                <a:spcPts val="1309"/>
              </a:spcBef>
            </a:pPr>
            <a:r>
              <a:rPr sz="20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SOLUTION</a:t>
            </a:r>
            <a:r>
              <a:rPr sz="2000" dirty="0">
                <a:latin typeface="Times New Roman"/>
                <a:cs typeface="Times New Roman"/>
              </a:rPr>
              <a:t>:</a:t>
            </a:r>
            <a:endParaRPr sz="2000">
              <a:latin typeface="Times New Roman"/>
              <a:cs typeface="Times New Roman"/>
            </a:endParaRPr>
          </a:p>
          <a:p>
            <a:pPr marL="242450" marR="6157" indent="-227826">
              <a:spcBef>
                <a:spcPts val="1194"/>
              </a:spcBef>
              <a:buChar char="•"/>
              <a:tabLst>
                <a:tab pos="243220" algn="l"/>
              </a:tabLst>
            </a:pPr>
            <a:r>
              <a:rPr sz="2000" dirty="0">
                <a:latin typeface="Times New Roman"/>
                <a:cs typeface="Times New Roman"/>
              </a:rPr>
              <a:t>Based on a </a:t>
            </a:r>
            <a:r>
              <a:rPr sz="2000" spc="-6" dirty="0">
                <a:latin typeface="Times New Roman"/>
                <a:cs typeface="Times New Roman"/>
              </a:rPr>
              <a:t>free-body </a:t>
            </a:r>
            <a:r>
              <a:rPr sz="2000" dirty="0">
                <a:latin typeface="Times New Roman"/>
                <a:cs typeface="Times New Roman"/>
              </a:rPr>
              <a:t>diagram of the </a:t>
            </a:r>
            <a:r>
              <a:rPr sz="2000" spc="-6" dirty="0">
                <a:latin typeface="Times New Roman"/>
                <a:cs typeface="Times New Roman"/>
              </a:rPr>
              <a:t>entire </a:t>
            </a:r>
            <a:r>
              <a:rPr sz="2000" dirty="0">
                <a:latin typeface="Times New Roman"/>
                <a:cs typeface="Times New Roman"/>
              </a:rPr>
              <a:t>truss, </a:t>
            </a:r>
            <a:r>
              <a:rPr sz="2000" spc="6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solve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18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3</a:t>
            </a:r>
            <a:r>
              <a:rPr sz="2000" spc="-12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equilibrium</a:t>
            </a:r>
            <a:r>
              <a:rPr sz="2000" spc="-42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equations</a:t>
            </a:r>
            <a:r>
              <a:rPr sz="2000" spc="-36" dirty="0">
                <a:latin typeface="Times New Roman"/>
                <a:cs typeface="Times New Roman"/>
              </a:rPr>
              <a:t> </a:t>
            </a:r>
            <a:r>
              <a:rPr sz="2000" spc="-6" dirty="0">
                <a:latin typeface="Times New Roman"/>
                <a:cs typeface="Times New Roman"/>
              </a:rPr>
              <a:t>for</a:t>
            </a:r>
            <a:r>
              <a:rPr sz="2000" spc="-12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12" dirty="0">
                <a:latin typeface="Times New Roman"/>
                <a:cs typeface="Times New Roman"/>
              </a:rPr>
              <a:t> </a:t>
            </a:r>
            <a:r>
              <a:rPr sz="2000" spc="-6" dirty="0">
                <a:latin typeface="Times New Roman"/>
                <a:cs typeface="Times New Roman"/>
              </a:rPr>
              <a:t>reactions </a:t>
            </a:r>
            <a:r>
              <a:rPr sz="2000" spc="-485" dirty="0">
                <a:latin typeface="Times New Roman"/>
                <a:cs typeface="Times New Roman"/>
              </a:rPr>
              <a:t> </a:t>
            </a:r>
            <a:r>
              <a:rPr sz="2000" spc="-6" dirty="0">
                <a:latin typeface="Times New Roman"/>
                <a:cs typeface="Times New Roman"/>
              </a:rPr>
              <a:t>at</a:t>
            </a:r>
            <a:r>
              <a:rPr sz="2000" spc="-18" dirty="0">
                <a:latin typeface="Times New Roman"/>
                <a:cs typeface="Times New Roman"/>
              </a:rPr>
              <a:t> </a:t>
            </a:r>
            <a:r>
              <a:rPr sz="2000" i="1" dirty="0">
                <a:latin typeface="Times New Roman"/>
                <a:cs typeface="Times New Roman"/>
              </a:rPr>
              <a:t>E </a:t>
            </a:r>
            <a:r>
              <a:rPr sz="2000" dirty="0">
                <a:latin typeface="Times New Roman"/>
                <a:cs typeface="Times New Roman"/>
              </a:rPr>
              <a:t>and</a:t>
            </a:r>
            <a:r>
              <a:rPr sz="2000" spc="-6" dirty="0">
                <a:latin typeface="Times New Roman"/>
                <a:cs typeface="Times New Roman"/>
              </a:rPr>
              <a:t> </a:t>
            </a:r>
            <a:r>
              <a:rPr sz="2000" i="1" dirty="0">
                <a:latin typeface="Times New Roman"/>
                <a:cs typeface="Times New Roman"/>
              </a:rPr>
              <a:t>C</a:t>
            </a:r>
            <a:r>
              <a:rPr sz="2000" dirty="0">
                <a:latin typeface="Times New Roman"/>
                <a:cs typeface="Times New Roman"/>
              </a:rPr>
              <a:t>.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248708" y="4417672"/>
            <a:ext cx="4170988" cy="1199717"/>
          </a:xfrm>
          <a:prstGeom prst="rect">
            <a:avLst/>
          </a:prstGeom>
        </p:spPr>
        <p:txBody>
          <a:bodyPr vert="horz" wrap="square" lIns="0" tIns="34636" rIns="0" bIns="0" rtlCol="0">
            <a:spAutoFit/>
          </a:bodyPr>
          <a:lstStyle/>
          <a:p>
            <a:pPr marL="15394">
              <a:spcBef>
                <a:spcPts val="273"/>
              </a:spcBef>
            </a:pPr>
            <a:r>
              <a:rPr sz="1879" spc="-6" dirty="0">
                <a:latin typeface="Symbol"/>
                <a:cs typeface="Symbol"/>
              </a:rPr>
              <a:t></a:t>
            </a:r>
            <a:r>
              <a:rPr sz="1879" spc="67" dirty="0">
                <a:latin typeface="Times New Roman"/>
                <a:cs typeface="Times New Roman"/>
              </a:rPr>
              <a:t> </a:t>
            </a:r>
            <a:r>
              <a:rPr sz="1879" spc="-6" dirty="0">
                <a:latin typeface="Times New Roman"/>
                <a:cs typeface="Times New Roman"/>
              </a:rPr>
              <a:t>0</a:t>
            </a:r>
            <a:endParaRPr sz="1879">
              <a:latin typeface="Times New Roman"/>
              <a:cs typeface="Times New Roman"/>
            </a:endParaRPr>
          </a:p>
          <a:p>
            <a:pPr marR="14624" algn="r">
              <a:spcBef>
                <a:spcPts val="255"/>
              </a:spcBef>
            </a:pPr>
            <a:r>
              <a:rPr sz="1879" spc="-6" dirty="0">
                <a:latin typeface="Symbol"/>
                <a:cs typeface="Symbol"/>
              </a:rPr>
              <a:t></a:t>
            </a:r>
            <a:r>
              <a:rPr sz="1879" spc="115" dirty="0">
                <a:latin typeface="Times New Roman"/>
                <a:cs typeface="Times New Roman"/>
              </a:rPr>
              <a:t> </a:t>
            </a:r>
            <a:r>
              <a:rPr sz="2424" spc="-376" dirty="0">
                <a:latin typeface="Symbol"/>
                <a:cs typeface="Symbol"/>
              </a:rPr>
              <a:t></a:t>
            </a:r>
            <a:r>
              <a:rPr sz="1879" dirty="0">
                <a:latin typeface="Times New Roman"/>
                <a:cs typeface="Times New Roman"/>
              </a:rPr>
              <a:t>1</a:t>
            </a:r>
            <a:r>
              <a:rPr sz="1879" spc="-6" dirty="0">
                <a:latin typeface="Times New Roman"/>
                <a:cs typeface="Times New Roman"/>
              </a:rPr>
              <a:t>0</a:t>
            </a:r>
            <a:r>
              <a:rPr sz="1879" spc="176" dirty="0">
                <a:latin typeface="Times New Roman"/>
                <a:cs typeface="Times New Roman"/>
              </a:rPr>
              <a:t> </a:t>
            </a:r>
            <a:r>
              <a:rPr sz="1879" dirty="0">
                <a:latin typeface="Times New Roman"/>
                <a:cs typeface="Times New Roman"/>
              </a:rPr>
              <a:t>k</a:t>
            </a:r>
            <a:r>
              <a:rPr sz="1879" spc="-6" dirty="0">
                <a:latin typeface="Times New Roman"/>
                <a:cs typeface="Times New Roman"/>
              </a:rPr>
              <a:t>N</a:t>
            </a:r>
            <a:r>
              <a:rPr sz="1879" spc="-48" dirty="0">
                <a:latin typeface="Times New Roman"/>
                <a:cs typeface="Times New Roman"/>
              </a:rPr>
              <a:t> </a:t>
            </a:r>
            <a:r>
              <a:rPr sz="2424" spc="-261" dirty="0">
                <a:latin typeface="Symbol"/>
                <a:cs typeface="Symbol"/>
              </a:rPr>
              <a:t></a:t>
            </a:r>
            <a:r>
              <a:rPr sz="2424" spc="-376" dirty="0">
                <a:latin typeface="Symbol"/>
                <a:cs typeface="Symbol"/>
              </a:rPr>
              <a:t></a:t>
            </a:r>
            <a:r>
              <a:rPr sz="1879" dirty="0">
                <a:latin typeface="Times New Roman"/>
                <a:cs typeface="Times New Roman"/>
              </a:rPr>
              <a:t>1</a:t>
            </a:r>
            <a:r>
              <a:rPr sz="1879" spc="-6" dirty="0">
                <a:latin typeface="Times New Roman"/>
                <a:cs typeface="Times New Roman"/>
              </a:rPr>
              <a:t>2</a:t>
            </a:r>
            <a:r>
              <a:rPr sz="1879" spc="176" dirty="0">
                <a:latin typeface="Times New Roman"/>
                <a:cs typeface="Times New Roman"/>
              </a:rPr>
              <a:t> </a:t>
            </a:r>
            <a:r>
              <a:rPr sz="1879" spc="-6" dirty="0">
                <a:latin typeface="Times New Roman"/>
                <a:cs typeface="Times New Roman"/>
              </a:rPr>
              <a:t>m</a:t>
            </a:r>
            <a:r>
              <a:rPr sz="1879" spc="-170" dirty="0">
                <a:latin typeface="Times New Roman"/>
                <a:cs typeface="Times New Roman"/>
              </a:rPr>
              <a:t> </a:t>
            </a:r>
            <a:r>
              <a:rPr sz="2424" spc="79" dirty="0">
                <a:latin typeface="Symbol"/>
                <a:cs typeface="Symbol"/>
              </a:rPr>
              <a:t></a:t>
            </a:r>
            <a:r>
              <a:rPr sz="1879" spc="-6" dirty="0">
                <a:latin typeface="Symbol"/>
                <a:cs typeface="Symbol"/>
              </a:rPr>
              <a:t></a:t>
            </a:r>
            <a:r>
              <a:rPr sz="1879" spc="24" dirty="0">
                <a:latin typeface="Times New Roman"/>
                <a:cs typeface="Times New Roman"/>
              </a:rPr>
              <a:t> </a:t>
            </a:r>
            <a:r>
              <a:rPr sz="2424" spc="-212" dirty="0">
                <a:latin typeface="Symbol"/>
                <a:cs typeface="Symbol"/>
              </a:rPr>
              <a:t></a:t>
            </a:r>
            <a:r>
              <a:rPr sz="1879" spc="-6" dirty="0">
                <a:latin typeface="Times New Roman"/>
                <a:cs typeface="Times New Roman"/>
              </a:rPr>
              <a:t>5</a:t>
            </a:r>
            <a:r>
              <a:rPr sz="1879" spc="18" dirty="0">
                <a:latin typeface="Times New Roman"/>
                <a:cs typeface="Times New Roman"/>
              </a:rPr>
              <a:t> </a:t>
            </a:r>
            <a:r>
              <a:rPr sz="1879" dirty="0">
                <a:latin typeface="Times New Roman"/>
                <a:cs typeface="Times New Roman"/>
              </a:rPr>
              <a:t>k</a:t>
            </a:r>
            <a:r>
              <a:rPr sz="1879" spc="-6" dirty="0">
                <a:latin typeface="Times New Roman"/>
                <a:cs typeface="Times New Roman"/>
              </a:rPr>
              <a:t>N</a:t>
            </a:r>
            <a:r>
              <a:rPr sz="1879" spc="-36" dirty="0">
                <a:latin typeface="Times New Roman"/>
                <a:cs typeface="Times New Roman"/>
              </a:rPr>
              <a:t> </a:t>
            </a:r>
            <a:r>
              <a:rPr sz="2424" spc="-261" dirty="0">
                <a:latin typeface="Symbol"/>
                <a:cs typeface="Symbol"/>
              </a:rPr>
              <a:t></a:t>
            </a:r>
            <a:r>
              <a:rPr sz="2424" spc="-188" dirty="0">
                <a:latin typeface="Symbol"/>
                <a:cs typeface="Symbol"/>
              </a:rPr>
              <a:t></a:t>
            </a:r>
            <a:r>
              <a:rPr sz="1879" spc="-6" dirty="0">
                <a:latin typeface="Times New Roman"/>
                <a:cs typeface="Times New Roman"/>
              </a:rPr>
              <a:t>6</a:t>
            </a:r>
            <a:r>
              <a:rPr sz="1879" spc="61" dirty="0">
                <a:latin typeface="Times New Roman"/>
                <a:cs typeface="Times New Roman"/>
              </a:rPr>
              <a:t> </a:t>
            </a:r>
            <a:r>
              <a:rPr sz="1879" spc="-6" dirty="0">
                <a:latin typeface="Times New Roman"/>
                <a:cs typeface="Times New Roman"/>
              </a:rPr>
              <a:t>m</a:t>
            </a:r>
            <a:r>
              <a:rPr sz="1879" spc="-170" dirty="0">
                <a:latin typeface="Times New Roman"/>
                <a:cs typeface="Times New Roman"/>
              </a:rPr>
              <a:t> </a:t>
            </a:r>
            <a:r>
              <a:rPr sz="2424" spc="79" dirty="0">
                <a:latin typeface="Symbol"/>
                <a:cs typeface="Symbol"/>
              </a:rPr>
              <a:t></a:t>
            </a:r>
            <a:r>
              <a:rPr sz="1879" spc="-6" dirty="0">
                <a:latin typeface="Symbol"/>
                <a:cs typeface="Symbol"/>
              </a:rPr>
              <a:t></a:t>
            </a:r>
            <a:r>
              <a:rPr sz="1879" spc="97" dirty="0">
                <a:latin typeface="Times New Roman"/>
                <a:cs typeface="Times New Roman"/>
              </a:rPr>
              <a:t> </a:t>
            </a:r>
            <a:r>
              <a:rPr sz="1879" i="1" spc="-6" dirty="0">
                <a:latin typeface="Times New Roman"/>
                <a:cs typeface="Times New Roman"/>
              </a:rPr>
              <a:t>E</a:t>
            </a:r>
            <a:r>
              <a:rPr sz="1879" i="1" spc="-194" dirty="0">
                <a:latin typeface="Times New Roman"/>
                <a:cs typeface="Times New Roman"/>
              </a:rPr>
              <a:t> </a:t>
            </a:r>
            <a:r>
              <a:rPr sz="2424" spc="-212" dirty="0">
                <a:latin typeface="Symbol"/>
                <a:cs typeface="Symbol"/>
              </a:rPr>
              <a:t></a:t>
            </a:r>
            <a:r>
              <a:rPr sz="1879" spc="-6" dirty="0">
                <a:latin typeface="Times New Roman"/>
                <a:cs typeface="Times New Roman"/>
              </a:rPr>
              <a:t>3</a:t>
            </a:r>
            <a:r>
              <a:rPr sz="1879" spc="-12" dirty="0">
                <a:latin typeface="Times New Roman"/>
                <a:cs typeface="Times New Roman"/>
              </a:rPr>
              <a:t> </a:t>
            </a:r>
            <a:r>
              <a:rPr sz="1879" spc="-6" dirty="0">
                <a:latin typeface="Times New Roman"/>
                <a:cs typeface="Times New Roman"/>
              </a:rPr>
              <a:t>m</a:t>
            </a:r>
            <a:r>
              <a:rPr sz="1879" spc="-170" dirty="0">
                <a:latin typeface="Times New Roman"/>
                <a:cs typeface="Times New Roman"/>
              </a:rPr>
              <a:t> </a:t>
            </a:r>
            <a:r>
              <a:rPr sz="2424" spc="-109" dirty="0">
                <a:latin typeface="Symbol"/>
                <a:cs typeface="Symbol"/>
              </a:rPr>
              <a:t></a:t>
            </a:r>
            <a:endParaRPr sz="2424">
              <a:latin typeface="Symbol"/>
              <a:cs typeface="Symbol"/>
            </a:endParaRPr>
          </a:p>
          <a:p>
            <a:pPr marR="6157" algn="r">
              <a:spcBef>
                <a:spcPts val="1000"/>
              </a:spcBef>
            </a:pPr>
            <a:r>
              <a:rPr sz="2182" i="1" spc="18" dirty="0">
                <a:latin typeface="Times New Roman"/>
                <a:cs typeface="Times New Roman"/>
              </a:rPr>
              <a:t>E</a:t>
            </a:r>
            <a:r>
              <a:rPr sz="2182" i="1" spc="61" dirty="0">
                <a:latin typeface="Times New Roman"/>
                <a:cs typeface="Times New Roman"/>
              </a:rPr>
              <a:t> </a:t>
            </a:r>
            <a:r>
              <a:rPr sz="2182" spc="18" dirty="0">
                <a:latin typeface="Symbol"/>
                <a:cs typeface="Symbol"/>
              </a:rPr>
              <a:t></a:t>
            </a:r>
            <a:r>
              <a:rPr sz="2182" spc="-109" dirty="0">
                <a:latin typeface="Times New Roman"/>
                <a:cs typeface="Times New Roman"/>
              </a:rPr>
              <a:t> </a:t>
            </a:r>
            <a:r>
              <a:rPr sz="2182" spc="12" dirty="0">
                <a:latin typeface="Times New Roman"/>
                <a:cs typeface="Times New Roman"/>
              </a:rPr>
              <a:t>5</a:t>
            </a:r>
            <a:r>
              <a:rPr sz="2182" spc="42" dirty="0">
                <a:latin typeface="Times New Roman"/>
                <a:cs typeface="Times New Roman"/>
              </a:rPr>
              <a:t>0</a:t>
            </a:r>
            <a:r>
              <a:rPr sz="2182" spc="12" dirty="0">
                <a:latin typeface="Times New Roman"/>
                <a:cs typeface="Times New Roman"/>
              </a:rPr>
              <a:t>k</a:t>
            </a:r>
            <a:r>
              <a:rPr sz="2182" spc="24" dirty="0">
                <a:latin typeface="Times New Roman"/>
                <a:cs typeface="Times New Roman"/>
              </a:rPr>
              <a:t>N</a:t>
            </a:r>
            <a:r>
              <a:rPr sz="2182" spc="-145" dirty="0">
                <a:latin typeface="Times New Roman"/>
                <a:cs typeface="Times New Roman"/>
              </a:rPr>
              <a:t> </a:t>
            </a:r>
            <a:r>
              <a:rPr sz="2182" spc="18" dirty="0">
                <a:latin typeface="Symbol"/>
                <a:cs typeface="Symbol"/>
              </a:rPr>
              <a:t></a:t>
            </a:r>
            <a:endParaRPr sz="2182">
              <a:latin typeface="Symbol"/>
              <a:cs typeface="Symbo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429133" y="4378502"/>
            <a:ext cx="767388" cy="44612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46181">
              <a:spcBef>
                <a:spcPts val="133"/>
              </a:spcBef>
            </a:pPr>
            <a:r>
              <a:rPr sz="2788" spc="24" dirty="0">
                <a:latin typeface="Cambria"/>
                <a:cs typeface="Cambria"/>
              </a:rPr>
              <a:t>∑</a:t>
            </a:r>
            <a:r>
              <a:rPr sz="2788" spc="-79" dirty="0">
                <a:latin typeface="Cambria"/>
                <a:cs typeface="Cambria"/>
              </a:rPr>
              <a:t> </a:t>
            </a:r>
            <a:r>
              <a:rPr sz="2818" i="1" spc="-8" baseline="14336" dirty="0">
                <a:latin typeface="Times New Roman"/>
                <a:cs typeface="Times New Roman"/>
              </a:rPr>
              <a:t>M</a:t>
            </a:r>
            <a:r>
              <a:rPr sz="2818" i="1" spc="-118" baseline="14336" dirty="0">
                <a:latin typeface="Times New Roman"/>
                <a:cs typeface="Times New Roman"/>
              </a:rPr>
              <a:t> </a:t>
            </a:r>
            <a:r>
              <a:rPr sz="1091" i="1" dirty="0">
                <a:latin typeface="Times New Roman"/>
                <a:cs typeface="Times New Roman"/>
              </a:rPr>
              <a:t>C</a:t>
            </a:r>
            <a:endParaRPr sz="1091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031316" y="5230322"/>
            <a:ext cx="1424709" cy="394085"/>
          </a:xfrm>
          <a:custGeom>
            <a:avLst/>
            <a:gdLst/>
            <a:ahLst/>
            <a:cxnLst/>
            <a:rect l="l" t="t" r="r" b="b"/>
            <a:pathLst>
              <a:path w="1175384" h="325120">
                <a:moveTo>
                  <a:pt x="1175004" y="324612"/>
                </a:moveTo>
                <a:lnTo>
                  <a:pt x="1175004" y="0"/>
                </a:lnTo>
                <a:lnTo>
                  <a:pt x="0" y="0"/>
                </a:lnTo>
                <a:lnTo>
                  <a:pt x="0" y="324612"/>
                </a:lnTo>
                <a:lnTo>
                  <a:pt x="4572" y="324612"/>
                </a:lnTo>
                <a:lnTo>
                  <a:pt x="4572" y="7620"/>
                </a:lnTo>
                <a:lnTo>
                  <a:pt x="9144" y="4572"/>
                </a:lnTo>
                <a:lnTo>
                  <a:pt x="9144" y="7620"/>
                </a:lnTo>
                <a:lnTo>
                  <a:pt x="1167384" y="7620"/>
                </a:lnTo>
                <a:lnTo>
                  <a:pt x="1167384" y="4572"/>
                </a:lnTo>
                <a:lnTo>
                  <a:pt x="1171956" y="7620"/>
                </a:lnTo>
                <a:lnTo>
                  <a:pt x="1171956" y="324612"/>
                </a:lnTo>
                <a:lnTo>
                  <a:pt x="1175004" y="324612"/>
                </a:lnTo>
                <a:close/>
              </a:path>
              <a:path w="1175384" h="325120">
                <a:moveTo>
                  <a:pt x="9144" y="7620"/>
                </a:moveTo>
                <a:lnTo>
                  <a:pt x="9144" y="4572"/>
                </a:lnTo>
                <a:lnTo>
                  <a:pt x="4572" y="7620"/>
                </a:lnTo>
                <a:lnTo>
                  <a:pt x="9144" y="7620"/>
                </a:lnTo>
                <a:close/>
              </a:path>
              <a:path w="1175384" h="325120">
                <a:moveTo>
                  <a:pt x="9144" y="316992"/>
                </a:moveTo>
                <a:lnTo>
                  <a:pt x="9144" y="7620"/>
                </a:lnTo>
                <a:lnTo>
                  <a:pt x="4572" y="7620"/>
                </a:lnTo>
                <a:lnTo>
                  <a:pt x="4572" y="316992"/>
                </a:lnTo>
                <a:lnTo>
                  <a:pt x="9144" y="316992"/>
                </a:lnTo>
                <a:close/>
              </a:path>
              <a:path w="1175384" h="325120">
                <a:moveTo>
                  <a:pt x="1171956" y="316992"/>
                </a:moveTo>
                <a:lnTo>
                  <a:pt x="4572" y="316992"/>
                </a:lnTo>
                <a:lnTo>
                  <a:pt x="9144" y="321564"/>
                </a:lnTo>
                <a:lnTo>
                  <a:pt x="9144" y="324612"/>
                </a:lnTo>
                <a:lnTo>
                  <a:pt x="1167384" y="324612"/>
                </a:lnTo>
                <a:lnTo>
                  <a:pt x="1167384" y="321564"/>
                </a:lnTo>
                <a:lnTo>
                  <a:pt x="1171956" y="316992"/>
                </a:lnTo>
                <a:close/>
              </a:path>
              <a:path w="1175384" h="325120">
                <a:moveTo>
                  <a:pt x="9144" y="324612"/>
                </a:moveTo>
                <a:lnTo>
                  <a:pt x="9144" y="321564"/>
                </a:lnTo>
                <a:lnTo>
                  <a:pt x="4572" y="316992"/>
                </a:lnTo>
                <a:lnTo>
                  <a:pt x="4572" y="324612"/>
                </a:lnTo>
                <a:lnTo>
                  <a:pt x="9144" y="324612"/>
                </a:lnTo>
                <a:close/>
              </a:path>
              <a:path w="1175384" h="325120">
                <a:moveTo>
                  <a:pt x="1171956" y="7620"/>
                </a:moveTo>
                <a:lnTo>
                  <a:pt x="1167384" y="4572"/>
                </a:lnTo>
                <a:lnTo>
                  <a:pt x="1167384" y="7620"/>
                </a:lnTo>
                <a:lnTo>
                  <a:pt x="1171956" y="7620"/>
                </a:lnTo>
                <a:close/>
              </a:path>
              <a:path w="1175384" h="325120">
                <a:moveTo>
                  <a:pt x="1171956" y="316992"/>
                </a:moveTo>
                <a:lnTo>
                  <a:pt x="1171956" y="7620"/>
                </a:lnTo>
                <a:lnTo>
                  <a:pt x="1167384" y="7620"/>
                </a:lnTo>
                <a:lnTo>
                  <a:pt x="1167384" y="316992"/>
                </a:lnTo>
                <a:lnTo>
                  <a:pt x="1171956" y="316992"/>
                </a:lnTo>
                <a:close/>
              </a:path>
              <a:path w="1175384" h="325120">
                <a:moveTo>
                  <a:pt x="1171956" y="324612"/>
                </a:moveTo>
                <a:lnTo>
                  <a:pt x="1171956" y="316992"/>
                </a:lnTo>
                <a:lnTo>
                  <a:pt x="1167384" y="321564"/>
                </a:lnTo>
                <a:lnTo>
                  <a:pt x="1167384" y="324612"/>
                </a:lnTo>
                <a:lnTo>
                  <a:pt x="1171956" y="32461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309059" y="5866449"/>
            <a:ext cx="1551709" cy="382343"/>
          </a:xfrm>
          <a:prstGeom prst="rect">
            <a:avLst/>
          </a:prstGeom>
        </p:spPr>
        <p:txBody>
          <a:bodyPr vert="horz" wrap="square" lIns="0" tIns="18473" rIns="0" bIns="0" rtlCol="0">
            <a:spAutoFit/>
          </a:bodyPr>
          <a:lstStyle/>
          <a:p>
            <a:pPr marL="46181">
              <a:spcBef>
                <a:spcPts val="145"/>
              </a:spcBef>
            </a:pPr>
            <a:r>
              <a:rPr sz="3545" spc="45" baseline="-7122" dirty="0">
                <a:latin typeface="Cambria"/>
                <a:cs typeface="Cambria"/>
              </a:rPr>
              <a:t>∑</a:t>
            </a:r>
            <a:r>
              <a:rPr sz="3545" spc="-245" baseline="-7122" dirty="0">
                <a:latin typeface="Cambria"/>
                <a:cs typeface="Cambria"/>
              </a:rPr>
              <a:t> </a:t>
            </a:r>
            <a:r>
              <a:rPr sz="2000" i="1" spc="-36" dirty="0">
                <a:latin typeface="Times New Roman"/>
                <a:cs typeface="Times New Roman"/>
              </a:rPr>
              <a:t>F</a:t>
            </a:r>
            <a:r>
              <a:rPr sz="2364" i="1" spc="8" baseline="-17094" dirty="0">
                <a:latin typeface="Times New Roman"/>
                <a:cs typeface="Times New Roman"/>
              </a:rPr>
              <a:t>x</a:t>
            </a:r>
            <a:r>
              <a:rPr sz="2364" i="1" baseline="-17094" dirty="0">
                <a:latin typeface="Times New Roman"/>
                <a:cs typeface="Times New Roman"/>
              </a:rPr>
              <a:t> </a:t>
            </a:r>
            <a:r>
              <a:rPr sz="2364" i="1" spc="-45" baseline="-17094" dirty="0">
                <a:latin typeface="Times New Roman"/>
                <a:cs typeface="Times New Roman"/>
              </a:rPr>
              <a:t> </a:t>
            </a:r>
            <a:r>
              <a:rPr sz="2000" spc="-6" dirty="0">
                <a:latin typeface="Symbol"/>
                <a:cs typeface="Symbol"/>
              </a:rPr>
              <a:t>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-6" dirty="0">
                <a:latin typeface="Times New Roman"/>
                <a:cs typeface="Times New Roman"/>
              </a:rPr>
              <a:t>0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-6" dirty="0">
                <a:latin typeface="Symbol"/>
                <a:cs typeface="Symbol"/>
              </a:rPr>
              <a:t>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i="1" spc="127" dirty="0">
                <a:latin typeface="Times New Roman"/>
                <a:cs typeface="Times New Roman"/>
              </a:rPr>
              <a:t>C</a:t>
            </a:r>
            <a:r>
              <a:rPr sz="2364" i="1" spc="8" baseline="-17094" dirty="0">
                <a:latin typeface="Times New Roman"/>
                <a:cs typeface="Times New Roman"/>
              </a:rPr>
              <a:t>x</a:t>
            </a:r>
            <a:endParaRPr sz="2364" baseline="-17094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883532" y="5917034"/>
            <a:ext cx="792018" cy="321767"/>
          </a:xfrm>
          <a:prstGeom prst="rect">
            <a:avLst/>
          </a:prstGeom>
        </p:spPr>
        <p:txBody>
          <a:bodyPr vert="horz" wrap="square" lIns="0" tIns="13855" rIns="0" bIns="0" rtlCol="0">
            <a:spAutoFit/>
          </a:bodyPr>
          <a:lstStyle/>
          <a:p>
            <a:pPr marL="46181">
              <a:spcBef>
                <a:spcPts val="109"/>
              </a:spcBef>
            </a:pPr>
            <a:r>
              <a:rPr sz="2000" i="1" spc="79" dirty="0">
                <a:latin typeface="Times New Roman"/>
                <a:cs typeface="Times New Roman"/>
              </a:rPr>
              <a:t>C</a:t>
            </a:r>
            <a:r>
              <a:rPr sz="2364" i="1" spc="118" baseline="-17094" dirty="0">
                <a:latin typeface="Times New Roman"/>
                <a:cs typeface="Times New Roman"/>
              </a:rPr>
              <a:t>x</a:t>
            </a:r>
            <a:r>
              <a:rPr sz="2364" i="1" spc="445" baseline="-17094" dirty="0">
                <a:latin typeface="Times New Roman"/>
                <a:cs typeface="Times New Roman"/>
              </a:rPr>
              <a:t> </a:t>
            </a:r>
            <a:r>
              <a:rPr sz="2000" spc="-6" dirty="0">
                <a:latin typeface="Symbol"/>
                <a:cs typeface="Symbol"/>
              </a:rPr>
              <a:t></a:t>
            </a:r>
            <a:r>
              <a:rPr sz="2000" spc="-67" dirty="0">
                <a:latin typeface="Times New Roman"/>
                <a:cs typeface="Times New Roman"/>
              </a:rPr>
              <a:t> </a:t>
            </a:r>
            <a:r>
              <a:rPr sz="2000" spc="-6" dirty="0">
                <a:latin typeface="Times New Roman"/>
                <a:cs typeface="Times New Roman"/>
              </a:rPr>
              <a:t>0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907549" y="5948911"/>
            <a:ext cx="755842" cy="349442"/>
          </a:xfrm>
          <a:custGeom>
            <a:avLst/>
            <a:gdLst/>
            <a:ahLst/>
            <a:cxnLst/>
            <a:rect l="l" t="t" r="r" b="b"/>
            <a:pathLst>
              <a:path w="623570" h="288289">
                <a:moveTo>
                  <a:pt x="623316" y="288036"/>
                </a:moveTo>
                <a:lnTo>
                  <a:pt x="623316" y="0"/>
                </a:lnTo>
                <a:lnTo>
                  <a:pt x="0" y="0"/>
                </a:lnTo>
                <a:lnTo>
                  <a:pt x="0" y="288036"/>
                </a:lnTo>
                <a:lnTo>
                  <a:pt x="3048" y="288036"/>
                </a:lnTo>
                <a:lnTo>
                  <a:pt x="3048" y="7620"/>
                </a:lnTo>
                <a:lnTo>
                  <a:pt x="7620" y="3048"/>
                </a:lnTo>
                <a:lnTo>
                  <a:pt x="7620" y="7620"/>
                </a:lnTo>
                <a:lnTo>
                  <a:pt x="614172" y="7620"/>
                </a:lnTo>
                <a:lnTo>
                  <a:pt x="614172" y="3048"/>
                </a:lnTo>
                <a:lnTo>
                  <a:pt x="618744" y="7620"/>
                </a:lnTo>
                <a:lnTo>
                  <a:pt x="618744" y="288036"/>
                </a:lnTo>
                <a:lnTo>
                  <a:pt x="623316" y="288036"/>
                </a:lnTo>
                <a:close/>
              </a:path>
              <a:path w="623570" h="288289">
                <a:moveTo>
                  <a:pt x="7620" y="7620"/>
                </a:moveTo>
                <a:lnTo>
                  <a:pt x="7620" y="3048"/>
                </a:lnTo>
                <a:lnTo>
                  <a:pt x="3048" y="7620"/>
                </a:lnTo>
                <a:lnTo>
                  <a:pt x="7620" y="7620"/>
                </a:lnTo>
                <a:close/>
              </a:path>
              <a:path w="623570" h="288289">
                <a:moveTo>
                  <a:pt x="7620" y="278892"/>
                </a:moveTo>
                <a:lnTo>
                  <a:pt x="7620" y="7620"/>
                </a:lnTo>
                <a:lnTo>
                  <a:pt x="3048" y="7620"/>
                </a:lnTo>
                <a:lnTo>
                  <a:pt x="3048" y="278892"/>
                </a:lnTo>
                <a:lnTo>
                  <a:pt x="7620" y="278892"/>
                </a:lnTo>
                <a:close/>
              </a:path>
              <a:path w="623570" h="288289">
                <a:moveTo>
                  <a:pt x="618744" y="278892"/>
                </a:moveTo>
                <a:lnTo>
                  <a:pt x="3048" y="278892"/>
                </a:lnTo>
                <a:lnTo>
                  <a:pt x="7620" y="283464"/>
                </a:lnTo>
                <a:lnTo>
                  <a:pt x="7620" y="288036"/>
                </a:lnTo>
                <a:lnTo>
                  <a:pt x="614172" y="288036"/>
                </a:lnTo>
                <a:lnTo>
                  <a:pt x="614172" y="283464"/>
                </a:lnTo>
                <a:lnTo>
                  <a:pt x="618744" y="278892"/>
                </a:lnTo>
                <a:close/>
              </a:path>
              <a:path w="623570" h="288289">
                <a:moveTo>
                  <a:pt x="7620" y="288036"/>
                </a:moveTo>
                <a:lnTo>
                  <a:pt x="7620" y="283464"/>
                </a:lnTo>
                <a:lnTo>
                  <a:pt x="3048" y="278892"/>
                </a:lnTo>
                <a:lnTo>
                  <a:pt x="3048" y="288036"/>
                </a:lnTo>
                <a:lnTo>
                  <a:pt x="7620" y="288036"/>
                </a:lnTo>
                <a:close/>
              </a:path>
              <a:path w="623570" h="288289">
                <a:moveTo>
                  <a:pt x="618744" y="7620"/>
                </a:moveTo>
                <a:lnTo>
                  <a:pt x="614172" y="3048"/>
                </a:lnTo>
                <a:lnTo>
                  <a:pt x="614172" y="7620"/>
                </a:lnTo>
                <a:lnTo>
                  <a:pt x="618744" y="7620"/>
                </a:lnTo>
                <a:close/>
              </a:path>
              <a:path w="623570" h="288289">
                <a:moveTo>
                  <a:pt x="618744" y="278892"/>
                </a:moveTo>
                <a:lnTo>
                  <a:pt x="618744" y="7620"/>
                </a:lnTo>
                <a:lnTo>
                  <a:pt x="614172" y="7620"/>
                </a:lnTo>
                <a:lnTo>
                  <a:pt x="614172" y="278892"/>
                </a:lnTo>
                <a:lnTo>
                  <a:pt x="618744" y="278892"/>
                </a:lnTo>
                <a:close/>
              </a:path>
              <a:path w="623570" h="288289">
                <a:moveTo>
                  <a:pt x="618744" y="288036"/>
                </a:moveTo>
                <a:lnTo>
                  <a:pt x="618744" y="278892"/>
                </a:lnTo>
                <a:lnTo>
                  <a:pt x="614172" y="283464"/>
                </a:lnTo>
                <a:lnTo>
                  <a:pt x="614172" y="288036"/>
                </a:lnTo>
                <a:lnTo>
                  <a:pt x="618744" y="288036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360783" y="6705863"/>
            <a:ext cx="742758" cy="580497"/>
          </a:xfrm>
          <a:prstGeom prst="rect">
            <a:avLst/>
          </a:prstGeom>
        </p:spPr>
        <p:txBody>
          <a:bodyPr vert="horz" wrap="square" lIns="0" tIns="20782" rIns="0" bIns="0" rtlCol="0">
            <a:spAutoFit/>
          </a:bodyPr>
          <a:lstStyle/>
          <a:p>
            <a:pPr marL="46181">
              <a:spcBef>
                <a:spcPts val="164"/>
              </a:spcBef>
            </a:pPr>
            <a:r>
              <a:rPr sz="3636" spc="48" dirty="0">
                <a:latin typeface="Cambria"/>
                <a:cs typeface="Cambria"/>
              </a:rPr>
              <a:t>∑</a:t>
            </a:r>
            <a:r>
              <a:rPr sz="3636" spc="-418" dirty="0">
                <a:latin typeface="Cambria"/>
                <a:cs typeface="Cambria"/>
              </a:rPr>
              <a:t> </a:t>
            </a:r>
            <a:r>
              <a:rPr sz="3636" i="1" spc="-27" baseline="13888" dirty="0">
                <a:latin typeface="Times New Roman"/>
                <a:cs typeface="Times New Roman"/>
              </a:rPr>
              <a:t>F</a:t>
            </a:r>
            <a:r>
              <a:rPr sz="1394" i="1" spc="12" dirty="0">
                <a:latin typeface="Times New Roman"/>
                <a:cs typeface="Times New Roman"/>
              </a:rPr>
              <a:t>y</a:t>
            </a:r>
            <a:endParaRPr sz="1394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120008" y="6784002"/>
            <a:ext cx="4339550" cy="895304"/>
          </a:xfrm>
          <a:prstGeom prst="rect">
            <a:avLst/>
          </a:prstGeom>
        </p:spPr>
        <p:txBody>
          <a:bodyPr vert="horz" wrap="square" lIns="0" tIns="18473" rIns="0" bIns="0" rtlCol="0">
            <a:spAutoFit/>
          </a:bodyPr>
          <a:lstStyle/>
          <a:p>
            <a:pPr marL="46181">
              <a:spcBef>
                <a:spcPts val="145"/>
              </a:spcBef>
            </a:pPr>
            <a:r>
              <a:rPr sz="2424" spc="18" dirty="0">
                <a:latin typeface="Symbol"/>
                <a:cs typeface="Symbol"/>
              </a:rPr>
              <a:t></a:t>
            </a:r>
            <a:r>
              <a:rPr sz="2424" spc="-97" dirty="0">
                <a:latin typeface="Times New Roman"/>
                <a:cs typeface="Times New Roman"/>
              </a:rPr>
              <a:t> </a:t>
            </a:r>
            <a:r>
              <a:rPr sz="2424" spc="12" dirty="0">
                <a:latin typeface="Times New Roman"/>
                <a:cs typeface="Times New Roman"/>
              </a:rPr>
              <a:t>0</a:t>
            </a:r>
            <a:r>
              <a:rPr sz="2424" spc="-79" dirty="0">
                <a:latin typeface="Times New Roman"/>
                <a:cs typeface="Times New Roman"/>
              </a:rPr>
              <a:t> </a:t>
            </a:r>
            <a:r>
              <a:rPr sz="2424" spc="18" dirty="0">
                <a:latin typeface="Symbol"/>
                <a:cs typeface="Symbol"/>
              </a:rPr>
              <a:t></a:t>
            </a:r>
            <a:r>
              <a:rPr sz="2424" spc="-55" dirty="0">
                <a:latin typeface="Times New Roman"/>
                <a:cs typeface="Times New Roman"/>
              </a:rPr>
              <a:t> </a:t>
            </a:r>
            <a:r>
              <a:rPr sz="2424" spc="6" dirty="0">
                <a:latin typeface="Symbol"/>
                <a:cs typeface="Symbol"/>
              </a:rPr>
              <a:t></a:t>
            </a:r>
            <a:r>
              <a:rPr sz="2424" spc="18" dirty="0">
                <a:latin typeface="Times New Roman"/>
                <a:cs typeface="Times New Roman"/>
              </a:rPr>
              <a:t>10kN</a:t>
            </a:r>
            <a:r>
              <a:rPr sz="2424" spc="-145" dirty="0">
                <a:latin typeface="Times New Roman"/>
                <a:cs typeface="Times New Roman"/>
              </a:rPr>
              <a:t> </a:t>
            </a:r>
            <a:r>
              <a:rPr sz="2424" spc="6" dirty="0">
                <a:latin typeface="Times New Roman"/>
                <a:cs typeface="Times New Roman"/>
              </a:rPr>
              <a:t>-</a:t>
            </a:r>
            <a:r>
              <a:rPr sz="2424" spc="-247" dirty="0">
                <a:latin typeface="Times New Roman"/>
                <a:cs typeface="Times New Roman"/>
              </a:rPr>
              <a:t> </a:t>
            </a:r>
            <a:r>
              <a:rPr sz="2424" spc="12" dirty="0">
                <a:latin typeface="Times New Roman"/>
                <a:cs typeface="Times New Roman"/>
              </a:rPr>
              <a:t>5</a:t>
            </a:r>
            <a:r>
              <a:rPr sz="2424" spc="-194" dirty="0">
                <a:latin typeface="Times New Roman"/>
                <a:cs typeface="Times New Roman"/>
              </a:rPr>
              <a:t> </a:t>
            </a:r>
            <a:r>
              <a:rPr sz="2424" spc="18" dirty="0">
                <a:latin typeface="Times New Roman"/>
                <a:cs typeface="Times New Roman"/>
              </a:rPr>
              <a:t>kN</a:t>
            </a:r>
            <a:r>
              <a:rPr sz="2424" spc="-115" dirty="0">
                <a:latin typeface="Times New Roman"/>
                <a:cs typeface="Times New Roman"/>
              </a:rPr>
              <a:t> </a:t>
            </a:r>
            <a:r>
              <a:rPr sz="2424" spc="18" dirty="0">
                <a:latin typeface="Symbol"/>
                <a:cs typeface="Symbol"/>
              </a:rPr>
              <a:t></a:t>
            </a:r>
            <a:r>
              <a:rPr sz="2424" spc="-170" dirty="0">
                <a:latin typeface="Times New Roman"/>
                <a:cs typeface="Times New Roman"/>
              </a:rPr>
              <a:t> </a:t>
            </a:r>
            <a:r>
              <a:rPr sz="2424" spc="18" dirty="0">
                <a:latin typeface="Times New Roman"/>
                <a:cs typeface="Times New Roman"/>
              </a:rPr>
              <a:t>5</a:t>
            </a:r>
            <a:r>
              <a:rPr sz="2424" spc="12" dirty="0">
                <a:latin typeface="Times New Roman"/>
                <a:cs typeface="Times New Roman"/>
              </a:rPr>
              <a:t>0</a:t>
            </a:r>
            <a:r>
              <a:rPr sz="2424" spc="-164" dirty="0">
                <a:latin typeface="Times New Roman"/>
                <a:cs typeface="Times New Roman"/>
              </a:rPr>
              <a:t> </a:t>
            </a:r>
            <a:r>
              <a:rPr sz="2424" spc="18" dirty="0">
                <a:latin typeface="Times New Roman"/>
                <a:cs typeface="Times New Roman"/>
              </a:rPr>
              <a:t>kN</a:t>
            </a:r>
            <a:r>
              <a:rPr sz="2424" spc="-115" dirty="0">
                <a:latin typeface="Times New Roman"/>
                <a:cs typeface="Times New Roman"/>
              </a:rPr>
              <a:t> </a:t>
            </a:r>
            <a:r>
              <a:rPr sz="2424" spc="18" dirty="0">
                <a:latin typeface="Symbol"/>
                <a:cs typeface="Symbol"/>
              </a:rPr>
              <a:t></a:t>
            </a:r>
            <a:r>
              <a:rPr sz="2424" spc="-170" dirty="0">
                <a:latin typeface="Times New Roman"/>
                <a:cs typeface="Times New Roman"/>
              </a:rPr>
              <a:t> </a:t>
            </a:r>
            <a:r>
              <a:rPr sz="2424" i="1" spc="182" dirty="0">
                <a:latin typeface="Times New Roman"/>
                <a:cs typeface="Times New Roman"/>
              </a:rPr>
              <a:t>C</a:t>
            </a:r>
            <a:r>
              <a:rPr sz="2091" i="1" spc="18" baseline="-24154" dirty="0">
                <a:latin typeface="Times New Roman"/>
                <a:cs typeface="Times New Roman"/>
              </a:rPr>
              <a:t>y</a:t>
            </a:r>
            <a:endParaRPr sz="2091" baseline="-24154">
              <a:latin typeface="Times New Roman"/>
              <a:cs typeface="Times New Roman"/>
            </a:endParaRPr>
          </a:p>
          <a:p>
            <a:pPr marR="36945" algn="r">
              <a:spcBef>
                <a:spcPts val="1551"/>
              </a:spcBef>
            </a:pPr>
            <a:r>
              <a:rPr sz="1939" i="1" spc="158" dirty="0">
                <a:latin typeface="Times New Roman"/>
                <a:cs typeface="Times New Roman"/>
              </a:rPr>
              <a:t>C</a:t>
            </a:r>
            <a:r>
              <a:rPr sz="1727" i="1" baseline="-23391" dirty="0">
                <a:latin typeface="Times New Roman"/>
                <a:cs typeface="Times New Roman"/>
              </a:rPr>
              <a:t>y </a:t>
            </a:r>
            <a:r>
              <a:rPr sz="1727" i="1" spc="200" baseline="-23391" dirty="0">
                <a:latin typeface="Times New Roman"/>
                <a:cs typeface="Times New Roman"/>
              </a:rPr>
              <a:t> </a:t>
            </a:r>
            <a:r>
              <a:rPr sz="1939" spc="18" dirty="0">
                <a:latin typeface="Symbol"/>
                <a:cs typeface="Symbol"/>
              </a:rPr>
              <a:t></a:t>
            </a:r>
            <a:r>
              <a:rPr sz="1939" spc="-103" dirty="0">
                <a:latin typeface="Times New Roman"/>
                <a:cs typeface="Times New Roman"/>
              </a:rPr>
              <a:t> </a:t>
            </a:r>
            <a:r>
              <a:rPr sz="1939" spc="18" dirty="0">
                <a:latin typeface="Times New Roman"/>
                <a:cs typeface="Times New Roman"/>
              </a:rPr>
              <a:t>35</a:t>
            </a:r>
            <a:r>
              <a:rPr sz="1939" spc="-152" dirty="0">
                <a:latin typeface="Times New Roman"/>
                <a:cs typeface="Times New Roman"/>
              </a:rPr>
              <a:t> </a:t>
            </a:r>
            <a:r>
              <a:rPr sz="1939" spc="18" dirty="0">
                <a:latin typeface="Times New Roman"/>
                <a:cs typeface="Times New Roman"/>
              </a:rPr>
              <a:t>k</a:t>
            </a:r>
            <a:r>
              <a:rPr sz="1939" spc="24" dirty="0">
                <a:latin typeface="Times New Roman"/>
                <a:cs typeface="Times New Roman"/>
              </a:rPr>
              <a:t>N</a:t>
            </a:r>
            <a:r>
              <a:rPr sz="1939" spc="-138" dirty="0">
                <a:latin typeface="Times New Roman"/>
                <a:cs typeface="Times New Roman"/>
              </a:rPr>
              <a:t> </a:t>
            </a:r>
            <a:r>
              <a:rPr sz="1939" spc="18" dirty="0">
                <a:latin typeface="Symbol"/>
                <a:cs typeface="Symbol"/>
              </a:rPr>
              <a:t></a:t>
            </a:r>
            <a:endParaRPr sz="1939">
              <a:latin typeface="Symbol"/>
              <a:cs typeface="Symbo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051637" y="7334366"/>
            <a:ext cx="1415473" cy="436418"/>
          </a:xfrm>
          <a:custGeom>
            <a:avLst/>
            <a:gdLst/>
            <a:ahLst/>
            <a:cxnLst/>
            <a:rect l="l" t="t" r="r" b="b"/>
            <a:pathLst>
              <a:path w="1167765" h="360045">
                <a:moveTo>
                  <a:pt x="1167384" y="359664"/>
                </a:moveTo>
                <a:lnTo>
                  <a:pt x="1167384" y="0"/>
                </a:lnTo>
                <a:lnTo>
                  <a:pt x="0" y="0"/>
                </a:lnTo>
                <a:lnTo>
                  <a:pt x="0" y="359664"/>
                </a:lnTo>
                <a:lnTo>
                  <a:pt x="3048" y="359664"/>
                </a:lnTo>
                <a:lnTo>
                  <a:pt x="3048" y="7620"/>
                </a:lnTo>
                <a:lnTo>
                  <a:pt x="7620" y="3048"/>
                </a:lnTo>
                <a:lnTo>
                  <a:pt x="7620" y="7620"/>
                </a:lnTo>
                <a:lnTo>
                  <a:pt x="1159764" y="7620"/>
                </a:lnTo>
                <a:lnTo>
                  <a:pt x="1159764" y="3048"/>
                </a:lnTo>
                <a:lnTo>
                  <a:pt x="1164336" y="7620"/>
                </a:lnTo>
                <a:lnTo>
                  <a:pt x="1164336" y="359664"/>
                </a:lnTo>
                <a:lnTo>
                  <a:pt x="1167384" y="359664"/>
                </a:lnTo>
                <a:close/>
              </a:path>
              <a:path w="1167765" h="360045">
                <a:moveTo>
                  <a:pt x="7620" y="7620"/>
                </a:moveTo>
                <a:lnTo>
                  <a:pt x="7620" y="3048"/>
                </a:lnTo>
                <a:lnTo>
                  <a:pt x="3048" y="7620"/>
                </a:lnTo>
                <a:lnTo>
                  <a:pt x="7620" y="7620"/>
                </a:lnTo>
                <a:close/>
              </a:path>
              <a:path w="1167765" h="360045">
                <a:moveTo>
                  <a:pt x="7620" y="352044"/>
                </a:moveTo>
                <a:lnTo>
                  <a:pt x="7620" y="7620"/>
                </a:lnTo>
                <a:lnTo>
                  <a:pt x="3048" y="7620"/>
                </a:lnTo>
                <a:lnTo>
                  <a:pt x="3048" y="352044"/>
                </a:lnTo>
                <a:lnTo>
                  <a:pt x="7620" y="352044"/>
                </a:lnTo>
                <a:close/>
              </a:path>
              <a:path w="1167765" h="360045">
                <a:moveTo>
                  <a:pt x="1164336" y="352044"/>
                </a:moveTo>
                <a:lnTo>
                  <a:pt x="3048" y="352044"/>
                </a:lnTo>
                <a:lnTo>
                  <a:pt x="7620" y="356616"/>
                </a:lnTo>
                <a:lnTo>
                  <a:pt x="7620" y="359664"/>
                </a:lnTo>
                <a:lnTo>
                  <a:pt x="1159764" y="359664"/>
                </a:lnTo>
                <a:lnTo>
                  <a:pt x="1159764" y="356616"/>
                </a:lnTo>
                <a:lnTo>
                  <a:pt x="1164336" y="352044"/>
                </a:lnTo>
                <a:close/>
              </a:path>
              <a:path w="1167765" h="360045">
                <a:moveTo>
                  <a:pt x="7620" y="359664"/>
                </a:moveTo>
                <a:lnTo>
                  <a:pt x="7620" y="356616"/>
                </a:lnTo>
                <a:lnTo>
                  <a:pt x="3048" y="352044"/>
                </a:lnTo>
                <a:lnTo>
                  <a:pt x="3048" y="359664"/>
                </a:lnTo>
                <a:lnTo>
                  <a:pt x="7620" y="359664"/>
                </a:lnTo>
                <a:close/>
              </a:path>
              <a:path w="1167765" h="360045">
                <a:moveTo>
                  <a:pt x="1164336" y="7620"/>
                </a:moveTo>
                <a:lnTo>
                  <a:pt x="1159764" y="3048"/>
                </a:lnTo>
                <a:lnTo>
                  <a:pt x="1159764" y="7620"/>
                </a:lnTo>
                <a:lnTo>
                  <a:pt x="1164336" y="7620"/>
                </a:lnTo>
                <a:close/>
              </a:path>
              <a:path w="1167765" h="360045">
                <a:moveTo>
                  <a:pt x="1164336" y="352044"/>
                </a:moveTo>
                <a:lnTo>
                  <a:pt x="1164336" y="7620"/>
                </a:lnTo>
                <a:lnTo>
                  <a:pt x="1159764" y="7620"/>
                </a:lnTo>
                <a:lnTo>
                  <a:pt x="1159764" y="352044"/>
                </a:lnTo>
                <a:lnTo>
                  <a:pt x="1164336" y="352044"/>
                </a:lnTo>
                <a:close/>
              </a:path>
              <a:path w="1167765" h="360045">
                <a:moveTo>
                  <a:pt x="1164336" y="359664"/>
                </a:moveTo>
                <a:lnTo>
                  <a:pt x="1164336" y="352044"/>
                </a:lnTo>
                <a:lnTo>
                  <a:pt x="1159764" y="356616"/>
                </a:lnTo>
                <a:lnTo>
                  <a:pt x="1159764" y="359664"/>
                </a:lnTo>
                <a:lnTo>
                  <a:pt x="1164336" y="35966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98749" y="3262655"/>
            <a:ext cx="2864219" cy="2136931"/>
          </a:xfrm>
          <a:prstGeom prst="rect">
            <a:avLst/>
          </a:prstGeom>
        </p:spPr>
      </p:pic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3361" y="2128134"/>
            <a:ext cx="1813406" cy="569709"/>
          </a:xfrm>
          <a:prstGeom prst="rect">
            <a:avLst/>
          </a:prstGeom>
        </p:spPr>
        <p:txBody>
          <a:bodyPr vert="horz" wrap="square" lIns="0" tIns="19242" rIns="0" bIns="0" rtlCol="0">
            <a:spAutoFit/>
          </a:bodyPr>
          <a:lstStyle/>
          <a:p>
            <a:pPr marL="15394">
              <a:spcBef>
                <a:spcPts val="152"/>
              </a:spcBef>
            </a:pPr>
            <a:r>
              <a:rPr sz="3576" spc="12" dirty="0">
                <a:latin typeface="Arial MT"/>
                <a:cs typeface="Arial MT"/>
              </a:rPr>
              <a:t>Exa</a:t>
            </a:r>
            <a:r>
              <a:rPr sz="3576" spc="30" dirty="0">
                <a:latin typeface="Arial MT"/>
                <a:cs typeface="Arial MT"/>
              </a:rPr>
              <a:t>m</a:t>
            </a:r>
            <a:r>
              <a:rPr sz="3576" spc="12" dirty="0">
                <a:latin typeface="Arial MT"/>
                <a:cs typeface="Arial MT"/>
              </a:rPr>
              <a:t>p</a:t>
            </a:r>
            <a:r>
              <a:rPr sz="3576" dirty="0">
                <a:latin typeface="Arial MT"/>
                <a:cs typeface="Arial MT"/>
              </a:rPr>
              <a:t>l</a:t>
            </a:r>
            <a:r>
              <a:rPr sz="3576" spc="12" dirty="0">
                <a:latin typeface="Arial MT"/>
                <a:cs typeface="Arial MT"/>
              </a:rPr>
              <a:t>e</a:t>
            </a:r>
            <a:endParaRPr sz="3576">
              <a:latin typeface="Arial MT"/>
              <a:cs typeface="Arial M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38153" y="2895368"/>
            <a:ext cx="2259505" cy="169425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629870" y="4609021"/>
            <a:ext cx="4546600" cy="939652"/>
          </a:xfrm>
          <a:prstGeom prst="rect">
            <a:avLst/>
          </a:prstGeom>
        </p:spPr>
        <p:txBody>
          <a:bodyPr vert="horz" wrap="square" lIns="0" tIns="16164" rIns="0" bIns="0" rtlCol="0">
            <a:spAutoFit/>
          </a:bodyPr>
          <a:lstStyle/>
          <a:p>
            <a:pPr marL="242450" marR="6157" indent="-227826">
              <a:spcBef>
                <a:spcPts val="127"/>
              </a:spcBef>
              <a:buChar char="•"/>
              <a:tabLst>
                <a:tab pos="243220" algn="l"/>
              </a:tabLst>
            </a:pPr>
            <a:r>
              <a:rPr sz="2000" dirty="0">
                <a:latin typeface="Times New Roman"/>
                <a:cs typeface="Times New Roman"/>
              </a:rPr>
              <a:t>Joint </a:t>
            </a:r>
            <a:r>
              <a:rPr sz="2000" i="1" dirty="0">
                <a:latin typeface="Times New Roman"/>
                <a:cs typeface="Times New Roman"/>
              </a:rPr>
              <a:t>A </a:t>
            </a:r>
            <a:r>
              <a:rPr sz="2000" spc="-6" dirty="0">
                <a:latin typeface="Times New Roman"/>
                <a:cs typeface="Times New Roman"/>
              </a:rPr>
              <a:t>is subjected </a:t>
            </a:r>
            <a:r>
              <a:rPr sz="2000" dirty="0">
                <a:latin typeface="Times New Roman"/>
                <a:cs typeface="Times New Roman"/>
              </a:rPr>
              <a:t>to only two unknown </a:t>
            </a:r>
            <a:r>
              <a:rPr sz="2000" spc="6" dirty="0">
                <a:latin typeface="Times New Roman"/>
                <a:cs typeface="Times New Roman"/>
              </a:rPr>
              <a:t> </a:t>
            </a:r>
            <a:r>
              <a:rPr sz="2000" spc="-6" dirty="0">
                <a:latin typeface="Times New Roman"/>
                <a:cs typeface="Times New Roman"/>
              </a:rPr>
              <a:t>member forces.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6" dirty="0">
                <a:latin typeface="Times New Roman"/>
                <a:cs typeface="Times New Roman"/>
              </a:rPr>
              <a:t>Determine </a:t>
            </a:r>
            <a:r>
              <a:rPr sz="2000" dirty="0">
                <a:latin typeface="Times New Roman"/>
                <a:cs typeface="Times New Roman"/>
              </a:rPr>
              <a:t>these </a:t>
            </a:r>
            <a:r>
              <a:rPr sz="2000" spc="-6" dirty="0">
                <a:latin typeface="Times New Roman"/>
                <a:cs typeface="Times New Roman"/>
              </a:rPr>
              <a:t>from </a:t>
            </a:r>
            <a:r>
              <a:rPr sz="2000" dirty="0">
                <a:latin typeface="Times New Roman"/>
                <a:cs typeface="Times New Roman"/>
              </a:rPr>
              <a:t>the </a:t>
            </a:r>
            <a:r>
              <a:rPr sz="2000" spc="-48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joint</a:t>
            </a:r>
            <a:r>
              <a:rPr sz="2000" spc="-36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equilibrium</a:t>
            </a:r>
            <a:r>
              <a:rPr sz="2000" spc="-42" dirty="0">
                <a:latin typeface="Times New Roman"/>
                <a:cs typeface="Times New Roman"/>
              </a:rPr>
              <a:t> </a:t>
            </a:r>
            <a:r>
              <a:rPr sz="2000" spc="-6" dirty="0">
                <a:latin typeface="Times New Roman"/>
                <a:cs typeface="Times New Roman"/>
              </a:rPr>
              <a:t>requirements.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922356" y="6153958"/>
            <a:ext cx="652703" cy="0"/>
          </a:xfrm>
          <a:custGeom>
            <a:avLst/>
            <a:gdLst/>
            <a:ahLst/>
            <a:cxnLst/>
            <a:rect l="l" t="t" r="r" b="b"/>
            <a:pathLst>
              <a:path w="538479">
                <a:moveTo>
                  <a:pt x="0" y="0"/>
                </a:moveTo>
                <a:lnTo>
                  <a:pt x="537971" y="0"/>
                </a:lnTo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171120" y="6147502"/>
            <a:ext cx="1700261" cy="340362"/>
          </a:xfrm>
          <a:prstGeom prst="rect">
            <a:avLst/>
          </a:prstGeom>
        </p:spPr>
        <p:txBody>
          <a:bodyPr vert="horz" wrap="square" lIns="0" tIns="13855" rIns="0" bIns="0" rtlCol="0">
            <a:spAutoFit/>
          </a:bodyPr>
          <a:lstStyle/>
          <a:p>
            <a:pPr marL="15394">
              <a:spcBef>
                <a:spcPts val="109"/>
              </a:spcBef>
              <a:tabLst>
                <a:tab pos="836646" algn="l"/>
                <a:tab pos="1550143" algn="l"/>
              </a:tabLst>
            </a:pPr>
            <a:r>
              <a:rPr sz="2121" spc="-6" dirty="0">
                <a:latin typeface="Times New Roman"/>
                <a:cs typeface="Times New Roman"/>
              </a:rPr>
              <a:t>4	3	5</a:t>
            </a:r>
            <a:endParaRPr sz="2121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895875" y="5768812"/>
            <a:ext cx="1878061" cy="340362"/>
          </a:xfrm>
          <a:prstGeom prst="rect">
            <a:avLst/>
          </a:prstGeom>
        </p:spPr>
        <p:txBody>
          <a:bodyPr vert="horz" wrap="square" lIns="0" tIns="13855" rIns="0" bIns="0" rtlCol="0">
            <a:spAutoFit/>
          </a:bodyPr>
          <a:lstStyle/>
          <a:p>
            <a:pPr marL="15394">
              <a:spcBef>
                <a:spcPts val="109"/>
              </a:spcBef>
              <a:tabLst>
                <a:tab pos="992122" algn="l"/>
                <a:tab pos="1697922" algn="l"/>
              </a:tabLst>
            </a:pPr>
            <a:r>
              <a:rPr sz="2121" spc="-6" dirty="0">
                <a:latin typeface="Times New Roman"/>
                <a:cs typeface="Times New Roman"/>
              </a:rPr>
              <a:t>10</a:t>
            </a:r>
            <a:r>
              <a:rPr sz="2121" spc="-138" dirty="0">
                <a:latin typeface="Times New Roman"/>
                <a:cs typeface="Times New Roman"/>
              </a:rPr>
              <a:t> </a:t>
            </a:r>
            <a:r>
              <a:rPr sz="2121" spc="-6" dirty="0">
                <a:latin typeface="Times New Roman"/>
                <a:cs typeface="Times New Roman"/>
              </a:rPr>
              <a:t>kN</a:t>
            </a:r>
            <a:r>
              <a:rPr sz="2121" dirty="0">
                <a:latin typeface="Times New Roman"/>
                <a:cs typeface="Times New Roman"/>
              </a:rPr>
              <a:t>	</a:t>
            </a:r>
            <a:r>
              <a:rPr sz="2121" i="1" spc="-6" dirty="0">
                <a:latin typeface="Times New Roman"/>
                <a:cs typeface="Times New Roman"/>
              </a:rPr>
              <a:t>F</a:t>
            </a:r>
            <a:r>
              <a:rPr sz="2121" i="1" dirty="0">
                <a:latin typeface="Times New Roman"/>
                <a:cs typeface="Times New Roman"/>
              </a:rPr>
              <a:t>	</a:t>
            </a:r>
            <a:r>
              <a:rPr sz="2121" i="1" spc="-6" dirty="0">
                <a:latin typeface="Times New Roman"/>
                <a:cs typeface="Times New Roman"/>
              </a:rPr>
              <a:t>F</a:t>
            </a:r>
            <a:endParaRPr sz="2121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600301" y="5837161"/>
            <a:ext cx="1450109" cy="340490"/>
          </a:xfrm>
          <a:prstGeom prst="rect">
            <a:avLst/>
          </a:prstGeom>
        </p:spPr>
        <p:txBody>
          <a:bodyPr vert="horz" wrap="square" lIns="0" tIns="13855" rIns="0" bIns="0" rtlCol="0">
            <a:spAutoFit/>
          </a:bodyPr>
          <a:lstStyle/>
          <a:p>
            <a:pPr marL="46181">
              <a:spcBef>
                <a:spcPts val="109"/>
              </a:spcBef>
            </a:pPr>
            <a:r>
              <a:rPr sz="3182" spc="-8" baseline="-20634" dirty="0">
                <a:latin typeface="Symbol"/>
                <a:cs typeface="Symbol"/>
              </a:rPr>
              <a:t></a:t>
            </a:r>
            <a:r>
              <a:rPr sz="2121" u="sng" spc="1461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212" i="1" u="sng" spc="12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AB</a:t>
            </a:r>
            <a:r>
              <a:rPr sz="1212" i="1" spc="12" dirty="0">
                <a:latin typeface="Times New Roman"/>
                <a:cs typeface="Times New Roman"/>
              </a:rPr>
              <a:t> </a:t>
            </a:r>
            <a:r>
              <a:rPr sz="1212" i="1" spc="285" dirty="0">
                <a:latin typeface="Times New Roman"/>
                <a:cs typeface="Times New Roman"/>
              </a:rPr>
              <a:t> </a:t>
            </a:r>
            <a:r>
              <a:rPr sz="3182" spc="-8" baseline="-20634" dirty="0">
                <a:latin typeface="Symbol"/>
                <a:cs typeface="Symbol"/>
              </a:rPr>
              <a:t></a:t>
            </a:r>
            <a:r>
              <a:rPr sz="2121" u="sng" spc="1442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212" i="1" u="sng" spc="12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AD</a:t>
            </a:r>
            <a:r>
              <a:rPr sz="1212" i="1" u="sng" spc="24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endParaRPr sz="1212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971584" y="6203628"/>
            <a:ext cx="205509" cy="174049"/>
          </a:xfrm>
          <a:prstGeom prst="rect">
            <a:avLst/>
          </a:prstGeom>
        </p:spPr>
        <p:txBody>
          <a:bodyPr vert="horz" wrap="square" lIns="0" tIns="15394" rIns="0" bIns="0" rtlCol="0">
            <a:spAutoFit/>
          </a:bodyPr>
          <a:lstStyle/>
          <a:p>
            <a:pPr marL="15394">
              <a:spcBef>
                <a:spcPts val="121"/>
              </a:spcBef>
            </a:pPr>
            <a:r>
              <a:rPr sz="1030" i="1" spc="-6" dirty="0">
                <a:latin typeface="Times New Roman"/>
                <a:cs typeface="Times New Roman"/>
              </a:rPr>
              <a:t>A</a:t>
            </a:r>
            <a:r>
              <a:rPr sz="1030" i="1" dirty="0">
                <a:latin typeface="Times New Roman"/>
                <a:cs typeface="Times New Roman"/>
              </a:rPr>
              <a:t>D</a:t>
            </a:r>
            <a:endParaRPr sz="103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838586" y="6052974"/>
            <a:ext cx="1520152" cy="286845"/>
          </a:xfrm>
          <a:prstGeom prst="rect">
            <a:avLst/>
          </a:prstGeom>
        </p:spPr>
        <p:txBody>
          <a:bodyPr vert="horz" wrap="square" lIns="0" tIns="16164" rIns="0" bIns="0" rtlCol="0">
            <a:spAutoFit/>
          </a:bodyPr>
          <a:lstStyle/>
          <a:p>
            <a:pPr marL="15394">
              <a:spcBef>
                <a:spcPts val="127"/>
              </a:spcBef>
              <a:tabLst>
                <a:tab pos="401005" algn="l"/>
              </a:tabLst>
            </a:pPr>
            <a:r>
              <a:rPr sz="1758" i="1" spc="6" dirty="0">
                <a:latin typeface="Times New Roman"/>
                <a:cs typeface="Times New Roman"/>
              </a:rPr>
              <a:t>F	</a:t>
            </a:r>
            <a:r>
              <a:rPr sz="1758" spc="6" dirty="0">
                <a:latin typeface="Symbol"/>
                <a:cs typeface="Symbol"/>
              </a:rPr>
              <a:t></a:t>
            </a:r>
            <a:r>
              <a:rPr sz="1758" spc="-236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12</a:t>
            </a:r>
            <a:r>
              <a:rPr sz="1758" spc="-6" dirty="0">
                <a:latin typeface="Times New Roman"/>
                <a:cs typeface="Times New Roman"/>
              </a:rPr>
              <a:t>.</a:t>
            </a:r>
            <a:r>
              <a:rPr sz="1758" dirty="0">
                <a:latin typeface="Times New Roman"/>
                <a:cs typeface="Times New Roman"/>
              </a:rPr>
              <a:t>5</a:t>
            </a:r>
            <a:r>
              <a:rPr sz="1758" spc="-133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k</a:t>
            </a:r>
            <a:r>
              <a:rPr sz="1758" spc="6" dirty="0">
                <a:latin typeface="Times New Roman"/>
                <a:cs typeface="Times New Roman"/>
              </a:rPr>
              <a:t>N</a:t>
            </a:r>
            <a:r>
              <a:rPr sz="1758" dirty="0">
                <a:latin typeface="Times New Roman"/>
                <a:cs typeface="Times New Roman"/>
              </a:rPr>
              <a:t> </a:t>
            </a:r>
            <a:r>
              <a:rPr sz="1758" spc="-121" dirty="0">
                <a:latin typeface="Times New Roman"/>
                <a:cs typeface="Times New Roman"/>
              </a:rPr>
              <a:t> </a:t>
            </a:r>
            <a:r>
              <a:rPr sz="1758" i="1" spc="6" dirty="0">
                <a:latin typeface="Times New Roman"/>
                <a:cs typeface="Times New Roman"/>
              </a:rPr>
              <a:t>C</a:t>
            </a:r>
            <a:endParaRPr sz="1758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807797" y="5713077"/>
            <a:ext cx="1443952" cy="286845"/>
          </a:xfrm>
          <a:prstGeom prst="rect">
            <a:avLst/>
          </a:prstGeom>
        </p:spPr>
        <p:txBody>
          <a:bodyPr vert="horz" wrap="square" lIns="0" tIns="16164" rIns="0" bIns="0" rtlCol="0">
            <a:spAutoFit/>
          </a:bodyPr>
          <a:lstStyle/>
          <a:p>
            <a:pPr marL="46181">
              <a:spcBef>
                <a:spcPts val="127"/>
              </a:spcBef>
            </a:pPr>
            <a:r>
              <a:rPr sz="1758" i="1" spc="-30" dirty="0">
                <a:latin typeface="Times New Roman"/>
                <a:cs typeface="Times New Roman"/>
              </a:rPr>
              <a:t>F</a:t>
            </a:r>
            <a:r>
              <a:rPr sz="1545" i="1" spc="-8" baseline="-22875" dirty="0">
                <a:latin typeface="Times New Roman"/>
                <a:cs typeface="Times New Roman"/>
              </a:rPr>
              <a:t>A</a:t>
            </a:r>
            <a:r>
              <a:rPr sz="1545" i="1" baseline="-22875" dirty="0">
                <a:latin typeface="Times New Roman"/>
                <a:cs typeface="Times New Roman"/>
              </a:rPr>
              <a:t>B </a:t>
            </a:r>
            <a:r>
              <a:rPr sz="1545" i="1" spc="154" baseline="-22875" dirty="0">
                <a:latin typeface="Times New Roman"/>
                <a:cs typeface="Times New Roman"/>
              </a:rPr>
              <a:t> </a:t>
            </a:r>
            <a:r>
              <a:rPr sz="1758" spc="6" dirty="0">
                <a:latin typeface="Symbol"/>
                <a:cs typeface="Symbol"/>
              </a:rPr>
              <a:t></a:t>
            </a:r>
            <a:r>
              <a:rPr sz="1758" spc="-61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7</a:t>
            </a:r>
            <a:r>
              <a:rPr sz="1758" spc="-6" dirty="0">
                <a:latin typeface="Times New Roman"/>
                <a:cs typeface="Times New Roman"/>
              </a:rPr>
              <a:t>.</a:t>
            </a:r>
            <a:r>
              <a:rPr sz="1758" dirty="0">
                <a:latin typeface="Times New Roman"/>
                <a:cs typeface="Times New Roman"/>
              </a:rPr>
              <a:t>5</a:t>
            </a:r>
            <a:r>
              <a:rPr sz="1758" spc="-133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k</a:t>
            </a:r>
            <a:r>
              <a:rPr sz="1758" spc="6" dirty="0">
                <a:latin typeface="Times New Roman"/>
                <a:cs typeface="Times New Roman"/>
              </a:rPr>
              <a:t>N</a:t>
            </a:r>
            <a:r>
              <a:rPr sz="1758" dirty="0">
                <a:latin typeface="Times New Roman"/>
                <a:cs typeface="Times New Roman"/>
              </a:rPr>
              <a:t> </a:t>
            </a:r>
            <a:r>
              <a:rPr sz="1758" spc="-182" dirty="0">
                <a:latin typeface="Times New Roman"/>
                <a:cs typeface="Times New Roman"/>
              </a:rPr>
              <a:t> </a:t>
            </a:r>
            <a:r>
              <a:rPr sz="1758" i="1" dirty="0">
                <a:latin typeface="Times New Roman"/>
                <a:cs typeface="Times New Roman"/>
              </a:rPr>
              <a:t>T</a:t>
            </a:r>
            <a:endParaRPr sz="1758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804102" y="5719849"/>
            <a:ext cx="1590964" cy="691188"/>
          </a:xfrm>
          <a:custGeom>
            <a:avLst/>
            <a:gdLst/>
            <a:ahLst/>
            <a:cxnLst/>
            <a:rect l="l" t="t" r="r" b="b"/>
            <a:pathLst>
              <a:path w="1312545" h="570229">
                <a:moveTo>
                  <a:pt x="1312164" y="569976"/>
                </a:moveTo>
                <a:lnTo>
                  <a:pt x="1312164" y="0"/>
                </a:lnTo>
                <a:lnTo>
                  <a:pt x="0" y="0"/>
                </a:lnTo>
                <a:lnTo>
                  <a:pt x="0" y="569976"/>
                </a:lnTo>
                <a:lnTo>
                  <a:pt x="3048" y="569976"/>
                </a:lnTo>
                <a:lnTo>
                  <a:pt x="3048" y="7620"/>
                </a:lnTo>
                <a:lnTo>
                  <a:pt x="7620" y="3048"/>
                </a:lnTo>
                <a:lnTo>
                  <a:pt x="7620" y="7620"/>
                </a:lnTo>
                <a:lnTo>
                  <a:pt x="1304544" y="7620"/>
                </a:lnTo>
                <a:lnTo>
                  <a:pt x="1304544" y="3048"/>
                </a:lnTo>
                <a:lnTo>
                  <a:pt x="1307592" y="7620"/>
                </a:lnTo>
                <a:lnTo>
                  <a:pt x="1307592" y="569976"/>
                </a:lnTo>
                <a:lnTo>
                  <a:pt x="1312164" y="569976"/>
                </a:lnTo>
                <a:close/>
              </a:path>
              <a:path w="1312545" h="570229">
                <a:moveTo>
                  <a:pt x="7620" y="7620"/>
                </a:moveTo>
                <a:lnTo>
                  <a:pt x="7620" y="3048"/>
                </a:lnTo>
                <a:lnTo>
                  <a:pt x="3048" y="7620"/>
                </a:lnTo>
                <a:lnTo>
                  <a:pt x="7620" y="7620"/>
                </a:lnTo>
                <a:close/>
              </a:path>
              <a:path w="1312545" h="570229">
                <a:moveTo>
                  <a:pt x="7620" y="562356"/>
                </a:moveTo>
                <a:lnTo>
                  <a:pt x="7620" y="7620"/>
                </a:lnTo>
                <a:lnTo>
                  <a:pt x="3048" y="7620"/>
                </a:lnTo>
                <a:lnTo>
                  <a:pt x="3048" y="562356"/>
                </a:lnTo>
                <a:lnTo>
                  <a:pt x="7620" y="562356"/>
                </a:lnTo>
                <a:close/>
              </a:path>
              <a:path w="1312545" h="570229">
                <a:moveTo>
                  <a:pt x="1307592" y="562356"/>
                </a:moveTo>
                <a:lnTo>
                  <a:pt x="3048" y="562356"/>
                </a:lnTo>
                <a:lnTo>
                  <a:pt x="7620" y="566928"/>
                </a:lnTo>
                <a:lnTo>
                  <a:pt x="7620" y="569976"/>
                </a:lnTo>
                <a:lnTo>
                  <a:pt x="1304544" y="569976"/>
                </a:lnTo>
                <a:lnTo>
                  <a:pt x="1304544" y="566928"/>
                </a:lnTo>
                <a:lnTo>
                  <a:pt x="1307592" y="562356"/>
                </a:lnTo>
                <a:close/>
              </a:path>
              <a:path w="1312545" h="570229">
                <a:moveTo>
                  <a:pt x="7620" y="569976"/>
                </a:moveTo>
                <a:lnTo>
                  <a:pt x="7620" y="566928"/>
                </a:lnTo>
                <a:lnTo>
                  <a:pt x="3048" y="562356"/>
                </a:lnTo>
                <a:lnTo>
                  <a:pt x="3048" y="569976"/>
                </a:lnTo>
                <a:lnTo>
                  <a:pt x="7620" y="569976"/>
                </a:lnTo>
                <a:close/>
              </a:path>
              <a:path w="1312545" h="570229">
                <a:moveTo>
                  <a:pt x="1307592" y="7620"/>
                </a:moveTo>
                <a:lnTo>
                  <a:pt x="1304544" y="3048"/>
                </a:lnTo>
                <a:lnTo>
                  <a:pt x="1304544" y="7620"/>
                </a:lnTo>
                <a:lnTo>
                  <a:pt x="1307592" y="7620"/>
                </a:lnTo>
                <a:close/>
              </a:path>
              <a:path w="1312545" h="570229">
                <a:moveTo>
                  <a:pt x="1307592" y="562356"/>
                </a:moveTo>
                <a:lnTo>
                  <a:pt x="1307592" y="7620"/>
                </a:lnTo>
                <a:lnTo>
                  <a:pt x="1304544" y="7620"/>
                </a:lnTo>
                <a:lnTo>
                  <a:pt x="1304544" y="562356"/>
                </a:lnTo>
                <a:lnTo>
                  <a:pt x="1307592" y="562356"/>
                </a:lnTo>
                <a:close/>
              </a:path>
              <a:path w="1312545" h="570229">
                <a:moveTo>
                  <a:pt x="1307592" y="569976"/>
                </a:moveTo>
                <a:lnTo>
                  <a:pt x="1307592" y="562356"/>
                </a:lnTo>
                <a:lnTo>
                  <a:pt x="1304544" y="566928"/>
                </a:lnTo>
                <a:lnTo>
                  <a:pt x="1304544" y="569976"/>
                </a:lnTo>
                <a:lnTo>
                  <a:pt x="1307592" y="569976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41930" y="4793729"/>
            <a:ext cx="3088787" cy="1523567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5637259" y="6820205"/>
            <a:ext cx="4586624" cy="631875"/>
          </a:xfrm>
          <a:prstGeom prst="rect">
            <a:avLst/>
          </a:prstGeom>
        </p:spPr>
        <p:txBody>
          <a:bodyPr vert="horz" wrap="square" lIns="0" tIns="16164" rIns="0" bIns="0" rtlCol="0">
            <a:spAutoFit/>
          </a:bodyPr>
          <a:lstStyle/>
          <a:p>
            <a:pPr marL="242450" marR="6157" indent="-227826">
              <a:spcBef>
                <a:spcPts val="127"/>
              </a:spcBef>
              <a:buChar char="•"/>
              <a:tabLst>
                <a:tab pos="243220" algn="l"/>
              </a:tabLst>
            </a:pPr>
            <a:r>
              <a:rPr sz="2000" dirty="0">
                <a:latin typeface="Times New Roman"/>
                <a:cs typeface="Times New Roman"/>
              </a:rPr>
              <a:t>There</a:t>
            </a:r>
            <a:r>
              <a:rPr sz="2000" spc="-24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are</a:t>
            </a:r>
            <a:r>
              <a:rPr sz="2000" spc="-24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now</a:t>
            </a:r>
            <a:r>
              <a:rPr sz="2000" spc="-24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only</a:t>
            </a:r>
            <a:r>
              <a:rPr sz="2000" spc="-18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two</a:t>
            </a:r>
            <a:r>
              <a:rPr sz="2000" spc="-18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unknown</a:t>
            </a:r>
            <a:r>
              <a:rPr sz="2000" spc="-42" dirty="0">
                <a:latin typeface="Times New Roman"/>
                <a:cs typeface="Times New Roman"/>
              </a:rPr>
              <a:t> </a:t>
            </a:r>
            <a:r>
              <a:rPr sz="2000" spc="-6" dirty="0">
                <a:latin typeface="Times New Roman"/>
                <a:cs typeface="Times New Roman"/>
              </a:rPr>
              <a:t>member </a:t>
            </a:r>
            <a:r>
              <a:rPr sz="2000" spc="-485" dirty="0">
                <a:latin typeface="Times New Roman"/>
                <a:cs typeface="Times New Roman"/>
              </a:rPr>
              <a:t> </a:t>
            </a:r>
            <a:r>
              <a:rPr sz="2000" spc="-6" dirty="0">
                <a:latin typeface="Times New Roman"/>
                <a:cs typeface="Times New Roman"/>
              </a:rPr>
              <a:t>forces</a:t>
            </a:r>
            <a:r>
              <a:rPr sz="2000" spc="-12" dirty="0">
                <a:latin typeface="Times New Roman"/>
                <a:cs typeface="Times New Roman"/>
              </a:rPr>
              <a:t> </a:t>
            </a:r>
            <a:r>
              <a:rPr sz="2000" spc="-6" dirty="0">
                <a:latin typeface="Times New Roman"/>
                <a:cs typeface="Times New Roman"/>
              </a:rPr>
              <a:t>at</a:t>
            </a:r>
            <a:r>
              <a:rPr sz="2000" spc="-12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joint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D.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870007" y="8198888"/>
            <a:ext cx="105448" cy="0"/>
          </a:xfrm>
          <a:custGeom>
            <a:avLst/>
            <a:gdLst/>
            <a:ahLst/>
            <a:cxnLst/>
            <a:rect l="l" t="t" r="r" b="b"/>
            <a:pathLst>
              <a:path w="86995">
                <a:moveTo>
                  <a:pt x="0" y="0"/>
                </a:moveTo>
                <a:lnTo>
                  <a:pt x="86867" y="0"/>
                </a:lnTo>
              </a:path>
            </a:pathLst>
          </a:custGeom>
          <a:ln w="52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6858305" y="8159478"/>
            <a:ext cx="133158" cy="261156"/>
          </a:xfrm>
          <a:prstGeom prst="rect">
            <a:avLst/>
          </a:prstGeom>
        </p:spPr>
        <p:txBody>
          <a:bodyPr vert="horz" wrap="square" lIns="0" tIns="18473" rIns="0" bIns="0" rtlCol="0">
            <a:spAutoFit/>
          </a:bodyPr>
          <a:lstStyle/>
          <a:p>
            <a:pPr marL="15394">
              <a:spcBef>
                <a:spcPts val="145"/>
              </a:spcBef>
            </a:pPr>
            <a:r>
              <a:rPr sz="1576" spc="12" dirty="0">
                <a:latin typeface="Times New Roman"/>
                <a:cs typeface="Times New Roman"/>
              </a:rPr>
              <a:t>5</a:t>
            </a:r>
            <a:endParaRPr sz="1576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900190" y="7817537"/>
            <a:ext cx="1628679" cy="537089"/>
          </a:xfrm>
          <a:prstGeom prst="rect">
            <a:avLst/>
          </a:prstGeom>
        </p:spPr>
        <p:txBody>
          <a:bodyPr vert="horz" wrap="square" lIns="0" tIns="14624" rIns="0" bIns="0" rtlCol="0">
            <a:spAutoFit/>
          </a:bodyPr>
          <a:lstStyle/>
          <a:p>
            <a:pPr marL="46181">
              <a:spcBef>
                <a:spcPts val="115"/>
              </a:spcBef>
            </a:pPr>
            <a:r>
              <a:rPr sz="2000" i="1" spc="-48" dirty="0">
                <a:latin typeface="Times New Roman"/>
                <a:cs typeface="Times New Roman"/>
              </a:rPr>
              <a:t>F</a:t>
            </a:r>
            <a:r>
              <a:rPr sz="2364" i="1" spc="8" baseline="-17094" dirty="0">
                <a:latin typeface="Times New Roman"/>
                <a:cs typeface="Times New Roman"/>
              </a:rPr>
              <a:t>D</a:t>
            </a:r>
            <a:r>
              <a:rPr sz="2364" i="1" spc="18" baseline="-17094" dirty="0">
                <a:latin typeface="Times New Roman"/>
                <a:cs typeface="Times New Roman"/>
              </a:rPr>
              <a:t>E</a:t>
            </a:r>
            <a:r>
              <a:rPr sz="2364" i="1" baseline="-17094" dirty="0">
                <a:latin typeface="Times New Roman"/>
                <a:cs typeface="Times New Roman"/>
              </a:rPr>
              <a:t> </a:t>
            </a:r>
            <a:r>
              <a:rPr sz="2364" i="1" spc="27" baseline="-17094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Symbol"/>
                <a:cs typeface="Symbol"/>
              </a:rPr>
              <a:t></a:t>
            </a:r>
            <a:r>
              <a:rPr sz="2000" spc="-6" dirty="0">
                <a:latin typeface="Times New Roman"/>
                <a:cs typeface="Times New Roman"/>
              </a:rPr>
              <a:t> </a:t>
            </a:r>
            <a:r>
              <a:rPr sz="2000" spc="12" dirty="0">
                <a:latin typeface="Times New Roman"/>
                <a:cs typeface="Times New Roman"/>
              </a:rPr>
              <a:t>2</a:t>
            </a:r>
            <a:r>
              <a:rPr sz="3394" spc="-552" dirty="0">
                <a:latin typeface="Symbol"/>
                <a:cs typeface="Symbol"/>
              </a:rPr>
              <a:t></a:t>
            </a:r>
            <a:r>
              <a:rPr sz="2364" spc="18" baseline="25641" dirty="0">
                <a:latin typeface="Times New Roman"/>
                <a:cs typeface="Times New Roman"/>
              </a:rPr>
              <a:t>3</a:t>
            </a:r>
            <a:r>
              <a:rPr sz="2364" spc="-382" baseline="25641" dirty="0">
                <a:latin typeface="Times New Roman"/>
                <a:cs typeface="Times New Roman"/>
              </a:rPr>
              <a:t> </a:t>
            </a:r>
            <a:r>
              <a:rPr sz="3394" spc="-612" dirty="0">
                <a:latin typeface="Symbol"/>
                <a:cs typeface="Symbol"/>
              </a:rPr>
              <a:t></a:t>
            </a:r>
            <a:r>
              <a:rPr sz="2000" i="1" spc="-48" dirty="0">
                <a:latin typeface="Times New Roman"/>
                <a:cs typeface="Times New Roman"/>
              </a:rPr>
              <a:t>F</a:t>
            </a:r>
            <a:r>
              <a:rPr sz="2364" i="1" spc="8" baseline="-17094" dirty="0">
                <a:latin typeface="Times New Roman"/>
                <a:cs typeface="Times New Roman"/>
              </a:rPr>
              <a:t>D</a:t>
            </a:r>
            <a:r>
              <a:rPr sz="2364" i="1" spc="18" baseline="-17094" dirty="0">
                <a:latin typeface="Times New Roman"/>
                <a:cs typeface="Times New Roman"/>
              </a:rPr>
              <a:t>A</a:t>
            </a:r>
            <a:endParaRPr sz="2364" baseline="-17094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900187" y="7620645"/>
            <a:ext cx="1240750" cy="323321"/>
          </a:xfrm>
          <a:prstGeom prst="rect">
            <a:avLst/>
          </a:prstGeom>
        </p:spPr>
        <p:txBody>
          <a:bodyPr vert="horz" wrap="square" lIns="0" tIns="15394" rIns="0" bIns="0" rtlCol="0">
            <a:spAutoFit/>
          </a:bodyPr>
          <a:lstStyle/>
          <a:p>
            <a:pPr marL="46181">
              <a:spcBef>
                <a:spcPts val="121"/>
              </a:spcBef>
            </a:pPr>
            <a:r>
              <a:rPr sz="3000" i="1" spc="-18" baseline="13468" dirty="0">
                <a:latin typeface="Times New Roman"/>
                <a:cs typeface="Times New Roman"/>
              </a:rPr>
              <a:t>F</a:t>
            </a:r>
            <a:r>
              <a:rPr sz="1576" i="1" spc="-12" dirty="0">
                <a:latin typeface="Times New Roman"/>
                <a:cs typeface="Times New Roman"/>
              </a:rPr>
              <a:t>DB</a:t>
            </a:r>
            <a:r>
              <a:rPr sz="1576" i="1" spc="327" dirty="0">
                <a:latin typeface="Times New Roman"/>
                <a:cs typeface="Times New Roman"/>
              </a:rPr>
              <a:t> </a:t>
            </a:r>
            <a:r>
              <a:rPr sz="3000" baseline="13468" dirty="0">
                <a:latin typeface="Symbol"/>
                <a:cs typeface="Symbol"/>
              </a:rPr>
              <a:t></a:t>
            </a:r>
            <a:r>
              <a:rPr sz="3000" spc="45" baseline="13468" dirty="0">
                <a:latin typeface="Times New Roman"/>
                <a:cs typeface="Times New Roman"/>
              </a:rPr>
              <a:t> </a:t>
            </a:r>
            <a:r>
              <a:rPr sz="3000" i="1" spc="-18" baseline="13468" dirty="0">
                <a:latin typeface="Times New Roman"/>
                <a:cs typeface="Times New Roman"/>
              </a:rPr>
              <a:t>F</a:t>
            </a:r>
            <a:r>
              <a:rPr sz="1576" i="1" spc="-12" dirty="0">
                <a:latin typeface="Times New Roman"/>
                <a:cs typeface="Times New Roman"/>
              </a:rPr>
              <a:t>DA</a:t>
            </a:r>
            <a:endParaRPr sz="1576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604596" y="7482021"/>
            <a:ext cx="1780309" cy="775817"/>
          </a:xfrm>
          <a:prstGeom prst="rect">
            <a:avLst/>
          </a:prstGeom>
        </p:spPr>
        <p:txBody>
          <a:bodyPr vert="horz" wrap="square" lIns="0" tIns="15394" rIns="0" bIns="0" rtlCol="0">
            <a:spAutoFit/>
          </a:bodyPr>
          <a:lstStyle/>
          <a:p>
            <a:pPr marL="46181" marR="36945">
              <a:lnSpc>
                <a:spcPct val="126499"/>
              </a:lnSpc>
              <a:spcBef>
                <a:spcPts val="121"/>
              </a:spcBef>
            </a:pPr>
            <a:r>
              <a:rPr sz="2061" i="1" spc="-121" dirty="0">
                <a:latin typeface="Times New Roman"/>
                <a:cs typeface="Times New Roman"/>
              </a:rPr>
              <a:t>F</a:t>
            </a:r>
            <a:r>
              <a:rPr sz="1727" i="1" spc="27" baseline="-26315" dirty="0">
                <a:latin typeface="Times New Roman"/>
                <a:cs typeface="Times New Roman"/>
              </a:rPr>
              <a:t>D</a:t>
            </a:r>
            <a:r>
              <a:rPr sz="1727" i="1" spc="45" baseline="-26315" dirty="0">
                <a:latin typeface="Times New Roman"/>
                <a:cs typeface="Times New Roman"/>
              </a:rPr>
              <a:t>B</a:t>
            </a:r>
            <a:r>
              <a:rPr sz="1727" i="1" baseline="-26315" dirty="0">
                <a:latin typeface="Times New Roman"/>
                <a:cs typeface="Times New Roman"/>
              </a:rPr>
              <a:t>  </a:t>
            </a:r>
            <a:r>
              <a:rPr sz="1727" i="1" spc="-217" baseline="-26315" dirty="0">
                <a:latin typeface="Times New Roman"/>
                <a:cs typeface="Times New Roman"/>
              </a:rPr>
              <a:t> </a:t>
            </a:r>
            <a:r>
              <a:rPr sz="2061" spc="-6" dirty="0">
                <a:latin typeface="Symbol"/>
                <a:cs typeface="Symbol"/>
              </a:rPr>
              <a:t></a:t>
            </a:r>
            <a:r>
              <a:rPr sz="2061" spc="-267" dirty="0">
                <a:latin typeface="Times New Roman"/>
                <a:cs typeface="Times New Roman"/>
              </a:rPr>
              <a:t> </a:t>
            </a:r>
            <a:r>
              <a:rPr sz="2061" spc="-6" dirty="0">
                <a:latin typeface="Times New Roman"/>
                <a:cs typeface="Times New Roman"/>
              </a:rPr>
              <a:t>12</a:t>
            </a:r>
            <a:r>
              <a:rPr sz="2061" spc="-12" dirty="0">
                <a:latin typeface="Times New Roman"/>
                <a:cs typeface="Times New Roman"/>
              </a:rPr>
              <a:t>.</a:t>
            </a:r>
            <a:r>
              <a:rPr sz="2061" spc="-6" dirty="0">
                <a:latin typeface="Times New Roman"/>
                <a:cs typeface="Times New Roman"/>
              </a:rPr>
              <a:t>5</a:t>
            </a:r>
            <a:r>
              <a:rPr sz="2061" spc="-164" dirty="0">
                <a:latin typeface="Times New Roman"/>
                <a:cs typeface="Times New Roman"/>
              </a:rPr>
              <a:t> </a:t>
            </a:r>
            <a:r>
              <a:rPr sz="2061" spc="-6" dirty="0">
                <a:latin typeface="Times New Roman"/>
                <a:cs typeface="Times New Roman"/>
              </a:rPr>
              <a:t>kN</a:t>
            </a:r>
            <a:r>
              <a:rPr sz="2061" dirty="0">
                <a:latin typeface="Times New Roman"/>
                <a:cs typeface="Times New Roman"/>
              </a:rPr>
              <a:t> </a:t>
            </a:r>
            <a:r>
              <a:rPr sz="2061" spc="-206" dirty="0">
                <a:latin typeface="Times New Roman"/>
                <a:cs typeface="Times New Roman"/>
              </a:rPr>
              <a:t> </a:t>
            </a:r>
            <a:r>
              <a:rPr sz="2061" i="1" spc="-6" dirty="0">
                <a:latin typeface="Times New Roman"/>
                <a:cs typeface="Times New Roman"/>
              </a:rPr>
              <a:t>T  </a:t>
            </a:r>
            <a:r>
              <a:rPr sz="2061" i="1" spc="-121" dirty="0">
                <a:latin typeface="Times New Roman"/>
                <a:cs typeface="Times New Roman"/>
              </a:rPr>
              <a:t>F</a:t>
            </a:r>
            <a:r>
              <a:rPr sz="1727" i="1" spc="27" baseline="-23391" dirty="0">
                <a:latin typeface="Times New Roman"/>
                <a:cs typeface="Times New Roman"/>
              </a:rPr>
              <a:t>D</a:t>
            </a:r>
            <a:r>
              <a:rPr sz="1727" i="1" spc="45" baseline="-23391" dirty="0">
                <a:latin typeface="Times New Roman"/>
                <a:cs typeface="Times New Roman"/>
              </a:rPr>
              <a:t>E</a:t>
            </a:r>
            <a:r>
              <a:rPr sz="1727" i="1" baseline="-23391" dirty="0">
                <a:latin typeface="Times New Roman"/>
                <a:cs typeface="Times New Roman"/>
              </a:rPr>
              <a:t>  </a:t>
            </a:r>
            <a:r>
              <a:rPr sz="1727" i="1" spc="-154" baseline="-23391" dirty="0">
                <a:latin typeface="Times New Roman"/>
                <a:cs typeface="Times New Roman"/>
              </a:rPr>
              <a:t> </a:t>
            </a:r>
            <a:r>
              <a:rPr sz="2061" spc="-6" dirty="0">
                <a:latin typeface="Symbol"/>
                <a:cs typeface="Symbol"/>
              </a:rPr>
              <a:t></a:t>
            </a:r>
            <a:r>
              <a:rPr sz="2061" spc="-267" dirty="0">
                <a:latin typeface="Times New Roman"/>
                <a:cs typeface="Times New Roman"/>
              </a:rPr>
              <a:t> </a:t>
            </a:r>
            <a:r>
              <a:rPr sz="2061" spc="-6" dirty="0">
                <a:latin typeface="Times New Roman"/>
                <a:cs typeface="Times New Roman"/>
              </a:rPr>
              <a:t>15</a:t>
            </a:r>
            <a:r>
              <a:rPr sz="2061" spc="-164" dirty="0">
                <a:latin typeface="Times New Roman"/>
                <a:cs typeface="Times New Roman"/>
              </a:rPr>
              <a:t> </a:t>
            </a:r>
            <a:r>
              <a:rPr sz="2061" spc="-6" dirty="0">
                <a:latin typeface="Times New Roman"/>
                <a:cs typeface="Times New Roman"/>
              </a:rPr>
              <a:t>kN</a:t>
            </a:r>
            <a:r>
              <a:rPr sz="2061" dirty="0">
                <a:latin typeface="Times New Roman"/>
                <a:cs typeface="Times New Roman"/>
              </a:rPr>
              <a:t> </a:t>
            </a:r>
            <a:r>
              <a:rPr sz="2061" spc="-152" dirty="0">
                <a:latin typeface="Times New Roman"/>
                <a:cs typeface="Times New Roman"/>
              </a:rPr>
              <a:t> </a:t>
            </a:r>
            <a:r>
              <a:rPr sz="2061" i="1" spc="-6" dirty="0">
                <a:latin typeface="Times New Roman"/>
                <a:cs typeface="Times New Roman"/>
              </a:rPr>
              <a:t>C</a:t>
            </a:r>
            <a:endParaRPr sz="2061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8593511" y="7572664"/>
            <a:ext cx="1827261" cy="802024"/>
          </a:xfrm>
          <a:custGeom>
            <a:avLst/>
            <a:gdLst/>
            <a:ahLst/>
            <a:cxnLst/>
            <a:rect l="l" t="t" r="r" b="b"/>
            <a:pathLst>
              <a:path w="1507490" h="661670">
                <a:moveTo>
                  <a:pt x="1507236" y="661416"/>
                </a:moveTo>
                <a:lnTo>
                  <a:pt x="1507236" y="0"/>
                </a:lnTo>
                <a:lnTo>
                  <a:pt x="0" y="0"/>
                </a:lnTo>
                <a:lnTo>
                  <a:pt x="0" y="661416"/>
                </a:lnTo>
                <a:lnTo>
                  <a:pt x="4572" y="661416"/>
                </a:lnTo>
                <a:lnTo>
                  <a:pt x="4572" y="7620"/>
                </a:lnTo>
                <a:lnTo>
                  <a:pt x="7620" y="3048"/>
                </a:lnTo>
                <a:lnTo>
                  <a:pt x="7620" y="7620"/>
                </a:lnTo>
                <a:lnTo>
                  <a:pt x="1498092" y="7620"/>
                </a:lnTo>
                <a:lnTo>
                  <a:pt x="1498092" y="3048"/>
                </a:lnTo>
                <a:lnTo>
                  <a:pt x="1502664" y="7620"/>
                </a:lnTo>
                <a:lnTo>
                  <a:pt x="1502664" y="661416"/>
                </a:lnTo>
                <a:lnTo>
                  <a:pt x="1507236" y="661416"/>
                </a:lnTo>
                <a:close/>
              </a:path>
              <a:path w="1507490" h="661670">
                <a:moveTo>
                  <a:pt x="7620" y="7620"/>
                </a:moveTo>
                <a:lnTo>
                  <a:pt x="7620" y="3048"/>
                </a:lnTo>
                <a:lnTo>
                  <a:pt x="4572" y="7620"/>
                </a:lnTo>
                <a:lnTo>
                  <a:pt x="7620" y="7620"/>
                </a:lnTo>
                <a:close/>
              </a:path>
              <a:path w="1507490" h="661670">
                <a:moveTo>
                  <a:pt x="7620" y="653796"/>
                </a:moveTo>
                <a:lnTo>
                  <a:pt x="7620" y="7620"/>
                </a:lnTo>
                <a:lnTo>
                  <a:pt x="4572" y="7620"/>
                </a:lnTo>
                <a:lnTo>
                  <a:pt x="4572" y="653796"/>
                </a:lnTo>
                <a:lnTo>
                  <a:pt x="7620" y="653796"/>
                </a:lnTo>
                <a:close/>
              </a:path>
              <a:path w="1507490" h="661670">
                <a:moveTo>
                  <a:pt x="1502664" y="653796"/>
                </a:moveTo>
                <a:lnTo>
                  <a:pt x="4572" y="653796"/>
                </a:lnTo>
                <a:lnTo>
                  <a:pt x="7620" y="656844"/>
                </a:lnTo>
                <a:lnTo>
                  <a:pt x="7620" y="661416"/>
                </a:lnTo>
                <a:lnTo>
                  <a:pt x="1498092" y="661416"/>
                </a:lnTo>
                <a:lnTo>
                  <a:pt x="1498092" y="656844"/>
                </a:lnTo>
                <a:lnTo>
                  <a:pt x="1502664" y="653796"/>
                </a:lnTo>
                <a:close/>
              </a:path>
              <a:path w="1507490" h="661670">
                <a:moveTo>
                  <a:pt x="7620" y="661416"/>
                </a:moveTo>
                <a:lnTo>
                  <a:pt x="7620" y="656844"/>
                </a:lnTo>
                <a:lnTo>
                  <a:pt x="4572" y="653796"/>
                </a:lnTo>
                <a:lnTo>
                  <a:pt x="4572" y="661416"/>
                </a:lnTo>
                <a:lnTo>
                  <a:pt x="7620" y="661416"/>
                </a:lnTo>
                <a:close/>
              </a:path>
              <a:path w="1507490" h="661670">
                <a:moveTo>
                  <a:pt x="1502664" y="7620"/>
                </a:moveTo>
                <a:lnTo>
                  <a:pt x="1498092" y="3048"/>
                </a:lnTo>
                <a:lnTo>
                  <a:pt x="1498092" y="7620"/>
                </a:lnTo>
                <a:lnTo>
                  <a:pt x="1502664" y="7620"/>
                </a:lnTo>
                <a:close/>
              </a:path>
              <a:path w="1507490" h="661670">
                <a:moveTo>
                  <a:pt x="1502664" y="653796"/>
                </a:moveTo>
                <a:lnTo>
                  <a:pt x="1502664" y="7620"/>
                </a:lnTo>
                <a:lnTo>
                  <a:pt x="1498092" y="7620"/>
                </a:lnTo>
                <a:lnTo>
                  <a:pt x="1498092" y="653796"/>
                </a:lnTo>
                <a:lnTo>
                  <a:pt x="1502664" y="653796"/>
                </a:lnTo>
                <a:close/>
              </a:path>
              <a:path w="1507490" h="661670">
                <a:moveTo>
                  <a:pt x="1502664" y="661416"/>
                </a:moveTo>
                <a:lnTo>
                  <a:pt x="1502664" y="653796"/>
                </a:lnTo>
                <a:lnTo>
                  <a:pt x="1498092" y="656844"/>
                </a:lnTo>
                <a:lnTo>
                  <a:pt x="1498092" y="661416"/>
                </a:lnTo>
                <a:lnTo>
                  <a:pt x="1502664" y="661416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54167" y="6859615"/>
            <a:ext cx="3468332" cy="1099127"/>
          </a:xfrm>
          <a:prstGeom prst="rect">
            <a:avLst/>
          </a:prstGeom>
        </p:spPr>
      </p:pic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3361" y="2128134"/>
            <a:ext cx="1813406" cy="569709"/>
          </a:xfrm>
          <a:prstGeom prst="rect">
            <a:avLst/>
          </a:prstGeom>
        </p:spPr>
        <p:txBody>
          <a:bodyPr vert="horz" wrap="square" lIns="0" tIns="19242" rIns="0" bIns="0" rtlCol="0">
            <a:spAutoFit/>
          </a:bodyPr>
          <a:lstStyle/>
          <a:p>
            <a:pPr marL="15394">
              <a:spcBef>
                <a:spcPts val="152"/>
              </a:spcBef>
            </a:pPr>
            <a:r>
              <a:rPr sz="3576" spc="12" dirty="0">
                <a:latin typeface="Arial MT"/>
                <a:cs typeface="Arial MT"/>
              </a:rPr>
              <a:t>Exa</a:t>
            </a:r>
            <a:r>
              <a:rPr sz="3576" spc="30" dirty="0">
                <a:latin typeface="Arial MT"/>
                <a:cs typeface="Arial MT"/>
              </a:rPr>
              <a:t>m</a:t>
            </a:r>
            <a:r>
              <a:rPr sz="3576" spc="12" dirty="0">
                <a:latin typeface="Arial MT"/>
                <a:cs typeface="Arial MT"/>
              </a:rPr>
              <a:t>p</a:t>
            </a:r>
            <a:r>
              <a:rPr sz="3576" dirty="0">
                <a:latin typeface="Arial MT"/>
                <a:cs typeface="Arial MT"/>
              </a:rPr>
              <a:t>l</a:t>
            </a:r>
            <a:r>
              <a:rPr sz="3576" spc="12" dirty="0">
                <a:latin typeface="Arial MT"/>
                <a:cs typeface="Arial MT"/>
              </a:rPr>
              <a:t>e</a:t>
            </a:r>
            <a:endParaRPr sz="3576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555979" y="3352875"/>
            <a:ext cx="4888345" cy="631875"/>
          </a:xfrm>
          <a:prstGeom prst="rect">
            <a:avLst/>
          </a:prstGeom>
        </p:spPr>
        <p:txBody>
          <a:bodyPr vert="horz" wrap="square" lIns="0" tIns="16164" rIns="0" bIns="0" rtlCol="0">
            <a:spAutoFit/>
          </a:bodyPr>
          <a:lstStyle/>
          <a:p>
            <a:pPr marL="242450" marR="6157" indent="-227826">
              <a:spcBef>
                <a:spcPts val="127"/>
              </a:spcBef>
              <a:buChar char="•"/>
              <a:tabLst>
                <a:tab pos="243220" algn="l"/>
              </a:tabLst>
            </a:pPr>
            <a:r>
              <a:rPr sz="2000" dirty="0">
                <a:latin typeface="Times New Roman"/>
                <a:cs typeface="Times New Roman"/>
              </a:rPr>
              <a:t>There are now only two unknown </a:t>
            </a:r>
            <a:r>
              <a:rPr sz="2000" spc="-6" dirty="0">
                <a:latin typeface="Times New Roman"/>
                <a:cs typeface="Times New Roman"/>
              </a:rPr>
              <a:t>member 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6" dirty="0">
                <a:latin typeface="Times New Roman"/>
                <a:cs typeface="Times New Roman"/>
              </a:rPr>
              <a:t>forces</a:t>
            </a:r>
            <a:r>
              <a:rPr sz="2000" spc="-12" dirty="0">
                <a:latin typeface="Times New Roman"/>
                <a:cs typeface="Times New Roman"/>
              </a:rPr>
              <a:t> </a:t>
            </a:r>
            <a:r>
              <a:rPr sz="2000" spc="-6" dirty="0">
                <a:latin typeface="Times New Roman"/>
                <a:cs typeface="Times New Roman"/>
              </a:rPr>
              <a:t>at</a:t>
            </a:r>
            <a:r>
              <a:rPr sz="2000" spc="-18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joint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B.</a:t>
            </a:r>
            <a:r>
              <a:rPr sz="2000" spc="382" dirty="0">
                <a:latin typeface="Times New Roman"/>
                <a:cs typeface="Times New Roman"/>
              </a:rPr>
              <a:t> </a:t>
            </a:r>
            <a:r>
              <a:rPr sz="2000" spc="-6" dirty="0">
                <a:latin typeface="Times New Roman"/>
                <a:cs typeface="Times New Roman"/>
              </a:rPr>
              <a:t>Assume</a:t>
            </a:r>
            <a:r>
              <a:rPr sz="2000" spc="-42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both</a:t>
            </a:r>
            <a:r>
              <a:rPr sz="2000" spc="-12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are</a:t>
            </a:r>
            <a:r>
              <a:rPr sz="2000" spc="-12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in</a:t>
            </a:r>
            <a:r>
              <a:rPr sz="2000" spc="-12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tension.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068287" y="4474753"/>
            <a:ext cx="1759527" cy="309389"/>
          </a:xfrm>
          <a:prstGeom prst="rect">
            <a:avLst/>
          </a:prstGeom>
        </p:spPr>
        <p:txBody>
          <a:bodyPr vert="horz" wrap="square" lIns="0" tIns="20012" rIns="0" bIns="0" rtlCol="0">
            <a:spAutoFit/>
          </a:bodyPr>
          <a:lstStyle/>
          <a:p>
            <a:pPr marL="46181">
              <a:spcBef>
                <a:spcPts val="158"/>
              </a:spcBef>
            </a:pPr>
            <a:r>
              <a:rPr sz="1879" i="1" spc="-6" dirty="0">
                <a:latin typeface="Times New Roman"/>
                <a:cs typeface="Times New Roman"/>
              </a:rPr>
              <a:t>F</a:t>
            </a:r>
            <a:r>
              <a:rPr sz="1636" i="1" spc="-8" baseline="-24691" dirty="0">
                <a:latin typeface="Times New Roman"/>
                <a:cs typeface="Times New Roman"/>
              </a:rPr>
              <a:t>BE</a:t>
            </a:r>
            <a:r>
              <a:rPr sz="1636" i="1" spc="336" baseline="-24691" dirty="0">
                <a:latin typeface="Times New Roman"/>
                <a:cs typeface="Times New Roman"/>
              </a:rPr>
              <a:t> </a:t>
            </a:r>
            <a:r>
              <a:rPr sz="1879" spc="18" dirty="0">
                <a:latin typeface="Symbol"/>
                <a:cs typeface="Symbol"/>
              </a:rPr>
              <a:t></a:t>
            </a:r>
            <a:r>
              <a:rPr sz="1879" spc="24" dirty="0">
                <a:latin typeface="Times New Roman"/>
                <a:cs typeface="Times New Roman"/>
              </a:rPr>
              <a:t> </a:t>
            </a:r>
            <a:r>
              <a:rPr sz="1879" spc="36" dirty="0">
                <a:latin typeface="Symbol"/>
                <a:cs typeface="Symbol"/>
              </a:rPr>
              <a:t></a:t>
            </a:r>
            <a:r>
              <a:rPr sz="1879" spc="36" dirty="0">
                <a:latin typeface="Times New Roman"/>
                <a:cs typeface="Times New Roman"/>
              </a:rPr>
              <a:t>18.75</a:t>
            </a:r>
            <a:r>
              <a:rPr sz="1879" spc="-67" dirty="0">
                <a:latin typeface="Times New Roman"/>
                <a:cs typeface="Times New Roman"/>
              </a:rPr>
              <a:t> </a:t>
            </a:r>
            <a:r>
              <a:rPr sz="1879" spc="24" dirty="0">
                <a:latin typeface="Times New Roman"/>
                <a:cs typeface="Times New Roman"/>
              </a:rPr>
              <a:t>kN</a:t>
            </a:r>
            <a:endParaRPr sz="1879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973397" y="4092129"/>
            <a:ext cx="120842" cy="186520"/>
          </a:xfrm>
          <a:prstGeom prst="rect">
            <a:avLst/>
          </a:prstGeom>
        </p:spPr>
        <p:txBody>
          <a:bodyPr vert="horz" wrap="square" lIns="0" tIns="18473" rIns="0" bIns="0" rtlCol="0">
            <a:spAutoFit/>
          </a:bodyPr>
          <a:lstStyle/>
          <a:p>
            <a:pPr marL="15394">
              <a:spcBef>
                <a:spcPts val="145"/>
              </a:spcBef>
            </a:pPr>
            <a:r>
              <a:rPr sz="1091" u="sng" spc="-133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091" u="sng" spc="12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4</a:t>
            </a:r>
            <a:endParaRPr sz="1091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98295" y="4092129"/>
            <a:ext cx="122382" cy="186520"/>
          </a:xfrm>
          <a:prstGeom prst="rect">
            <a:avLst/>
          </a:prstGeom>
        </p:spPr>
        <p:txBody>
          <a:bodyPr vert="horz" wrap="square" lIns="0" tIns="18473" rIns="0" bIns="0" rtlCol="0">
            <a:spAutoFit/>
          </a:bodyPr>
          <a:lstStyle/>
          <a:p>
            <a:pPr marL="15394">
              <a:spcBef>
                <a:spcPts val="145"/>
              </a:spcBef>
            </a:pPr>
            <a:r>
              <a:rPr sz="1091" u="sng" spc="-1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091" u="sng" spc="12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4</a:t>
            </a:r>
            <a:endParaRPr sz="1091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991904" y="4245453"/>
            <a:ext cx="487218" cy="186520"/>
          </a:xfrm>
          <a:prstGeom prst="rect">
            <a:avLst/>
          </a:prstGeom>
        </p:spPr>
        <p:txBody>
          <a:bodyPr vert="horz" wrap="square" lIns="0" tIns="18473" rIns="0" bIns="0" rtlCol="0">
            <a:spAutoFit/>
          </a:bodyPr>
          <a:lstStyle/>
          <a:p>
            <a:pPr marL="15394">
              <a:spcBef>
                <a:spcPts val="145"/>
              </a:spcBef>
              <a:tabLst>
                <a:tab pos="297868" algn="l"/>
              </a:tabLst>
            </a:pPr>
            <a:r>
              <a:rPr sz="1091" spc="12" dirty="0">
                <a:latin typeface="Times New Roman"/>
                <a:cs typeface="Times New Roman"/>
              </a:rPr>
              <a:t>5	</a:t>
            </a:r>
            <a:r>
              <a:rPr sz="1636" i="1" spc="8" baseline="3086" dirty="0">
                <a:latin typeface="Times New Roman"/>
                <a:cs typeface="Times New Roman"/>
              </a:rPr>
              <a:t>B</a:t>
            </a:r>
            <a:r>
              <a:rPr sz="1636" i="1" spc="18" baseline="3086" dirty="0">
                <a:latin typeface="Times New Roman"/>
                <a:cs typeface="Times New Roman"/>
              </a:rPr>
              <a:t>E</a:t>
            </a:r>
            <a:endParaRPr sz="1636" baseline="3086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59538" y="4245453"/>
            <a:ext cx="1661006" cy="186520"/>
          </a:xfrm>
          <a:prstGeom prst="rect">
            <a:avLst/>
          </a:prstGeom>
        </p:spPr>
        <p:txBody>
          <a:bodyPr vert="horz" wrap="square" lIns="0" tIns="18473" rIns="0" bIns="0" rtlCol="0">
            <a:spAutoFit/>
          </a:bodyPr>
          <a:lstStyle/>
          <a:p>
            <a:pPr marL="15394">
              <a:spcBef>
                <a:spcPts val="145"/>
              </a:spcBef>
              <a:tabLst>
                <a:tab pos="1574003" algn="l"/>
              </a:tabLst>
            </a:pPr>
            <a:r>
              <a:rPr sz="1636" i="1" spc="18" baseline="3086" dirty="0">
                <a:latin typeface="Times New Roman"/>
                <a:cs typeface="Times New Roman"/>
              </a:rPr>
              <a:t>y	</a:t>
            </a:r>
            <a:r>
              <a:rPr sz="1091" spc="12" dirty="0">
                <a:latin typeface="Times New Roman"/>
                <a:cs typeface="Times New Roman"/>
              </a:rPr>
              <a:t>5</a:t>
            </a:r>
            <a:endParaRPr sz="1091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097824" y="3995979"/>
            <a:ext cx="1214582" cy="403397"/>
          </a:xfrm>
          <a:prstGeom prst="rect">
            <a:avLst/>
          </a:prstGeom>
        </p:spPr>
        <p:txBody>
          <a:bodyPr vert="horz" wrap="square" lIns="0" tIns="20782" rIns="0" bIns="0" rtlCol="0">
            <a:spAutoFit/>
          </a:bodyPr>
          <a:lstStyle/>
          <a:p>
            <a:pPr marL="15394">
              <a:spcBef>
                <a:spcPts val="164"/>
              </a:spcBef>
              <a:tabLst>
                <a:tab pos="1049079" algn="l"/>
              </a:tabLst>
            </a:pPr>
            <a:r>
              <a:rPr sz="1879" spc="18" dirty="0">
                <a:latin typeface="Times New Roman"/>
                <a:cs typeface="Times New Roman"/>
              </a:rPr>
              <a:t>1</a:t>
            </a:r>
            <a:r>
              <a:rPr sz="1879" spc="133" dirty="0">
                <a:latin typeface="Times New Roman"/>
                <a:cs typeface="Times New Roman"/>
              </a:rPr>
              <a:t>2</a:t>
            </a:r>
            <a:r>
              <a:rPr sz="1879" spc="18" dirty="0">
                <a:latin typeface="Times New Roman"/>
                <a:cs typeface="Times New Roman"/>
              </a:rPr>
              <a:t>k</a:t>
            </a:r>
            <a:r>
              <a:rPr sz="1879" spc="236" dirty="0">
                <a:latin typeface="Times New Roman"/>
                <a:cs typeface="Times New Roman"/>
              </a:rPr>
              <a:t>N</a:t>
            </a:r>
            <a:r>
              <a:rPr sz="2485" spc="-6" dirty="0">
                <a:latin typeface="Symbol"/>
                <a:cs typeface="Symbol"/>
              </a:rPr>
              <a:t></a:t>
            </a:r>
            <a:r>
              <a:rPr sz="1879" spc="18" dirty="0">
                <a:latin typeface="Symbol"/>
                <a:cs typeface="Symbol"/>
              </a:rPr>
              <a:t></a:t>
            </a:r>
            <a:r>
              <a:rPr sz="1879" dirty="0">
                <a:latin typeface="Times New Roman"/>
                <a:cs typeface="Times New Roman"/>
              </a:rPr>
              <a:t>	</a:t>
            </a:r>
            <a:r>
              <a:rPr sz="1879" i="1" spc="24" dirty="0">
                <a:latin typeface="Times New Roman"/>
                <a:cs typeface="Times New Roman"/>
              </a:rPr>
              <a:t>F</a:t>
            </a:r>
            <a:endParaRPr sz="1879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863242" y="3952272"/>
            <a:ext cx="2312939" cy="456979"/>
          </a:xfrm>
          <a:prstGeom prst="rect">
            <a:avLst/>
          </a:prstGeom>
        </p:spPr>
        <p:txBody>
          <a:bodyPr vert="horz" wrap="square" lIns="0" tIns="18473" rIns="0" bIns="0" rtlCol="0">
            <a:spAutoFit/>
          </a:bodyPr>
          <a:lstStyle/>
          <a:p>
            <a:pPr marL="46181">
              <a:spcBef>
                <a:spcPts val="145"/>
              </a:spcBef>
              <a:tabLst>
                <a:tab pos="666546" algn="l"/>
                <a:tab pos="2197446" algn="l"/>
              </a:tabLst>
            </a:pPr>
            <a:r>
              <a:rPr sz="4273" spc="45" baseline="-8274" dirty="0">
                <a:latin typeface="Cambria"/>
                <a:cs typeface="Cambria"/>
              </a:rPr>
              <a:t>∑</a:t>
            </a:r>
            <a:r>
              <a:rPr sz="4273" spc="-336" baseline="-8274" dirty="0">
                <a:latin typeface="Cambria"/>
                <a:cs typeface="Cambria"/>
              </a:rPr>
              <a:t> </a:t>
            </a:r>
            <a:r>
              <a:rPr sz="1879" i="1" spc="24" dirty="0">
                <a:latin typeface="Times New Roman"/>
                <a:cs typeface="Times New Roman"/>
              </a:rPr>
              <a:t>F	</a:t>
            </a:r>
            <a:r>
              <a:rPr sz="1879" spc="18" dirty="0">
                <a:latin typeface="Symbol"/>
                <a:cs typeface="Symbol"/>
              </a:rPr>
              <a:t></a:t>
            </a:r>
            <a:r>
              <a:rPr sz="1879" spc="18" dirty="0">
                <a:latin typeface="Times New Roman"/>
                <a:cs typeface="Times New Roman"/>
              </a:rPr>
              <a:t> 0</a:t>
            </a:r>
            <a:r>
              <a:rPr sz="1879" spc="-6" dirty="0">
                <a:latin typeface="Times New Roman"/>
                <a:cs typeface="Times New Roman"/>
              </a:rPr>
              <a:t> </a:t>
            </a:r>
            <a:r>
              <a:rPr sz="1879" spc="18" dirty="0">
                <a:latin typeface="Symbol"/>
                <a:cs typeface="Symbol"/>
              </a:rPr>
              <a:t></a:t>
            </a:r>
            <a:r>
              <a:rPr sz="1879" spc="48" dirty="0">
                <a:latin typeface="Times New Roman"/>
                <a:cs typeface="Times New Roman"/>
              </a:rPr>
              <a:t> </a:t>
            </a:r>
            <a:r>
              <a:rPr sz="1879" spc="42" dirty="0">
                <a:latin typeface="Symbol"/>
                <a:cs typeface="Symbol"/>
              </a:rPr>
              <a:t></a:t>
            </a:r>
            <a:r>
              <a:rPr sz="1879" spc="42" dirty="0">
                <a:latin typeface="Times New Roman"/>
                <a:cs typeface="Times New Roman"/>
              </a:rPr>
              <a:t>5kN</a:t>
            </a:r>
            <a:r>
              <a:rPr sz="1879" spc="-12" dirty="0">
                <a:latin typeface="Times New Roman"/>
                <a:cs typeface="Times New Roman"/>
              </a:rPr>
              <a:t> </a:t>
            </a:r>
            <a:r>
              <a:rPr sz="1879" spc="18" dirty="0">
                <a:latin typeface="Symbol"/>
                <a:cs typeface="Symbol"/>
              </a:rPr>
              <a:t></a:t>
            </a:r>
            <a:r>
              <a:rPr sz="1879" spc="18" dirty="0">
                <a:latin typeface="Times New Roman"/>
                <a:cs typeface="Times New Roman"/>
              </a:rPr>
              <a:t>	</a:t>
            </a:r>
            <a:r>
              <a:rPr sz="2485" spc="-430" dirty="0">
                <a:latin typeface="Symbol"/>
                <a:cs typeface="Symbol"/>
              </a:rPr>
              <a:t></a:t>
            </a:r>
            <a:endParaRPr sz="2485">
              <a:latin typeface="Symbol"/>
              <a:cs typeface="Symbo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690797" y="4685739"/>
            <a:ext cx="209358" cy="192644"/>
          </a:xfrm>
          <a:prstGeom prst="rect">
            <a:avLst/>
          </a:prstGeom>
        </p:spPr>
        <p:txBody>
          <a:bodyPr vert="horz" wrap="square" lIns="0" tIns="15394" rIns="0" bIns="0" rtlCol="0">
            <a:spAutoFit/>
          </a:bodyPr>
          <a:lstStyle/>
          <a:p>
            <a:pPr marL="15394">
              <a:spcBef>
                <a:spcPts val="121"/>
              </a:spcBef>
            </a:pPr>
            <a:r>
              <a:rPr sz="1151" i="1" spc="-12" dirty="0">
                <a:latin typeface="Times New Roman"/>
                <a:cs typeface="Times New Roman"/>
              </a:rPr>
              <a:t>B</a:t>
            </a:r>
            <a:r>
              <a:rPr sz="1151" i="1" dirty="0">
                <a:latin typeface="Times New Roman"/>
                <a:cs typeface="Times New Roman"/>
              </a:rPr>
              <a:t>E</a:t>
            </a:r>
            <a:endParaRPr sz="1151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548567" y="4518071"/>
            <a:ext cx="1810327" cy="319400"/>
          </a:xfrm>
          <a:prstGeom prst="rect">
            <a:avLst/>
          </a:prstGeom>
        </p:spPr>
        <p:txBody>
          <a:bodyPr vert="horz" wrap="square" lIns="0" tIns="20782" rIns="0" bIns="0" rtlCol="0">
            <a:spAutoFit/>
          </a:bodyPr>
          <a:lstStyle/>
          <a:p>
            <a:pPr marL="15394">
              <a:spcBef>
                <a:spcPts val="164"/>
              </a:spcBef>
              <a:tabLst>
                <a:tab pos="428714" algn="l"/>
              </a:tabLst>
            </a:pPr>
            <a:r>
              <a:rPr sz="1939" i="1" spc="24" dirty="0">
                <a:latin typeface="Times New Roman"/>
                <a:cs typeface="Times New Roman"/>
              </a:rPr>
              <a:t>F	</a:t>
            </a:r>
            <a:r>
              <a:rPr sz="1939" spc="24" dirty="0">
                <a:latin typeface="Symbol"/>
                <a:cs typeface="Symbol"/>
              </a:rPr>
              <a:t></a:t>
            </a:r>
            <a:r>
              <a:rPr sz="1939" spc="-242" dirty="0">
                <a:latin typeface="Times New Roman"/>
                <a:cs typeface="Times New Roman"/>
              </a:rPr>
              <a:t> </a:t>
            </a:r>
            <a:r>
              <a:rPr sz="1939" spc="12" dirty="0">
                <a:latin typeface="Times New Roman"/>
                <a:cs typeface="Times New Roman"/>
              </a:rPr>
              <a:t>18.7</a:t>
            </a:r>
            <a:r>
              <a:rPr sz="1939" spc="18" dirty="0">
                <a:latin typeface="Times New Roman"/>
                <a:cs typeface="Times New Roman"/>
              </a:rPr>
              <a:t>5</a:t>
            </a:r>
            <a:r>
              <a:rPr sz="1939" spc="-138" dirty="0">
                <a:latin typeface="Times New Roman"/>
                <a:cs typeface="Times New Roman"/>
              </a:rPr>
              <a:t> </a:t>
            </a:r>
            <a:r>
              <a:rPr sz="1939" spc="12" dirty="0">
                <a:latin typeface="Times New Roman"/>
                <a:cs typeface="Times New Roman"/>
              </a:rPr>
              <a:t>k</a:t>
            </a:r>
            <a:r>
              <a:rPr sz="1939" spc="30" dirty="0">
                <a:latin typeface="Times New Roman"/>
                <a:cs typeface="Times New Roman"/>
              </a:rPr>
              <a:t>N</a:t>
            </a:r>
            <a:r>
              <a:rPr sz="1939" dirty="0">
                <a:latin typeface="Times New Roman"/>
                <a:cs typeface="Times New Roman"/>
              </a:rPr>
              <a:t> </a:t>
            </a:r>
            <a:r>
              <a:rPr sz="1939" spc="-109" dirty="0">
                <a:latin typeface="Times New Roman"/>
                <a:cs typeface="Times New Roman"/>
              </a:rPr>
              <a:t> </a:t>
            </a:r>
            <a:r>
              <a:rPr sz="1939" i="1" spc="30" dirty="0">
                <a:latin typeface="Times New Roman"/>
                <a:cs typeface="Times New Roman"/>
              </a:rPr>
              <a:t>C</a:t>
            </a:r>
            <a:endParaRPr sz="1939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508538" y="4524664"/>
            <a:ext cx="1911927" cy="375612"/>
          </a:xfrm>
          <a:custGeom>
            <a:avLst/>
            <a:gdLst/>
            <a:ahLst/>
            <a:cxnLst/>
            <a:rect l="l" t="t" r="r" b="b"/>
            <a:pathLst>
              <a:path w="1577340" h="309879">
                <a:moveTo>
                  <a:pt x="1577340" y="309372"/>
                </a:moveTo>
                <a:lnTo>
                  <a:pt x="1577340" y="0"/>
                </a:lnTo>
                <a:lnTo>
                  <a:pt x="0" y="0"/>
                </a:lnTo>
                <a:lnTo>
                  <a:pt x="0" y="309372"/>
                </a:lnTo>
                <a:lnTo>
                  <a:pt x="3048" y="309372"/>
                </a:lnTo>
                <a:lnTo>
                  <a:pt x="3048" y="7620"/>
                </a:lnTo>
                <a:lnTo>
                  <a:pt x="7620" y="3048"/>
                </a:lnTo>
                <a:lnTo>
                  <a:pt x="7620" y="7620"/>
                </a:lnTo>
                <a:lnTo>
                  <a:pt x="1568196" y="7620"/>
                </a:lnTo>
                <a:lnTo>
                  <a:pt x="1568196" y="3048"/>
                </a:lnTo>
                <a:lnTo>
                  <a:pt x="1572768" y="7620"/>
                </a:lnTo>
                <a:lnTo>
                  <a:pt x="1572768" y="309372"/>
                </a:lnTo>
                <a:lnTo>
                  <a:pt x="1577340" y="309372"/>
                </a:lnTo>
                <a:close/>
              </a:path>
              <a:path w="1577340" h="309879">
                <a:moveTo>
                  <a:pt x="7620" y="7620"/>
                </a:moveTo>
                <a:lnTo>
                  <a:pt x="7620" y="3048"/>
                </a:lnTo>
                <a:lnTo>
                  <a:pt x="3048" y="7620"/>
                </a:lnTo>
                <a:lnTo>
                  <a:pt x="7620" y="7620"/>
                </a:lnTo>
                <a:close/>
              </a:path>
              <a:path w="1577340" h="309879">
                <a:moveTo>
                  <a:pt x="7620" y="301752"/>
                </a:moveTo>
                <a:lnTo>
                  <a:pt x="7620" y="7620"/>
                </a:lnTo>
                <a:lnTo>
                  <a:pt x="3048" y="7620"/>
                </a:lnTo>
                <a:lnTo>
                  <a:pt x="3048" y="301752"/>
                </a:lnTo>
                <a:lnTo>
                  <a:pt x="7620" y="301752"/>
                </a:lnTo>
                <a:close/>
              </a:path>
              <a:path w="1577340" h="309879">
                <a:moveTo>
                  <a:pt x="1572768" y="301752"/>
                </a:moveTo>
                <a:lnTo>
                  <a:pt x="3048" y="301752"/>
                </a:lnTo>
                <a:lnTo>
                  <a:pt x="7620" y="306324"/>
                </a:lnTo>
                <a:lnTo>
                  <a:pt x="7620" y="309372"/>
                </a:lnTo>
                <a:lnTo>
                  <a:pt x="1568196" y="309372"/>
                </a:lnTo>
                <a:lnTo>
                  <a:pt x="1568196" y="306324"/>
                </a:lnTo>
                <a:lnTo>
                  <a:pt x="1572768" y="301752"/>
                </a:lnTo>
                <a:close/>
              </a:path>
              <a:path w="1577340" h="309879">
                <a:moveTo>
                  <a:pt x="7620" y="309372"/>
                </a:moveTo>
                <a:lnTo>
                  <a:pt x="7620" y="306324"/>
                </a:lnTo>
                <a:lnTo>
                  <a:pt x="3048" y="301752"/>
                </a:lnTo>
                <a:lnTo>
                  <a:pt x="3048" y="309372"/>
                </a:lnTo>
                <a:lnTo>
                  <a:pt x="7620" y="309372"/>
                </a:lnTo>
                <a:close/>
              </a:path>
              <a:path w="1577340" h="309879">
                <a:moveTo>
                  <a:pt x="1572768" y="7620"/>
                </a:moveTo>
                <a:lnTo>
                  <a:pt x="1568196" y="3048"/>
                </a:lnTo>
                <a:lnTo>
                  <a:pt x="1568196" y="7620"/>
                </a:lnTo>
                <a:lnTo>
                  <a:pt x="1572768" y="7620"/>
                </a:lnTo>
                <a:close/>
              </a:path>
              <a:path w="1577340" h="309879">
                <a:moveTo>
                  <a:pt x="1572768" y="301752"/>
                </a:moveTo>
                <a:lnTo>
                  <a:pt x="1572768" y="7620"/>
                </a:lnTo>
                <a:lnTo>
                  <a:pt x="1568196" y="7620"/>
                </a:lnTo>
                <a:lnTo>
                  <a:pt x="1568196" y="301752"/>
                </a:lnTo>
                <a:lnTo>
                  <a:pt x="1572768" y="301752"/>
                </a:lnTo>
                <a:close/>
              </a:path>
              <a:path w="1577340" h="309879">
                <a:moveTo>
                  <a:pt x="1572768" y="309372"/>
                </a:moveTo>
                <a:lnTo>
                  <a:pt x="1572768" y="301752"/>
                </a:lnTo>
                <a:lnTo>
                  <a:pt x="1568196" y="306324"/>
                </a:lnTo>
                <a:lnTo>
                  <a:pt x="1568196" y="309372"/>
                </a:lnTo>
                <a:lnTo>
                  <a:pt x="1572768" y="30937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927280" y="5058879"/>
            <a:ext cx="4311073" cy="449532"/>
          </a:xfrm>
          <a:prstGeom prst="rect">
            <a:avLst/>
          </a:prstGeom>
        </p:spPr>
        <p:txBody>
          <a:bodyPr vert="horz" wrap="square" lIns="0" tIns="17702" rIns="0" bIns="0" rtlCol="0">
            <a:spAutoFit/>
          </a:bodyPr>
          <a:lstStyle/>
          <a:p>
            <a:pPr marL="61575">
              <a:lnSpc>
                <a:spcPts val="2606"/>
              </a:lnSpc>
              <a:spcBef>
                <a:spcPts val="138"/>
              </a:spcBef>
              <a:tabLst>
                <a:tab pos="1477792" algn="l"/>
              </a:tabLst>
            </a:pPr>
            <a:r>
              <a:rPr sz="3909" spc="36" baseline="-9043" dirty="0">
                <a:latin typeface="Cambria"/>
                <a:cs typeface="Cambria"/>
              </a:rPr>
              <a:t>∑</a:t>
            </a:r>
            <a:r>
              <a:rPr sz="3909" spc="-408" baseline="-9043" dirty="0">
                <a:latin typeface="Cambria"/>
                <a:cs typeface="Cambria"/>
              </a:rPr>
              <a:t> </a:t>
            </a:r>
            <a:r>
              <a:rPr sz="1758" i="1" spc="-6" dirty="0">
                <a:latin typeface="Times New Roman"/>
                <a:cs typeface="Times New Roman"/>
              </a:rPr>
              <a:t>F</a:t>
            </a:r>
            <a:r>
              <a:rPr sz="1758" i="1" dirty="0">
                <a:latin typeface="Times New Roman"/>
                <a:cs typeface="Times New Roman"/>
              </a:rPr>
              <a:t> </a:t>
            </a:r>
            <a:r>
              <a:rPr sz="1758" i="1" spc="127" dirty="0">
                <a:latin typeface="Times New Roman"/>
                <a:cs typeface="Times New Roman"/>
              </a:rPr>
              <a:t> </a:t>
            </a:r>
            <a:r>
              <a:rPr sz="1758" spc="-6" dirty="0">
                <a:latin typeface="Symbol"/>
                <a:cs typeface="Symbol"/>
              </a:rPr>
              <a:t></a:t>
            </a:r>
            <a:r>
              <a:rPr sz="1758" spc="-55" dirty="0">
                <a:latin typeface="Times New Roman"/>
                <a:cs typeface="Times New Roman"/>
              </a:rPr>
              <a:t> </a:t>
            </a:r>
            <a:r>
              <a:rPr sz="1758" spc="-6" dirty="0">
                <a:latin typeface="Times New Roman"/>
                <a:cs typeface="Times New Roman"/>
              </a:rPr>
              <a:t>0</a:t>
            </a:r>
            <a:r>
              <a:rPr sz="1758" spc="-55" dirty="0">
                <a:latin typeface="Times New Roman"/>
                <a:cs typeface="Times New Roman"/>
              </a:rPr>
              <a:t> </a:t>
            </a:r>
            <a:r>
              <a:rPr sz="1758" spc="-6" dirty="0">
                <a:latin typeface="Symbol"/>
                <a:cs typeface="Symbol"/>
              </a:rPr>
              <a:t></a:t>
            </a:r>
            <a:r>
              <a:rPr sz="1758" spc="18" dirty="0">
                <a:latin typeface="Times New Roman"/>
                <a:cs typeface="Times New Roman"/>
              </a:rPr>
              <a:t> </a:t>
            </a:r>
            <a:r>
              <a:rPr sz="1758" i="1" spc="-6" dirty="0">
                <a:latin typeface="Times New Roman"/>
                <a:cs typeface="Times New Roman"/>
              </a:rPr>
              <a:t>F</a:t>
            </a:r>
            <a:r>
              <a:rPr sz="1758" i="1" dirty="0">
                <a:latin typeface="Times New Roman"/>
                <a:cs typeface="Times New Roman"/>
              </a:rPr>
              <a:t>	</a:t>
            </a:r>
            <a:r>
              <a:rPr sz="1758" spc="-6" dirty="0">
                <a:latin typeface="Symbol"/>
                <a:cs typeface="Symbol"/>
              </a:rPr>
              <a:t></a:t>
            </a:r>
            <a:r>
              <a:rPr sz="1758" spc="-170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Times New Roman"/>
                <a:cs typeface="Times New Roman"/>
              </a:rPr>
              <a:t>7</a:t>
            </a:r>
            <a:r>
              <a:rPr sz="1758" spc="-12" dirty="0">
                <a:latin typeface="Times New Roman"/>
                <a:cs typeface="Times New Roman"/>
              </a:rPr>
              <a:t>.</a:t>
            </a:r>
            <a:r>
              <a:rPr sz="1758" dirty="0">
                <a:latin typeface="Times New Roman"/>
                <a:cs typeface="Times New Roman"/>
              </a:rPr>
              <a:t>5</a:t>
            </a:r>
            <a:r>
              <a:rPr sz="1758" spc="-12" dirty="0">
                <a:latin typeface="Times New Roman"/>
                <a:cs typeface="Times New Roman"/>
              </a:rPr>
              <a:t>k</a:t>
            </a:r>
            <a:r>
              <a:rPr sz="1758" spc="-6" dirty="0">
                <a:latin typeface="Times New Roman"/>
                <a:cs typeface="Times New Roman"/>
              </a:rPr>
              <a:t>N</a:t>
            </a:r>
            <a:r>
              <a:rPr sz="1758" spc="-109" dirty="0">
                <a:latin typeface="Times New Roman"/>
                <a:cs typeface="Times New Roman"/>
              </a:rPr>
              <a:t> </a:t>
            </a:r>
            <a:r>
              <a:rPr sz="1758" spc="-6" dirty="0">
                <a:latin typeface="Symbol"/>
                <a:cs typeface="Symbol"/>
              </a:rPr>
              <a:t></a:t>
            </a:r>
            <a:r>
              <a:rPr sz="1758" spc="-109" dirty="0">
                <a:latin typeface="Times New Roman"/>
                <a:cs typeface="Times New Roman"/>
              </a:rPr>
              <a:t> </a:t>
            </a:r>
            <a:r>
              <a:rPr sz="1545" u="sng" spc="-217" baseline="32679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545" u="sng" spc="-8" baseline="32679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3</a:t>
            </a:r>
            <a:r>
              <a:rPr sz="1545" spc="126" baseline="32679" dirty="0">
                <a:latin typeface="Times New Roman"/>
                <a:cs typeface="Times New Roman"/>
              </a:rPr>
              <a:t> </a:t>
            </a:r>
            <a:r>
              <a:rPr sz="2303" spc="-424" dirty="0">
                <a:latin typeface="Symbol"/>
                <a:cs typeface="Symbol"/>
              </a:rPr>
              <a:t></a:t>
            </a:r>
            <a:r>
              <a:rPr sz="1758" spc="-12" dirty="0">
                <a:latin typeface="Times New Roman"/>
                <a:cs typeface="Times New Roman"/>
              </a:rPr>
              <a:t>1</a:t>
            </a:r>
            <a:r>
              <a:rPr sz="1758" spc="18" dirty="0">
                <a:latin typeface="Times New Roman"/>
                <a:cs typeface="Times New Roman"/>
              </a:rPr>
              <a:t>2</a:t>
            </a:r>
            <a:r>
              <a:rPr sz="1758" spc="-12" dirty="0">
                <a:latin typeface="Times New Roman"/>
                <a:cs typeface="Times New Roman"/>
              </a:rPr>
              <a:t>.5k</a:t>
            </a:r>
            <a:r>
              <a:rPr sz="1758" spc="121" dirty="0">
                <a:latin typeface="Times New Roman"/>
                <a:cs typeface="Times New Roman"/>
              </a:rPr>
              <a:t>N</a:t>
            </a:r>
            <a:r>
              <a:rPr sz="2303" spc="-48" dirty="0">
                <a:latin typeface="Symbol"/>
                <a:cs typeface="Symbol"/>
              </a:rPr>
              <a:t></a:t>
            </a:r>
            <a:r>
              <a:rPr sz="1758" spc="-6" dirty="0">
                <a:latin typeface="Symbol"/>
                <a:cs typeface="Symbol"/>
              </a:rPr>
              <a:t></a:t>
            </a:r>
            <a:r>
              <a:rPr sz="1758" spc="-109" dirty="0">
                <a:latin typeface="Times New Roman"/>
                <a:cs typeface="Times New Roman"/>
              </a:rPr>
              <a:t> </a:t>
            </a:r>
            <a:r>
              <a:rPr sz="1545" u="sng" spc="-217" baseline="32679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545" u="sng" spc="-8" baseline="32679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3</a:t>
            </a:r>
            <a:r>
              <a:rPr sz="1545" spc="126" baseline="32679" dirty="0">
                <a:latin typeface="Times New Roman"/>
                <a:cs typeface="Times New Roman"/>
              </a:rPr>
              <a:t> </a:t>
            </a:r>
            <a:r>
              <a:rPr sz="2303" spc="-424" dirty="0">
                <a:latin typeface="Symbol"/>
                <a:cs typeface="Symbol"/>
              </a:rPr>
              <a:t></a:t>
            </a:r>
            <a:r>
              <a:rPr sz="1758" spc="-12" dirty="0">
                <a:latin typeface="Times New Roman"/>
                <a:cs typeface="Times New Roman"/>
              </a:rPr>
              <a:t>1</a:t>
            </a:r>
            <a:r>
              <a:rPr sz="1758" spc="18" dirty="0">
                <a:latin typeface="Times New Roman"/>
                <a:cs typeface="Times New Roman"/>
              </a:rPr>
              <a:t>8</a:t>
            </a:r>
            <a:r>
              <a:rPr sz="1758" spc="-12" dirty="0">
                <a:latin typeface="Times New Roman"/>
                <a:cs typeface="Times New Roman"/>
              </a:rPr>
              <a:t>.7</a:t>
            </a:r>
            <a:r>
              <a:rPr sz="1758" spc="30" dirty="0">
                <a:latin typeface="Times New Roman"/>
                <a:cs typeface="Times New Roman"/>
              </a:rPr>
              <a:t>5</a:t>
            </a:r>
            <a:r>
              <a:rPr sz="2303" spc="-194" dirty="0">
                <a:latin typeface="Symbol"/>
                <a:cs typeface="Symbol"/>
              </a:rPr>
              <a:t></a:t>
            </a:r>
            <a:endParaRPr sz="2303">
              <a:latin typeface="Symbol"/>
              <a:cs typeface="Symbol"/>
            </a:endParaRPr>
          </a:p>
          <a:p>
            <a:pPr marL="465659">
              <a:lnSpc>
                <a:spcPts val="715"/>
              </a:lnSpc>
              <a:tabLst>
                <a:tab pos="1241499" algn="l"/>
                <a:tab pos="2406800" algn="l"/>
                <a:tab pos="3512066" algn="l"/>
              </a:tabLst>
            </a:pPr>
            <a:r>
              <a:rPr sz="1545" i="1" spc="-8" baseline="3267" dirty="0">
                <a:latin typeface="Times New Roman"/>
                <a:cs typeface="Times New Roman"/>
              </a:rPr>
              <a:t>x	BC	</a:t>
            </a:r>
            <a:r>
              <a:rPr sz="1030" spc="-6" dirty="0">
                <a:latin typeface="Times New Roman"/>
                <a:cs typeface="Times New Roman"/>
              </a:rPr>
              <a:t>5	5</a:t>
            </a:r>
            <a:endParaRPr sz="103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107082" y="5533925"/>
            <a:ext cx="1580188" cy="284514"/>
          </a:xfrm>
          <a:prstGeom prst="rect">
            <a:avLst/>
          </a:prstGeom>
        </p:spPr>
        <p:txBody>
          <a:bodyPr vert="horz" wrap="square" lIns="0" tIns="13855" rIns="0" bIns="0" rtlCol="0">
            <a:spAutoFit/>
          </a:bodyPr>
          <a:lstStyle/>
          <a:p>
            <a:pPr marL="46181">
              <a:spcBef>
                <a:spcPts val="109"/>
              </a:spcBef>
            </a:pPr>
            <a:r>
              <a:rPr sz="1758" i="1" spc="-79" dirty="0">
                <a:latin typeface="Times New Roman"/>
                <a:cs typeface="Times New Roman"/>
              </a:rPr>
              <a:t>F</a:t>
            </a:r>
            <a:r>
              <a:rPr sz="1545" i="1" spc="-8" baseline="-22875" dirty="0">
                <a:latin typeface="Times New Roman"/>
                <a:cs typeface="Times New Roman"/>
              </a:rPr>
              <a:t>BC</a:t>
            </a:r>
            <a:r>
              <a:rPr sz="1545" i="1" baseline="-22875" dirty="0">
                <a:latin typeface="Times New Roman"/>
                <a:cs typeface="Times New Roman"/>
              </a:rPr>
              <a:t>  </a:t>
            </a:r>
            <a:r>
              <a:rPr sz="1545" i="1" spc="-182" baseline="-22875" dirty="0">
                <a:latin typeface="Times New Roman"/>
                <a:cs typeface="Times New Roman"/>
              </a:rPr>
              <a:t> </a:t>
            </a:r>
            <a:r>
              <a:rPr sz="1758" spc="-6" dirty="0">
                <a:latin typeface="Symbol"/>
                <a:cs typeface="Symbol"/>
              </a:rPr>
              <a:t></a:t>
            </a:r>
            <a:r>
              <a:rPr sz="1758" spc="-36" dirty="0">
                <a:latin typeface="Times New Roman"/>
                <a:cs typeface="Times New Roman"/>
              </a:rPr>
              <a:t> </a:t>
            </a:r>
            <a:r>
              <a:rPr sz="1758" dirty="0">
                <a:latin typeface="Symbol"/>
                <a:cs typeface="Symbol"/>
              </a:rPr>
              <a:t></a:t>
            </a:r>
            <a:r>
              <a:rPr sz="1758" spc="-12" dirty="0">
                <a:latin typeface="Times New Roman"/>
                <a:cs typeface="Times New Roman"/>
              </a:rPr>
              <a:t>2</a:t>
            </a:r>
            <a:r>
              <a:rPr sz="1758" dirty="0">
                <a:latin typeface="Times New Roman"/>
                <a:cs typeface="Times New Roman"/>
              </a:rPr>
              <a:t>6</a:t>
            </a:r>
            <a:r>
              <a:rPr sz="1758" spc="-12" dirty="0">
                <a:latin typeface="Times New Roman"/>
                <a:cs typeface="Times New Roman"/>
              </a:rPr>
              <a:t>.2</a:t>
            </a:r>
            <a:r>
              <a:rPr sz="1758" spc="-6" dirty="0">
                <a:latin typeface="Times New Roman"/>
                <a:cs typeface="Times New Roman"/>
              </a:rPr>
              <a:t>5</a:t>
            </a:r>
            <a:r>
              <a:rPr sz="1758" spc="-127" dirty="0">
                <a:latin typeface="Times New Roman"/>
                <a:cs typeface="Times New Roman"/>
              </a:rPr>
              <a:t> </a:t>
            </a:r>
            <a:r>
              <a:rPr sz="1758" spc="-12" dirty="0">
                <a:latin typeface="Times New Roman"/>
                <a:cs typeface="Times New Roman"/>
              </a:rPr>
              <a:t>k</a:t>
            </a:r>
            <a:r>
              <a:rPr sz="1758" spc="-6" dirty="0">
                <a:latin typeface="Times New Roman"/>
                <a:cs typeface="Times New Roman"/>
              </a:rPr>
              <a:t>N</a:t>
            </a:r>
            <a:endParaRPr sz="1758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527015" y="5539434"/>
            <a:ext cx="1931939" cy="331905"/>
          </a:xfrm>
          <a:prstGeom prst="rect">
            <a:avLst/>
          </a:prstGeom>
        </p:spPr>
        <p:txBody>
          <a:bodyPr vert="horz" wrap="square" lIns="0" tIns="14624" rIns="0" bIns="0" rtlCol="0">
            <a:spAutoFit/>
          </a:bodyPr>
          <a:lstStyle/>
          <a:p>
            <a:pPr marL="46181">
              <a:spcBef>
                <a:spcPts val="115"/>
              </a:spcBef>
            </a:pPr>
            <a:r>
              <a:rPr sz="2061" i="1" spc="-121" dirty="0">
                <a:latin typeface="Times New Roman"/>
                <a:cs typeface="Times New Roman"/>
              </a:rPr>
              <a:t>F</a:t>
            </a:r>
            <a:r>
              <a:rPr sz="1727" i="1" spc="27" baseline="-26315" dirty="0">
                <a:latin typeface="Times New Roman"/>
                <a:cs typeface="Times New Roman"/>
              </a:rPr>
              <a:t>B</a:t>
            </a:r>
            <a:r>
              <a:rPr sz="1727" i="1" spc="45" baseline="-26315" dirty="0">
                <a:latin typeface="Times New Roman"/>
                <a:cs typeface="Times New Roman"/>
              </a:rPr>
              <a:t>C</a:t>
            </a:r>
            <a:r>
              <a:rPr sz="1727" i="1" baseline="-26315" dirty="0">
                <a:latin typeface="Times New Roman"/>
                <a:cs typeface="Times New Roman"/>
              </a:rPr>
              <a:t>  </a:t>
            </a:r>
            <a:r>
              <a:rPr sz="1727" i="1" spc="-164" baseline="-26315" dirty="0">
                <a:latin typeface="Times New Roman"/>
                <a:cs typeface="Times New Roman"/>
              </a:rPr>
              <a:t> </a:t>
            </a:r>
            <a:r>
              <a:rPr sz="2061" spc="-6" dirty="0">
                <a:latin typeface="Symbol"/>
                <a:cs typeface="Symbol"/>
              </a:rPr>
              <a:t></a:t>
            </a:r>
            <a:r>
              <a:rPr sz="2061" spc="-48" dirty="0">
                <a:latin typeface="Times New Roman"/>
                <a:cs typeface="Times New Roman"/>
              </a:rPr>
              <a:t> </a:t>
            </a:r>
            <a:r>
              <a:rPr sz="2061" spc="-6" dirty="0">
                <a:latin typeface="Times New Roman"/>
                <a:cs typeface="Times New Roman"/>
              </a:rPr>
              <a:t>2</a:t>
            </a:r>
            <a:r>
              <a:rPr sz="2061" spc="-18" dirty="0">
                <a:latin typeface="Times New Roman"/>
                <a:cs typeface="Times New Roman"/>
              </a:rPr>
              <a:t>6</a:t>
            </a:r>
            <a:r>
              <a:rPr sz="2061" spc="-12" dirty="0">
                <a:latin typeface="Times New Roman"/>
                <a:cs typeface="Times New Roman"/>
              </a:rPr>
              <a:t>.</a:t>
            </a:r>
            <a:r>
              <a:rPr sz="2061" spc="-6" dirty="0">
                <a:latin typeface="Times New Roman"/>
                <a:cs typeface="Times New Roman"/>
              </a:rPr>
              <a:t>25</a:t>
            </a:r>
            <a:r>
              <a:rPr sz="2061" spc="-164" dirty="0">
                <a:latin typeface="Times New Roman"/>
                <a:cs typeface="Times New Roman"/>
              </a:rPr>
              <a:t> </a:t>
            </a:r>
            <a:r>
              <a:rPr sz="2061" spc="-6" dirty="0">
                <a:latin typeface="Times New Roman"/>
                <a:cs typeface="Times New Roman"/>
              </a:rPr>
              <a:t>kN</a:t>
            </a:r>
            <a:r>
              <a:rPr sz="2061" dirty="0">
                <a:latin typeface="Times New Roman"/>
                <a:cs typeface="Times New Roman"/>
              </a:rPr>
              <a:t> </a:t>
            </a:r>
            <a:r>
              <a:rPr sz="2061" spc="-224" dirty="0">
                <a:latin typeface="Times New Roman"/>
                <a:cs typeface="Times New Roman"/>
              </a:rPr>
              <a:t> </a:t>
            </a:r>
            <a:r>
              <a:rPr sz="2061" i="1" spc="-6" dirty="0">
                <a:latin typeface="Times New Roman"/>
                <a:cs typeface="Times New Roman"/>
              </a:rPr>
              <a:t>T</a:t>
            </a:r>
            <a:endParaRPr sz="2061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515928" y="5546206"/>
            <a:ext cx="1971194" cy="410248"/>
          </a:xfrm>
          <a:custGeom>
            <a:avLst/>
            <a:gdLst/>
            <a:ahLst/>
            <a:cxnLst/>
            <a:rect l="l" t="t" r="r" b="b"/>
            <a:pathLst>
              <a:path w="1626234" h="338454">
                <a:moveTo>
                  <a:pt x="1626108" y="338328"/>
                </a:moveTo>
                <a:lnTo>
                  <a:pt x="1626108" y="0"/>
                </a:lnTo>
                <a:lnTo>
                  <a:pt x="0" y="0"/>
                </a:lnTo>
                <a:lnTo>
                  <a:pt x="0" y="338328"/>
                </a:lnTo>
                <a:lnTo>
                  <a:pt x="4572" y="338328"/>
                </a:lnTo>
                <a:lnTo>
                  <a:pt x="4572" y="7620"/>
                </a:lnTo>
                <a:lnTo>
                  <a:pt x="7620" y="4572"/>
                </a:lnTo>
                <a:lnTo>
                  <a:pt x="7620" y="7620"/>
                </a:lnTo>
                <a:lnTo>
                  <a:pt x="1618488" y="7620"/>
                </a:lnTo>
                <a:lnTo>
                  <a:pt x="1618488" y="4572"/>
                </a:lnTo>
                <a:lnTo>
                  <a:pt x="1623060" y="7620"/>
                </a:lnTo>
                <a:lnTo>
                  <a:pt x="1623060" y="338328"/>
                </a:lnTo>
                <a:lnTo>
                  <a:pt x="1626108" y="338328"/>
                </a:lnTo>
                <a:close/>
              </a:path>
              <a:path w="1626234" h="338454">
                <a:moveTo>
                  <a:pt x="7620" y="7620"/>
                </a:moveTo>
                <a:lnTo>
                  <a:pt x="7620" y="4572"/>
                </a:lnTo>
                <a:lnTo>
                  <a:pt x="4572" y="7620"/>
                </a:lnTo>
                <a:lnTo>
                  <a:pt x="7620" y="7620"/>
                </a:lnTo>
                <a:close/>
              </a:path>
              <a:path w="1626234" h="338454">
                <a:moveTo>
                  <a:pt x="7620" y="330708"/>
                </a:moveTo>
                <a:lnTo>
                  <a:pt x="7620" y="7620"/>
                </a:lnTo>
                <a:lnTo>
                  <a:pt x="4572" y="7620"/>
                </a:lnTo>
                <a:lnTo>
                  <a:pt x="4572" y="330708"/>
                </a:lnTo>
                <a:lnTo>
                  <a:pt x="7620" y="330708"/>
                </a:lnTo>
                <a:close/>
              </a:path>
              <a:path w="1626234" h="338454">
                <a:moveTo>
                  <a:pt x="1623060" y="330708"/>
                </a:moveTo>
                <a:lnTo>
                  <a:pt x="4572" y="330708"/>
                </a:lnTo>
                <a:lnTo>
                  <a:pt x="7620" y="333756"/>
                </a:lnTo>
                <a:lnTo>
                  <a:pt x="7620" y="338328"/>
                </a:lnTo>
                <a:lnTo>
                  <a:pt x="1618488" y="338328"/>
                </a:lnTo>
                <a:lnTo>
                  <a:pt x="1618488" y="333756"/>
                </a:lnTo>
                <a:lnTo>
                  <a:pt x="1623060" y="330708"/>
                </a:lnTo>
                <a:close/>
              </a:path>
              <a:path w="1626234" h="338454">
                <a:moveTo>
                  <a:pt x="7620" y="338328"/>
                </a:moveTo>
                <a:lnTo>
                  <a:pt x="7620" y="333756"/>
                </a:lnTo>
                <a:lnTo>
                  <a:pt x="4572" y="330708"/>
                </a:lnTo>
                <a:lnTo>
                  <a:pt x="4572" y="338328"/>
                </a:lnTo>
                <a:lnTo>
                  <a:pt x="7620" y="338328"/>
                </a:lnTo>
                <a:close/>
              </a:path>
              <a:path w="1626234" h="338454">
                <a:moveTo>
                  <a:pt x="1623060" y="7620"/>
                </a:moveTo>
                <a:lnTo>
                  <a:pt x="1618488" y="4572"/>
                </a:lnTo>
                <a:lnTo>
                  <a:pt x="1618488" y="7620"/>
                </a:lnTo>
                <a:lnTo>
                  <a:pt x="1623060" y="7620"/>
                </a:lnTo>
                <a:close/>
              </a:path>
              <a:path w="1626234" h="338454">
                <a:moveTo>
                  <a:pt x="1623060" y="330708"/>
                </a:moveTo>
                <a:lnTo>
                  <a:pt x="1623060" y="7620"/>
                </a:lnTo>
                <a:lnTo>
                  <a:pt x="1618488" y="7620"/>
                </a:lnTo>
                <a:lnTo>
                  <a:pt x="1618488" y="330708"/>
                </a:lnTo>
                <a:lnTo>
                  <a:pt x="1623060" y="330708"/>
                </a:lnTo>
                <a:close/>
              </a:path>
              <a:path w="1626234" h="338454">
                <a:moveTo>
                  <a:pt x="1623060" y="338328"/>
                </a:moveTo>
                <a:lnTo>
                  <a:pt x="1623060" y="330708"/>
                </a:lnTo>
                <a:lnTo>
                  <a:pt x="1618488" y="333756"/>
                </a:lnTo>
                <a:lnTo>
                  <a:pt x="1618488" y="338328"/>
                </a:lnTo>
                <a:lnTo>
                  <a:pt x="1623060" y="338328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38153" y="2895368"/>
            <a:ext cx="2259505" cy="1694250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06743" y="4762961"/>
            <a:ext cx="2656878" cy="1564639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5555979" y="6681661"/>
            <a:ext cx="4775970" cy="631875"/>
          </a:xfrm>
          <a:prstGeom prst="rect">
            <a:avLst/>
          </a:prstGeom>
        </p:spPr>
        <p:txBody>
          <a:bodyPr vert="horz" wrap="square" lIns="0" tIns="16164" rIns="0" bIns="0" rtlCol="0">
            <a:spAutoFit/>
          </a:bodyPr>
          <a:lstStyle/>
          <a:p>
            <a:pPr marL="242450" indent="-227826">
              <a:spcBef>
                <a:spcPts val="127"/>
              </a:spcBef>
              <a:buChar char="•"/>
              <a:tabLst>
                <a:tab pos="243220" algn="l"/>
              </a:tabLst>
            </a:pPr>
            <a:r>
              <a:rPr sz="2000" dirty="0">
                <a:latin typeface="Times New Roman"/>
                <a:cs typeface="Times New Roman"/>
              </a:rPr>
              <a:t>There</a:t>
            </a:r>
            <a:r>
              <a:rPr sz="2000" spc="-18" dirty="0">
                <a:latin typeface="Times New Roman"/>
                <a:cs typeface="Times New Roman"/>
              </a:rPr>
              <a:t> </a:t>
            </a:r>
            <a:r>
              <a:rPr sz="2000" spc="-6" dirty="0">
                <a:latin typeface="Times New Roman"/>
                <a:cs typeface="Times New Roman"/>
              </a:rPr>
              <a:t>is</a:t>
            </a:r>
            <a:r>
              <a:rPr sz="2000" spc="-24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one</a:t>
            </a:r>
            <a:r>
              <a:rPr sz="2000" spc="-18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unknown</a:t>
            </a:r>
            <a:r>
              <a:rPr sz="2000" spc="-24" dirty="0">
                <a:latin typeface="Times New Roman"/>
                <a:cs typeface="Times New Roman"/>
              </a:rPr>
              <a:t> </a:t>
            </a:r>
            <a:r>
              <a:rPr sz="2000" spc="-6" dirty="0">
                <a:latin typeface="Times New Roman"/>
                <a:cs typeface="Times New Roman"/>
              </a:rPr>
              <a:t>member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6" dirty="0">
                <a:latin typeface="Times New Roman"/>
                <a:cs typeface="Times New Roman"/>
              </a:rPr>
              <a:t>force</a:t>
            </a:r>
            <a:r>
              <a:rPr sz="2000" spc="-18" dirty="0">
                <a:latin typeface="Times New Roman"/>
                <a:cs typeface="Times New Roman"/>
              </a:rPr>
              <a:t> </a:t>
            </a:r>
            <a:r>
              <a:rPr sz="2000" spc="-6" dirty="0">
                <a:latin typeface="Times New Roman"/>
                <a:cs typeface="Times New Roman"/>
              </a:rPr>
              <a:t>at</a:t>
            </a:r>
            <a:r>
              <a:rPr sz="2000" spc="-12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joint</a:t>
            </a:r>
            <a:endParaRPr sz="2000">
              <a:latin typeface="Times New Roman"/>
              <a:cs typeface="Times New Roman"/>
            </a:endParaRPr>
          </a:p>
          <a:p>
            <a:pPr marL="242450"/>
            <a:r>
              <a:rPr sz="2000" i="1" dirty="0">
                <a:latin typeface="Times New Roman"/>
                <a:cs typeface="Times New Roman"/>
              </a:rPr>
              <a:t>E</a:t>
            </a:r>
            <a:r>
              <a:rPr sz="2000" dirty="0">
                <a:latin typeface="Times New Roman"/>
                <a:cs typeface="Times New Roman"/>
              </a:rPr>
              <a:t>.</a:t>
            </a:r>
            <a:r>
              <a:rPr sz="2000" spc="376" dirty="0">
                <a:latin typeface="Times New Roman"/>
                <a:cs typeface="Times New Roman"/>
              </a:rPr>
              <a:t> </a:t>
            </a:r>
            <a:r>
              <a:rPr sz="2000" spc="-6" dirty="0">
                <a:latin typeface="Times New Roman"/>
                <a:cs typeface="Times New Roman"/>
              </a:rPr>
              <a:t>Assume</a:t>
            </a:r>
            <a:r>
              <a:rPr sz="2000" spc="-36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18" dirty="0">
                <a:latin typeface="Times New Roman"/>
                <a:cs typeface="Times New Roman"/>
              </a:rPr>
              <a:t> </a:t>
            </a:r>
            <a:r>
              <a:rPr sz="2000" spc="-6" dirty="0">
                <a:latin typeface="Times New Roman"/>
                <a:cs typeface="Times New Roman"/>
              </a:rPr>
              <a:t>member</a:t>
            </a:r>
            <a:r>
              <a:rPr sz="2000" spc="-12" dirty="0">
                <a:latin typeface="Times New Roman"/>
                <a:cs typeface="Times New Roman"/>
              </a:rPr>
              <a:t> </a:t>
            </a:r>
            <a:r>
              <a:rPr sz="2000" spc="-6" dirty="0">
                <a:latin typeface="Times New Roman"/>
                <a:cs typeface="Times New Roman"/>
              </a:rPr>
              <a:t>is</a:t>
            </a:r>
            <a:r>
              <a:rPr sz="2000" spc="-18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in</a:t>
            </a:r>
            <a:r>
              <a:rPr sz="2000" spc="-12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tension.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408167" y="7623818"/>
            <a:ext cx="100830" cy="183411"/>
          </a:xfrm>
          <a:prstGeom prst="rect">
            <a:avLst/>
          </a:prstGeom>
        </p:spPr>
        <p:txBody>
          <a:bodyPr vert="horz" wrap="square" lIns="0" tIns="15394" rIns="0" bIns="0" rtlCol="0">
            <a:spAutoFit/>
          </a:bodyPr>
          <a:lstStyle/>
          <a:p>
            <a:pPr marL="15394">
              <a:spcBef>
                <a:spcPts val="121"/>
              </a:spcBef>
            </a:pPr>
            <a:r>
              <a:rPr sz="1091" dirty="0">
                <a:latin typeface="Times New Roman"/>
                <a:cs typeface="Times New Roman"/>
              </a:rPr>
              <a:t>5</a:t>
            </a:r>
            <a:endParaRPr sz="1091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972837" y="7470496"/>
            <a:ext cx="1537855" cy="183411"/>
          </a:xfrm>
          <a:prstGeom prst="rect">
            <a:avLst/>
          </a:prstGeom>
        </p:spPr>
        <p:txBody>
          <a:bodyPr vert="horz" wrap="square" lIns="0" tIns="15394" rIns="0" bIns="0" rtlCol="0">
            <a:spAutoFit/>
          </a:bodyPr>
          <a:lstStyle/>
          <a:p>
            <a:pPr marL="15394">
              <a:spcBef>
                <a:spcPts val="121"/>
              </a:spcBef>
              <a:tabLst>
                <a:tab pos="1435460" algn="l"/>
              </a:tabLst>
            </a:pPr>
            <a:r>
              <a:rPr sz="109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3</a:t>
            </a:r>
            <a:r>
              <a:rPr sz="1091" dirty="0">
                <a:latin typeface="Times New Roman"/>
                <a:cs typeface="Times New Roman"/>
              </a:rPr>
              <a:t>	</a:t>
            </a:r>
            <a:r>
              <a:rPr sz="1091" u="sng" spc="-14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09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3</a:t>
            </a:r>
            <a:endParaRPr sz="1091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289346" y="7623818"/>
            <a:ext cx="1169170" cy="183411"/>
          </a:xfrm>
          <a:prstGeom prst="rect">
            <a:avLst/>
          </a:prstGeom>
        </p:spPr>
        <p:txBody>
          <a:bodyPr vert="horz" wrap="square" lIns="0" tIns="15394" rIns="0" bIns="0" rtlCol="0">
            <a:spAutoFit/>
          </a:bodyPr>
          <a:lstStyle/>
          <a:p>
            <a:pPr marL="15394">
              <a:spcBef>
                <a:spcPts val="121"/>
              </a:spcBef>
              <a:tabLst>
                <a:tab pos="713497" algn="l"/>
                <a:tab pos="975189" algn="l"/>
              </a:tabLst>
            </a:pPr>
            <a:r>
              <a:rPr sz="1636" i="1" baseline="3086" dirty="0">
                <a:latin typeface="Times New Roman"/>
                <a:cs typeface="Times New Roman"/>
              </a:rPr>
              <a:t>x	</a:t>
            </a:r>
            <a:r>
              <a:rPr sz="1091" dirty="0">
                <a:latin typeface="Times New Roman"/>
                <a:cs typeface="Times New Roman"/>
              </a:rPr>
              <a:t>5	</a:t>
            </a:r>
            <a:r>
              <a:rPr sz="1636" i="1" baseline="3086" dirty="0">
                <a:latin typeface="Times New Roman"/>
                <a:cs typeface="Times New Roman"/>
              </a:rPr>
              <a:t>EC</a:t>
            </a:r>
            <a:endParaRPr sz="1636" baseline="3086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154495" y="7380499"/>
            <a:ext cx="3365885" cy="394036"/>
          </a:xfrm>
          <a:prstGeom prst="rect">
            <a:avLst/>
          </a:prstGeom>
        </p:spPr>
        <p:txBody>
          <a:bodyPr vert="horz" wrap="square" lIns="0" tIns="20782" rIns="0" bIns="0" rtlCol="0">
            <a:spAutoFit/>
          </a:bodyPr>
          <a:lstStyle/>
          <a:p>
            <a:pPr marL="15394">
              <a:spcBef>
                <a:spcPts val="164"/>
              </a:spcBef>
              <a:tabLst>
                <a:tab pos="975189" algn="l"/>
                <a:tab pos="1360031" algn="l"/>
                <a:tab pos="2385248" algn="l"/>
              </a:tabLst>
            </a:pPr>
            <a:r>
              <a:rPr sz="1879" i="1" spc="-6" dirty="0">
                <a:latin typeface="Times New Roman"/>
                <a:cs typeface="Times New Roman"/>
              </a:rPr>
              <a:t>F</a:t>
            </a:r>
            <a:r>
              <a:rPr sz="1879" i="1" spc="582" dirty="0">
                <a:latin typeface="Times New Roman"/>
                <a:cs typeface="Times New Roman"/>
              </a:rPr>
              <a:t> </a:t>
            </a:r>
            <a:r>
              <a:rPr sz="1879" spc="-6" dirty="0">
                <a:latin typeface="Symbol"/>
                <a:cs typeface="Symbol"/>
              </a:rPr>
              <a:t></a:t>
            </a:r>
            <a:r>
              <a:rPr sz="1879" spc="-73" dirty="0">
                <a:latin typeface="Times New Roman"/>
                <a:cs typeface="Times New Roman"/>
              </a:rPr>
              <a:t> </a:t>
            </a:r>
            <a:r>
              <a:rPr sz="1879" spc="-6" dirty="0">
                <a:latin typeface="Times New Roman"/>
                <a:cs typeface="Times New Roman"/>
              </a:rPr>
              <a:t>0</a:t>
            </a:r>
            <a:r>
              <a:rPr sz="1879" spc="-73" dirty="0">
                <a:latin typeface="Times New Roman"/>
                <a:cs typeface="Times New Roman"/>
              </a:rPr>
              <a:t> </a:t>
            </a:r>
            <a:r>
              <a:rPr sz="1879" spc="-6" dirty="0">
                <a:latin typeface="Symbol"/>
                <a:cs typeface="Symbol"/>
              </a:rPr>
              <a:t></a:t>
            </a:r>
            <a:r>
              <a:rPr sz="1879" spc="-6" dirty="0">
                <a:latin typeface="Times New Roman"/>
                <a:cs typeface="Times New Roman"/>
              </a:rPr>
              <a:t>	</a:t>
            </a:r>
            <a:r>
              <a:rPr sz="1879" i="1" spc="-6" dirty="0">
                <a:latin typeface="Times New Roman"/>
                <a:cs typeface="Times New Roman"/>
              </a:rPr>
              <a:t>F	</a:t>
            </a:r>
            <a:r>
              <a:rPr sz="1879" spc="18" dirty="0">
                <a:latin typeface="Symbol"/>
                <a:cs typeface="Symbol"/>
              </a:rPr>
              <a:t></a:t>
            </a:r>
            <a:r>
              <a:rPr sz="1879" spc="18" dirty="0">
                <a:latin typeface="Times New Roman"/>
                <a:cs typeface="Times New Roman"/>
              </a:rPr>
              <a:t>15kN</a:t>
            </a:r>
            <a:r>
              <a:rPr sz="1879" spc="-133" dirty="0">
                <a:latin typeface="Times New Roman"/>
                <a:cs typeface="Times New Roman"/>
              </a:rPr>
              <a:t> </a:t>
            </a:r>
            <a:r>
              <a:rPr sz="1879" spc="-6" dirty="0">
                <a:latin typeface="Symbol"/>
                <a:cs typeface="Symbol"/>
              </a:rPr>
              <a:t></a:t>
            </a:r>
            <a:r>
              <a:rPr sz="1879" spc="-6" dirty="0">
                <a:latin typeface="Times New Roman"/>
                <a:cs typeface="Times New Roman"/>
              </a:rPr>
              <a:t>	</a:t>
            </a:r>
            <a:r>
              <a:rPr sz="2424" spc="-67" dirty="0">
                <a:latin typeface="Symbol"/>
                <a:cs typeface="Symbol"/>
              </a:rPr>
              <a:t></a:t>
            </a:r>
            <a:r>
              <a:rPr sz="1879" spc="-67" dirty="0">
                <a:latin typeface="Times New Roman"/>
                <a:cs typeface="Times New Roman"/>
              </a:rPr>
              <a:t>18.75kN</a:t>
            </a:r>
            <a:r>
              <a:rPr sz="2424" spc="-67" dirty="0">
                <a:latin typeface="Symbol"/>
                <a:cs typeface="Symbol"/>
              </a:rPr>
              <a:t></a:t>
            </a:r>
            <a:endParaRPr sz="2424">
              <a:latin typeface="Symbol"/>
              <a:cs typeface="Symbo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860779" y="7391401"/>
            <a:ext cx="285558" cy="44612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5394">
              <a:spcBef>
                <a:spcPts val="133"/>
              </a:spcBef>
            </a:pPr>
            <a:r>
              <a:rPr sz="2788" spc="24" dirty="0">
                <a:latin typeface="Cambria"/>
                <a:cs typeface="Cambria"/>
              </a:rPr>
              <a:t>∑</a:t>
            </a:r>
            <a:endParaRPr sz="2788">
              <a:latin typeface="Cambria"/>
              <a:cs typeface="Cambri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005481" y="7844475"/>
            <a:ext cx="1670242" cy="303172"/>
          </a:xfrm>
          <a:prstGeom prst="rect">
            <a:avLst/>
          </a:prstGeom>
        </p:spPr>
        <p:txBody>
          <a:bodyPr vert="horz" wrap="square" lIns="0" tIns="13855" rIns="0" bIns="0" rtlCol="0">
            <a:spAutoFit/>
          </a:bodyPr>
          <a:lstStyle/>
          <a:p>
            <a:pPr marL="46181">
              <a:spcBef>
                <a:spcPts val="109"/>
              </a:spcBef>
            </a:pPr>
            <a:r>
              <a:rPr sz="1879" i="1" spc="-109" dirty="0">
                <a:latin typeface="Times New Roman"/>
                <a:cs typeface="Times New Roman"/>
              </a:rPr>
              <a:t>F</a:t>
            </a:r>
            <a:r>
              <a:rPr sz="1636" i="1" baseline="-24691" dirty="0">
                <a:latin typeface="Times New Roman"/>
                <a:cs typeface="Times New Roman"/>
              </a:rPr>
              <a:t>EC  </a:t>
            </a:r>
            <a:r>
              <a:rPr sz="1636" i="1" spc="-208" baseline="-24691" dirty="0">
                <a:latin typeface="Times New Roman"/>
                <a:cs typeface="Times New Roman"/>
              </a:rPr>
              <a:t> </a:t>
            </a:r>
            <a:r>
              <a:rPr sz="1879" spc="-6" dirty="0">
                <a:latin typeface="Symbol"/>
                <a:cs typeface="Symbol"/>
              </a:rPr>
              <a:t></a:t>
            </a:r>
            <a:r>
              <a:rPr sz="1879" spc="-48" dirty="0">
                <a:latin typeface="Times New Roman"/>
                <a:cs typeface="Times New Roman"/>
              </a:rPr>
              <a:t> </a:t>
            </a:r>
            <a:r>
              <a:rPr sz="1879" spc="-18" dirty="0">
                <a:latin typeface="Symbol"/>
                <a:cs typeface="Symbol"/>
              </a:rPr>
              <a:t></a:t>
            </a:r>
            <a:r>
              <a:rPr sz="1879" dirty="0">
                <a:latin typeface="Times New Roman"/>
                <a:cs typeface="Times New Roman"/>
              </a:rPr>
              <a:t>4</a:t>
            </a:r>
            <a:r>
              <a:rPr sz="1879" spc="-12" dirty="0">
                <a:latin typeface="Times New Roman"/>
                <a:cs typeface="Times New Roman"/>
              </a:rPr>
              <a:t>3.</a:t>
            </a:r>
            <a:r>
              <a:rPr sz="1879" dirty="0">
                <a:latin typeface="Times New Roman"/>
                <a:cs typeface="Times New Roman"/>
              </a:rPr>
              <a:t>7</a:t>
            </a:r>
            <a:r>
              <a:rPr sz="1879" spc="-6" dirty="0">
                <a:latin typeface="Times New Roman"/>
                <a:cs typeface="Times New Roman"/>
              </a:rPr>
              <a:t>5</a:t>
            </a:r>
            <a:r>
              <a:rPr sz="1879" spc="-176" dirty="0">
                <a:latin typeface="Times New Roman"/>
                <a:cs typeface="Times New Roman"/>
              </a:rPr>
              <a:t> </a:t>
            </a:r>
            <a:r>
              <a:rPr sz="1879" dirty="0">
                <a:latin typeface="Times New Roman"/>
                <a:cs typeface="Times New Roman"/>
              </a:rPr>
              <a:t>k</a:t>
            </a:r>
            <a:r>
              <a:rPr sz="1879" spc="-6" dirty="0">
                <a:latin typeface="Times New Roman"/>
                <a:cs typeface="Times New Roman"/>
              </a:rPr>
              <a:t>N</a:t>
            </a:r>
            <a:endParaRPr sz="1879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785009" y="8099650"/>
            <a:ext cx="213206" cy="187296"/>
          </a:xfrm>
          <a:prstGeom prst="rect">
            <a:avLst/>
          </a:prstGeom>
        </p:spPr>
        <p:txBody>
          <a:bodyPr vert="horz" wrap="square" lIns="0" tIns="19242" rIns="0" bIns="0" rtlCol="0">
            <a:spAutoFit/>
          </a:bodyPr>
          <a:lstStyle/>
          <a:p>
            <a:pPr marL="15394">
              <a:spcBef>
                <a:spcPts val="152"/>
              </a:spcBef>
            </a:pPr>
            <a:r>
              <a:rPr sz="1091" i="1" spc="12" dirty="0">
                <a:latin typeface="Times New Roman"/>
                <a:cs typeface="Times New Roman"/>
              </a:rPr>
              <a:t>E</a:t>
            </a:r>
            <a:r>
              <a:rPr sz="1091" i="1" spc="24" dirty="0">
                <a:latin typeface="Times New Roman"/>
                <a:cs typeface="Times New Roman"/>
              </a:rPr>
              <a:t>C</a:t>
            </a:r>
            <a:endParaRPr sz="1091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646467" y="7936577"/>
            <a:ext cx="1800321" cy="312405"/>
          </a:xfrm>
          <a:prstGeom prst="rect">
            <a:avLst/>
          </a:prstGeom>
        </p:spPr>
        <p:txBody>
          <a:bodyPr vert="horz" wrap="square" lIns="0" tIns="13855" rIns="0" bIns="0" rtlCol="0">
            <a:spAutoFit/>
          </a:bodyPr>
          <a:lstStyle/>
          <a:p>
            <a:pPr marL="15394">
              <a:spcBef>
                <a:spcPts val="109"/>
              </a:spcBef>
              <a:tabLst>
                <a:tab pos="427174" algn="l"/>
              </a:tabLst>
            </a:pPr>
            <a:r>
              <a:rPr sz="1939" i="1" spc="-6" dirty="0">
                <a:latin typeface="Times New Roman"/>
                <a:cs typeface="Times New Roman"/>
              </a:rPr>
              <a:t>F	</a:t>
            </a:r>
            <a:r>
              <a:rPr sz="1939" spc="-6" dirty="0">
                <a:latin typeface="Symbol"/>
                <a:cs typeface="Symbol"/>
              </a:rPr>
              <a:t></a:t>
            </a:r>
            <a:r>
              <a:rPr sz="1939" spc="-36" dirty="0">
                <a:latin typeface="Times New Roman"/>
                <a:cs typeface="Times New Roman"/>
              </a:rPr>
              <a:t> </a:t>
            </a:r>
            <a:r>
              <a:rPr sz="1939" dirty="0">
                <a:latin typeface="Times New Roman"/>
                <a:cs typeface="Times New Roman"/>
              </a:rPr>
              <a:t>4</a:t>
            </a:r>
            <a:r>
              <a:rPr sz="1939" spc="-18" dirty="0">
                <a:latin typeface="Times New Roman"/>
                <a:cs typeface="Times New Roman"/>
              </a:rPr>
              <a:t>3</a:t>
            </a:r>
            <a:r>
              <a:rPr sz="1939" spc="-12" dirty="0">
                <a:latin typeface="Times New Roman"/>
                <a:cs typeface="Times New Roman"/>
              </a:rPr>
              <a:t>.</a:t>
            </a:r>
            <a:r>
              <a:rPr sz="1939" dirty="0">
                <a:latin typeface="Times New Roman"/>
                <a:cs typeface="Times New Roman"/>
              </a:rPr>
              <a:t>7</a:t>
            </a:r>
            <a:r>
              <a:rPr sz="1939" spc="-6" dirty="0">
                <a:latin typeface="Times New Roman"/>
                <a:cs typeface="Times New Roman"/>
              </a:rPr>
              <a:t>5</a:t>
            </a:r>
            <a:r>
              <a:rPr sz="1939" spc="-158" dirty="0">
                <a:latin typeface="Times New Roman"/>
                <a:cs typeface="Times New Roman"/>
              </a:rPr>
              <a:t> </a:t>
            </a:r>
            <a:r>
              <a:rPr sz="1939" dirty="0">
                <a:latin typeface="Times New Roman"/>
                <a:cs typeface="Times New Roman"/>
              </a:rPr>
              <a:t>k</a:t>
            </a:r>
            <a:r>
              <a:rPr sz="1939" spc="-6" dirty="0">
                <a:latin typeface="Times New Roman"/>
                <a:cs typeface="Times New Roman"/>
              </a:rPr>
              <a:t>N</a:t>
            </a:r>
            <a:r>
              <a:rPr sz="1939" dirty="0">
                <a:latin typeface="Times New Roman"/>
                <a:cs typeface="Times New Roman"/>
              </a:rPr>
              <a:t> </a:t>
            </a:r>
            <a:r>
              <a:rPr sz="1939" spc="-145" dirty="0">
                <a:latin typeface="Times New Roman"/>
                <a:cs typeface="Times New Roman"/>
              </a:rPr>
              <a:t> </a:t>
            </a:r>
            <a:r>
              <a:rPr sz="1939" i="1" spc="-6" dirty="0">
                <a:latin typeface="Times New Roman"/>
                <a:cs typeface="Times New Roman"/>
              </a:rPr>
              <a:t>C</a:t>
            </a:r>
            <a:endParaRPr sz="1939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8608291" y="7942118"/>
            <a:ext cx="1881139" cy="387927"/>
          </a:xfrm>
          <a:custGeom>
            <a:avLst/>
            <a:gdLst/>
            <a:ahLst/>
            <a:cxnLst/>
            <a:rect l="l" t="t" r="r" b="b"/>
            <a:pathLst>
              <a:path w="1551940" h="320039">
                <a:moveTo>
                  <a:pt x="1551432" y="320040"/>
                </a:moveTo>
                <a:lnTo>
                  <a:pt x="1551432" y="0"/>
                </a:lnTo>
                <a:lnTo>
                  <a:pt x="0" y="0"/>
                </a:lnTo>
                <a:lnTo>
                  <a:pt x="0" y="320040"/>
                </a:lnTo>
                <a:lnTo>
                  <a:pt x="4572" y="320040"/>
                </a:lnTo>
                <a:lnTo>
                  <a:pt x="4572" y="7620"/>
                </a:lnTo>
                <a:lnTo>
                  <a:pt x="7620" y="4572"/>
                </a:lnTo>
                <a:lnTo>
                  <a:pt x="7620" y="7620"/>
                </a:lnTo>
                <a:lnTo>
                  <a:pt x="1543812" y="7620"/>
                </a:lnTo>
                <a:lnTo>
                  <a:pt x="1543812" y="4572"/>
                </a:lnTo>
                <a:lnTo>
                  <a:pt x="1548384" y="7620"/>
                </a:lnTo>
                <a:lnTo>
                  <a:pt x="1548384" y="320040"/>
                </a:lnTo>
                <a:lnTo>
                  <a:pt x="1551432" y="320040"/>
                </a:lnTo>
                <a:close/>
              </a:path>
              <a:path w="1551940" h="320039">
                <a:moveTo>
                  <a:pt x="7620" y="7620"/>
                </a:moveTo>
                <a:lnTo>
                  <a:pt x="7620" y="4572"/>
                </a:lnTo>
                <a:lnTo>
                  <a:pt x="4572" y="7620"/>
                </a:lnTo>
                <a:lnTo>
                  <a:pt x="7620" y="7620"/>
                </a:lnTo>
                <a:close/>
              </a:path>
              <a:path w="1551940" h="320039">
                <a:moveTo>
                  <a:pt x="7620" y="310896"/>
                </a:moveTo>
                <a:lnTo>
                  <a:pt x="7620" y="7620"/>
                </a:lnTo>
                <a:lnTo>
                  <a:pt x="4572" y="7620"/>
                </a:lnTo>
                <a:lnTo>
                  <a:pt x="4572" y="310896"/>
                </a:lnTo>
                <a:lnTo>
                  <a:pt x="7620" y="310896"/>
                </a:lnTo>
                <a:close/>
              </a:path>
              <a:path w="1551940" h="320039">
                <a:moveTo>
                  <a:pt x="1548384" y="310896"/>
                </a:moveTo>
                <a:lnTo>
                  <a:pt x="4572" y="310896"/>
                </a:lnTo>
                <a:lnTo>
                  <a:pt x="7620" y="315468"/>
                </a:lnTo>
                <a:lnTo>
                  <a:pt x="7620" y="320040"/>
                </a:lnTo>
                <a:lnTo>
                  <a:pt x="1543812" y="320040"/>
                </a:lnTo>
                <a:lnTo>
                  <a:pt x="1543812" y="315468"/>
                </a:lnTo>
                <a:lnTo>
                  <a:pt x="1548384" y="310896"/>
                </a:lnTo>
                <a:close/>
              </a:path>
              <a:path w="1551940" h="320039">
                <a:moveTo>
                  <a:pt x="7620" y="320040"/>
                </a:moveTo>
                <a:lnTo>
                  <a:pt x="7620" y="315468"/>
                </a:lnTo>
                <a:lnTo>
                  <a:pt x="4572" y="310896"/>
                </a:lnTo>
                <a:lnTo>
                  <a:pt x="4572" y="320040"/>
                </a:lnTo>
                <a:lnTo>
                  <a:pt x="7620" y="320040"/>
                </a:lnTo>
                <a:close/>
              </a:path>
              <a:path w="1551940" h="320039">
                <a:moveTo>
                  <a:pt x="1548384" y="7620"/>
                </a:moveTo>
                <a:lnTo>
                  <a:pt x="1543812" y="4572"/>
                </a:lnTo>
                <a:lnTo>
                  <a:pt x="1543812" y="7620"/>
                </a:lnTo>
                <a:lnTo>
                  <a:pt x="1548384" y="7620"/>
                </a:lnTo>
                <a:close/>
              </a:path>
              <a:path w="1551940" h="320039">
                <a:moveTo>
                  <a:pt x="1548384" y="310896"/>
                </a:moveTo>
                <a:lnTo>
                  <a:pt x="1548384" y="7620"/>
                </a:lnTo>
                <a:lnTo>
                  <a:pt x="1543812" y="7620"/>
                </a:lnTo>
                <a:lnTo>
                  <a:pt x="1543812" y="310896"/>
                </a:lnTo>
                <a:lnTo>
                  <a:pt x="1548384" y="310896"/>
                </a:lnTo>
                <a:close/>
              </a:path>
              <a:path w="1551940" h="320039">
                <a:moveTo>
                  <a:pt x="1548384" y="320040"/>
                </a:moveTo>
                <a:lnTo>
                  <a:pt x="1548384" y="310896"/>
                </a:lnTo>
                <a:lnTo>
                  <a:pt x="1543812" y="315468"/>
                </a:lnTo>
                <a:lnTo>
                  <a:pt x="1543812" y="320040"/>
                </a:lnTo>
                <a:lnTo>
                  <a:pt x="1548384" y="32004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object 3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01810" y="6598149"/>
            <a:ext cx="2290262" cy="1829801"/>
          </a:xfrm>
          <a:prstGeom prst="rect">
            <a:avLst/>
          </a:prstGeom>
        </p:spPr>
      </p:pic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3361" y="2128134"/>
            <a:ext cx="1813406" cy="569709"/>
          </a:xfrm>
          <a:prstGeom prst="rect">
            <a:avLst/>
          </a:prstGeom>
        </p:spPr>
        <p:txBody>
          <a:bodyPr vert="horz" wrap="square" lIns="0" tIns="19242" rIns="0" bIns="0" rtlCol="0">
            <a:spAutoFit/>
          </a:bodyPr>
          <a:lstStyle/>
          <a:p>
            <a:pPr marL="15394">
              <a:spcBef>
                <a:spcPts val="152"/>
              </a:spcBef>
            </a:pPr>
            <a:r>
              <a:rPr sz="3576" spc="12" dirty="0">
                <a:latin typeface="Arial MT"/>
                <a:cs typeface="Arial MT"/>
              </a:rPr>
              <a:t>Exa</a:t>
            </a:r>
            <a:r>
              <a:rPr sz="3576" spc="30" dirty="0">
                <a:latin typeface="Arial MT"/>
                <a:cs typeface="Arial MT"/>
              </a:rPr>
              <a:t>m</a:t>
            </a:r>
            <a:r>
              <a:rPr sz="3576" spc="12" dirty="0">
                <a:latin typeface="Arial MT"/>
                <a:cs typeface="Arial MT"/>
              </a:rPr>
              <a:t>p</a:t>
            </a:r>
            <a:r>
              <a:rPr sz="3576" dirty="0">
                <a:latin typeface="Arial MT"/>
                <a:cs typeface="Arial MT"/>
              </a:rPr>
              <a:t>l</a:t>
            </a:r>
            <a:r>
              <a:rPr sz="3576" spc="12" dirty="0">
                <a:latin typeface="Arial MT"/>
                <a:cs typeface="Arial MT"/>
              </a:rPr>
              <a:t>e</a:t>
            </a:r>
            <a:endParaRPr sz="3576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096008" y="3005588"/>
            <a:ext cx="5283970" cy="939652"/>
          </a:xfrm>
          <a:prstGeom prst="rect">
            <a:avLst/>
          </a:prstGeom>
        </p:spPr>
        <p:txBody>
          <a:bodyPr vert="horz" wrap="square" lIns="0" tIns="16164" rIns="0" bIns="0" rtlCol="0">
            <a:spAutoFit/>
          </a:bodyPr>
          <a:lstStyle/>
          <a:p>
            <a:pPr marL="242450" marR="6157" indent="-227826">
              <a:spcBef>
                <a:spcPts val="127"/>
              </a:spcBef>
              <a:buChar char="•"/>
              <a:tabLst>
                <a:tab pos="243220" algn="l"/>
              </a:tabLst>
            </a:pPr>
            <a:r>
              <a:rPr sz="2000" dirty="0">
                <a:latin typeface="Times New Roman"/>
                <a:cs typeface="Times New Roman"/>
              </a:rPr>
              <a:t>All </a:t>
            </a:r>
            <a:r>
              <a:rPr sz="2000" spc="-6" dirty="0">
                <a:latin typeface="Times New Roman"/>
                <a:cs typeface="Times New Roman"/>
              </a:rPr>
              <a:t>member forces </a:t>
            </a:r>
            <a:r>
              <a:rPr sz="2000" dirty="0">
                <a:latin typeface="Times New Roman"/>
                <a:cs typeface="Times New Roman"/>
              </a:rPr>
              <a:t>and support </a:t>
            </a:r>
            <a:r>
              <a:rPr sz="2000" spc="-6" dirty="0">
                <a:latin typeface="Times New Roman"/>
                <a:cs typeface="Times New Roman"/>
              </a:rPr>
              <a:t>reactions </a:t>
            </a:r>
            <a:r>
              <a:rPr sz="2000" dirty="0">
                <a:latin typeface="Times New Roman"/>
                <a:cs typeface="Times New Roman"/>
              </a:rPr>
              <a:t>are </a:t>
            </a:r>
            <a:r>
              <a:rPr sz="2000" spc="6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known</a:t>
            </a:r>
            <a:r>
              <a:rPr sz="2000" spc="-36" dirty="0">
                <a:latin typeface="Times New Roman"/>
                <a:cs typeface="Times New Roman"/>
              </a:rPr>
              <a:t> </a:t>
            </a:r>
            <a:r>
              <a:rPr sz="2000" spc="-6" dirty="0">
                <a:latin typeface="Times New Roman"/>
                <a:cs typeface="Times New Roman"/>
              </a:rPr>
              <a:t>at</a:t>
            </a:r>
            <a:r>
              <a:rPr sz="2000" spc="-18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joint</a:t>
            </a:r>
            <a:r>
              <a:rPr sz="2000" spc="-18" dirty="0">
                <a:latin typeface="Times New Roman"/>
                <a:cs typeface="Times New Roman"/>
              </a:rPr>
              <a:t> </a:t>
            </a:r>
            <a:r>
              <a:rPr sz="2000" i="1" dirty="0">
                <a:latin typeface="Times New Roman"/>
                <a:cs typeface="Times New Roman"/>
              </a:rPr>
              <a:t>C</a:t>
            </a:r>
            <a:r>
              <a:rPr sz="2000" dirty="0">
                <a:latin typeface="Times New Roman"/>
                <a:cs typeface="Times New Roman"/>
              </a:rPr>
              <a:t>.</a:t>
            </a:r>
            <a:r>
              <a:rPr sz="2000" spc="485" dirty="0">
                <a:latin typeface="Times New Roman"/>
                <a:cs typeface="Times New Roman"/>
              </a:rPr>
              <a:t> </a:t>
            </a:r>
            <a:r>
              <a:rPr sz="2000" spc="-12" dirty="0">
                <a:latin typeface="Times New Roman"/>
                <a:cs typeface="Times New Roman"/>
              </a:rPr>
              <a:t>However,</a:t>
            </a:r>
            <a:r>
              <a:rPr sz="2000" spc="-36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24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joint</a:t>
            </a:r>
            <a:r>
              <a:rPr sz="2000" spc="-18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equilibrium </a:t>
            </a:r>
            <a:r>
              <a:rPr sz="2000" spc="-479" dirty="0">
                <a:latin typeface="Times New Roman"/>
                <a:cs typeface="Times New Roman"/>
              </a:rPr>
              <a:t> </a:t>
            </a:r>
            <a:r>
              <a:rPr sz="2000" spc="-6" dirty="0">
                <a:latin typeface="Times New Roman"/>
                <a:cs typeface="Times New Roman"/>
              </a:rPr>
              <a:t>requirements</a:t>
            </a:r>
            <a:r>
              <a:rPr sz="2000" spc="-36" dirty="0">
                <a:latin typeface="Times New Roman"/>
                <a:cs typeface="Times New Roman"/>
              </a:rPr>
              <a:t> </a:t>
            </a:r>
            <a:r>
              <a:rPr sz="2000" spc="-6" dirty="0">
                <a:latin typeface="Times New Roman"/>
                <a:cs typeface="Times New Roman"/>
              </a:rPr>
              <a:t>may</a:t>
            </a:r>
            <a:r>
              <a:rPr sz="2000" spc="6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be</a:t>
            </a:r>
            <a:r>
              <a:rPr sz="2000" spc="-12" dirty="0">
                <a:latin typeface="Times New Roman"/>
                <a:cs typeface="Times New Roman"/>
              </a:rPr>
              <a:t> </a:t>
            </a:r>
            <a:r>
              <a:rPr sz="2000" spc="-6" dirty="0">
                <a:latin typeface="Times New Roman"/>
                <a:cs typeface="Times New Roman"/>
              </a:rPr>
              <a:t>applied</a:t>
            </a:r>
            <a:r>
              <a:rPr sz="2000" spc="-24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to</a:t>
            </a:r>
            <a:r>
              <a:rPr sz="2000" spc="-6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check</a:t>
            </a:r>
            <a:r>
              <a:rPr sz="2000" spc="-12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12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results.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94756" y="4929061"/>
            <a:ext cx="103909" cy="191867"/>
          </a:xfrm>
          <a:prstGeom prst="rect">
            <a:avLst/>
          </a:prstGeom>
        </p:spPr>
        <p:txBody>
          <a:bodyPr vert="horz" wrap="square" lIns="0" tIns="14624" rIns="0" bIns="0" rtlCol="0">
            <a:spAutoFit/>
          </a:bodyPr>
          <a:lstStyle/>
          <a:p>
            <a:pPr marL="15394">
              <a:spcBef>
                <a:spcPts val="115"/>
              </a:spcBef>
            </a:pPr>
            <a:r>
              <a:rPr sz="1151" spc="-6" dirty="0">
                <a:latin typeface="Times New Roman"/>
                <a:cs typeface="Times New Roman"/>
              </a:rPr>
              <a:t>5</a:t>
            </a:r>
            <a:endParaRPr sz="1151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76285" y="4770195"/>
            <a:ext cx="124691" cy="191867"/>
          </a:xfrm>
          <a:prstGeom prst="rect">
            <a:avLst/>
          </a:prstGeom>
        </p:spPr>
        <p:txBody>
          <a:bodyPr vert="horz" wrap="square" lIns="0" tIns="14624" rIns="0" bIns="0" rtlCol="0">
            <a:spAutoFit/>
          </a:bodyPr>
          <a:lstStyle/>
          <a:p>
            <a:pPr marL="15394">
              <a:spcBef>
                <a:spcPts val="115"/>
              </a:spcBef>
            </a:pPr>
            <a:r>
              <a:rPr sz="1151" u="sng" spc="-133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151" u="sng" spc="-6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4</a:t>
            </a:r>
            <a:endParaRPr sz="1151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23570" y="4334239"/>
            <a:ext cx="103909" cy="191867"/>
          </a:xfrm>
          <a:prstGeom prst="rect">
            <a:avLst/>
          </a:prstGeom>
        </p:spPr>
        <p:txBody>
          <a:bodyPr vert="horz" wrap="square" lIns="0" tIns="14624" rIns="0" bIns="0" rtlCol="0">
            <a:spAutoFit/>
          </a:bodyPr>
          <a:lstStyle/>
          <a:p>
            <a:pPr marL="15394">
              <a:spcBef>
                <a:spcPts val="115"/>
              </a:spcBef>
            </a:pPr>
            <a:r>
              <a:rPr sz="1151" u="sng" spc="-6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3</a:t>
            </a:r>
            <a:endParaRPr sz="1151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299804" y="4673229"/>
            <a:ext cx="2104350" cy="412631"/>
          </a:xfrm>
          <a:prstGeom prst="rect">
            <a:avLst/>
          </a:prstGeom>
        </p:spPr>
        <p:txBody>
          <a:bodyPr vert="horz" wrap="square" lIns="0" tIns="20782" rIns="0" bIns="0" rtlCol="0">
            <a:spAutoFit/>
          </a:bodyPr>
          <a:lstStyle/>
          <a:p>
            <a:pPr marL="15394">
              <a:spcBef>
                <a:spcPts val="164"/>
              </a:spcBef>
              <a:tabLst>
                <a:tab pos="1245348" algn="l"/>
              </a:tabLst>
            </a:pPr>
            <a:r>
              <a:rPr sz="1939" spc="-24" dirty="0">
                <a:latin typeface="Times New Roman"/>
                <a:cs typeface="Times New Roman"/>
              </a:rPr>
              <a:t>43.75</a:t>
            </a:r>
            <a:r>
              <a:rPr sz="2545" spc="-24" dirty="0">
                <a:latin typeface="Symbol"/>
                <a:cs typeface="Symbol"/>
              </a:rPr>
              <a:t></a:t>
            </a:r>
            <a:r>
              <a:rPr sz="2545" spc="-339" dirty="0">
                <a:latin typeface="Times New Roman"/>
                <a:cs typeface="Times New Roman"/>
              </a:rPr>
              <a:t> </a:t>
            </a:r>
            <a:r>
              <a:rPr sz="1939" spc="12" dirty="0">
                <a:latin typeface="Symbol"/>
                <a:cs typeface="Symbol"/>
              </a:rPr>
              <a:t></a:t>
            </a:r>
            <a:r>
              <a:rPr sz="1939" spc="-73" dirty="0">
                <a:latin typeface="Times New Roman"/>
                <a:cs typeface="Times New Roman"/>
              </a:rPr>
              <a:t> </a:t>
            </a:r>
            <a:r>
              <a:rPr sz="1939" spc="12" dirty="0">
                <a:latin typeface="Times New Roman"/>
                <a:cs typeface="Times New Roman"/>
              </a:rPr>
              <a:t>0	</a:t>
            </a:r>
            <a:r>
              <a:rPr sz="2545" spc="-48" dirty="0">
                <a:latin typeface="Symbol"/>
                <a:cs typeface="Symbol"/>
              </a:rPr>
              <a:t></a:t>
            </a:r>
            <a:r>
              <a:rPr sz="1939" spc="-48" dirty="0">
                <a:latin typeface="Times New Roman"/>
                <a:cs typeface="Times New Roman"/>
              </a:rPr>
              <a:t>checks</a:t>
            </a:r>
            <a:r>
              <a:rPr sz="2545" spc="-48" dirty="0">
                <a:latin typeface="Symbol"/>
                <a:cs typeface="Symbol"/>
              </a:rPr>
              <a:t></a:t>
            </a:r>
            <a:endParaRPr sz="2545">
              <a:latin typeface="Symbol"/>
              <a:cs typeface="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607078" y="4673229"/>
            <a:ext cx="728133" cy="412631"/>
          </a:xfrm>
          <a:prstGeom prst="rect">
            <a:avLst/>
          </a:prstGeom>
        </p:spPr>
        <p:txBody>
          <a:bodyPr vert="horz" wrap="square" lIns="0" tIns="20782" rIns="0" bIns="0" rtlCol="0">
            <a:spAutoFit/>
          </a:bodyPr>
          <a:lstStyle/>
          <a:p>
            <a:pPr marL="15394">
              <a:spcBef>
                <a:spcPts val="164"/>
              </a:spcBef>
              <a:tabLst>
                <a:tab pos="630371" algn="l"/>
              </a:tabLst>
            </a:pPr>
            <a:r>
              <a:rPr sz="1939" spc="12" dirty="0">
                <a:latin typeface="Times New Roman"/>
                <a:cs typeface="Times New Roman"/>
              </a:rPr>
              <a:t>35</a:t>
            </a:r>
            <a:r>
              <a:rPr sz="1939" spc="-218" dirty="0">
                <a:latin typeface="Times New Roman"/>
                <a:cs typeface="Times New Roman"/>
              </a:rPr>
              <a:t> </a:t>
            </a:r>
            <a:r>
              <a:rPr sz="1939" spc="12" dirty="0">
                <a:latin typeface="Symbol"/>
                <a:cs typeface="Symbol"/>
              </a:rPr>
              <a:t></a:t>
            </a:r>
            <a:r>
              <a:rPr sz="1939" dirty="0">
                <a:latin typeface="Times New Roman"/>
                <a:cs typeface="Times New Roman"/>
              </a:rPr>
              <a:t>	</a:t>
            </a:r>
            <a:r>
              <a:rPr sz="2545" spc="-206" dirty="0">
                <a:latin typeface="Symbol"/>
                <a:cs typeface="Symbol"/>
              </a:rPr>
              <a:t></a:t>
            </a:r>
            <a:endParaRPr sz="2545">
              <a:latin typeface="Symbol"/>
              <a:cs typeface="Symbo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663121" y="4251573"/>
            <a:ext cx="298641" cy="467894"/>
          </a:xfrm>
          <a:prstGeom prst="rect">
            <a:avLst/>
          </a:prstGeom>
        </p:spPr>
        <p:txBody>
          <a:bodyPr vert="horz" wrap="square" lIns="0" tIns="20012" rIns="0" bIns="0" rtlCol="0">
            <a:spAutoFit/>
          </a:bodyPr>
          <a:lstStyle/>
          <a:p>
            <a:pPr marL="15394">
              <a:spcBef>
                <a:spcPts val="158"/>
              </a:spcBef>
            </a:pPr>
            <a:r>
              <a:rPr sz="2909" spc="42" dirty="0">
                <a:latin typeface="Cambria"/>
                <a:cs typeface="Cambria"/>
              </a:rPr>
              <a:t>∑</a:t>
            </a:r>
            <a:endParaRPr sz="2909">
              <a:latin typeface="Cambria"/>
              <a:cs typeface="Cambri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121243" y="4919824"/>
            <a:ext cx="96212" cy="191867"/>
          </a:xfrm>
          <a:prstGeom prst="rect">
            <a:avLst/>
          </a:prstGeom>
        </p:spPr>
        <p:txBody>
          <a:bodyPr vert="horz" wrap="square" lIns="0" tIns="14624" rIns="0" bIns="0" rtlCol="0">
            <a:spAutoFit/>
          </a:bodyPr>
          <a:lstStyle/>
          <a:p>
            <a:pPr marL="15394">
              <a:spcBef>
                <a:spcPts val="115"/>
              </a:spcBef>
            </a:pPr>
            <a:r>
              <a:rPr sz="1151" i="1" spc="-6" dirty="0">
                <a:latin typeface="Times New Roman"/>
                <a:cs typeface="Times New Roman"/>
              </a:rPr>
              <a:t>y</a:t>
            </a:r>
            <a:endParaRPr sz="1151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115702" y="4494951"/>
            <a:ext cx="1410085" cy="191995"/>
          </a:xfrm>
          <a:prstGeom prst="rect">
            <a:avLst/>
          </a:prstGeom>
        </p:spPr>
        <p:txBody>
          <a:bodyPr vert="horz" wrap="square" lIns="0" tIns="14624" rIns="0" bIns="0" rtlCol="0">
            <a:spAutoFit/>
          </a:bodyPr>
          <a:lstStyle/>
          <a:p>
            <a:pPr marL="15394">
              <a:spcBef>
                <a:spcPts val="115"/>
              </a:spcBef>
              <a:tabLst>
                <a:tab pos="1320777" algn="l"/>
              </a:tabLst>
            </a:pPr>
            <a:r>
              <a:rPr sz="1727" i="1" spc="-8" baseline="2923" dirty="0">
                <a:latin typeface="Times New Roman"/>
                <a:cs typeface="Times New Roman"/>
              </a:rPr>
              <a:t>x	</a:t>
            </a:r>
            <a:r>
              <a:rPr sz="1151" spc="-6" dirty="0">
                <a:latin typeface="Times New Roman"/>
                <a:cs typeface="Times New Roman"/>
              </a:rPr>
              <a:t>5</a:t>
            </a:r>
            <a:endParaRPr sz="1151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632332" y="4628416"/>
            <a:ext cx="1037552" cy="467959"/>
          </a:xfrm>
          <a:prstGeom prst="rect">
            <a:avLst/>
          </a:prstGeom>
        </p:spPr>
        <p:txBody>
          <a:bodyPr vert="horz" wrap="square" lIns="0" tIns="20012" rIns="0" bIns="0" rtlCol="0">
            <a:spAutoFit/>
          </a:bodyPr>
          <a:lstStyle/>
          <a:p>
            <a:pPr marL="46181">
              <a:spcBef>
                <a:spcPts val="158"/>
              </a:spcBef>
            </a:pPr>
            <a:r>
              <a:rPr sz="4364" spc="63" baseline="-8101" dirty="0">
                <a:latin typeface="Cambria"/>
                <a:cs typeface="Cambria"/>
              </a:rPr>
              <a:t>∑</a:t>
            </a:r>
            <a:r>
              <a:rPr sz="4364" spc="-481" baseline="-8101" dirty="0">
                <a:latin typeface="Cambria"/>
                <a:cs typeface="Cambria"/>
              </a:rPr>
              <a:t> </a:t>
            </a:r>
            <a:r>
              <a:rPr sz="1939" i="1" spc="12" dirty="0">
                <a:latin typeface="Times New Roman"/>
                <a:cs typeface="Times New Roman"/>
              </a:rPr>
              <a:t>F</a:t>
            </a:r>
            <a:r>
              <a:rPr sz="1939" i="1" dirty="0">
                <a:latin typeface="Times New Roman"/>
                <a:cs typeface="Times New Roman"/>
              </a:rPr>
              <a:t> </a:t>
            </a:r>
            <a:r>
              <a:rPr sz="1939" i="1" spc="212" dirty="0">
                <a:latin typeface="Times New Roman"/>
                <a:cs typeface="Times New Roman"/>
              </a:rPr>
              <a:t> </a:t>
            </a:r>
            <a:r>
              <a:rPr sz="1939" spc="12" dirty="0">
                <a:latin typeface="Symbol"/>
                <a:cs typeface="Symbol"/>
              </a:rPr>
              <a:t></a:t>
            </a:r>
            <a:r>
              <a:rPr sz="1939" spc="-24" dirty="0">
                <a:latin typeface="Times New Roman"/>
                <a:cs typeface="Times New Roman"/>
              </a:rPr>
              <a:t> </a:t>
            </a:r>
            <a:r>
              <a:rPr sz="1939" spc="12" dirty="0">
                <a:latin typeface="Symbol"/>
                <a:cs typeface="Symbol"/>
              </a:rPr>
              <a:t></a:t>
            </a:r>
            <a:endParaRPr sz="1939">
              <a:latin typeface="Symbol"/>
              <a:cs typeface="Symbo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971613" y="4239119"/>
            <a:ext cx="3756121" cy="412631"/>
          </a:xfrm>
          <a:prstGeom prst="rect">
            <a:avLst/>
          </a:prstGeom>
        </p:spPr>
        <p:txBody>
          <a:bodyPr vert="horz" wrap="square" lIns="0" tIns="20782" rIns="0" bIns="0" rtlCol="0">
            <a:spAutoFit/>
          </a:bodyPr>
          <a:lstStyle/>
          <a:p>
            <a:pPr marL="15394">
              <a:spcBef>
                <a:spcPts val="164"/>
              </a:spcBef>
              <a:tabLst>
                <a:tab pos="1588627" algn="l"/>
                <a:tab pos="2896319" algn="l"/>
              </a:tabLst>
            </a:pPr>
            <a:r>
              <a:rPr sz="1939" i="1" spc="12" dirty="0">
                <a:latin typeface="Times New Roman"/>
                <a:cs typeface="Times New Roman"/>
              </a:rPr>
              <a:t>F </a:t>
            </a:r>
            <a:r>
              <a:rPr sz="1939" i="1" spc="133" dirty="0">
                <a:latin typeface="Times New Roman"/>
                <a:cs typeface="Times New Roman"/>
              </a:rPr>
              <a:t> </a:t>
            </a:r>
            <a:r>
              <a:rPr sz="1939" spc="12" dirty="0">
                <a:latin typeface="Symbol"/>
                <a:cs typeface="Symbol"/>
              </a:rPr>
              <a:t></a:t>
            </a:r>
            <a:r>
              <a:rPr sz="1939" spc="-152" dirty="0">
                <a:latin typeface="Times New Roman"/>
                <a:cs typeface="Times New Roman"/>
              </a:rPr>
              <a:t> </a:t>
            </a:r>
            <a:r>
              <a:rPr sz="1939" spc="12" dirty="0">
                <a:latin typeface="Symbol"/>
                <a:cs typeface="Symbol"/>
              </a:rPr>
              <a:t></a:t>
            </a:r>
            <a:r>
              <a:rPr sz="1939" spc="-152" dirty="0">
                <a:latin typeface="Times New Roman"/>
                <a:cs typeface="Times New Roman"/>
              </a:rPr>
              <a:t> </a:t>
            </a:r>
            <a:r>
              <a:rPr sz="1939" spc="6" dirty="0">
                <a:latin typeface="Times New Roman"/>
                <a:cs typeface="Times New Roman"/>
              </a:rPr>
              <a:t>26.25</a:t>
            </a:r>
            <a:r>
              <a:rPr sz="1939" spc="-218" dirty="0">
                <a:latin typeface="Times New Roman"/>
                <a:cs typeface="Times New Roman"/>
              </a:rPr>
              <a:t> </a:t>
            </a:r>
            <a:r>
              <a:rPr sz="1939" spc="12" dirty="0">
                <a:latin typeface="Symbol"/>
                <a:cs typeface="Symbol"/>
              </a:rPr>
              <a:t></a:t>
            </a:r>
            <a:r>
              <a:rPr sz="1939" spc="12" dirty="0">
                <a:latin typeface="Times New Roman"/>
                <a:cs typeface="Times New Roman"/>
              </a:rPr>
              <a:t>	</a:t>
            </a:r>
            <a:r>
              <a:rPr sz="2545" spc="-55" dirty="0">
                <a:latin typeface="Symbol"/>
                <a:cs typeface="Symbol"/>
              </a:rPr>
              <a:t></a:t>
            </a:r>
            <a:r>
              <a:rPr sz="1939" spc="-55" dirty="0">
                <a:latin typeface="Times New Roman"/>
                <a:cs typeface="Times New Roman"/>
              </a:rPr>
              <a:t>43.75</a:t>
            </a:r>
            <a:r>
              <a:rPr sz="2545" spc="-55" dirty="0">
                <a:latin typeface="Symbol"/>
                <a:cs typeface="Symbol"/>
              </a:rPr>
              <a:t></a:t>
            </a:r>
            <a:r>
              <a:rPr sz="2545" spc="-339" dirty="0">
                <a:latin typeface="Times New Roman"/>
                <a:cs typeface="Times New Roman"/>
              </a:rPr>
              <a:t> </a:t>
            </a:r>
            <a:r>
              <a:rPr sz="1939" spc="12" dirty="0">
                <a:latin typeface="Symbol"/>
                <a:cs typeface="Symbol"/>
              </a:rPr>
              <a:t></a:t>
            </a:r>
            <a:r>
              <a:rPr sz="1939" spc="-67" dirty="0">
                <a:latin typeface="Times New Roman"/>
                <a:cs typeface="Times New Roman"/>
              </a:rPr>
              <a:t> </a:t>
            </a:r>
            <a:r>
              <a:rPr sz="1939" spc="12" dirty="0">
                <a:latin typeface="Times New Roman"/>
                <a:cs typeface="Times New Roman"/>
              </a:rPr>
              <a:t>0	</a:t>
            </a:r>
            <a:r>
              <a:rPr sz="2545" spc="-48" dirty="0">
                <a:latin typeface="Symbol"/>
                <a:cs typeface="Symbol"/>
              </a:rPr>
              <a:t></a:t>
            </a:r>
            <a:r>
              <a:rPr sz="1939" spc="-48" dirty="0">
                <a:latin typeface="Times New Roman"/>
                <a:cs typeface="Times New Roman"/>
              </a:rPr>
              <a:t>checks</a:t>
            </a:r>
            <a:r>
              <a:rPr sz="2545" spc="-48" dirty="0">
                <a:latin typeface="Symbol"/>
                <a:cs typeface="Symbol"/>
              </a:rPr>
              <a:t></a:t>
            </a:r>
            <a:endParaRPr sz="2545">
              <a:latin typeface="Symbol"/>
              <a:cs typeface="Symbol"/>
            </a:endParaRPr>
          </a:p>
        </p:txBody>
      </p:sp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94808" y="3076110"/>
            <a:ext cx="2580952" cy="1896382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95405" y="5747057"/>
            <a:ext cx="2797772" cy="1925359"/>
          </a:xfrm>
          <a:prstGeom prst="rect">
            <a:avLst/>
          </a:prstGeom>
        </p:spPr>
      </p:pic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30748" y="2868752"/>
            <a:ext cx="46958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160" dirty="0">
                <a:latin typeface="Tahoma"/>
                <a:cs typeface="Tahoma"/>
              </a:rPr>
              <a:t>Practice</a:t>
            </a:r>
            <a:r>
              <a:rPr sz="3600" spc="80" dirty="0">
                <a:latin typeface="Tahoma"/>
                <a:cs typeface="Tahoma"/>
              </a:rPr>
              <a:t> </a:t>
            </a:r>
            <a:r>
              <a:rPr sz="3600" spc="90" dirty="0">
                <a:latin typeface="Tahoma"/>
                <a:cs typeface="Tahoma"/>
              </a:rPr>
              <a:t>And </a:t>
            </a:r>
            <a:r>
              <a:rPr sz="3600" spc="120" dirty="0">
                <a:latin typeface="Tahoma"/>
                <a:cs typeface="Tahoma"/>
              </a:rPr>
              <a:t>Exercise</a:t>
            </a:r>
            <a:endParaRPr sz="36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587954" y="3631869"/>
            <a:ext cx="17824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80" dirty="0">
                <a:latin typeface="Tahoma"/>
                <a:cs typeface="Tahoma"/>
              </a:rPr>
              <a:t>Week </a:t>
            </a:r>
            <a:r>
              <a:rPr sz="3600" spc="-305" dirty="0">
                <a:latin typeface="Tahoma"/>
                <a:cs typeface="Tahoma"/>
              </a:rPr>
              <a:t>17</a:t>
            </a:r>
            <a:endParaRPr sz="3600">
              <a:latin typeface="Tahoma"/>
              <a:cs typeface="Tahom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53EA96-3B65-4727-E81A-B539361FCDF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186</a:t>
            </a:fld>
            <a:endParaRPr lang="en-US" spc="-25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236399"/>
            <a:ext cx="10622447" cy="453970"/>
          </a:xfrm>
        </p:spPr>
        <p:txBody>
          <a:bodyPr/>
          <a:lstStyle/>
          <a:p>
            <a:endParaRPr/>
          </a:p>
        </p:txBody>
      </p:sp>
      <p:pic>
        <p:nvPicPr>
          <p:cNvPr id="3" name="Picture 2" descr="temp_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4700"/>
            <a:ext cx="12192000" cy="9144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6041A2-8029-0476-423A-76E9FAF54BB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19</a:t>
            </a:fld>
            <a:endParaRPr lang="en-US" spc="-25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E1C9B66-5A87-F270-A585-6030C5ECFEE6}"/>
              </a:ext>
            </a:extLst>
          </p:cNvPr>
          <p:cNvSpPr txBox="1"/>
          <p:nvPr/>
        </p:nvSpPr>
        <p:spPr>
          <a:xfrm>
            <a:off x="3276600" y="927100"/>
            <a:ext cx="6096000" cy="630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000"/>
              </a:lnSpc>
              <a:spcBef>
                <a:spcPct val="0"/>
              </a:spcBef>
            </a:pPr>
            <a:r>
              <a:rPr lang="en-US" sz="1800" b="1" dirty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BASIC COURSE INFORMATION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06EFFC3C-A5D4-E96E-98CE-F27578051B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5153096"/>
              </p:ext>
            </p:extLst>
          </p:nvPr>
        </p:nvGraphicFramePr>
        <p:xfrm>
          <a:off x="1676400" y="2222500"/>
          <a:ext cx="8305800" cy="7796343"/>
        </p:xfrm>
        <a:graphic>
          <a:graphicData uri="http://schemas.openxmlformats.org/drawingml/2006/table">
            <a:tbl>
              <a:tblPr/>
              <a:tblGrid>
                <a:gridCol w="2887220">
                  <a:extLst>
                    <a:ext uri="{9D8B030D-6E8A-4147-A177-3AD203B41FA5}">
                      <a16:colId xmlns:a16="http://schemas.microsoft.com/office/drawing/2014/main" val="1400201644"/>
                    </a:ext>
                  </a:extLst>
                </a:gridCol>
                <a:gridCol w="5418580">
                  <a:extLst>
                    <a:ext uri="{9D8B030D-6E8A-4147-A177-3AD203B41FA5}">
                      <a16:colId xmlns:a16="http://schemas.microsoft.com/office/drawing/2014/main" val="2667326156"/>
                    </a:ext>
                  </a:extLst>
                </a:gridCol>
              </a:tblGrid>
              <a:tr h="1121529">
                <a:tc>
                  <a:txBody>
                    <a:bodyPr/>
                    <a:lstStyle/>
                    <a:p>
                      <a:pPr algn="l">
                        <a:lnSpc>
                          <a:spcPts val="3880"/>
                        </a:lnSpc>
                        <a:defRPr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Course Title</a:t>
                      </a:r>
                      <a:endParaRPr lang="en-US" sz="2400" dirty="0"/>
                    </a:p>
                  </a:txBody>
                  <a:tcPr marL="145396" marR="145396" marT="145396" marB="14539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57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880"/>
                        </a:lnSpc>
                        <a:defRPr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Engineering Mechanics</a:t>
                      </a:r>
                    </a:p>
                  </a:txBody>
                  <a:tcPr marL="145396" marR="145396" marT="145396" marB="14539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89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151719"/>
                  </a:ext>
                </a:extLst>
              </a:tr>
              <a:tr h="1012813">
                <a:tc>
                  <a:txBody>
                    <a:bodyPr/>
                    <a:lstStyle/>
                    <a:p>
                      <a:pPr algn="l">
                        <a:lnSpc>
                          <a:spcPts val="3255"/>
                        </a:lnSpc>
                        <a:defRPr/>
                      </a:pPr>
                      <a:r>
                        <a:rPr lang="en-US" sz="2400" b="1" dirty="0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Course Code </a:t>
                      </a:r>
                      <a:endParaRPr lang="en-US" sz="2400" dirty="0"/>
                    </a:p>
                  </a:txBody>
                  <a:tcPr marL="145396" marR="145396" marT="145396" marB="14539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55"/>
                        </a:lnSpc>
                        <a:defRPr/>
                      </a:pPr>
                      <a:r>
                        <a:rPr lang="en-US" sz="2400" b="1" dirty="0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CE 0732-2101</a:t>
                      </a:r>
                      <a:endParaRPr lang="en-US" sz="2400" dirty="0"/>
                    </a:p>
                  </a:txBody>
                  <a:tcPr marL="145396" marR="145396" marT="145396" marB="14539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55041"/>
                  </a:ext>
                </a:extLst>
              </a:tr>
              <a:tr h="1012813">
                <a:tc>
                  <a:txBody>
                    <a:bodyPr/>
                    <a:lstStyle/>
                    <a:p>
                      <a:pPr algn="l">
                        <a:lnSpc>
                          <a:spcPts val="3255"/>
                        </a:lnSpc>
                        <a:defRPr/>
                      </a:pPr>
                      <a:r>
                        <a:rPr lang="en-US" sz="2400" b="1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Credits</a:t>
                      </a:r>
                      <a:endParaRPr lang="en-US" sz="2400"/>
                    </a:p>
                  </a:txBody>
                  <a:tcPr marL="145396" marR="145396" marT="145396" marB="14539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55"/>
                        </a:lnSpc>
                        <a:defRPr/>
                      </a:pPr>
                      <a:r>
                        <a:rPr lang="en-US" sz="2400" b="1" dirty="0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04</a:t>
                      </a:r>
                      <a:endParaRPr lang="en-US" sz="2400" dirty="0"/>
                    </a:p>
                  </a:txBody>
                  <a:tcPr marL="145396" marR="145396" marT="145396" marB="14539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8465083"/>
                  </a:ext>
                </a:extLst>
              </a:tr>
              <a:tr h="1012813">
                <a:tc>
                  <a:txBody>
                    <a:bodyPr/>
                    <a:lstStyle/>
                    <a:p>
                      <a:pPr algn="l">
                        <a:lnSpc>
                          <a:spcPts val="3255"/>
                        </a:lnSpc>
                        <a:defRPr/>
                      </a:pPr>
                      <a:r>
                        <a:rPr lang="en-US" sz="2400" b="1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CIE Marks </a:t>
                      </a:r>
                      <a:endParaRPr lang="en-US" sz="2400"/>
                    </a:p>
                  </a:txBody>
                  <a:tcPr marL="145396" marR="145396" marT="145396" marB="14539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55"/>
                        </a:lnSpc>
                        <a:defRPr/>
                      </a:pPr>
                      <a:r>
                        <a:rPr lang="en-US" sz="2400" b="1" dirty="0">
                          <a:solidFill>
                            <a:srgbClr val="243B55"/>
                          </a:solidFill>
                          <a:latin typeface="Public Sans Bold"/>
                          <a:sym typeface="Public Sans Bold"/>
                        </a:rPr>
                        <a:t>120</a:t>
                      </a:r>
                      <a:endParaRPr lang="en-US" sz="2400" dirty="0"/>
                    </a:p>
                  </a:txBody>
                  <a:tcPr marL="145396" marR="145396" marT="145396" marB="14539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1800493"/>
                  </a:ext>
                </a:extLst>
              </a:tr>
              <a:tr h="1012813">
                <a:tc>
                  <a:txBody>
                    <a:bodyPr/>
                    <a:lstStyle/>
                    <a:p>
                      <a:pPr algn="l">
                        <a:lnSpc>
                          <a:spcPts val="3255"/>
                        </a:lnSpc>
                        <a:defRPr/>
                      </a:pPr>
                      <a:r>
                        <a:rPr lang="en-US" sz="2400" b="1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SEE Marks</a:t>
                      </a:r>
                      <a:endParaRPr lang="en-US" sz="2400"/>
                    </a:p>
                  </a:txBody>
                  <a:tcPr marL="145396" marR="145396" marT="145396" marB="14539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55"/>
                        </a:lnSpc>
                        <a:defRPr/>
                      </a:pPr>
                      <a:r>
                        <a:rPr lang="en-US" sz="2400" b="1" dirty="0">
                          <a:solidFill>
                            <a:srgbClr val="243B55"/>
                          </a:solidFill>
                          <a:latin typeface="Public Sans Bold"/>
                          <a:sym typeface="Public Sans Bold"/>
                        </a:rPr>
                        <a:t>80</a:t>
                      </a:r>
                      <a:endParaRPr lang="en-US" sz="2400" dirty="0"/>
                    </a:p>
                  </a:txBody>
                  <a:tcPr marL="145396" marR="145396" marT="145396" marB="14539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8335922"/>
                  </a:ext>
                </a:extLst>
              </a:tr>
              <a:tr h="1610749">
                <a:tc>
                  <a:txBody>
                    <a:bodyPr/>
                    <a:lstStyle/>
                    <a:p>
                      <a:pPr algn="l">
                        <a:lnSpc>
                          <a:spcPts val="3255"/>
                        </a:lnSpc>
                        <a:defRPr/>
                      </a:pPr>
                      <a:r>
                        <a:rPr lang="en-US" sz="2400" b="1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Exam Hours </a:t>
                      </a:r>
                      <a:endParaRPr lang="en-US" sz="2400"/>
                    </a:p>
                  </a:txBody>
                  <a:tcPr marL="145396" marR="145396" marT="145396" marB="14539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55"/>
                        </a:lnSpc>
                        <a:defRPr/>
                      </a:pPr>
                      <a:r>
                        <a:rPr lang="en-US" sz="2400" b="1" dirty="0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2 hours (Mid Exam)</a:t>
                      </a:r>
                      <a:endParaRPr lang="en-US" sz="2400" dirty="0"/>
                    </a:p>
                    <a:p>
                      <a:pPr algn="ctr">
                        <a:lnSpc>
                          <a:spcPts val="3255"/>
                        </a:lnSpc>
                      </a:pPr>
                      <a:r>
                        <a:rPr lang="en-US" sz="2400" b="1" dirty="0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3 hours (Semester Final Exam)</a:t>
                      </a:r>
                    </a:p>
                  </a:txBody>
                  <a:tcPr marL="145396" marR="145396" marT="145396" marB="14539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8130963"/>
                  </a:ext>
                </a:extLst>
              </a:tr>
              <a:tr h="1012813">
                <a:tc>
                  <a:txBody>
                    <a:bodyPr/>
                    <a:lstStyle/>
                    <a:p>
                      <a:pPr algn="l">
                        <a:lnSpc>
                          <a:spcPts val="3255"/>
                        </a:lnSpc>
                        <a:defRPr/>
                      </a:pPr>
                      <a:r>
                        <a:rPr lang="en-US" sz="2400" b="1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Level</a:t>
                      </a:r>
                      <a:endParaRPr lang="en-US" sz="2400"/>
                    </a:p>
                  </a:txBody>
                  <a:tcPr marL="145396" marR="145396" marT="145396" marB="14539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55"/>
                        </a:lnSpc>
                        <a:defRPr/>
                      </a:pPr>
                      <a:r>
                        <a:rPr lang="en-US" sz="2400" b="1" dirty="0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3</a:t>
                      </a:r>
                      <a:r>
                        <a:rPr lang="en-US" sz="2400" b="1" baseline="30000" dirty="0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rd</a:t>
                      </a:r>
                      <a:r>
                        <a:rPr lang="en-US" sz="2400" b="1" dirty="0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 Semester</a:t>
                      </a:r>
                      <a:endParaRPr lang="en-US" sz="2400" dirty="0"/>
                    </a:p>
                  </a:txBody>
                  <a:tcPr marL="145396" marR="145396" marT="145396" marB="14539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44765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65084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A55FE-B0A6-F388-AC9E-196B64ABD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temp_22.jpg">
            <a:extLst>
              <a:ext uri="{FF2B5EF4-FFF2-40B4-BE49-F238E27FC236}">
                <a16:creationId xmlns:a16="http://schemas.microsoft.com/office/drawing/2014/main" id="{5688C63C-82D5-8EB2-EFE5-B5701E9FBA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650" b="5638"/>
          <a:stretch/>
        </p:blipFill>
        <p:spPr>
          <a:xfrm>
            <a:off x="533400" y="622300"/>
            <a:ext cx="11049000" cy="921570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8D400A-2C28-80EB-A23F-668489B77E2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20</a:t>
            </a:fld>
            <a:endParaRPr lang="en-US" spc="-25" dirty="0"/>
          </a:p>
        </p:txBody>
      </p:sp>
    </p:spTree>
    <p:extLst>
      <p:ext uri="{BB962C8B-B14F-4D97-AF65-F5344CB8AC3E}">
        <p14:creationId xmlns:p14="http://schemas.microsoft.com/office/powerpoint/2010/main" val="28427056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236399"/>
            <a:ext cx="10622447" cy="453970"/>
          </a:xfrm>
        </p:spPr>
        <p:txBody>
          <a:bodyPr/>
          <a:lstStyle/>
          <a:p>
            <a:endParaRPr/>
          </a:p>
        </p:txBody>
      </p:sp>
      <p:pic>
        <p:nvPicPr>
          <p:cNvPr id="3" name="Picture 2" descr="temp_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4700"/>
            <a:ext cx="12192000" cy="9144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9CF6A4-04DD-8588-6CB5-5FDC013E21A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21</a:t>
            </a:fld>
            <a:endParaRPr lang="en-US" spc="-25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236399"/>
            <a:ext cx="10622447" cy="453970"/>
          </a:xfrm>
        </p:spPr>
        <p:txBody>
          <a:bodyPr/>
          <a:lstStyle/>
          <a:p>
            <a:endParaRPr/>
          </a:p>
        </p:txBody>
      </p:sp>
      <p:pic>
        <p:nvPicPr>
          <p:cNvPr id="3" name="Picture 2" descr="temp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4700"/>
            <a:ext cx="12192000" cy="9144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E215DE-86F4-C59D-56C7-2CCEBE36F30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22</a:t>
            </a:fld>
            <a:endParaRPr lang="en-US" spc="-25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236399"/>
            <a:ext cx="10622447" cy="453970"/>
          </a:xfrm>
        </p:spPr>
        <p:txBody>
          <a:bodyPr/>
          <a:lstStyle/>
          <a:p>
            <a:endParaRPr/>
          </a:p>
        </p:txBody>
      </p:sp>
      <p:pic>
        <p:nvPicPr>
          <p:cNvPr id="3" name="Picture 2" descr="temp_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4700"/>
            <a:ext cx="12192000" cy="9144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16256F-DD4C-5073-62C0-2CA1EF02518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23</a:t>
            </a:fld>
            <a:endParaRPr lang="en-US" spc="-25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236399"/>
            <a:ext cx="10622447" cy="453970"/>
          </a:xfrm>
        </p:spPr>
        <p:txBody>
          <a:bodyPr/>
          <a:lstStyle/>
          <a:p>
            <a:endParaRPr/>
          </a:p>
        </p:txBody>
      </p:sp>
      <p:pic>
        <p:nvPicPr>
          <p:cNvPr id="3" name="Picture 2" descr="temp_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4700"/>
            <a:ext cx="12192000" cy="9144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909DA8-C227-43D3-70FA-B08B3C118AE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24</a:t>
            </a:fld>
            <a:endParaRPr lang="en-US" spc="-25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236399"/>
            <a:ext cx="10622447" cy="453970"/>
          </a:xfrm>
        </p:spPr>
        <p:txBody>
          <a:bodyPr/>
          <a:lstStyle/>
          <a:p>
            <a:endParaRPr/>
          </a:p>
        </p:txBody>
      </p:sp>
      <p:pic>
        <p:nvPicPr>
          <p:cNvPr id="3" name="Picture 2" descr="temp_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4700"/>
            <a:ext cx="12192000" cy="9144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0A3999-E952-0DD2-05F4-A5C91660976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25</a:t>
            </a:fld>
            <a:endParaRPr lang="en-US" spc="-25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236399"/>
            <a:ext cx="10622447" cy="453970"/>
          </a:xfrm>
        </p:spPr>
        <p:txBody>
          <a:bodyPr/>
          <a:lstStyle/>
          <a:p>
            <a:endParaRPr/>
          </a:p>
        </p:txBody>
      </p:sp>
      <p:pic>
        <p:nvPicPr>
          <p:cNvPr id="3" name="Picture 2" descr="temp_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4700"/>
            <a:ext cx="12192000" cy="9144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53D9B-6FF3-0D22-B1AA-5F25B8700AD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26</a:t>
            </a:fld>
            <a:endParaRPr lang="en-US" spc="-25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236399"/>
            <a:ext cx="10622447" cy="453970"/>
          </a:xfrm>
        </p:spPr>
        <p:txBody>
          <a:bodyPr/>
          <a:lstStyle/>
          <a:p>
            <a:endParaRPr/>
          </a:p>
        </p:txBody>
      </p:sp>
      <p:pic>
        <p:nvPicPr>
          <p:cNvPr id="3" name="Picture 2" descr="temp_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4700"/>
            <a:ext cx="12192000" cy="9144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C289D6-1738-4388-F51E-5CABC55FAA4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27</a:t>
            </a:fld>
            <a:endParaRPr lang="en-US" spc="-25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236399"/>
            <a:ext cx="10622447" cy="453970"/>
          </a:xfrm>
        </p:spPr>
        <p:txBody>
          <a:bodyPr/>
          <a:lstStyle/>
          <a:p>
            <a:endParaRPr/>
          </a:p>
        </p:txBody>
      </p:sp>
      <p:pic>
        <p:nvPicPr>
          <p:cNvPr id="3" name="Picture 2" descr="temp_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4700"/>
            <a:ext cx="12192000" cy="9144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CAD2BA-D857-3111-8FB5-ECD7A0CFFFA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28</a:t>
            </a:fld>
            <a:endParaRPr lang="en-US" spc="-25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236399"/>
            <a:ext cx="10622447" cy="453970"/>
          </a:xfrm>
        </p:spPr>
        <p:txBody>
          <a:bodyPr/>
          <a:lstStyle/>
          <a:p>
            <a:endParaRPr/>
          </a:p>
        </p:txBody>
      </p:sp>
      <p:pic>
        <p:nvPicPr>
          <p:cNvPr id="3" name="Picture 2" descr="temp_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4700"/>
            <a:ext cx="12192000" cy="9144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077D99-EDA3-B2C5-4E47-DBAEA387AA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29</a:t>
            </a:fld>
            <a:endParaRPr lang="en-US" spc="-25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10662" y="1253589"/>
            <a:ext cx="4420043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Times New Roman"/>
                <a:cs typeface="Times New Roman"/>
              </a:rPr>
              <a:t>COURSE</a:t>
            </a:r>
            <a:r>
              <a:rPr sz="2400" b="1" spc="-3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CODE:</a:t>
            </a:r>
            <a:r>
              <a:rPr sz="2400" b="1" spc="-10" dirty="0">
                <a:latin typeface="Times New Roman"/>
                <a:cs typeface="Times New Roman"/>
              </a:rPr>
              <a:t> </a:t>
            </a:r>
            <a:r>
              <a:rPr sz="2400" spc="-345" dirty="0">
                <a:latin typeface="Arial"/>
                <a:cs typeface="Arial"/>
              </a:rPr>
              <a:t>C</a:t>
            </a:r>
            <a:r>
              <a:rPr lang="en-US" sz="2400" spc="-345" dirty="0">
                <a:latin typeface="Arial"/>
                <a:cs typeface="Arial"/>
              </a:rPr>
              <a:t> </a:t>
            </a:r>
            <a:r>
              <a:rPr sz="2400" spc="-345" dirty="0">
                <a:latin typeface="Arial"/>
                <a:cs typeface="Arial"/>
              </a:rPr>
              <a:t>E</a:t>
            </a:r>
            <a:r>
              <a:rPr sz="2400" spc="-85" dirty="0">
                <a:latin typeface="Arial"/>
                <a:cs typeface="Arial"/>
              </a:rPr>
              <a:t> </a:t>
            </a:r>
            <a:r>
              <a:rPr sz="2400" spc="-90" dirty="0">
                <a:latin typeface="Arial"/>
                <a:cs typeface="Arial"/>
              </a:rPr>
              <a:t>0715-</a:t>
            </a:r>
            <a:r>
              <a:rPr sz="2400" spc="-60" dirty="0">
                <a:latin typeface="Arial"/>
                <a:cs typeface="Arial"/>
              </a:rPr>
              <a:t>2101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709050" y="698500"/>
            <a:ext cx="3339906" cy="22610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725805" algn="r">
              <a:lnSpc>
                <a:spcPct val="157800"/>
              </a:lnSpc>
              <a:spcBef>
                <a:spcPts val="100"/>
              </a:spcBef>
            </a:pPr>
            <a:r>
              <a:rPr sz="2400" b="1" spc="-10" dirty="0">
                <a:latin typeface="Times New Roman"/>
                <a:cs typeface="Times New Roman"/>
              </a:rPr>
              <a:t>CREDIT:04 </a:t>
            </a:r>
            <a:r>
              <a:rPr sz="2400" b="1" dirty="0">
                <a:latin typeface="Times New Roman"/>
                <a:cs typeface="Times New Roman"/>
              </a:rPr>
              <a:t>TOTAL</a:t>
            </a:r>
            <a:r>
              <a:rPr sz="2400" b="1" spc="-60" dirty="0">
                <a:latin typeface="Times New Roman"/>
                <a:cs typeface="Times New Roman"/>
              </a:rPr>
              <a:t> </a:t>
            </a:r>
            <a:r>
              <a:rPr sz="2400" b="1" spc="-10" dirty="0">
                <a:latin typeface="Times New Roman"/>
                <a:cs typeface="Times New Roman"/>
              </a:rPr>
              <a:t>MARKS:200 </a:t>
            </a:r>
            <a:r>
              <a:rPr sz="2400" b="1" dirty="0">
                <a:latin typeface="Times New Roman"/>
                <a:cs typeface="Times New Roman"/>
              </a:rPr>
              <a:t>CIE</a:t>
            </a:r>
            <a:r>
              <a:rPr sz="2400" b="1" spc="-4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MARKS:</a:t>
            </a:r>
            <a:r>
              <a:rPr sz="2400" b="1" spc="-40" dirty="0">
                <a:latin typeface="Times New Roman"/>
                <a:cs typeface="Times New Roman"/>
              </a:rPr>
              <a:t> </a:t>
            </a:r>
            <a:r>
              <a:rPr sz="2400" b="1" spc="-25" dirty="0">
                <a:latin typeface="Times New Roman"/>
                <a:cs typeface="Times New Roman"/>
              </a:rPr>
              <a:t>120</a:t>
            </a:r>
            <a:endParaRPr sz="2400" dirty="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  <a:spcBef>
                <a:spcPts val="969"/>
              </a:spcBef>
            </a:pPr>
            <a:r>
              <a:rPr sz="2400" b="1" dirty="0">
                <a:latin typeface="Times New Roman"/>
                <a:cs typeface="Times New Roman"/>
              </a:rPr>
              <a:t>SEE</a:t>
            </a:r>
            <a:r>
              <a:rPr sz="2400" b="1" spc="-5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MARKS:</a:t>
            </a:r>
            <a:r>
              <a:rPr sz="2400" b="1" spc="-45" dirty="0">
                <a:latin typeface="Times New Roman"/>
                <a:cs typeface="Times New Roman"/>
              </a:rPr>
              <a:t> </a:t>
            </a:r>
            <a:r>
              <a:rPr sz="2400" b="1" spc="-25" dirty="0">
                <a:latin typeface="Times New Roman"/>
                <a:cs typeface="Times New Roman"/>
              </a:rPr>
              <a:t>80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10663" y="1823717"/>
            <a:ext cx="3810443" cy="881010"/>
          </a:xfrm>
          <a:prstGeom prst="rect">
            <a:avLst/>
          </a:prstGeom>
        </p:spPr>
        <p:txBody>
          <a:bodyPr vert="horz" wrap="square" lIns="0" tIns="135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70"/>
              </a:spcBef>
              <a:tabLst>
                <a:tab pos="1469390" algn="l"/>
              </a:tabLst>
            </a:pPr>
            <a:r>
              <a:rPr sz="2000" b="1" dirty="0">
                <a:latin typeface="Times New Roman"/>
                <a:cs typeface="Times New Roman"/>
              </a:rPr>
              <a:t>Mid</a:t>
            </a:r>
            <a:r>
              <a:rPr sz="2000" b="1" spc="-2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Exam</a:t>
            </a:r>
            <a:r>
              <a:rPr sz="2000" b="1" spc="-20" dirty="0">
                <a:latin typeface="Times New Roman"/>
                <a:cs typeface="Times New Roman"/>
              </a:rPr>
              <a:t> Hours</a:t>
            </a:r>
            <a:r>
              <a:rPr sz="2000" b="1" dirty="0">
                <a:latin typeface="Times New Roman"/>
                <a:cs typeface="Times New Roman"/>
              </a:rPr>
              <a:t>	</a:t>
            </a:r>
            <a:r>
              <a:rPr sz="2000" b="1" spc="-50" dirty="0">
                <a:latin typeface="Times New Roman"/>
                <a:cs typeface="Times New Roman"/>
              </a:rPr>
              <a:t>2</a:t>
            </a:r>
            <a:endParaRPr sz="20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69"/>
              </a:spcBef>
              <a:tabLst>
                <a:tab pos="2214880" algn="l"/>
              </a:tabLst>
            </a:pPr>
            <a:r>
              <a:rPr sz="2000" b="1" dirty="0">
                <a:latin typeface="Times New Roman"/>
                <a:cs typeface="Times New Roman"/>
              </a:rPr>
              <a:t>Semester</a:t>
            </a:r>
            <a:r>
              <a:rPr sz="2000" b="1" spc="5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End</a:t>
            </a:r>
            <a:r>
              <a:rPr sz="2000" b="1" spc="-2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Exam</a:t>
            </a:r>
            <a:r>
              <a:rPr sz="2000" b="1" spc="-25" dirty="0">
                <a:latin typeface="Times New Roman"/>
                <a:cs typeface="Times New Roman"/>
              </a:rPr>
              <a:t> </a:t>
            </a:r>
            <a:r>
              <a:rPr sz="2000" b="1" spc="-10" dirty="0">
                <a:latin typeface="Times New Roman"/>
                <a:cs typeface="Times New Roman"/>
              </a:rPr>
              <a:t>Hours</a:t>
            </a:r>
            <a:r>
              <a:rPr sz="2000" b="1" dirty="0">
                <a:latin typeface="Times New Roman"/>
                <a:cs typeface="Times New Roman"/>
              </a:rPr>
              <a:t>	</a:t>
            </a:r>
            <a:r>
              <a:rPr sz="2000" b="1" spc="-50" dirty="0">
                <a:latin typeface="Times New Roman"/>
                <a:cs typeface="Times New Roman"/>
              </a:rPr>
              <a:t>3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886200" y="698500"/>
            <a:ext cx="3339906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u="none" spc="-114" dirty="0"/>
              <a:t>Engineering</a:t>
            </a:r>
            <a:r>
              <a:rPr sz="2400" u="none" spc="50" dirty="0"/>
              <a:t> </a:t>
            </a:r>
            <a:r>
              <a:rPr sz="2400" u="none" spc="-100" dirty="0"/>
              <a:t>Mechanics</a:t>
            </a:r>
            <a:endParaRPr sz="2400" dirty="0"/>
          </a:p>
        </p:txBody>
      </p:sp>
      <p:sp>
        <p:nvSpPr>
          <p:cNvPr id="6" name="object 6"/>
          <p:cNvSpPr txBox="1"/>
          <p:nvPr/>
        </p:nvSpPr>
        <p:spPr>
          <a:xfrm>
            <a:off x="825307" y="3775835"/>
            <a:ext cx="1103078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latin typeface="Times New Roman"/>
                <a:cs typeface="Times New Roman"/>
              </a:rPr>
              <a:t>CLO</a:t>
            </a:r>
            <a:r>
              <a:rPr sz="2400" b="1" spc="-80" dirty="0">
                <a:latin typeface="Times New Roman"/>
                <a:cs typeface="Times New Roman"/>
              </a:rPr>
              <a:t> </a:t>
            </a:r>
            <a:r>
              <a:rPr sz="2400" b="1" spc="-50" dirty="0">
                <a:latin typeface="Times New Roman"/>
                <a:cs typeface="Times New Roman"/>
              </a:rPr>
              <a:t>1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327093" y="3664712"/>
            <a:ext cx="9318613" cy="4474943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40"/>
              </a:spcBef>
              <a:tabLst>
                <a:tab pos="5280660" algn="l"/>
              </a:tabLst>
            </a:pPr>
            <a:r>
              <a:rPr sz="2000" b="1" spc="-10" dirty="0">
                <a:latin typeface="Arial"/>
                <a:cs typeface="Arial"/>
              </a:rPr>
              <a:t>Define</a:t>
            </a:r>
            <a:r>
              <a:rPr sz="2000" b="1" spc="1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and</a:t>
            </a:r>
            <a:r>
              <a:rPr sz="2000" b="1" spc="1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explain</a:t>
            </a:r>
            <a:r>
              <a:rPr sz="2000" b="1" spc="145" dirty="0">
                <a:latin typeface="Arial"/>
                <a:cs typeface="Arial"/>
              </a:rPr>
              <a:t> </a:t>
            </a:r>
            <a:r>
              <a:rPr sz="2000" spc="-30" dirty="0">
                <a:latin typeface="Arial"/>
                <a:cs typeface="Arial"/>
              </a:rPr>
              <a:t>principles</a:t>
            </a:r>
            <a:r>
              <a:rPr sz="2000" spc="1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of</a:t>
            </a:r>
            <a:r>
              <a:rPr sz="2000" spc="190" dirty="0">
                <a:latin typeface="Arial"/>
                <a:cs typeface="Arial"/>
              </a:rPr>
              <a:t> </a:t>
            </a:r>
            <a:r>
              <a:rPr sz="2000" spc="-45" dirty="0">
                <a:latin typeface="Arial"/>
                <a:cs typeface="Arial"/>
              </a:rPr>
              <a:t>engineering</a:t>
            </a:r>
            <a:r>
              <a:rPr sz="2000" spc="150" dirty="0">
                <a:latin typeface="Arial"/>
                <a:cs typeface="Arial"/>
              </a:rPr>
              <a:t> </a:t>
            </a:r>
            <a:r>
              <a:rPr sz="2000" spc="-65" dirty="0">
                <a:latin typeface="Arial"/>
                <a:cs typeface="Arial"/>
              </a:rPr>
              <a:t>mechanics</a:t>
            </a:r>
            <a:r>
              <a:rPr sz="2000" spc="14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(example-</a:t>
            </a:r>
            <a:r>
              <a:rPr lang="en-US" sz="2000" spc="-10" dirty="0">
                <a:latin typeface="Arial"/>
                <a:cs typeface="Arial"/>
              </a:rPr>
              <a:t> </a:t>
            </a:r>
            <a:r>
              <a:rPr sz="2000" spc="-45" dirty="0">
                <a:latin typeface="Arial"/>
                <a:cs typeface="Arial"/>
              </a:rPr>
              <a:t>system</a:t>
            </a:r>
            <a:r>
              <a:rPr sz="2000" spc="1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of</a:t>
            </a:r>
            <a:r>
              <a:rPr sz="2000" spc="210" dirty="0">
                <a:latin typeface="Arial"/>
                <a:cs typeface="Arial"/>
              </a:rPr>
              <a:t> </a:t>
            </a:r>
            <a:r>
              <a:rPr sz="2000" spc="-35" dirty="0">
                <a:latin typeface="Arial"/>
                <a:cs typeface="Arial"/>
              </a:rPr>
              <a:t>forces)</a:t>
            </a:r>
            <a:r>
              <a:rPr sz="2000" spc="1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related</a:t>
            </a:r>
            <a:r>
              <a:rPr sz="2000" spc="20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to</a:t>
            </a:r>
            <a:r>
              <a:rPr sz="2000" spc="18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civil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sz="2000" spc="-65" dirty="0">
                <a:latin typeface="Arial"/>
                <a:cs typeface="Arial"/>
              </a:rPr>
              <a:t>engineering</a:t>
            </a:r>
            <a:r>
              <a:rPr sz="2000" spc="1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domain.</a:t>
            </a:r>
            <a:endParaRPr sz="2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2000" b="1" spc="-45" dirty="0">
                <a:latin typeface="Arial"/>
                <a:cs typeface="Arial"/>
              </a:rPr>
              <a:t>Understand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spc="-55" dirty="0">
                <a:latin typeface="Arial"/>
                <a:cs typeface="Arial"/>
              </a:rPr>
              <a:t>and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learn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40" dirty="0">
                <a:latin typeface="Arial"/>
                <a:cs typeface="Arial"/>
              </a:rPr>
              <a:t>relationship</a:t>
            </a:r>
            <a:r>
              <a:rPr sz="2000" dirty="0">
                <a:latin typeface="Arial"/>
                <a:cs typeface="Arial"/>
              </a:rPr>
              <a:t> </a:t>
            </a:r>
            <a:r>
              <a:rPr sz="2000" spc="-85" dirty="0">
                <a:latin typeface="Arial"/>
                <a:cs typeface="Arial"/>
              </a:rPr>
              <a:t>among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75" dirty="0">
                <a:latin typeface="Arial"/>
                <a:cs typeface="Arial"/>
              </a:rPr>
              <a:t>physical</a:t>
            </a:r>
            <a:r>
              <a:rPr sz="2000" dirty="0">
                <a:latin typeface="Arial"/>
                <a:cs typeface="Arial"/>
              </a:rPr>
              <a:t> </a:t>
            </a:r>
            <a:r>
              <a:rPr sz="2000" spc="-95" dirty="0">
                <a:latin typeface="Arial"/>
                <a:cs typeface="Arial"/>
              </a:rPr>
              <a:t>process,</a:t>
            </a:r>
            <a:r>
              <a:rPr sz="2000" spc="20" dirty="0">
                <a:latin typeface="Arial"/>
                <a:cs typeface="Arial"/>
              </a:rPr>
              <a:t> </a:t>
            </a:r>
            <a:r>
              <a:rPr sz="2000" spc="-65" dirty="0">
                <a:latin typeface="Arial"/>
                <a:cs typeface="Arial"/>
              </a:rPr>
              <a:t>kinetics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spc="-90" dirty="0">
                <a:latin typeface="Arial"/>
                <a:cs typeface="Arial"/>
              </a:rPr>
              <a:t>and</a:t>
            </a:r>
            <a:r>
              <a:rPr sz="200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kinematics.</a:t>
            </a:r>
            <a:endParaRPr sz="2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endParaRPr lang="en-US" sz="2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2000" b="1" dirty="0">
                <a:latin typeface="Arial"/>
                <a:cs typeface="Arial"/>
              </a:rPr>
              <a:t>Differentiate</a:t>
            </a:r>
            <a:r>
              <a:rPr sz="2000" spc="114" dirty="0">
                <a:latin typeface="Arial"/>
                <a:cs typeface="Arial"/>
              </a:rPr>
              <a:t> </a:t>
            </a:r>
            <a:r>
              <a:rPr sz="2000" spc="-50" dirty="0">
                <a:latin typeface="Arial"/>
                <a:cs typeface="Arial"/>
              </a:rPr>
              <a:t>concepts</a:t>
            </a:r>
            <a:r>
              <a:rPr sz="2000" spc="1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of</a:t>
            </a:r>
            <a:r>
              <a:rPr sz="2000" spc="145" dirty="0">
                <a:latin typeface="Arial"/>
                <a:cs typeface="Arial"/>
              </a:rPr>
              <a:t> </a:t>
            </a:r>
            <a:r>
              <a:rPr sz="2000" spc="-30" dirty="0">
                <a:latin typeface="Arial"/>
                <a:cs typeface="Arial"/>
              </a:rPr>
              <a:t>principles</a:t>
            </a:r>
            <a:r>
              <a:rPr sz="2000" spc="1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of</a:t>
            </a:r>
            <a:r>
              <a:rPr sz="2000" spc="160" dirty="0">
                <a:latin typeface="Arial"/>
                <a:cs typeface="Arial"/>
              </a:rPr>
              <a:t> </a:t>
            </a:r>
            <a:r>
              <a:rPr sz="2000" spc="-45" dirty="0">
                <a:latin typeface="Arial"/>
                <a:cs typeface="Arial"/>
              </a:rPr>
              <a:t>engineering</a:t>
            </a:r>
            <a:r>
              <a:rPr sz="2000" spc="125" dirty="0">
                <a:latin typeface="Arial"/>
                <a:cs typeface="Arial"/>
              </a:rPr>
              <a:t> </a:t>
            </a:r>
            <a:r>
              <a:rPr sz="2000" spc="-65" dirty="0">
                <a:latin typeface="Arial"/>
                <a:cs typeface="Arial"/>
              </a:rPr>
              <a:t>mechanics</a:t>
            </a:r>
            <a:r>
              <a:rPr sz="2000" spc="1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(i.e.</a:t>
            </a:r>
            <a:r>
              <a:rPr sz="2000" spc="130" dirty="0">
                <a:latin typeface="Arial"/>
                <a:cs typeface="Arial"/>
              </a:rPr>
              <a:t> </a:t>
            </a:r>
            <a:r>
              <a:rPr sz="2000" spc="-30" dirty="0">
                <a:latin typeface="Arial"/>
                <a:cs typeface="Arial"/>
              </a:rPr>
              <a:t>statics</a:t>
            </a:r>
            <a:r>
              <a:rPr sz="2000" spc="13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and</a:t>
            </a:r>
            <a:r>
              <a:rPr sz="2000" spc="130" dirty="0">
                <a:latin typeface="Arial"/>
                <a:cs typeface="Arial"/>
              </a:rPr>
              <a:t> </a:t>
            </a:r>
            <a:r>
              <a:rPr sz="2000" spc="-55" dirty="0">
                <a:latin typeface="Arial"/>
                <a:cs typeface="Arial"/>
              </a:rPr>
              <a:t>dynamics)</a:t>
            </a:r>
            <a:r>
              <a:rPr sz="2000" spc="1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for</a:t>
            </a:r>
            <a:r>
              <a:rPr sz="2000" spc="13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different</a:t>
            </a:r>
            <a:endParaRPr sz="2000" dirty="0"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  <a:spcBef>
                <a:spcPts val="840"/>
              </a:spcBef>
            </a:pPr>
            <a:r>
              <a:rPr sz="2000" spc="-70" dirty="0">
                <a:latin typeface="Arial"/>
                <a:cs typeface="Arial"/>
              </a:rPr>
              <a:t>simple</a:t>
            </a:r>
            <a:r>
              <a:rPr sz="2000" spc="2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situations..</a:t>
            </a:r>
            <a:endParaRPr sz="2000" dirty="0">
              <a:latin typeface="Arial"/>
              <a:cs typeface="Arial"/>
            </a:endParaRPr>
          </a:p>
          <a:p>
            <a:pPr marL="16510" marR="46990" indent="-4445" algn="just">
              <a:lnSpc>
                <a:spcPct val="150000"/>
              </a:lnSpc>
            </a:pPr>
            <a:endParaRPr lang="en-US" sz="2000" b="1" spc="-80" dirty="0">
              <a:latin typeface="Arial"/>
              <a:cs typeface="Arial"/>
            </a:endParaRPr>
          </a:p>
          <a:p>
            <a:pPr marL="16510" marR="46990" indent="-4445" algn="just">
              <a:lnSpc>
                <a:spcPct val="150000"/>
              </a:lnSpc>
            </a:pPr>
            <a:r>
              <a:rPr sz="2000" b="1" spc="-80" dirty="0">
                <a:latin typeface="Arial"/>
                <a:cs typeface="Arial"/>
              </a:rPr>
              <a:t>Prepare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spc="-35" dirty="0">
                <a:latin typeface="Arial"/>
                <a:cs typeface="Arial"/>
              </a:rPr>
              <a:t>free</a:t>
            </a:r>
            <a:r>
              <a:rPr sz="2000" spc="-60" dirty="0">
                <a:latin typeface="Arial"/>
                <a:cs typeface="Arial"/>
              </a:rPr>
              <a:t> body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spc="-85" dirty="0">
                <a:latin typeface="Arial"/>
                <a:cs typeface="Arial"/>
              </a:rPr>
              <a:t>diagrams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of</a:t>
            </a:r>
            <a:r>
              <a:rPr sz="2000" spc="-95" dirty="0">
                <a:latin typeface="Arial"/>
                <a:cs typeface="Arial"/>
              </a:rPr>
              <a:t> </a:t>
            </a:r>
            <a:r>
              <a:rPr sz="2000" spc="-50" dirty="0">
                <a:latin typeface="Arial"/>
                <a:cs typeface="Arial"/>
              </a:rPr>
              <a:t>real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spc="-160" dirty="0">
                <a:latin typeface="Arial"/>
                <a:cs typeface="Arial"/>
              </a:rPr>
              <a:t>case</a:t>
            </a:r>
            <a:r>
              <a:rPr sz="2000" spc="60" dirty="0">
                <a:latin typeface="Arial"/>
                <a:cs typeface="Arial"/>
              </a:rPr>
              <a:t> </a:t>
            </a:r>
            <a:r>
              <a:rPr sz="2000" spc="-55" dirty="0">
                <a:latin typeface="Arial"/>
                <a:cs typeface="Arial"/>
              </a:rPr>
              <a:t>phenomenon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spc="-60" dirty="0">
                <a:latin typeface="Arial"/>
                <a:cs typeface="Arial"/>
              </a:rPr>
              <a:t>considering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spc="-65" dirty="0">
                <a:latin typeface="Arial"/>
                <a:cs typeface="Arial"/>
              </a:rPr>
              <a:t>engineering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spc="-95" dirty="0">
                <a:latin typeface="Arial"/>
                <a:cs typeface="Arial"/>
              </a:rPr>
              <a:t>mechanics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point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of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spc="-45" dirty="0">
                <a:latin typeface="Arial"/>
                <a:cs typeface="Arial"/>
              </a:rPr>
              <a:t>view</a:t>
            </a:r>
            <a:r>
              <a:rPr sz="2000" spc="15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and </a:t>
            </a:r>
            <a:r>
              <a:rPr sz="2000" spc="-10" dirty="0">
                <a:latin typeface="Arial"/>
                <a:cs typeface="Arial"/>
              </a:rPr>
              <a:t>formulate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spc="-55" dirty="0">
                <a:latin typeface="Arial"/>
                <a:cs typeface="Arial"/>
              </a:rPr>
              <a:t>Load</a:t>
            </a:r>
            <a:r>
              <a:rPr sz="2000" spc="-30" dirty="0">
                <a:latin typeface="Arial"/>
                <a:cs typeface="Arial"/>
              </a:rPr>
              <a:t> acting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on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body,</a:t>
            </a:r>
            <a:r>
              <a:rPr sz="2000" spc="-40" dirty="0">
                <a:latin typeface="Arial"/>
                <a:cs typeface="Arial"/>
              </a:rPr>
              <a:t> Resultant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spc="-30" dirty="0">
                <a:latin typeface="Arial"/>
                <a:cs typeface="Arial"/>
              </a:rPr>
              <a:t>forces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30" dirty="0">
                <a:latin typeface="Arial"/>
                <a:cs typeface="Arial"/>
              </a:rPr>
              <a:t>acting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on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body,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direction,</a:t>
            </a:r>
            <a:r>
              <a:rPr sz="2000" spc="-30" dirty="0">
                <a:latin typeface="Arial"/>
                <a:cs typeface="Arial"/>
              </a:rPr>
              <a:t> magnitude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and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position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of </a:t>
            </a:r>
            <a:r>
              <a:rPr sz="2000" spc="-70" dirty="0">
                <a:latin typeface="Arial"/>
                <a:cs typeface="Arial"/>
              </a:rPr>
              <a:t>forces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spc="-60" dirty="0">
                <a:latin typeface="Arial"/>
                <a:cs typeface="Arial"/>
              </a:rPr>
              <a:t>acting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spc="-50" dirty="0">
                <a:latin typeface="Arial"/>
                <a:cs typeface="Arial"/>
              </a:rPr>
              <a:t>on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spc="-180" dirty="0">
                <a:latin typeface="Arial"/>
                <a:cs typeface="Arial"/>
              </a:rPr>
              <a:t>a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body.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05299" y="4309235"/>
            <a:ext cx="1129436" cy="1446550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40"/>
              </a:spcBef>
            </a:pPr>
            <a:r>
              <a:rPr sz="2400" b="1" dirty="0">
                <a:latin typeface="Times New Roman"/>
                <a:cs typeface="Times New Roman"/>
              </a:rPr>
              <a:t>CLO</a:t>
            </a:r>
            <a:r>
              <a:rPr sz="2400" b="1" spc="-30" dirty="0">
                <a:latin typeface="Times New Roman"/>
                <a:cs typeface="Times New Roman"/>
              </a:rPr>
              <a:t> </a:t>
            </a:r>
            <a:r>
              <a:rPr sz="2400" b="1" spc="-50" dirty="0">
                <a:latin typeface="Times New Roman"/>
                <a:cs typeface="Times New Roman"/>
              </a:rPr>
              <a:t>2</a:t>
            </a:r>
            <a:endParaRPr lang="en-US" sz="2400" b="1" spc="-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40"/>
              </a:spcBef>
            </a:pPr>
            <a:endParaRPr sz="24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2400" b="1" dirty="0">
                <a:latin typeface="Times New Roman"/>
                <a:cs typeface="Times New Roman"/>
              </a:rPr>
              <a:t>CLO</a:t>
            </a:r>
            <a:r>
              <a:rPr sz="2400" b="1" spc="-30" dirty="0">
                <a:latin typeface="Times New Roman"/>
                <a:cs typeface="Times New Roman"/>
              </a:rPr>
              <a:t> </a:t>
            </a:r>
            <a:r>
              <a:rPr sz="2400" b="1" spc="-50" dirty="0">
                <a:latin typeface="Times New Roman"/>
                <a:cs typeface="Times New Roman"/>
              </a:rPr>
              <a:t>3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98949" y="6552309"/>
            <a:ext cx="1129436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Times New Roman"/>
                <a:cs typeface="Times New Roman"/>
              </a:rPr>
              <a:t>CLO</a:t>
            </a:r>
            <a:r>
              <a:rPr sz="2400" b="1" spc="-30" dirty="0">
                <a:latin typeface="Times New Roman"/>
                <a:cs typeface="Times New Roman"/>
              </a:rPr>
              <a:t> </a:t>
            </a:r>
            <a:r>
              <a:rPr sz="2400" b="1" spc="-50" dirty="0">
                <a:latin typeface="Times New Roman"/>
                <a:cs typeface="Times New Roman"/>
              </a:rPr>
              <a:t>4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96889" y="2919008"/>
            <a:ext cx="7982114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Times New Roman"/>
                <a:cs typeface="Times New Roman"/>
              </a:rPr>
              <a:t>Course</a:t>
            </a:r>
            <a:r>
              <a:rPr sz="2400" b="1" spc="-4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Learning</a:t>
            </a:r>
            <a:r>
              <a:rPr sz="2400" b="1" spc="-3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Outcomes</a:t>
            </a:r>
            <a:r>
              <a:rPr sz="2400" b="1" spc="-3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(CLOs):</a:t>
            </a:r>
            <a:r>
              <a:rPr sz="2400" b="1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After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completing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this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course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successfully,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students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will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be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able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to-</a:t>
            </a:r>
            <a:endParaRPr sz="2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236399"/>
            <a:ext cx="10622447" cy="453970"/>
          </a:xfrm>
        </p:spPr>
        <p:txBody>
          <a:bodyPr/>
          <a:lstStyle/>
          <a:p>
            <a:endParaRPr/>
          </a:p>
        </p:txBody>
      </p:sp>
      <p:pic>
        <p:nvPicPr>
          <p:cNvPr id="3" name="Picture 2" descr="temp_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4700"/>
            <a:ext cx="12192000" cy="9144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58F707-B909-8A93-0B9D-D08E34AFCC0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30</a:t>
            </a:fld>
            <a:endParaRPr lang="en-US" spc="-25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236399"/>
            <a:ext cx="10622447" cy="453970"/>
          </a:xfrm>
        </p:spPr>
        <p:txBody>
          <a:bodyPr/>
          <a:lstStyle/>
          <a:p>
            <a:endParaRPr/>
          </a:p>
        </p:txBody>
      </p:sp>
      <p:pic>
        <p:nvPicPr>
          <p:cNvPr id="3" name="Picture 2" descr="temp_2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4700"/>
            <a:ext cx="12192000" cy="9144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06442D-3963-EDA6-50BC-FC648228021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31</a:t>
            </a:fld>
            <a:endParaRPr lang="en-US" spc="-25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236399"/>
            <a:ext cx="10622447" cy="453970"/>
          </a:xfrm>
        </p:spPr>
        <p:txBody>
          <a:bodyPr/>
          <a:lstStyle/>
          <a:p>
            <a:endParaRPr/>
          </a:p>
        </p:txBody>
      </p:sp>
      <p:pic>
        <p:nvPicPr>
          <p:cNvPr id="3" name="Picture 2" descr="temp_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4700"/>
            <a:ext cx="12192000" cy="9144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C8BC30-50D6-C980-B4D1-58C8A791675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32</a:t>
            </a:fld>
            <a:endParaRPr lang="en-US" spc="-25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236399"/>
            <a:ext cx="10622447" cy="453970"/>
          </a:xfrm>
        </p:spPr>
        <p:txBody>
          <a:bodyPr/>
          <a:lstStyle/>
          <a:p>
            <a:endParaRPr/>
          </a:p>
        </p:txBody>
      </p:sp>
      <p:pic>
        <p:nvPicPr>
          <p:cNvPr id="3" name="Picture 2" descr="temp_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4700"/>
            <a:ext cx="12192000" cy="9144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338CAC-6DBD-3A26-8C51-75B0CBF16C8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33</a:t>
            </a:fld>
            <a:endParaRPr lang="en-US" spc="-25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" y="439195"/>
            <a:ext cx="10820400" cy="981501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13C8DA-FD6A-420B-1B00-BF4C1B99BB3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34</a:t>
            </a:fld>
            <a:endParaRPr lang="en-US" spc="-25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8510"/>
            <a:ext cx="12192000" cy="1005259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9789FE-DF56-3764-2143-1155AD121EF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35</a:t>
            </a:fld>
            <a:endParaRPr lang="en-US" spc="-25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086" y="0"/>
            <a:ext cx="11764913" cy="100711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A364E7-05E0-46EA-BA13-4CBE8B12594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36</a:t>
            </a:fld>
            <a:endParaRPr lang="en-US" spc="-25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0C41CD-3F32-5D5A-4853-25D3E59F5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287" y="349250"/>
            <a:ext cx="11963400" cy="99949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1B5B40-00C3-FB8E-7E14-BF6DAB588EC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37</a:t>
            </a:fld>
            <a:endParaRPr lang="en-US" spc="-25" dirty="0"/>
          </a:p>
        </p:txBody>
      </p:sp>
    </p:spTree>
    <p:extLst>
      <p:ext uri="{BB962C8B-B14F-4D97-AF65-F5344CB8AC3E}">
        <p14:creationId xmlns:p14="http://schemas.microsoft.com/office/powerpoint/2010/main" val="13052278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9892" y="1612900"/>
            <a:ext cx="883221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latin typeface="Arial"/>
                <a:cs typeface="Arial"/>
              </a:rPr>
              <a:t>Force</a:t>
            </a:r>
            <a:r>
              <a:rPr sz="4800" spc="-140" dirty="0">
                <a:latin typeface="Arial"/>
                <a:cs typeface="Arial"/>
              </a:rPr>
              <a:t> </a:t>
            </a:r>
            <a:r>
              <a:rPr sz="4800" dirty="0">
                <a:latin typeface="Arial"/>
                <a:cs typeface="Arial"/>
              </a:rPr>
              <a:t>Components</a:t>
            </a:r>
            <a:r>
              <a:rPr sz="4800" spc="-135" dirty="0">
                <a:latin typeface="Arial"/>
                <a:cs typeface="Arial"/>
              </a:rPr>
              <a:t> </a:t>
            </a:r>
            <a:r>
              <a:rPr sz="4800" dirty="0">
                <a:latin typeface="Arial"/>
                <a:cs typeface="Arial"/>
              </a:rPr>
              <a:t>&amp;</a:t>
            </a:r>
            <a:r>
              <a:rPr sz="4800" spc="-145" dirty="0">
                <a:latin typeface="Arial"/>
                <a:cs typeface="Arial"/>
              </a:rPr>
              <a:t> </a:t>
            </a:r>
            <a:r>
              <a:rPr sz="4800" spc="-10" dirty="0">
                <a:latin typeface="Arial"/>
                <a:cs typeface="Arial"/>
              </a:rPr>
              <a:t>Resultants</a:t>
            </a:r>
            <a:endParaRPr sz="48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495800" y="4588103"/>
            <a:ext cx="263334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latin typeface="Arial"/>
                <a:cs typeface="Arial"/>
              </a:rPr>
              <a:t>Week</a:t>
            </a:r>
            <a:r>
              <a:rPr sz="4800" spc="-75" dirty="0">
                <a:latin typeface="Arial"/>
                <a:cs typeface="Arial"/>
              </a:rPr>
              <a:t> </a:t>
            </a:r>
            <a:r>
              <a:rPr sz="4800" spc="-35" dirty="0">
                <a:latin typeface="Arial"/>
                <a:cs typeface="Arial"/>
              </a:rPr>
              <a:t>2-</a:t>
            </a:r>
            <a:r>
              <a:rPr sz="4800" spc="-50" dirty="0">
                <a:latin typeface="Arial"/>
                <a:cs typeface="Arial"/>
              </a:rPr>
              <a:t>3</a:t>
            </a:r>
            <a:endParaRPr sz="4800" dirty="0">
              <a:latin typeface="Arial"/>
              <a:cs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C3FF51-B771-CD85-73E6-FF3BDC0B840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38</a:t>
            </a:fld>
            <a:endParaRPr lang="en-US" spc="-25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00" y="774700"/>
            <a:ext cx="10820400" cy="854273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8E5DDD-FA43-E50D-73B0-36BFE897CA1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39</a:t>
            </a:fld>
            <a:endParaRPr lang="en-US" spc="-25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1349351"/>
              </p:ext>
            </p:extLst>
          </p:nvPr>
        </p:nvGraphicFramePr>
        <p:xfrm>
          <a:off x="533400" y="267025"/>
          <a:ext cx="10395204" cy="89874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24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681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11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16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79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spc="-25" dirty="0">
                          <a:latin typeface="Times New Roman"/>
                          <a:cs typeface="Times New Roman"/>
                        </a:rPr>
                        <a:t>SL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Content</a:t>
                      </a:r>
                      <a:r>
                        <a:rPr sz="20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20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Course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spc="-25" dirty="0">
                          <a:latin typeface="Times New Roman"/>
                          <a:cs typeface="Times New Roman"/>
                        </a:rPr>
                        <a:t>Hrs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CLOs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4145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spc="-50" dirty="0">
                          <a:latin typeface="Times New Roman"/>
                          <a:cs typeface="Times New Roman"/>
                        </a:rPr>
                        <a:t>1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</a:pPr>
                      <a:r>
                        <a:rPr sz="2000" spc="-90" dirty="0">
                          <a:latin typeface="Arial"/>
                          <a:cs typeface="Arial"/>
                        </a:rPr>
                        <a:t>Force</a:t>
                      </a:r>
                      <a:r>
                        <a:rPr sz="2000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90" dirty="0">
                          <a:latin typeface="Arial"/>
                          <a:cs typeface="Arial"/>
                        </a:rPr>
                        <a:t>System</a:t>
                      </a:r>
                      <a:r>
                        <a:rPr sz="2000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&amp;</a:t>
                      </a:r>
                      <a:r>
                        <a:rPr sz="2000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55" dirty="0">
                          <a:latin typeface="Arial"/>
                          <a:cs typeface="Arial"/>
                        </a:rPr>
                        <a:t>Resultant</a:t>
                      </a:r>
                      <a:r>
                        <a:rPr sz="2000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80" dirty="0">
                          <a:latin typeface="Arial"/>
                          <a:cs typeface="Arial"/>
                        </a:rPr>
                        <a:t>Force:</a:t>
                      </a:r>
                      <a:r>
                        <a:rPr sz="2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114" dirty="0">
                          <a:latin typeface="Arial"/>
                          <a:cs typeface="Arial"/>
                        </a:rPr>
                        <a:t>Types</a:t>
                      </a:r>
                      <a:r>
                        <a:rPr sz="20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2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60" dirty="0">
                          <a:latin typeface="Arial"/>
                          <a:cs typeface="Arial"/>
                        </a:rPr>
                        <a:t>acting</a:t>
                      </a:r>
                      <a:r>
                        <a:rPr sz="2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110" dirty="0">
                          <a:latin typeface="Arial"/>
                          <a:cs typeface="Arial"/>
                        </a:rPr>
                        <a:t>Force</a:t>
                      </a:r>
                      <a:r>
                        <a:rPr sz="2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&amp;</a:t>
                      </a:r>
                      <a:r>
                        <a:rPr sz="2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110" dirty="0">
                          <a:latin typeface="Arial"/>
                          <a:cs typeface="Arial"/>
                        </a:rPr>
                        <a:t>Force</a:t>
                      </a:r>
                      <a:r>
                        <a:rPr sz="2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105" dirty="0">
                          <a:latin typeface="Arial"/>
                          <a:cs typeface="Arial"/>
                        </a:rPr>
                        <a:t>System</a:t>
                      </a:r>
                      <a:r>
                        <a:rPr sz="2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40" dirty="0">
                          <a:latin typeface="Arial"/>
                          <a:cs typeface="Arial"/>
                        </a:rPr>
                        <a:t>(parallel,</a:t>
                      </a:r>
                      <a:r>
                        <a:rPr sz="20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10" dirty="0">
                          <a:latin typeface="Arial"/>
                          <a:cs typeface="Arial"/>
                        </a:rPr>
                        <a:t>colinear,</a:t>
                      </a:r>
                      <a:endParaRPr sz="2000">
                        <a:latin typeface="Arial"/>
                        <a:cs typeface="Arial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</a:pPr>
                      <a:r>
                        <a:rPr sz="2000" spc="-10" dirty="0">
                          <a:latin typeface="Arial"/>
                          <a:cs typeface="Arial"/>
                        </a:rPr>
                        <a:t>concurrent),</a:t>
                      </a:r>
                      <a:endParaRPr sz="2000">
                        <a:latin typeface="Arial"/>
                        <a:cs typeface="Arial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</a:pPr>
                      <a:r>
                        <a:rPr sz="2000" spc="-65" dirty="0">
                          <a:latin typeface="Arial"/>
                          <a:cs typeface="Arial"/>
                        </a:rPr>
                        <a:t>Parallelogram</a:t>
                      </a:r>
                      <a:r>
                        <a:rPr sz="2000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70" dirty="0">
                          <a:latin typeface="Arial"/>
                          <a:cs typeface="Arial"/>
                        </a:rPr>
                        <a:t>Theory,</a:t>
                      </a:r>
                      <a:r>
                        <a:rPr sz="2000" spc="-30" dirty="0">
                          <a:latin typeface="Arial"/>
                          <a:cs typeface="Arial"/>
                        </a:rPr>
                        <a:t> Method</a:t>
                      </a:r>
                      <a:r>
                        <a:rPr sz="2000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1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20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60" dirty="0">
                          <a:latin typeface="Arial"/>
                          <a:cs typeface="Arial"/>
                        </a:rPr>
                        <a:t>Resolution,</a:t>
                      </a:r>
                      <a:r>
                        <a:rPr sz="2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75" dirty="0">
                          <a:latin typeface="Arial"/>
                          <a:cs typeface="Arial"/>
                        </a:rPr>
                        <a:t>Varignon</a:t>
                      </a:r>
                      <a:r>
                        <a:rPr sz="2000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45" dirty="0">
                          <a:latin typeface="Arial"/>
                          <a:cs typeface="Arial"/>
                        </a:rPr>
                        <a:t>Theorem,</a:t>
                      </a:r>
                      <a:r>
                        <a:rPr sz="2000" spc="25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120" dirty="0">
                          <a:latin typeface="Arial"/>
                          <a:cs typeface="Arial"/>
                        </a:rPr>
                        <a:t>Law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11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20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10" dirty="0">
                          <a:latin typeface="Arial"/>
                          <a:cs typeface="Arial"/>
                        </a:rPr>
                        <a:t>Triangle,</a:t>
                      </a:r>
                      <a:endParaRPr sz="2000">
                        <a:latin typeface="Arial"/>
                        <a:cs typeface="Arial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</a:pPr>
                      <a:r>
                        <a:rPr sz="2000" spc="-10" dirty="0">
                          <a:latin typeface="Arial"/>
                          <a:cs typeface="Arial"/>
                        </a:rPr>
                        <a:t>Problem</a:t>
                      </a:r>
                      <a:endParaRPr sz="2000">
                        <a:latin typeface="Arial"/>
                        <a:cs typeface="Arial"/>
                      </a:endParaRPr>
                    </a:p>
                    <a:p>
                      <a:pPr marL="69850" marR="160020" indent="-1905">
                        <a:lnSpc>
                          <a:spcPct val="100000"/>
                        </a:lnSpc>
                      </a:pPr>
                      <a:r>
                        <a:rPr sz="2000" spc="-85" dirty="0">
                          <a:latin typeface="Arial"/>
                          <a:cs typeface="Arial"/>
                        </a:rPr>
                        <a:t>Solving</a:t>
                      </a:r>
                      <a:r>
                        <a:rPr sz="2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60" dirty="0">
                          <a:latin typeface="Arial"/>
                          <a:cs typeface="Arial"/>
                        </a:rPr>
                        <a:t>on</a:t>
                      </a:r>
                      <a:r>
                        <a:rPr sz="2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65" dirty="0">
                          <a:latin typeface="Arial"/>
                          <a:cs typeface="Arial"/>
                        </a:rPr>
                        <a:t>Parallelogram</a:t>
                      </a:r>
                      <a:r>
                        <a:rPr sz="20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70" dirty="0">
                          <a:latin typeface="Arial"/>
                          <a:cs typeface="Arial"/>
                        </a:rPr>
                        <a:t>Theory</a:t>
                      </a:r>
                      <a:r>
                        <a:rPr sz="2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55" dirty="0">
                          <a:latin typeface="Arial"/>
                          <a:cs typeface="Arial"/>
                        </a:rPr>
                        <a:t>&amp;amp;</a:t>
                      </a:r>
                      <a:r>
                        <a:rPr sz="20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70" dirty="0">
                          <a:latin typeface="Arial"/>
                          <a:cs typeface="Arial"/>
                        </a:rPr>
                        <a:t>Triangle</a:t>
                      </a:r>
                      <a:r>
                        <a:rPr sz="2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75" dirty="0">
                          <a:latin typeface="Arial"/>
                          <a:cs typeface="Arial"/>
                        </a:rPr>
                        <a:t>Theory,</a:t>
                      </a:r>
                      <a:r>
                        <a:rPr sz="2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65" dirty="0">
                          <a:latin typeface="Arial"/>
                          <a:cs typeface="Arial"/>
                        </a:rPr>
                        <a:t>Problem</a:t>
                      </a:r>
                      <a:r>
                        <a:rPr sz="2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85" dirty="0">
                          <a:latin typeface="Arial"/>
                          <a:cs typeface="Arial"/>
                        </a:rPr>
                        <a:t>Solving</a:t>
                      </a:r>
                      <a:r>
                        <a:rPr sz="2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30" dirty="0">
                          <a:latin typeface="Arial"/>
                          <a:cs typeface="Arial"/>
                        </a:rPr>
                        <a:t>on</a:t>
                      </a:r>
                      <a:r>
                        <a:rPr sz="2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70" dirty="0">
                          <a:latin typeface="Arial"/>
                          <a:cs typeface="Arial"/>
                        </a:rPr>
                        <a:t>Varignon</a:t>
                      </a:r>
                      <a:r>
                        <a:rPr sz="2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50" dirty="0">
                          <a:latin typeface="Arial"/>
                          <a:cs typeface="Arial"/>
                        </a:rPr>
                        <a:t>&amp; </a:t>
                      </a:r>
                      <a:r>
                        <a:rPr sz="2000" spc="-40" dirty="0">
                          <a:latin typeface="Arial"/>
                          <a:cs typeface="Arial"/>
                        </a:rPr>
                        <a:t>method,</a:t>
                      </a:r>
                      <a:r>
                        <a:rPr sz="2000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65" dirty="0">
                          <a:latin typeface="Arial"/>
                          <a:cs typeface="Arial"/>
                        </a:rPr>
                        <a:t>Problem</a:t>
                      </a:r>
                      <a:r>
                        <a:rPr sz="20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85" dirty="0">
                          <a:latin typeface="Arial"/>
                          <a:cs typeface="Arial"/>
                        </a:rPr>
                        <a:t>Solving</a:t>
                      </a:r>
                      <a:r>
                        <a:rPr sz="20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65" dirty="0">
                          <a:latin typeface="Arial"/>
                          <a:cs typeface="Arial"/>
                        </a:rPr>
                        <a:t>on</a:t>
                      </a:r>
                      <a:r>
                        <a:rPr sz="20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35" dirty="0">
                          <a:latin typeface="Arial"/>
                          <a:cs typeface="Arial"/>
                        </a:rPr>
                        <a:t>method</a:t>
                      </a:r>
                      <a:r>
                        <a:rPr sz="20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2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10" dirty="0">
                          <a:latin typeface="Arial"/>
                          <a:cs typeface="Arial"/>
                        </a:rPr>
                        <a:t>resolution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spc="-50" dirty="0">
                          <a:latin typeface="Times New Roman"/>
                          <a:cs typeface="Times New Roman"/>
                        </a:rPr>
                        <a:t>6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CLO1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73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spc="-50" dirty="0">
                          <a:latin typeface="Times New Roman"/>
                          <a:cs typeface="Times New Roman"/>
                        </a:rPr>
                        <a:t>2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990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0485" marR="284480" indent="-2540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2000" spc="-85" dirty="0">
                          <a:latin typeface="Arial"/>
                          <a:cs typeface="Arial"/>
                        </a:rPr>
                        <a:t>Free</a:t>
                      </a:r>
                      <a:r>
                        <a:rPr sz="2000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40" dirty="0">
                          <a:latin typeface="Arial"/>
                          <a:cs typeface="Arial"/>
                        </a:rPr>
                        <a:t>body </a:t>
                      </a:r>
                      <a:r>
                        <a:rPr sz="2000" spc="-45" dirty="0">
                          <a:latin typeface="Arial"/>
                          <a:cs typeface="Arial"/>
                        </a:rPr>
                        <a:t>diagram</a:t>
                      </a:r>
                      <a:r>
                        <a:rPr sz="20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:</a:t>
                      </a:r>
                      <a:r>
                        <a:rPr sz="2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60" dirty="0">
                          <a:latin typeface="Arial"/>
                          <a:cs typeface="Arial"/>
                        </a:rPr>
                        <a:t>Understanding</a:t>
                      </a:r>
                      <a:r>
                        <a:rPr sz="2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70" dirty="0">
                          <a:latin typeface="Arial"/>
                          <a:cs typeface="Arial"/>
                        </a:rPr>
                        <a:t>forces</a:t>
                      </a:r>
                      <a:r>
                        <a:rPr sz="2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110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2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70" dirty="0">
                          <a:latin typeface="Arial"/>
                          <a:cs typeface="Arial"/>
                        </a:rPr>
                        <a:t>Drawing</a:t>
                      </a:r>
                      <a:r>
                        <a:rPr sz="2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175" dirty="0">
                          <a:latin typeface="Arial"/>
                          <a:cs typeface="Arial"/>
                        </a:rPr>
                        <a:t>FBD,</a:t>
                      </a:r>
                      <a:r>
                        <a:rPr sz="2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60" dirty="0">
                          <a:latin typeface="Arial"/>
                          <a:cs typeface="Arial"/>
                        </a:rPr>
                        <a:t>Applying</a:t>
                      </a:r>
                      <a:r>
                        <a:rPr sz="2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175" dirty="0">
                          <a:latin typeface="Arial"/>
                          <a:cs typeface="Arial"/>
                        </a:rPr>
                        <a:t>FBD,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55" dirty="0">
                          <a:latin typeface="Arial"/>
                          <a:cs typeface="Arial"/>
                        </a:rPr>
                        <a:t>Decomposing </a:t>
                      </a:r>
                      <a:r>
                        <a:rPr sz="2000" spc="-70" dirty="0">
                          <a:latin typeface="Arial"/>
                          <a:cs typeface="Arial"/>
                        </a:rPr>
                        <a:t>forces</a:t>
                      </a:r>
                      <a:r>
                        <a:rPr sz="20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10" dirty="0">
                          <a:latin typeface="Arial"/>
                          <a:cs typeface="Arial"/>
                        </a:rPr>
                        <a:t>into</a:t>
                      </a:r>
                      <a:r>
                        <a:rPr sz="2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105" dirty="0">
                          <a:latin typeface="Arial"/>
                          <a:cs typeface="Arial"/>
                        </a:rPr>
                        <a:t>x</a:t>
                      </a:r>
                      <a:r>
                        <a:rPr sz="2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9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20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90" dirty="0">
                          <a:latin typeface="Arial"/>
                          <a:cs typeface="Arial"/>
                        </a:rPr>
                        <a:t>y</a:t>
                      </a:r>
                      <a:r>
                        <a:rPr sz="20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60" dirty="0">
                          <a:latin typeface="Arial"/>
                          <a:cs typeface="Arial"/>
                        </a:rPr>
                        <a:t>components</a:t>
                      </a:r>
                      <a:r>
                        <a:rPr sz="2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60" dirty="0">
                          <a:latin typeface="Arial"/>
                          <a:cs typeface="Arial"/>
                        </a:rPr>
                        <a:t>,Applying</a:t>
                      </a:r>
                      <a:r>
                        <a:rPr sz="2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195" dirty="0">
                          <a:latin typeface="Arial"/>
                          <a:cs typeface="Arial"/>
                        </a:rPr>
                        <a:t>FBDs</a:t>
                      </a:r>
                      <a:r>
                        <a:rPr sz="2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2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70" dirty="0">
                          <a:latin typeface="Arial"/>
                          <a:cs typeface="Arial"/>
                        </a:rPr>
                        <a:t>complex</a:t>
                      </a:r>
                      <a:r>
                        <a:rPr sz="2000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40" dirty="0">
                          <a:latin typeface="Arial"/>
                          <a:cs typeface="Arial"/>
                        </a:rPr>
                        <a:t>situations</a:t>
                      </a:r>
                      <a:r>
                        <a:rPr sz="2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with</a:t>
                      </a:r>
                      <a:r>
                        <a:rPr sz="2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10" dirty="0">
                          <a:latin typeface="Arial"/>
                          <a:cs typeface="Arial"/>
                        </a:rPr>
                        <a:t>multiple </a:t>
                      </a:r>
                      <a:r>
                        <a:rPr sz="2000" spc="-60" dirty="0">
                          <a:latin typeface="Arial"/>
                          <a:cs typeface="Arial"/>
                        </a:rPr>
                        <a:t>objects</a:t>
                      </a:r>
                      <a:r>
                        <a:rPr sz="2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8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2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70" dirty="0">
                          <a:latin typeface="Arial"/>
                          <a:cs typeface="Arial"/>
                        </a:rPr>
                        <a:t>forces</a:t>
                      </a:r>
                      <a:r>
                        <a:rPr sz="2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95" dirty="0">
                          <a:latin typeface="Arial"/>
                          <a:cs typeface="Arial"/>
                        </a:rPr>
                        <a:t>,Using</a:t>
                      </a:r>
                      <a:r>
                        <a:rPr sz="2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195" dirty="0">
                          <a:latin typeface="Arial"/>
                          <a:cs typeface="Arial"/>
                        </a:rPr>
                        <a:t>FBDs</a:t>
                      </a:r>
                      <a:r>
                        <a:rPr sz="20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2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2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40" dirty="0">
                          <a:latin typeface="Arial"/>
                          <a:cs typeface="Arial"/>
                        </a:rPr>
                        <a:t>conjunction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 with</a:t>
                      </a:r>
                      <a:r>
                        <a:rPr sz="2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35" dirty="0">
                          <a:latin typeface="Arial"/>
                          <a:cs typeface="Arial"/>
                        </a:rPr>
                        <a:t>work</a:t>
                      </a:r>
                      <a:r>
                        <a:rPr sz="2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9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80" dirty="0">
                          <a:latin typeface="Arial"/>
                          <a:cs typeface="Arial"/>
                        </a:rPr>
                        <a:t>energy</a:t>
                      </a:r>
                      <a:r>
                        <a:rPr sz="2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10" dirty="0">
                          <a:latin typeface="Arial"/>
                          <a:cs typeface="Arial"/>
                        </a:rPr>
                        <a:t>concepts.</a:t>
                      </a:r>
                      <a:endParaRPr sz="2000" dirty="0">
                        <a:latin typeface="Arial"/>
                        <a:cs typeface="Arial"/>
                      </a:endParaRPr>
                    </a:p>
                  </a:txBody>
                  <a:tcPr marL="0" marR="0" marT="977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spc="-50" dirty="0">
                          <a:latin typeface="Times New Roman"/>
                          <a:cs typeface="Times New Roman"/>
                        </a:rPr>
                        <a:t>6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990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5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CLO4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146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353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spc="-50" dirty="0">
                          <a:latin typeface="Times New Roman"/>
                          <a:cs typeface="Times New Roman"/>
                        </a:rPr>
                        <a:t>3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</a:pPr>
                      <a:r>
                        <a:rPr sz="2000" spc="-60" dirty="0">
                          <a:latin typeface="Arial"/>
                          <a:cs typeface="Arial"/>
                        </a:rPr>
                        <a:t>Centre</a:t>
                      </a:r>
                      <a:r>
                        <a:rPr sz="2000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2000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30" dirty="0">
                          <a:latin typeface="Arial"/>
                          <a:cs typeface="Arial"/>
                        </a:rPr>
                        <a:t>Gravity:</a:t>
                      </a:r>
                      <a:r>
                        <a:rPr sz="2000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45" dirty="0">
                          <a:latin typeface="Arial"/>
                          <a:cs typeface="Arial"/>
                        </a:rPr>
                        <a:t>Centroid,</a:t>
                      </a:r>
                      <a:r>
                        <a:rPr sz="2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50" dirty="0">
                          <a:latin typeface="Arial"/>
                          <a:cs typeface="Arial"/>
                        </a:rPr>
                        <a:t>Methods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20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75" dirty="0">
                          <a:latin typeface="Arial"/>
                          <a:cs typeface="Arial"/>
                        </a:rPr>
                        <a:t>Centre</a:t>
                      </a:r>
                      <a:r>
                        <a:rPr sz="2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2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60" dirty="0">
                          <a:latin typeface="Arial"/>
                          <a:cs typeface="Arial"/>
                        </a:rPr>
                        <a:t>Gravity,</a:t>
                      </a:r>
                      <a:r>
                        <a:rPr sz="20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75" dirty="0">
                          <a:latin typeface="Arial"/>
                          <a:cs typeface="Arial"/>
                        </a:rPr>
                        <a:t>Centre</a:t>
                      </a:r>
                      <a:r>
                        <a:rPr sz="2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2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65" dirty="0">
                          <a:latin typeface="Arial"/>
                          <a:cs typeface="Arial"/>
                        </a:rPr>
                        <a:t>Gravity</a:t>
                      </a:r>
                      <a:r>
                        <a:rPr sz="2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25" dirty="0">
                          <a:latin typeface="Arial"/>
                          <a:cs typeface="Arial"/>
                        </a:rPr>
                        <a:t>by</a:t>
                      </a:r>
                      <a:endParaRPr sz="2000" dirty="0">
                        <a:latin typeface="Arial"/>
                        <a:cs typeface="Arial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</a:pPr>
                      <a:r>
                        <a:rPr sz="2000" spc="-60" dirty="0">
                          <a:latin typeface="Arial"/>
                          <a:cs typeface="Arial"/>
                        </a:rPr>
                        <a:t>Geometrical</a:t>
                      </a:r>
                      <a:r>
                        <a:rPr sz="2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10" dirty="0">
                          <a:latin typeface="Arial"/>
                          <a:cs typeface="Arial"/>
                        </a:rPr>
                        <a:t>Considerations,</a:t>
                      </a:r>
                      <a:endParaRPr sz="2000" dirty="0">
                        <a:latin typeface="Arial"/>
                        <a:cs typeface="Arial"/>
                      </a:endParaRPr>
                    </a:p>
                    <a:p>
                      <a:pPr marL="71120" marR="665480" indent="-1270">
                        <a:lnSpc>
                          <a:spcPct val="100000"/>
                        </a:lnSpc>
                      </a:pPr>
                      <a:r>
                        <a:rPr sz="2000" spc="-105" dirty="0">
                          <a:latin typeface="Arial"/>
                          <a:cs typeface="Arial"/>
                        </a:rPr>
                        <a:t>Axis</a:t>
                      </a:r>
                      <a:r>
                        <a:rPr sz="2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1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20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80" dirty="0">
                          <a:latin typeface="Arial"/>
                          <a:cs typeface="Arial"/>
                        </a:rPr>
                        <a:t>Reference,</a:t>
                      </a:r>
                      <a:r>
                        <a:rPr sz="2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75" dirty="0">
                          <a:latin typeface="Arial"/>
                          <a:cs typeface="Arial"/>
                        </a:rPr>
                        <a:t>Centre</a:t>
                      </a:r>
                      <a:r>
                        <a:rPr sz="2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2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65" dirty="0">
                          <a:latin typeface="Arial"/>
                          <a:cs typeface="Arial"/>
                        </a:rPr>
                        <a:t>Gravity</a:t>
                      </a:r>
                      <a:r>
                        <a:rPr sz="20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1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2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70" dirty="0">
                          <a:latin typeface="Arial"/>
                          <a:cs typeface="Arial"/>
                        </a:rPr>
                        <a:t>Symmetrical</a:t>
                      </a:r>
                      <a:r>
                        <a:rPr sz="20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85" dirty="0">
                          <a:latin typeface="Arial"/>
                          <a:cs typeface="Arial"/>
                        </a:rPr>
                        <a:t>Sections,</a:t>
                      </a:r>
                      <a:r>
                        <a:rPr sz="2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75" dirty="0">
                          <a:latin typeface="Arial"/>
                          <a:cs typeface="Arial"/>
                        </a:rPr>
                        <a:t>Centre</a:t>
                      </a:r>
                      <a:r>
                        <a:rPr sz="2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2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65" dirty="0">
                          <a:latin typeface="Arial"/>
                          <a:cs typeface="Arial"/>
                        </a:rPr>
                        <a:t>Gravity</a:t>
                      </a:r>
                      <a:r>
                        <a:rPr sz="20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25" dirty="0">
                          <a:latin typeface="Arial"/>
                          <a:cs typeface="Arial"/>
                        </a:rPr>
                        <a:t>of </a:t>
                      </a:r>
                      <a:r>
                        <a:rPr sz="2000" spc="-60" dirty="0">
                          <a:latin typeface="Arial"/>
                          <a:cs typeface="Arial"/>
                        </a:rPr>
                        <a:t>Unsymmetrical</a:t>
                      </a:r>
                      <a:r>
                        <a:rPr sz="2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10" dirty="0">
                          <a:latin typeface="Arial"/>
                          <a:cs typeface="Arial"/>
                        </a:rPr>
                        <a:t>Sections,</a:t>
                      </a:r>
                      <a:endParaRPr sz="2000" dirty="0">
                        <a:latin typeface="Arial"/>
                        <a:cs typeface="Arial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</a:pPr>
                      <a:r>
                        <a:rPr sz="2000" spc="-75" dirty="0">
                          <a:latin typeface="Arial"/>
                          <a:cs typeface="Arial"/>
                        </a:rPr>
                        <a:t>Centre</a:t>
                      </a:r>
                      <a:r>
                        <a:rPr sz="2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2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60" dirty="0">
                          <a:latin typeface="Arial"/>
                          <a:cs typeface="Arial"/>
                        </a:rPr>
                        <a:t>Gravity</a:t>
                      </a:r>
                      <a:r>
                        <a:rPr sz="20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1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2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90" dirty="0">
                          <a:latin typeface="Arial"/>
                          <a:cs typeface="Arial"/>
                        </a:rPr>
                        <a:t>Solid</a:t>
                      </a:r>
                      <a:r>
                        <a:rPr sz="2000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10" dirty="0">
                          <a:latin typeface="Arial"/>
                          <a:cs typeface="Arial"/>
                        </a:rPr>
                        <a:t>Bodies.</a:t>
                      </a:r>
                      <a:endParaRPr sz="2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spc="-50" dirty="0">
                          <a:latin typeface="Times New Roman"/>
                          <a:cs typeface="Times New Roman"/>
                        </a:rPr>
                        <a:t>7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67945" marR="135255">
                        <a:lnSpc>
                          <a:spcPct val="100000"/>
                        </a:lnSpc>
                      </a:pP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CLO2,CLO3, </a:t>
                      </a: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CLO4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133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273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spc="-50" dirty="0">
                          <a:latin typeface="Times New Roman"/>
                          <a:cs typeface="Times New Roman"/>
                        </a:rPr>
                        <a:t>4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990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1370"/>
                        </a:spcBef>
                      </a:pPr>
                      <a:r>
                        <a:rPr sz="2000" spc="-50" dirty="0">
                          <a:latin typeface="Arial"/>
                          <a:cs typeface="Arial"/>
                        </a:rPr>
                        <a:t>Friction:</a:t>
                      </a:r>
                      <a:r>
                        <a:rPr sz="2000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65" dirty="0">
                          <a:latin typeface="Arial"/>
                          <a:cs typeface="Arial"/>
                        </a:rPr>
                        <a:t>Static,</a:t>
                      </a:r>
                      <a:r>
                        <a:rPr sz="2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90" dirty="0">
                          <a:latin typeface="Arial"/>
                          <a:cs typeface="Arial"/>
                        </a:rPr>
                        <a:t>Dynamic</a:t>
                      </a:r>
                      <a:r>
                        <a:rPr sz="2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45" dirty="0">
                          <a:latin typeface="Arial"/>
                          <a:cs typeface="Arial"/>
                        </a:rPr>
                        <a:t>Friction,</a:t>
                      </a:r>
                      <a:r>
                        <a:rPr sz="2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175" dirty="0">
                          <a:latin typeface="Arial"/>
                          <a:cs typeface="Arial"/>
                        </a:rPr>
                        <a:t>Co</a:t>
                      </a:r>
                      <a:r>
                        <a:rPr sz="2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25" dirty="0">
                          <a:latin typeface="Arial"/>
                          <a:cs typeface="Arial"/>
                        </a:rPr>
                        <a:t>efficient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of </a:t>
                      </a:r>
                      <a:r>
                        <a:rPr sz="2000" spc="-45" dirty="0">
                          <a:latin typeface="Arial"/>
                          <a:cs typeface="Arial"/>
                        </a:rPr>
                        <a:t>Friction,</a:t>
                      </a:r>
                      <a:r>
                        <a:rPr sz="2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125" dirty="0">
                          <a:latin typeface="Arial"/>
                          <a:cs typeface="Arial"/>
                        </a:rPr>
                        <a:t>Law</a:t>
                      </a:r>
                      <a:r>
                        <a:rPr sz="2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1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20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70" dirty="0">
                          <a:latin typeface="Arial"/>
                          <a:cs typeface="Arial"/>
                        </a:rPr>
                        <a:t>Static</a:t>
                      </a:r>
                      <a:r>
                        <a:rPr sz="2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9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20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10" dirty="0">
                          <a:latin typeface="Arial"/>
                          <a:cs typeface="Arial"/>
                        </a:rPr>
                        <a:t>Dynamic</a:t>
                      </a:r>
                      <a:endParaRPr sz="2000" dirty="0">
                        <a:latin typeface="Arial"/>
                        <a:cs typeface="Arial"/>
                      </a:endParaRPr>
                    </a:p>
                    <a:p>
                      <a:pPr marL="72390">
                        <a:lnSpc>
                          <a:spcPct val="100000"/>
                        </a:lnSpc>
                      </a:pPr>
                      <a:r>
                        <a:rPr sz="2000" spc="-45" dirty="0">
                          <a:latin typeface="Arial"/>
                          <a:cs typeface="Arial"/>
                        </a:rPr>
                        <a:t>Friction,</a:t>
                      </a:r>
                      <a:r>
                        <a:rPr sz="2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95" dirty="0">
                          <a:latin typeface="Arial"/>
                          <a:cs typeface="Arial"/>
                        </a:rPr>
                        <a:t>Ladder,Wedge</a:t>
                      </a:r>
                      <a:r>
                        <a:rPr sz="2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9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20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114" dirty="0">
                          <a:latin typeface="Arial"/>
                          <a:cs typeface="Arial"/>
                        </a:rPr>
                        <a:t>Screw</a:t>
                      </a:r>
                      <a:r>
                        <a:rPr sz="2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45" dirty="0">
                          <a:latin typeface="Arial"/>
                          <a:cs typeface="Arial"/>
                        </a:rPr>
                        <a:t>Friction,</a:t>
                      </a:r>
                      <a:r>
                        <a:rPr sz="2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75" dirty="0">
                          <a:latin typeface="Arial"/>
                          <a:cs typeface="Arial"/>
                        </a:rPr>
                        <a:t>Problems</a:t>
                      </a:r>
                      <a:r>
                        <a:rPr sz="20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65" dirty="0">
                          <a:latin typeface="Arial"/>
                          <a:cs typeface="Arial"/>
                        </a:rPr>
                        <a:t>solving</a:t>
                      </a:r>
                      <a:r>
                        <a:rPr sz="20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50" dirty="0">
                          <a:latin typeface="Arial"/>
                          <a:cs typeface="Arial"/>
                        </a:rPr>
                        <a:t>on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10" dirty="0">
                          <a:latin typeface="Arial"/>
                          <a:cs typeface="Arial"/>
                        </a:rPr>
                        <a:t>Friction.</a:t>
                      </a:r>
                      <a:endParaRPr sz="2000" dirty="0">
                        <a:latin typeface="Arial"/>
                        <a:cs typeface="Arial"/>
                      </a:endParaRPr>
                    </a:p>
                  </a:txBody>
                  <a:tcPr marL="0" marR="0" marT="173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95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9525" algn="ctr">
                        <a:lnSpc>
                          <a:spcPct val="100000"/>
                        </a:lnSpc>
                      </a:pPr>
                      <a:r>
                        <a:rPr sz="2000" spc="-50" dirty="0">
                          <a:latin typeface="Arial"/>
                          <a:cs typeface="Arial"/>
                        </a:rPr>
                        <a:t>7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1009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67945" marR="135255">
                        <a:lnSpc>
                          <a:spcPct val="100000"/>
                        </a:lnSpc>
                      </a:pP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CLO2,CLO3, </a:t>
                      </a: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CLO4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273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273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spc="-50" dirty="0">
                          <a:latin typeface="Arial"/>
                          <a:cs typeface="Arial"/>
                        </a:rPr>
                        <a:t>5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 marR="304165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2000" spc="-95" dirty="0">
                          <a:latin typeface="Arial"/>
                          <a:cs typeface="Arial"/>
                        </a:rPr>
                        <a:t>Truss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50" dirty="0">
                          <a:latin typeface="Arial"/>
                          <a:cs typeface="Arial"/>
                        </a:rPr>
                        <a:t>:</a:t>
                      </a:r>
                      <a:r>
                        <a:rPr sz="2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20" dirty="0">
                          <a:latin typeface="Arial"/>
                          <a:cs typeface="Arial"/>
                        </a:rPr>
                        <a:t>Introduction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 to </a:t>
                      </a:r>
                      <a:r>
                        <a:rPr sz="2000" spc="-70" dirty="0">
                          <a:latin typeface="Arial"/>
                          <a:cs typeface="Arial"/>
                        </a:rPr>
                        <a:t>truss</a:t>
                      </a:r>
                      <a:r>
                        <a:rPr sz="2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110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2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60" dirty="0">
                          <a:latin typeface="Arial"/>
                          <a:cs typeface="Arial"/>
                        </a:rPr>
                        <a:t>Applying</a:t>
                      </a:r>
                      <a:r>
                        <a:rPr sz="2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80" dirty="0">
                          <a:latin typeface="Arial"/>
                          <a:cs typeface="Arial"/>
                        </a:rPr>
                        <a:t>loads,</a:t>
                      </a:r>
                      <a:r>
                        <a:rPr sz="2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110" dirty="0">
                          <a:latin typeface="Arial"/>
                          <a:cs typeface="Arial"/>
                        </a:rPr>
                        <a:t>Truss</a:t>
                      </a:r>
                      <a:r>
                        <a:rPr sz="2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60" dirty="0">
                          <a:latin typeface="Arial"/>
                          <a:cs typeface="Arial"/>
                        </a:rPr>
                        <a:t>components,</a:t>
                      </a:r>
                      <a:r>
                        <a:rPr sz="2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85" dirty="0">
                          <a:latin typeface="Arial"/>
                          <a:cs typeface="Arial"/>
                        </a:rPr>
                        <a:t>Simple</a:t>
                      </a:r>
                      <a:r>
                        <a:rPr sz="20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70" dirty="0">
                          <a:latin typeface="Arial"/>
                          <a:cs typeface="Arial"/>
                        </a:rPr>
                        <a:t>truss</a:t>
                      </a:r>
                      <a:r>
                        <a:rPr sz="2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50" dirty="0">
                          <a:latin typeface="Arial"/>
                          <a:cs typeface="Arial"/>
                        </a:rPr>
                        <a:t>analysis, </a:t>
                      </a:r>
                      <a:r>
                        <a:rPr sz="2000" spc="-105" dirty="0">
                          <a:latin typeface="Arial"/>
                          <a:cs typeface="Arial"/>
                        </a:rPr>
                        <a:t>Truss</a:t>
                      </a:r>
                      <a:r>
                        <a:rPr sz="2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90" dirty="0">
                          <a:latin typeface="Arial"/>
                          <a:cs typeface="Arial"/>
                        </a:rPr>
                        <a:t>design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10" dirty="0">
                          <a:latin typeface="Arial"/>
                          <a:cs typeface="Arial"/>
                        </a:rPr>
                        <a:t>consideration.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673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spc="-50" dirty="0">
                          <a:latin typeface="Arial"/>
                          <a:cs typeface="Arial"/>
                        </a:rPr>
                        <a:t>6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 marR="205104" indent="-635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CLO2,CLO3, </a:t>
                      </a: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CLO4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98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/>
          <p:nvPr/>
        </p:nvSpPr>
        <p:spPr>
          <a:xfrm>
            <a:off x="559278" y="9461500"/>
            <a:ext cx="6070121" cy="1270861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2000" dirty="0">
                <a:latin typeface="Times New Roman"/>
                <a:cs typeface="Times New Roman"/>
              </a:rPr>
              <a:t>Text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Book:</a:t>
            </a:r>
            <a:endParaRPr sz="20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dirty="0">
                <a:latin typeface="Times New Roman"/>
                <a:cs typeface="Times New Roman"/>
              </a:rPr>
              <a:t>1.</a:t>
            </a:r>
            <a:r>
              <a:rPr sz="2000" spc="20" dirty="0">
                <a:latin typeface="Times New Roman"/>
                <a:cs typeface="Times New Roman"/>
              </a:rPr>
              <a:t> </a:t>
            </a:r>
            <a:r>
              <a:rPr sz="2000" spc="-60" dirty="0">
                <a:latin typeface="Arial"/>
                <a:cs typeface="Arial"/>
              </a:rPr>
              <a:t>1)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145" dirty="0">
                <a:latin typeface="Arial"/>
                <a:cs typeface="Arial"/>
              </a:rPr>
              <a:t>A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spc="-65" dirty="0">
                <a:latin typeface="Arial"/>
                <a:cs typeface="Arial"/>
              </a:rPr>
              <a:t>Textbook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of </a:t>
            </a:r>
            <a:r>
              <a:rPr sz="2000" spc="-60" dirty="0">
                <a:latin typeface="Arial"/>
                <a:cs typeface="Arial"/>
              </a:rPr>
              <a:t>Engineering</a:t>
            </a:r>
            <a:r>
              <a:rPr sz="2000" dirty="0">
                <a:latin typeface="Arial"/>
                <a:cs typeface="Arial"/>
              </a:rPr>
              <a:t> </a:t>
            </a:r>
            <a:r>
              <a:rPr sz="2000" spc="-70" dirty="0">
                <a:latin typeface="Arial"/>
                <a:cs typeface="Arial"/>
              </a:rPr>
              <a:t>Mechanics-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spc="-180" dirty="0">
                <a:latin typeface="Arial"/>
                <a:cs typeface="Arial"/>
              </a:rPr>
              <a:t>R.S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Khurmi</a:t>
            </a:r>
            <a:endParaRPr sz="2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spc="-60" dirty="0">
                <a:latin typeface="Arial"/>
                <a:cs typeface="Arial"/>
              </a:rPr>
              <a:t>2)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50" dirty="0">
                <a:latin typeface="Arial"/>
                <a:cs typeface="Arial"/>
              </a:rPr>
              <a:t>Vector</a:t>
            </a:r>
            <a:r>
              <a:rPr sz="2000" spc="20" dirty="0">
                <a:latin typeface="Arial"/>
                <a:cs typeface="Arial"/>
              </a:rPr>
              <a:t> </a:t>
            </a:r>
            <a:r>
              <a:rPr sz="2000" spc="-70" dirty="0">
                <a:latin typeface="Arial"/>
                <a:cs typeface="Arial"/>
              </a:rPr>
              <a:t>Mechanics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for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spc="-80" dirty="0">
                <a:latin typeface="Arial"/>
                <a:cs typeface="Arial"/>
              </a:rPr>
              <a:t>Engineers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spc="-40" dirty="0">
                <a:latin typeface="Arial"/>
                <a:cs typeface="Arial"/>
              </a:rPr>
              <a:t>( </a:t>
            </a:r>
            <a:r>
              <a:rPr sz="2000" spc="-65" dirty="0">
                <a:latin typeface="Arial"/>
                <a:cs typeface="Arial"/>
              </a:rPr>
              <a:t>Statics)-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spc="-65" dirty="0">
                <a:latin typeface="Arial"/>
                <a:cs typeface="Arial"/>
              </a:rPr>
              <a:t>Beer&amp;</a:t>
            </a:r>
            <a:r>
              <a:rPr sz="2000" spc="-30" dirty="0">
                <a:latin typeface="Arial"/>
                <a:cs typeface="Arial"/>
              </a:rPr>
              <a:t> Johnston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FEEF1-CD6B-3ABD-D3E7-09CCA33FFBA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4</a:t>
            </a:fld>
            <a:endParaRPr lang="en-US" spc="-25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7200" y="561574"/>
            <a:ext cx="10820400" cy="9128526"/>
            <a:chOff x="1618625" y="561574"/>
            <a:chExt cx="8954770" cy="57353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94888" y="651441"/>
              <a:ext cx="8421275" cy="560605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18625" y="561574"/>
              <a:ext cx="8954749" cy="5734850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AC6932-B883-BBC3-4C34-7403B76375C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40</a:t>
            </a:fld>
            <a:endParaRPr lang="en-US" spc="-25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3000" y="504918"/>
            <a:ext cx="9677400" cy="933758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9EF39E-56F8-4B23-4C5E-6F332CC4530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41</a:t>
            </a:fld>
            <a:endParaRPr lang="en-US" spc="-25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000" y="25640"/>
            <a:ext cx="10287000" cy="97406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47F380-D73E-AFB9-CE68-9A256C4F43F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42</a:t>
            </a:fld>
            <a:endParaRPr lang="en-US" spc="-25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" y="0"/>
            <a:ext cx="11049000" cy="102235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E7648E-9F87-F339-E518-43B5596B3BB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43</a:t>
            </a:fld>
            <a:endParaRPr lang="en-US" spc="-25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000" y="393700"/>
            <a:ext cx="10972800" cy="9525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096CD1-0D67-53DE-D33C-5DBFF909C0D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44</a:t>
            </a:fld>
            <a:endParaRPr lang="en-US" spc="-25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0100" y="317500"/>
            <a:ext cx="10591800" cy="980578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5BE973-3A78-EF19-F168-7329199F581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45</a:t>
            </a:fld>
            <a:endParaRPr lang="en-US" spc="-25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" y="393700"/>
            <a:ext cx="10820400" cy="101346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98FE0B-CAD7-F3B3-EB61-6BF3DD12B9B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46</a:t>
            </a:fld>
            <a:endParaRPr lang="en-US" spc="-25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00" y="6949"/>
            <a:ext cx="10744200" cy="989162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4EFBD6-A932-3F5A-D479-436C9A85418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47</a:t>
            </a:fld>
            <a:endParaRPr lang="en-US" spc="-25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1500" y="241300"/>
            <a:ext cx="11049000" cy="97663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6F6541-7457-1A46-FB53-8C03BA0352C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48</a:t>
            </a:fld>
            <a:endParaRPr lang="en-US" spc="-25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000" y="1085522"/>
            <a:ext cx="10591800" cy="845217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94D189-7678-B40C-0CAF-B90AE324F2C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49</a:t>
            </a:fld>
            <a:endParaRPr lang="en-US" spc="-25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7D38F9-9038-B91D-C00B-C4DB6F7E6B0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pPr marL="38100">
                <a:lnSpc>
                  <a:spcPts val="1150"/>
                </a:lnSpc>
              </a:pPr>
              <a:t>5</a:t>
            </a:fld>
            <a:endParaRPr lang="en-US" spc="-25" dirty="0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16D39450-796B-C6F8-A534-A88A992C2B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437" y="184258"/>
            <a:ext cx="1054450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ASSESSMENT PATTERN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CIE- Continuous Internal Evaluation (120 Marks)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SEE- Semester End Examination (80 Marks)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84D5E01-F897-0E04-329C-2ACF98216C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238630"/>
              </p:ext>
            </p:extLst>
          </p:nvPr>
        </p:nvGraphicFramePr>
        <p:xfrm>
          <a:off x="793889" y="1689100"/>
          <a:ext cx="10515600" cy="206826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5535412">
                  <a:extLst>
                    <a:ext uri="{9D8B030D-6E8A-4147-A177-3AD203B41FA5}">
                      <a16:colId xmlns:a16="http://schemas.microsoft.com/office/drawing/2014/main" val="1600723255"/>
                    </a:ext>
                  </a:extLst>
                </a:gridCol>
                <a:gridCol w="4980188">
                  <a:extLst>
                    <a:ext uri="{9D8B030D-6E8A-4147-A177-3AD203B41FA5}">
                      <a16:colId xmlns:a16="http://schemas.microsoft.com/office/drawing/2014/main" val="604742583"/>
                    </a:ext>
                  </a:extLst>
                </a:gridCol>
              </a:tblGrid>
              <a:tr h="234061">
                <a:tc>
                  <a:txBody>
                    <a:bodyPr/>
                    <a:lstStyle/>
                    <a:p>
                      <a:pPr marL="635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Bloom’s Category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Tests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6500060"/>
                  </a:ext>
                </a:extLst>
              </a:tr>
              <a:tr h="234061">
                <a:tc>
                  <a:txBody>
                    <a:bodyPr/>
                    <a:lstStyle/>
                    <a:p>
                      <a:pPr marL="635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Remember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959993"/>
                  </a:ext>
                </a:extLst>
              </a:tr>
              <a:tr h="234061">
                <a:tc>
                  <a:txBody>
                    <a:bodyPr/>
                    <a:lstStyle/>
                    <a:p>
                      <a:pPr marL="635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Understand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1998877"/>
                  </a:ext>
                </a:extLst>
              </a:tr>
              <a:tr h="234693">
                <a:tc>
                  <a:txBody>
                    <a:bodyPr/>
                    <a:lstStyle/>
                    <a:p>
                      <a:pPr marL="635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Apply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399418"/>
                  </a:ext>
                </a:extLst>
              </a:tr>
              <a:tr h="234693">
                <a:tc>
                  <a:txBody>
                    <a:bodyPr/>
                    <a:lstStyle/>
                    <a:p>
                      <a:pPr marL="635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Analyze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1109685"/>
                  </a:ext>
                </a:extLst>
              </a:tr>
              <a:tr h="234693">
                <a:tc>
                  <a:txBody>
                    <a:bodyPr/>
                    <a:lstStyle/>
                    <a:p>
                      <a:pPr marL="635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Evaluate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7809693"/>
                  </a:ext>
                </a:extLst>
              </a:tr>
              <a:tr h="228367">
                <a:tc>
                  <a:txBody>
                    <a:bodyPr/>
                    <a:lstStyle/>
                    <a:p>
                      <a:pPr marL="635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Create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025828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C383E7A-9364-1D6D-C485-90BD9EC9D3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5536082"/>
              </p:ext>
            </p:extLst>
          </p:nvPr>
        </p:nvGraphicFramePr>
        <p:xfrm>
          <a:off x="711200" y="3965569"/>
          <a:ext cx="10515600" cy="295777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8467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28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72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22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265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47395">
                <a:tc>
                  <a:txBody>
                    <a:bodyPr/>
                    <a:lstStyle/>
                    <a:p>
                      <a:pPr marL="635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Bloom’s Category Marks (out of 120)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2865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Tests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2865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(60)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2865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Assignments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(20)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spc="-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Quizzes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11366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(20)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2865" marR="6286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External Participation in Curricular/Co-Curricular Activities (20)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040">
                <a:tc>
                  <a:txBody>
                    <a:bodyPr/>
                    <a:lstStyle/>
                    <a:p>
                      <a:pPr marL="635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Remember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marL="808355" marR="84772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Attendance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808355" marR="84772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040">
                <a:tc>
                  <a:txBody>
                    <a:bodyPr/>
                    <a:lstStyle/>
                    <a:p>
                      <a:pPr marL="635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Understand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24574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8755">
                <a:tc>
                  <a:txBody>
                    <a:bodyPr/>
                    <a:lstStyle/>
                    <a:p>
                      <a:pPr marL="635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Apply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4310">
                <a:tc>
                  <a:txBody>
                    <a:bodyPr/>
                    <a:lstStyle/>
                    <a:p>
                      <a:pPr marL="635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Analyze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040">
                <a:tc>
                  <a:txBody>
                    <a:bodyPr/>
                    <a:lstStyle/>
                    <a:p>
                      <a:pPr marL="635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Evaluate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marL="635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Create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24574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20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32318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" y="76710"/>
            <a:ext cx="10820400" cy="991819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F21DC5-9E36-3E75-580E-66698678E44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50</a:t>
            </a:fld>
            <a:endParaRPr lang="en-US" spc="-25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" y="0"/>
            <a:ext cx="11277600" cy="97663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672F9C-23ED-DC6F-1188-00F6C445771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51</a:t>
            </a:fld>
            <a:endParaRPr lang="en-US" spc="-25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" y="0"/>
            <a:ext cx="11430000" cy="100711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CCC17D-9649-2635-2D60-CD93C12AA44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52</a:t>
            </a:fld>
            <a:endParaRPr lang="en-US" spc="-25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241300"/>
            <a:ext cx="11277600" cy="99949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66C355-39E6-A6ED-CED5-CE7AA94577D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53</a:t>
            </a:fld>
            <a:endParaRPr lang="en-US" spc="-25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600" y="-107950"/>
            <a:ext cx="11312717" cy="109093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93B4CF-CC04-95DC-B3F4-55353DD9ADD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54</a:t>
            </a:fld>
            <a:endParaRPr lang="en-US" spc="-25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3900" y="927100"/>
            <a:ext cx="10744199" cy="838468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008C1B-9ECF-1FDA-48C3-3743EDDC309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55</a:t>
            </a:fld>
            <a:endParaRPr lang="en-US" spc="-25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86000" y="1155700"/>
            <a:ext cx="825373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latin typeface="Arial"/>
                <a:cs typeface="Arial"/>
              </a:rPr>
              <a:t>Types</a:t>
            </a:r>
            <a:r>
              <a:rPr sz="4800" spc="-100" dirty="0">
                <a:latin typeface="Arial"/>
                <a:cs typeface="Arial"/>
              </a:rPr>
              <a:t> </a:t>
            </a:r>
            <a:r>
              <a:rPr sz="4800" dirty="0">
                <a:latin typeface="Arial"/>
                <a:cs typeface="Arial"/>
              </a:rPr>
              <a:t>of</a:t>
            </a:r>
            <a:r>
              <a:rPr sz="4800" spc="-100" dirty="0">
                <a:latin typeface="Arial"/>
                <a:cs typeface="Arial"/>
              </a:rPr>
              <a:t> </a:t>
            </a:r>
            <a:r>
              <a:rPr sz="4800" dirty="0">
                <a:latin typeface="Arial"/>
                <a:cs typeface="Arial"/>
              </a:rPr>
              <a:t>Supports</a:t>
            </a:r>
            <a:r>
              <a:rPr sz="4800" spc="-95" dirty="0">
                <a:latin typeface="Arial"/>
                <a:cs typeface="Arial"/>
              </a:rPr>
              <a:t> </a:t>
            </a:r>
            <a:r>
              <a:rPr sz="4800" dirty="0">
                <a:latin typeface="Arial"/>
                <a:cs typeface="Arial"/>
              </a:rPr>
              <a:t>in</a:t>
            </a:r>
            <a:r>
              <a:rPr sz="4800" spc="-95" dirty="0">
                <a:latin typeface="Arial"/>
                <a:cs typeface="Arial"/>
              </a:rPr>
              <a:t> </a:t>
            </a:r>
            <a:r>
              <a:rPr sz="4800" spc="-10" dirty="0">
                <a:latin typeface="Arial"/>
                <a:cs typeface="Arial"/>
              </a:rPr>
              <a:t>Structure</a:t>
            </a:r>
            <a:endParaRPr sz="4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050472" y="3441700"/>
            <a:ext cx="209105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latin typeface="Arial"/>
                <a:cs typeface="Arial"/>
              </a:rPr>
              <a:t>Week</a:t>
            </a:r>
            <a:r>
              <a:rPr sz="4800" spc="-90" dirty="0">
                <a:latin typeface="Arial"/>
                <a:cs typeface="Arial"/>
              </a:rPr>
              <a:t> </a:t>
            </a:r>
            <a:r>
              <a:rPr sz="4800" spc="-50" dirty="0">
                <a:latin typeface="Arial"/>
                <a:cs typeface="Arial"/>
              </a:rPr>
              <a:t>4</a:t>
            </a:r>
            <a:endParaRPr sz="4800" dirty="0">
              <a:latin typeface="Arial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B5CFFB-DA69-947B-CC6C-982F0F33F8A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56</a:t>
            </a:fld>
            <a:endParaRPr lang="en-US" spc="-25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3974" y="341365"/>
            <a:ext cx="11314626" cy="1003453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6C2E7F-6236-E5D9-D529-5242366DAA9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57</a:t>
            </a:fld>
            <a:endParaRPr lang="en-US" spc="-25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" y="165100"/>
            <a:ext cx="11201400" cy="100584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1F72D2-6C3E-A32C-CDC3-C62F10EEA35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58</a:t>
            </a:fld>
            <a:endParaRPr lang="en-US" spc="-25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3974" y="124324"/>
            <a:ext cx="11848026" cy="1056907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DEC9AA-E3C6-E061-E871-D788042B3DF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59</a:t>
            </a:fld>
            <a:endParaRPr lang="en-US" spc="-25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4465819"/>
              </p:ext>
            </p:extLst>
          </p:nvPr>
        </p:nvGraphicFramePr>
        <p:xfrm>
          <a:off x="304800" y="862680"/>
          <a:ext cx="11353801" cy="89528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860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610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14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475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38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3869">
                  <a:extLst>
                    <a:ext uri="{9D8B030D-6E8A-4147-A177-3AD203B41FA5}">
                      <a16:colId xmlns:a16="http://schemas.microsoft.com/office/drawing/2014/main" val="1118905184"/>
                    </a:ext>
                  </a:extLst>
                </a:gridCol>
              </a:tblGrid>
              <a:tr h="3584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1" spc="-20" dirty="0">
                          <a:latin typeface="Times New Roman"/>
                          <a:cs typeface="Times New Roman"/>
                        </a:rPr>
                        <a:t>Week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1" spc="-10" dirty="0">
                          <a:latin typeface="Times New Roman"/>
                          <a:cs typeface="Times New Roman"/>
                        </a:rPr>
                        <a:t>Topic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</a:pPr>
                      <a:r>
                        <a:rPr sz="2000" b="1" spc="-10" dirty="0">
                          <a:latin typeface="Times New Roman"/>
                          <a:cs typeface="Times New Roman"/>
                        </a:rPr>
                        <a:t>Teaching-</a:t>
                      </a:r>
                      <a:r>
                        <a:rPr sz="2000" b="1" dirty="0">
                          <a:latin typeface="Times New Roman"/>
                          <a:cs typeface="Times New Roman"/>
                        </a:rPr>
                        <a:t>Learning</a:t>
                      </a:r>
                      <a:r>
                        <a:rPr sz="2000" b="1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b="1" spc="-10" dirty="0">
                          <a:latin typeface="Times New Roman"/>
                          <a:cs typeface="Times New Roman"/>
                        </a:rPr>
                        <a:t>Strategy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90525">
                        <a:lnSpc>
                          <a:spcPct val="100000"/>
                        </a:lnSpc>
                      </a:pPr>
                      <a:r>
                        <a:rPr sz="2000" b="1" dirty="0">
                          <a:latin typeface="Times New Roman"/>
                          <a:cs typeface="Times New Roman"/>
                        </a:rPr>
                        <a:t>Assessment</a:t>
                      </a:r>
                      <a:r>
                        <a:rPr sz="2000" b="1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b="1" spc="-10" dirty="0">
                          <a:latin typeface="Times New Roman"/>
                          <a:cs typeface="Times New Roman"/>
                        </a:rPr>
                        <a:t>Strategy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1" dirty="0">
                          <a:latin typeface="Times New Roman"/>
                          <a:cs typeface="Times New Roman"/>
                        </a:rPr>
                        <a:t>Corresponding</a:t>
                      </a:r>
                      <a:r>
                        <a:rPr sz="2000" b="1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b="1" spc="-20" dirty="0">
                          <a:latin typeface="Times New Roman"/>
                          <a:cs typeface="Times New Roman"/>
                        </a:rPr>
                        <a:t>CLOs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dirty="0">
                          <a:latin typeface="Times New Roman"/>
                          <a:cs typeface="Times New Roman"/>
                        </a:rPr>
                        <a:t>Page No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03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spc="-50" dirty="0">
                          <a:latin typeface="Times New Roman"/>
                          <a:cs typeface="Times New Roman"/>
                        </a:rPr>
                        <a:t>1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sz="2000" spc="-20" dirty="0">
                          <a:latin typeface="Arial"/>
                          <a:cs typeface="Arial"/>
                        </a:rPr>
                        <a:t>Introduction</a:t>
                      </a:r>
                      <a:r>
                        <a:rPr sz="20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2000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65" dirty="0">
                          <a:latin typeface="Arial"/>
                          <a:cs typeface="Arial"/>
                        </a:rPr>
                        <a:t>Engineering</a:t>
                      </a:r>
                      <a:r>
                        <a:rPr sz="2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60" dirty="0">
                          <a:latin typeface="Arial"/>
                          <a:cs typeface="Arial"/>
                        </a:rPr>
                        <a:t>Mechanics,</a:t>
                      </a:r>
                      <a:r>
                        <a:rPr sz="2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Force</a:t>
                      </a:r>
                      <a:r>
                        <a:rPr sz="2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system</a:t>
                      </a:r>
                      <a:r>
                        <a:rPr sz="2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&amp;</a:t>
                      </a:r>
                      <a:r>
                        <a:rPr sz="2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principle</a:t>
                      </a:r>
                      <a:r>
                        <a:rPr sz="2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25" dirty="0">
                          <a:latin typeface="Arial"/>
                          <a:cs typeface="Arial"/>
                        </a:rPr>
                        <a:t>of</a:t>
                      </a:r>
                      <a:endParaRPr sz="2000" dirty="0">
                        <a:latin typeface="Arial"/>
                        <a:cs typeface="Arial"/>
                      </a:endParaRPr>
                    </a:p>
                    <a:p>
                      <a:pPr marL="5461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2000" spc="-10" dirty="0">
                          <a:latin typeface="Arial"/>
                          <a:cs typeface="Arial"/>
                        </a:rPr>
                        <a:t>moment</a:t>
                      </a:r>
                      <a:endParaRPr sz="2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Lecture,</a:t>
                      </a:r>
                      <a:r>
                        <a:rPr sz="20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discussion,</a:t>
                      </a:r>
                      <a:r>
                        <a:rPr sz="20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group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work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Quiz,</a:t>
                      </a:r>
                      <a:r>
                        <a:rPr sz="20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Written</a:t>
                      </a:r>
                      <a:r>
                        <a:rPr sz="20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Exam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CLO1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58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lang="en-US" sz="2000" dirty="0">
                          <a:latin typeface="Times New Roman"/>
                          <a:cs typeface="Times New Roman"/>
                        </a:rPr>
                        <a:t>7-35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58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46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spc="-50" dirty="0">
                          <a:latin typeface="Times New Roman"/>
                          <a:cs typeface="Times New Roman"/>
                        </a:rPr>
                        <a:t>2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905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2000" spc="-110" dirty="0">
                          <a:latin typeface="Arial"/>
                          <a:cs typeface="Arial"/>
                        </a:rPr>
                        <a:t>Force</a:t>
                      </a:r>
                      <a:r>
                        <a:rPr sz="2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10" dirty="0">
                          <a:latin typeface="Arial"/>
                          <a:cs typeface="Arial"/>
                        </a:rPr>
                        <a:t>Components</a:t>
                      </a:r>
                      <a:r>
                        <a:rPr sz="2000" spc="-1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&amp;</a:t>
                      </a:r>
                      <a:r>
                        <a:rPr sz="20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75" dirty="0">
                          <a:latin typeface="Arial"/>
                          <a:cs typeface="Arial"/>
                        </a:rPr>
                        <a:t>Resultant</a:t>
                      </a:r>
                      <a:r>
                        <a:rPr sz="20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20" dirty="0">
                          <a:latin typeface="Arial"/>
                          <a:cs typeface="Arial"/>
                        </a:rPr>
                        <a:t>Force</a:t>
                      </a:r>
                      <a:endParaRPr sz="2000" dirty="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Oral</a:t>
                      </a: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 Presentation,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debate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Assignment,</a:t>
                      </a:r>
                      <a:r>
                        <a:rPr sz="20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Written,</a:t>
                      </a:r>
                      <a:r>
                        <a:rPr sz="20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Quiz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CLO4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lang="en-US" sz="2000" dirty="0">
                          <a:latin typeface="Times New Roman"/>
                          <a:cs typeface="Times New Roman"/>
                        </a:rPr>
                        <a:t>37-53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503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spc="-50" dirty="0">
                          <a:latin typeface="Times New Roman"/>
                          <a:cs typeface="Times New Roman"/>
                        </a:rPr>
                        <a:t>3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905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2000" spc="-110" dirty="0">
                          <a:latin typeface="Arial"/>
                          <a:cs typeface="Arial"/>
                        </a:rPr>
                        <a:t>Force</a:t>
                      </a:r>
                      <a:r>
                        <a:rPr sz="2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10" dirty="0">
                          <a:latin typeface="Arial"/>
                          <a:cs typeface="Arial"/>
                        </a:rPr>
                        <a:t>Components</a:t>
                      </a:r>
                      <a:r>
                        <a:rPr sz="2000" spc="-1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&amp;</a:t>
                      </a:r>
                      <a:r>
                        <a:rPr sz="20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75" dirty="0">
                          <a:latin typeface="Arial"/>
                          <a:cs typeface="Arial"/>
                        </a:rPr>
                        <a:t>Resultant</a:t>
                      </a:r>
                      <a:r>
                        <a:rPr sz="20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20" dirty="0">
                          <a:latin typeface="Arial"/>
                          <a:cs typeface="Arial"/>
                        </a:rPr>
                        <a:t>Force</a:t>
                      </a:r>
                      <a:endParaRPr sz="2000" dirty="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Video</a:t>
                      </a:r>
                      <a:r>
                        <a:rPr sz="20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lecture,</a:t>
                      </a:r>
                      <a:r>
                        <a:rPr sz="20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Field</a:t>
                      </a:r>
                      <a:r>
                        <a:rPr sz="2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visit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  <a:tabLst>
                          <a:tab pos="1358900" algn="l"/>
                        </a:tabLst>
                      </a:pP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Report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writing,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Demonstration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CLO2,</a:t>
                      </a: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 CLO4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958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lang="en-US" sz="2000" dirty="0">
                          <a:latin typeface="Times New Roman"/>
                          <a:cs typeface="Times New Roman"/>
                        </a:rPr>
                        <a:t>37-53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58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10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spc="-50" dirty="0">
                          <a:latin typeface="Times New Roman"/>
                          <a:cs typeface="Times New Roman"/>
                        </a:rPr>
                        <a:t>4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905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Types</a:t>
                      </a:r>
                      <a:r>
                        <a:rPr sz="2000" spc="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2000" spc="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supports</a:t>
                      </a:r>
                      <a:r>
                        <a:rPr sz="2000" spc="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2000" spc="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10" dirty="0">
                          <a:latin typeface="Arial"/>
                          <a:cs typeface="Arial"/>
                        </a:rPr>
                        <a:t>structure</a:t>
                      </a:r>
                      <a:endParaRPr sz="2000" dirty="0">
                        <a:latin typeface="Arial"/>
                        <a:cs typeface="Arial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Lecture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Viva,</a:t>
                      </a:r>
                      <a:r>
                        <a:rPr sz="20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Quiz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CLO1,</a:t>
                      </a: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 CLO4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lang="en-US" sz="2000" dirty="0">
                          <a:latin typeface="Times New Roman"/>
                          <a:cs typeface="Times New Roman"/>
                        </a:rPr>
                        <a:t>55-59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10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spc="-50" dirty="0">
                          <a:latin typeface="Times New Roman"/>
                          <a:cs typeface="Times New Roman"/>
                        </a:rPr>
                        <a:t>5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905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2000" spc="-120" dirty="0">
                          <a:latin typeface="Arial"/>
                          <a:cs typeface="Arial"/>
                        </a:rPr>
                        <a:t>Free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70" dirty="0">
                          <a:latin typeface="Arial"/>
                          <a:cs typeface="Arial"/>
                        </a:rPr>
                        <a:t>body</a:t>
                      </a:r>
                      <a:r>
                        <a:rPr sz="2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10" dirty="0">
                          <a:latin typeface="Arial"/>
                          <a:cs typeface="Arial"/>
                        </a:rPr>
                        <a:t>diagram</a:t>
                      </a:r>
                      <a:r>
                        <a:rPr lang="en-US" sz="2000" spc="-10" dirty="0">
                          <a:latin typeface="Arial"/>
                          <a:cs typeface="Arial"/>
                        </a:rPr>
                        <a:t> related Theory</a:t>
                      </a:r>
                      <a:endParaRPr sz="2000" dirty="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Project</a:t>
                      </a:r>
                      <a:r>
                        <a:rPr sz="20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exhibition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Project,</a:t>
                      </a:r>
                      <a:r>
                        <a:rPr sz="2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Field</a:t>
                      </a:r>
                      <a:r>
                        <a:rPr sz="20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visit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CLO4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lang="en-US" sz="2000" dirty="0">
                          <a:latin typeface="Times New Roman"/>
                          <a:cs typeface="Times New Roman"/>
                        </a:rPr>
                        <a:t>61-65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503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spc="-50" dirty="0">
                          <a:latin typeface="Times New Roman"/>
                          <a:cs typeface="Times New Roman"/>
                        </a:rPr>
                        <a:t>6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905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2000" spc="-120" dirty="0">
                          <a:latin typeface="Arial"/>
                          <a:cs typeface="Arial"/>
                        </a:rPr>
                        <a:t>Free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70" dirty="0">
                          <a:latin typeface="Arial"/>
                          <a:cs typeface="Arial"/>
                        </a:rPr>
                        <a:t>body</a:t>
                      </a:r>
                      <a:r>
                        <a:rPr sz="2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10" dirty="0">
                          <a:latin typeface="Arial"/>
                          <a:cs typeface="Arial"/>
                        </a:rPr>
                        <a:t>diagram</a:t>
                      </a:r>
                      <a:r>
                        <a:rPr lang="en-US" sz="2000" spc="-10" dirty="0">
                          <a:latin typeface="Arial"/>
                          <a:cs typeface="Arial"/>
                        </a:rPr>
                        <a:t> related problems</a:t>
                      </a:r>
                      <a:endParaRPr sz="2000" dirty="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Discussion,</a:t>
                      </a:r>
                      <a:r>
                        <a:rPr sz="2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Video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Presentation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Quiz,</a:t>
                      </a:r>
                      <a:r>
                        <a:rPr sz="20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Written</a:t>
                      </a:r>
                      <a:r>
                        <a:rPr sz="20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Exam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CLO4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958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lang="en-US" sz="2000" dirty="0">
                          <a:latin typeface="Times New Roman"/>
                          <a:cs typeface="Times New Roman"/>
                        </a:rPr>
                        <a:t>66-81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58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503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spc="-50" dirty="0">
                          <a:latin typeface="Times New Roman"/>
                          <a:cs typeface="Times New Roman"/>
                        </a:rPr>
                        <a:t>7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905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2000" spc="-120" dirty="0">
                          <a:latin typeface="Arial"/>
                          <a:cs typeface="Arial"/>
                        </a:rPr>
                        <a:t>Free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70" dirty="0">
                          <a:latin typeface="Arial"/>
                          <a:cs typeface="Arial"/>
                        </a:rPr>
                        <a:t>body</a:t>
                      </a:r>
                      <a:r>
                        <a:rPr sz="2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10" dirty="0">
                          <a:latin typeface="Arial"/>
                          <a:cs typeface="Arial"/>
                        </a:rPr>
                        <a:t>diagram</a:t>
                      </a:r>
                      <a:r>
                        <a:rPr lang="en-US" sz="2000" spc="-10" dirty="0">
                          <a:latin typeface="Arial"/>
                          <a:cs typeface="Arial"/>
                        </a:rPr>
                        <a:t> related problems</a:t>
                      </a:r>
                      <a:endParaRPr sz="2000" dirty="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Case-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based</a:t>
                      </a: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Learning,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Demonstration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Assignment,</a:t>
                      </a:r>
                      <a:r>
                        <a:rPr sz="20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Written,</a:t>
                      </a:r>
                      <a:r>
                        <a:rPr sz="20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Quiz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CLO2,</a:t>
                      </a: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 CLO4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958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lang="en-US" sz="2000" dirty="0">
                          <a:latin typeface="Times New Roman"/>
                          <a:cs typeface="Times New Roman"/>
                        </a:rPr>
                        <a:t>66-81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58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503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spc="-50" dirty="0">
                          <a:latin typeface="Times New Roman"/>
                          <a:cs typeface="Times New Roman"/>
                        </a:rPr>
                        <a:t>8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2000" spc="-75" dirty="0">
                          <a:latin typeface="Arial"/>
                          <a:cs typeface="Arial"/>
                        </a:rPr>
                        <a:t>Center</a:t>
                      </a:r>
                      <a:r>
                        <a:rPr sz="20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1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20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10" dirty="0">
                          <a:latin typeface="Arial"/>
                          <a:cs typeface="Arial"/>
                        </a:rPr>
                        <a:t>gravity</a:t>
                      </a:r>
                      <a:r>
                        <a:rPr lang="en-US" sz="2000" spc="-10" dirty="0">
                          <a:latin typeface="Arial"/>
                          <a:cs typeface="Arial"/>
                        </a:rPr>
                        <a:t> related theory</a:t>
                      </a:r>
                      <a:endParaRPr sz="2000" dirty="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Lecture,</a:t>
                      </a:r>
                      <a:r>
                        <a:rPr sz="20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discussion,</a:t>
                      </a:r>
                      <a:r>
                        <a:rPr sz="20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group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work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  <a:tabLst>
                          <a:tab pos="1358900" algn="l"/>
                        </a:tabLst>
                      </a:pP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Report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writing,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Demonstration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CLO04,</a:t>
                      </a: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 CLO3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958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lang="en-US" sz="2000" dirty="0">
                          <a:latin typeface="Times New Roman"/>
                          <a:cs typeface="Times New Roman"/>
                        </a:rPr>
                        <a:t>83-94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58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846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spc="-50" dirty="0">
                          <a:latin typeface="Times New Roman"/>
                          <a:cs typeface="Times New Roman"/>
                        </a:rPr>
                        <a:t>9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2000" spc="-75" dirty="0">
                          <a:latin typeface="Arial"/>
                          <a:cs typeface="Arial"/>
                        </a:rPr>
                        <a:t>Center</a:t>
                      </a:r>
                      <a:r>
                        <a:rPr sz="20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1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20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10" dirty="0">
                          <a:latin typeface="Arial"/>
                          <a:cs typeface="Arial"/>
                        </a:rPr>
                        <a:t>gravity</a:t>
                      </a:r>
                      <a:r>
                        <a:rPr lang="en-US" sz="2000" spc="-10" dirty="0">
                          <a:latin typeface="Arial"/>
                          <a:cs typeface="Arial"/>
                        </a:rPr>
                        <a:t> related problems</a:t>
                      </a:r>
                      <a:endParaRPr sz="2000" dirty="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Oral</a:t>
                      </a: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 Presentation,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debate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Viva,</a:t>
                      </a:r>
                      <a:r>
                        <a:rPr sz="20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Quiz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CLO1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lang="en-US" sz="2000" dirty="0">
                          <a:latin typeface="Times New Roman"/>
                          <a:cs typeface="Times New Roman"/>
                        </a:rPr>
                        <a:t>96-103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846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spc="-25" dirty="0">
                          <a:latin typeface="Times New Roman"/>
                          <a:cs typeface="Times New Roman"/>
                        </a:rPr>
                        <a:t>10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lang="en-US" sz="2000" spc="-10" dirty="0">
                          <a:latin typeface="Times New Roman"/>
                          <a:cs typeface="Times New Roman"/>
                        </a:rPr>
                        <a:t>Friction related  theory</a:t>
                      </a:r>
                      <a:endParaRPr lang="en-US"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Video</a:t>
                      </a:r>
                      <a:r>
                        <a:rPr sz="20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lecture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Project,</a:t>
                      </a:r>
                      <a:r>
                        <a:rPr sz="2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Field</a:t>
                      </a:r>
                      <a:r>
                        <a:rPr sz="20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visit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CLO3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lang="en-US" sz="2000" dirty="0">
                          <a:latin typeface="Times New Roman"/>
                          <a:cs typeface="Times New Roman"/>
                        </a:rPr>
                        <a:t>105-130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/>
          <p:nvPr/>
        </p:nvSpPr>
        <p:spPr>
          <a:xfrm>
            <a:off x="1650000" y="27920"/>
            <a:ext cx="8202295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Times New Roman"/>
                <a:cs typeface="Times New Roman"/>
              </a:rPr>
              <a:t>Couse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plan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specifying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content,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CLOs,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teaching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learning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and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assessment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strategy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mapped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with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Times New Roman"/>
                <a:cs typeface="Times New Roman"/>
              </a:rPr>
              <a:t>CLOs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3D64E1-A961-B3A4-7C87-AA8F88C8AE5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5622929" y="10021928"/>
            <a:ext cx="473071" cy="342900"/>
          </a:xfrm>
        </p:spPr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6</a:t>
            </a:fld>
            <a:endParaRPr lang="en-US" spc="-25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622300"/>
            <a:ext cx="11339262" cy="99187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9167DA-96D5-F373-8686-E554B617936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60</a:t>
            </a:fld>
            <a:endParaRPr lang="en-US" spc="-25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388668"/>
            <a:ext cx="11201400" cy="991606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270712-B161-6E5E-56B9-2655CD9B74F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61</a:t>
            </a:fld>
            <a:endParaRPr lang="en-US" spc="-25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75756" y="2374900"/>
            <a:ext cx="7897043" cy="2123787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L="16510" marR="5080" indent="-4445">
              <a:lnSpc>
                <a:spcPct val="93200"/>
              </a:lnSpc>
              <a:spcBef>
                <a:spcPts val="490"/>
              </a:spcBef>
            </a:pPr>
            <a:r>
              <a:rPr sz="4800" u="none" dirty="0"/>
              <a:t>Free</a:t>
            </a:r>
            <a:r>
              <a:rPr sz="4800" u="none" spc="-120" dirty="0"/>
              <a:t> </a:t>
            </a:r>
            <a:r>
              <a:rPr sz="4800" u="none" spc="-20" dirty="0"/>
              <a:t>Body </a:t>
            </a:r>
            <a:r>
              <a:rPr lang="en-US" sz="4800" u="none" spc="-10" dirty="0"/>
              <a:t>Related theory</a:t>
            </a:r>
            <a:br>
              <a:rPr lang="en-US" sz="4800" u="none" spc="-10" dirty="0"/>
            </a:br>
            <a:br>
              <a:rPr lang="en-US" sz="4800" u="none" spc="-10" dirty="0"/>
            </a:br>
            <a:r>
              <a:rPr sz="4800" u="none" spc="-10" dirty="0"/>
              <a:t> </a:t>
            </a:r>
            <a:r>
              <a:rPr lang="en-US" sz="4800" u="none" spc="-10" dirty="0"/>
              <a:t>    </a:t>
            </a:r>
            <a:r>
              <a:rPr sz="4800" u="none" dirty="0"/>
              <a:t>Week</a:t>
            </a:r>
            <a:r>
              <a:rPr sz="4800" u="none" spc="-80" dirty="0"/>
              <a:t> </a:t>
            </a:r>
            <a:r>
              <a:rPr lang="en-US" sz="4800" u="none" spc="-30" dirty="0"/>
              <a:t>5</a:t>
            </a:r>
            <a:r>
              <a:rPr lang="en-US" sz="4800" u="none" spc="-50" dirty="0"/>
              <a:t> </a:t>
            </a:r>
            <a:endParaRPr sz="4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2DCB59-00FC-A440-DFFA-8B61CADF7BC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62</a:t>
            </a:fld>
            <a:endParaRPr lang="en-US" spc="-25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0949" y="7365539"/>
            <a:ext cx="115687" cy="142065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362711" y="1277111"/>
            <a:ext cx="6791325" cy="0"/>
          </a:xfrm>
          <a:custGeom>
            <a:avLst/>
            <a:gdLst/>
            <a:ahLst/>
            <a:cxnLst/>
            <a:rect l="l" t="t" r="r" b="b"/>
            <a:pathLst>
              <a:path w="6791325">
                <a:moveTo>
                  <a:pt x="0" y="0"/>
                </a:moveTo>
                <a:lnTo>
                  <a:pt x="6791325" y="0"/>
                </a:lnTo>
              </a:path>
            </a:pathLst>
          </a:custGeom>
          <a:ln w="152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85799" y="754994"/>
            <a:ext cx="11143489" cy="874021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14629" indent="-201930" algn="just">
              <a:lnSpc>
                <a:spcPct val="100000"/>
              </a:lnSpc>
              <a:spcBef>
                <a:spcPts val="95"/>
              </a:spcBef>
              <a:buAutoNum type="arabicPeriod" startAt="4"/>
              <a:tabLst>
                <a:tab pos="214629" algn="l"/>
              </a:tabLst>
            </a:pPr>
            <a:r>
              <a:rPr sz="2000" b="1" spc="-10" dirty="0">
                <a:latin typeface="Times New Roman"/>
                <a:cs typeface="Times New Roman"/>
              </a:rPr>
              <a:t>Equilibrium</a:t>
            </a:r>
            <a:endParaRPr sz="2000" dirty="0">
              <a:latin typeface="Times New Roman"/>
              <a:cs typeface="Times New Roman"/>
            </a:endParaRPr>
          </a:p>
          <a:p>
            <a:pPr marL="12700" marR="5715" algn="just">
              <a:lnSpc>
                <a:spcPct val="143600"/>
              </a:lnSpc>
              <a:spcBef>
                <a:spcPts val="1100"/>
              </a:spcBef>
            </a:pPr>
            <a:r>
              <a:rPr sz="2000" dirty="0">
                <a:latin typeface="Times New Roman"/>
                <a:cs typeface="Times New Roman"/>
              </a:rPr>
              <a:t>When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all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sums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forces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system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in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certain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directions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and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sum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moments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of </a:t>
            </a:r>
            <a:r>
              <a:rPr sz="2000" dirty="0">
                <a:latin typeface="Times New Roman"/>
                <a:cs typeface="Times New Roman"/>
              </a:rPr>
              <a:t>the forces with respect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to certain axes are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zero</a:t>
            </a:r>
            <a:r>
              <a:rPr sz="2000" spc="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for any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particular force system,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its</a:t>
            </a:r>
            <a:r>
              <a:rPr sz="2000" spc="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resultant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is</a:t>
            </a:r>
            <a:endParaRPr sz="2000" dirty="0">
              <a:latin typeface="Times New Roman"/>
              <a:cs typeface="Times New Roman"/>
            </a:endParaRPr>
          </a:p>
          <a:p>
            <a:pPr marL="213360" algn="just">
              <a:lnSpc>
                <a:spcPct val="100000"/>
              </a:lnSpc>
              <a:spcBef>
                <a:spcPts val="730"/>
              </a:spcBef>
            </a:pPr>
            <a:r>
              <a:rPr sz="2000" dirty="0">
                <a:latin typeface="Times New Roman"/>
                <a:cs typeface="Times New Roman"/>
              </a:rPr>
              <a:t>zero,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and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body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on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which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system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acts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is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in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equilibrium.</a:t>
            </a:r>
            <a:endParaRPr sz="2000" dirty="0">
              <a:latin typeface="Times New Roman"/>
              <a:cs typeface="Times New Roman"/>
            </a:endParaRPr>
          </a:p>
          <a:p>
            <a:pPr marL="12700" marR="5080" indent="43815" algn="just">
              <a:lnSpc>
                <a:spcPct val="143900"/>
              </a:lnSpc>
              <a:spcBef>
                <a:spcPts val="1005"/>
              </a:spcBef>
            </a:pP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1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conditions</a:t>
            </a:r>
            <a:r>
              <a:rPr sz="2000" spc="1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assuring</a:t>
            </a:r>
            <a:r>
              <a:rPr sz="2000" spc="1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equilibrium</a:t>
            </a:r>
            <a:r>
              <a:rPr sz="2000" spc="1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1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</a:t>
            </a:r>
            <a:r>
              <a:rPr sz="2000" spc="1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body</a:t>
            </a:r>
            <a:r>
              <a:rPr sz="2000" spc="1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with</a:t>
            </a:r>
            <a:r>
              <a:rPr sz="2000" spc="1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</a:t>
            </a:r>
            <a:r>
              <a:rPr sz="2000" spc="1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particular</a:t>
            </a:r>
            <a:r>
              <a:rPr sz="2000" spc="1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type</a:t>
            </a:r>
            <a:r>
              <a:rPr sz="2000" spc="1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1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force</a:t>
            </a:r>
            <a:r>
              <a:rPr sz="2000" spc="1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system</a:t>
            </a:r>
            <a:r>
              <a:rPr sz="2000" spc="12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can </a:t>
            </a:r>
            <a:r>
              <a:rPr sz="2000" dirty="0">
                <a:latin typeface="Times New Roman"/>
                <a:cs typeface="Times New Roman"/>
              </a:rPr>
              <a:t>therefore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be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expressed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as</a:t>
            </a:r>
            <a:r>
              <a:rPr sz="2000" spc="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set</a:t>
            </a:r>
            <a:r>
              <a:rPr sz="2000" spc="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algebraic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equations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which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must</a:t>
            </a:r>
            <a:r>
              <a:rPr sz="2000" spc="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be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satisfied.</a:t>
            </a:r>
            <a:r>
              <a:rPr sz="2000" spc="1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By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means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of </a:t>
            </a:r>
            <a:r>
              <a:rPr sz="2000" dirty="0">
                <a:latin typeface="Times New Roman"/>
                <a:cs typeface="Times New Roman"/>
              </a:rPr>
              <a:t>these</a:t>
            </a:r>
            <a:r>
              <a:rPr sz="2000" spc="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conditions,</a:t>
            </a:r>
            <a:r>
              <a:rPr sz="2000" spc="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it</a:t>
            </a:r>
            <a:r>
              <a:rPr sz="2000" spc="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is</a:t>
            </a:r>
            <a:r>
              <a:rPr sz="2000" spc="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possible</a:t>
            </a:r>
            <a:r>
              <a:rPr sz="2000" spc="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to</a:t>
            </a:r>
            <a:r>
              <a:rPr sz="2000" spc="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determine</a:t>
            </a:r>
            <a:r>
              <a:rPr sz="2000" spc="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one</a:t>
            </a:r>
            <a:r>
              <a:rPr sz="2000" spc="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or</a:t>
            </a:r>
            <a:r>
              <a:rPr sz="2000" spc="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more</a:t>
            </a:r>
            <a:r>
              <a:rPr sz="2000" spc="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unknown</a:t>
            </a:r>
            <a:r>
              <a:rPr sz="2000" spc="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forces</a:t>
            </a:r>
            <a:r>
              <a:rPr sz="2000" spc="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or</a:t>
            </a:r>
            <a:r>
              <a:rPr sz="2000" spc="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reactions</a:t>
            </a:r>
            <a:r>
              <a:rPr sz="2000" spc="4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acting </a:t>
            </a:r>
            <a:r>
              <a:rPr sz="2000" dirty="0">
                <a:latin typeface="Times New Roman"/>
                <a:cs typeface="Times New Roman"/>
              </a:rPr>
              <a:t>on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body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which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is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in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equilibrium.</a:t>
            </a: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30"/>
              </a:spcBef>
            </a:pPr>
            <a:endParaRPr sz="2000" dirty="0">
              <a:latin typeface="Times New Roman"/>
              <a:cs typeface="Times New Roman"/>
            </a:endParaRPr>
          </a:p>
          <a:p>
            <a:pPr marL="316865" lvl="1" indent="-304165" algn="just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316865" algn="l"/>
              </a:tabLst>
            </a:pPr>
            <a:r>
              <a:rPr sz="2000" b="1" dirty="0">
                <a:latin typeface="Times New Roman"/>
                <a:cs typeface="Times New Roman"/>
              </a:rPr>
              <a:t>Free</a:t>
            </a:r>
            <a:r>
              <a:rPr sz="2000" b="1" spc="-3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body</a:t>
            </a:r>
            <a:r>
              <a:rPr sz="2000" b="1" spc="-30" dirty="0">
                <a:latin typeface="Times New Roman"/>
                <a:cs typeface="Times New Roman"/>
              </a:rPr>
              <a:t> </a:t>
            </a:r>
            <a:r>
              <a:rPr sz="2000" b="1" spc="-10" dirty="0">
                <a:latin typeface="Times New Roman"/>
                <a:cs typeface="Times New Roman"/>
              </a:rPr>
              <a:t>Diagrams</a:t>
            </a:r>
            <a:endParaRPr sz="2000" dirty="0">
              <a:latin typeface="Times New Roman"/>
              <a:cs typeface="Times New Roman"/>
            </a:endParaRPr>
          </a:p>
          <a:p>
            <a:pPr marL="12700" marR="5080" algn="just">
              <a:lnSpc>
                <a:spcPct val="143900"/>
              </a:lnSpc>
              <a:spcBef>
                <a:spcPts val="1080"/>
              </a:spcBef>
            </a:pPr>
            <a:r>
              <a:rPr sz="2000" dirty="0">
                <a:latin typeface="Times New Roman"/>
                <a:cs typeface="Times New Roman"/>
              </a:rPr>
              <a:t>Is</a:t>
            </a:r>
            <a:r>
              <a:rPr sz="2000" spc="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</a:t>
            </a:r>
            <a:r>
              <a:rPr sz="2000" spc="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sketch</a:t>
            </a:r>
            <a:r>
              <a:rPr sz="2000" spc="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</a:t>
            </a:r>
            <a:r>
              <a:rPr sz="2000" spc="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body,</a:t>
            </a:r>
            <a:r>
              <a:rPr sz="2000" spc="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</a:t>
            </a:r>
            <a:r>
              <a:rPr sz="2000" spc="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portion</a:t>
            </a:r>
            <a:r>
              <a:rPr sz="2000" spc="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</a:t>
            </a:r>
            <a:r>
              <a:rPr sz="2000" spc="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body,</a:t>
            </a:r>
            <a:r>
              <a:rPr sz="2000" spc="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or</a:t>
            </a:r>
            <a:r>
              <a:rPr sz="2000" spc="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two</a:t>
            </a:r>
            <a:r>
              <a:rPr sz="2000" spc="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or</a:t>
            </a:r>
            <a:r>
              <a:rPr sz="2000" spc="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more</a:t>
            </a:r>
            <a:r>
              <a:rPr sz="2000" spc="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bodies</a:t>
            </a:r>
            <a:r>
              <a:rPr sz="2000" spc="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completely</a:t>
            </a:r>
            <a:r>
              <a:rPr sz="2000" spc="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isolated</a:t>
            </a:r>
            <a:r>
              <a:rPr sz="2000" spc="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or</a:t>
            </a:r>
            <a:r>
              <a:rPr sz="2000" spc="40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Times New Roman"/>
                <a:cs typeface="Times New Roman"/>
              </a:rPr>
              <a:t>free </a:t>
            </a:r>
            <a:r>
              <a:rPr sz="2000" dirty="0">
                <a:latin typeface="Times New Roman"/>
                <a:cs typeface="Times New Roman"/>
              </a:rPr>
              <a:t>from</a:t>
            </a:r>
            <a:r>
              <a:rPr sz="2000" spc="2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all</a:t>
            </a:r>
            <a:r>
              <a:rPr sz="2000" spc="2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other</a:t>
            </a:r>
            <a:r>
              <a:rPr sz="2000" spc="2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bodies,</a:t>
            </a:r>
            <a:r>
              <a:rPr sz="2000" spc="2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showing</a:t>
            </a:r>
            <a:r>
              <a:rPr sz="2000" spc="2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27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forces</a:t>
            </a:r>
            <a:r>
              <a:rPr sz="2000" spc="2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exerted</a:t>
            </a:r>
            <a:r>
              <a:rPr sz="2000" spc="2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by</a:t>
            </a:r>
            <a:r>
              <a:rPr sz="2000" spc="254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all</a:t>
            </a:r>
            <a:r>
              <a:rPr sz="2000" spc="2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other</a:t>
            </a:r>
            <a:r>
              <a:rPr sz="2000" spc="27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bodies</a:t>
            </a:r>
            <a:r>
              <a:rPr sz="2000" spc="28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on</a:t>
            </a:r>
            <a:r>
              <a:rPr sz="2000" spc="2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27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one</a:t>
            </a:r>
            <a:r>
              <a:rPr sz="2000" spc="33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being considered.</a:t>
            </a: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5"/>
              </a:spcBef>
            </a:pPr>
            <a:endParaRPr sz="20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b="1" i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Procedure</a:t>
            </a:r>
            <a:r>
              <a:rPr sz="2000" b="1" i="1" u="sng" spc="-3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b="1" i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for</a:t>
            </a:r>
            <a:r>
              <a:rPr sz="2000" b="1" i="1" u="sng" spc="-4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b="1" i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drawing</a:t>
            </a:r>
            <a:r>
              <a:rPr sz="2000" b="1" i="1" u="sng" spc="-3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b="1" i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</a:t>
            </a:r>
            <a:r>
              <a:rPr sz="2000" b="1" i="1" u="sng" spc="-3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b="1" i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free</a:t>
            </a:r>
            <a:r>
              <a:rPr sz="2000" b="1" i="1" u="sng" spc="-4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b="1" i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body</a:t>
            </a:r>
            <a:r>
              <a:rPr sz="2000" b="1" i="1" u="sng" spc="-4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b="1" i="1" u="sng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diagram</a:t>
            </a: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20"/>
              </a:spcBef>
            </a:pPr>
            <a:endParaRPr sz="2000" dirty="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2000" b="1" dirty="0">
                <a:latin typeface="Times New Roman"/>
                <a:cs typeface="Times New Roman"/>
              </a:rPr>
              <a:t>1.</a:t>
            </a:r>
            <a:r>
              <a:rPr sz="2000" b="1" spc="-2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Draw</a:t>
            </a:r>
            <a:r>
              <a:rPr sz="2000" b="1" spc="-1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outlined</a:t>
            </a:r>
            <a:r>
              <a:rPr sz="2000" b="1" spc="-15" dirty="0">
                <a:latin typeface="Times New Roman"/>
                <a:cs typeface="Times New Roman"/>
              </a:rPr>
              <a:t> </a:t>
            </a:r>
            <a:r>
              <a:rPr sz="2000" b="1" spc="-20" dirty="0">
                <a:latin typeface="Times New Roman"/>
                <a:cs typeface="Times New Roman"/>
              </a:rPr>
              <a:t>shape</a:t>
            </a:r>
            <a:endParaRPr sz="2000" dirty="0">
              <a:latin typeface="Times New Roman"/>
              <a:cs typeface="Times New Roman"/>
            </a:endParaRPr>
          </a:p>
          <a:p>
            <a:pPr marL="12700" marR="78740" algn="just">
              <a:lnSpc>
                <a:spcPct val="143600"/>
              </a:lnSpc>
              <a:spcBef>
                <a:spcPts val="985"/>
              </a:spcBef>
            </a:pPr>
            <a:r>
              <a:rPr sz="2000" dirty="0">
                <a:latin typeface="Times New Roman"/>
                <a:cs typeface="Times New Roman"/>
              </a:rPr>
              <a:t>Imagine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particle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to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be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isolated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or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cut (free)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from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its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surroundings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by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drawing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its</a:t>
            </a:r>
            <a:r>
              <a:rPr sz="2000" spc="-10" dirty="0">
                <a:latin typeface="Times New Roman"/>
                <a:cs typeface="Times New Roman"/>
              </a:rPr>
              <a:t> outlined shape.</a:t>
            </a: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40"/>
              </a:spcBef>
            </a:pPr>
            <a:endParaRPr sz="20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b="1" dirty="0">
                <a:latin typeface="Times New Roman"/>
                <a:cs typeface="Times New Roman"/>
              </a:rPr>
              <a:t>2-Show</a:t>
            </a:r>
            <a:r>
              <a:rPr sz="2000" b="1" spc="-2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all</a:t>
            </a:r>
            <a:r>
              <a:rPr sz="2000" b="1" spc="-10" dirty="0">
                <a:latin typeface="Times New Roman"/>
                <a:cs typeface="Times New Roman"/>
              </a:rPr>
              <a:t> forces</a:t>
            </a:r>
            <a:endParaRPr sz="2000" dirty="0">
              <a:latin typeface="Times New Roman"/>
              <a:cs typeface="Times New Roman"/>
            </a:endParaRPr>
          </a:p>
          <a:p>
            <a:pPr marL="12700" marR="5080">
              <a:lnSpc>
                <a:spcPct val="143600"/>
              </a:lnSpc>
              <a:spcBef>
                <a:spcPts val="985"/>
              </a:spcBef>
            </a:pPr>
            <a:r>
              <a:rPr sz="2000" spc="-10" dirty="0">
                <a:latin typeface="Times New Roman"/>
                <a:cs typeface="Times New Roman"/>
              </a:rPr>
              <a:t>Indicate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on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this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sketch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all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forces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that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acts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on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particle.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These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forces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can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be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active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forces, </a:t>
            </a:r>
            <a:r>
              <a:rPr sz="2000" dirty="0">
                <a:latin typeface="Times New Roman"/>
                <a:cs typeface="Times New Roman"/>
              </a:rPr>
              <a:t>which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tend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to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set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particle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in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motion.</a:t>
            </a:r>
            <a:r>
              <a:rPr sz="2000" spc="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Or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they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can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be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reactive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forces</a:t>
            </a:r>
            <a:r>
              <a:rPr sz="2000" spc="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which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are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result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spc="-35" dirty="0">
                <a:latin typeface="Times New Roman"/>
                <a:cs typeface="Times New Roman"/>
              </a:rPr>
              <a:t>of</a:t>
            </a:r>
            <a:endParaRPr sz="2000" dirty="0">
              <a:latin typeface="Times New Roman"/>
              <a:cs typeface="Times New Roman"/>
            </a:endParaRPr>
          </a:p>
          <a:p>
            <a:pPr marL="661670">
              <a:lnSpc>
                <a:spcPct val="100000"/>
              </a:lnSpc>
              <a:spcBef>
                <a:spcPts val="735"/>
              </a:spcBef>
            </a:pP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constraints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or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support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that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tend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to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prevent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motion.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147CDC-2710-71E2-2DFC-CF522C9B86E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63</a:t>
            </a:fld>
            <a:endParaRPr lang="en-US" spc="-25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0949" y="7365539"/>
            <a:ext cx="115687" cy="142065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62711" y="1277111"/>
            <a:ext cx="6791325" cy="0"/>
          </a:xfrm>
          <a:custGeom>
            <a:avLst/>
            <a:gdLst/>
            <a:ahLst/>
            <a:cxnLst/>
            <a:rect l="l" t="t" r="r" b="b"/>
            <a:pathLst>
              <a:path w="6791325">
                <a:moveTo>
                  <a:pt x="0" y="0"/>
                </a:moveTo>
                <a:lnTo>
                  <a:pt x="6791325" y="0"/>
                </a:lnTo>
              </a:path>
            </a:pathLst>
          </a:custGeom>
          <a:ln w="152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46024" y="1178398"/>
            <a:ext cx="10679176" cy="807978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1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forces</a:t>
            </a:r>
            <a:r>
              <a:rPr sz="2000" spc="1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that</a:t>
            </a:r>
            <a:r>
              <a:rPr sz="2000" spc="1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are</a:t>
            </a:r>
            <a:r>
              <a:rPr sz="2000" spc="1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known</a:t>
            </a:r>
            <a:r>
              <a:rPr sz="2000" spc="1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should</a:t>
            </a:r>
            <a:r>
              <a:rPr sz="2000" spc="1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be</a:t>
            </a:r>
            <a:r>
              <a:rPr sz="2000" spc="1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labeled</a:t>
            </a:r>
            <a:r>
              <a:rPr sz="2000" spc="1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with</a:t>
            </a:r>
            <a:r>
              <a:rPr sz="2000" spc="1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their</a:t>
            </a:r>
            <a:r>
              <a:rPr sz="2000" spc="1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proper</a:t>
            </a:r>
            <a:r>
              <a:rPr sz="2000" spc="1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magnitudes</a:t>
            </a:r>
            <a:r>
              <a:rPr sz="2000" spc="1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and</a:t>
            </a:r>
            <a:r>
              <a:rPr sz="2000" spc="15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directions.</a:t>
            </a:r>
            <a:endParaRPr sz="2000" dirty="0">
              <a:latin typeface="Times New Roman"/>
              <a:cs typeface="Times New Roman"/>
            </a:endParaRPr>
          </a:p>
          <a:p>
            <a:pPr marL="439420" marR="5080" indent="-427355">
              <a:lnSpc>
                <a:spcPct val="143600"/>
              </a:lnSpc>
              <a:spcBef>
                <a:spcPts val="15"/>
              </a:spcBef>
              <a:tabLst>
                <a:tab pos="653415" algn="l"/>
                <a:tab pos="1015365" algn="l"/>
                <a:tab pos="1487805" algn="l"/>
                <a:tab pos="1772285" algn="l"/>
                <a:tab pos="2570480" algn="l"/>
                <a:tab pos="2934335" algn="l"/>
                <a:tab pos="3903345" algn="l"/>
                <a:tab pos="4304665" algn="l"/>
                <a:tab pos="5151120" algn="l"/>
                <a:tab pos="5446395" algn="l"/>
                <a:tab pos="6026785" algn="l"/>
                <a:tab pos="6438900" algn="l"/>
              </a:tabLst>
            </a:pPr>
            <a:r>
              <a:rPr sz="2000" spc="-10" dirty="0">
                <a:latin typeface="Times New Roman"/>
                <a:cs typeface="Times New Roman"/>
              </a:rPr>
              <a:t>Letters</a:t>
            </a:r>
            <a:r>
              <a:rPr sz="2000" dirty="0">
                <a:latin typeface="Times New Roman"/>
                <a:cs typeface="Times New Roman"/>
              </a:rPr>
              <a:t>	</a:t>
            </a:r>
            <a:r>
              <a:rPr sz="2000" spc="-25" dirty="0">
                <a:latin typeface="Times New Roman"/>
                <a:cs typeface="Times New Roman"/>
              </a:rPr>
              <a:t>are</a:t>
            </a:r>
            <a:r>
              <a:rPr sz="2000" dirty="0">
                <a:latin typeface="Times New Roman"/>
                <a:cs typeface="Times New Roman"/>
              </a:rPr>
              <a:t>	</a:t>
            </a:r>
            <a:r>
              <a:rPr sz="2000" spc="-20" dirty="0">
                <a:latin typeface="Times New Roman"/>
                <a:cs typeface="Times New Roman"/>
              </a:rPr>
              <a:t>used</a:t>
            </a:r>
            <a:r>
              <a:rPr lang="en-US" sz="2000" spc="-2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to</a:t>
            </a:r>
            <a:r>
              <a:rPr sz="2000" dirty="0">
                <a:latin typeface="Times New Roman"/>
                <a:cs typeface="Times New Roman"/>
              </a:rPr>
              <a:t>	</a:t>
            </a:r>
            <a:r>
              <a:rPr sz="2000" spc="-10" dirty="0">
                <a:latin typeface="Times New Roman"/>
                <a:cs typeface="Times New Roman"/>
              </a:rPr>
              <a:t>represent</a:t>
            </a:r>
            <a:r>
              <a:rPr sz="2000" dirty="0">
                <a:latin typeface="Times New Roman"/>
                <a:cs typeface="Times New Roman"/>
              </a:rPr>
              <a:t>	</a:t>
            </a:r>
            <a:r>
              <a:rPr sz="2000" spc="-25" dirty="0">
                <a:latin typeface="Times New Roman"/>
                <a:cs typeface="Times New Roman"/>
              </a:rPr>
              <a:t>the</a:t>
            </a:r>
            <a:r>
              <a:rPr sz="2000" dirty="0">
                <a:latin typeface="Times New Roman"/>
                <a:cs typeface="Times New Roman"/>
              </a:rPr>
              <a:t>	</a:t>
            </a:r>
            <a:r>
              <a:rPr sz="2000" spc="-10" dirty="0">
                <a:latin typeface="Times New Roman"/>
                <a:cs typeface="Times New Roman"/>
              </a:rPr>
              <a:t>magnitudes</a:t>
            </a:r>
            <a:r>
              <a:rPr lang="en-US" sz="2000" spc="-1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and</a:t>
            </a:r>
            <a:r>
              <a:rPr sz="2000" dirty="0">
                <a:latin typeface="Times New Roman"/>
                <a:cs typeface="Times New Roman"/>
              </a:rPr>
              <a:t>	</a:t>
            </a:r>
            <a:r>
              <a:rPr sz="2000" spc="-10" dirty="0">
                <a:latin typeface="Times New Roman"/>
                <a:cs typeface="Times New Roman"/>
              </a:rPr>
              <a:t>directions</a:t>
            </a:r>
            <a:r>
              <a:rPr lang="en-US" sz="2000" spc="-1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of</a:t>
            </a:r>
            <a:r>
              <a:rPr sz="2000" dirty="0">
                <a:latin typeface="Times New Roman"/>
                <a:cs typeface="Times New Roman"/>
              </a:rPr>
              <a:t>	</a:t>
            </a:r>
            <a:r>
              <a:rPr sz="2000" spc="-10" dirty="0">
                <a:latin typeface="Times New Roman"/>
                <a:cs typeface="Times New Roman"/>
              </a:rPr>
              <a:t>forces</a:t>
            </a:r>
            <a:r>
              <a:rPr lang="en-US" sz="2000" spc="-10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Times New Roman"/>
                <a:cs typeface="Times New Roman"/>
              </a:rPr>
              <a:t>that</a:t>
            </a:r>
            <a:r>
              <a:rPr lang="en-US" sz="2000" spc="-2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are </a:t>
            </a:r>
            <a:r>
              <a:rPr sz="2000" spc="-10" dirty="0">
                <a:latin typeface="Times New Roman"/>
                <a:cs typeface="Times New Roman"/>
              </a:rPr>
              <a:t>unknown.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27812" y="7123205"/>
            <a:ext cx="11136376" cy="129670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b="1" i="1" u="sng" spc="-2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</a:t>
            </a:r>
            <a:endParaRPr sz="2000" dirty="0">
              <a:latin typeface="Times New Roman"/>
              <a:cs typeface="Times New Roman"/>
            </a:endParaRPr>
          </a:p>
          <a:p>
            <a:pPr marL="12700" marR="5080" algn="just">
              <a:lnSpc>
                <a:spcPct val="143900"/>
              </a:lnSpc>
              <a:spcBef>
                <a:spcPts val="1085"/>
              </a:spcBef>
            </a:pPr>
            <a:r>
              <a:rPr sz="2000" dirty="0">
                <a:latin typeface="Times New Roman"/>
                <a:cs typeface="Times New Roman"/>
              </a:rPr>
              <a:t>All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cables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will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be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assumed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to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have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negligible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weight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and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they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cannot</a:t>
            </a:r>
            <a:r>
              <a:rPr sz="2000" spc="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stretch.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Also,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cable </a:t>
            </a:r>
            <a:r>
              <a:rPr sz="2000" dirty="0">
                <a:latin typeface="Times New Roman"/>
                <a:cs typeface="Times New Roman"/>
              </a:rPr>
              <a:t>can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support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only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tension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or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pulling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force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and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this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force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always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acts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in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direction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the </a:t>
            </a:r>
            <a:r>
              <a:rPr sz="2000" spc="-10" dirty="0">
                <a:latin typeface="Times New Roman"/>
                <a:cs typeface="Times New Roman"/>
              </a:rPr>
              <a:t>cable.</a:t>
            </a:r>
            <a:endParaRPr sz="2000" dirty="0">
              <a:latin typeface="Times New Roman"/>
              <a:cs typeface="Times New Roman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81400" y="2908300"/>
            <a:ext cx="4650104" cy="4063819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9C7FCC0-A88F-4C98-A3D0-89A45DA40A6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64</a:t>
            </a:fld>
            <a:endParaRPr lang="en-US" spc="-25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0949" y="7365539"/>
            <a:ext cx="115687" cy="14206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85006" y="2282443"/>
            <a:ext cx="4851840" cy="4793869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486155" y="1155700"/>
            <a:ext cx="11219689" cy="8877809"/>
            <a:chOff x="362711" y="1269491"/>
            <a:chExt cx="6791325" cy="7383780"/>
          </a:xfrm>
        </p:grpSpPr>
        <p:sp>
          <p:nvSpPr>
            <p:cNvPr id="6" name="object 6"/>
            <p:cNvSpPr/>
            <p:nvPr/>
          </p:nvSpPr>
          <p:spPr>
            <a:xfrm>
              <a:off x="362711" y="1277111"/>
              <a:ext cx="6791325" cy="0"/>
            </a:xfrm>
            <a:custGeom>
              <a:avLst/>
              <a:gdLst/>
              <a:ahLst/>
              <a:cxnLst/>
              <a:rect l="l" t="t" r="r" b="b"/>
              <a:pathLst>
                <a:path w="6791325">
                  <a:moveTo>
                    <a:pt x="0" y="0"/>
                  </a:moveTo>
                  <a:lnTo>
                    <a:pt x="6791325" y="0"/>
                  </a:lnTo>
                </a:path>
              </a:pathLst>
            </a:custGeom>
            <a:ln w="1524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1395" y="1301737"/>
              <a:ext cx="6264376" cy="7351242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5622929" y="9617586"/>
            <a:ext cx="473071" cy="1831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50"/>
              </a:lnSpc>
            </a:pPr>
            <a:r>
              <a:rPr lang="en-US" spc="-25" dirty="0"/>
              <a:t>6</a:t>
            </a:r>
            <a:r>
              <a:rPr spc="-25" dirty="0"/>
              <a:t>3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4152" y="7182103"/>
            <a:ext cx="1368425" cy="1380490"/>
          </a:xfrm>
          <a:custGeom>
            <a:avLst/>
            <a:gdLst/>
            <a:ahLst/>
            <a:cxnLst/>
            <a:rect l="l" t="t" r="r" b="b"/>
            <a:pathLst>
              <a:path w="1368425" h="1380490">
                <a:moveTo>
                  <a:pt x="801497" y="1003973"/>
                </a:moveTo>
                <a:lnTo>
                  <a:pt x="782612" y="960120"/>
                </a:lnTo>
                <a:lnTo>
                  <a:pt x="756132" y="943610"/>
                </a:lnTo>
                <a:lnTo>
                  <a:pt x="751497" y="944245"/>
                </a:lnTo>
                <a:lnTo>
                  <a:pt x="713790" y="974458"/>
                </a:lnTo>
                <a:lnTo>
                  <a:pt x="687832" y="1007237"/>
                </a:lnTo>
                <a:lnTo>
                  <a:pt x="684657" y="1011174"/>
                </a:lnTo>
                <a:lnTo>
                  <a:pt x="679932" y="1015873"/>
                </a:lnTo>
                <a:lnTo>
                  <a:pt x="676757" y="1019810"/>
                </a:lnTo>
                <a:lnTo>
                  <a:pt x="669417" y="1032129"/>
                </a:lnTo>
                <a:lnTo>
                  <a:pt x="664603" y="1039114"/>
                </a:lnTo>
                <a:lnTo>
                  <a:pt x="659892" y="1047369"/>
                </a:lnTo>
                <a:lnTo>
                  <a:pt x="652005" y="1060094"/>
                </a:lnTo>
                <a:lnTo>
                  <a:pt x="632307" y="1093685"/>
                </a:lnTo>
                <a:lnTo>
                  <a:pt x="625449" y="1106424"/>
                </a:lnTo>
                <a:lnTo>
                  <a:pt x="616356" y="1122299"/>
                </a:lnTo>
                <a:lnTo>
                  <a:pt x="610641" y="1133602"/>
                </a:lnTo>
                <a:lnTo>
                  <a:pt x="591312" y="1178496"/>
                </a:lnTo>
                <a:lnTo>
                  <a:pt x="567702" y="1226439"/>
                </a:lnTo>
                <a:lnTo>
                  <a:pt x="544245" y="1258189"/>
                </a:lnTo>
                <a:lnTo>
                  <a:pt x="538975" y="1259459"/>
                </a:lnTo>
                <a:lnTo>
                  <a:pt x="525640" y="1256665"/>
                </a:lnTo>
                <a:lnTo>
                  <a:pt x="478129" y="1209268"/>
                </a:lnTo>
                <a:lnTo>
                  <a:pt x="356654" y="1053719"/>
                </a:lnTo>
                <a:lnTo>
                  <a:pt x="303441" y="987298"/>
                </a:lnTo>
                <a:lnTo>
                  <a:pt x="281279" y="958469"/>
                </a:lnTo>
                <a:lnTo>
                  <a:pt x="221653" y="878852"/>
                </a:lnTo>
                <a:lnTo>
                  <a:pt x="104686" y="719582"/>
                </a:lnTo>
                <a:lnTo>
                  <a:pt x="96520" y="709587"/>
                </a:lnTo>
                <a:lnTo>
                  <a:pt x="66027" y="686181"/>
                </a:lnTo>
                <a:lnTo>
                  <a:pt x="37185" y="676275"/>
                </a:lnTo>
                <a:lnTo>
                  <a:pt x="24218" y="677799"/>
                </a:lnTo>
                <a:lnTo>
                  <a:pt x="12" y="708279"/>
                </a:lnTo>
                <a:lnTo>
                  <a:pt x="0" y="715772"/>
                </a:lnTo>
                <a:lnTo>
                  <a:pt x="1701" y="723938"/>
                </a:lnTo>
                <a:lnTo>
                  <a:pt x="22377" y="760945"/>
                </a:lnTo>
                <a:lnTo>
                  <a:pt x="63512" y="807821"/>
                </a:lnTo>
                <a:lnTo>
                  <a:pt x="103225" y="851916"/>
                </a:lnTo>
                <a:lnTo>
                  <a:pt x="149021" y="906399"/>
                </a:lnTo>
                <a:lnTo>
                  <a:pt x="188760" y="955548"/>
                </a:lnTo>
                <a:lnTo>
                  <a:pt x="228854" y="1006094"/>
                </a:lnTo>
                <a:lnTo>
                  <a:pt x="250837" y="1034351"/>
                </a:lnTo>
                <a:lnTo>
                  <a:pt x="276021" y="1065657"/>
                </a:lnTo>
                <a:lnTo>
                  <a:pt x="313880" y="1113447"/>
                </a:lnTo>
                <a:lnTo>
                  <a:pt x="376796" y="1194562"/>
                </a:lnTo>
                <a:lnTo>
                  <a:pt x="426250" y="1261681"/>
                </a:lnTo>
                <a:lnTo>
                  <a:pt x="463334" y="1309370"/>
                </a:lnTo>
                <a:lnTo>
                  <a:pt x="490093" y="1340739"/>
                </a:lnTo>
                <a:lnTo>
                  <a:pt x="521360" y="1370342"/>
                </a:lnTo>
                <a:lnTo>
                  <a:pt x="550405" y="1379982"/>
                </a:lnTo>
                <a:lnTo>
                  <a:pt x="560489" y="1379499"/>
                </a:lnTo>
                <a:lnTo>
                  <a:pt x="594055" y="1357630"/>
                </a:lnTo>
                <a:lnTo>
                  <a:pt x="615950" y="1323517"/>
                </a:lnTo>
                <a:lnTo>
                  <a:pt x="661619" y="1224470"/>
                </a:lnTo>
                <a:lnTo>
                  <a:pt x="667867" y="1210881"/>
                </a:lnTo>
                <a:lnTo>
                  <a:pt x="687844" y="1170559"/>
                </a:lnTo>
                <a:lnTo>
                  <a:pt x="710692" y="1132205"/>
                </a:lnTo>
                <a:lnTo>
                  <a:pt x="736409" y="1099007"/>
                </a:lnTo>
                <a:lnTo>
                  <a:pt x="751865" y="1083056"/>
                </a:lnTo>
                <a:lnTo>
                  <a:pt x="755497" y="1078484"/>
                </a:lnTo>
                <a:lnTo>
                  <a:pt x="764019" y="1069975"/>
                </a:lnTo>
                <a:lnTo>
                  <a:pt x="768096" y="1065149"/>
                </a:lnTo>
                <a:lnTo>
                  <a:pt x="776541" y="1056767"/>
                </a:lnTo>
                <a:lnTo>
                  <a:pt x="780262" y="1052195"/>
                </a:lnTo>
                <a:lnTo>
                  <a:pt x="795134" y="1037209"/>
                </a:lnTo>
                <a:lnTo>
                  <a:pt x="798576" y="1029970"/>
                </a:lnTo>
                <a:lnTo>
                  <a:pt x="801255" y="1011720"/>
                </a:lnTo>
                <a:lnTo>
                  <a:pt x="801497" y="1003973"/>
                </a:lnTo>
                <a:close/>
              </a:path>
              <a:path w="1368425" h="1380490">
                <a:moveTo>
                  <a:pt x="1368196" y="371259"/>
                </a:moveTo>
                <a:lnTo>
                  <a:pt x="1367599" y="341896"/>
                </a:lnTo>
                <a:lnTo>
                  <a:pt x="1362951" y="264782"/>
                </a:lnTo>
                <a:lnTo>
                  <a:pt x="1361871" y="251333"/>
                </a:lnTo>
                <a:lnTo>
                  <a:pt x="1359077" y="208153"/>
                </a:lnTo>
                <a:lnTo>
                  <a:pt x="1357172" y="189191"/>
                </a:lnTo>
                <a:lnTo>
                  <a:pt x="1353185" y="157975"/>
                </a:lnTo>
                <a:lnTo>
                  <a:pt x="1349121" y="133210"/>
                </a:lnTo>
                <a:lnTo>
                  <a:pt x="1339265" y="70485"/>
                </a:lnTo>
                <a:lnTo>
                  <a:pt x="1329499" y="25387"/>
                </a:lnTo>
                <a:lnTo>
                  <a:pt x="1305102" y="0"/>
                </a:lnTo>
                <a:lnTo>
                  <a:pt x="1302550" y="2667"/>
                </a:lnTo>
                <a:lnTo>
                  <a:pt x="1296619" y="11760"/>
                </a:lnTo>
                <a:lnTo>
                  <a:pt x="1292987" y="24980"/>
                </a:lnTo>
                <a:lnTo>
                  <a:pt x="1291755" y="42405"/>
                </a:lnTo>
                <a:lnTo>
                  <a:pt x="1293025" y="64135"/>
                </a:lnTo>
                <a:lnTo>
                  <a:pt x="1294765" y="78765"/>
                </a:lnTo>
                <a:lnTo>
                  <a:pt x="1299641" y="124587"/>
                </a:lnTo>
                <a:lnTo>
                  <a:pt x="1302981" y="157594"/>
                </a:lnTo>
                <a:lnTo>
                  <a:pt x="1307007" y="192405"/>
                </a:lnTo>
                <a:lnTo>
                  <a:pt x="1310462" y="227215"/>
                </a:lnTo>
                <a:lnTo>
                  <a:pt x="1312608" y="260756"/>
                </a:lnTo>
                <a:lnTo>
                  <a:pt x="1313624" y="292976"/>
                </a:lnTo>
                <a:lnTo>
                  <a:pt x="1313738" y="323850"/>
                </a:lnTo>
                <a:lnTo>
                  <a:pt x="1312494" y="354037"/>
                </a:lnTo>
                <a:lnTo>
                  <a:pt x="1304163" y="410654"/>
                </a:lnTo>
                <a:lnTo>
                  <a:pt x="1288338" y="462368"/>
                </a:lnTo>
                <a:lnTo>
                  <a:pt x="1261757" y="507085"/>
                </a:lnTo>
                <a:lnTo>
                  <a:pt x="1234554" y="533793"/>
                </a:lnTo>
                <a:lnTo>
                  <a:pt x="1207528" y="539216"/>
                </a:lnTo>
                <a:lnTo>
                  <a:pt x="1190548" y="537464"/>
                </a:lnTo>
                <a:lnTo>
                  <a:pt x="1142961" y="517194"/>
                </a:lnTo>
                <a:lnTo>
                  <a:pt x="1113612" y="488683"/>
                </a:lnTo>
                <a:lnTo>
                  <a:pt x="1088009" y="457873"/>
                </a:lnTo>
                <a:lnTo>
                  <a:pt x="1056043" y="413169"/>
                </a:lnTo>
                <a:lnTo>
                  <a:pt x="1028522" y="367372"/>
                </a:lnTo>
                <a:lnTo>
                  <a:pt x="1007491" y="322389"/>
                </a:lnTo>
                <a:lnTo>
                  <a:pt x="989660" y="277228"/>
                </a:lnTo>
                <a:lnTo>
                  <a:pt x="978128" y="233413"/>
                </a:lnTo>
                <a:lnTo>
                  <a:pt x="978230" y="218173"/>
                </a:lnTo>
                <a:lnTo>
                  <a:pt x="981240" y="204152"/>
                </a:lnTo>
                <a:lnTo>
                  <a:pt x="987094" y="191401"/>
                </a:lnTo>
                <a:lnTo>
                  <a:pt x="995629" y="194919"/>
                </a:lnTo>
                <a:lnTo>
                  <a:pt x="1006182" y="199974"/>
                </a:lnTo>
                <a:lnTo>
                  <a:pt x="1018717" y="206540"/>
                </a:lnTo>
                <a:lnTo>
                  <a:pt x="1039926" y="218440"/>
                </a:lnTo>
                <a:lnTo>
                  <a:pt x="1056551" y="228777"/>
                </a:lnTo>
                <a:lnTo>
                  <a:pt x="1061834" y="231787"/>
                </a:lnTo>
                <a:lnTo>
                  <a:pt x="1105484" y="244297"/>
                </a:lnTo>
                <a:lnTo>
                  <a:pt x="1114221" y="235699"/>
                </a:lnTo>
                <a:lnTo>
                  <a:pt x="1114056" y="228942"/>
                </a:lnTo>
                <a:lnTo>
                  <a:pt x="1092657" y="188252"/>
                </a:lnTo>
                <a:lnTo>
                  <a:pt x="1063142" y="160578"/>
                </a:lnTo>
                <a:lnTo>
                  <a:pt x="1016215" y="136055"/>
                </a:lnTo>
                <a:lnTo>
                  <a:pt x="965377" y="117602"/>
                </a:lnTo>
                <a:lnTo>
                  <a:pt x="938479" y="112712"/>
                </a:lnTo>
                <a:lnTo>
                  <a:pt x="929576" y="113855"/>
                </a:lnTo>
                <a:lnTo>
                  <a:pt x="923594" y="117348"/>
                </a:lnTo>
                <a:lnTo>
                  <a:pt x="916317" y="127736"/>
                </a:lnTo>
                <a:lnTo>
                  <a:pt x="911733" y="141693"/>
                </a:lnTo>
                <a:lnTo>
                  <a:pt x="909853" y="159194"/>
                </a:lnTo>
                <a:lnTo>
                  <a:pt x="910767" y="180213"/>
                </a:lnTo>
                <a:lnTo>
                  <a:pt x="916927" y="225399"/>
                </a:lnTo>
                <a:lnTo>
                  <a:pt x="927277" y="268859"/>
                </a:lnTo>
                <a:lnTo>
                  <a:pt x="940460" y="308102"/>
                </a:lnTo>
                <a:lnTo>
                  <a:pt x="955027" y="346163"/>
                </a:lnTo>
                <a:lnTo>
                  <a:pt x="971207" y="383006"/>
                </a:lnTo>
                <a:lnTo>
                  <a:pt x="987628" y="415417"/>
                </a:lnTo>
                <a:lnTo>
                  <a:pt x="989291" y="426224"/>
                </a:lnTo>
                <a:lnTo>
                  <a:pt x="995299" y="474205"/>
                </a:lnTo>
                <a:lnTo>
                  <a:pt x="999820" y="518083"/>
                </a:lnTo>
                <a:lnTo>
                  <a:pt x="1002233" y="565746"/>
                </a:lnTo>
                <a:lnTo>
                  <a:pt x="1002487" y="604012"/>
                </a:lnTo>
                <a:lnTo>
                  <a:pt x="1001915" y="616292"/>
                </a:lnTo>
                <a:lnTo>
                  <a:pt x="1001826" y="618058"/>
                </a:lnTo>
                <a:lnTo>
                  <a:pt x="1001077" y="629043"/>
                </a:lnTo>
                <a:lnTo>
                  <a:pt x="1001052" y="629564"/>
                </a:lnTo>
                <a:lnTo>
                  <a:pt x="996149" y="672909"/>
                </a:lnTo>
                <a:lnTo>
                  <a:pt x="987234" y="712724"/>
                </a:lnTo>
                <a:lnTo>
                  <a:pt x="973251" y="749173"/>
                </a:lnTo>
                <a:lnTo>
                  <a:pt x="945565" y="789051"/>
                </a:lnTo>
                <a:lnTo>
                  <a:pt x="913790" y="810628"/>
                </a:lnTo>
                <a:lnTo>
                  <a:pt x="878128" y="815340"/>
                </a:lnTo>
                <a:lnTo>
                  <a:pt x="859332" y="811542"/>
                </a:lnTo>
                <a:lnTo>
                  <a:pt x="840257" y="803313"/>
                </a:lnTo>
                <a:lnTo>
                  <a:pt x="820940" y="790562"/>
                </a:lnTo>
                <a:lnTo>
                  <a:pt x="801382" y="773176"/>
                </a:lnTo>
                <a:lnTo>
                  <a:pt x="802055" y="753745"/>
                </a:lnTo>
                <a:lnTo>
                  <a:pt x="802157" y="749173"/>
                </a:lnTo>
                <a:lnTo>
                  <a:pt x="802259" y="715759"/>
                </a:lnTo>
                <a:lnTo>
                  <a:pt x="802132" y="713270"/>
                </a:lnTo>
                <a:lnTo>
                  <a:pt x="802106" y="712851"/>
                </a:lnTo>
                <a:lnTo>
                  <a:pt x="801433" y="699643"/>
                </a:lnTo>
                <a:lnTo>
                  <a:pt x="801382" y="698627"/>
                </a:lnTo>
                <a:lnTo>
                  <a:pt x="800252" y="683183"/>
                </a:lnTo>
                <a:lnTo>
                  <a:pt x="798271" y="652856"/>
                </a:lnTo>
                <a:lnTo>
                  <a:pt x="793356" y="598131"/>
                </a:lnTo>
                <a:lnTo>
                  <a:pt x="784745" y="545007"/>
                </a:lnTo>
                <a:lnTo>
                  <a:pt x="772172" y="499999"/>
                </a:lnTo>
                <a:lnTo>
                  <a:pt x="754481" y="462267"/>
                </a:lnTo>
                <a:lnTo>
                  <a:pt x="749604" y="454279"/>
                </a:lnTo>
                <a:lnTo>
                  <a:pt x="747598" y="450977"/>
                </a:lnTo>
                <a:lnTo>
                  <a:pt x="742784" y="444207"/>
                </a:lnTo>
                <a:lnTo>
                  <a:pt x="742784" y="712851"/>
                </a:lnTo>
                <a:lnTo>
                  <a:pt x="730224" y="696074"/>
                </a:lnTo>
                <a:lnTo>
                  <a:pt x="706234" y="662813"/>
                </a:lnTo>
                <a:lnTo>
                  <a:pt x="684250" y="629043"/>
                </a:lnTo>
                <a:lnTo>
                  <a:pt x="661593" y="583806"/>
                </a:lnTo>
                <a:lnTo>
                  <a:pt x="643470" y="536028"/>
                </a:lnTo>
                <a:lnTo>
                  <a:pt x="634250" y="496290"/>
                </a:lnTo>
                <a:lnTo>
                  <a:pt x="634123" y="480606"/>
                </a:lnTo>
                <a:lnTo>
                  <a:pt x="637019" y="467817"/>
                </a:lnTo>
                <a:lnTo>
                  <a:pt x="642734" y="457962"/>
                </a:lnTo>
                <a:lnTo>
                  <a:pt x="645096" y="455676"/>
                </a:lnTo>
                <a:lnTo>
                  <a:pt x="647903" y="454279"/>
                </a:lnTo>
                <a:lnTo>
                  <a:pt x="652538" y="454279"/>
                </a:lnTo>
                <a:lnTo>
                  <a:pt x="689902" y="474726"/>
                </a:lnTo>
                <a:lnTo>
                  <a:pt x="715441" y="510451"/>
                </a:lnTo>
                <a:lnTo>
                  <a:pt x="730008" y="552792"/>
                </a:lnTo>
                <a:lnTo>
                  <a:pt x="737222" y="595922"/>
                </a:lnTo>
                <a:lnTo>
                  <a:pt x="739673" y="616292"/>
                </a:lnTo>
                <a:lnTo>
                  <a:pt x="739724" y="616699"/>
                </a:lnTo>
                <a:lnTo>
                  <a:pt x="740638" y="629043"/>
                </a:lnTo>
                <a:lnTo>
                  <a:pt x="741324" y="642543"/>
                </a:lnTo>
                <a:lnTo>
                  <a:pt x="741413" y="645033"/>
                </a:lnTo>
                <a:lnTo>
                  <a:pt x="741464" y="646430"/>
                </a:lnTo>
                <a:lnTo>
                  <a:pt x="741565" y="649312"/>
                </a:lnTo>
                <a:lnTo>
                  <a:pt x="741692" y="652856"/>
                </a:lnTo>
                <a:lnTo>
                  <a:pt x="741794" y="655574"/>
                </a:lnTo>
                <a:lnTo>
                  <a:pt x="742111" y="668947"/>
                </a:lnTo>
                <a:lnTo>
                  <a:pt x="742226" y="676465"/>
                </a:lnTo>
                <a:lnTo>
                  <a:pt x="742315" y="682650"/>
                </a:lnTo>
                <a:lnTo>
                  <a:pt x="742442" y="691832"/>
                </a:lnTo>
                <a:lnTo>
                  <a:pt x="742683" y="707618"/>
                </a:lnTo>
                <a:lnTo>
                  <a:pt x="742784" y="712851"/>
                </a:lnTo>
                <a:lnTo>
                  <a:pt x="742784" y="444207"/>
                </a:lnTo>
                <a:lnTo>
                  <a:pt x="714209" y="411607"/>
                </a:lnTo>
                <a:lnTo>
                  <a:pt x="678662" y="386588"/>
                </a:lnTo>
                <a:lnTo>
                  <a:pt x="638657" y="372999"/>
                </a:lnTo>
                <a:lnTo>
                  <a:pt x="628954" y="371475"/>
                </a:lnTo>
                <a:lnTo>
                  <a:pt x="618972" y="373253"/>
                </a:lnTo>
                <a:lnTo>
                  <a:pt x="614527" y="374650"/>
                </a:lnTo>
                <a:lnTo>
                  <a:pt x="609993" y="376682"/>
                </a:lnTo>
                <a:lnTo>
                  <a:pt x="601560" y="380365"/>
                </a:lnTo>
                <a:lnTo>
                  <a:pt x="598385" y="382651"/>
                </a:lnTo>
                <a:lnTo>
                  <a:pt x="595299" y="384810"/>
                </a:lnTo>
                <a:lnTo>
                  <a:pt x="592582" y="386842"/>
                </a:lnTo>
                <a:lnTo>
                  <a:pt x="572389" y="426224"/>
                </a:lnTo>
                <a:lnTo>
                  <a:pt x="572312" y="426466"/>
                </a:lnTo>
                <a:lnTo>
                  <a:pt x="567855" y="467817"/>
                </a:lnTo>
                <a:lnTo>
                  <a:pt x="567994" y="470916"/>
                </a:lnTo>
                <a:lnTo>
                  <a:pt x="568071" y="472465"/>
                </a:lnTo>
                <a:lnTo>
                  <a:pt x="568185" y="474726"/>
                </a:lnTo>
                <a:lnTo>
                  <a:pt x="568553" y="480606"/>
                </a:lnTo>
                <a:lnTo>
                  <a:pt x="568591" y="481037"/>
                </a:lnTo>
                <a:lnTo>
                  <a:pt x="568706" y="482892"/>
                </a:lnTo>
                <a:lnTo>
                  <a:pt x="584339" y="551307"/>
                </a:lnTo>
                <a:lnTo>
                  <a:pt x="599389" y="593204"/>
                </a:lnTo>
                <a:lnTo>
                  <a:pt x="617512" y="633171"/>
                </a:lnTo>
                <a:lnTo>
                  <a:pt x="638937" y="671195"/>
                </a:lnTo>
                <a:lnTo>
                  <a:pt x="662914" y="707618"/>
                </a:lnTo>
                <a:lnTo>
                  <a:pt x="688975" y="742632"/>
                </a:lnTo>
                <a:lnTo>
                  <a:pt x="717245" y="776325"/>
                </a:lnTo>
                <a:lnTo>
                  <a:pt x="747877" y="808736"/>
                </a:lnTo>
                <a:lnTo>
                  <a:pt x="785114" y="842657"/>
                </a:lnTo>
                <a:lnTo>
                  <a:pt x="820889" y="868464"/>
                </a:lnTo>
                <a:lnTo>
                  <a:pt x="855091" y="886320"/>
                </a:lnTo>
                <a:lnTo>
                  <a:pt x="918298" y="898715"/>
                </a:lnTo>
                <a:lnTo>
                  <a:pt x="946861" y="893597"/>
                </a:lnTo>
                <a:lnTo>
                  <a:pt x="997889" y="861187"/>
                </a:lnTo>
                <a:lnTo>
                  <a:pt x="1026579" y="822756"/>
                </a:lnTo>
                <a:lnTo>
                  <a:pt x="1040599" y="790562"/>
                </a:lnTo>
                <a:lnTo>
                  <a:pt x="1040676" y="790371"/>
                </a:lnTo>
                <a:lnTo>
                  <a:pt x="1054125" y="733958"/>
                </a:lnTo>
                <a:lnTo>
                  <a:pt x="1058722" y="691832"/>
                </a:lnTo>
                <a:lnTo>
                  <a:pt x="1059624" y="672909"/>
                </a:lnTo>
                <a:lnTo>
                  <a:pt x="1059611" y="638937"/>
                </a:lnTo>
                <a:lnTo>
                  <a:pt x="1057783" y="599427"/>
                </a:lnTo>
                <a:lnTo>
                  <a:pt x="1053147" y="551307"/>
                </a:lnTo>
                <a:lnTo>
                  <a:pt x="1046187" y="504863"/>
                </a:lnTo>
                <a:lnTo>
                  <a:pt x="1054188" y="515023"/>
                </a:lnTo>
                <a:lnTo>
                  <a:pt x="1080058" y="543052"/>
                </a:lnTo>
                <a:lnTo>
                  <a:pt x="1122222" y="578967"/>
                </a:lnTo>
                <a:lnTo>
                  <a:pt x="1166685" y="604431"/>
                </a:lnTo>
                <a:lnTo>
                  <a:pt x="1210157" y="617004"/>
                </a:lnTo>
                <a:lnTo>
                  <a:pt x="1224229" y="618236"/>
                </a:lnTo>
                <a:lnTo>
                  <a:pt x="1237970" y="617855"/>
                </a:lnTo>
                <a:lnTo>
                  <a:pt x="1275969" y="606526"/>
                </a:lnTo>
                <a:lnTo>
                  <a:pt x="1312684" y="572389"/>
                </a:lnTo>
                <a:lnTo>
                  <a:pt x="1337284" y="534530"/>
                </a:lnTo>
                <a:lnTo>
                  <a:pt x="1353693" y="492264"/>
                </a:lnTo>
                <a:lnTo>
                  <a:pt x="1363967" y="447332"/>
                </a:lnTo>
                <a:lnTo>
                  <a:pt x="1367815" y="398564"/>
                </a:lnTo>
                <a:lnTo>
                  <a:pt x="1368196" y="371259"/>
                </a:lnTo>
                <a:close/>
              </a:path>
            </a:pathLst>
          </a:custGeom>
          <a:solidFill>
            <a:srgbClr val="7F7F7F">
              <a:alpha val="501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0949" y="7365539"/>
            <a:ext cx="115687" cy="14206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85006" y="2282443"/>
            <a:ext cx="4851840" cy="4793869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362711" y="622300"/>
            <a:ext cx="11219689" cy="9753599"/>
            <a:chOff x="362711" y="1269491"/>
            <a:chExt cx="6791325" cy="8150225"/>
          </a:xfrm>
        </p:grpSpPr>
        <p:sp>
          <p:nvSpPr>
            <p:cNvPr id="6" name="object 6"/>
            <p:cNvSpPr/>
            <p:nvPr/>
          </p:nvSpPr>
          <p:spPr>
            <a:xfrm>
              <a:off x="362711" y="1277111"/>
              <a:ext cx="6791325" cy="0"/>
            </a:xfrm>
            <a:custGeom>
              <a:avLst/>
              <a:gdLst/>
              <a:ahLst/>
              <a:cxnLst/>
              <a:rect l="l" t="t" r="r" b="b"/>
              <a:pathLst>
                <a:path w="6791325">
                  <a:moveTo>
                    <a:pt x="0" y="0"/>
                  </a:moveTo>
                  <a:lnTo>
                    <a:pt x="6791325" y="0"/>
                  </a:lnTo>
                </a:path>
              </a:pathLst>
            </a:custGeom>
            <a:ln w="1524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199" y="1301660"/>
              <a:ext cx="6560820" cy="8117928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5622929" y="9617586"/>
            <a:ext cx="473071" cy="1831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50"/>
              </a:lnSpc>
            </a:pPr>
            <a:r>
              <a:rPr lang="en-US" spc="-25" dirty="0"/>
              <a:t>6</a:t>
            </a:r>
            <a:r>
              <a:rPr spc="-25" dirty="0"/>
              <a:t>4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4152" y="7182103"/>
            <a:ext cx="1368425" cy="1380490"/>
          </a:xfrm>
          <a:custGeom>
            <a:avLst/>
            <a:gdLst/>
            <a:ahLst/>
            <a:cxnLst/>
            <a:rect l="l" t="t" r="r" b="b"/>
            <a:pathLst>
              <a:path w="1368425" h="1380490">
                <a:moveTo>
                  <a:pt x="801497" y="1003973"/>
                </a:moveTo>
                <a:lnTo>
                  <a:pt x="782612" y="960120"/>
                </a:lnTo>
                <a:lnTo>
                  <a:pt x="756132" y="943610"/>
                </a:lnTo>
                <a:lnTo>
                  <a:pt x="751497" y="944245"/>
                </a:lnTo>
                <a:lnTo>
                  <a:pt x="713790" y="974458"/>
                </a:lnTo>
                <a:lnTo>
                  <a:pt x="687832" y="1007237"/>
                </a:lnTo>
                <a:lnTo>
                  <a:pt x="684657" y="1011174"/>
                </a:lnTo>
                <a:lnTo>
                  <a:pt x="679932" y="1015873"/>
                </a:lnTo>
                <a:lnTo>
                  <a:pt x="676757" y="1019810"/>
                </a:lnTo>
                <a:lnTo>
                  <a:pt x="669417" y="1032129"/>
                </a:lnTo>
                <a:lnTo>
                  <a:pt x="664603" y="1039114"/>
                </a:lnTo>
                <a:lnTo>
                  <a:pt x="659892" y="1047369"/>
                </a:lnTo>
                <a:lnTo>
                  <a:pt x="652005" y="1060094"/>
                </a:lnTo>
                <a:lnTo>
                  <a:pt x="632307" y="1093685"/>
                </a:lnTo>
                <a:lnTo>
                  <a:pt x="625449" y="1106424"/>
                </a:lnTo>
                <a:lnTo>
                  <a:pt x="616356" y="1122299"/>
                </a:lnTo>
                <a:lnTo>
                  <a:pt x="610641" y="1133602"/>
                </a:lnTo>
                <a:lnTo>
                  <a:pt x="591312" y="1178496"/>
                </a:lnTo>
                <a:lnTo>
                  <a:pt x="567702" y="1226439"/>
                </a:lnTo>
                <a:lnTo>
                  <a:pt x="544245" y="1258189"/>
                </a:lnTo>
                <a:lnTo>
                  <a:pt x="538975" y="1259459"/>
                </a:lnTo>
                <a:lnTo>
                  <a:pt x="525640" y="1256665"/>
                </a:lnTo>
                <a:lnTo>
                  <a:pt x="478129" y="1209268"/>
                </a:lnTo>
                <a:lnTo>
                  <a:pt x="356654" y="1053719"/>
                </a:lnTo>
                <a:lnTo>
                  <a:pt x="303441" y="987298"/>
                </a:lnTo>
                <a:lnTo>
                  <a:pt x="281279" y="958469"/>
                </a:lnTo>
                <a:lnTo>
                  <a:pt x="221653" y="878852"/>
                </a:lnTo>
                <a:lnTo>
                  <a:pt x="104686" y="719582"/>
                </a:lnTo>
                <a:lnTo>
                  <a:pt x="96520" y="709587"/>
                </a:lnTo>
                <a:lnTo>
                  <a:pt x="66027" y="686181"/>
                </a:lnTo>
                <a:lnTo>
                  <a:pt x="37185" y="676275"/>
                </a:lnTo>
                <a:lnTo>
                  <a:pt x="24218" y="677799"/>
                </a:lnTo>
                <a:lnTo>
                  <a:pt x="12" y="708279"/>
                </a:lnTo>
                <a:lnTo>
                  <a:pt x="0" y="715772"/>
                </a:lnTo>
                <a:lnTo>
                  <a:pt x="1701" y="723938"/>
                </a:lnTo>
                <a:lnTo>
                  <a:pt x="22377" y="760945"/>
                </a:lnTo>
                <a:lnTo>
                  <a:pt x="63512" y="807821"/>
                </a:lnTo>
                <a:lnTo>
                  <a:pt x="103225" y="851916"/>
                </a:lnTo>
                <a:lnTo>
                  <a:pt x="149021" y="906399"/>
                </a:lnTo>
                <a:lnTo>
                  <a:pt x="188760" y="955548"/>
                </a:lnTo>
                <a:lnTo>
                  <a:pt x="228854" y="1006094"/>
                </a:lnTo>
                <a:lnTo>
                  <a:pt x="250837" y="1034351"/>
                </a:lnTo>
                <a:lnTo>
                  <a:pt x="276021" y="1065657"/>
                </a:lnTo>
                <a:lnTo>
                  <a:pt x="313880" y="1113447"/>
                </a:lnTo>
                <a:lnTo>
                  <a:pt x="376796" y="1194562"/>
                </a:lnTo>
                <a:lnTo>
                  <a:pt x="426250" y="1261681"/>
                </a:lnTo>
                <a:lnTo>
                  <a:pt x="463334" y="1309370"/>
                </a:lnTo>
                <a:lnTo>
                  <a:pt x="490093" y="1340739"/>
                </a:lnTo>
                <a:lnTo>
                  <a:pt x="521360" y="1370342"/>
                </a:lnTo>
                <a:lnTo>
                  <a:pt x="550405" y="1379982"/>
                </a:lnTo>
                <a:lnTo>
                  <a:pt x="560489" y="1379499"/>
                </a:lnTo>
                <a:lnTo>
                  <a:pt x="594055" y="1357630"/>
                </a:lnTo>
                <a:lnTo>
                  <a:pt x="615950" y="1323517"/>
                </a:lnTo>
                <a:lnTo>
                  <a:pt x="661619" y="1224470"/>
                </a:lnTo>
                <a:lnTo>
                  <a:pt x="667867" y="1210881"/>
                </a:lnTo>
                <a:lnTo>
                  <a:pt x="687844" y="1170559"/>
                </a:lnTo>
                <a:lnTo>
                  <a:pt x="710692" y="1132205"/>
                </a:lnTo>
                <a:lnTo>
                  <a:pt x="736409" y="1099007"/>
                </a:lnTo>
                <a:lnTo>
                  <a:pt x="751865" y="1083056"/>
                </a:lnTo>
                <a:lnTo>
                  <a:pt x="755497" y="1078484"/>
                </a:lnTo>
                <a:lnTo>
                  <a:pt x="764019" y="1069975"/>
                </a:lnTo>
                <a:lnTo>
                  <a:pt x="768096" y="1065149"/>
                </a:lnTo>
                <a:lnTo>
                  <a:pt x="776541" y="1056767"/>
                </a:lnTo>
                <a:lnTo>
                  <a:pt x="780262" y="1052195"/>
                </a:lnTo>
                <a:lnTo>
                  <a:pt x="795134" y="1037209"/>
                </a:lnTo>
                <a:lnTo>
                  <a:pt x="798576" y="1029970"/>
                </a:lnTo>
                <a:lnTo>
                  <a:pt x="801255" y="1011720"/>
                </a:lnTo>
                <a:lnTo>
                  <a:pt x="801497" y="1003973"/>
                </a:lnTo>
                <a:close/>
              </a:path>
              <a:path w="1368425" h="1380490">
                <a:moveTo>
                  <a:pt x="1368196" y="371259"/>
                </a:moveTo>
                <a:lnTo>
                  <a:pt x="1367599" y="341896"/>
                </a:lnTo>
                <a:lnTo>
                  <a:pt x="1362951" y="264782"/>
                </a:lnTo>
                <a:lnTo>
                  <a:pt x="1361871" y="251333"/>
                </a:lnTo>
                <a:lnTo>
                  <a:pt x="1359077" y="208153"/>
                </a:lnTo>
                <a:lnTo>
                  <a:pt x="1357172" y="189191"/>
                </a:lnTo>
                <a:lnTo>
                  <a:pt x="1353185" y="157975"/>
                </a:lnTo>
                <a:lnTo>
                  <a:pt x="1349121" y="133210"/>
                </a:lnTo>
                <a:lnTo>
                  <a:pt x="1339265" y="70485"/>
                </a:lnTo>
                <a:lnTo>
                  <a:pt x="1329499" y="25387"/>
                </a:lnTo>
                <a:lnTo>
                  <a:pt x="1305102" y="0"/>
                </a:lnTo>
                <a:lnTo>
                  <a:pt x="1302550" y="2667"/>
                </a:lnTo>
                <a:lnTo>
                  <a:pt x="1296619" y="11760"/>
                </a:lnTo>
                <a:lnTo>
                  <a:pt x="1292987" y="24980"/>
                </a:lnTo>
                <a:lnTo>
                  <a:pt x="1291755" y="42405"/>
                </a:lnTo>
                <a:lnTo>
                  <a:pt x="1293025" y="64135"/>
                </a:lnTo>
                <a:lnTo>
                  <a:pt x="1294765" y="78765"/>
                </a:lnTo>
                <a:lnTo>
                  <a:pt x="1299641" y="124587"/>
                </a:lnTo>
                <a:lnTo>
                  <a:pt x="1302981" y="157594"/>
                </a:lnTo>
                <a:lnTo>
                  <a:pt x="1307007" y="192405"/>
                </a:lnTo>
                <a:lnTo>
                  <a:pt x="1310462" y="227215"/>
                </a:lnTo>
                <a:lnTo>
                  <a:pt x="1312608" y="260756"/>
                </a:lnTo>
                <a:lnTo>
                  <a:pt x="1313624" y="292976"/>
                </a:lnTo>
                <a:lnTo>
                  <a:pt x="1313738" y="323850"/>
                </a:lnTo>
                <a:lnTo>
                  <a:pt x="1312494" y="354037"/>
                </a:lnTo>
                <a:lnTo>
                  <a:pt x="1304163" y="410654"/>
                </a:lnTo>
                <a:lnTo>
                  <a:pt x="1288338" y="462368"/>
                </a:lnTo>
                <a:lnTo>
                  <a:pt x="1261757" y="507085"/>
                </a:lnTo>
                <a:lnTo>
                  <a:pt x="1234554" y="533793"/>
                </a:lnTo>
                <a:lnTo>
                  <a:pt x="1207528" y="539216"/>
                </a:lnTo>
                <a:lnTo>
                  <a:pt x="1190548" y="537464"/>
                </a:lnTo>
                <a:lnTo>
                  <a:pt x="1142961" y="517194"/>
                </a:lnTo>
                <a:lnTo>
                  <a:pt x="1113612" y="488683"/>
                </a:lnTo>
                <a:lnTo>
                  <a:pt x="1088009" y="457873"/>
                </a:lnTo>
                <a:lnTo>
                  <a:pt x="1056043" y="413169"/>
                </a:lnTo>
                <a:lnTo>
                  <a:pt x="1028522" y="367372"/>
                </a:lnTo>
                <a:lnTo>
                  <a:pt x="1007491" y="322389"/>
                </a:lnTo>
                <a:lnTo>
                  <a:pt x="989660" y="277228"/>
                </a:lnTo>
                <a:lnTo>
                  <a:pt x="978128" y="233413"/>
                </a:lnTo>
                <a:lnTo>
                  <a:pt x="978230" y="218173"/>
                </a:lnTo>
                <a:lnTo>
                  <a:pt x="981240" y="204152"/>
                </a:lnTo>
                <a:lnTo>
                  <a:pt x="987094" y="191401"/>
                </a:lnTo>
                <a:lnTo>
                  <a:pt x="995629" y="194919"/>
                </a:lnTo>
                <a:lnTo>
                  <a:pt x="1006182" y="199974"/>
                </a:lnTo>
                <a:lnTo>
                  <a:pt x="1018717" y="206540"/>
                </a:lnTo>
                <a:lnTo>
                  <a:pt x="1039926" y="218440"/>
                </a:lnTo>
                <a:lnTo>
                  <a:pt x="1056551" y="228777"/>
                </a:lnTo>
                <a:lnTo>
                  <a:pt x="1061834" y="231787"/>
                </a:lnTo>
                <a:lnTo>
                  <a:pt x="1105484" y="244297"/>
                </a:lnTo>
                <a:lnTo>
                  <a:pt x="1114221" y="235699"/>
                </a:lnTo>
                <a:lnTo>
                  <a:pt x="1114056" y="228942"/>
                </a:lnTo>
                <a:lnTo>
                  <a:pt x="1092657" y="188252"/>
                </a:lnTo>
                <a:lnTo>
                  <a:pt x="1063142" y="160578"/>
                </a:lnTo>
                <a:lnTo>
                  <a:pt x="1016215" y="136055"/>
                </a:lnTo>
                <a:lnTo>
                  <a:pt x="965377" y="117602"/>
                </a:lnTo>
                <a:lnTo>
                  <a:pt x="938479" y="112712"/>
                </a:lnTo>
                <a:lnTo>
                  <a:pt x="929576" y="113855"/>
                </a:lnTo>
                <a:lnTo>
                  <a:pt x="923594" y="117348"/>
                </a:lnTo>
                <a:lnTo>
                  <a:pt x="916317" y="127736"/>
                </a:lnTo>
                <a:lnTo>
                  <a:pt x="911733" y="141693"/>
                </a:lnTo>
                <a:lnTo>
                  <a:pt x="909853" y="159194"/>
                </a:lnTo>
                <a:lnTo>
                  <a:pt x="910767" y="180213"/>
                </a:lnTo>
                <a:lnTo>
                  <a:pt x="916927" y="225399"/>
                </a:lnTo>
                <a:lnTo>
                  <a:pt x="927277" y="268859"/>
                </a:lnTo>
                <a:lnTo>
                  <a:pt x="940460" y="308102"/>
                </a:lnTo>
                <a:lnTo>
                  <a:pt x="955027" y="346163"/>
                </a:lnTo>
                <a:lnTo>
                  <a:pt x="971207" y="383006"/>
                </a:lnTo>
                <a:lnTo>
                  <a:pt x="987628" y="415417"/>
                </a:lnTo>
                <a:lnTo>
                  <a:pt x="989291" y="426224"/>
                </a:lnTo>
                <a:lnTo>
                  <a:pt x="995299" y="474205"/>
                </a:lnTo>
                <a:lnTo>
                  <a:pt x="999820" y="518083"/>
                </a:lnTo>
                <a:lnTo>
                  <a:pt x="1002233" y="565746"/>
                </a:lnTo>
                <a:lnTo>
                  <a:pt x="1002487" y="604012"/>
                </a:lnTo>
                <a:lnTo>
                  <a:pt x="1001915" y="616292"/>
                </a:lnTo>
                <a:lnTo>
                  <a:pt x="1001826" y="618058"/>
                </a:lnTo>
                <a:lnTo>
                  <a:pt x="1001077" y="629043"/>
                </a:lnTo>
                <a:lnTo>
                  <a:pt x="1001052" y="629564"/>
                </a:lnTo>
                <a:lnTo>
                  <a:pt x="996149" y="672909"/>
                </a:lnTo>
                <a:lnTo>
                  <a:pt x="987234" y="712724"/>
                </a:lnTo>
                <a:lnTo>
                  <a:pt x="973251" y="749173"/>
                </a:lnTo>
                <a:lnTo>
                  <a:pt x="945565" y="789051"/>
                </a:lnTo>
                <a:lnTo>
                  <a:pt x="913790" y="810628"/>
                </a:lnTo>
                <a:lnTo>
                  <a:pt x="878128" y="815340"/>
                </a:lnTo>
                <a:lnTo>
                  <a:pt x="859332" y="811542"/>
                </a:lnTo>
                <a:lnTo>
                  <a:pt x="840257" y="803313"/>
                </a:lnTo>
                <a:lnTo>
                  <a:pt x="820940" y="790562"/>
                </a:lnTo>
                <a:lnTo>
                  <a:pt x="801382" y="773176"/>
                </a:lnTo>
                <a:lnTo>
                  <a:pt x="802055" y="753745"/>
                </a:lnTo>
                <a:lnTo>
                  <a:pt x="802157" y="749173"/>
                </a:lnTo>
                <a:lnTo>
                  <a:pt x="802259" y="715759"/>
                </a:lnTo>
                <a:lnTo>
                  <a:pt x="802132" y="713270"/>
                </a:lnTo>
                <a:lnTo>
                  <a:pt x="802106" y="712851"/>
                </a:lnTo>
                <a:lnTo>
                  <a:pt x="801433" y="699643"/>
                </a:lnTo>
                <a:lnTo>
                  <a:pt x="801382" y="698627"/>
                </a:lnTo>
                <a:lnTo>
                  <a:pt x="800252" y="683183"/>
                </a:lnTo>
                <a:lnTo>
                  <a:pt x="798271" y="652856"/>
                </a:lnTo>
                <a:lnTo>
                  <a:pt x="793356" y="598131"/>
                </a:lnTo>
                <a:lnTo>
                  <a:pt x="784745" y="545007"/>
                </a:lnTo>
                <a:lnTo>
                  <a:pt x="772172" y="499999"/>
                </a:lnTo>
                <a:lnTo>
                  <a:pt x="754481" y="462267"/>
                </a:lnTo>
                <a:lnTo>
                  <a:pt x="749604" y="454279"/>
                </a:lnTo>
                <a:lnTo>
                  <a:pt x="747598" y="450977"/>
                </a:lnTo>
                <a:lnTo>
                  <a:pt x="742784" y="444207"/>
                </a:lnTo>
                <a:lnTo>
                  <a:pt x="742784" y="712851"/>
                </a:lnTo>
                <a:lnTo>
                  <a:pt x="730224" y="696074"/>
                </a:lnTo>
                <a:lnTo>
                  <a:pt x="706234" y="662813"/>
                </a:lnTo>
                <a:lnTo>
                  <a:pt x="684250" y="629043"/>
                </a:lnTo>
                <a:lnTo>
                  <a:pt x="661593" y="583806"/>
                </a:lnTo>
                <a:lnTo>
                  <a:pt x="643470" y="536028"/>
                </a:lnTo>
                <a:lnTo>
                  <a:pt x="634250" y="496290"/>
                </a:lnTo>
                <a:lnTo>
                  <a:pt x="634123" y="480606"/>
                </a:lnTo>
                <a:lnTo>
                  <a:pt x="637019" y="467817"/>
                </a:lnTo>
                <a:lnTo>
                  <a:pt x="642734" y="457962"/>
                </a:lnTo>
                <a:lnTo>
                  <a:pt x="645096" y="455676"/>
                </a:lnTo>
                <a:lnTo>
                  <a:pt x="647903" y="454279"/>
                </a:lnTo>
                <a:lnTo>
                  <a:pt x="652538" y="454279"/>
                </a:lnTo>
                <a:lnTo>
                  <a:pt x="689902" y="474726"/>
                </a:lnTo>
                <a:lnTo>
                  <a:pt x="715441" y="510451"/>
                </a:lnTo>
                <a:lnTo>
                  <a:pt x="730008" y="552792"/>
                </a:lnTo>
                <a:lnTo>
                  <a:pt x="737222" y="595922"/>
                </a:lnTo>
                <a:lnTo>
                  <a:pt x="739673" y="616292"/>
                </a:lnTo>
                <a:lnTo>
                  <a:pt x="739724" y="616699"/>
                </a:lnTo>
                <a:lnTo>
                  <a:pt x="740638" y="629043"/>
                </a:lnTo>
                <a:lnTo>
                  <a:pt x="741324" y="642543"/>
                </a:lnTo>
                <a:lnTo>
                  <a:pt x="741413" y="645033"/>
                </a:lnTo>
                <a:lnTo>
                  <a:pt x="741464" y="646430"/>
                </a:lnTo>
                <a:lnTo>
                  <a:pt x="741565" y="649312"/>
                </a:lnTo>
                <a:lnTo>
                  <a:pt x="741692" y="652856"/>
                </a:lnTo>
                <a:lnTo>
                  <a:pt x="741794" y="655574"/>
                </a:lnTo>
                <a:lnTo>
                  <a:pt x="742111" y="668947"/>
                </a:lnTo>
                <a:lnTo>
                  <a:pt x="742226" y="676465"/>
                </a:lnTo>
                <a:lnTo>
                  <a:pt x="742315" y="682650"/>
                </a:lnTo>
                <a:lnTo>
                  <a:pt x="742442" y="691832"/>
                </a:lnTo>
                <a:lnTo>
                  <a:pt x="742683" y="707618"/>
                </a:lnTo>
                <a:lnTo>
                  <a:pt x="742784" y="712851"/>
                </a:lnTo>
                <a:lnTo>
                  <a:pt x="742784" y="444207"/>
                </a:lnTo>
                <a:lnTo>
                  <a:pt x="714209" y="411607"/>
                </a:lnTo>
                <a:lnTo>
                  <a:pt x="678662" y="386588"/>
                </a:lnTo>
                <a:lnTo>
                  <a:pt x="638657" y="372999"/>
                </a:lnTo>
                <a:lnTo>
                  <a:pt x="628954" y="371475"/>
                </a:lnTo>
                <a:lnTo>
                  <a:pt x="618972" y="373253"/>
                </a:lnTo>
                <a:lnTo>
                  <a:pt x="614527" y="374650"/>
                </a:lnTo>
                <a:lnTo>
                  <a:pt x="609993" y="376682"/>
                </a:lnTo>
                <a:lnTo>
                  <a:pt x="601560" y="380365"/>
                </a:lnTo>
                <a:lnTo>
                  <a:pt x="598385" y="382651"/>
                </a:lnTo>
                <a:lnTo>
                  <a:pt x="595299" y="384810"/>
                </a:lnTo>
                <a:lnTo>
                  <a:pt x="592582" y="386842"/>
                </a:lnTo>
                <a:lnTo>
                  <a:pt x="572389" y="426224"/>
                </a:lnTo>
                <a:lnTo>
                  <a:pt x="572312" y="426466"/>
                </a:lnTo>
                <a:lnTo>
                  <a:pt x="567855" y="467817"/>
                </a:lnTo>
                <a:lnTo>
                  <a:pt x="567994" y="470916"/>
                </a:lnTo>
                <a:lnTo>
                  <a:pt x="568071" y="472465"/>
                </a:lnTo>
                <a:lnTo>
                  <a:pt x="568185" y="474726"/>
                </a:lnTo>
                <a:lnTo>
                  <a:pt x="568553" y="480606"/>
                </a:lnTo>
                <a:lnTo>
                  <a:pt x="568591" y="481037"/>
                </a:lnTo>
                <a:lnTo>
                  <a:pt x="568706" y="482892"/>
                </a:lnTo>
                <a:lnTo>
                  <a:pt x="584339" y="551307"/>
                </a:lnTo>
                <a:lnTo>
                  <a:pt x="599389" y="593204"/>
                </a:lnTo>
                <a:lnTo>
                  <a:pt x="617512" y="633171"/>
                </a:lnTo>
                <a:lnTo>
                  <a:pt x="638937" y="671195"/>
                </a:lnTo>
                <a:lnTo>
                  <a:pt x="662914" y="707618"/>
                </a:lnTo>
                <a:lnTo>
                  <a:pt x="688975" y="742632"/>
                </a:lnTo>
                <a:lnTo>
                  <a:pt x="717245" y="776325"/>
                </a:lnTo>
                <a:lnTo>
                  <a:pt x="747877" y="808736"/>
                </a:lnTo>
                <a:lnTo>
                  <a:pt x="785114" y="842657"/>
                </a:lnTo>
                <a:lnTo>
                  <a:pt x="820889" y="868464"/>
                </a:lnTo>
                <a:lnTo>
                  <a:pt x="855091" y="886320"/>
                </a:lnTo>
                <a:lnTo>
                  <a:pt x="918298" y="898715"/>
                </a:lnTo>
                <a:lnTo>
                  <a:pt x="946861" y="893597"/>
                </a:lnTo>
                <a:lnTo>
                  <a:pt x="997889" y="861187"/>
                </a:lnTo>
                <a:lnTo>
                  <a:pt x="1026579" y="822756"/>
                </a:lnTo>
                <a:lnTo>
                  <a:pt x="1040599" y="790562"/>
                </a:lnTo>
                <a:lnTo>
                  <a:pt x="1040676" y="790371"/>
                </a:lnTo>
                <a:lnTo>
                  <a:pt x="1054125" y="733958"/>
                </a:lnTo>
                <a:lnTo>
                  <a:pt x="1058722" y="691832"/>
                </a:lnTo>
                <a:lnTo>
                  <a:pt x="1059624" y="672909"/>
                </a:lnTo>
                <a:lnTo>
                  <a:pt x="1059611" y="638937"/>
                </a:lnTo>
                <a:lnTo>
                  <a:pt x="1057783" y="599427"/>
                </a:lnTo>
                <a:lnTo>
                  <a:pt x="1053147" y="551307"/>
                </a:lnTo>
                <a:lnTo>
                  <a:pt x="1046187" y="504863"/>
                </a:lnTo>
                <a:lnTo>
                  <a:pt x="1054188" y="515023"/>
                </a:lnTo>
                <a:lnTo>
                  <a:pt x="1080058" y="543052"/>
                </a:lnTo>
                <a:lnTo>
                  <a:pt x="1122222" y="578967"/>
                </a:lnTo>
                <a:lnTo>
                  <a:pt x="1166685" y="604431"/>
                </a:lnTo>
                <a:lnTo>
                  <a:pt x="1210157" y="617004"/>
                </a:lnTo>
                <a:lnTo>
                  <a:pt x="1224229" y="618236"/>
                </a:lnTo>
                <a:lnTo>
                  <a:pt x="1237970" y="617855"/>
                </a:lnTo>
                <a:lnTo>
                  <a:pt x="1275969" y="606526"/>
                </a:lnTo>
                <a:lnTo>
                  <a:pt x="1312684" y="572389"/>
                </a:lnTo>
                <a:lnTo>
                  <a:pt x="1337284" y="534530"/>
                </a:lnTo>
                <a:lnTo>
                  <a:pt x="1353693" y="492264"/>
                </a:lnTo>
                <a:lnTo>
                  <a:pt x="1363967" y="447332"/>
                </a:lnTo>
                <a:lnTo>
                  <a:pt x="1367815" y="398564"/>
                </a:lnTo>
                <a:lnTo>
                  <a:pt x="1368196" y="371259"/>
                </a:lnTo>
                <a:close/>
              </a:path>
            </a:pathLst>
          </a:custGeom>
          <a:solidFill>
            <a:srgbClr val="7F7F7F">
              <a:alpha val="501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0949" y="7365539"/>
            <a:ext cx="115687" cy="14206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85006" y="2282443"/>
            <a:ext cx="4851840" cy="4793869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62711" y="1277111"/>
            <a:ext cx="6791325" cy="0"/>
          </a:xfrm>
          <a:custGeom>
            <a:avLst/>
            <a:gdLst/>
            <a:ahLst/>
            <a:cxnLst/>
            <a:rect l="l" t="t" r="r" b="b"/>
            <a:pathLst>
              <a:path w="6791325">
                <a:moveTo>
                  <a:pt x="0" y="0"/>
                </a:moveTo>
                <a:lnTo>
                  <a:pt x="6791325" y="0"/>
                </a:lnTo>
              </a:path>
            </a:pathLst>
          </a:custGeom>
          <a:ln w="152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46024" y="1272277"/>
            <a:ext cx="244221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Times New Roman"/>
                <a:cs typeface="Times New Roman"/>
              </a:rPr>
              <a:t>Examples</a:t>
            </a:r>
            <a:r>
              <a:rPr sz="1400" spc="-2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of</a:t>
            </a:r>
            <a:r>
              <a:rPr sz="1400" spc="-2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Free</a:t>
            </a:r>
            <a:r>
              <a:rPr sz="1400" spc="-2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Body</a:t>
            </a:r>
            <a:r>
              <a:rPr sz="1400" spc="-4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Diagrams</a:t>
            </a:r>
            <a:endParaRPr sz="1400">
              <a:latin typeface="Times New Roman"/>
              <a:cs typeface="Times New Roman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62711" y="1079500"/>
            <a:ext cx="10771048" cy="8957499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5622929" y="9617586"/>
            <a:ext cx="473071" cy="1831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50"/>
              </a:lnSpc>
            </a:pPr>
            <a:r>
              <a:rPr lang="en-US" spc="-25" dirty="0"/>
              <a:t>6</a:t>
            </a:r>
            <a:r>
              <a:rPr spc="-25" dirty="0"/>
              <a:t>5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139E64-B796-0F5E-5405-9ED21E1D419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pPr marL="38100">
                <a:lnSpc>
                  <a:spcPts val="1150"/>
                </a:lnSpc>
              </a:pPr>
              <a:t>68</a:t>
            </a:fld>
            <a:endParaRPr lang="en-US" spc="-25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D6B517-5C79-406D-6103-A7566A986038}"/>
              </a:ext>
            </a:extLst>
          </p:cNvPr>
          <p:cNvSpPr txBox="1"/>
          <p:nvPr/>
        </p:nvSpPr>
        <p:spPr>
          <a:xfrm>
            <a:off x="3048000" y="5162034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9055">
              <a:lnSpc>
                <a:spcPct val="100000"/>
              </a:lnSpc>
              <a:spcBef>
                <a:spcPts val="45"/>
              </a:spcBef>
            </a:pPr>
            <a:r>
              <a:rPr lang="en-US" sz="2400" spc="-120" dirty="0">
                <a:latin typeface="Arial"/>
                <a:cs typeface="Arial"/>
              </a:rPr>
              <a:t>Free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spc="-70" dirty="0">
                <a:latin typeface="Arial"/>
                <a:cs typeface="Arial"/>
              </a:rPr>
              <a:t>body</a:t>
            </a:r>
            <a:r>
              <a:rPr lang="en-US" sz="2400" spc="-30" dirty="0">
                <a:latin typeface="Arial"/>
                <a:cs typeface="Arial"/>
              </a:rPr>
              <a:t> </a:t>
            </a:r>
            <a:r>
              <a:rPr lang="en-US" sz="2400" spc="-10" dirty="0">
                <a:latin typeface="Arial"/>
                <a:cs typeface="Arial"/>
              </a:rPr>
              <a:t>diagram related problems</a:t>
            </a:r>
          </a:p>
          <a:p>
            <a:pPr marL="59055">
              <a:lnSpc>
                <a:spcPct val="100000"/>
              </a:lnSpc>
              <a:spcBef>
                <a:spcPts val="45"/>
              </a:spcBef>
            </a:pPr>
            <a:endParaRPr lang="en-US" sz="2400" spc="-10" dirty="0">
              <a:latin typeface="Arial"/>
              <a:cs typeface="Arial"/>
            </a:endParaRPr>
          </a:p>
          <a:p>
            <a:pPr marL="59055">
              <a:lnSpc>
                <a:spcPct val="100000"/>
              </a:lnSpc>
              <a:spcBef>
                <a:spcPts val="45"/>
              </a:spcBef>
            </a:pPr>
            <a:r>
              <a:rPr lang="en-US" sz="2400" spc="-10" dirty="0">
                <a:latin typeface="Arial"/>
                <a:cs typeface="Arial"/>
              </a:rPr>
              <a:t>           Week 6-7</a:t>
            </a:r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884942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0949" y="7365539"/>
            <a:ext cx="115687" cy="142065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62711" y="1277111"/>
            <a:ext cx="6791325" cy="0"/>
          </a:xfrm>
          <a:custGeom>
            <a:avLst/>
            <a:gdLst/>
            <a:ahLst/>
            <a:cxnLst/>
            <a:rect l="l" t="t" r="r" b="b"/>
            <a:pathLst>
              <a:path w="6791325">
                <a:moveTo>
                  <a:pt x="0" y="0"/>
                </a:moveTo>
                <a:lnTo>
                  <a:pt x="6791325" y="0"/>
                </a:lnTo>
              </a:path>
            </a:pathLst>
          </a:custGeom>
          <a:ln w="152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46024" y="1275342"/>
            <a:ext cx="10907776" cy="197169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7325" algn="ctr">
              <a:lnSpc>
                <a:spcPct val="100000"/>
              </a:lnSpc>
              <a:spcBef>
                <a:spcPts val="95"/>
              </a:spcBef>
            </a:pPr>
            <a:r>
              <a:rPr sz="2400" b="1" i="1" spc="-10" dirty="0">
                <a:latin typeface="Times New Roman"/>
                <a:cs typeface="Times New Roman"/>
              </a:rPr>
              <a:t>Examples</a:t>
            </a:r>
            <a:endParaRPr sz="24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2400" b="1" i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Example</a:t>
            </a:r>
            <a:r>
              <a:rPr sz="2400" b="1" i="1" u="sng" spc="-5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b="1" i="1" u="sng" spc="-2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(1):-</a:t>
            </a:r>
            <a:endParaRPr sz="2400" dirty="0">
              <a:latin typeface="Times New Roman"/>
              <a:cs typeface="Times New Roman"/>
            </a:endParaRPr>
          </a:p>
          <a:p>
            <a:pPr marL="12700" marR="5080">
              <a:lnSpc>
                <a:spcPct val="143600"/>
              </a:lnSpc>
              <a:spcBef>
                <a:spcPts val="450"/>
              </a:spcBef>
            </a:pPr>
            <a:r>
              <a:rPr sz="2400" dirty="0">
                <a:latin typeface="Times New Roman"/>
                <a:cs typeface="Times New Roman"/>
              </a:rPr>
              <a:t>Draw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free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body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diagram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uniform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beam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shown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figure.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beam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has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mass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of </a:t>
            </a:r>
            <a:r>
              <a:rPr sz="2400" dirty="0">
                <a:latin typeface="Times New Roman"/>
                <a:cs typeface="Times New Roman"/>
              </a:rPr>
              <a:t>100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kg.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14603" y="4541809"/>
            <a:ext cx="872490" cy="708660"/>
          </a:xfrm>
          <a:prstGeom prst="rect">
            <a:avLst/>
          </a:prstGeom>
        </p:spPr>
        <p:txBody>
          <a:bodyPr vert="horz" wrap="square" lIns="0" tIns="132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40"/>
              </a:spcBef>
            </a:pPr>
            <a:r>
              <a:rPr sz="1600" b="1" i="1" u="sng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Solution:-</a:t>
            </a: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835"/>
              </a:spcBef>
            </a:pPr>
            <a:r>
              <a:rPr sz="1400" spc="-10" dirty="0">
                <a:latin typeface="Times New Roman"/>
                <a:cs typeface="Times New Roman"/>
              </a:rPr>
              <a:t>F.B.D</a:t>
            </a:r>
            <a:endParaRPr sz="1400">
              <a:latin typeface="Times New Roman"/>
              <a:cs typeface="Times New Roman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17420" y="2834652"/>
            <a:ext cx="8374380" cy="1749437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06829" y="5627483"/>
            <a:ext cx="10195561" cy="2882077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5622929" y="9617586"/>
            <a:ext cx="473071" cy="1831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50"/>
              </a:lnSpc>
            </a:pPr>
            <a:r>
              <a:rPr lang="en-US" spc="-25" dirty="0"/>
              <a:t>6</a:t>
            </a:r>
            <a:r>
              <a:rPr spc="-25" dirty="0"/>
              <a:t>6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E848480-A11A-B9D5-A40D-62C984469F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1212899"/>
              </p:ext>
            </p:extLst>
          </p:nvPr>
        </p:nvGraphicFramePr>
        <p:xfrm>
          <a:off x="419099" y="1231900"/>
          <a:ext cx="11353801" cy="43770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86079">
                  <a:extLst>
                    <a:ext uri="{9D8B030D-6E8A-4147-A177-3AD203B41FA5}">
                      <a16:colId xmlns:a16="http://schemas.microsoft.com/office/drawing/2014/main" val="253066529"/>
                    </a:ext>
                  </a:extLst>
                </a:gridCol>
                <a:gridCol w="4461019">
                  <a:extLst>
                    <a:ext uri="{9D8B030D-6E8A-4147-A177-3AD203B41FA5}">
                      <a16:colId xmlns:a16="http://schemas.microsoft.com/office/drawing/2014/main" val="828650970"/>
                    </a:ext>
                  </a:extLst>
                </a:gridCol>
                <a:gridCol w="1911422">
                  <a:extLst>
                    <a:ext uri="{9D8B030D-6E8A-4147-A177-3AD203B41FA5}">
                      <a16:colId xmlns:a16="http://schemas.microsoft.com/office/drawing/2014/main" val="2999097529"/>
                    </a:ext>
                  </a:extLst>
                </a:gridCol>
                <a:gridCol w="1847543">
                  <a:extLst>
                    <a:ext uri="{9D8B030D-6E8A-4147-A177-3AD203B41FA5}">
                      <a16:colId xmlns:a16="http://schemas.microsoft.com/office/drawing/2014/main" val="3216955583"/>
                    </a:ext>
                  </a:extLst>
                </a:gridCol>
                <a:gridCol w="1273869">
                  <a:extLst>
                    <a:ext uri="{9D8B030D-6E8A-4147-A177-3AD203B41FA5}">
                      <a16:colId xmlns:a16="http://schemas.microsoft.com/office/drawing/2014/main" val="4059025652"/>
                    </a:ext>
                  </a:extLst>
                </a:gridCol>
                <a:gridCol w="1273869">
                  <a:extLst>
                    <a:ext uri="{9D8B030D-6E8A-4147-A177-3AD203B41FA5}">
                      <a16:colId xmlns:a16="http://schemas.microsoft.com/office/drawing/2014/main" val="673990138"/>
                    </a:ext>
                  </a:extLst>
                </a:gridCol>
              </a:tblGrid>
              <a:tr h="23214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spc="-25" dirty="0">
                          <a:latin typeface="Times New Roman"/>
                          <a:cs typeface="Times New Roman"/>
                        </a:rPr>
                        <a:t>11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Friction</a:t>
                      </a:r>
                      <a:r>
                        <a:rPr lang="en-US" sz="2000" spc="-10" dirty="0">
                          <a:latin typeface="Times New Roman"/>
                          <a:cs typeface="Times New Roman"/>
                        </a:rPr>
                        <a:t> related  theory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Lecture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Quiz,</a:t>
                      </a:r>
                      <a:r>
                        <a:rPr sz="20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Written</a:t>
                      </a:r>
                      <a:r>
                        <a:rPr sz="20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Exam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CLO2,</a:t>
                      </a: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 CLO4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dirty="0">
                          <a:latin typeface="Times New Roman"/>
                          <a:cs typeface="Times New Roman"/>
                        </a:rPr>
                        <a:t>105-130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1426561"/>
                  </a:ext>
                </a:extLst>
              </a:tr>
              <a:tr h="40846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spc="-25" dirty="0">
                          <a:latin typeface="Times New Roman"/>
                          <a:cs typeface="Times New Roman"/>
                        </a:rPr>
                        <a:t>12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Friction</a:t>
                      </a:r>
                      <a:r>
                        <a:rPr lang="en-US" sz="2000" spc="-10" dirty="0">
                          <a:latin typeface="Times New Roman"/>
                          <a:cs typeface="Times New Roman"/>
                        </a:rPr>
                        <a:t> related problems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Project</a:t>
                      </a:r>
                      <a:r>
                        <a:rPr sz="20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exhibition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Assignment,</a:t>
                      </a:r>
                      <a:r>
                        <a:rPr sz="20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Written,</a:t>
                      </a:r>
                      <a:r>
                        <a:rPr sz="20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Quiz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CLO1,</a:t>
                      </a:r>
                      <a:r>
                        <a:rPr sz="20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CLO3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lang="en-US" sz="2000" dirty="0">
                          <a:latin typeface="Times New Roman"/>
                          <a:cs typeface="Times New Roman"/>
                        </a:rPr>
                        <a:t>132-152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2526379"/>
                  </a:ext>
                </a:extLst>
              </a:tr>
              <a:tr h="60917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spc="-25" dirty="0">
                          <a:latin typeface="Times New Roman"/>
                          <a:cs typeface="Times New Roman"/>
                        </a:rPr>
                        <a:t>13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lang="en-US" sz="2000" spc="-10" dirty="0">
                          <a:latin typeface="Times New Roman"/>
                          <a:cs typeface="Times New Roman"/>
                        </a:rPr>
                        <a:t>Friction related problems</a:t>
                      </a:r>
                      <a:endParaRPr lang="en-US"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Discussion,</a:t>
                      </a:r>
                      <a:r>
                        <a:rPr sz="2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Video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Presentation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  <a:tabLst>
                          <a:tab pos="1358900" algn="l"/>
                        </a:tabLst>
                      </a:pP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Report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writing,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Demonstration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CLO3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58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lang="en-US" sz="2000" dirty="0">
                          <a:latin typeface="Times New Roman"/>
                          <a:cs typeface="Times New Roman"/>
                        </a:rPr>
                        <a:t>132-152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58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1248896"/>
                  </a:ext>
                </a:extLst>
              </a:tr>
              <a:tr h="46503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spc="-25" dirty="0">
                          <a:latin typeface="Times New Roman"/>
                          <a:cs typeface="Times New Roman"/>
                        </a:rPr>
                        <a:t>14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Truss</a:t>
                      </a:r>
                      <a:r>
                        <a:rPr lang="en-US" sz="2000" spc="-10" dirty="0">
                          <a:latin typeface="Times New Roman"/>
                          <a:cs typeface="Times New Roman"/>
                        </a:rPr>
                        <a:t> related theory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Case-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based</a:t>
                      </a: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Learning,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Demonstration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Viva,</a:t>
                      </a:r>
                      <a:r>
                        <a:rPr sz="20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Quiz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CLO3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58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lang="en-US" sz="2000" dirty="0">
                          <a:latin typeface="Times New Roman"/>
                          <a:cs typeface="Times New Roman"/>
                        </a:rPr>
                        <a:t>154-163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58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770830"/>
                  </a:ext>
                </a:extLst>
              </a:tr>
              <a:tr h="46503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spc="-25" dirty="0">
                          <a:latin typeface="Times New Roman"/>
                          <a:cs typeface="Times New Roman"/>
                        </a:rPr>
                        <a:t>15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lang="en-US" sz="2000" spc="-10" dirty="0">
                          <a:latin typeface="Times New Roman"/>
                          <a:cs typeface="Times New Roman"/>
                        </a:rPr>
                        <a:t>Truss related problems</a:t>
                      </a:r>
                      <a:endParaRPr lang="en-US"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Lecture,</a:t>
                      </a:r>
                      <a:r>
                        <a:rPr sz="20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discussion,</a:t>
                      </a:r>
                      <a:r>
                        <a:rPr sz="20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group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work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Project,</a:t>
                      </a:r>
                      <a:r>
                        <a:rPr sz="2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Field</a:t>
                      </a:r>
                      <a:r>
                        <a:rPr sz="20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visit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CLO2,</a:t>
                      </a: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 CLO4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958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lang="en-US" sz="2000" dirty="0">
                          <a:latin typeface="Times New Roman"/>
                          <a:cs typeface="Times New Roman"/>
                        </a:rPr>
                        <a:t>165-183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58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5781298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1D37AFA-D364-1B0B-B1DB-C6D9B15C34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3077646"/>
              </p:ext>
            </p:extLst>
          </p:nvPr>
        </p:nvGraphicFramePr>
        <p:xfrm>
          <a:off x="419099" y="5727700"/>
          <a:ext cx="11353801" cy="13811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86079">
                  <a:extLst>
                    <a:ext uri="{9D8B030D-6E8A-4147-A177-3AD203B41FA5}">
                      <a16:colId xmlns:a16="http://schemas.microsoft.com/office/drawing/2014/main" val="1999273397"/>
                    </a:ext>
                  </a:extLst>
                </a:gridCol>
                <a:gridCol w="4461019">
                  <a:extLst>
                    <a:ext uri="{9D8B030D-6E8A-4147-A177-3AD203B41FA5}">
                      <a16:colId xmlns:a16="http://schemas.microsoft.com/office/drawing/2014/main" val="2461903407"/>
                    </a:ext>
                  </a:extLst>
                </a:gridCol>
                <a:gridCol w="1911422">
                  <a:extLst>
                    <a:ext uri="{9D8B030D-6E8A-4147-A177-3AD203B41FA5}">
                      <a16:colId xmlns:a16="http://schemas.microsoft.com/office/drawing/2014/main" val="2605322587"/>
                    </a:ext>
                  </a:extLst>
                </a:gridCol>
                <a:gridCol w="1847543">
                  <a:extLst>
                    <a:ext uri="{9D8B030D-6E8A-4147-A177-3AD203B41FA5}">
                      <a16:colId xmlns:a16="http://schemas.microsoft.com/office/drawing/2014/main" val="2829649439"/>
                    </a:ext>
                  </a:extLst>
                </a:gridCol>
                <a:gridCol w="1273869">
                  <a:extLst>
                    <a:ext uri="{9D8B030D-6E8A-4147-A177-3AD203B41FA5}">
                      <a16:colId xmlns:a16="http://schemas.microsoft.com/office/drawing/2014/main" val="1909867714"/>
                    </a:ext>
                  </a:extLst>
                </a:gridCol>
                <a:gridCol w="1273869">
                  <a:extLst>
                    <a:ext uri="{9D8B030D-6E8A-4147-A177-3AD203B41FA5}">
                      <a16:colId xmlns:a16="http://schemas.microsoft.com/office/drawing/2014/main" val="1471968262"/>
                    </a:ext>
                  </a:extLst>
                </a:gridCol>
              </a:tblGrid>
              <a:tr h="61783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spc="-25" dirty="0">
                          <a:latin typeface="Times New Roman"/>
                          <a:cs typeface="Times New Roman"/>
                        </a:rPr>
                        <a:t>16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lang="en-US" sz="2000" spc="-10" dirty="0">
                          <a:latin typeface="Times New Roman"/>
                          <a:cs typeface="Times New Roman"/>
                        </a:rPr>
                        <a:t>Truss related problems</a:t>
                      </a:r>
                      <a:endParaRPr lang="en-US"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Oral</a:t>
                      </a: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 Presentation,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debate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Quiz,</a:t>
                      </a:r>
                      <a:r>
                        <a:rPr sz="20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Written</a:t>
                      </a:r>
                      <a:r>
                        <a:rPr sz="20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Exam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75"/>
                        </a:spcBef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CLO2,</a:t>
                      </a: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 CLO3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161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75"/>
                        </a:spcBef>
                      </a:pPr>
                      <a:r>
                        <a:rPr lang="en-US" sz="2000" dirty="0">
                          <a:latin typeface="Times New Roman"/>
                          <a:cs typeface="Times New Roman"/>
                        </a:rPr>
                        <a:t>165-183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61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2811976"/>
                  </a:ext>
                </a:extLst>
              </a:tr>
              <a:tr h="36291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spc="-25" dirty="0">
                          <a:latin typeface="Times New Roman"/>
                          <a:cs typeface="Times New Roman"/>
                        </a:rPr>
                        <a:t>17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Practice</a:t>
                      </a:r>
                      <a:r>
                        <a:rPr sz="20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and</a:t>
                      </a: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Exercise,</a:t>
                      </a:r>
                      <a:r>
                        <a:rPr sz="20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Practice</a:t>
                      </a:r>
                      <a:r>
                        <a:rPr sz="20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and</a:t>
                      </a:r>
                      <a:r>
                        <a:rPr sz="20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Exercise,</a:t>
                      </a: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Practice</a:t>
                      </a: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and</a:t>
                      </a: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Exercise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Video</a:t>
                      </a:r>
                      <a:r>
                        <a:rPr sz="20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lecture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Assignment,</a:t>
                      </a:r>
                      <a:r>
                        <a:rPr sz="20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Written,</a:t>
                      </a:r>
                      <a:r>
                        <a:rPr sz="20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Quiz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CLO2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lang="en-US" sz="2000" dirty="0">
                          <a:latin typeface="Times New Roman"/>
                          <a:cs typeface="Times New Roman"/>
                        </a:rPr>
                        <a:t>184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914685639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F81D4C-3FCF-4DC1-3BBF-72BB3F4CB5F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7</a:t>
            </a:fld>
            <a:endParaRPr lang="en-US" spc="-25" dirty="0"/>
          </a:p>
        </p:txBody>
      </p:sp>
    </p:spTree>
    <p:extLst>
      <p:ext uri="{BB962C8B-B14F-4D97-AF65-F5344CB8AC3E}">
        <p14:creationId xmlns:p14="http://schemas.microsoft.com/office/powerpoint/2010/main" val="185882627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0949" y="7365539"/>
            <a:ext cx="115687" cy="142065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62711" y="1277111"/>
            <a:ext cx="6791325" cy="0"/>
          </a:xfrm>
          <a:custGeom>
            <a:avLst/>
            <a:gdLst/>
            <a:ahLst/>
            <a:cxnLst/>
            <a:rect l="l" t="t" r="r" b="b"/>
            <a:pathLst>
              <a:path w="6791325">
                <a:moveTo>
                  <a:pt x="0" y="0"/>
                </a:moveTo>
                <a:lnTo>
                  <a:pt x="6791325" y="0"/>
                </a:lnTo>
              </a:path>
            </a:pathLst>
          </a:custGeom>
          <a:ln w="152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46024" y="1275342"/>
            <a:ext cx="10679176" cy="129670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b="1" i="1" u="sng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Example(2):-</a:t>
            </a:r>
            <a:endParaRPr sz="2000" dirty="0">
              <a:latin typeface="Times New Roman"/>
              <a:cs typeface="Times New Roman"/>
            </a:endParaRPr>
          </a:p>
          <a:p>
            <a:pPr marL="12700" marR="5080">
              <a:lnSpc>
                <a:spcPct val="143600"/>
              </a:lnSpc>
              <a:spcBef>
                <a:spcPts val="1100"/>
              </a:spcBef>
            </a:pPr>
            <a:r>
              <a:rPr sz="2000" dirty="0">
                <a:latin typeface="Times New Roman"/>
                <a:cs typeface="Times New Roman"/>
              </a:rPr>
              <a:t>Two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smooth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pipes,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each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having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mass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300kg,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are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supported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by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forked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tines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the </a:t>
            </a:r>
            <a:r>
              <a:rPr sz="2000" dirty="0">
                <a:latin typeface="Times New Roman"/>
                <a:cs typeface="Times New Roman"/>
              </a:rPr>
              <a:t>tractor.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Draw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F,B.D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for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each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pipe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and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both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pipes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together.</a:t>
            </a:r>
            <a:endParaRPr sz="2000" dirty="0">
              <a:latin typeface="Times New Roman"/>
              <a:cs typeface="Times New Roman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03726" y="2555989"/>
            <a:ext cx="3550310" cy="1743709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514603" y="4320668"/>
            <a:ext cx="87249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i="1" u="sng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Solution:-</a:t>
            </a:r>
            <a:endParaRPr sz="1600">
              <a:latin typeface="Times New Roman"/>
              <a:cs typeface="Times New Roman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67600" y="4668540"/>
            <a:ext cx="3931310" cy="189736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60022" y="4668540"/>
            <a:ext cx="4198621" cy="2147201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904619" y="7051817"/>
            <a:ext cx="3124200" cy="1932381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EE07F22-C8F0-BABB-0D40-F143057B2AA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70</a:t>
            </a:fld>
            <a:endParaRPr lang="en-US" spc="-25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0949" y="7365539"/>
            <a:ext cx="115687" cy="142065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62711" y="1277111"/>
            <a:ext cx="6791325" cy="0"/>
          </a:xfrm>
          <a:custGeom>
            <a:avLst/>
            <a:gdLst/>
            <a:ahLst/>
            <a:cxnLst/>
            <a:rect l="l" t="t" r="r" b="b"/>
            <a:pathLst>
              <a:path w="6791325">
                <a:moveTo>
                  <a:pt x="0" y="0"/>
                </a:moveTo>
                <a:lnTo>
                  <a:pt x="6791325" y="0"/>
                </a:lnTo>
              </a:path>
            </a:pathLst>
          </a:custGeom>
          <a:ln w="152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46024" y="1275342"/>
            <a:ext cx="10450576" cy="152541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400" b="1" i="1" u="sng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Example(3):-</a:t>
            </a:r>
            <a:endParaRPr sz="2400" dirty="0">
              <a:latin typeface="Times New Roman"/>
              <a:cs typeface="Times New Roman"/>
            </a:endParaRPr>
          </a:p>
          <a:p>
            <a:pPr marL="12700" marR="5080">
              <a:lnSpc>
                <a:spcPct val="143600"/>
              </a:lnSpc>
              <a:spcBef>
                <a:spcPts val="1100"/>
              </a:spcBef>
            </a:pPr>
            <a:r>
              <a:rPr sz="2400" dirty="0">
                <a:latin typeface="Times New Roman"/>
                <a:cs typeface="Times New Roman"/>
              </a:rPr>
              <a:t>Draw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F.B.D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unloaded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platform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that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is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suspended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off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edge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oil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rig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shown </a:t>
            </a:r>
            <a:r>
              <a:rPr sz="2400" dirty="0">
                <a:latin typeface="Times New Roman"/>
                <a:cs typeface="Times New Roman"/>
              </a:rPr>
              <a:t>in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figure.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platform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has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mass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200kg.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14603" y="5823588"/>
            <a:ext cx="87249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i="1" u="sng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Solution:-</a:t>
            </a:r>
            <a:endParaRPr sz="1600">
              <a:latin typeface="Times New Roman"/>
              <a:cs typeface="Times New Roman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68435" y="2979240"/>
            <a:ext cx="3517231" cy="3227793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95091" y="6457879"/>
            <a:ext cx="4910709" cy="2394021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555548E-7FED-2BBD-5F3C-5FEE66AC79B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71</a:t>
            </a:fld>
            <a:endParaRPr lang="en-US" spc="-25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0949" y="7365539"/>
            <a:ext cx="115687" cy="142065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395779" y="1431505"/>
            <a:ext cx="9725289" cy="152541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400" b="1" i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H.W</a:t>
            </a:r>
            <a:r>
              <a:rPr sz="2400" b="1" i="1" u="sng" spc="-5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6</a:t>
            </a:r>
            <a:endParaRPr sz="2400" dirty="0">
              <a:latin typeface="Times New Roman"/>
              <a:cs typeface="Times New Roman"/>
            </a:endParaRPr>
          </a:p>
          <a:p>
            <a:pPr marL="12700" marR="5080">
              <a:lnSpc>
                <a:spcPct val="143600"/>
              </a:lnSpc>
              <a:spcBef>
                <a:spcPts val="1085"/>
              </a:spcBef>
            </a:pPr>
            <a:r>
              <a:rPr sz="2400" dirty="0">
                <a:latin typeface="Times New Roman"/>
                <a:cs typeface="Times New Roman"/>
              </a:rPr>
              <a:t>Make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whatever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changes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or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addition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are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necessary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each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case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to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form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correct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and </a:t>
            </a:r>
            <a:r>
              <a:rPr sz="2400" dirty="0">
                <a:latin typeface="Times New Roman"/>
                <a:cs typeface="Times New Roman"/>
              </a:rPr>
              <a:t>complete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F.B.D.</a:t>
            </a:r>
            <a:endParaRPr sz="2400" dirty="0">
              <a:latin typeface="Times New Roman"/>
              <a:cs typeface="Times New Roman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00200" y="3213100"/>
            <a:ext cx="8353123" cy="6408990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CA65057-5E75-E19A-9B13-9D541F09922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72</a:t>
            </a:fld>
            <a:endParaRPr lang="en-US" spc="-25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0949" y="7365539"/>
            <a:ext cx="115687" cy="142065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62711" y="1277111"/>
            <a:ext cx="6791325" cy="0"/>
          </a:xfrm>
          <a:custGeom>
            <a:avLst/>
            <a:gdLst/>
            <a:ahLst/>
            <a:cxnLst/>
            <a:rect l="l" t="t" r="r" b="b"/>
            <a:pathLst>
              <a:path w="6791325">
                <a:moveTo>
                  <a:pt x="0" y="0"/>
                </a:moveTo>
                <a:lnTo>
                  <a:pt x="6791325" y="0"/>
                </a:lnTo>
              </a:path>
            </a:pathLst>
          </a:custGeom>
          <a:ln w="152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46024" y="1275341"/>
            <a:ext cx="11212576" cy="877387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400" b="1" dirty="0">
                <a:latin typeface="Times New Roman"/>
                <a:cs typeface="Times New Roman"/>
              </a:rPr>
              <a:t>4.2</a:t>
            </a:r>
            <a:r>
              <a:rPr sz="2400" b="1" spc="-4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General</a:t>
            </a:r>
            <a:r>
              <a:rPr sz="2000" b="1" spc="-2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Procedure</a:t>
            </a:r>
            <a:r>
              <a:rPr sz="2000" b="1" spc="-4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for</a:t>
            </a:r>
            <a:r>
              <a:rPr sz="2000" b="1" spc="-3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the</a:t>
            </a:r>
            <a:r>
              <a:rPr sz="2000" b="1" spc="-3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Solution</a:t>
            </a:r>
            <a:r>
              <a:rPr sz="2000" b="1" spc="-4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of</a:t>
            </a:r>
            <a:r>
              <a:rPr sz="2000" b="1" spc="-4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Problems</a:t>
            </a:r>
            <a:r>
              <a:rPr sz="2000" b="1" spc="-3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in</a:t>
            </a:r>
            <a:r>
              <a:rPr sz="2000" b="1" spc="-45" dirty="0">
                <a:latin typeface="Times New Roman"/>
                <a:cs typeface="Times New Roman"/>
              </a:rPr>
              <a:t> </a:t>
            </a:r>
            <a:r>
              <a:rPr sz="2000" b="1" spc="-10" dirty="0">
                <a:latin typeface="Times New Roman"/>
                <a:cs typeface="Times New Roman"/>
              </a:rPr>
              <a:t>Equilibrium.</a:t>
            </a:r>
            <a:endParaRPr sz="2000" dirty="0">
              <a:latin typeface="Times New Roman"/>
              <a:cs typeface="Times New Roman"/>
            </a:endParaRPr>
          </a:p>
          <a:p>
            <a:pPr marL="190500" indent="-177800">
              <a:lnSpc>
                <a:spcPct val="100000"/>
              </a:lnSpc>
              <a:spcBef>
                <a:spcPts val="1830"/>
              </a:spcBef>
              <a:buAutoNum type="arabicPeriod"/>
              <a:tabLst>
                <a:tab pos="190500" algn="l"/>
              </a:tabLst>
            </a:pPr>
            <a:r>
              <a:rPr sz="2000" dirty="0">
                <a:latin typeface="Times New Roman"/>
                <a:cs typeface="Times New Roman"/>
              </a:rPr>
              <a:t>Determine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given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data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and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unknown.</a:t>
            </a: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20"/>
              </a:spcBef>
              <a:buFont typeface="Times New Roman"/>
              <a:buAutoNum type="arabicPeriod"/>
            </a:pPr>
            <a:endParaRPr sz="2000" dirty="0">
              <a:latin typeface="Times New Roman"/>
              <a:cs typeface="Times New Roman"/>
            </a:endParaRPr>
          </a:p>
          <a:p>
            <a:pPr marL="146050" indent="-146050">
              <a:lnSpc>
                <a:spcPct val="100000"/>
              </a:lnSpc>
              <a:buAutoNum type="arabicPeriod"/>
              <a:tabLst>
                <a:tab pos="146050" algn="l"/>
              </a:tabLst>
            </a:pPr>
            <a:r>
              <a:rPr sz="2000" dirty="0">
                <a:latin typeface="Times New Roman"/>
                <a:cs typeface="Times New Roman"/>
              </a:rPr>
              <a:t>Draw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F.B.D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for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member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on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which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unknown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forces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are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acting.</a:t>
            </a:r>
            <a:endParaRPr sz="2000" dirty="0">
              <a:latin typeface="Times New Roman"/>
              <a:cs typeface="Times New Roman"/>
            </a:endParaRPr>
          </a:p>
          <a:p>
            <a:pPr marL="12700" marR="275590" indent="177800">
              <a:lnSpc>
                <a:spcPct val="143600"/>
              </a:lnSpc>
              <a:spcBef>
                <a:spcPts val="1005"/>
              </a:spcBef>
              <a:buAutoNum type="arabicPeriod"/>
              <a:tabLst>
                <a:tab pos="190500" algn="l"/>
              </a:tabLst>
            </a:pPr>
            <a:r>
              <a:rPr sz="2000" dirty="0">
                <a:latin typeface="Times New Roman"/>
                <a:cs typeface="Times New Roman"/>
              </a:rPr>
              <a:t>Determine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type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force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system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acting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on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F.B.D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and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number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independent </a:t>
            </a:r>
            <a:r>
              <a:rPr sz="2000" dirty="0">
                <a:latin typeface="Times New Roman"/>
                <a:cs typeface="Times New Roman"/>
              </a:rPr>
              <a:t>equations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equilibrium.</a:t>
            </a:r>
            <a:endParaRPr sz="2000" dirty="0">
              <a:latin typeface="Times New Roman"/>
              <a:cs typeface="Times New Roman"/>
            </a:endParaRPr>
          </a:p>
          <a:p>
            <a:pPr marL="12700" marR="73660" indent="177800">
              <a:lnSpc>
                <a:spcPct val="143800"/>
              </a:lnSpc>
              <a:spcBef>
                <a:spcPts val="1005"/>
              </a:spcBef>
              <a:buAutoNum type="arabicPeriod"/>
              <a:tabLst>
                <a:tab pos="190500" algn="l"/>
              </a:tabLst>
            </a:pPr>
            <a:r>
              <a:rPr sz="2000" dirty="0">
                <a:latin typeface="Times New Roman"/>
                <a:cs typeface="Times New Roman"/>
              </a:rPr>
              <a:t>Compare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number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unknown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on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F.B.D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with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number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independent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equations </a:t>
            </a:r>
            <a:r>
              <a:rPr sz="2000" dirty="0">
                <a:latin typeface="Times New Roman"/>
                <a:cs typeface="Times New Roman"/>
              </a:rPr>
              <a:t>of </a:t>
            </a:r>
            <a:r>
              <a:rPr sz="2000" spc="-10" dirty="0">
                <a:latin typeface="Times New Roman"/>
                <a:cs typeface="Times New Roman"/>
              </a:rPr>
              <a:t>equilibrium.</a:t>
            </a: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30"/>
              </a:spcBef>
              <a:buFont typeface="Times New Roman"/>
              <a:buAutoNum type="arabicPeriod"/>
            </a:pPr>
            <a:endParaRPr sz="2000" dirty="0">
              <a:latin typeface="Times New Roman"/>
              <a:cs typeface="Times New Roman"/>
            </a:endParaRPr>
          </a:p>
          <a:p>
            <a:pPr marL="227965" lvl="1" indent="-215265">
              <a:lnSpc>
                <a:spcPct val="100000"/>
              </a:lnSpc>
              <a:buAutoNum type="alphaUcPeriod"/>
              <a:tabLst>
                <a:tab pos="227965" algn="l"/>
              </a:tabLst>
            </a:pPr>
            <a:r>
              <a:rPr sz="2000" dirty="0">
                <a:latin typeface="Times New Roman"/>
                <a:cs typeface="Times New Roman"/>
              </a:rPr>
              <a:t>If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number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10" dirty="0">
                <a:latin typeface="Times New Roman"/>
                <a:cs typeface="Times New Roman"/>
              </a:rPr>
              <a:t> equations=the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number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unknowns,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then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start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solution.</a:t>
            </a:r>
            <a:endParaRPr sz="2000" dirty="0">
              <a:latin typeface="Times New Roman"/>
              <a:cs typeface="Times New Roman"/>
            </a:endParaRPr>
          </a:p>
          <a:p>
            <a:pPr marL="12700" marR="184150" lvl="1" indent="206375">
              <a:lnSpc>
                <a:spcPct val="143600"/>
              </a:lnSpc>
              <a:spcBef>
                <a:spcPts val="994"/>
              </a:spcBef>
              <a:buAutoNum type="alphaUcPeriod"/>
              <a:tabLst>
                <a:tab pos="219075" algn="l"/>
              </a:tabLst>
            </a:pPr>
            <a:r>
              <a:rPr sz="2000" dirty="0">
                <a:latin typeface="Times New Roman"/>
                <a:cs typeface="Times New Roman"/>
              </a:rPr>
              <a:t>If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number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unknown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&gt;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number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independent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equations,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then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draw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F.B.D.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for </a:t>
            </a:r>
            <a:r>
              <a:rPr sz="2000" dirty="0">
                <a:latin typeface="Times New Roman"/>
                <a:cs typeface="Times New Roman"/>
              </a:rPr>
              <a:t>another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body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and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repeat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step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3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and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4.</a:t>
            </a:r>
            <a:endParaRPr sz="2000" dirty="0">
              <a:latin typeface="Times New Roman"/>
              <a:cs typeface="Times New Roman"/>
            </a:endParaRPr>
          </a:p>
          <a:p>
            <a:pPr marL="12700" marR="135255" indent="177800">
              <a:lnSpc>
                <a:spcPct val="143600"/>
              </a:lnSpc>
              <a:spcBef>
                <a:spcPts val="1010"/>
              </a:spcBef>
              <a:buAutoNum type="arabicPeriod" startAt="5"/>
              <a:tabLst>
                <a:tab pos="190500" algn="l"/>
              </a:tabLst>
            </a:pPr>
            <a:r>
              <a:rPr sz="2000" dirty="0">
                <a:latin typeface="Times New Roman"/>
                <a:cs typeface="Times New Roman"/>
              </a:rPr>
              <a:t>If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number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unknowns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in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second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F.B.D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=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number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equations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then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solve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the </a:t>
            </a:r>
            <a:r>
              <a:rPr sz="2000" dirty="0">
                <a:latin typeface="Times New Roman"/>
                <a:cs typeface="Times New Roman"/>
              </a:rPr>
              <a:t>problem.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If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it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is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not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repeat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step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4-</a:t>
            </a:r>
            <a:r>
              <a:rPr sz="2000" spc="-50" dirty="0">
                <a:latin typeface="Times New Roman"/>
                <a:cs typeface="Times New Roman"/>
              </a:rPr>
              <a:t>6</a:t>
            </a:r>
            <a:endParaRPr sz="2000" dirty="0">
              <a:latin typeface="Times New Roman"/>
              <a:cs typeface="Times New Roman"/>
            </a:endParaRPr>
          </a:p>
          <a:p>
            <a:pPr marL="12700" marR="147320" indent="177800">
              <a:lnSpc>
                <a:spcPct val="143600"/>
              </a:lnSpc>
              <a:spcBef>
                <a:spcPts val="1010"/>
              </a:spcBef>
              <a:buAutoNum type="arabicPeriod" startAt="5"/>
              <a:tabLst>
                <a:tab pos="190500" algn="l"/>
              </a:tabLst>
            </a:pPr>
            <a:r>
              <a:rPr sz="2000" dirty="0">
                <a:latin typeface="Times New Roman"/>
                <a:cs typeface="Times New Roman"/>
              </a:rPr>
              <a:t>If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there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are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still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too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many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unknowns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after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drawing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F.B.D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for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all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bodies,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then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problem </a:t>
            </a:r>
            <a:r>
              <a:rPr sz="2000" dirty="0">
                <a:latin typeface="Times New Roman"/>
                <a:cs typeface="Times New Roman"/>
              </a:rPr>
              <a:t>is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statically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indeterminate.</a:t>
            </a: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30"/>
              </a:spcBef>
            </a:pPr>
            <a:endParaRPr sz="2000" dirty="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r>
              <a:rPr sz="2000" b="1" dirty="0">
                <a:latin typeface="Times New Roman"/>
                <a:cs typeface="Times New Roman"/>
              </a:rPr>
              <a:t>4.2.1</a:t>
            </a:r>
            <a:r>
              <a:rPr sz="2000" b="1" spc="-2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Equations</a:t>
            </a:r>
            <a:r>
              <a:rPr sz="2000" b="1" spc="-2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of</a:t>
            </a:r>
            <a:r>
              <a:rPr sz="2000" b="1" spc="-20" dirty="0">
                <a:latin typeface="Times New Roman"/>
                <a:cs typeface="Times New Roman"/>
              </a:rPr>
              <a:t> </a:t>
            </a:r>
            <a:r>
              <a:rPr sz="2000" b="1" spc="-10" dirty="0">
                <a:latin typeface="Times New Roman"/>
                <a:cs typeface="Times New Roman"/>
              </a:rPr>
              <a:t>Equilibrium</a:t>
            </a:r>
            <a:r>
              <a:rPr sz="2000" b="1" spc="-3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for</a:t>
            </a:r>
            <a:r>
              <a:rPr sz="2000" b="1" spc="-20" dirty="0">
                <a:latin typeface="Times New Roman"/>
                <a:cs typeface="Times New Roman"/>
              </a:rPr>
              <a:t> </a:t>
            </a:r>
            <a:r>
              <a:rPr sz="2000" b="1" spc="-10" dirty="0">
                <a:latin typeface="Times New Roman"/>
                <a:cs typeface="Times New Roman"/>
              </a:rPr>
              <a:t>Concurrent</a:t>
            </a:r>
            <a:r>
              <a:rPr sz="2000" b="1" spc="-3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Coplanar</a:t>
            </a:r>
            <a:r>
              <a:rPr sz="2000" b="1" spc="-3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Force</a:t>
            </a:r>
            <a:r>
              <a:rPr sz="2000" b="1" spc="-35" dirty="0">
                <a:latin typeface="Times New Roman"/>
                <a:cs typeface="Times New Roman"/>
              </a:rPr>
              <a:t> </a:t>
            </a:r>
            <a:r>
              <a:rPr sz="2000" b="1" spc="-10" dirty="0">
                <a:latin typeface="Times New Roman"/>
                <a:cs typeface="Times New Roman"/>
              </a:rPr>
              <a:t>System.</a:t>
            </a:r>
            <a:endParaRPr sz="2000" dirty="0">
              <a:latin typeface="Times New Roman"/>
              <a:cs typeface="Times New Roman"/>
            </a:endParaRPr>
          </a:p>
          <a:p>
            <a:pPr marL="12700" marR="5080" algn="just">
              <a:lnSpc>
                <a:spcPct val="144500"/>
              </a:lnSpc>
              <a:spcBef>
                <a:spcPts val="434"/>
              </a:spcBef>
            </a:pP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1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resultant</a:t>
            </a:r>
            <a:r>
              <a:rPr sz="2000" spc="1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1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</a:t>
            </a:r>
            <a:r>
              <a:rPr sz="2000" spc="1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concurrent,</a:t>
            </a:r>
            <a:r>
              <a:rPr sz="2000" spc="1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coplanar</a:t>
            </a:r>
            <a:r>
              <a:rPr sz="2000" spc="1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force</a:t>
            </a:r>
            <a:r>
              <a:rPr sz="2000" spc="1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system</a:t>
            </a:r>
            <a:r>
              <a:rPr sz="2000" spc="114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is</a:t>
            </a:r>
            <a:r>
              <a:rPr sz="2000" spc="1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</a:t>
            </a:r>
            <a:r>
              <a:rPr sz="2000" spc="1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single</a:t>
            </a:r>
            <a:r>
              <a:rPr sz="2000" spc="1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force</a:t>
            </a:r>
            <a:r>
              <a:rPr sz="2000" spc="1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through</a:t>
            </a:r>
            <a:r>
              <a:rPr sz="2000" spc="1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1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point</a:t>
            </a:r>
            <a:r>
              <a:rPr sz="2000" spc="12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of </a:t>
            </a:r>
            <a:r>
              <a:rPr sz="2000" dirty="0">
                <a:latin typeface="Times New Roman"/>
                <a:cs typeface="Times New Roman"/>
              </a:rPr>
              <a:t>concurrence.</a:t>
            </a:r>
            <a:r>
              <a:rPr sz="2000" spc="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When</a:t>
            </a:r>
            <a:r>
              <a:rPr sz="2000" spc="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this</a:t>
            </a:r>
            <a:r>
              <a:rPr sz="2000" spc="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resultant</a:t>
            </a:r>
            <a:r>
              <a:rPr sz="2000" spc="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force</a:t>
            </a:r>
            <a:r>
              <a:rPr sz="2000" spc="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is</a:t>
            </a:r>
            <a:r>
              <a:rPr sz="2000" spc="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zero,</a:t>
            </a:r>
            <a:r>
              <a:rPr sz="2000" spc="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body</a:t>
            </a:r>
            <a:r>
              <a:rPr sz="2000" spc="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on</a:t>
            </a:r>
            <a:r>
              <a:rPr sz="2000" spc="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which</a:t>
            </a:r>
            <a:r>
              <a:rPr sz="2000" spc="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force</a:t>
            </a:r>
            <a:r>
              <a:rPr sz="2000" spc="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system</a:t>
            </a:r>
            <a:r>
              <a:rPr sz="2000" spc="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acts</a:t>
            </a:r>
            <a:r>
              <a:rPr sz="2000" spc="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is</a:t>
            </a:r>
            <a:r>
              <a:rPr sz="2000" spc="2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in </a:t>
            </a:r>
            <a:r>
              <a:rPr sz="2000" dirty="0">
                <a:latin typeface="Times New Roman"/>
                <a:cs typeface="Times New Roman"/>
              </a:rPr>
              <a:t>equilibrium.</a:t>
            </a:r>
            <a:r>
              <a:rPr sz="2000" spc="315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The</a:t>
            </a:r>
            <a:r>
              <a:rPr sz="2000" b="1" i="1" spc="310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equations</a:t>
            </a:r>
            <a:r>
              <a:rPr sz="2000" b="1" i="1" spc="310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necessary</a:t>
            </a:r>
            <a:r>
              <a:rPr sz="2000" b="1" i="1" spc="315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to</a:t>
            </a:r>
            <a:r>
              <a:rPr sz="2000" b="1" i="1" spc="310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ensure</a:t>
            </a:r>
            <a:r>
              <a:rPr sz="2000" b="1" i="1" spc="310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a</a:t>
            </a:r>
            <a:r>
              <a:rPr sz="2000" b="1" i="1" spc="300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zero</a:t>
            </a:r>
            <a:r>
              <a:rPr sz="2000" b="1" i="1" spc="305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resultant</a:t>
            </a:r>
            <a:r>
              <a:rPr sz="2000" b="1" i="1" spc="310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are</a:t>
            </a:r>
            <a:r>
              <a:rPr sz="2000" b="1" i="1" spc="295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the</a:t>
            </a:r>
            <a:r>
              <a:rPr sz="2000" b="1" i="1" spc="315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equations</a:t>
            </a:r>
            <a:r>
              <a:rPr sz="2000" b="1" i="1" spc="310" dirty="0">
                <a:latin typeface="Times New Roman"/>
                <a:cs typeface="Times New Roman"/>
              </a:rPr>
              <a:t> </a:t>
            </a:r>
            <a:r>
              <a:rPr sz="2000" b="1" i="1" spc="-25" dirty="0">
                <a:latin typeface="Times New Roman"/>
                <a:cs typeface="Times New Roman"/>
              </a:rPr>
              <a:t>of </a:t>
            </a:r>
            <a:r>
              <a:rPr sz="2000" b="1" i="1" spc="-10" dirty="0">
                <a:latin typeface="Times New Roman"/>
                <a:cs typeface="Times New Roman"/>
              </a:rPr>
              <a:t>equilibrium.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5579241" y="10061918"/>
            <a:ext cx="473071" cy="1831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50"/>
              </a:lnSpc>
            </a:pPr>
            <a:r>
              <a:rPr lang="en-US" spc="-25" dirty="0"/>
              <a:t>71</a:t>
            </a:r>
            <a:endParaRPr spc="-25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0949" y="7365539"/>
            <a:ext cx="115687" cy="14206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73075" y="1301495"/>
            <a:ext cx="4398858" cy="279044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685800" y="4054723"/>
            <a:ext cx="10477501" cy="651421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15570">
              <a:lnSpc>
                <a:spcPct val="100000"/>
              </a:lnSpc>
              <a:spcBef>
                <a:spcPts val="105"/>
              </a:spcBef>
            </a:pPr>
            <a:r>
              <a:rPr sz="1400" spc="-25" dirty="0">
                <a:latin typeface="Times New Roman"/>
                <a:cs typeface="Times New Roman"/>
              </a:rPr>
              <a:t>A</a:t>
            </a:r>
            <a:r>
              <a:rPr sz="2000" spc="-25" dirty="0">
                <a:latin typeface="Times New Roman"/>
                <a:cs typeface="Times New Roman"/>
              </a:rPr>
              <a:t>.</a:t>
            </a: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785"/>
              </a:spcBef>
            </a:pPr>
            <a:endParaRPr sz="2000" dirty="0">
              <a:latin typeface="Times New Roman"/>
              <a:cs typeface="Times New Roman"/>
            </a:endParaRPr>
          </a:p>
          <a:p>
            <a:pPr marL="114300">
              <a:lnSpc>
                <a:spcPct val="100000"/>
              </a:lnSpc>
              <a:spcBef>
                <a:spcPts val="5"/>
              </a:spcBef>
              <a:tabLst>
                <a:tab pos="1263015" algn="l"/>
              </a:tabLst>
            </a:pPr>
            <a:r>
              <a:rPr sz="2000" spc="865" dirty="0">
                <a:latin typeface="Cambria Math"/>
                <a:cs typeface="Cambria Math"/>
              </a:rPr>
              <a:t>∑</a:t>
            </a:r>
            <a:r>
              <a:rPr sz="2000" spc="-75" dirty="0">
                <a:latin typeface="Cambria Math"/>
                <a:cs typeface="Cambria Math"/>
              </a:rPr>
              <a:t> </a:t>
            </a:r>
            <a:r>
              <a:rPr sz="2000" dirty="0">
                <a:latin typeface="Cambria Math"/>
                <a:cs typeface="Cambria Math"/>
              </a:rPr>
              <a:t>F</a:t>
            </a:r>
            <a:r>
              <a:rPr sz="2000" baseline="-16666" dirty="0">
                <a:latin typeface="Cambria Math"/>
                <a:cs typeface="Cambria Math"/>
              </a:rPr>
              <a:t>x</a:t>
            </a:r>
            <a:r>
              <a:rPr sz="2000" spc="382" baseline="-16666" dirty="0">
                <a:latin typeface="Cambria Math"/>
                <a:cs typeface="Cambria Math"/>
              </a:rPr>
              <a:t> </a:t>
            </a:r>
            <a:r>
              <a:rPr sz="2000" dirty="0">
                <a:latin typeface="Cambria Math"/>
                <a:cs typeface="Cambria Math"/>
              </a:rPr>
              <a:t>=</a:t>
            </a:r>
            <a:r>
              <a:rPr sz="2000" spc="90" dirty="0">
                <a:latin typeface="Cambria Math"/>
                <a:cs typeface="Cambria Math"/>
              </a:rPr>
              <a:t> </a:t>
            </a:r>
            <a:r>
              <a:rPr sz="2000" spc="-50" dirty="0">
                <a:latin typeface="Cambria Math"/>
                <a:cs typeface="Cambria Math"/>
              </a:rPr>
              <a:t>0</a:t>
            </a:r>
            <a:r>
              <a:rPr sz="2000" dirty="0">
                <a:latin typeface="Cambria Math"/>
                <a:cs typeface="Cambria Math"/>
              </a:rPr>
              <a:t>	</a:t>
            </a:r>
            <a:r>
              <a:rPr sz="2000" spc="865" dirty="0">
                <a:latin typeface="Cambria Math"/>
                <a:cs typeface="Cambria Math"/>
              </a:rPr>
              <a:t>∑</a:t>
            </a:r>
            <a:r>
              <a:rPr sz="2000" spc="-60" dirty="0">
                <a:latin typeface="Cambria Math"/>
                <a:cs typeface="Cambria Math"/>
              </a:rPr>
              <a:t> </a:t>
            </a:r>
            <a:r>
              <a:rPr sz="2000" dirty="0">
                <a:latin typeface="Cambria Math"/>
                <a:cs typeface="Cambria Math"/>
              </a:rPr>
              <a:t>F</a:t>
            </a:r>
            <a:r>
              <a:rPr sz="2000" baseline="-16666" dirty="0">
                <a:latin typeface="Cambria Math"/>
                <a:cs typeface="Cambria Math"/>
              </a:rPr>
              <a:t>y</a:t>
            </a:r>
            <a:r>
              <a:rPr sz="2000" spc="367" baseline="-16666" dirty="0">
                <a:latin typeface="Cambria Math"/>
                <a:cs typeface="Cambria Math"/>
              </a:rPr>
              <a:t> </a:t>
            </a:r>
            <a:r>
              <a:rPr sz="2000" dirty="0">
                <a:latin typeface="Cambria Math"/>
                <a:cs typeface="Cambria Math"/>
              </a:rPr>
              <a:t>=</a:t>
            </a:r>
            <a:r>
              <a:rPr sz="2000" spc="105" dirty="0">
                <a:latin typeface="Cambria Math"/>
                <a:cs typeface="Cambria Math"/>
              </a:rPr>
              <a:t> </a:t>
            </a:r>
            <a:r>
              <a:rPr sz="2000" spc="-50" dirty="0">
                <a:latin typeface="Cambria Math"/>
                <a:cs typeface="Cambria Math"/>
              </a:rPr>
              <a:t>0</a:t>
            </a:r>
            <a:endParaRPr sz="2000" dirty="0">
              <a:latin typeface="Cambria Math"/>
              <a:cs typeface="Cambria Math"/>
            </a:endParaRPr>
          </a:p>
          <a:p>
            <a:pPr marL="115570" marR="5217795">
              <a:lnSpc>
                <a:spcPct val="170000"/>
              </a:lnSpc>
              <a:spcBef>
                <a:spcPts val="600"/>
              </a:spcBef>
            </a:pP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resultant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is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Times New Roman"/>
                <a:cs typeface="Times New Roman"/>
              </a:rPr>
              <a:t>zero. </a:t>
            </a:r>
            <a:r>
              <a:rPr sz="2000" spc="-25" dirty="0">
                <a:latin typeface="Times New Roman"/>
                <a:cs typeface="Times New Roman"/>
              </a:rPr>
              <a:t>B.</a:t>
            </a: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25"/>
              </a:spcBef>
            </a:pPr>
            <a:endParaRPr sz="2000" dirty="0">
              <a:latin typeface="Times New Roman"/>
              <a:cs typeface="Times New Roman"/>
            </a:endParaRPr>
          </a:p>
          <a:p>
            <a:pPr marL="114300">
              <a:lnSpc>
                <a:spcPct val="100000"/>
              </a:lnSpc>
              <a:tabLst>
                <a:tab pos="1303020" algn="l"/>
              </a:tabLst>
            </a:pPr>
            <a:r>
              <a:rPr sz="2000" spc="865" dirty="0">
                <a:latin typeface="Cambria Math"/>
                <a:cs typeface="Cambria Math"/>
              </a:rPr>
              <a:t>∑</a:t>
            </a:r>
            <a:r>
              <a:rPr sz="2000" spc="-75" dirty="0">
                <a:latin typeface="Cambria Math"/>
                <a:cs typeface="Cambria Math"/>
              </a:rPr>
              <a:t> </a:t>
            </a:r>
            <a:r>
              <a:rPr sz="2000" dirty="0">
                <a:latin typeface="Cambria Math"/>
                <a:cs typeface="Cambria Math"/>
              </a:rPr>
              <a:t>F</a:t>
            </a:r>
            <a:r>
              <a:rPr sz="2000" baseline="-16666" dirty="0">
                <a:latin typeface="Cambria Math"/>
                <a:cs typeface="Cambria Math"/>
              </a:rPr>
              <a:t>x</a:t>
            </a:r>
            <a:r>
              <a:rPr sz="2000" spc="382" baseline="-16666" dirty="0">
                <a:latin typeface="Cambria Math"/>
                <a:cs typeface="Cambria Math"/>
              </a:rPr>
              <a:t> </a:t>
            </a:r>
            <a:r>
              <a:rPr sz="2000" dirty="0">
                <a:latin typeface="Cambria Math"/>
                <a:cs typeface="Cambria Math"/>
              </a:rPr>
              <a:t>=</a:t>
            </a:r>
            <a:r>
              <a:rPr sz="2000" spc="90" dirty="0">
                <a:latin typeface="Cambria Math"/>
                <a:cs typeface="Cambria Math"/>
              </a:rPr>
              <a:t> </a:t>
            </a:r>
            <a:r>
              <a:rPr sz="2000" spc="-50" dirty="0">
                <a:latin typeface="Cambria Math"/>
                <a:cs typeface="Cambria Math"/>
              </a:rPr>
              <a:t>0</a:t>
            </a:r>
            <a:r>
              <a:rPr sz="2000" dirty="0">
                <a:latin typeface="Cambria Math"/>
                <a:cs typeface="Cambria Math"/>
              </a:rPr>
              <a:t>	</a:t>
            </a:r>
            <a:r>
              <a:rPr sz="2000" spc="865" dirty="0">
                <a:latin typeface="Cambria Math"/>
                <a:cs typeface="Cambria Math"/>
              </a:rPr>
              <a:t>∑</a:t>
            </a:r>
            <a:r>
              <a:rPr sz="2000" spc="-75" dirty="0">
                <a:latin typeface="Cambria Math"/>
                <a:cs typeface="Cambria Math"/>
              </a:rPr>
              <a:t> </a:t>
            </a:r>
            <a:r>
              <a:rPr sz="2000" dirty="0">
                <a:latin typeface="Cambria Math"/>
                <a:cs typeface="Cambria Math"/>
              </a:rPr>
              <a:t>M</a:t>
            </a:r>
            <a:r>
              <a:rPr sz="2000" baseline="-16666" dirty="0">
                <a:latin typeface="Cambria Math"/>
                <a:cs typeface="Cambria Math"/>
              </a:rPr>
              <a:t>A</a:t>
            </a:r>
            <a:r>
              <a:rPr sz="2000" spc="397" baseline="-16666" dirty="0">
                <a:latin typeface="Cambria Math"/>
                <a:cs typeface="Cambria Math"/>
              </a:rPr>
              <a:t> </a:t>
            </a:r>
            <a:r>
              <a:rPr sz="2000" dirty="0">
                <a:latin typeface="Cambria Math"/>
                <a:cs typeface="Cambria Math"/>
              </a:rPr>
              <a:t>=</a:t>
            </a:r>
            <a:r>
              <a:rPr sz="2000" spc="90" dirty="0">
                <a:latin typeface="Cambria Math"/>
                <a:cs typeface="Cambria Math"/>
              </a:rPr>
              <a:t> </a:t>
            </a:r>
            <a:r>
              <a:rPr sz="2000" spc="-50" dirty="0">
                <a:latin typeface="Cambria Math"/>
                <a:cs typeface="Cambria Math"/>
              </a:rPr>
              <a:t>0</a:t>
            </a:r>
            <a:endParaRPr sz="2000" dirty="0">
              <a:latin typeface="Cambria Math"/>
              <a:cs typeface="Cambria Math"/>
            </a:endParaRPr>
          </a:p>
          <a:p>
            <a:pPr marL="115570" marR="68580">
              <a:lnSpc>
                <a:spcPct val="144300"/>
              </a:lnSpc>
              <a:spcBef>
                <a:spcPts val="1030"/>
              </a:spcBef>
            </a:pP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sum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moments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forces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system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with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respect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to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an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axis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through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is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equal </a:t>
            </a:r>
            <a:r>
              <a:rPr sz="2000" dirty="0">
                <a:latin typeface="Times New Roman"/>
                <a:cs typeface="Times New Roman"/>
              </a:rPr>
              <a:t>to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zero,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where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is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any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point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not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on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y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axis,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resultant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will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be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zero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because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moment</a:t>
            </a:r>
            <a:endParaRPr sz="2000" dirty="0">
              <a:latin typeface="Times New Roman"/>
              <a:cs typeface="Times New Roman"/>
            </a:endParaRPr>
          </a:p>
          <a:p>
            <a:pPr marL="762000">
              <a:lnSpc>
                <a:spcPct val="100000"/>
              </a:lnSpc>
              <a:spcBef>
                <a:spcPts val="735"/>
              </a:spcBef>
            </a:pPr>
            <a:r>
              <a:rPr sz="2000" dirty="0">
                <a:latin typeface="Times New Roman"/>
                <a:cs typeface="Times New Roman"/>
              </a:rPr>
              <a:t>arm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from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to the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y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axis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is not </a:t>
            </a:r>
            <a:r>
              <a:rPr sz="2000" spc="-20" dirty="0">
                <a:latin typeface="Times New Roman"/>
                <a:cs typeface="Times New Roman"/>
              </a:rPr>
              <a:t>zero.</a:t>
            </a: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14"/>
              </a:spcBef>
            </a:pPr>
            <a:endParaRPr sz="2000" dirty="0">
              <a:latin typeface="Times New Roman"/>
              <a:cs typeface="Times New Roman"/>
            </a:endParaRPr>
          </a:p>
          <a:p>
            <a:pPr marL="115570">
              <a:lnSpc>
                <a:spcPct val="100000"/>
              </a:lnSpc>
              <a:spcBef>
                <a:spcPts val="5"/>
              </a:spcBef>
            </a:pPr>
            <a:r>
              <a:rPr sz="2000" spc="-25" dirty="0">
                <a:latin typeface="Times New Roman"/>
                <a:cs typeface="Times New Roman"/>
              </a:rPr>
              <a:t>C.</a:t>
            </a: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85"/>
              </a:spcBef>
            </a:pPr>
            <a:endParaRPr sz="2000" dirty="0">
              <a:latin typeface="Times New Roman"/>
              <a:cs typeface="Times New Roman"/>
            </a:endParaRPr>
          </a:p>
          <a:p>
            <a:pPr marL="249554">
              <a:lnSpc>
                <a:spcPct val="100000"/>
              </a:lnSpc>
              <a:spcBef>
                <a:spcPts val="5"/>
              </a:spcBef>
              <a:tabLst>
                <a:tab pos="1437005" algn="l"/>
              </a:tabLst>
            </a:pPr>
            <a:r>
              <a:rPr sz="2000" baseline="1984" dirty="0">
                <a:latin typeface="Cambria Math"/>
                <a:cs typeface="Cambria Math"/>
              </a:rPr>
              <a:t>∑</a:t>
            </a:r>
            <a:r>
              <a:rPr sz="2000" spc="-104" baseline="1984" dirty="0">
                <a:latin typeface="Cambria Math"/>
                <a:cs typeface="Cambria Math"/>
              </a:rPr>
              <a:t> </a:t>
            </a:r>
            <a:r>
              <a:rPr sz="2000" dirty="0">
                <a:latin typeface="Cambria Math"/>
                <a:cs typeface="Cambria Math"/>
              </a:rPr>
              <a:t>M</a:t>
            </a:r>
            <a:r>
              <a:rPr sz="2000" baseline="-16666" dirty="0">
                <a:latin typeface="Cambria Math"/>
                <a:cs typeface="Cambria Math"/>
              </a:rPr>
              <a:t>A</a:t>
            </a:r>
            <a:r>
              <a:rPr sz="2000" spc="390" baseline="-16666" dirty="0">
                <a:latin typeface="Cambria Math"/>
                <a:cs typeface="Cambria Math"/>
              </a:rPr>
              <a:t> </a:t>
            </a:r>
            <a:r>
              <a:rPr sz="2000" dirty="0">
                <a:latin typeface="Cambria Math"/>
                <a:cs typeface="Cambria Math"/>
              </a:rPr>
              <a:t>=</a:t>
            </a:r>
            <a:r>
              <a:rPr sz="2000" spc="90" dirty="0">
                <a:latin typeface="Cambria Math"/>
                <a:cs typeface="Cambria Math"/>
              </a:rPr>
              <a:t> </a:t>
            </a:r>
            <a:r>
              <a:rPr sz="2000" spc="-50" dirty="0">
                <a:latin typeface="Cambria Math"/>
                <a:cs typeface="Cambria Math"/>
              </a:rPr>
              <a:t>0</a:t>
            </a:r>
            <a:r>
              <a:rPr sz="2000" dirty="0">
                <a:latin typeface="Cambria Math"/>
                <a:cs typeface="Cambria Math"/>
              </a:rPr>
              <a:t>	</a:t>
            </a:r>
            <a:r>
              <a:rPr sz="2000" baseline="1984" dirty="0">
                <a:latin typeface="Cambria Math"/>
                <a:cs typeface="Cambria Math"/>
              </a:rPr>
              <a:t>∑</a:t>
            </a:r>
            <a:r>
              <a:rPr sz="2000" spc="-112" baseline="1984" dirty="0">
                <a:latin typeface="Cambria Math"/>
                <a:cs typeface="Cambria Math"/>
              </a:rPr>
              <a:t> </a:t>
            </a:r>
            <a:r>
              <a:rPr sz="2000" dirty="0">
                <a:latin typeface="Cambria Math"/>
                <a:cs typeface="Cambria Math"/>
              </a:rPr>
              <a:t>M</a:t>
            </a:r>
            <a:r>
              <a:rPr sz="2000" baseline="-16666" dirty="0">
                <a:latin typeface="Cambria Math"/>
                <a:cs typeface="Cambria Math"/>
              </a:rPr>
              <a:t>B</a:t>
            </a:r>
            <a:r>
              <a:rPr sz="2000" spc="382" baseline="-16666" dirty="0">
                <a:latin typeface="Cambria Math"/>
                <a:cs typeface="Cambria Math"/>
              </a:rPr>
              <a:t> </a:t>
            </a:r>
            <a:r>
              <a:rPr sz="2000" dirty="0">
                <a:latin typeface="Cambria Math"/>
                <a:cs typeface="Cambria Math"/>
              </a:rPr>
              <a:t>=</a:t>
            </a:r>
            <a:r>
              <a:rPr sz="2000" spc="100" dirty="0">
                <a:latin typeface="Cambria Math"/>
                <a:cs typeface="Cambria Math"/>
              </a:rPr>
              <a:t> </a:t>
            </a:r>
            <a:r>
              <a:rPr sz="2000" spc="-50" dirty="0">
                <a:latin typeface="Cambria Math"/>
                <a:cs typeface="Cambria Math"/>
              </a:rPr>
              <a:t>0</a:t>
            </a:r>
            <a:endParaRPr sz="2000" dirty="0">
              <a:latin typeface="Cambria Math"/>
              <a:cs typeface="Cambria Math"/>
            </a:endParaRPr>
          </a:p>
          <a:p>
            <a:pPr>
              <a:lnSpc>
                <a:spcPct val="100000"/>
              </a:lnSpc>
              <a:spcBef>
                <a:spcPts val="75"/>
              </a:spcBef>
            </a:pPr>
            <a:endParaRPr sz="2000" dirty="0">
              <a:latin typeface="Cambria Math"/>
              <a:cs typeface="Cambria Math"/>
            </a:endParaRPr>
          </a:p>
          <a:p>
            <a:pPr marL="115570">
              <a:lnSpc>
                <a:spcPct val="100000"/>
              </a:lnSpc>
            </a:pPr>
            <a:r>
              <a:rPr sz="2000" dirty="0">
                <a:latin typeface="Times New Roman"/>
                <a:cs typeface="Times New Roman"/>
              </a:rPr>
              <a:t>Where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line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AB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does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not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pass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through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point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concurrence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forces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system.</a:t>
            </a:r>
            <a:endParaRPr sz="2000" dirty="0">
              <a:latin typeface="Times New Roman"/>
              <a:cs typeface="Times New Roman"/>
            </a:endParaRPr>
          </a:p>
          <a:p>
            <a:pPr marL="115570">
              <a:lnSpc>
                <a:spcPct val="100000"/>
              </a:lnSpc>
              <a:spcBef>
                <a:spcPts val="1190"/>
              </a:spcBef>
            </a:pPr>
            <a:r>
              <a:rPr sz="2000" b="1" i="1" u="sng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Note:-</a:t>
            </a:r>
            <a:endParaRPr sz="2000" dirty="0">
              <a:latin typeface="Times New Roman"/>
              <a:cs typeface="Times New Roman"/>
            </a:endParaRPr>
          </a:p>
          <a:p>
            <a:pPr marL="115570">
              <a:lnSpc>
                <a:spcPct val="100000"/>
              </a:lnSpc>
              <a:spcBef>
                <a:spcPts val="1185"/>
              </a:spcBef>
            </a:pPr>
            <a:r>
              <a:rPr sz="2000" dirty="0">
                <a:latin typeface="Times New Roman"/>
                <a:cs typeface="Times New Roman"/>
              </a:rPr>
              <a:t>For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collinear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force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system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5597529" y="9918700"/>
            <a:ext cx="473071" cy="1831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50"/>
              </a:lnSpc>
            </a:pPr>
            <a:r>
              <a:rPr lang="en-US" spc="-25" dirty="0"/>
              <a:t>72</a:t>
            </a:r>
            <a:endParaRPr spc="-25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0949" y="7365539"/>
            <a:ext cx="115687" cy="142065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62711" y="1277111"/>
            <a:ext cx="6791325" cy="0"/>
          </a:xfrm>
          <a:custGeom>
            <a:avLst/>
            <a:gdLst/>
            <a:ahLst/>
            <a:cxnLst/>
            <a:rect l="l" t="t" r="r" b="b"/>
            <a:pathLst>
              <a:path w="6791325">
                <a:moveTo>
                  <a:pt x="0" y="0"/>
                </a:moveTo>
                <a:lnTo>
                  <a:pt x="6791325" y="0"/>
                </a:lnTo>
              </a:path>
            </a:pathLst>
          </a:custGeom>
          <a:ln w="152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90600" y="2689224"/>
            <a:ext cx="9574276" cy="12772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Times New Roman"/>
                <a:cs typeface="Times New Roman"/>
              </a:rPr>
              <a:t>A.</a:t>
            </a:r>
            <a:r>
              <a:rPr sz="2400" spc="-15" baseline="1984" dirty="0">
                <a:latin typeface="Cambria Math"/>
                <a:cs typeface="Cambria Math"/>
              </a:rPr>
              <a:t>∑</a:t>
            </a:r>
            <a:r>
              <a:rPr sz="2400" spc="-82" baseline="1984" dirty="0">
                <a:latin typeface="Cambria Math"/>
                <a:cs typeface="Cambria Math"/>
              </a:rPr>
              <a:t> </a:t>
            </a:r>
            <a:r>
              <a:rPr sz="2400" dirty="0">
                <a:latin typeface="Cambria Math"/>
                <a:cs typeface="Cambria Math"/>
              </a:rPr>
              <a:t>F</a:t>
            </a:r>
            <a:r>
              <a:rPr sz="2400" baseline="-16666" dirty="0">
                <a:latin typeface="Cambria Math"/>
                <a:cs typeface="Cambria Math"/>
              </a:rPr>
              <a:t>x</a:t>
            </a:r>
            <a:r>
              <a:rPr sz="2400" spc="367" baseline="-16666" dirty="0">
                <a:latin typeface="Cambria Math"/>
                <a:cs typeface="Cambria Math"/>
              </a:rPr>
              <a:t> </a:t>
            </a:r>
            <a:r>
              <a:rPr sz="2400" dirty="0">
                <a:latin typeface="Cambria Math"/>
                <a:cs typeface="Cambria Math"/>
              </a:rPr>
              <a:t>=</a:t>
            </a:r>
            <a:r>
              <a:rPr sz="2400" spc="100" dirty="0">
                <a:latin typeface="Cambria Math"/>
                <a:cs typeface="Cambria Math"/>
              </a:rPr>
              <a:t> </a:t>
            </a:r>
            <a:r>
              <a:rPr sz="2400" spc="-50" dirty="0">
                <a:latin typeface="Cambria Math"/>
                <a:cs typeface="Cambria Math"/>
              </a:rPr>
              <a:t>0</a:t>
            </a:r>
            <a:endParaRPr sz="2400" dirty="0">
              <a:latin typeface="Cambria Math"/>
              <a:cs typeface="Cambria Math"/>
            </a:endParaRPr>
          </a:p>
          <a:p>
            <a:pPr marL="50800" marR="2193925">
              <a:lnSpc>
                <a:spcPts val="2880"/>
              </a:lnSpc>
              <a:spcBef>
                <a:spcPts val="285"/>
              </a:spcBef>
            </a:pPr>
            <a:r>
              <a:rPr sz="2400" dirty="0">
                <a:latin typeface="Times New Roman"/>
                <a:cs typeface="Times New Roman"/>
              </a:rPr>
              <a:t>Where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x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axis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is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parallel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to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force. B.</a:t>
            </a:r>
            <a:r>
              <a:rPr sz="2400" spc="-15" baseline="1984" dirty="0">
                <a:latin typeface="Cambria Math"/>
                <a:cs typeface="Cambria Math"/>
              </a:rPr>
              <a:t>∑</a:t>
            </a:r>
            <a:r>
              <a:rPr sz="2400" spc="-104" baseline="1984" dirty="0">
                <a:latin typeface="Cambria Math"/>
                <a:cs typeface="Cambria Math"/>
              </a:rPr>
              <a:t> </a:t>
            </a:r>
            <a:r>
              <a:rPr sz="2400" dirty="0">
                <a:latin typeface="Cambria Math"/>
                <a:cs typeface="Cambria Math"/>
              </a:rPr>
              <a:t>M</a:t>
            </a:r>
            <a:r>
              <a:rPr sz="2400" baseline="-16666" dirty="0">
                <a:latin typeface="Cambria Math"/>
                <a:cs typeface="Cambria Math"/>
              </a:rPr>
              <a:t>A</a:t>
            </a:r>
            <a:r>
              <a:rPr sz="2400" spc="405" baseline="-16666" dirty="0">
                <a:latin typeface="Cambria Math"/>
                <a:cs typeface="Cambria Math"/>
              </a:rPr>
              <a:t> </a:t>
            </a:r>
            <a:r>
              <a:rPr sz="2400" dirty="0">
                <a:latin typeface="Cambria Math"/>
                <a:cs typeface="Cambria Math"/>
              </a:rPr>
              <a:t>=</a:t>
            </a:r>
            <a:r>
              <a:rPr sz="2400" spc="90" dirty="0">
                <a:latin typeface="Cambria Math"/>
                <a:cs typeface="Cambria Math"/>
              </a:rPr>
              <a:t> </a:t>
            </a:r>
            <a:r>
              <a:rPr sz="2400" spc="-60" dirty="0">
                <a:latin typeface="Cambria Math"/>
                <a:cs typeface="Cambria Math"/>
              </a:rPr>
              <a:t>0</a:t>
            </a:r>
            <a:endParaRPr sz="2400" dirty="0">
              <a:latin typeface="Cambria Math"/>
              <a:cs typeface="Cambria Math"/>
            </a:endParaRPr>
          </a:p>
          <a:p>
            <a:pPr marL="50800">
              <a:lnSpc>
                <a:spcPct val="100000"/>
              </a:lnSpc>
              <a:spcBef>
                <a:spcPts val="880"/>
              </a:spcBef>
            </a:pPr>
            <a:r>
              <a:rPr sz="2400" dirty="0">
                <a:latin typeface="Times New Roman"/>
                <a:cs typeface="Times New Roman"/>
              </a:rPr>
              <a:t>Where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is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not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on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action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line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forces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collinear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system</a:t>
            </a:r>
            <a:r>
              <a:rPr sz="1400" spc="-10" dirty="0">
                <a:latin typeface="Times New Roman"/>
                <a:cs typeface="Times New Roman"/>
              </a:rPr>
              <a:t>.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903796C-6D47-1F09-318F-C63F3DA1ABD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75</a:t>
            </a:fld>
            <a:endParaRPr lang="en-US" spc="-25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0949" y="7365539"/>
            <a:ext cx="115687" cy="142065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62711" y="1277111"/>
            <a:ext cx="6791325" cy="0"/>
          </a:xfrm>
          <a:custGeom>
            <a:avLst/>
            <a:gdLst/>
            <a:ahLst/>
            <a:cxnLst/>
            <a:rect l="l" t="t" r="r" b="b"/>
            <a:pathLst>
              <a:path w="6791325">
                <a:moveTo>
                  <a:pt x="0" y="0"/>
                </a:moveTo>
                <a:lnTo>
                  <a:pt x="6791325" y="0"/>
                </a:lnTo>
              </a:path>
            </a:pathLst>
          </a:custGeom>
          <a:ln w="152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53000" y="2834639"/>
            <a:ext cx="5486400" cy="219011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433324" y="1275342"/>
            <a:ext cx="10996676" cy="61646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8419" algn="ctr">
              <a:lnSpc>
                <a:spcPct val="100000"/>
              </a:lnSpc>
              <a:spcBef>
                <a:spcPts val="95"/>
              </a:spcBef>
            </a:pPr>
            <a:r>
              <a:rPr sz="2000" b="1" i="1" spc="-10" dirty="0">
                <a:latin typeface="Times New Roman"/>
                <a:cs typeface="Times New Roman"/>
              </a:rPr>
              <a:t>Examples</a:t>
            </a:r>
            <a:endParaRPr sz="2000" dirty="0">
              <a:latin typeface="Times New Roman"/>
              <a:cs typeface="Times New Roman"/>
            </a:endParaRPr>
          </a:p>
          <a:p>
            <a:pPr marL="25400">
              <a:lnSpc>
                <a:spcPct val="100000"/>
              </a:lnSpc>
              <a:spcBef>
                <a:spcPts val="1200"/>
              </a:spcBef>
            </a:pPr>
            <a:r>
              <a:rPr sz="2000" b="1" i="1" u="sng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Example(1):</a:t>
            </a:r>
            <a:endParaRPr sz="2000" dirty="0">
              <a:latin typeface="Times New Roman"/>
              <a:cs typeface="Times New Roman"/>
            </a:endParaRPr>
          </a:p>
          <a:p>
            <a:pPr marL="25400" marR="17780">
              <a:lnSpc>
                <a:spcPct val="143600"/>
              </a:lnSpc>
              <a:spcBef>
                <a:spcPts val="450"/>
              </a:spcBef>
            </a:pPr>
            <a:r>
              <a:rPr sz="2000" dirty="0">
                <a:latin typeface="Times New Roman"/>
                <a:cs typeface="Times New Roman"/>
              </a:rPr>
              <a:t>Determine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tension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in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cables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BA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and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BC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necessary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to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support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60kg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cylinder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shown</a:t>
            </a:r>
            <a:r>
              <a:rPr sz="2000" spc="-25" dirty="0">
                <a:latin typeface="Times New Roman"/>
                <a:cs typeface="Times New Roman"/>
              </a:rPr>
              <a:t> in </a:t>
            </a:r>
            <a:r>
              <a:rPr sz="2000" spc="-10" dirty="0">
                <a:latin typeface="Times New Roman"/>
                <a:cs typeface="Times New Roman"/>
              </a:rPr>
              <a:t>figure.</a:t>
            </a: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35"/>
              </a:spcBef>
            </a:pPr>
            <a:endParaRPr sz="2000" dirty="0">
              <a:latin typeface="Times New Roman"/>
              <a:cs typeface="Times New Roman"/>
            </a:endParaRPr>
          </a:p>
          <a:p>
            <a:pPr marL="93345">
              <a:lnSpc>
                <a:spcPct val="100000"/>
              </a:lnSpc>
            </a:pPr>
            <a:r>
              <a:rPr sz="2000" b="1" i="1" u="sng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Solution:-</a:t>
            </a:r>
            <a:endParaRPr sz="2000" dirty="0">
              <a:latin typeface="Times New Roman"/>
              <a:cs typeface="Times New Roman"/>
            </a:endParaRPr>
          </a:p>
          <a:p>
            <a:pPr marL="93980">
              <a:lnSpc>
                <a:spcPct val="100000"/>
              </a:lnSpc>
              <a:spcBef>
                <a:spcPts val="835"/>
              </a:spcBef>
            </a:pPr>
            <a:r>
              <a:rPr sz="1400" spc="-10" dirty="0">
                <a:latin typeface="Times New Roman"/>
                <a:cs typeface="Times New Roman"/>
              </a:rPr>
              <a:t>From(a)</a:t>
            </a:r>
            <a:endParaRPr sz="1400" dirty="0">
              <a:latin typeface="Times New Roman"/>
              <a:cs typeface="Times New Roman"/>
            </a:endParaRPr>
          </a:p>
          <a:p>
            <a:pPr marL="92075">
              <a:lnSpc>
                <a:spcPct val="100000"/>
              </a:lnSpc>
              <a:spcBef>
                <a:spcPts val="1410"/>
              </a:spcBef>
            </a:pPr>
            <a:r>
              <a:rPr sz="2000" dirty="0">
                <a:latin typeface="Cambria Math"/>
                <a:cs typeface="Cambria Math"/>
              </a:rPr>
              <a:t>↑</a:t>
            </a:r>
            <a:r>
              <a:rPr sz="2000" spc="5" dirty="0">
                <a:latin typeface="Cambria Math"/>
                <a:cs typeface="Cambria Math"/>
              </a:rPr>
              <a:t> </a:t>
            </a:r>
            <a:r>
              <a:rPr sz="2000" spc="865" dirty="0">
                <a:latin typeface="Cambria Math"/>
                <a:cs typeface="Cambria Math"/>
              </a:rPr>
              <a:t>∑</a:t>
            </a:r>
            <a:r>
              <a:rPr sz="2000" spc="-80" dirty="0">
                <a:latin typeface="Cambria Math"/>
                <a:cs typeface="Cambria Math"/>
              </a:rPr>
              <a:t> </a:t>
            </a:r>
            <a:r>
              <a:rPr sz="2000" spc="-30" dirty="0">
                <a:latin typeface="Cambria Math"/>
                <a:cs typeface="Cambria Math"/>
              </a:rPr>
              <a:t>𝐹</a:t>
            </a:r>
            <a:r>
              <a:rPr sz="2000" spc="-44" baseline="-16666" dirty="0">
                <a:latin typeface="Cambria Math"/>
                <a:cs typeface="Cambria Math"/>
              </a:rPr>
              <a:t>𝑦</a:t>
            </a:r>
            <a:r>
              <a:rPr sz="2000" spc="322" baseline="-16666" dirty="0">
                <a:latin typeface="Cambria Math"/>
                <a:cs typeface="Cambria Math"/>
              </a:rPr>
              <a:t> </a:t>
            </a:r>
            <a:r>
              <a:rPr sz="2000" dirty="0">
                <a:latin typeface="Cambria Math"/>
                <a:cs typeface="Cambria Math"/>
              </a:rPr>
              <a:t>=</a:t>
            </a:r>
            <a:r>
              <a:rPr sz="2000" spc="30" dirty="0">
                <a:latin typeface="Cambria Math"/>
                <a:cs typeface="Cambria Math"/>
              </a:rPr>
              <a:t> </a:t>
            </a:r>
            <a:r>
              <a:rPr sz="2000" spc="-50" dirty="0">
                <a:latin typeface="Cambria Math"/>
                <a:cs typeface="Cambria Math"/>
              </a:rPr>
              <a:t>0</a:t>
            </a:r>
            <a:endParaRPr lang="en-US" sz="2000" spc="-50" dirty="0">
              <a:latin typeface="Cambria Math"/>
              <a:cs typeface="Cambria Math"/>
            </a:endParaRPr>
          </a:p>
          <a:p>
            <a:r>
              <a:rPr lang="en-US" sz="2400" dirty="0">
                <a:effectLst/>
                <a:latin typeface="CambriaMath"/>
              </a:rPr>
              <a:t>TBD − 60(9.81) = 0 </a:t>
            </a:r>
            <a:endParaRPr lang="en-US" sz="2400" dirty="0"/>
          </a:p>
          <a:p>
            <a:r>
              <a:rPr lang="en-US" sz="2400" dirty="0">
                <a:effectLst/>
                <a:latin typeface="TimesNewRomanPSMT"/>
              </a:rPr>
              <a:t>From (b) </a:t>
            </a:r>
            <a:endParaRPr lang="en-US" sz="2400" dirty="0"/>
          </a:p>
          <a:p>
            <a:r>
              <a:rPr lang="en-US" sz="2400" dirty="0">
                <a:effectLst/>
                <a:latin typeface="CambriaMath"/>
              </a:rPr>
              <a:t>→∑</a:t>
            </a:r>
            <a:r>
              <a:rPr lang="en-US" sz="2400" dirty="0" err="1">
                <a:effectLst/>
                <a:latin typeface="CambriaMath"/>
              </a:rPr>
              <a:t>Fx</a:t>
            </a:r>
            <a:r>
              <a:rPr lang="en-US" sz="2400" dirty="0">
                <a:effectLst/>
                <a:latin typeface="CambriaMath"/>
              </a:rPr>
              <a:t> =0 </a:t>
            </a:r>
            <a:endParaRPr lang="en-US" sz="2400" dirty="0"/>
          </a:p>
          <a:p>
            <a:r>
              <a:rPr lang="en-US" sz="2400" dirty="0">
                <a:effectLst/>
                <a:latin typeface="CambriaMath"/>
              </a:rPr>
              <a:t>∴ TBD = 60(9.81)N </a:t>
            </a:r>
            <a:endParaRPr lang="en-US" sz="2400" dirty="0"/>
          </a:p>
          <a:p>
            <a:r>
              <a:rPr lang="en-US" sz="2400" dirty="0">
                <a:effectLst/>
                <a:latin typeface="CambriaMath"/>
              </a:rPr>
              <a:t>TCcos45−(45)TA =0 → TA =0.8839TC (1) ↑∑</a:t>
            </a:r>
            <a:r>
              <a:rPr lang="en-US" sz="2400" dirty="0" err="1">
                <a:effectLst/>
                <a:latin typeface="CambriaMath"/>
              </a:rPr>
              <a:t>Fy</a:t>
            </a:r>
            <a:r>
              <a:rPr lang="en-US" sz="2400" dirty="0">
                <a:effectLst/>
                <a:latin typeface="CambriaMath"/>
              </a:rPr>
              <a:t> =0 </a:t>
            </a:r>
            <a:endParaRPr lang="en-US" sz="2400" dirty="0"/>
          </a:p>
          <a:p>
            <a:r>
              <a:rPr lang="en-US" sz="2400" dirty="0">
                <a:effectLst/>
                <a:latin typeface="CambriaMath"/>
              </a:rPr>
              <a:t>TCsin45+(35)TA −60(9.81)=0 (2) </a:t>
            </a:r>
            <a:endParaRPr lang="en-US" sz="2400" dirty="0"/>
          </a:p>
          <a:p>
            <a:r>
              <a:rPr lang="en-US" sz="2400" dirty="0">
                <a:effectLst/>
                <a:latin typeface="TimesNewRomanPSMT"/>
              </a:rPr>
              <a:t>Subs (1) in (2) </a:t>
            </a:r>
            <a:endParaRPr lang="en-US" sz="2400" dirty="0"/>
          </a:p>
          <a:p>
            <a:r>
              <a:rPr lang="en-US" sz="2400" dirty="0">
                <a:effectLst/>
                <a:latin typeface="CambriaMath"/>
              </a:rPr>
              <a:t>TC sin 45 + (35) (0.8839TC) − 60(9.81) = 0 ∴𝑇𝐶 =476N ,𝑇𝐴 =420𝑁 </a:t>
            </a:r>
            <a:endParaRPr lang="en-US" sz="2400" dirty="0"/>
          </a:p>
          <a:p>
            <a:pPr marL="92075">
              <a:lnSpc>
                <a:spcPct val="100000"/>
              </a:lnSpc>
              <a:spcBef>
                <a:spcPts val="1410"/>
              </a:spcBef>
            </a:pPr>
            <a:endParaRPr sz="2000" dirty="0">
              <a:latin typeface="Cambria Math"/>
              <a:cs typeface="Cambria Math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507489" y="5273675"/>
            <a:ext cx="99060" cy="12700"/>
          </a:xfrm>
          <a:custGeom>
            <a:avLst/>
            <a:gdLst/>
            <a:ahLst/>
            <a:cxnLst/>
            <a:rect l="l" t="t" r="r" b="b"/>
            <a:pathLst>
              <a:path w="99059" h="12700">
                <a:moveTo>
                  <a:pt x="99059" y="0"/>
                </a:moveTo>
                <a:lnTo>
                  <a:pt x="0" y="0"/>
                </a:lnTo>
                <a:lnTo>
                  <a:pt x="0" y="12191"/>
                </a:lnTo>
                <a:lnTo>
                  <a:pt x="99059" y="12191"/>
                </a:lnTo>
                <a:lnTo>
                  <a:pt x="990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483105" y="6253860"/>
            <a:ext cx="99060" cy="12700"/>
          </a:xfrm>
          <a:custGeom>
            <a:avLst/>
            <a:gdLst/>
            <a:ahLst/>
            <a:cxnLst/>
            <a:rect l="l" t="t" r="r" b="b"/>
            <a:pathLst>
              <a:path w="99059" h="12700">
                <a:moveTo>
                  <a:pt x="99059" y="0"/>
                </a:moveTo>
                <a:lnTo>
                  <a:pt x="0" y="0"/>
                </a:lnTo>
                <a:lnTo>
                  <a:pt x="0" y="12191"/>
                </a:lnTo>
                <a:lnTo>
                  <a:pt x="99059" y="12191"/>
                </a:lnTo>
                <a:lnTo>
                  <a:pt x="990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object 2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91200" y="7536119"/>
            <a:ext cx="5072132" cy="3058793"/>
          </a:xfrm>
          <a:prstGeom prst="rect">
            <a:avLst/>
          </a:prstGeom>
        </p:spPr>
      </p:pic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0D16FF38-A7B6-A7CC-61FE-7A2FF57DAEB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5318129" y="9585452"/>
            <a:ext cx="473071" cy="342900"/>
          </a:xfrm>
        </p:spPr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76</a:t>
            </a:fld>
            <a:endParaRPr lang="en-US" spc="-25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21728" y="8606555"/>
            <a:ext cx="288505" cy="142065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62711" y="1277111"/>
            <a:ext cx="6791325" cy="0"/>
          </a:xfrm>
          <a:custGeom>
            <a:avLst/>
            <a:gdLst/>
            <a:ahLst/>
            <a:cxnLst/>
            <a:rect l="l" t="t" r="r" b="b"/>
            <a:pathLst>
              <a:path w="6791325">
                <a:moveTo>
                  <a:pt x="0" y="0"/>
                </a:moveTo>
                <a:lnTo>
                  <a:pt x="6791325" y="0"/>
                </a:lnTo>
              </a:path>
            </a:pathLst>
          </a:custGeom>
          <a:ln w="152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76829" y="1505584"/>
            <a:ext cx="5271771" cy="172529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4008565" y="4532606"/>
            <a:ext cx="528919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25" dirty="0">
                <a:latin typeface="Times New Roman"/>
                <a:cs typeface="Times New Roman"/>
              </a:rPr>
              <a:t>(b)</a:t>
            </a:r>
            <a:endParaRPr sz="2000">
              <a:latin typeface="Times New Roman"/>
              <a:cs typeface="Times New Roman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53299" y="5346700"/>
            <a:ext cx="5271770" cy="2889475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344108" y="3102786"/>
            <a:ext cx="10704891" cy="389029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95"/>
              </a:spcBef>
            </a:pPr>
            <a:r>
              <a:rPr sz="2400" b="1" i="1" u="sng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Example(2):-</a:t>
            </a:r>
            <a:endParaRPr sz="2400" dirty="0">
              <a:latin typeface="Times New Roman"/>
              <a:cs typeface="Times New Roman"/>
            </a:endParaRPr>
          </a:p>
          <a:p>
            <a:pPr marL="25400" marR="17780">
              <a:lnSpc>
                <a:spcPct val="144300"/>
              </a:lnSpc>
              <a:spcBef>
                <a:spcPts val="1075"/>
              </a:spcBef>
            </a:pP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300N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shaft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and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500N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shaft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are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supported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as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shown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figure.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Neglecting </a:t>
            </a:r>
            <a:r>
              <a:rPr sz="2400" dirty="0">
                <a:latin typeface="Times New Roman"/>
                <a:cs typeface="Times New Roman"/>
              </a:rPr>
              <a:t>friction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at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contact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surfaces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P,Q,R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and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S,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determine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reaction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at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R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and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on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shaft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N.</a:t>
            </a:r>
            <a:endParaRPr sz="2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20"/>
              </a:spcBef>
            </a:pPr>
            <a:endParaRPr sz="2400" dirty="0">
              <a:latin typeface="Times New Roman"/>
              <a:cs typeface="Times New Roman"/>
            </a:endParaRPr>
          </a:p>
          <a:p>
            <a:pPr marL="93345">
              <a:lnSpc>
                <a:spcPct val="100000"/>
              </a:lnSpc>
            </a:pPr>
            <a:r>
              <a:rPr sz="2400" b="1" i="1" u="sng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Solution:-</a:t>
            </a:r>
            <a:endParaRPr sz="2400" dirty="0">
              <a:latin typeface="Times New Roman"/>
              <a:cs typeface="Times New Roman"/>
            </a:endParaRPr>
          </a:p>
          <a:p>
            <a:pPr marL="93980">
              <a:lnSpc>
                <a:spcPct val="100000"/>
              </a:lnSpc>
              <a:spcBef>
                <a:spcPts val="840"/>
              </a:spcBef>
            </a:pPr>
            <a:r>
              <a:rPr sz="2400" dirty="0">
                <a:latin typeface="Times New Roman"/>
                <a:cs typeface="Times New Roman"/>
              </a:rPr>
              <a:t>From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F.B.D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spc="-50" dirty="0">
                <a:latin typeface="Times New Roman"/>
                <a:cs typeface="Times New Roman"/>
              </a:rPr>
              <a:t>M</a:t>
            </a:r>
            <a:endParaRPr sz="2400" dirty="0">
              <a:latin typeface="Times New Roman"/>
              <a:cs typeface="Times New Roman"/>
            </a:endParaRPr>
          </a:p>
          <a:p>
            <a:pPr marL="92075">
              <a:lnSpc>
                <a:spcPct val="100000"/>
              </a:lnSpc>
              <a:spcBef>
                <a:spcPts val="1415"/>
              </a:spcBef>
            </a:pPr>
            <a:r>
              <a:rPr sz="2400" dirty="0">
                <a:latin typeface="Cambria Math"/>
                <a:cs typeface="Cambria Math"/>
              </a:rPr>
              <a:t>↑</a:t>
            </a:r>
            <a:r>
              <a:rPr sz="2400" spc="80" dirty="0">
                <a:latin typeface="Cambria Math"/>
                <a:cs typeface="Cambria Math"/>
              </a:rPr>
              <a:t> </a:t>
            </a:r>
            <a:r>
              <a:rPr sz="2400" spc="865" dirty="0">
                <a:latin typeface="Cambria Math"/>
                <a:cs typeface="Cambria Math"/>
              </a:rPr>
              <a:t>∑</a:t>
            </a:r>
            <a:r>
              <a:rPr sz="2400" spc="-70" dirty="0">
                <a:latin typeface="Cambria Math"/>
                <a:cs typeface="Cambria Math"/>
              </a:rPr>
              <a:t> </a:t>
            </a:r>
            <a:r>
              <a:rPr sz="2400" dirty="0">
                <a:latin typeface="Cambria Math"/>
                <a:cs typeface="Cambria Math"/>
              </a:rPr>
              <a:t>F</a:t>
            </a:r>
            <a:r>
              <a:rPr sz="2400" baseline="-16666" dirty="0">
                <a:latin typeface="Cambria Math"/>
                <a:cs typeface="Cambria Math"/>
              </a:rPr>
              <a:t>y</a:t>
            </a:r>
            <a:r>
              <a:rPr sz="2400" spc="382" baseline="-16666" dirty="0">
                <a:latin typeface="Cambria Math"/>
                <a:cs typeface="Cambria Math"/>
              </a:rPr>
              <a:t> </a:t>
            </a:r>
            <a:r>
              <a:rPr sz="2400" dirty="0">
                <a:latin typeface="Cambria Math"/>
                <a:cs typeface="Cambria Math"/>
              </a:rPr>
              <a:t>=</a:t>
            </a:r>
            <a:r>
              <a:rPr sz="2400" spc="100" dirty="0">
                <a:latin typeface="Cambria Math"/>
                <a:cs typeface="Cambria Math"/>
              </a:rPr>
              <a:t> </a:t>
            </a:r>
            <a:r>
              <a:rPr sz="2400" spc="-50" dirty="0">
                <a:latin typeface="Cambria Math"/>
                <a:cs typeface="Cambria Math"/>
              </a:rPr>
              <a:t>0</a:t>
            </a:r>
            <a:endParaRPr sz="2400" dirty="0">
              <a:latin typeface="Cambria Math"/>
              <a:cs typeface="Cambria Math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43859" y="7055209"/>
            <a:ext cx="3643842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Cambria Math"/>
                <a:cs typeface="Cambria Math"/>
              </a:rPr>
              <a:t>Q</a:t>
            </a:r>
            <a:r>
              <a:rPr sz="2000" spc="-80" dirty="0">
                <a:latin typeface="Cambria Math"/>
                <a:cs typeface="Cambria Math"/>
              </a:rPr>
              <a:t> </a:t>
            </a:r>
            <a:r>
              <a:rPr sz="2000" spc="-10" dirty="0">
                <a:latin typeface="Cambria Math"/>
                <a:cs typeface="Cambria Math"/>
              </a:rPr>
              <a:t>sin</a:t>
            </a:r>
            <a:r>
              <a:rPr sz="2000" spc="-80" dirty="0">
                <a:latin typeface="Cambria Math"/>
                <a:cs typeface="Cambria Math"/>
              </a:rPr>
              <a:t> </a:t>
            </a:r>
            <a:r>
              <a:rPr sz="2000" dirty="0">
                <a:latin typeface="Cambria Math"/>
                <a:cs typeface="Cambria Math"/>
              </a:rPr>
              <a:t>40</a:t>
            </a:r>
            <a:r>
              <a:rPr sz="2000" spc="-10" dirty="0">
                <a:latin typeface="Cambria Math"/>
                <a:cs typeface="Cambria Math"/>
              </a:rPr>
              <a:t> </a:t>
            </a:r>
            <a:r>
              <a:rPr sz="2000" dirty="0">
                <a:latin typeface="Cambria Math"/>
                <a:cs typeface="Cambria Math"/>
              </a:rPr>
              <a:t>−</a:t>
            </a:r>
            <a:r>
              <a:rPr sz="2000" spc="-5" dirty="0">
                <a:latin typeface="Cambria Math"/>
                <a:cs typeface="Cambria Math"/>
              </a:rPr>
              <a:t> </a:t>
            </a:r>
            <a:r>
              <a:rPr sz="2000" dirty="0">
                <a:latin typeface="Cambria Math"/>
                <a:cs typeface="Cambria Math"/>
              </a:rPr>
              <a:t>300</a:t>
            </a:r>
            <a:r>
              <a:rPr sz="2000" spc="65" dirty="0">
                <a:latin typeface="Cambria Math"/>
                <a:cs typeface="Cambria Math"/>
              </a:rPr>
              <a:t> </a:t>
            </a:r>
            <a:r>
              <a:rPr sz="2000" dirty="0">
                <a:latin typeface="Cambria Math"/>
                <a:cs typeface="Cambria Math"/>
              </a:rPr>
              <a:t>=</a:t>
            </a:r>
            <a:r>
              <a:rPr sz="2000" spc="80" dirty="0">
                <a:latin typeface="Cambria Math"/>
                <a:cs typeface="Cambria Math"/>
              </a:rPr>
              <a:t> </a:t>
            </a:r>
            <a:r>
              <a:rPr sz="2000" spc="-50" dirty="0">
                <a:latin typeface="Cambria Math"/>
                <a:cs typeface="Cambria Math"/>
              </a:rPr>
              <a:t>0</a:t>
            </a:r>
            <a:endParaRPr sz="2000">
              <a:latin typeface="Cambria Math"/>
              <a:cs typeface="Cambria Math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563564" y="7055209"/>
            <a:ext cx="3390467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Cambria Math"/>
                <a:cs typeface="Cambria Math"/>
              </a:rPr>
              <a:t>∴</a:t>
            </a:r>
            <a:r>
              <a:rPr sz="2000" spc="65" dirty="0">
                <a:latin typeface="Cambria Math"/>
                <a:cs typeface="Cambria Math"/>
              </a:rPr>
              <a:t> </a:t>
            </a:r>
            <a:r>
              <a:rPr lang="en-US" sz="2000" spc="65" dirty="0">
                <a:latin typeface="Cambria Math"/>
                <a:cs typeface="Cambria Math"/>
              </a:rPr>
              <a:t>  </a:t>
            </a:r>
            <a:r>
              <a:rPr sz="2000" dirty="0">
                <a:latin typeface="Cambria Math"/>
                <a:cs typeface="Cambria Math"/>
              </a:rPr>
              <a:t>Q</a:t>
            </a:r>
            <a:r>
              <a:rPr sz="2000" spc="75" dirty="0">
                <a:latin typeface="Cambria Math"/>
                <a:cs typeface="Cambria Math"/>
              </a:rPr>
              <a:t> </a:t>
            </a:r>
            <a:r>
              <a:rPr sz="2000" dirty="0">
                <a:latin typeface="Cambria Math"/>
                <a:cs typeface="Cambria Math"/>
              </a:rPr>
              <a:t>=</a:t>
            </a:r>
            <a:r>
              <a:rPr sz="2000" spc="65" dirty="0">
                <a:latin typeface="Cambria Math"/>
                <a:cs typeface="Cambria Math"/>
              </a:rPr>
              <a:t> </a:t>
            </a:r>
            <a:r>
              <a:rPr sz="2000" dirty="0">
                <a:latin typeface="Cambria Math"/>
                <a:cs typeface="Cambria Math"/>
              </a:rPr>
              <a:t>467N</a:t>
            </a:r>
            <a:r>
              <a:rPr sz="2000" spc="-5" dirty="0">
                <a:latin typeface="Cambria Math"/>
                <a:cs typeface="Cambria Math"/>
              </a:rPr>
              <a:t> </a:t>
            </a:r>
            <a:r>
              <a:rPr sz="2000" dirty="0">
                <a:latin typeface="Cambria Math"/>
                <a:cs typeface="Cambria Math"/>
              </a:rPr>
              <a:t>on</a:t>
            </a:r>
            <a:r>
              <a:rPr sz="2000" spc="-5" dirty="0">
                <a:latin typeface="Cambria Math"/>
                <a:cs typeface="Cambria Math"/>
              </a:rPr>
              <a:t> </a:t>
            </a:r>
            <a:r>
              <a:rPr sz="2000" spc="-50" dirty="0">
                <a:latin typeface="Cambria Math"/>
                <a:cs typeface="Cambria Math"/>
              </a:rPr>
              <a:t>M</a:t>
            </a:r>
            <a:endParaRPr sz="2000" dirty="0">
              <a:latin typeface="Cambria Math"/>
              <a:cs typeface="Cambria Math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18459" y="7388289"/>
            <a:ext cx="4027070" cy="780342"/>
          </a:xfrm>
          <a:prstGeom prst="rect">
            <a:avLst/>
          </a:prstGeom>
        </p:spPr>
        <p:txBody>
          <a:bodyPr vert="horz" wrap="square" lIns="0" tIns="86995" rIns="0" bIns="0" rtlCol="0">
            <a:spAutoFit/>
          </a:bodyPr>
          <a:lstStyle/>
          <a:p>
            <a:pPr marL="39370">
              <a:lnSpc>
                <a:spcPct val="100000"/>
              </a:lnSpc>
              <a:spcBef>
                <a:spcPts val="685"/>
              </a:spcBef>
            </a:pPr>
            <a:r>
              <a:rPr sz="2000" dirty="0">
                <a:latin typeface="Times New Roman"/>
                <a:cs typeface="Times New Roman"/>
              </a:rPr>
              <a:t>From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F.B.D.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spc="-50" dirty="0">
                <a:latin typeface="Times New Roman"/>
                <a:cs typeface="Times New Roman"/>
              </a:rPr>
              <a:t>N</a:t>
            </a:r>
            <a:endParaRPr sz="200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590"/>
              </a:spcBef>
            </a:pPr>
            <a:r>
              <a:rPr sz="2000" dirty="0">
                <a:latin typeface="Cambria Math"/>
                <a:cs typeface="Cambria Math"/>
              </a:rPr>
              <a:t>↑</a:t>
            </a:r>
            <a:r>
              <a:rPr sz="2000" spc="80" dirty="0">
                <a:latin typeface="Cambria Math"/>
                <a:cs typeface="Cambria Math"/>
              </a:rPr>
              <a:t> </a:t>
            </a:r>
            <a:r>
              <a:rPr sz="2000" spc="865" dirty="0">
                <a:latin typeface="Cambria Math"/>
                <a:cs typeface="Cambria Math"/>
              </a:rPr>
              <a:t>∑</a:t>
            </a:r>
            <a:r>
              <a:rPr sz="2000" spc="-70" dirty="0">
                <a:latin typeface="Cambria Math"/>
                <a:cs typeface="Cambria Math"/>
              </a:rPr>
              <a:t> </a:t>
            </a:r>
            <a:r>
              <a:rPr sz="2000" dirty="0">
                <a:latin typeface="Cambria Math"/>
                <a:cs typeface="Cambria Math"/>
              </a:rPr>
              <a:t>F</a:t>
            </a:r>
            <a:r>
              <a:rPr sz="2000" baseline="-16666" dirty="0">
                <a:latin typeface="Cambria Math"/>
                <a:cs typeface="Cambria Math"/>
              </a:rPr>
              <a:t>y</a:t>
            </a:r>
            <a:r>
              <a:rPr sz="2000" spc="382" baseline="-16666" dirty="0">
                <a:latin typeface="Cambria Math"/>
                <a:cs typeface="Cambria Math"/>
              </a:rPr>
              <a:t> </a:t>
            </a:r>
            <a:r>
              <a:rPr sz="2000" dirty="0">
                <a:latin typeface="Cambria Math"/>
                <a:cs typeface="Cambria Math"/>
              </a:rPr>
              <a:t>=</a:t>
            </a:r>
            <a:r>
              <a:rPr sz="2000" spc="100" dirty="0">
                <a:latin typeface="Cambria Math"/>
                <a:cs typeface="Cambria Math"/>
              </a:rPr>
              <a:t> </a:t>
            </a:r>
            <a:r>
              <a:rPr sz="2000" spc="-50" dirty="0">
                <a:latin typeface="Cambria Math"/>
                <a:cs typeface="Cambria Math"/>
              </a:rPr>
              <a:t>0</a:t>
            </a:r>
            <a:endParaRPr sz="2000">
              <a:latin typeface="Cambria Math"/>
              <a:cs typeface="Cambria Math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43859" y="8242651"/>
            <a:ext cx="4339038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Cambria Math"/>
                <a:cs typeface="Cambria Math"/>
              </a:rPr>
              <a:t>S</a:t>
            </a:r>
            <a:r>
              <a:rPr sz="2000" spc="-10" dirty="0">
                <a:latin typeface="Cambria Math"/>
                <a:cs typeface="Cambria Math"/>
              </a:rPr>
              <a:t> </a:t>
            </a:r>
            <a:r>
              <a:rPr sz="2000" dirty="0">
                <a:latin typeface="Cambria Math"/>
                <a:cs typeface="Cambria Math"/>
              </a:rPr>
              <a:t>−</a:t>
            </a:r>
            <a:r>
              <a:rPr sz="2000" spc="-5" dirty="0">
                <a:latin typeface="Cambria Math"/>
                <a:cs typeface="Cambria Math"/>
              </a:rPr>
              <a:t> </a:t>
            </a:r>
            <a:r>
              <a:rPr sz="2000" dirty="0">
                <a:latin typeface="Cambria Math"/>
                <a:cs typeface="Cambria Math"/>
              </a:rPr>
              <a:t>500</a:t>
            </a:r>
            <a:r>
              <a:rPr sz="2000" spc="-20" dirty="0">
                <a:latin typeface="Cambria Math"/>
                <a:cs typeface="Cambria Math"/>
              </a:rPr>
              <a:t> </a:t>
            </a:r>
            <a:r>
              <a:rPr sz="2000" dirty="0">
                <a:latin typeface="Cambria Math"/>
                <a:cs typeface="Cambria Math"/>
              </a:rPr>
              <a:t>−</a:t>
            </a:r>
            <a:r>
              <a:rPr sz="2000" spc="-10" dirty="0">
                <a:latin typeface="Cambria Math"/>
                <a:cs typeface="Cambria Math"/>
              </a:rPr>
              <a:t> </a:t>
            </a:r>
            <a:r>
              <a:rPr sz="2000" dirty="0">
                <a:latin typeface="Cambria Math"/>
                <a:cs typeface="Cambria Math"/>
              </a:rPr>
              <a:t>Qsin</a:t>
            </a:r>
            <a:r>
              <a:rPr sz="2000" spc="-10" dirty="0">
                <a:latin typeface="Cambria Math"/>
                <a:cs typeface="Cambria Math"/>
              </a:rPr>
              <a:t> </a:t>
            </a:r>
            <a:r>
              <a:rPr sz="2000" dirty="0">
                <a:latin typeface="Cambria Math"/>
                <a:cs typeface="Cambria Math"/>
              </a:rPr>
              <a:t>40</a:t>
            </a:r>
            <a:r>
              <a:rPr sz="2000" spc="60" dirty="0">
                <a:latin typeface="Cambria Math"/>
                <a:cs typeface="Cambria Math"/>
              </a:rPr>
              <a:t> </a:t>
            </a:r>
            <a:r>
              <a:rPr sz="2000" dirty="0">
                <a:latin typeface="Cambria Math"/>
                <a:cs typeface="Cambria Math"/>
              </a:rPr>
              <a:t>=</a:t>
            </a:r>
            <a:r>
              <a:rPr sz="2000" spc="60" dirty="0">
                <a:latin typeface="Cambria Math"/>
                <a:cs typeface="Cambria Math"/>
              </a:rPr>
              <a:t> </a:t>
            </a:r>
            <a:r>
              <a:rPr sz="2000" spc="-50" dirty="0">
                <a:latin typeface="Cambria Math"/>
                <a:cs typeface="Cambria Math"/>
              </a:rPr>
              <a:t>0</a:t>
            </a:r>
            <a:endParaRPr sz="2000">
              <a:latin typeface="Cambria Math"/>
              <a:cs typeface="Cambria Math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882075" y="8242651"/>
            <a:ext cx="3616921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Cambria Math"/>
                <a:cs typeface="Cambria Math"/>
              </a:rPr>
              <a:t>∴</a:t>
            </a:r>
            <a:r>
              <a:rPr sz="2000" spc="80" dirty="0">
                <a:latin typeface="Cambria Math"/>
                <a:cs typeface="Cambria Math"/>
              </a:rPr>
              <a:t> </a:t>
            </a:r>
            <a:r>
              <a:rPr lang="en-US" sz="2000" spc="80" dirty="0">
                <a:latin typeface="Cambria Math"/>
                <a:cs typeface="Cambria Math"/>
              </a:rPr>
              <a:t>    </a:t>
            </a:r>
            <a:r>
              <a:rPr sz="2000" dirty="0">
                <a:latin typeface="Cambria Math"/>
                <a:cs typeface="Cambria Math"/>
              </a:rPr>
              <a:t>S</a:t>
            </a:r>
            <a:r>
              <a:rPr sz="2000" spc="70" dirty="0">
                <a:latin typeface="Cambria Math"/>
                <a:cs typeface="Cambria Math"/>
              </a:rPr>
              <a:t> </a:t>
            </a:r>
            <a:r>
              <a:rPr sz="2000" dirty="0">
                <a:latin typeface="Cambria Math"/>
                <a:cs typeface="Cambria Math"/>
              </a:rPr>
              <a:t>=</a:t>
            </a:r>
            <a:r>
              <a:rPr sz="2000" spc="70" dirty="0">
                <a:latin typeface="Cambria Math"/>
                <a:cs typeface="Cambria Math"/>
              </a:rPr>
              <a:t> </a:t>
            </a:r>
            <a:r>
              <a:rPr sz="2000" dirty="0">
                <a:latin typeface="Cambria Math"/>
                <a:cs typeface="Cambria Math"/>
              </a:rPr>
              <a:t>800N</a:t>
            </a:r>
            <a:r>
              <a:rPr sz="2000" spc="60" dirty="0">
                <a:latin typeface="Cambria Math"/>
                <a:cs typeface="Cambria Math"/>
              </a:rPr>
              <a:t> </a:t>
            </a:r>
            <a:r>
              <a:rPr sz="2000" dirty="0">
                <a:latin typeface="Cambria Math"/>
                <a:cs typeface="Cambria Math"/>
              </a:rPr>
              <a:t>↑</a:t>
            </a:r>
            <a:r>
              <a:rPr sz="2000" spc="75" dirty="0">
                <a:latin typeface="Cambria Math"/>
                <a:cs typeface="Cambria Math"/>
              </a:rPr>
              <a:t> </a:t>
            </a:r>
            <a:r>
              <a:rPr sz="2000" dirty="0">
                <a:latin typeface="Cambria Math"/>
                <a:cs typeface="Cambria Math"/>
              </a:rPr>
              <a:t>on</a:t>
            </a:r>
            <a:r>
              <a:rPr sz="2000" spc="-5" dirty="0">
                <a:latin typeface="Cambria Math"/>
                <a:cs typeface="Cambria Math"/>
              </a:rPr>
              <a:t> </a:t>
            </a:r>
            <a:r>
              <a:rPr sz="2000" spc="-50" dirty="0">
                <a:latin typeface="Cambria Math"/>
                <a:cs typeface="Cambria Math"/>
              </a:rPr>
              <a:t>N</a:t>
            </a:r>
            <a:endParaRPr sz="2000" dirty="0">
              <a:latin typeface="Cambria Math"/>
              <a:cs typeface="Cambria Math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18459" y="8733373"/>
            <a:ext cx="2600253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Cambria Math"/>
                <a:cs typeface="Cambria Math"/>
              </a:rPr>
              <a:t>→</a:t>
            </a:r>
            <a:r>
              <a:rPr sz="2000" spc="85" dirty="0">
                <a:latin typeface="Cambria Math"/>
                <a:cs typeface="Cambria Math"/>
              </a:rPr>
              <a:t> </a:t>
            </a:r>
            <a:r>
              <a:rPr sz="2000" spc="865" dirty="0">
                <a:latin typeface="Cambria Math"/>
                <a:cs typeface="Cambria Math"/>
              </a:rPr>
              <a:t>∑</a:t>
            </a:r>
            <a:r>
              <a:rPr sz="2000" spc="-70" dirty="0">
                <a:latin typeface="Cambria Math"/>
                <a:cs typeface="Cambria Math"/>
              </a:rPr>
              <a:t> </a:t>
            </a:r>
            <a:r>
              <a:rPr sz="2000" dirty="0">
                <a:latin typeface="Cambria Math"/>
                <a:cs typeface="Cambria Math"/>
              </a:rPr>
              <a:t>F</a:t>
            </a:r>
            <a:r>
              <a:rPr sz="2000" baseline="-16666" dirty="0">
                <a:latin typeface="Cambria Math"/>
                <a:cs typeface="Cambria Math"/>
              </a:rPr>
              <a:t>x</a:t>
            </a:r>
            <a:r>
              <a:rPr sz="2000" spc="367" baseline="-16666" dirty="0">
                <a:latin typeface="Cambria Math"/>
                <a:cs typeface="Cambria Math"/>
              </a:rPr>
              <a:t> </a:t>
            </a:r>
            <a:r>
              <a:rPr sz="2000" dirty="0">
                <a:latin typeface="Cambria Math"/>
                <a:cs typeface="Cambria Math"/>
              </a:rPr>
              <a:t>=</a:t>
            </a:r>
            <a:r>
              <a:rPr sz="2000" spc="85" dirty="0">
                <a:latin typeface="Cambria Math"/>
                <a:cs typeface="Cambria Math"/>
              </a:rPr>
              <a:t> </a:t>
            </a:r>
            <a:r>
              <a:rPr sz="2000" spc="-50" dirty="0">
                <a:latin typeface="Cambria Math"/>
                <a:cs typeface="Cambria Math"/>
              </a:rPr>
              <a:t>0</a:t>
            </a:r>
            <a:endParaRPr sz="2000">
              <a:latin typeface="Cambria Math"/>
              <a:cs typeface="Cambria Math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43859" y="9225627"/>
            <a:ext cx="324161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Cambria Math"/>
                <a:cs typeface="Cambria Math"/>
              </a:rPr>
              <a:t>R</a:t>
            </a:r>
            <a:r>
              <a:rPr sz="2000" spc="-15" dirty="0">
                <a:latin typeface="Cambria Math"/>
                <a:cs typeface="Cambria Math"/>
              </a:rPr>
              <a:t> </a:t>
            </a:r>
            <a:r>
              <a:rPr sz="2000" dirty="0">
                <a:latin typeface="Cambria Math"/>
                <a:cs typeface="Cambria Math"/>
              </a:rPr>
              <a:t>−</a:t>
            </a:r>
            <a:r>
              <a:rPr sz="2000" spc="-5" dirty="0">
                <a:latin typeface="Cambria Math"/>
                <a:cs typeface="Cambria Math"/>
              </a:rPr>
              <a:t> </a:t>
            </a:r>
            <a:r>
              <a:rPr sz="2000" dirty="0">
                <a:latin typeface="Cambria Math"/>
                <a:cs typeface="Cambria Math"/>
              </a:rPr>
              <a:t>Q</a:t>
            </a:r>
            <a:r>
              <a:rPr sz="2000" spc="-75" dirty="0">
                <a:latin typeface="Cambria Math"/>
                <a:cs typeface="Cambria Math"/>
              </a:rPr>
              <a:t> </a:t>
            </a:r>
            <a:r>
              <a:rPr sz="2000" dirty="0">
                <a:latin typeface="Cambria Math"/>
                <a:cs typeface="Cambria Math"/>
              </a:rPr>
              <a:t>cos</a:t>
            </a:r>
            <a:r>
              <a:rPr sz="2000" spc="-85" dirty="0">
                <a:latin typeface="Cambria Math"/>
                <a:cs typeface="Cambria Math"/>
              </a:rPr>
              <a:t> </a:t>
            </a:r>
            <a:r>
              <a:rPr sz="2000" dirty="0">
                <a:latin typeface="Cambria Math"/>
                <a:cs typeface="Cambria Math"/>
              </a:rPr>
              <a:t>40</a:t>
            </a:r>
            <a:r>
              <a:rPr sz="2000" spc="70" dirty="0">
                <a:latin typeface="Cambria Math"/>
                <a:cs typeface="Cambria Math"/>
              </a:rPr>
              <a:t> </a:t>
            </a:r>
            <a:r>
              <a:rPr sz="2000" dirty="0">
                <a:latin typeface="Cambria Math"/>
                <a:cs typeface="Cambria Math"/>
              </a:rPr>
              <a:t>=</a:t>
            </a:r>
            <a:r>
              <a:rPr sz="2000" spc="65" dirty="0">
                <a:latin typeface="Cambria Math"/>
                <a:cs typeface="Cambria Math"/>
              </a:rPr>
              <a:t> </a:t>
            </a:r>
            <a:r>
              <a:rPr sz="2000" spc="-50" dirty="0">
                <a:latin typeface="Cambria Math"/>
                <a:cs typeface="Cambria Math"/>
              </a:rPr>
              <a:t>0</a:t>
            </a:r>
            <a:endParaRPr sz="2000">
              <a:latin typeface="Cambria Math"/>
              <a:cs typeface="Cambria Math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519362" y="9225627"/>
            <a:ext cx="383704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000" dirty="0">
                <a:latin typeface="Cambria Math"/>
                <a:cs typeface="Cambria Math"/>
              </a:rPr>
              <a:t>    </a:t>
            </a:r>
            <a:r>
              <a:rPr sz="2000" dirty="0">
                <a:latin typeface="Cambria Math"/>
                <a:cs typeface="Cambria Math"/>
              </a:rPr>
              <a:t>∴</a:t>
            </a:r>
            <a:r>
              <a:rPr lang="en-US" sz="2000" dirty="0">
                <a:latin typeface="Cambria Math"/>
                <a:cs typeface="Cambria Math"/>
              </a:rPr>
              <a:t>. </a:t>
            </a:r>
            <a:r>
              <a:rPr sz="2000" spc="80" dirty="0">
                <a:latin typeface="Cambria Math"/>
                <a:cs typeface="Cambria Math"/>
              </a:rPr>
              <a:t> </a:t>
            </a:r>
            <a:r>
              <a:rPr sz="2000" dirty="0">
                <a:latin typeface="Cambria Math"/>
                <a:cs typeface="Cambria Math"/>
              </a:rPr>
              <a:t>R</a:t>
            </a:r>
            <a:r>
              <a:rPr sz="2000" spc="70" dirty="0">
                <a:latin typeface="Cambria Math"/>
                <a:cs typeface="Cambria Math"/>
              </a:rPr>
              <a:t> </a:t>
            </a:r>
            <a:r>
              <a:rPr sz="2000" dirty="0">
                <a:latin typeface="Cambria Math"/>
                <a:cs typeface="Cambria Math"/>
              </a:rPr>
              <a:t>=</a:t>
            </a:r>
            <a:r>
              <a:rPr sz="2000" spc="65" dirty="0">
                <a:latin typeface="Cambria Math"/>
                <a:cs typeface="Cambria Math"/>
              </a:rPr>
              <a:t> </a:t>
            </a:r>
            <a:r>
              <a:rPr sz="2000" dirty="0">
                <a:latin typeface="Cambria Math"/>
                <a:cs typeface="Cambria Math"/>
              </a:rPr>
              <a:t>358N</a:t>
            </a:r>
            <a:r>
              <a:rPr sz="2000" spc="60" dirty="0">
                <a:latin typeface="Cambria Math"/>
                <a:cs typeface="Cambria Math"/>
              </a:rPr>
              <a:t> </a:t>
            </a:r>
            <a:r>
              <a:rPr sz="2000" dirty="0">
                <a:latin typeface="Cambria Math"/>
                <a:cs typeface="Cambria Math"/>
              </a:rPr>
              <a:t>→</a:t>
            </a:r>
            <a:r>
              <a:rPr sz="2000" spc="70" dirty="0">
                <a:latin typeface="Cambria Math"/>
                <a:cs typeface="Cambria Math"/>
              </a:rPr>
              <a:t> </a:t>
            </a:r>
            <a:r>
              <a:rPr sz="2000" dirty="0">
                <a:latin typeface="Cambria Math"/>
                <a:cs typeface="Cambria Math"/>
              </a:rPr>
              <a:t>on </a:t>
            </a:r>
            <a:r>
              <a:rPr sz="2000" spc="-50" dirty="0">
                <a:latin typeface="Cambria Math"/>
                <a:cs typeface="Cambria Math"/>
              </a:rPr>
              <a:t>N</a:t>
            </a:r>
            <a:endParaRPr sz="2000" dirty="0">
              <a:latin typeface="Cambria Math"/>
              <a:cs typeface="Cambria Math"/>
            </a:endParaRPr>
          </a:p>
        </p:txBody>
      </p:sp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638800" y="8417766"/>
            <a:ext cx="4648200" cy="1338942"/>
          </a:xfrm>
          <a:prstGeom prst="rect">
            <a:avLst/>
          </a:prstGeom>
        </p:spPr>
      </p:pic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429FEE60-C3DC-9588-05E0-73C2302305E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77</a:t>
            </a:fld>
            <a:endParaRPr lang="en-US" spc="-25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22115" y="7323801"/>
            <a:ext cx="165161" cy="142065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793877" y="1227753"/>
            <a:ext cx="9695689" cy="1440180"/>
            <a:chOff x="362711" y="1269491"/>
            <a:chExt cx="6791325" cy="1440180"/>
          </a:xfrm>
        </p:grpSpPr>
        <p:sp>
          <p:nvSpPr>
            <p:cNvPr id="6" name="object 6"/>
            <p:cNvSpPr/>
            <p:nvPr/>
          </p:nvSpPr>
          <p:spPr>
            <a:xfrm>
              <a:off x="362711" y="1277111"/>
              <a:ext cx="6791325" cy="0"/>
            </a:xfrm>
            <a:custGeom>
              <a:avLst/>
              <a:gdLst/>
              <a:ahLst/>
              <a:cxnLst/>
              <a:rect l="l" t="t" r="r" b="b"/>
              <a:pathLst>
                <a:path w="6791325">
                  <a:moveTo>
                    <a:pt x="0" y="0"/>
                  </a:moveTo>
                  <a:lnTo>
                    <a:pt x="6791325" y="0"/>
                  </a:lnTo>
                </a:path>
              </a:pathLst>
            </a:custGeom>
            <a:ln w="1524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000"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85029" y="1299844"/>
              <a:ext cx="2351404" cy="1409700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81800" y="4286778"/>
            <a:ext cx="4242712" cy="2953385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877189" y="3524551"/>
            <a:ext cx="7669521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b="1" i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Example</a:t>
            </a:r>
            <a:r>
              <a:rPr sz="2000" b="1" i="1" u="sng" spc="-5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b="1" i="1" u="sng" spc="-2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(3):-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185"/>
              </a:spcBef>
            </a:pPr>
            <a:r>
              <a:rPr sz="2000" dirty="0">
                <a:latin typeface="Times New Roman"/>
                <a:cs typeface="Times New Roman"/>
              </a:rPr>
              <a:t>Determine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tensile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force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in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chain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chain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system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shown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in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figure.</a:t>
            </a:r>
            <a:endParaRPr sz="2000">
              <a:latin typeface="Times New Roman"/>
              <a:cs typeface="Times New Roman"/>
            </a:endParaRPr>
          </a:p>
          <a:p>
            <a:pPr marL="80645">
              <a:lnSpc>
                <a:spcPct val="100000"/>
              </a:lnSpc>
              <a:spcBef>
                <a:spcPts val="1180"/>
              </a:spcBef>
            </a:pPr>
            <a:r>
              <a:rPr sz="2000" b="1" i="1" u="sng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Solution:-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645590" y="6485937"/>
            <a:ext cx="717998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Cambria Math"/>
                <a:cs typeface="Cambria Math"/>
              </a:rPr>
              <a:t>cos</a:t>
            </a:r>
            <a:r>
              <a:rPr sz="2000" spc="-80" dirty="0">
                <a:latin typeface="Cambria Math"/>
                <a:cs typeface="Cambria Math"/>
              </a:rPr>
              <a:t> </a:t>
            </a:r>
            <a:r>
              <a:rPr sz="2000" spc="-35" dirty="0">
                <a:latin typeface="Cambria Math"/>
                <a:cs typeface="Cambria Math"/>
              </a:rPr>
              <a:t>40</a:t>
            </a:r>
            <a:endParaRPr sz="2000" dirty="0">
              <a:latin typeface="Cambria Math"/>
              <a:cs typeface="Cambria Math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658290" y="6756191"/>
            <a:ext cx="679016" cy="12700"/>
          </a:xfrm>
          <a:custGeom>
            <a:avLst/>
            <a:gdLst/>
            <a:ahLst/>
            <a:cxnLst/>
            <a:rect l="l" t="t" r="r" b="b"/>
            <a:pathLst>
              <a:path w="475614" h="12700">
                <a:moveTo>
                  <a:pt x="475488" y="0"/>
                </a:moveTo>
                <a:lnTo>
                  <a:pt x="0" y="0"/>
                </a:lnTo>
                <a:lnTo>
                  <a:pt x="0" y="12191"/>
                </a:lnTo>
                <a:lnTo>
                  <a:pt x="475488" y="12191"/>
                </a:lnTo>
                <a:lnTo>
                  <a:pt x="47548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12" name="object 12"/>
          <p:cNvSpPr txBox="1"/>
          <p:nvPr/>
        </p:nvSpPr>
        <p:spPr>
          <a:xfrm>
            <a:off x="945770" y="6687693"/>
            <a:ext cx="1717030" cy="733534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712470">
              <a:lnSpc>
                <a:spcPct val="100000"/>
              </a:lnSpc>
              <a:spcBef>
                <a:spcPts val="520"/>
              </a:spcBef>
            </a:pPr>
            <a:r>
              <a:rPr sz="2000" dirty="0">
                <a:latin typeface="Cambria Math"/>
                <a:cs typeface="Cambria Math"/>
              </a:rPr>
              <a:t>cos</a:t>
            </a:r>
            <a:r>
              <a:rPr sz="2000" spc="-80" dirty="0">
                <a:latin typeface="Cambria Math"/>
                <a:cs typeface="Cambria Math"/>
              </a:rPr>
              <a:t> </a:t>
            </a:r>
            <a:r>
              <a:rPr sz="2000" spc="-35" dirty="0">
                <a:latin typeface="Cambria Math"/>
                <a:cs typeface="Cambria Math"/>
              </a:rPr>
              <a:t>30</a:t>
            </a:r>
            <a:endParaRPr sz="2000" dirty="0">
              <a:latin typeface="Cambria Math"/>
              <a:cs typeface="Cambria Math"/>
            </a:endParaRPr>
          </a:p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2000" dirty="0">
                <a:latin typeface="Times New Roman"/>
                <a:cs typeface="Times New Roman"/>
              </a:rPr>
              <a:t>Subs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(2)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in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(1)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503545" y="6621576"/>
            <a:ext cx="390729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25" dirty="0">
                <a:latin typeface="Cambria Math"/>
                <a:cs typeface="Cambria Math"/>
              </a:rPr>
              <a:t>(2)</a:t>
            </a:r>
            <a:endParaRPr sz="2000">
              <a:latin typeface="Cambria Math"/>
              <a:cs typeface="Cambria Math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306082" y="8013700"/>
            <a:ext cx="679016" cy="12700"/>
          </a:xfrm>
          <a:custGeom>
            <a:avLst/>
            <a:gdLst/>
            <a:ahLst/>
            <a:cxnLst/>
            <a:rect l="l" t="t" r="r" b="b"/>
            <a:pathLst>
              <a:path w="475615" h="12700">
                <a:moveTo>
                  <a:pt x="475487" y="0"/>
                </a:moveTo>
                <a:lnTo>
                  <a:pt x="0" y="0"/>
                </a:lnTo>
                <a:lnTo>
                  <a:pt x="0" y="12192"/>
                </a:lnTo>
                <a:lnTo>
                  <a:pt x="475487" y="12192"/>
                </a:lnTo>
                <a:lnTo>
                  <a:pt x="4754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15" name="object 15"/>
          <p:cNvSpPr txBox="1"/>
          <p:nvPr/>
        </p:nvSpPr>
        <p:spPr>
          <a:xfrm>
            <a:off x="1006700" y="7819244"/>
            <a:ext cx="4539160" cy="215507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11150">
              <a:lnSpc>
                <a:spcPts val="1375"/>
              </a:lnSpc>
              <a:spcBef>
                <a:spcPts val="105"/>
              </a:spcBef>
            </a:pPr>
            <a:r>
              <a:rPr sz="2000" dirty="0">
                <a:latin typeface="Cambria Math"/>
                <a:cs typeface="Cambria Math"/>
              </a:rPr>
              <a:t>cos</a:t>
            </a:r>
            <a:r>
              <a:rPr sz="2000" spc="-80" dirty="0">
                <a:latin typeface="Cambria Math"/>
                <a:cs typeface="Cambria Math"/>
              </a:rPr>
              <a:t> </a:t>
            </a:r>
            <a:r>
              <a:rPr sz="2000" spc="-35" dirty="0">
                <a:latin typeface="Cambria Math"/>
                <a:cs typeface="Cambria Math"/>
              </a:rPr>
              <a:t>40</a:t>
            </a:r>
            <a:endParaRPr sz="2000" dirty="0">
              <a:latin typeface="Cambria Math"/>
              <a:cs typeface="Cambria Math"/>
            </a:endParaRPr>
          </a:p>
          <a:p>
            <a:pPr marL="76200">
              <a:lnSpc>
                <a:spcPts val="1375"/>
              </a:lnSpc>
            </a:pPr>
            <a:r>
              <a:rPr sz="2000" spc="-10" dirty="0">
                <a:latin typeface="Cambria Math"/>
                <a:cs typeface="Cambria Math"/>
              </a:rPr>
              <a:t>TC</a:t>
            </a:r>
            <a:r>
              <a:rPr sz="2000" spc="-80" dirty="0">
                <a:latin typeface="Cambria Math"/>
                <a:cs typeface="Cambria Math"/>
              </a:rPr>
              <a:t> </a:t>
            </a:r>
            <a:r>
              <a:rPr sz="2000" baseline="-37698" dirty="0">
                <a:latin typeface="Cambria Math"/>
                <a:cs typeface="Cambria Math"/>
              </a:rPr>
              <a:t>cos</a:t>
            </a:r>
            <a:r>
              <a:rPr sz="2000" spc="-127" baseline="-37698" dirty="0">
                <a:latin typeface="Cambria Math"/>
                <a:cs typeface="Cambria Math"/>
              </a:rPr>
              <a:t> </a:t>
            </a:r>
            <a:r>
              <a:rPr sz="2000" baseline="-37698" dirty="0">
                <a:latin typeface="Cambria Math"/>
                <a:cs typeface="Cambria Math"/>
              </a:rPr>
              <a:t>30</a:t>
            </a:r>
            <a:r>
              <a:rPr sz="2000" spc="-112" baseline="-37698" dirty="0">
                <a:latin typeface="Cambria Math"/>
                <a:cs typeface="Cambria Math"/>
              </a:rPr>
              <a:t> </a:t>
            </a:r>
            <a:r>
              <a:rPr sz="2000" spc="-10" dirty="0">
                <a:latin typeface="Cambria Math"/>
                <a:cs typeface="Cambria Math"/>
              </a:rPr>
              <a:t>sin</a:t>
            </a:r>
            <a:r>
              <a:rPr sz="2000" spc="-85" dirty="0">
                <a:latin typeface="Cambria Math"/>
                <a:cs typeface="Cambria Math"/>
              </a:rPr>
              <a:t> </a:t>
            </a:r>
            <a:r>
              <a:rPr sz="2000" dirty="0">
                <a:latin typeface="Cambria Math"/>
                <a:cs typeface="Cambria Math"/>
              </a:rPr>
              <a:t>30</a:t>
            </a:r>
            <a:r>
              <a:rPr sz="2000" spc="-5" dirty="0">
                <a:latin typeface="Cambria Math"/>
                <a:cs typeface="Cambria Math"/>
              </a:rPr>
              <a:t> </a:t>
            </a:r>
            <a:r>
              <a:rPr sz="2000" dirty="0">
                <a:latin typeface="Cambria Math"/>
                <a:cs typeface="Cambria Math"/>
              </a:rPr>
              <a:t>+ </a:t>
            </a:r>
            <a:r>
              <a:rPr sz="2000" spc="-10" dirty="0">
                <a:latin typeface="Cambria Math"/>
                <a:cs typeface="Cambria Math"/>
              </a:rPr>
              <a:t>TC</a:t>
            </a:r>
            <a:r>
              <a:rPr sz="2000" spc="-80" dirty="0">
                <a:latin typeface="Cambria Math"/>
                <a:cs typeface="Cambria Math"/>
              </a:rPr>
              <a:t> </a:t>
            </a:r>
            <a:r>
              <a:rPr sz="2000" spc="-10" dirty="0">
                <a:latin typeface="Cambria Math"/>
                <a:cs typeface="Cambria Math"/>
              </a:rPr>
              <a:t>sin</a:t>
            </a:r>
            <a:r>
              <a:rPr sz="2000" spc="-75" dirty="0">
                <a:latin typeface="Cambria Math"/>
                <a:cs typeface="Cambria Math"/>
              </a:rPr>
              <a:t> </a:t>
            </a:r>
            <a:r>
              <a:rPr sz="2000" dirty="0">
                <a:latin typeface="Cambria Math"/>
                <a:cs typeface="Cambria Math"/>
              </a:rPr>
              <a:t>40</a:t>
            </a:r>
            <a:r>
              <a:rPr sz="2000" spc="5" dirty="0">
                <a:latin typeface="Cambria Math"/>
                <a:cs typeface="Cambria Math"/>
              </a:rPr>
              <a:t> </a:t>
            </a:r>
            <a:r>
              <a:rPr sz="2000" dirty="0">
                <a:latin typeface="Cambria Math"/>
                <a:cs typeface="Cambria Math"/>
              </a:rPr>
              <a:t>− 6000</a:t>
            </a:r>
            <a:r>
              <a:rPr sz="2000" spc="70" dirty="0">
                <a:latin typeface="Cambria Math"/>
                <a:cs typeface="Cambria Math"/>
              </a:rPr>
              <a:t> </a:t>
            </a:r>
            <a:r>
              <a:rPr sz="2000" dirty="0">
                <a:latin typeface="Cambria Math"/>
                <a:cs typeface="Cambria Math"/>
              </a:rPr>
              <a:t>=</a:t>
            </a:r>
            <a:r>
              <a:rPr sz="2000" spc="80" dirty="0">
                <a:latin typeface="Cambria Math"/>
                <a:cs typeface="Cambria Math"/>
              </a:rPr>
              <a:t> </a:t>
            </a:r>
            <a:r>
              <a:rPr sz="2000" spc="-50" dirty="0">
                <a:latin typeface="Cambria Math"/>
                <a:cs typeface="Cambria Math"/>
              </a:rPr>
              <a:t>0</a:t>
            </a:r>
            <a:endParaRPr sz="2000" dirty="0">
              <a:latin typeface="Cambria Math"/>
              <a:cs typeface="Cambria Math"/>
            </a:endParaRPr>
          </a:p>
          <a:p>
            <a:pPr marL="76200">
              <a:lnSpc>
                <a:spcPct val="100000"/>
              </a:lnSpc>
              <a:spcBef>
                <a:spcPts val="1425"/>
              </a:spcBef>
            </a:pPr>
            <a:r>
              <a:rPr sz="2000" dirty="0">
                <a:latin typeface="Cambria Math"/>
                <a:cs typeface="Cambria Math"/>
              </a:rPr>
              <a:t>∴</a:t>
            </a:r>
            <a:r>
              <a:rPr sz="2000" spc="60" dirty="0">
                <a:latin typeface="Cambria Math"/>
                <a:cs typeface="Cambria Math"/>
              </a:rPr>
              <a:t> </a:t>
            </a:r>
            <a:r>
              <a:rPr sz="2000" dirty="0">
                <a:latin typeface="Cambria Math"/>
                <a:cs typeface="Cambria Math"/>
              </a:rPr>
              <a:t>TC</a:t>
            </a:r>
            <a:r>
              <a:rPr sz="2000" spc="75" dirty="0">
                <a:latin typeface="Cambria Math"/>
                <a:cs typeface="Cambria Math"/>
              </a:rPr>
              <a:t> </a:t>
            </a:r>
            <a:r>
              <a:rPr sz="2000" dirty="0">
                <a:latin typeface="Cambria Math"/>
                <a:cs typeface="Cambria Math"/>
              </a:rPr>
              <a:t>=</a:t>
            </a:r>
            <a:r>
              <a:rPr sz="2000" spc="75" dirty="0">
                <a:latin typeface="Cambria Math"/>
                <a:cs typeface="Cambria Math"/>
              </a:rPr>
              <a:t> </a:t>
            </a:r>
            <a:r>
              <a:rPr sz="2000" spc="-10" dirty="0">
                <a:latin typeface="Cambria Math"/>
                <a:cs typeface="Cambria Math"/>
              </a:rPr>
              <a:t>5555.5N</a:t>
            </a:r>
            <a:endParaRPr lang="en-US" sz="2000" dirty="0">
              <a:latin typeface="Cambria Math"/>
              <a:cs typeface="Cambria Math"/>
            </a:endParaRPr>
          </a:p>
          <a:p>
            <a:pPr>
              <a:lnSpc>
                <a:spcPct val="100000"/>
              </a:lnSpc>
              <a:spcBef>
                <a:spcPts val="1495"/>
              </a:spcBef>
            </a:pPr>
            <a:endParaRPr lang="en-US" sz="2000" dirty="0">
              <a:latin typeface="Cambria Math"/>
              <a:cs typeface="Cambria Math"/>
            </a:endParaRPr>
          </a:p>
          <a:p>
            <a:pPr marL="77470">
              <a:lnSpc>
                <a:spcPct val="100000"/>
              </a:lnSpc>
            </a:pPr>
            <a:r>
              <a:rPr sz="2000" dirty="0">
                <a:latin typeface="Times New Roman"/>
                <a:cs typeface="Times New Roman"/>
              </a:rPr>
              <a:t>From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F.B.D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(a)</a:t>
            </a:r>
            <a:endParaRPr sz="2000" dirty="0">
              <a:latin typeface="Times New Roman"/>
              <a:cs typeface="Times New Roman"/>
            </a:endParaRPr>
          </a:p>
          <a:p>
            <a:pPr marL="76200">
              <a:lnSpc>
                <a:spcPct val="100000"/>
              </a:lnSpc>
              <a:spcBef>
                <a:spcPts val="1405"/>
              </a:spcBef>
            </a:pPr>
            <a:r>
              <a:rPr sz="2000" dirty="0">
                <a:latin typeface="Cambria Math"/>
                <a:cs typeface="Cambria Math"/>
              </a:rPr>
              <a:t>↑</a:t>
            </a:r>
            <a:r>
              <a:rPr sz="2000" spc="80" dirty="0">
                <a:latin typeface="Cambria Math"/>
                <a:cs typeface="Cambria Math"/>
              </a:rPr>
              <a:t> </a:t>
            </a:r>
            <a:r>
              <a:rPr sz="2000" spc="865" dirty="0">
                <a:latin typeface="Cambria Math"/>
                <a:cs typeface="Cambria Math"/>
              </a:rPr>
              <a:t>∑</a:t>
            </a:r>
            <a:r>
              <a:rPr sz="2000" spc="-70" dirty="0">
                <a:latin typeface="Cambria Math"/>
                <a:cs typeface="Cambria Math"/>
              </a:rPr>
              <a:t> </a:t>
            </a:r>
            <a:r>
              <a:rPr sz="2000" dirty="0">
                <a:latin typeface="Cambria Math"/>
                <a:cs typeface="Cambria Math"/>
              </a:rPr>
              <a:t>F</a:t>
            </a:r>
            <a:r>
              <a:rPr sz="2000" baseline="-16666" dirty="0">
                <a:latin typeface="Cambria Math"/>
                <a:cs typeface="Cambria Math"/>
              </a:rPr>
              <a:t>y</a:t>
            </a:r>
            <a:r>
              <a:rPr sz="2000" spc="382" baseline="-16666" dirty="0">
                <a:latin typeface="Cambria Math"/>
                <a:cs typeface="Cambria Math"/>
              </a:rPr>
              <a:t> </a:t>
            </a:r>
            <a:r>
              <a:rPr sz="2000" dirty="0">
                <a:latin typeface="Cambria Math"/>
                <a:cs typeface="Cambria Math"/>
              </a:rPr>
              <a:t>=</a:t>
            </a:r>
            <a:r>
              <a:rPr sz="2000" spc="100" dirty="0">
                <a:latin typeface="Cambria Math"/>
                <a:cs typeface="Cambria Math"/>
              </a:rPr>
              <a:t> </a:t>
            </a:r>
            <a:r>
              <a:rPr sz="2000" spc="-50" dirty="0">
                <a:latin typeface="Cambria Math"/>
                <a:cs typeface="Cambria Math"/>
              </a:rPr>
              <a:t>0</a:t>
            </a:r>
            <a:endParaRPr sz="2000" dirty="0">
              <a:latin typeface="Cambria Math"/>
              <a:cs typeface="Cambria Math"/>
            </a:endParaRPr>
          </a:p>
        </p:txBody>
      </p:sp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194935" y="7819244"/>
            <a:ext cx="2896467" cy="1438787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5695830" y="9014631"/>
            <a:ext cx="31911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25" dirty="0">
                <a:latin typeface="Times New Roman"/>
                <a:cs typeface="Times New Roman"/>
              </a:rPr>
              <a:t>(a)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76A3BEFE-CA6F-20EB-4A62-F04AF977913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78</a:t>
            </a:fld>
            <a:endParaRPr lang="en-US" spc="-25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A38430-F73C-7B44-B8EC-0B0DD4368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993900"/>
            <a:ext cx="11259826" cy="5213350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A9D7BFB-189D-CD22-46A0-3E3CDBED93E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79</a:t>
            </a:fld>
            <a:endParaRPr lang="en-US" spc="-25" dirty="0"/>
          </a:p>
        </p:txBody>
      </p:sp>
    </p:spTree>
    <p:extLst>
      <p:ext uri="{BB962C8B-B14F-4D97-AF65-F5344CB8AC3E}">
        <p14:creationId xmlns:p14="http://schemas.microsoft.com/office/powerpoint/2010/main" val="848617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09800" y="1993900"/>
            <a:ext cx="8610600" cy="3171766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19050" marR="5080" indent="-6985">
              <a:lnSpc>
                <a:spcPct val="87100"/>
              </a:lnSpc>
              <a:spcBef>
                <a:spcPts val="840"/>
              </a:spcBef>
            </a:pPr>
            <a:r>
              <a:rPr sz="4800" dirty="0">
                <a:latin typeface="Arial"/>
                <a:cs typeface="Arial"/>
              </a:rPr>
              <a:t>Introduction</a:t>
            </a:r>
            <a:r>
              <a:rPr sz="4800" spc="-285" dirty="0">
                <a:latin typeface="Arial"/>
                <a:cs typeface="Arial"/>
              </a:rPr>
              <a:t> </a:t>
            </a:r>
            <a:r>
              <a:rPr sz="4800" spc="-25" dirty="0">
                <a:latin typeface="Arial"/>
                <a:cs typeface="Arial"/>
              </a:rPr>
              <a:t>to </a:t>
            </a:r>
            <a:r>
              <a:rPr sz="4800" spc="-10" dirty="0">
                <a:latin typeface="Arial"/>
                <a:cs typeface="Arial"/>
              </a:rPr>
              <a:t>Engineering Mechanics, </a:t>
            </a:r>
            <a:r>
              <a:rPr sz="4800" dirty="0">
                <a:latin typeface="Arial"/>
                <a:cs typeface="Arial"/>
              </a:rPr>
              <a:t>Force</a:t>
            </a:r>
            <a:r>
              <a:rPr sz="4800" spc="-125" dirty="0">
                <a:latin typeface="Arial"/>
                <a:cs typeface="Arial"/>
              </a:rPr>
              <a:t> </a:t>
            </a:r>
            <a:r>
              <a:rPr sz="4800" spc="-30" dirty="0">
                <a:latin typeface="Arial"/>
                <a:cs typeface="Arial"/>
              </a:rPr>
              <a:t>system</a:t>
            </a:r>
            <a:r>
              <a:rPr sz="4800" spc="-315" dirty="0">
                <a:latin typeface="Arial"/>
                <a:cs typeface="Arial"/>
              </a:rPr>
              <a:t> </a:t>
            </a:r>
            <a:r>
              <a:rPr sz="4800" spc="-50" dirty="0">
                <a:latin typeface="Arial"/>
                <a:cs typeface="Arial"/>
              </a:rPr>
              <a:t>&amp; </a:t>
            </a:r>
            <a:r>
              <a:rPr sz="4800" dirty="0">
                <a:latin typeface="Arial"/>
                <a:cs typeface="Arial"/>
              </a:rPr>
              <a:t>Principle</a:t>
            </a:r>
            <a:r>
              <a:rPr sz="4800" spc="-200" dirty="0">
                <a:latin typeface="Arial"/>
                <a:cs typeface="Arial"/>
              </a:rPr>
              <a:t> </a:t>
            </a:r>
            <a:r>
              <a:rPr sz="4800" spc="-25" dirty="0">
                <a:latin typeface="Arial"/>
                <a:cs typeface="Arial"/>
              </a:rPr>
              <a:t>of </a:t>
            </a:r>
            <a:r>
              <a:rPr sz="4800" spc="-10" dirty="0">
                <a:latin typeface="Arial"/>
                <a:cs typeface="Arial"/>
              </a:rPr>
              <a:t>moment</a:t>
            </a:r>
            <a:endParaRPr sz="4800" dirty="0">
              <a:latin typeface="Arial"/>
              <a:cs typeface="Arial"/>
            </a:endParaRPr>
          </a:p>
          <a:p>
            <a:pPr marL="61594">
              <a:lnSpc>
                <a:spcPct val="100000"/>
              </a:lnSpc>
              <a:spcBef>
                <a:spcPts val="3120"/>
              </a:spcBef>
            </a:pPr>
            <a:r>
              <a:rPr lang="en-US" sz="4800" dirty="0">
                <a:latin typeface="Arial"/>
                <a:cs typeface="Arial"/>
              </a:rPr>
              <a:t>           </a:t>
            </a:r>
            <a:r>
              <a:rPr sz="4800" dirty="0">
                <a:latin typeface="Arial"/>
                <a:cs typeface="Arial"/>
              </a:rPr>
              <a:t>Week</a:t>
            </a:r>
            <a:r>
              <a:rPr sz="4800" spc="-90" dirty="0">
                <a:latin typeface="Arial"/>
                <a:cs typeface="Arial"/>
              </a:rPr>
              <a:t> </a:t>
            </a:r>
            <a:r>
              <a:rPr sz="4800" spc="-50" dirty="0">
                <a:latin typeface="Arial"/>
                <a:cs typeface="Arial"/>
              </a:rPr>
              <a:t>1</a:t>
            </a:r>
            <a:endParaRPr sz="4800" dirty="0">
              <a:latin typeface="Arial"/>
              <a:cs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587F2A-DEB3-AE5B-2A8F-C489251C3FC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8</a:t>
            </a:fld>
            <a:endParaRPr lang="en-US" spc="-25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F8AC73-6D6B-65F3-4DDD-0A42C4D18B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5700"/>
            <a:ext cx="12196778" cy="70104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2C311B-881E-1E6C-67C6-0A1455F02BE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80</a:t>
            </a:fld>
            <a:endParaRPr lang="en-US" spc="-25" dirty="0"/>
          </a:p>
        </p:txBody>
      </p:sp>
    </p:spTree>
    <p:extLst>
      <p:ext uri="{BB962C8B-B14F-4D97-AF65-F5344CB8AC3E}">
        <p14:creationId xmlns:p14="http://schemas.microsoft.com/office/powerpoint/2010/main" val="80100358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EA1E71-8425-FF7B-45BB-561E6A325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003300"/>
            <a:ext cx="10668000" cy="739483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24FA6F-6AC9-69B5-A22F-1298458C9D6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81</a:t>
            </a:fld>
            <a:endParaRPr lang="en-US" spc="-25" dirty="0"/>
          </a:p>
        </p:txBody>
      </p:sp>
    </p:spTree>
    <p:extLst>
      <p:ext uri="{BB962C8B-B14F-4D97-AF65-F5344CB8AC3E}">
        <p14:creationId xmlns:p14="http://schemas.microsoft.com/office/powerpoint/2010/main" val="357500393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68B7AE-F500-2C4E-7C74-00696BD56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23" y="1079500"/>
            <a:ext cx="11646553" cy="6477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F113F9-5820-E3E5-90DF-AE8B4E80210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82</a:t>
            </a:fld>
            <a:endParaRPr lang="en-US" spc="-25" dirty="0"/>
          </a:p>
        </p:txBody>
      </p:sp>
    </p:spTree>
    <p:extLst>
      <p:ext uri="{BB962C8B-B14F-4D97-AF65-F5344CB8AC3E}">
        <p14:creationId xmlns:p14="http://schemas.microsoft.com/office/powerpoint/2010/main" val="128012757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848A26-CF8C-5822-560F-3924C7C420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603500"/>
            <a:ext cx="10210800" cy="752248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D78B30-01B2-A72F-A37F-074E4CF2134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83</a:t>
            </a:fld>
            <a:endParaRPr lang="en-US" spc="-25" dirty="0"/>
          </a:p>
        </p:txBody>
      </p:sp>
    </p:spTree>
    <p:extLst>
      <p:ext uri="{BB962C8B-B14F-4D97-AF65-F5344CB8AC3E}">
        <p14:creationId xmlns:p14="http://schemas.microsoft.com/office/powerpoint/2010/main" val="371724936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07850" y="2287534"/>
            <a:ext cx="6531549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4610">
              <a:lnSpc>
                <a:spcPct val="100000"/>
              </a:lnSpc>
              <a:spcBef>
                <a:spcPts val="45"/>
              </a:spcBef>
            </a:pPr>
            <a:r>
              <a:rPr lang="en-US" sz="4800" spc="-75" dirty="0">
                <a:latin typeface="Arial"/>
                <a:cs typeface="Arial"/>
              </a:rPr>
              <a:t>Center</a:t>
            </a:r>
            <a:r>
              <a:rPr lang="en-US" sz="4800" spc="-40" dirty="0">
                <a:latin typeface="Arial"/>
                <a:cs typeface="Arial"/>
              </a:rPr>
              <a:t> </a:t>
            </a:r>
            <a:r>
              <a:rPr lang="en-US" sz="4800" spc="-10" dirty="0">
                <a:latin typeface="Arial"/>
                <a:cs typeface="Arial"/>
              </a:rPr>
              <a:t>of</a:t>
            </a:r>
            <a:r>
              <a:rPr lang="en-US" sz="4800" spc="-35" dirty="0">
                <a:latin typeface="Arial"/>
                <a:cs typeface="Arial"/>
              </a:rPr>
              <a:t> </a:t>
            </a:r>
            <a:r>
              <a:rPr lang="en-US" sz="4800" spc="-10" dirty="0">
                <a:latin typeface="Arial"/>
                <a:cs typeface="Arial"/>
              </a:rPr>
              <a:t>gravity related theory</a:t>
            </a:r>
            <a:endParaRPr lang="en-US" sz="48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245927" y="4279900"/>
            <a:ext cx="263334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latin typeface="Arial"/>
                <a:cs typeface="Arial"/>
              </a:rPr>
              <a:t>Week</a:t>
            </a:r>
            <a:r>
              <a:rPr sz="4800" spc="-75" dirty="0">
                <a:latin typeface="Arial"/>
                <a:cs typeface="Arial"/>
              </a:rPr>
              <a:t> </a:t>
            </a:r>
            <a:r>
              <a:rPr sz="4800" spc="-35" dirty="0">
                <a:latin typeface="Arial"/>
                <a:cs typeface="Arial"/>
              </a:rPr>
              <a:t>8</a:t>
            </a:r>
            <a:endParaRPr sz="4800" dirty="0">
              <a:latin typeface="Arial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B73520-E85E-E7DF-CF43-BF00A3F4117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84</a:t>
            </a:fld>
            <a:endParaRPr lang="en-US" spc="-25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48B222-781D-3124-12A8-40F31286BA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04" r="104" b="4445"/>
          <a:stretch/>
        </p:blipFill>
        <p:spPr>
          <a:xfrm>
            <a:off x="0" y="1917700"/>
            <a:ext cx="12192000" cy="65532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B68DD6-D6C8-E3B9-D174-BFB18D8D8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72208" y="9565335"/>
            <a:ext cx="518791" cy="124766"/>
          </a:xfrm>
        </p:spPr>
        <p:txBody>
          <a:bodyPr/>
          <a:lstStyle/>
          <a:p>
            <a:fld id="{30DDC623-E69D-4153-B941-EAF875B1F871}" type="slidenum">
              <a:rPr lang="en-US" smtClean="0"/>
              <a:t>85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48037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B63CF0-6A1D-D4CA-9A2D-A539C89567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6667" b="6667"/>
          <a:stretch/>
        </p:blipFill>
        <p:spPr>
          <a:xfrm>
            <a:off x="0" y="26035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52163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A4C05C-C570-2AB1-498C-258C72B3CA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4" t="-1113" r="-104" b="6668"/>
          <a:stretch/>
        </p:blipFill>
        <p:spPr>
          <a:xfrm>
            <a:off x="12700" y="2527300"/>
            <a:ext cx="12192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23383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F0FCFA-A0FB-F817-1AF1-477DEA0B59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125" t="-9445" r="-8125" b="10556"/>
          <a:stretch/>
        </p:blipFill>
        <p:spPr>
          <a:xfrm>
            <a:off x="533400" y="2222500"/>
            <a:ext cx="121920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75204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BD45A3-7F6F-8880-1F44-FB8E5A94D0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0000"/>
          <a:stretch/>
        </p:blipFill>
        <p:spPr>
          <a:xfrm>
            <a:off x="0" y="3136900"/>
            <a:ext cx="121920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227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236399"/>
            <a:ext cx="10622447" cy="453970"/>
          </a:xfrm>
        </p:spPr>
        <p:txBody>
          <a:bodyPr/>
          <a:lstStyle/>
          <a:p>
            <a:endParaRPr/>
          </a:p>
        </p:txBody>
      </p:sp>
      <p:pic>
        <p:nvPicPr>
          <p:cNvPr id="3" name="Picture 2" descr="temp_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2100"/>
            <a:ext cx="12192000" cy="9144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80F59F-0559-FA4E-320A-74414C9F359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50"/>
              </a:lnSpc>
            </a:pPr>
            <a:fld id="{81D60167-4931-47E6-BA6A-407CBD079E47}" type="slidenum">
              <a:rPr lang="en-US" spc="-25" smtClean="0"/>
              <a:t>9</a:t>
            </a:fld>
            <a:endParaRPr lang="en-US" spc="-25" dirty="0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17954B-F67C-D04F-5C4B-54BAADCE46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8" t="-10000" r="-208" b="10000"/>
          <a:stretch/>
        </p:blipFill>
        <p:spPr>
          <a:xfrm>
            <a:off x="25400" y="26035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14098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2C4AA0-3003-3681-83F6-F2D9A0E54B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2222" b="4444"/>
          <a:stretch/>
        </p:blipFill>
        <p:spPr>
          <a:xfrm>
            <a:off x="0" y="26035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64492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411C74-EF60-1440-8FCC-52575ECD73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2222"/>
          <a:stretch/>
        </p:blipFill>
        <p:spPr>
          <a:xfrm>
            <a:off x="0" y="2832100"/>
            <a:ext cx="121920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44876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190849-E9AF-9107-8B61-7885DADD48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0000"/>
          <a:stretch/>
        </p:blipFill>
        <p:spPr>
          <a:xfrm>
            <a:off x="228600" y="2755900"/>
            <a:ext cx="121920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63872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C5EAF4-6AEF-2538-04A5-EEBCD19183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333"/>
          <a:stretch/>
        </p:blipFill>
        <p:spPr>
          <a:xfrm>
            <a:off x="25400" y="3289300"/>
            <a:ext cx="121920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86784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AE8975-9C38-B25A-A77A-A4BF7FD933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4" t="-4444" r="-104" b="4444"/>
          <a:stretch/>
        </p:blipFill>
        <p:spPr>
          <a:xfrm>
            <a:off x="12700" y="26797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54277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8376D8-6E02-0D86-2BD7-54E27891A9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2222"/>
          <a:stretch/>
        </p:blipFill>
        <p:spPr>
          <a:xfrm>
            <a:off x="0" y="2832100"/>
            <a:ext cx="121920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82009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3EF40A2-2FC5-32BF-68AF-BA121D1078C0}"/>
              </a:ext>
            </a:extLst>
          </p:cNvPr>
          <p:cNvSpPr txBox="1"/>
          <p:nvPr/>
        </p:nvSpPr>
        <p:spPr>
          <a:xfrm>
            <a:off x="2514600" y="4269482"/>
            <a:ext cx="73914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610">
              <a:lnSpc>
                <a:spcPct val="100000"/>
              </a:lnSpc>
              <a:spcBef>
                <a:spcPts val="45"/>
              </a:spcBef>
            </a:pPr>
            <a:r>
              <a:rPr lang="en-US" sz="3200" spc="-75" dirty="0">
                <a:latin typeface="Arial"/>
                <a:cs typeface="Arial"/>
              </a:rPr>
              <a:t>Center</a:t>
            </a:r>
            <a:r>
              <a:rPr lang="en-US" sz="3200" spc="-40" dirty="0">
                <a:latin typeface="Arial"/>
                <a:cs typeface="Arial"/>
              </a:rPr>
              <a:t> </a:t>
            </a:r>
            <a:r>
              <a:rPr lang="en-US" sz="3200" spc="-10" dirty="0">
                <a:latin typeface="Arial"/>
                <a:cs typeface="Arial"/>
              </a:rPr>
              <a:t>of</a:t>
            </a:r>
            <a:r>
              <a:rPr lang="en-US" sz="3200" spc="-35" dirty="0">
                <a:latin typeface="Arial"/>
                <a:cs typeface="Arial"/>
              </a:rPr>
              <a:t> </a:t>
            </a:r>
            <a:r>
              <a:rPr lang="en-US" sz="3200" spc="-10" dirty="0">
                <a:latin typeface="Arial"/>
                <a:cs typeface="Arial"/>
              </a:rPr>
              <a:t>gravity related problems</a:t>
            </a:r>
          </a:p>
          <a:p>
            <a:pPr marL="54610">
              <a:lnSpc>
                <a:spcPct val="100000"/>
              </a:lnSpc>
              <a:spcBef>
                <a:spcPts val="45"/>
              </a:spcBef>
            </a:pPr>
            <a:r>
              <a:rPr lang="en-US" sz="3200" spc="-10" dirty="0">
                <a:latin typeface="Arial"/>
                <a:cs typeface="Arial"/>
              </a:rPr>
              <a:t>                  Week 9</a:t>
            </a:r>
            <a:endParaRPr lang="en-US" sz="3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800926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0EDB6C-DBBB-5219-955B-3DDC205BB9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1111"/>
          <a:stretch/>
        </p:blipFill>
        <p:spPr>
          <a:xfrm>
            <a:off x="0" y="31369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27535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8C77F0-7D09-BBC6-91F5-135D20A799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0000"/>
          <a:stretch/>
        </p:blipFill>
        <p:spPr>
          <a:xfrm>
            <a:off x="12700" y="3136900"/>
            <a:ext cx="121920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0115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290</TotalTime>
  <Words>3864</Words>
  <Application>Microsoft Macintosh PowerPoint</Application>
  <PresentationFormat>Custom</PresentationFormat>
  <Paragraphs>774</Paragraphs>
  <Slides>186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186</vt:i4>
      </vt:variant>
    </vt:vector>
  </HeadingPairs>
  <TitlesOfParts>
    <vt:vector size="200" baseType="lpstr">
      <vt:lpstr>MS UI Gothic</vt:lpstr>
      <vt:lpstr>Arial</vt:lpstr>
      <vt:lpstr>Arial MT</vt:lpstr>
      <vt:lpstr>Calibri</vt:lpstr>
      <vt:lpstr>Cambria</vt:lpstr>
      <vt:lpstr>Cambria Math</vt:lpstr>
      <vt:lpstr>CambriaMath</vt:lpstr>
      <vt:lpstr>Montserrat Bold</vt:lpstr>
      <vt:lpstr>Public Sans Bold</vt:lpstr>
      <vt:lpstr>Symbol</vt:lpstr>
      <vt:lpstr>Tahoma</vt:lpstr>
      <vt:lpstr>Times New Roman</vt:lpstr>
      <vt:lpstr>TimesNewRomanPSMT</vt:lpstr>
      <vt:lpstr>Office Theme</vt:lpstr>
      <vt:lpstr>PowerPoint Presentation</vt:lpstr>
      <vt:lpstr>PowerPoint Presentation</vt:lpstr>
      <vt:lpstr>Engineering Mechanics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Free Body Related theory       Week 5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Friction related  theory  Week 10-11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Truss Related theory        Week 14</vt:lpstr>
      <vt:lpstr>Equilibrium of rigid body</vt:lpstr>
      <vt:lpstr>Equilibrium of rigid body</vt:lpstr>
      <vt:lpstr>Structural Analysis</vt:lpstr>
      <vt:lpstr>Structural Analysis</vt:lpstr>
      <vt:lpstr>Structural Analysis: Plane Truss</vt:lpstr>
      <vt:lpstr>Structural Analysis: Plane Truss</vt:lpstr>
      <vt:lpstr>Structural Analysis: Plane Truss</vt:lpstr>
      <vt:lpstr>Structural Analysis: Plane Truss</vt:lpstr>
      <vt:lpstr>Structural Analysis: Plane Truss</vt:lpstr>
      <vt:lpstr>Structural Analysis: Plane Truss</vt:lpstr>
      <vt:lpstr>PowerPoint Presentation</vt:lpstr>
      <vt:lpstr>PowerPoint Presentation</vt:lpstr>
      <vt:lpstr>PowerPoint Presentation</vt:lpstr>
      <vt:lpstr>PowerPoint Presentation</vt:lpstr>
      <vt:lpstr>Structural Analysis: Plane Truss</vt:lpstr>
      <vt:lpstr>Structural Analysis: Plane Truss</vt:lpstr>
      <vt:lpstr>Structural Analysis: Plane Truss</vt:lpstr>
      <vt:lpstr>Structural Analysis: Plane Truss</vt:lpstr>
      <vt:lpstr>Structural Analysis: Plane Truss</vt:lpstr>
      <vt:lpstr>Structural Analysis: Plane Truss</vt:lpstr>
      <vt:lpstr>Structural Analysis: Plane Truss</vt:lpstr>
      <vt:lpstr>Method of Joints: Example</vt:lpstr>
      <vt:lpstr>PowerPoint Presentation</vt:lpstr>
      <vt:lpstr>PowerPoint Presentation</vt:lpstr>
      <vt:lpstr>PowerPoint Presentation</vt:lpstr>
      <vt:lpstr>Example</vt:lpstr>
      <vt:lpstr>Example</vt:lpstr>
      <vt:lpstr>Example</vt:lpstr>
      <vt:lpstr>Example</vt:lpstr>
      <vt:lpstr>Example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Somen Saha</cp:lastModifiedBy>
  <cp:revision>7</cp:revision>
  <dcterms:created xsi:type="dcterms:W3CDTF">2024-12-14T20:04:23Z</dcterms:created>
  <dcterms:modified xsi:type="dcterms:W3CDTF">2025-01-03T06:15:47Z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2024-12-14T00:00:00Z</vt:filetime>
  </property>
  <property fmtid="{D5CDD505-2E9C-101B-9397-08002B2CF9AE}" pid="3" name="LastSaved">
    <vt:filetime>2024-12-14T00:00:00Z</vt:filetime>
  </property>
  <property fmtid="{D5CDD505-2E9C-101B-9397-08002B2CF9AE}" pid="4" name="Producer">
    <vt:lpwstr>macOS Version 14.6.1 (Build 23G93) Quartz PDFContext</vt:lpwstr>
  </property>
</Properties>
</file>