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2"/>
  </p:notesMasterIdLst>
  <p:sldIdLst>
    <p:sldId id="262" r:id="rId2"/>
    <p:sldId id="264" r:id="rId3"/>
    <p:sldId id="256" r:id="rId4"/>
    <p:sldId id="257" r:id="rId5"/>
    <p:sldId id="263" r:id="rId6"/>
    <p:sldId id="258" r:id="rId7"/>
    <p:sldId id="259" r:id="rId8"/>
    <p:sldId id="289" r:id="rId9"/>
    <p:sldId id="265" r:id="rId10"/>
    <p:sldId id="266" r:id="rId11"/>
    <p:sldId id="290" r:id="rId12"/>
    <p:sldId id="267" r:id="rId13"/>
    <p:sldId id="260" r:id="rId14"/>
    <p:sldId id="261" r:id="rId15"/>
    <p:sldId id="268" r:id="rId16"/>
    <p:sldId id="269" r:id="rId17"/>
    <p:sldId id="270" r:id="rId18"/>
    <p:sldId id="271" r:id="rId19"/>
    <p:sldId id="272" r:id="rId20"/>
    <p:sldId id="273" r:id="rId21"/>
    <p:sldId id="291" r:id="rId22"/>
    <p:sldId id="274" r:id="rId23"/>
    <p:sldId id="275" r:id="rId24"/>
    <p:sldId id="276" r:id="rId25"/>
    <p:sldId id="283" r:id="rId26"/>
    <p:sldId id="284" r:id="rId27"/>
    <p:sldId id="285" r:id="rId28"/>
    <p:sldId id="286" r:id="rId29"/>
    <p:sldId id="287" r:id="rId30"/>
    <p:sldId id="288" r:id="rId31"/>
    <p:sldId id="277" r:id="rId32"/>
    <p:sldId id="278" r:id="rId33"/>
    <p:sldId id="279" r:id="rId34"/>
    <p:sldId id="280" r:id="rId35"/>
    <p:sldId id="281" r:id="rId36"/>
    <p:sldId id="282" r:id="rId37"/>
    <p:sldId id="323" r:id="rId38"/>
    <p:sldId id="324" r:id="rId39"/>
    <p:sldId id="328" r:id="rId40"/>
    <p:sldId id="326" r:id="rId41"/>
    <p:sldId id="327" r:id="rId42"/>
    <p:sldId id="329" r:id="rId43"/>
    <p:sldId id="297" r:id="rId44"/>
    <p:sldId id="408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05" r:id="rId53"/>
    <p:sldId id="337" r:id="rId54"/>
    <p:sldId id="338" r:id="rId55"/>
    <p:sldId id="341" r:id="rId56"/>
    <p:sldId id="339" r:id="rId57"/>
    <p:sldId id="340" r:id="rId58"/>
    <p:sldId id="409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42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410" r:id="rId80"/>
    <p:sldId id="350" r:id="rId81"/>
    <p:sldId id="351" r:id="rId82"/>
    <p:sldId id="352" r:id="rId83"/>
    <p:sldId id="353" r:id="rId84"/>
    <p:sldId id="354" r:id="rId85"/>
    <p:sldId id="411" r:id="rId86"/>
    <p:sldId id="355" r:id="rId87"/>
    <p:sldId id="356" r:id="rId88"/>
    <p:sldId id="357" r:id="rId89"/>
    <p:sldId id="358" r:id="rId90"/>
    <p:sldId id="359" r:id="rId91"/>
    <p:sldId id="360" r:id="rId92"/>
    <p:sldId id="361" r:id="rId93"/>
    <p:sldId id="362" r:id="rId94"/>
    <p:sldId id="363" r:id="rId95"/>
    <p:sldId id="364" r:id="rId96"/>
    <p:sldId id="365" r:id="rId97"/>
    <p:sldId id="366" r:id="rId98"/>
    <p:sldId id="367" r:id="rId99"/>
    <p:sldId id="368" r:id="rId100"/>
    <p:sldId id="369" r:id="rId101"/>
    <p:sldId id="370" r:id="rId102"/>
    <p:sldId id="371" r:id="rId103"/>
    <p:sldId id="372" r:id="rId104"/>
    <p:sldId id="373" r:id="rId105"/>
    <p:sldId id="374" r:id="rId106"/>
    <p:sldId id="375" r:id="rId107"/>
    <p:sldId id="376" r:id="rId108"/>
    <p:sldId id="377" r:id="rId109"/>
    <p:sldId id="378" r:id="rId110"/>
    <p:sldId id="379" r:id="rId111"/>
    <p:sldId id="380" r:id="rId112"/>
    <p:sldId id="381" r:id="rId113"/>
    <p:sldId id="382" r:id="rId114"/>
    <p:sldId id="383" r:id="rId115"/>
    <p:sldId id="384" r:id="rId116"/>
    <p:sldId id="385" r:id="rId117"/>
    <p:sldId id="386" r:id="rId118"/>
    <p:sldId id="387" r:id="rId119"/>
    <p:sldId id="394" r:id="rId120"/>
    <p:sldId id="393" r:id="rId121"/>
    <p:sldId id="392" r:id="rId122"/>
    <p:sldId id="391" r:id="rId123"/>
    <p:sldId id="389" r:id="rId124"/>
    <p:sldId id="390" r:id="rId125"/>
    <p:sldId id="388" r:id="rId126"/>
    <p:sldId id="395" r:id="rId127"/>
    <p:sldId id="396" r:id="rId128"/>
    <p:sldId id="397" r:id="rId129"/>
    <p:sldId id="398" r:id="rId130"/>
    <p:sldId id="412" r:id="rId131"/>
    <p:sldId id="399" r:id="rId132"/>
    <p:sldId id="400" r:id="rId133"/>
    <p:sldId id="401" r:id="rId134"/>
    <p:sldId id="402" r:id="rId135"/>
    <p:sldId id="403" r:id="rId136"/>
    <p:sldId id="404" r:id="rId137"/>
    <p:sldId id="405" r:id="rId138"/>
    <p:sldId id="406" r:id="rId139"/>
    <p:sldId id="407" r:id="rId140"/>
    <p:sldId id="413" r:id="rId1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4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52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04:08:06.99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82 24575,'23'-7'0,"0"3"0,-15 1 0,3-1 0,-1 4 0,1-4 0,1 4 0,1 0 0,-5 0 0,6-3 0,-3 2 0,4-2 0,-1 0 0,1 2 0,-1-2 0,1 3 0,-1-4 0,1 3 0,-1-2 0,9 3 0,-7 0 0,6 0 0,-7 0 0,7 0 0,-5 0 0,2 0 0,-6 0 0,-1 0 0,2 0 0,1 0 0,-1 0 0,1 0 0,-1 0 0,1 0 0,-1 0 0,-3 0 0,3 0 0,-3-3 0,4 2 0,-1-2 0,1 3 0,-1 0 0,1 0 0,-1 0 0,1 0 0,-4 0 0,3 0 0,-3 0 0,0 0 0,3 0 0,-6 0 0,6 0 0,-6 0 0,5 0 0,-1 0 0,-1 0 0,-1 0 0,4 0 0,22 0 0,27 0 0,-14 0 0,5 0-492,7 0 0,2 0 490,-2 0 1,1 0 1,-2-1 0,-1 2 0,-6 3 0,-3 1 0,22-3 0,-8 7 0,-26-9 0,-15 0 0,5 0 0,-17 0 983,0 0-979,0 0-4,-4 0 0,7 0 0,-6 0 0,9 0 0,-5 0 0,-1 0 0,3 0 0,-6 0 0,5 0 0,-5 0 0,3 0 0,-1 0 0,2 0 0,-1-3 0,3 2 0,5-7 0,-3 7 0,14-4 0,-6 1 0,8 2 0,0-2 0,-8 4 0,7 0 0,-7 0 0,0 0 0,-2 0 0,-7 0 0,-1 0 0,1-4 0,-4 4 0,3-4 0,-6 1 0,5 2 0,-5-2 0,6 3 0,-3 0 0,4 0 0,-1 0 0,9 0 0,1 0 0,8 0 0,0 0 0,0 0 0,-8 0 0,6 0 0,-6 0 0,8 0 0,-7 0 0,-3 0 0,-11 0 0,3 0 0,-6 0 0,6 0 0,-6 0 0,2 0 0,1 0 0,0 0 0,0 0 0,3 0 0,-3 0 0,4-3 0,-1 2 0,1-2 0,-1 3 0,8 0 0,-9 0 0,9 0 0,-11 0 0,4 0 0,-1 0 0,-3 0 0,0 0 0,-1 0 0,2 0 0,2 0 0,1 0 0,-1 0 0,1 0 0,-1 0 0,1 0 0,-1 0 0,1 0 0,-1 0 0,8 0 0,-5 0 0,5 0 0,-11 0 0,3 0 0,-3 0 0,1 0 0,1 0 0,-5 0 0,6 0 0,-6 0 0,6 0 0,-3 0 0,0 0 0,3 0 0,-3 0 0,1 0 0,1 0 0,-5 0 0,6 0 0,-6 0 0,2 0 0,1 3 0,-3-2 0,2 2 0,1-3 0,-3 0 0,2 0 0,1 0 0,-3 0 0,2 0 0,1 3 0,-3-2 0,2 9 0,-6-6 0,0 7 0,-8-1 0,0-2 0,-6 3 0,-9-2 0,2-2 0,-13 3 0,13-2 0,-5-2 0,7 0 0,1-5 0,2 2 0,-1-3 0,1 3 0,1-2 0,-3 2 0,6 0 0,-3-2 0,1 2 0,1-3 0,-1 4 0,-1-3 0,3 2 0,-3-3 0,1 0 0,2 0 0,-3 0 0,-3 0 0,5 0 0,-5 3 0,7-2 0,0 2 0,-4 0 0,3-2 0,-3 2 0,0-3 0,3 3 0,-2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04:12:32.31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766 1 24575,'-30'0'0,"5"0"0,11 0 0,3 0 0,-4 0 0,-7 0 0,5 0 0,-5 3 0,7-2 0,1 2 0,-1-3 0,4 0 0,-3 0 0,3 0 0,-4 0 0,0 0 0,1 0 0,2 0 0,-1 0 0,5 0 0,-6 0 0,6 0 0,-3 0 0,0 0 0,3 0 0,-2 0 0,-1 0 0,3 0 0,-6 0 0,6 0 0,-3 0 0,-3 0 0,5 0 0,-5 0 0,7 0 0,0 0 0,-4 3 0,3-2 0,-6 2 0,6-3 0,-3 0 0,1 0 0,1 0 0,-1 0 0,-1 0 0,3 0 0,-3 0 0,1 0 0,2 0 0,-3 0 0,0 3 0,3-2 0,-2 2 0,-1-3 0,3 0 0,-3 4 0,-3-4 0,5 4 0,-5-4 0,7 0 0,0 0 0,-4 0 0,3 0 0,-3 0 0,4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6T04:12:39.590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8814 77 24575,'-24'-4'0,"0"1"0,13 3 0,-11 0 0,-34 0 0,0 0 0,-28 0 0,16 0 0,1 0 0,-17 0 0,28 0 0,-40 0 0,56 0 0,-39 0 0,27 0 0,0 0 0,-12 0 0,28 0 0,-4 0 0,17 0 0,12 0 0,1 0 0,2 0 0,-2 0 0,-2 0 0,-42 0 0,-10 0 0,7 0 0,-5 0-492,1 0 0,-2 0 187,-7-1 1,1 2 304,15 2 0,1 1-443,-5-3 1,0 0 442,6 3 0,1 0 0,-41-4 0,33 0 0,3 0 0,0 0 0,0 0 0,37 0 0,8 0 983,4 0-448,-4 0 425,3 0-960,-14-5 0,-46 4 0,17-7 0,-6 0-492,-27 6 0,-7 1 0,2-5 0,-1 1 154,-6 4 0,2 2-154,13-1 0,3 0 99,5-1 0,6 2 393,-20 3 0,23-2 0,40 2 0,4-4 983,-1 0 0,-16 0-567,-31 0-416,-20 0 0,15 5 0,-3 0 0,19-4 0,-1 0 170,-24 4 1,-1-1-171,20-4 0,2 0 0,-8 0 0,-1 0 0,1 0 0,-1 0 0,-7 0 0,-1 0 0,6 0 0,1 0 0,-7 0 0,1 0 0,6 0 0,2 0 0,0 0 0,-1 0 0,-7 0 0,-1 0-488,6 0 0,1 0 488,-8 0 0,3 0 0,12 0 0,4 0 0,6 0 0,5 0 0,-11-3 0,22 2 0,26-6 983,2 7-363,2-4 363,-2 4-902,1 0-81,-1 0 0,-1 3 0,3-2 0,-3 3 0,1-4 0,2 0 0,-3 0 0,0 0 0,-24 0 0,-25 0 0,11 0 0,-5 0-492,-7 0 0,-1 0 269,-8 0 1,0 0 222,1 0 0,-1 0 0,0 0 0,1 0 0,-1 0 0,1 0 0,-2 0 0,2 0 0,7-4 0,1-2-92,7 2 0,4-2 92,-17-9 0,3 6 0,28-1 0,-4 9 0,17-4 0,9 2 0,2 2 983,2-5-551,2 5-234,-2-2-198,2 3 0,-3 0 0,0 0 0,3 0 0,-3 0 0,1 0 0,2 0 0,-3 0 0,0 0 0,3 0 0,-2 0 0,-1 0 0,0 0 0,-4 3 0,0-2 0,1 5 0,-1-5 0,-7 2 0,5-3 0,-13 0 0,6 0 0,-8 0 0,7 3 0,-5-2 0,14 2 0,-15-3 0,18 0 0,-9 0 0,14 0 0,-2 0 0,-1 0 0,3 0 0,-3 0 0,1 0 0,-16 0 0,0 5 0,-5-4 0,1 9 0,14-9 0,-7 4 0,12-5 0,0 0 0,4 0 0,-4 0 0,0 0 0,-1 0 0,2 0 0,3 0 0,-4 0 0,3 0 0,-3 0 0,0 0 0,3 0 0,-2 0 0,-1 3 0,3-2 0,-3 2 0,-3-3 0,5 3 0,-8-2 0,6 2 0,0-3 0,0 0 0,4 0 0,-4 0 0,3 0 0,-6 0 0,6 0 0,-3 0 0,1 0 0,-2 0 0,1 3 0,0-2 0,4 2 0,-4 1 0,3-4 0,-3 4 0,1-4 0,2 0 0,-3 0 0,4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9A08E-5A9E-014D-867B-08E89B26EF5F}" type="datetimeFigureOut">
              <a:rPr lang="en-US" smtClean="0"/>
              <a:t>1/3/25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A32C4-E68B-E242-A0E4-E0AD65906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3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82D3C-C46A-7343-8EEB-0AE42732301D}" type="datetime1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9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E4AF-66E6-4B49-A7DC-49CCAC08A864}" type="datetime1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1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BBD32-0BDD-1744-9C19-4478FF388DF9}" type="datetime1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52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88458" y="766068"/>
            <a:ext cx="2753206" cy="5065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77" b="0" i="0">
                <a:solidFill>
                  <a:srgbClr val="775E54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394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6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24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3D365-6A04-D64F-A82D-45408F298A19}" type="datetime1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4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859EC-6844-154A-AFC7-170E01DF2311}" type="datetime1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44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662FB-AB0E-874D-98E8-4AB7C5E2F4FA}" type="datetime1">
              <a:rPr lang="en-US" smtClean="0"/>
              <a:t>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37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2AFFA-E449-B443-8A04-B5FB8F1C9A14}" type="datetime1">
              <a:rPr lang="en-US" smtClean="0"/>
              <a:t>1/3/25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BF0D-617F-A945-B2CE-0572F21AD811}" type="datetime1">
              <a:rPr lang="en-US" smtClean="0"/>
              <a:t>1/3/25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6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9ED1-91E0-474D-9895-944AE4A28A7A}" type="datetime1">
              <a:rPr lang="en-US" smtClean="0"/>
              <a:t>1/3/25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3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D5DE0-BA85-334E-952E-7BA857C41749}" type="datetime1">
              <a:rPr lang="en-US" smtClean="0"/>
              <a:t>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54F8D-4EA8-7049-A947-A20B39D0E7EE}" type="datetime1">
              <a:rPr lang="en-US" smtClean="0"/>
              <a:t>1/3/25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6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5FA33-5E8A-6B4D-9669-A2F9FA5DEBE0}" type="datetime1">
              <a:rPr lang="en-US" smtClean="0"/>
              <a:t>1/3/25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6374-E7D6-4C74-ADA3-2C9987A1D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0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customXml" Target="../ink/ink3.xml"/><Relationship Id="rId4" Type="http://schemas.openxmlformats.org/officeDocument/2006/relationships/image" Target="../media/image1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Bending#:~:text=Compressive%20and%20tensile%20forces%20develop,induce%20stresses%20on%20the%20beam.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88D7FF-9189-D157-5A2F-8FC515BCEFC1}"/>
              </a:ext>
            </a:extLst>
          </p:cNvPr>
          <p:cNvSpPr txBox="1"/>
          <p:nvPr/>
        </p:nvSpPr>
        <p:spPr>
          <a:xfrm>
            <a:off x="2745535" y="236431"/>
            <a:ext cx="6098582" cy="898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243B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43B55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Mechanics of Solid -II</a:t>
            </a:r>
          </a:p>
        </p:txBody>
      </p:sp>
      <p:pic>
        <p:nvPicPr>
          <p:cNvPr id="1026" name="Picture 2" descr="Importance Of Mechanics Of Solids">
            <a:extLst>
              <a:ext uri="{FF2B5EF4-FFF2-40B4-BE49-F238E27FC236}">
                <a16:creationId xmlns:a16="http://schemas.microsoft.com/office/drawing/2014/main" id="{F66CCC14-F2B4-D38D-6A80-22C741AD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9" y="1912836"/>
            <a:ext cx="10510463" cy="265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E2725-C10C-BC33-2269-5A70A5B7DCBF}"/>
              </a:ext>
            </a:extLst>
          </p:cNvPr>
          <p:cNvSpPr txBox="1"/>
          <p:nvPr/>
        </p:nvSpPr>
        <p:spPr>
          <a:xfrm>
            <a:off x="1459923" y="4945164"/>
            <a:ext cx="60994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Prepared By</a:t>
            </a: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Somen Saha</a:t>
            </a: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Lecturer</a:t>
            </a: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Department of Civil Engineering</a:t>
            </a: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University of Global Village (UGV),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Barishal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15DD7-D025-A326-4F8F-4EF47FE5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CB4168-47E5-596B-C74C-F2B6F9288E7F}"/>
              </a:ext>
            </a:extLst>
          </p:cNvPr>
          <p:cNvSpPr txBox="1"/>
          <p:nvPr/>
        </p:nvSpPr>
        <p:spPr>
          <a:xfrm>
            <a:off x="2946114" y="1114139"/>
            <a:ext cx="6097712" cy="518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55"/>
              </a:lnSpc>
              <a:defRPr/>
            </a:pPr>
            <a:r>
              <a:rPr lang="en-US" sz="3200" b="1" dirty="0">
                <a:solidFill>
                  <a:srgbClr val="243B5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CE 0732-3107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BF844-30F2-CB01-5A16-F84F4A2C3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65" y="126100"/>
            <a:ext cx="1600200" cy="1506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107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558FD9-14E1-580E-C9E7-14B6363A5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4" y="468983"/>
            <a:ext cx="10821971" cy="59200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F52FB4-5B59-75E8-55C8-87646594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980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1232B3-DBC2-FBD6-E8C3-36D7823F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56B77-473A-75E3-AE66-67A9C9ED5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6027"/>
            <a:ext cx="10097278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6816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A59A6-D2FA-D66E-AA50-791F578F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2802B1-54A5-539F-EC7C-764163FCEF95}"/>
              </a:ext>
            </a:extLst>
          </p:cNvPr>
          <p:cNvSpPr txBox="1"/>
          <p:nvPr/>
        </p:nvSpPr>
        <p:spPr>
          <a:xfrm>
            <a:off x="2595081" y="2065626"/>
            <a:ext cx="6097712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Torsion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Week 10-11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0477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F763CF-B4B8-2328-4810-2BE616EFC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E70F5-D6B3-042E-5CB5-D63DF6062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8" y="0"/>
            <a:ext cx="10702212" cy="706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617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230FAC-24C4-2643-1BF6-901EF024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96852-9ED8-6740-EF09-96C9FBCF1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0"/>
            <a:ext cx="10487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979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9BF1D-0229-9E5F-D11D-C907FA62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D6A2B-675A-5524-9A7C-53D6F68C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6" y="0"/>
            <a:ext cx="10002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640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A32BC8-7C09-DD96-E53E-35175BEA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0F037-ADBA-30B1-6867-A35016DF3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52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42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912023-D0C6-4B09-7106-849D3986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00CE6-5DD1-177D-C991-829002D7EB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07" b="19251"/>
          <a:stretch/>
        </p:blipFill>
        <p:spPr>
          <a:xfrm>
            <a:off x="217435" y="365125"/>
            <a:ext cx="11330718" cy="576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8814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5C6A62-5D9E-33B2-4B69-C2B1F0A9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19D96-9D54-AC1C-EA3D-9273A49945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120"/>
          <a:stretch/>
        </p:blipFill>
        <p:spPr>
          <a:xfrm>
            <a:off x="72579" y="770562"/>
            <a:ext cx="12046841" cy="437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237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F2169D-DFF5-B00F-7A1D-C932799D5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A1B8A-8448-B724-C5ED-634C77B9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255" y="40171"/>
            <a:ext cx="12431729" cy="668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4119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FBD49-C169-59C9-E84A-4AA679EE3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109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ED2EB-0B0C-BC5E-37AA-5B5370D5D7BC}"/>
              </a:ext>
            </a:extLst>
          </p:cNvPr>
          <p:cNvSpPr txBox="1"/>
          <p:nvPr/>
        </p:nvSpPr>
        <p:spPr>
          <a:xfrm>
            <a:off x="3047144" y="2228671"/>
            <a:ext cx="609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36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Combined Stress</a:t>
            </a:r>
          </a:p>
          <a:p>
            <a:pPr rtl="0"/>
            <a:r>
              <a:rPr lang="en-US" sz="3600" dirty="0"/>
              <a:t>     Week 12-13</a:t>
            </a:r>
            <a:endParaRPr lang="en-US" sz="36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2464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24FBC-4EFF-4F0C-2456-1A2DE84D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CAA70-C3C8-D932-19C8-7798BA47264F}"/>
              </a:ext>
            </a:extLst>
          </p:cNvPr>
          <p:cNvSpPr txBox="1"/>
          <p:nvPr/>
        </p:nvSpPr>
        <p:spPr>
          <a:xfrm>
            <a:off x="2810741" y="2067051"/>
            <a:ext cx="6099462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&amp; Strain related problems –I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Week- II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13535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52311A-D491-002C-36A4-D9F4C98A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1F991-8F9A-9074-BD56-2DF3C85D6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7" y="136525"/>
            <a:ext cx="10318224" cy="61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615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31BF59-E58A-2F3A-86F4-FB07047FB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48F48-576B-A0ED-99E0-D9BC70A56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5" y="423381"/>
            <a:ext cx="11357867" cy="57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368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596DBF-7955-7305-AD3E-A305BC8F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3C65B1-4B0C-52A2-E271-258D6346A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95250"/>
            <a:ext cx="11634841" cy="642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0952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2BF9A6-0228-6F4D-0C99-3370DFF7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5D71D-5D33-D758-8C96-18A32A17F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4" y="0"/>
            <a:ext cx="10850366" cy="650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592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57CE21-364D-67D6-3A5A-D1003EDB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18516-9259-8E69-F299-4867B12F2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8" y="136525"/>
            <a:ext cx="11168010" cy="648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360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4FCB52-3314-89A3-41E7-1252DF1B4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04F7F-7F78-F9F2-FA6A-B564E4175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1" y="1123379"/>
            <a:ext cx="11296650" cy="42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415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22AA60-0387-FA25-00BD-80A27A54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77AAC-54A2-E3B9-4D7F-8316907F6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8" y="390417"/>
            <a:ext cx="10911155" cy="59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02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86A1CD-553C-D0A5-779C-D963B6A5B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A14D7-2983-718B-2B0A-4FA3C3AF0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7" y="491493"/>
            <a:ext cx="10515600" cy="58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733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1BCA5-2C0D-EC1F-3968-B6C697BF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3DA8A-8A33-7BD8-5BE1-4D6432679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8" y="1066443"/>
            <a:ext cx="10282790" cy="42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203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511564-A9AE-0D2A-BCBB-CFC39E8A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48BD4-DCF2-17AF-4802-727DE6889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71" y="252741"/>
            <a:ext cx="8794283" cy="585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3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ABEAC6-2160-9BE4-5F34-9FF991EB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94" y="405354"/>
            <a:ext cx="10812544" cy="58540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BD2B5-D97E-E963-8812-7E02D0C5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154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93FEDD-CFE5-1EBD-29CC-E037C015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34A47-458A-163A-33C1-D22490560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42" y="308517"/>
            <a:ext cx="9441950" cy="604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633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7C1653-F762-0F80-7A86-23012FC5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760479-6B26-E506-A4D8-590700F45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0" y="450000"/>
            <a:ext cx="10325528" cy="59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5845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92DC06-F9C5-37D1-DE86-AD699CD7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ACA2D-1116-F83F-3527-F1873E7EF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82" y="348767"/>
            <a:ext cx="9198113" cy="600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9521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18A9D9-A3E8-21D6-FBD0-A7DEE795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30733-1BD6-BACC-B03D-E0BBC5C7F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0" y="380936"/>
            <a:ext cx="10092440" cy="597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310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C9315-731A-7A42-5195-733A4B45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26F869-E713-FC5D-012D-0DAB13B4C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5" y="1077024"/>
            <a:ext cx="9434330" cy="432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7769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2133AE-2070-0CE8-8432-4B54F4EB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DF3FD-B5BD-AC1B-C453-C2862C07B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74" y="136525"/>
            <a:ext cx="8991685" cy="66209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2029103-BECB-8F99-55DA-D1B077D8356E}"/>
                  </a:ext>
                </a:extLst>
              </p14:cNvPr>
              <p14:cNvContentPartPr/>
              <p14:nvPr/>
            </p14:nvContentPartPr>
            <p14:xfrm>
              <a:off x="6879847" y="6611643"/>
              <a:ext cx="1257480" cy="57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2029103-BECB-8F99-55DA-D1B077D835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7207" y="6549003"/>
                <a:ext cx="1383120" cy="18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327262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A4D995-C744-AB6B-B26C-355EFD140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FECBF-42CA-D02B-17F5-60DBF3CCEC61}"/>
              </a:ext>
            </a:extLst>
          </p:cNvPr>
          <p:cNvSpPr txBox="1"/>
          <p:nvPr/>
        </p:nvSpPr>
        <p:spPr>
          <a:xfrm>
            <a:off x="2457664" y="1959523"/>
            <a:ext cx="7276672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Mohr Circle construction Principle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Week 14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6238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CAE177-C2A0-4002-20AA-A0EA6D69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3006EF-1A4D-3B77-A818-BEFE870D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58" b="8467"/>
          <a:stretch/>
        </p:blipFill>
        <p:spPr>
          <a:xfrm>
            <a:off x="441789" y="508152"/>
            <a:ext cx="10572107" cy="508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8786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1B39F6-1F94-BE75-BB6F-6C608227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D61D1-AC2A-8F03-26C4-40D3303B85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66"/>
          <a:stretch/>
        </p:blipFill>
        <p:spPr>
          <a:xfrm>
            <a:off x="92467" y="405412"/>
            <a:ext cx="11630346" cy="539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3253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A10047-65D1-24FC-CDC7-03F0A862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EE1C17-C87B-6A51-4279-80E530C68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05" y="477330"/>
            <a:ext cx="10438544" cy="54923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A0F91BD-2F96-052B-DA8C-5970E5979BF5}"/>
                  </a:ext>
                </a:extLst>
              </p14:cNvPr>
              <p14:cNvContentPartPr/>
              <p14:nvPr/>
            </p14:nvContentPartPr>
            <p14:xfrm>
              <a:off x="6513367" y="5517963"/>
              <a:ext cx="276120" cy="10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A0F91BD-2F96-052B-DA8C-5970E5979B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50727" y="5455323"/>
                <a:ext cx="40176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C919901-0D39-BDF1-4B10-C0A751858888}"/>
                  </a:ext>
                </a:extLst>
              </p14:cNvPr>
              <p14:cNvContentPartPr/>
              <p14:nvPr/>
            </p14:nvContentPartPr>
            <p14:xfrm>
              <a:off x="3267247" y="5539203"/>
              <a:ext cx="3173040" cy="31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C919901-0D39-BDF1-4B10-C0A7518588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4607" y="5476563"/>
                <a:ext cx="3298680" cy="15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461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9BC72A-24FD-D084-BE17-2637193BA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66" y="490194"/>
            <a:ext cx="11067068" cy="55335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FA3451-318F-70CC-0E66-3B1F0DC8E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5395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F06FE3-2356-F0B4-64AB-5C61B578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47FE7F-5AD2-A3D9-C9CB-0A1257E79C85}"/>
              </a:ext>
            </a:extLst>
          </p:cNvPr>
          <p:cNvSpPr txBox="1"/>
          <p:nvPr/>
        </p:nvSpPr>
        <p:spPr>
          <a:xfrm>
            <a:off x="2812550" y="2349940"/>
            <a:ext cx="6097712" cy="125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Mohr Circle Related Problem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Week 15-16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8778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003D57-89CB-42A5-002A-B69913025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C154E-D6E9-4DA9-6E2D-A04963F1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477"/>
          <a:stretch/>
        </p:blipFill>
        <p:spPr>
          <a:xfrm>
            <a:off x="667820" y="578600"/>
            <a:ext cx="10346077" cy="528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731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7AEBB9-97DB-9D18-1137-A7591D34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581E77-E4F2-E3B6-872A-6673457E8D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628"/>
          <a:stretch/>
        </p:blipFill>
        <p:spPr>
          <a:xfrm>
            <a:off x="708917" y="682813"/>
            <a:ext cx="10181690" cy="50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8050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C5C88-E087-7AD8-60BF-091AA9CC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B765C-C1DF-6DF4-336A-3C42D1D2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5" t="-8418" r="-1705" b="8418"/>
          <a:stretch/>
        </p:blipFill>
        <p:spPr>
          <a:xfrm>
            <a:off x="678095" y="220476"/>
            <a:ext cx="10243335" cy="5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1757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25841-31CF-C444-DA76-D191318A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4115B-0234-3254-1EE7-9CEE021686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38"/>
          <a:stretch/>
        </p:blipFill>
        <p:spPr>
          <a:xfrm>
            <a:off x="380143" y="682813"/>
            <a:ext cx="10397447" cy="50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8846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175732-91D8-8AB7-630B-22059E61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821A7-FB5A-A1D4-3589-47607AE1B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7" y="682813"/>
            <a:ext cx="10007029" cy="5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123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FBD47E-4B94-C5B7-3028-B5866B534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31C78-F2C0-93DF-E230-507340EBD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81" y="682813"/>
            <a:ext cx="11044719" cy="54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2320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515390-EA84-D13A-B6AC-8C2F1DA0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02940-F2F1-DE8B-A26F-FC95636507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4" t="-834" r="-1554" b="12432"/>
          <a:stretch/>
        </p:blipFill>
        <p:spPr>
          <a:xfrm>
            <a:off x="720047" y="636998"/>
            <a:ext cx="10633753" cy="485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222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BFA82-A0F1-08F2-B2F6-F5682E30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0DF77-12D5-7FA5-4AE2-DE4A0473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" t="273" r="-104" b="8527"/>
          <a:stretch/>
        </p:blipFill>
        <p:spPr>
          <a:xfrm>
            <a:off x="842480" y="549250"/>
            <a:ext cx="9883740" cy="50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1135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CBDAF3-A0AA-7C0C-D42D-390E72613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FEEFF-1B5E-6CEB-8859-9EAF5072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612"/>
          <a:stretch/>
        </p:blipFill>
        <p:spPr>
          <a:xfrm>
            <a:off x="678095" y="682814"/>
            <a:ext cx="10089222" cy="501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23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35318E-0088-C397-F211-819F24E2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30" y="395926"/>
            <a:ext cx="10812543" cy="57974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497D78-90B0-8208-5A02-D04E6B980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433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92DFA3-73FD-3563-3061-166688D1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B25166-91E2-9922-D53E-EF5894AF1B89}"/>
              </a:ext>
            </a:extLst>
          </p:cNvPr>
          <p:cNvSpPr txBox="1"/>
          <p:nvPr/>
        </p:nvSpPr>
        <p:spPr>
          <a:xfrm>
            <a:off x="2278293" y="1883997"/>
            <a:ext cx="8458201" cy="2437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Practice and Exercise, Practice and Exercise, Practice and Exercise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Week 17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83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296D1A-2303-436A-C832-290BB3073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00958"/>
            <a:ext cx="10473179" cy="56560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F9D4C3-26A3-1C7A-AFA7-35CF95119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77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A31B6F-D00F-C23E-63A0-D8CEA8106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18" y="346435"/>
            <a:ext cx="10397764" cy="61651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CB438E-D848-E178-42E9-0DA34D9AA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19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8E7196-FF53-0B53-7277-52BCC6792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03" y="358218"/>
            <a:ext cx="10755983" cy="587289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480AD-DA02-FF6A-DFB3-78A77A31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38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A450E-F78F-A4D3-3424-FCB7C1442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42" y="329938"/>
            <a:ext cx="10944520" cy="57880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F6857-7B6E-1710-BF43-BA7DD095D638}"/>
              </a:ext>
            </a:extLst>
          </p:cNvPr>
          <p:cNvSpPr txBox="1"/>
          <p:nvPr/>
        </p:nvSpPr>
        <p:spPr>
          <a:xfrm>
            <a:off x="3996965" y="5297864"/>
            <a:ext cx="160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0.5” thick 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6267B-C727-412E-242F-891BC405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86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C92894-B729-E36D-80F7-058A856E0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64" y="395926"/>
            <a:ext cx="10482606" cy="574092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2774BB-F5BD-AD9E-591A-52B35F9E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6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AB7C12-631D-D63D-78E3-7144D9880C54}"/>
              </a:ext>
            </a:extLst>
          </p:cNvPr>
          <p:cNvSpPr txBox="1"/>
          <p:nvPr/>
        </p:nvSpPr>
        <p:spPr>
          <a:xfrm>
            <a:off x="3288722" y="401823"/>
            <a:ext cx="6099462" cy="63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  <a:spcBef>
                <a:spcPct val="0"/>
              </a:spcBef>
            </a:pPr>
            <a:r>
              <a:rPr lang="en-US" sz="1800" b="1" dirty="0">
                <a:solidFill>
                  <a:schemeClr val="tx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BASIC COURSE INFORMATION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7CFEB1A-17DB-2CC7-719C-6E6684A92D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129096"/>
              </p:ext>
            </p:extLst>
          </p:nvPr>
        </p:nvGraphicFramePr>
        <p:xfrm>
          <a:off x="1892876" y="1122219"/>
          <a:ext cx="7396598" cy="5517572"/>
        </p:xfrm>
        <a:graphic>
          <a:graphicData uri="http://schemas.openxmlformats.org/drawingml/2006/table">
            <a:tbl>
              <a:tblPr/>
              <a:tblGrid>
                <a:gridCol w="2571168">
                  <a:extLst>
                    <a:ext uri="{9D8B030D-6E8A-4147-A177-3AD203B41FA5}">
                      <a16:colId xmlns:a16="http://schemas.microsoft.com/office/drawing/2014/main" val="3693754703"/>
                    </a:ext>
                  </a:extLst>
                </a:gridCol>
                <a:gridCol w="4825430">
                  <a:extLst>
                    <a:ext uri="{9D8B030D-6E8A-4147-A177-3AD203B41FA5}">
                      <a16:colId xmlns:a16="http://schemas.microsoft.com/office/drawing/2014/main" val="2929379941"/>
                    </a:ext>
                  </a:extLst>
                </a:gridCol>
              </a:tblGrid>
              <a:tr h="793720">
                <a:tc>
                  <a:txBody>
                    <a:bodyPr/>
                    <a:lstStyle/>
                    <a:p>
                      <a:pPr algn="l">
                        <a:lnSpc>
                          <a:spcPts val="3880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Course Title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80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Mechanics of solid-II</a:t>
                      </a:r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89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673008"/>
                  </a:ext>
                </a:extLst>
              </a:tr>
              <a:tr h="716781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Course Code 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CE 0732-3107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657508"/>
                  </a:ext>
                </a:extLst>
              </a:tr>
              <a:tr h="716781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Credits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03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919700"/>
                  </a:ext>
                </a:extLst>
              </a:tr>
              <a:tr h="716781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CIE Marks 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sym typeface="Public Sans Bold"/>
                        </a:rPr>
                        <a:t>90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232328"/>
                  </a:ext>
                </a:extLst>
              </a:tr>
              <a:tr h="716781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SEE Marks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sym typeface="Public Sans Bold"/>
                        </a:rPr>
                        <a:t>60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861517"/>
                  </a:ext>
                </a:extLst>
              </a:tr>
              <a:tr h="1139947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Exam Hours </a:t>
                      </a:r>
                      <a:endParaRPr lang="en-US" sz="240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2 hours (Mid Exam)</a:t>
                      </a:r>
                      <a:endParaRPr lang="en-US" sz="2400" dirty="0"/>
                    </a:p>
                    <a:p>
                      <a:pPr algn="ctr">
                        <a:lnSpc>
                          <a:spcPts val="3255"/>
                        </a:lnSpc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3 hours (Semester Final Exam)</a:t>
                      </a:r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397181"/>
                  </a:ext>
                </a:extLst>
              </a:tr>
              <a:tr h="716781">
                <a:tc>
                  <a:txBody>
                    <a:bodyPr/>
                    <a:lstStyle/>
                    <a:p>
                      <a:pPr algn="l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Level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55"/>
                        </a:lnSpc>
                        <a:defRPr/>
                      </a:pPr>
                      <a:r>
                        <a:rPr lang="en-US" sz="2400" b="1" dirty="0">
                          <a:solidFill>
                            <a:srgbClr val="243B55"/>
                          </a:solidFill>
                          <a:latin typeface="Public Sans Bold"/>
                          <a:ea typeface="Public Sans Bold"/>
                          <a:cs typeface="Public Sans Bold"/>
                          <a:sym typeface="Public Sans Bold"/>
                        </a:rPr>
                        <a:t>5th Semester</a:t>
                      </a:r>
                      <a:endParaRPr lang="en-US" sz="2400" dirty="0"/>
                    </a:p>
                  </a:txBody>
                  <a:tcPr marL="145396" marR="145396" marT="145396" marB="14539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360846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E75DC-D16A-8D23-E92A-2FD14799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86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A8570-9DDD-E635-3552-3943745C1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97" y="301658"/>
            <a:ext cx="10963372" cy="60048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F6F53-6055-95EE-2AB3-03E83083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11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9BE54-79D8-5AC9-4FDB-F30A2CD6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56B5B-721E-622D-F7B3-8C83D716B401}"/>
              </a:ext>
            </a:extLst>
          </p:cNvPr>
          <p:cNvSpPr txBox="1"/>
          <p:nvPr/>
        </p:nvSpPr>
        <p:spPr>
          <a:xfrm>
            <a:off x="3382242" y="1755323"/>
            <a:ext cx="6099462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 &amp; Strain related problems –II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Week 3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1407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90E8B6-5EA1-63B1-1B71-E62E084F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12" y="358219"/>
            <a:ext cx="10096108" cy="60331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4D0714-0A4D-D1EE-6309-62B56F5D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67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F362D7-A018-EB2E-6593-953F6B99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28" y="273377"/>
            <a:ext cx="10190374" cy="60897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EDFC96-4650-20BC-9FA4-503814851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75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06D6C-C6EA-FAB0-D636-87F34A546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98" y="433634"/>
            <a:ext cx="10624008" cy="58728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94F741-E721-59BE-C7D9-0A06E6A7C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40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03C739-2195-6C7F-08F9-DC5E6B35D834}"/>
              </a:ext>
            </a:extLst>
          </p:cNvPr>
          <p:cNvSpPr txBox="1"/>
          <p:nvPr/>
        </p:nvSpPr>
        <p:spPr>
          <a:xfrm>
            <a:off x="800100" y="841664"/>
            <a:ext cx="10536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Equation (ii) is the governing relation between stress Using Sal= 10000 psi  we get </a:t>
            </a:r>
            <a:r>
              <a:rPr lang="en-US" sz="2800" dirty="0" err="1"/>
              <a:t>Scu</a:t>
            </a:r>
            <a:r>
              <a:rPr lang="en-US" sz="2800" dirty="0"/>
              <a:t>=25495.75 psi Which is </a:t>
            </a:r>
          </a:p>
          <a:p>
            <a:r>
              <a:rPr lang="en-US" sz="2800" dirty="0"/>
              <a:t>over stressed There fore Cu Governs and corresponding stress is Determined from equation (iii)</a:t>
            </a:r>
          </a:p>
          <a:p>
            <a:r>
              <a:rPr lang="en-US" sz="2800" dirty="0"/>
              <a:t>20000=1.7 Sal+8495.75</a:t>
            </a:r>
          </a:p>
          <a:p>
            <a:r>
              <a:rPr lang="en-US" sz="2800" dirty="0"/>
              <a:t>Sai=6767 .21 Psi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7AABF5-7D98-50A3-337E-F8854DAB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42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E36B5C-F045-C1B7-F19F-664858F7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88" y="565607"/>
            <a:ext cx="9747315" cy="56560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69365-0995-17A0-1A56-33A999E9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2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DDEC77-6FF0-24F8-C6EE-DA7252547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09" y="433634"/>
            <a:ext cx="9916998" cy="55430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0065D-199A-307C-6909-7BC605CD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79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DEEFFA-31FB-A8B4-A5B7-C30297C96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20" y="499621"/>
            <a:ext cx="9982986" cy="55806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26C4C-C43F-D5BC-BF1E-286E4947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4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D87587-43A1-BA1B-E8A8-8428E4EE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3" y="445417"/>
            <a:ext cx="10576874" cy="59671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BACE9-55C8-C0C0-B37E-39E7D7B6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06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937799"/>
              </p:ext>
            </p:extLst>
          </p:nvPr>
        </p:nvGraphicFramePr>
        <p:xfrm>
          <a:off x="2001078" y="1249251"/>
          <a:ext cx="8811479" cy="1348175"/>
        </p:xfrm>
        <a:graphic>
          <a:graphicData uri="http://schemas.openxmlformats.org/drawingml/2006/table">
            <a:tbl>
              <a:tblPr firstRow="1" firstCol="1" bandRow="1"/>
              <a:tblGrid>
                <a:gridCol w="4631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0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COURSE CODE: </a:t>
                      </a: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 0732-3107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CREDIT:03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MARKS:150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Mid Exam Hours   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CIE MARKS: 90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Semester</a:t>
                      </a:r>
                      <a:r>
                        <a:rPr lang="en-US" sz="14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End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Exam Hours   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SEE MARKS:60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353754" y="704680"/>
            <a:ext cx="23198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Mechanics Of Solid-II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420720"/>
              </p:ext>
            </p:extLst>
          </p:nvPr>
        </p:nvGraphicFramePr>
        <p:xfrm>
          <a:off x="1478973" y="3663059"/>
          <a:ext cx="9431482" cy="3726371"/>
        </p:xfrm>
        <a:graphic>
          <a:graphicData uri="http://schemas.openxmlformats.org/drawingml/2006/table">
            <a:tbl>
              <a:tblPr firstRow="1" firstCol="1" bandRow="1"/>
              <a:tblGrid>
                <a:gridCol w="1524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73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84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CLO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Introduce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problems associated with symmetric and unsymmetrical bending of beams, enable students to solve problems of stresses due to axial load and bending.</a:t>
                      </a:r>
                    </a:p>
                    <a:p>
                      <a:pPr rtl="0"/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7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CLO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concepts of Bending stress, shear stress and its application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CLO 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Familiarize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principles of stress transformation, Mohr’s circle of stress along with application in solving problems.</a:t>
                      </a:r>
                      <a:endParaRPr lang="en-US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7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CLO 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Solve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problems related to Combined stress and Torsion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5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819291"/>
                  </a:ext>
                </a:extLst>
              </a:tr>
              <a:tr h="1965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027783"/>
                  </a:ext>
                </a:extLst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017643" y="3106727"/>
            <a:ext cx="80629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Course Learning Outcomes (CLOs): 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 completing this course successfully, the students will be able to-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C75B0F-8C78-BE75-767F-E16F5CF8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3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9B63FB-46DE-6192-715F-ECF1AF98D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16" y="480766"/>
            <a:ext cx="10077254" cy="56749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B4D39A-267D-ADE0-A31C-94CE0BF4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55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C887FD-A3A0-6AC1-B6EA-6F5EA57A9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3" y="169682"/>
            <a:ext cx="10576873" cy="61085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4CE090-4380-A9FC-A313-5811EEB8B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99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1CD182-A6A4-6EA0-711B-165421B35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385" y="405352"/>
            <a:ext cx="10492033" cy="56655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C00975-8B98-5825-E22E-59C4F209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11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A7A71A-BA2C-4F58-1B8A-730A837F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80" y="593889"/>
            <a:ext cx="10105535" cy="54581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E7EBF3-1B35-0B70-6AC0-C7BF23DD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7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96979C-9F35-9CBC-EE08-25BE6593B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54" y="452487"/>
            <a:ext cx="10793691" cy="57409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08C7C7-FEEA-539A-9086-59FC90C2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8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57F714-4BAB-2B06-8201-A82F37438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13" y="377072"/>
            <a:ext cx="10190374" cy="58634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D8D105-A6FE-0045-8B7F-F8727F74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01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07816C-D6C3-DA03-074B-4EBC7B8E4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87" y="584463"/>
            <a:ext cx="9671901" cy="58257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618BF6-AE30-B8F6-EE45-E4BDEF994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27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DC832-8EC5-C17B-01D2-7FD4BB0D8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09273-E661-AE86-5F03-B2F0EC6ADC2B}"/>
              </a:ext>
            </a:extLst>
          </p:cNvPr>
          <p:cNvSpPr txBox="1"/>
          <p:nvPr/>
        </p:nvSpPr>
        <p:spPr>
          <a:xfrm>
            <a:off x="2862696" y="1505942"/>
            <a:ext cx="6099462" cy="125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Bending Stress Related theory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Week 4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16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0805A-B659-7FD9-CD1E-7E051E392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CFAB7D-C17D-7859-DD9F-F854F179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350405"/>
            <a:ext cx="10442863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36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7F4F-37E6-7779-E9F0-EE7DA8BA8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A3154-307C-DF9C-1DF3-E2A9A31A0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974FE-AD3F-20BF-073D-B881BEB6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429B7E-670E-71B5-BB3B-B2C96C363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63" y="260711"/>
            <a:ext cx="11367655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3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428811"/>
              </p:ext>
            </p:extLst>
          </p:nvPr>
        </p:nvGraphicFramePr>
        <p:xfrm>
          <a:off x="1345946" y="788149"/>
          <a:ext cx="8931394" cy="5190326"/>
        </p:xfrm>
        <a:graphic>
          <a:graphicData uri="http://schemas.openxmlformats.org/drawingml/2006/table">
            <a:tbl>
              <a:tblPr firstRow="1" firstCol="1" bandRow="1"/>
              <a:tblGrid>
                <a:gridCol w="622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8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9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42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Content of Course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2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Introduction to Mechanics of Solids II. Review of different types of loading, support,</a:t>
                      </a:r>
                    </a:p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internal forces, stresses (axial, bending and shear), deformation and strain.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 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Bending Stress</a:t>
                      </a:r>
                    </a:p>
                    <a:p>
                      <a:r>
                        <a:rPr lang="en-US" sz="1400" b="0" dirty="0"/>
                        <a:t>-Key concepts include bending moment and shear force diagrams, stress distribution, deflection analysis, and design considerations for various beam types and loading conditions.   </a:t>
                      </a:r>
                      <a:endParaRPr lang="en-US" sz="1400" b="0" dirty="0">
                        <a:hlinkClick r:id="rId2"/>
                      </a:endParaRPr>
                    </a:p>
                    <a:p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 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Horizontal shear stress</a:t>
                      </a:r>
                    </a:p>
                    <a:p>
                      <a:r>
                        <a:rPr lang="en-US" sz="1400" b="0" dirty="0"/>
                        <a:t>Key concepts include its types (direct, torsional, bending), distribution across various cross-sections, shear flow in thin-walled members, and its crucial role in the design and analysis of beams, machine components, and connections.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endParaRPr lang="en-US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Combined stresses considering axial load and bending moment (</a:t>
                      </a:r>
                      <a:r>
                        <a:rPr lang="en-US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uni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-axial and biaxial)</a:t>
                      </a:r>
                    </a:p>
                    <a:p>
                      <a:pPr rtl="0"/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Solution of problems for symmetric and un-symmetric beam bending</a:t>
                      </a:r>
                      <a:br>
                        <a:rPr lang="en-US" sz="1400" dirty="0"/>
                      </a:b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 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2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Principal Stresses in Two-Dimensional Problems, Maximum Shear Stresses in Two-</a:t>
                      </a:r>
                    </a:p>
                    <a:p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Dimensional Problems and </a:t>
                      </a:r>
                      <a:r>
                        <a:rPr lang="en-US" sz="14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Mohr;s</a:t>
                      </a:r>
                      <a:r>
                        <a:rPr lang="en-US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Circle of Stress for Two-Dimensional Problems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 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675910"/>
                  </a:ext>
                </a:extLst>
              </a:tr>
              <a:tr h="8528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Principle of torsion, Angle of Twist, Maximum Shearing stress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CLO$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27545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2BC7C5-61E8-D95F-63BF-D4A80AFD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34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D8CA0-91AF-436B-2845-05E22758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61729B-8B6A-A01F-2577-C2E134F2B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45" y="426027"/>
            <a:ext cx="10089573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25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881C8-7DC3-DDD8-5E33-8711F48D4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AA595-F7FC-1317-6265-0088497E9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3" y="426027"/>
            <a:ext cx="10027227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07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F5067-3EEC-A297-5748-450AC8597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26DBC-8AAD-9FFF-1FDC-EDE61173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6027"/>
            <a:ext cx="11856027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142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6834" y="623722"/>
            <a:ext cx="8300923" cy="559994"/>
          </a:xfrm>
          <a:prstGeom prst="rect">
            <a:avLst/>
          </a:prstGeom>
        </p:spPr>
        <p:txBody>
          <a:bodyPr vert="horz" wrap="square" lIns="0" tIns="70390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224" dirty="0"/>
              <a:t>Theory</a:t>
            </a:r>
            <a:r>
              <a:rPr spc="-9" dirty="0"/>
              <a:t> </a:t>
            </a:r>
            <a:r>
              <a:rPr dirty="0"/>
              <a:t>of</a:t>
            </a:r>
            <a:r>
              <a:rPr spc="115" dirty="0"/>
              <a:t> </a:t>
            </a:r>
            <a:r>
              <a:rPr spc="-221" dirty="0"/>
              <a:t>Simple</a:t>
            </a:r>
            <a:r>
              <a:rPr spc="-4" dirty="0"/>
              <a:t> </a:t>
            </a:r>
            <a:r>
              <a:rPr spc="-234" dirty="0"/>
              <a:t>Bending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71947" y="1759798"/>
            <a:ext cx="7698180" cy="2922512"/>
          </a:xfrm>
          <a:prstGeom prst="rect">
            <a:avLst/>
          </a:prstGeom>
        </p:spPr>
        <p:txBody>
          <a:bodyPr vert="horz" wrap="square" lIns="0" tIns="83484" rIns="0" bIns="0" rtlCol="0">
            <a:spAutoFit/>
          </a:bodyPr>
          <a:lstStyle/>
          <a:p>
            <a:pPr marL="293049" marR="136159" indent="-282403" defTabSz="806867">
              <a:spcBef>
                <a:spcPts val="657"/>
              </a:spcBef>
              <a:buClr>
                <a:srgbClr val="DD8046"/>
              </a:buClr>
              <a:buSzPct val="59259"/>
              <a:buFont typeface="Wingdings"/>
              <a:buChar char=""/>
              <a:tabLst>
                <a:tab pos="293049" algn="l"/>
              </a:tabLst>
            </a:pP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sz="2118" kern="0" spc="-14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0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sz="2118" kern="0" spc="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4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2118" kern="0" spc="-16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4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seen</a:t>
            </a:r>
            <a:r>
              <a:rPr sz="2118" kern="0" spc="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6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sz="2118" kern="0" spc="-10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spc="-3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  <a:r>
              <a:rPr sz="2118" kern="0" spc="-12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sz="2118" kern="0" spc="-8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2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 </a:t>
            </a:r>
            <a:r>
              <a:rPr sz="2118" kern="0" spc="-15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shortened</a:t>
            </a: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1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sz="2118" kern="0" spc="-1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8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4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2118" kern="0" spc="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2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118" kern="0" spc="6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7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118" kern="0" spc="-4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sz="2118" kern="0" spc="-7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7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decreases</a:t>
            </a: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5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sz="2118" kern="0" spc="6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6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0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proceed</a:t>
            </a:r>
            <a:r>
              <a:rPr sz="2118" kern="0" spc="-3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2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towards</a:t>
            </a:r>
            <a:r>
              <a:rPr sz="2118" kern="0" spc="1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5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neutral </a:t>
            </a:r>
            <a:r>
              <a:rPr sz="2118" kern="0" spc="-14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sz="2118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7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endParaRPr sz="2118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3049" marR="4483" indent="-282403" defTabSz="806867">
              <a:spcBef>
                <a:spcPts val="618"/>
              </a:spcBef>
              <a:buClr>
                <a:srgbClr val="DD8046"/>
              </a:buClr>
              <a:buSzPct val="59259"/>
              <a:buFont typeface="Wingdings"/>
              <a:buChar char=""/>
              <a:tabLst>
                <a:tab pos="293049" algn="l"/>
              </a:tabLst>
            </a:pPr>
            <a:r>
              <a:rPr sz="2118" kern="0" spc="-28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4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5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sz="2118" kern="0" spc="-11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9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compressive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3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sz="2118" kern="0" spc="-15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2118" kern="0" spc="-4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8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sz="2118" kern="0" spc="-1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spc="-3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</a:t>
            </a:r>
            <a:r>
              <a:rPr sz="2118" kern="0" spc="-7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layer.</a:t>
            </a:r>
            <a:endParaRPr sz="2118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3049" marR="70041" indent="-282403" defTabSz="806867">
              <a:spcBef>
                <a:spcPts val="604"/>
              </a:spcBef>
              <a:buClr>
                <a:srgbClr val="DD8046"/>
              </a:buClr>
              <a:buSzPct val="59259"/>
              <a:buFont typeface="Wingdings"/>
              <a:buChar char=""/>
              <a:tabLst>
                <a:tab pos="293049" algn="l"/>
              </a:tabLst>
            </a:pPr>
            <a:r>
              <a:rPr sz="2118" kern="0" spc="-8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Similarly</a:t>
            </a:r>
            <a:r>
              <a:rPr sz="2118" kern="0" spc="-7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5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6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2118" kern="0" spc="-3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1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sz="2118" kern="0" spc="-4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sz="2118" kern="0" spc="-10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sz="2118" kern="0" spc="-3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1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r>
              <a:rPr sz="2118" kern="0" spc="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sz="2118" kern="0" spc="-4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7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118" kern="0" spc="-11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</a:t>
            </a:r>
            <a:r>
              <a:rPr sz="2118" kern="0" spc="-3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layer.</a:t>
            </a:r>
            <a:endParaRPr sz="2118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3049" marR="269516" indent="-282403" defTabSz="806867">
              <a:spcBef>
                <a:spcPts val="635"/>
              </a:spcBef>
              <a:buClr>
                <a:srgbClr val="DD8046"/>
              </a:buClr>
              <a:buSzPct val="59259"/>
              <a:buFont typeface="Wingdings"/>
              <a:buChar char=""/>
              <a:tabLst>
                <a:tab pos="293049" algn="l"/>
              </a:tabLst>
            </a:pPr>
            <a:r>
              <a:rPr sz="2118" kern="0" spc="-22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Hence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spc="-3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9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2118" kern="0" spc="-1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9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sz="2118" kern="0" spc="-4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9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</a:t>
            </a: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sz="2118" kern="0" spc="-17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decreases</a:t>
            </a: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2118" kern="0" spc="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2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4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depends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8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upon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2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2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  <a:r>
              <a:rPr sz="2118" kern="0" spc="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118" kern="0" spc="6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7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118" kern="0" spc="-4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  <a:r>
              <a:rPr sz="2118" kern="0" spc="-12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9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sz="2118" kern="0" spc="-6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4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2118" kern="0" spc="-9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7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N-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  <a:endParaRPr sz="2118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3049" indent="-281843" defTabSz="806867">
              <a:spcBef>
                <a:spcPts val="44"/>
              </a:spcBef>
              <a:buClr>
                <a:srgbClr val="DD8046"/>
              </a:buClr>
              <a:buSzPct val="59259"/>
              <a:buFont typeface="Wingdings"/>
              <a:buChar char=""/>
              <a:tabLst>
                <a:tab pos="293049" algn="l"/>
              </a:tabLst>
            </a:pPr>
            <a:r>
              <a:rPr sz="2118" kern="0" spc="-28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sz="2118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8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sz="2118" kern="0" spc="-4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1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2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sz="2118" kern="0" spc="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1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8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118" kern="0" spc="5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6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</a:t>
            </a:r>
            <a:r>
              <a:rPr sz="2118" kern="0" spc="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bending.</a:t>
            </a:r>
            <a:endParaRPr sz="2118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6C9BB-375C-F734-102D-10BB4C0E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6" y="228333"/>
            <a:ext cx="11450782" cy="600594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317D7-D746-04B2-D0FB-AB7421FF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34ABEC-062F-E49E-07AD-3BC73D9C5E1F}"/>
              </a:ext>
            </a:extLst>
          </p:cNvPr>
          <p:cNvSpPr txBox="1"/>
          <p:nvPr/>
        </p:nvSpPr>
        <p:spPr>
          <a:xfrm>
            <a:off x="2617341" y="1795136"/>
            <a:ext cx="6097712" cy="125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Expression for bending Stress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Week 5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8637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978D3-5453-875D-3287-01CB51B7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" y="207818"/>
            <a:ext cx="11430001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93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5A2EB-DD91-14A2-BA0E-A75F24EDB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55" y="259773"/>
            <a:ext cx="10214263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08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1C604-B404-4234-2761-8E718D33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3B7CB-8050-B434-E97B-701DB9139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1" y="426027"/>
            <a:ext cx="10494818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096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6E0D9-15F8-0B80-AE7D-DF46BD0A2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DAC3C-E003-5B3A-C702-CCFA1B2B7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3" y="426027"/>
            <a:ext cx="9715500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67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1D06A-0596-68AE-EC4B-AD51DC0E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66C16-B089-224E-D88A-901342490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54" y="426027"/>
            <a:ext cx="10920846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6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93E7CE34-008B-7956-983E-64AF4C1E2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37" y="107314"/>
            <a:ext cx="105445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ASSESSMENT PATTERN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CIE- Continuous Internal Evaluation (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Marks)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SEE- Semester End Examination (60 Marks)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3756F57-F04A-09C0-59C2-7D15E0853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449747"/>
              </p:ext>
            </p:extLst>
          </p:nvPr>
        </p:nvGraphicFramePr>
        <p:xfrm>
          <a:off x="687830" y="1273463"/>
          <a:ext cx="10783734" cy="236335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676558">
                  <a:extLst>
                    <a:ext uri="{9D8B030D-6E8A-4147-A177-3AD203B41FA5}">
                      <a16:colId xmlns:a16="http://schemas.microsoft.com/office/drawing/2014/main" val="1600723255"/>
                    </a:ext>
                  </a:extLst>
                </a:gridCol>
                <a:gridCol w="5107176">
                  <a:extLst>
                    <a:ext uri="{9D8B030D-6E8A-4147-A177-3AD203B41FA5}">
                      <a16:colId xmlns:a16="http://schemas.microsoft.com/office/drawing/2014/main" val="604742583"/>
                    </a:ext>
                  </a:extLst>
                </a:gridCol>
              </a:tblGrid>
              <a:tr h="337622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Bloom’s Category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Tests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500060"/>
                  </a:ext>
                </a:extLst>
              </a:tr>
              <a:tr h="337622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Remember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59993"/>
                  </a:ext>
                </a:extLst>
              </a:tr>
              <a:tr h="337622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Understand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1998877"/>
                  </a:ext>
                </a:extLst>
              </a:tr>
              <a:tr h="337622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Apply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399418"/>
                  </a:ext>
                </a:extLst>
              </a:tr>
              <a:tr h="337622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Analyze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109685"/>
                  </a:ext>
                </a:extLst>
              </a:tr>
              <a:tr h="337622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Evaluate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7809693"/>
                  </a:ext>
                </a:extLst>
              </a:tr>
              <a:tr h="337622">
                <a:tc>
                  <a:txBody>
                    <a:bodyPr/>
                    <a:lstStyle/>
                    <a:p>
                      <a:pPr marL="635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Create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2582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D348489-1DA2-36EC-DCF2-2D07DBB4A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954558"/>
              </p:ext>
            </p:extLst>
          </p:nvPr>
        </p:nvGraphicFramePr>
        <p:xfrm>
          <a:off x="604404" y="3792916"/>
          <a:ext cx="10983192" cy="29577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017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2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9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6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44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3928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Bloom’s Category Marks (out of 120)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Assignments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889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spc="-5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Quizzes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136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marR="6286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Participation in Curricular/Co-Curricular Activities (20)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097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Remember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808355" marR="8477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Attendance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08355" marR="84772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097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Understand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097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Apply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097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Analyze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097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Evaluate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097">
                <a:tc>
                  <a:txBody>
                    <a:bodyPr/>
                    <a:lstStyle/>
                    <a:p>
                      <a:pPr marL="6350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Create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4574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15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E2BABF-3BC5-60F4-D891-204302B3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40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1FA98-9144-3DC8-8AFC-B576D14CD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6DA6A-EFFC-560E-5C13-E953455A2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435" y="426027"/>
            <a:ext cx="10048009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674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6AF8F-6BA4-78AB-64C3-AC3FD41FE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4FAEA-AA6B-C7BB-F05F-F58111E8B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5" y="426027"/>
            <a:ext cx="10834255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96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6834" y="623722"/>
            <a:ext cx="8300923" cy="559994"/>
          </a:xfrm>
          <a:prstGeom prst="rect">
            <a:avLst/>
          </a:prstGeom>
        </p:spPr>
        <p:txBody>
          <a:bodyPr vert="horz" wrap="square" lIns="0" tIns="70390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265" dirty="0"/>
              <a:t>Expression</a:t>
            </a:r>
            <a:r>
              <a:rPr spc="-31" dirty="0"/>
              <a:t> </a:t>
            </a:r>
            <a:r>
              <a:rPr dirty="0"/>
              <a:t>for</a:t>
            </a:r>
            <a:r>
              <a:rPr spc="-53" dirty="0"/>
              <a:t> </a:t>
            </a:r>
            <a:r>
              <a:rPr spc="-224" dirty="0"/>
              <a:t>Bending</a:t>
            </a:r>
            <a:r>
              <a:rPr dirty="0"/>
              <a:t> </a:t>
            </a:r>
            <a:r>
              <a:rPr spc="-313" dirty="0"/>
              <a:t>Stress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5770" y="2307515"/>
            <a:ext cx="3178884" cy="62932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256903" y="3324112"/>
            <a:ext cx="2789144" cy="575982"/>
            <a:chOff x="4078223" y="3767327"/>
            <a:chExt cx="3161030" cy="6527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21423" y="3767327"/>
              <a:ext cx="417576" cy="1280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799" y="3895343"/>
              <a:ext cx="3090671" cy="2194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03135" y="4105655"/>
              <a:ext cx="436245" cy="0"/>
            </a:xfrm>
            <a:custGeom>
              <a:avLst/>
              <a:gdLst/>
              <a:ahLst/>
              <a:cxnLst/>
              <a:rect l="l" t="t" r="r" b="b"/>
              <a:pathLst>
                <a:path w="436245">
                  <a:moveTo>
                    <a:pt x="0" y="0"/>
                  </a:moveTo>
                  <a:lnTo>
                    <a:pt x="435864" y="0"/>
                  </a:lnTo>
                </a:path>
              </a:pathLst>
            </a:custGeom>
            <a:ln w="182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78223" y="4114799"/>
              <a:ext cx="2999231" cy="3047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2164F9-A980-4464-BE1A-F26ED94E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7979B-73C4-3370-4BBC-0587EBD84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45" y="426027"/>
            <a:ext cx="10131137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68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B7E42-1F9C-EE8C-1D93-AF999E789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34A09-882C-7876-812A-3BBBC7339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18" y="426027"/>
            <a:ext cx="10006446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888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32F906-1E0E-9C6A-D545-E1EE06AD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043726-AE3A-75AD-CBD2-65F994194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18" y="350405"/>
            <a:ext cx="9850582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694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F6CBBA-1BFD-DDC1-3588-3B7BCF99C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7CBF0-5777-0B71-96DD-4C7C9D50A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1" y="426027"/>
            <a:ext cx="9497291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742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7A3466-434E-0CBB-7F05-E892650A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51D21-64E9-5D34-C674-8895E8947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6027"/>
            <a:ext cx="9788236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63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6C427C-FB0B-F58B-3944-0E530E090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BB739-EA00-D49C-9BF5-68E59C40642F}"/>
              </a:ext>
            </a:extLst>
          </p:cNvPr>
          <p:cNvSpPr txBox="1"/>
          <p:nvPr/>
        </p:nvSpPr>
        <p:spPr>
          <a:xfrm>
            <a:off x="2699535" y="2103360"/>
            <a:ext cx="6097712" cy="125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Bending stress related problem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Week 6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049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6834" y="623722"/>
            <a:ext cx="8300923" cy="559994"/>
          </a:xfrm>
          <a:prstGeom prst="rect">
            <a:avLst/>
          </a:prstGeom>
        </p:spPr>
        <p:txBody>
          <a:bodyPr vert="horz" wrap="square" lIns="0" tIns="70390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221" dirty="0"/>
              <a:t>Example</a:t>
            </a:r>
            <a:r>
              <a:rPr spc="13" dirty="0"/>
              <a:t> </a:t>
            </a:r>
            <a:r>
              <a:rPr spc="132" dirty="0"/>
              <a:t>#1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71950" y="1829737"/>
            <a:ext cx="6921874" cy="13150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93049" marR="4483" indent="-282403" defTabSz="806867">
              <a:spcBef>
                <a:spcPts val="88"/>
              </a:spcBef>
              <a:buClr>
                <a:srgbClr val="DD8046"/>
              </a:buClr>
              <a:buSzPct val="60416"/>
              <a:buFont typeface="Wingdings"/>
              <a:buChar char=""/>
              <a:tabLst>
                <a:tab pos="293049" algn="l"/>
              </a:tabLst>
            </a:pPr>
            <a:r>
              <a:rPr sz="211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118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32" dirty="0">
                <a:solidFill>
                  <a:sysClr val="windowText" lastClr="000000"/>
                </a:solidFill>
                <a:latin typeface="Arial MT"/>
                <a:cs typeface="Arial MT"/>
              </a:rPr>
              <a:t>beam</a:t>
            </a:r>
            <a:r>
              <a:rPr sz="2118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94" dirty="0">
                <a:solidFill>
                  <a:sysClr val="windowText" lastClr="000000"/>
                </a:solidFill>
                <a:latin typeface="Arial MT"/>
                <a:cs typeface="Arial MT"/>
              </a:rPr>
              <a:t>is</a:t>
            </a:r>
            <a:r>
              <a:rPr sz="2118" kern="0" spc="-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loaded</a:t>
            </a:r>
            <a:r>
              <a:rPr sz="2118" kern="0" spc="-6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by</a:t>
            </a:r>
            <a:r>
              <a:rPr sz="2118" kern="0" spc="-3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118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Arial MT"/>
                <a:cs typeface="Arial MT"/>
              </a:rPr>
              <a:t>couple</a:t>
            </a:r>
            <a:r>
              <a:rPr sz="2118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118" kern="0" spc="2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1400</a:t>
            </a:r>
            <a:r>
              <a:rPr sz="2118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N-</a:t>
            </a:r>
            <a:r>
              <a:rPr sz="2118" kern="0" spc="-353" dirty="0">
                <a:solidFill>
                  <a:sysClr val="windowText" lastClr="000000"/>
                </a:solidFill>
                <a:latin typeface="Arial MT"/>
                <a:cs typeface="Arial MT"/>
              </a:rPr>
              <a:t>m</a:t>
            </a:r>
            <a:r>
              <a:rPr sz="2118" kern="0" spc="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at</a:t>
            </a:r>
            <a:r>
              <a:rPr sz="2118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46" dirty="0">
                <a:solidFill>
                  <a:sysClr val="windowText" lastClr="000000"/>
                </a:solidFill>
                <a:latin typeface="Arial MT"/>
                <a:cs typeface="Arial MT"/>
              </a:rPr>
              <a:t>each</a:t>
            </a:r>
            <a:r>
              <a:rPr sz="211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 of</a:t>
            </a:r>
            <a:r>
              <a:rPr sz="2118" kern="0" spc="22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22" dirty="0">
                <a:solidFill>
                  <a:sysClr val="windowText" lastClr="000000"/>
                </a:solidFill>
                <a:latin typeface="Arial MT"/>
                <a:cs typeface="Arial MT"/>
              </a:rPr>
              <a:t>its </a:t>
            </a:r>
            <a:r>
              <a:rPr sz="2118" kern="0" spc="-190" dirty="0">
                <a:solidFill>
                  <a:sysClr val="windowText" lastClr="000000"/>
                </a:solidFill>
                <a:latin typeface="Arial MT"/>
                <a:cs typeface="Arial MT"/>
              </a:rPr>
              <a:t>ends,</a:t>
            </a:r>
            <a:r>
              <a:rPr sz="2118" kern="0" spc="-22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85" dirty="0">
                <a:solidFill>
                  <a:sysClr val="windowText" lastClr="000000"/>
                </a:solidFill>
                <a:latin typeface="Arial MT"/>
                <a:cs typeface="Arial MT"/>
              </a:rPr>
              <a:t>as</a:t>
            </a:r>
            <a:r>
              <a:rPr sz="2118" kern="0" spc="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243" dirty="0">
                <a:solidFill>
                  <a:sysClr val="windowText" lastClr="000000"/>
                </a:solidFill>
                <a:latin typeface="Arial MT"/>
                <a:cs typeface="Arial MT"/>
              </a:rPr>
              <a:t>shown</a:t>
            </a:r>
            <a:r>
              <a:rPr sz="2118" kern="0" spc="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46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2118" kern="0" spc="2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41" dirty="0">
                <a:solidFill>
                  <a:sysClr val="windowText" lastClr="000000"/>
                </a:solidFill>
                <a:latin typeface="Arial MT"/>
                <a:cs typeface="Arial MT"/>
              </a:rPr>
              <a:t>Figure.</a:t>
            </a:r>
            <a:r>
              <a:rPr sz="211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46" dirty="0">
                <a:solidFill>
                  <a:sysClr val="windowText" lastClr="000000"/>
                </a:solidFill>
                <a:latin typeface="Arial MT"/>
                <a:cs typeface="Arial MT"/>
              </a:rPr>
              <a:t>Determine</a:t>
            </a:r>
            <a:r>
              <a:rPr sz="2118" kern="0" spc="22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28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118" kern="0" spc="2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94" dirty="0">
                <a:solidFill>
                  <a:sysClr val="windowText" lastClr="000000"/>
                </a:solidFill>
                <a:latin typeface="Arial MT"/>
                <a:cs typeface="Arial MT"/>
              </a:rPr>
              <a:t>maximum</a:t>
            </a:r>
            <a:r>
              <a:rPr sz="2118" kern="0" spc="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bending </a:t>
            </a:r>
            <a:r>
              <a:rPr sz="2118" kern="0" spc="-212" dirty="0">
                <a:solidFill>
                  <a:sysClr val="windowText" lastClr="000000"/>
                </a:solidFill>
                <a:latin typeface="Arial MT"/>
                <a:cs typeface="Arial MT"/>
              </a:rPr>
              <a:t>stress</a:t>
            </a:r>
            <a:r>
              <a:rPr sz="2118" kern="0" spc="-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46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2118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11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28" dirty="0">
                <a:solidFill>
                  <a:sysClr val="windowText" lastClr="000000"/>
                </a:solidFill>
                <a:latin typeface="Arial MT"/>
                <a:cs typeface="Arial MT"/>
              </a:rPr>
              <a:t>beam</a:t>
            </a:r>
            <a:r>
              <a:rPr sz="2118" kern="0" spc="-22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79" dirty="0">
                <a:solidFill>
                  <a:sysClr val="windowText" lastClr="000000"/>
                </a:solidFill>
                <a:latin typeface="Arial MT"/>
                <a:cs typeface="Arial MT"/>
              </a:rPr>
              <a:t>and</a:t>
            </a:r>
            <a:r>
              <a:rPr sz="2118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88" dirty="0">
                <a:solidFill>
                  <a:sysClr val="windowText" lastClr="000000"/>
                </a:solidFill>
                <a:latin typeface="Arial MT"/>
                <a:cs typeface="Arial MT"/>
              </a:rPr>
              <a:t>indicate</a:t>
            </a:r>
            <a:r>
              <a:rPr sz="2118" kern="0" spc="-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11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71" dirty="0">
                <a:solidFill>
                  <a:sysClr val="windowText" lastClr="000000"/>
                </a:solidFill>
                <a:latin typeface="Arial MT"/>
                <a:cs typeface="Arial MT"/>
              </a:rPr>
              <a:t>variation</a:t>
            </a:r>
            <a:r>
              <a:rPr sz="211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118" kern="0" spc="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97" dirty="0">
                <a:solidFill>
                  <a:sysClr val="windowText" lastClr="000000"/>
                </a:solidFill>
                <a:latin typeface="Arial MT"/>
                <a:cs typeface="Arial MT"/>
              </a:rPr>
              <a:t>bending</a:t>
            </a:r>
            <a:r>
              <a:rPr sz="2118" kern="0" spc="-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50" dirty="0">
                <a:solidFill>
                  <a:sysClr val="windowText" lastClr="000000"/>
                </a:solidFill>
                <a:latin typeface="Arial MT"/>
                <a:cs typeface="Arial MT"/>
              </a:rPr>
              <a:t>stress </a:t>
            </a:r>
            <a:r>
              <a:rPr sz="2118" kern="0" spc="-115" dirty="0">
                <a:solidFill>
                  <a:sysClr val="windowText" lastClr="000000"/>
                </a:solidFill>
                <a:latin typeface="Arial MT"/>
                <a:cs typeface="Arial MT"/>
              </a:rPr>
              <a:t>over</a:t>
            </a:r>
            <a:r>
              <a:rPr sz="2118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28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11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depth</a:t>
            </a:r>
            <a:r>
              <a:rPr sz="2118" kern="0" spc="-22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118" kern="0" spc="4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11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beam.</a:t>
            </a:r>
            <a:endParaRPr sz="2118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4305" y="3429000"/>
            <a:ext cx="5553634" cy="17481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861561"/>
              </p:ext>
            </p:extLst>
          </p:nvPr>
        </p:nvGraphicFramePr>
        <p:xfrm>
          <a:off x="854110" y="579002"/>
          <a:ext cx="10499688" cy="6182064"/>
        </p:xfrm>
        <a:graphic>
          <a:graphicData uri="http://schemas.openxmlformats.org/drawingml/2006/table">
            <a:tbl>
              <a:tblPr firstRow="1" firstCol="1" bandRow="1"/>
              <a:tblGrid>
                <a:gridCol w="527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3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2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7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7676">
                  <a:extLst>
                    <a:ext uri="{9D8B030D-6E8A-4147-A177-3AD203B41FA5}">
                      <a16:colId xmlns:a16="http://schemas.microsoft.com/office/drawing/2014/main" val="93379516"/>
                    </a:ext>
                  </a:extLst>
                </a:gridCol>
              </a:tblGrid>
              <a:tr h="781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Week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Topic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Teaching-Learning Strategy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Assessment Strategy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Corresponding CLOs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Page No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Introduction to Mechanics of Solids II. Fundamental Concept of stress &amp; strain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Lecture, discussion, group work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9-10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Stress &amp; Strain related problems -I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Oral Presentation, debate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CLO1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12-20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Stress &amp; Strain related problems -II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 lecture, Field visit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Report writing, Demonstration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 1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22-36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Bending Stress Related theory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Lecture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Viva, Quiz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 1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38-43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6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Expression for bending Stress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exhibition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Project, Field visit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 1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45-57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1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Bending stress related problem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Discussion, Video Presentation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 2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59-70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1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Shear stress related theory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Case-based Learning, Demonstration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 2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72-78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15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Distribution of Shear stress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Lecture, discussion, group work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Report writing, Demonstration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CLO3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80-84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71259" y="15389"/>
            <a:ext cx="84641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Couse plan specifying content, CLOs, teaching learning and assessment strategy mapped with CLOs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8B53B-557C-235E-74D7-BAC644BD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8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1972" y="1825706"/>
            <a:ext cx="1381685" cy="40514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93049" indent="-281843">
              <a:spcBef>
                <a:spcPts val="88"/>
              </a:spcBef>
              <a:buClr>
                <a:srgbClr val="DD8046"/>
              </a:buClr>
              <a:buSzPct val="60344"/>
              <a:buFont typeface="Wingdings"/>
              <a:buChar char=""/>
              <a:tabLst>
                <a:tab pos="293049" algn="l"/>
              </a:tabLst>
            </a:pPr>
            <a:r>
              <a:rPr sz="2559" spc="-168" dirty="0">
                <a:solidFill>
                  <a:srgbClr val="000000"/>
                </a:solidFill>
              </a:rPr>
              <a:t>Solution:</a:t>
            </a:r>
            <a:endParaRPr sz="2559"/>
          </a:p>
        </p:txBody>
      </p:sp>
      <p:grpSp>
        <p:nvGrpSpPr>
          <p:cNvPr id="3" name="object 3"/>
          <p:cNvGrpSpPr/>
          <p:nvPr/>
        </p:nvGrpSpPr>
        <p:grpSpPr>
          <a:xfrm>
            <a:off x="3003177" y="1827456"/>
            <a:ext cx="5591735" cy="4164666"/>
            <a:chOff x="1524000" y="2071116"/>
            <a:chExt cx="6337300" cy="47199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2071116"/>
              <a:ext cx="6336792" cy="13533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200" y="3276600"/>
              <a:ext cx="3429000" cy="35143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6834" y="623722"/>
            <a:ext cx="8300923" cy="559994"/>
          </a:xfrm>
          <a:prstGeom prst="rect">
            <a:avLst/>
          </a:prstGeom>
        </p:spPr>
        <p:txBody>
          <a:bodyPr vert="horz" wrap="square" lIns="0" tIns="70390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221" dirty="0"/>
              <a:t>Example</a:t>
            </a:r>
            <a:r>
              <a:rPr spc="13" dirty="0"/>
              <a:t> </a:t>
            </a:r>
            <a:r>
              <a:rPr spc="132" dirty="0"/>
              <a:t>#2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71951" y="1829737"/>
            <a:ext cx="7012640" cy="164092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93049" marR="4483" indent="-282403" defTabSz="806867">
              <a:spcBef>
                <a:spcPts val="88"/>
              </a:spcBef>
              <a:buClr>
                <a:srgbClr val="DD8046"/>
              </a:buClr>
              <a:buSzPct val="60416"/>
              <a:buFont typeface="Wingdings"/>
              <a:buChar char=""/>
              <a:tabLst>
                <a:tab pos="293049" algn="l"/>
                <a:tab pos="1604208" algn="l"/>
                <a:tab pos="5200367" algn="l"/>
              </a:tabLst>
            </a:pP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118" kern="0" spc="-8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5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2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25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sz="2118" i="1" kern="0" spc="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118" i="1" kern="0" spc="15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22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span</a:t>
            </a:r>
            <a:r>
              <a:rPr sz="2118" i="1" kern="0" spc="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14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sz="2118" i="1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sz="2118" i="1" kern="0" spc="-1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4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sz="2118" i="1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18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supports</a:t>
            </a:r>
            <a:r>
              <a:rPr sz="2118" i="1" kern="0" spc="-2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118" i="1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14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</a:t>
            </a:r>
            <a:r>
              <a:rPr sz="2118" i="1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118" kern="0" spc="4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2118" i="1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r>
              <a:rPr sz="2118" i="1" kern="0" spc="-7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11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k/ft</a:t>
            </a:r>
            <a:r>
              <a:rPr sz="2118" i="1" kern="0" spc="-4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18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118" i="1" kern="0" spc="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118" i="1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17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concentrated</a:t>
            </a:r>
            <a:r>
              <a:rPr sz="2118" i="1" kern="0" spc="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load</a:t>
            </a:r>
            <a:r>
              <a:rPr sz="2118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12</a:t>
            </a:r>
            <a:r>
              <a:rPr sz="2118" i="1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13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</a:t>
            </a:r>
            <a:r>
              <a:rPr sz="2118" i="1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7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2118" kern="0" spc="-13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concentrated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load</a:t>
            </a:r>
            <a:r>
              <a:rPr sz="2118" kern="0" spc="-5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7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acts</a:t>
            </a:r>
            <a:r>
              <a:rPr sz="2118" kern="0" spc="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sz="2118" kern="0" spc="-1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118" kern="0" spc="-1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7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</a:t>
            </a:r>
            <a:r>
              <a:rPr sz="2118" kern="0" spc="-1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9.0</a:t>
            </a:r>
            <a:r>
              <a:rPr sz="2118" kern="0" spc="-3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5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sz="2118" kern="0" spc="-1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0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left-</a:t>
            </a:r>
            <a:r>
              <a:rPr sz="2118" kern="0" spc="-14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</a:t>
            </a:r>
            <a:r>
              <a:rPr sz="2118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3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2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beam.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5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2118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sz="2118" kern="0" spc="-1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2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118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23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sz="2118" kern="0" spc="-4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17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sz="2118" kern="0" spc="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sz="2118" kern="0" spc="3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kern="0" spc="-75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sz="2118" kern="0" spc="-13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13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2118" i="1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17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2118" i="1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9.0 </a:t>
            </a:r>
            <a:r>
              <a:rPr sz="2118" i="1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in. </a:t>
            </a:r>
            <a:r>
              <a:rPr sz="2118" i="1" kern="0" spc="-176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sz="2118" i="1" kern="0" spc="-18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14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  <a:r>
              <a:rPr sz="2118" i="1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26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2118" i="1" kern="0" spc="-9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17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2118" i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sz="2118" i="1" kern="0" spc="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118" i="1" kern="0" spc="-22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in.</a:t>
            </a:r>
            <a:endParaRPr sz="2118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61883" y="3429000"/>
            <a:ext cx="8068235" cy="3025588"/>
            <a:chOff x="457200" y="3886200"/>
            <a:chExt cx="9144000" cy="3429000"/>
          </a:xfrm>
        </p:grpSpPr>
        <p:sp>
          <p:nvSpPr>
            <p:cNvPr id="5" name="object 5"/>
            <p:cNvSpPr/>
            <p:nvPr/>
          </p:nvSpPr>
          <p:spPr>
            <a:xfrm>
              <a:off x="457200" y="3886200"/>
              <a:ext cx="9144000" cy="3429000"/>
            </a:xfrm>
            <a:custGeom>
              <a:avLst/>
              <a:gdLst/>
              <a:ahLst/>
              <a:cxnLst/>
              <a:rect l="l" t="t" r="r" b="b"/>
              <a:pathLst>
                <a:path w="9144000" h="3429000">
                  <a:moveTo>
                    <a:pt x="9144000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9144000" y="0"/>
                  </a:lnTo>
                  <a:lnTo>
                    <a:pt x="9144000" y="3429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4200" y="4172712"/>
              <a:ext cx="4191000" cy="19994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30824" y="739588"/>
            <a:ext cx="3754531" cy="2689412"/>
            <a:chOff x="762000" y="838200"/>
            <a:chExt cx="4255135" cy="304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200" y="838200"/>
              <a:ext cx="4178781" cy="19914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000" y="2743199"/>
              <a:ext cx="4114800" cy="1143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88136" y="2209799"/>
              <a:ext cx="114300" cy="685800"/>
            </a:xfrm>
            <a:custGeom>
              <a:avLst/>
              <a:gdLst/>
              <a:ahLst/>
              <a:cxnLst/>
              <a:rect l="l" t="t" r="r" b="b"/>
              <a:pathLst>
                <a:path w="114300" h="685800">
                  <a:moveTo>
                    <a:pt x="38051" y="114807"/>
                  </a:moveTo>
                  <a:lnTo>
                    <a:pt x="0" y="114300"/>
                  </a:lnTo>
                  <a:lnTo>
                    <a:pt x="57912" y="0"/>
                  </a:lnTo>
                  <a:lnTo>
                    <a:pt x="104654" y="96012"/>
                  </a:lnTo>
                  <a:lnTo>
                    <a:pt x="38100" y="96012"/>
                  </a:lnTo>
                  <a:lnTo>
                    <a:pt x="38051" y="114807"/>
                  </a:lnTo>
                  <a:close/>
                </a:path>
                <a:path w="114300" h="685800">
                  <a:moveTo>
                    <a:pt x="76150" y="115315"/>
                  </a:moveTo>
                  <a:lnTo>
                    <a:pt x="38051" y="114807"/>
                  </a:lnTo>
                  <a:lnTo>
                    <a:pt x="38100" y="96012"/>
                  </a:lnTo>
                  <a:lnTo>
                    <a:pt x="76200" y="96012"/>
                  </a:lnTo>
                  <a:lnTo>
                    <a:pt x="76150" y="115315"/>
                  </a:lnTo>
                  <a:close/>
                </a:path>
                <a:path w="114300" h="685800">
                  <a:moveTo>
                    <a:pt x="114300" y="115824"/>
                  </a:moveTo>
                  <a:lnTo>
                    <a:pt x="76150" y="115315"/>
                  </a:lnTo>
                  <a:lnTo>
                    <a:pt x="76200" y="96012"/>
                  </a:lnTo>
                  <a:lnTo>
                    <a:pt x="104654" y="96012"/>
                  </a:lnTo>
                  <a:lnTo>
                    <a:pt x="114300" y="115824"/>
                  </a:lnTo>
                  <a:close/>
                </a:path>
                <a:path w="114300" h="685800">
                  <a:moveTo>
                    <a:pt x="74676" y="685800"/>
                  </a:moveTo>
                  <a:lnTo>
                    <a:pt x="36576" y="685800"/>
                  </a:lnTo>
                  <a:lnTo>
                    <a:pt x="38048" y="115824"/>
                  </a:lnTo>
                  <a:lnTo>
                    <a:pt x="38051" y="114807"/>
                  </a:lnTo>
                  <a:lnTo>
                    <a:pt x="76150" y="115315"/>
                  </a:lnTo>
                  <a:lnTo>
                    <a:pt x="74676" y="68580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43396" y="2100021"/>
            <a:ext cx="270622" cy="28349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33619" defTabSz="806867">
              <a:spcBef>
                <a:spcPts val="93"/>
              </a:spcBef>
            </a:pPr>
            <a:r>
              <a:rPr sz="1765" kern="0" spc="-247" dirty="0">
                <a:solidFill>
                  <a:sysClr val="windowText" lastClr="000000"/>
                </a:solidFill>
                <a:latin typeface="Arial MT"/>
                <a:cs typeface="Arial MT"/>
              </a:rPr>
              <a:t>R</a:t>
            </a:r>
            <a:r>
              <a:rPr sz="1721" kern="0" spc="-370" baseline="-21367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endParaRPr sz="1721" kern="0" baseline="-21367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358988" y="1949823"/>
            <a:ext cx="2570629" cy="2110068"/>
            <a:chOff x="1927253" y="2209800"/>
            <a:chExt cx="2913380" cy="2391410"/>
          </a:xfrm>
        </p:grpSpPr>
        <p:sp>
          <p:nvSpPr>
            <p:cNvPr id="8" name="object 8"/>
            <p:cNvSpPr/>
            <p:nvPr/>
          </p:nvSpPr>
          <p:spPr>
            <a:xfrm>
              <a:off x="4591812" y="2209800"/>
              <a:ext cx="114300" cy="685800"/>
            </a:xfrm>
            <a:custGeom>
              <a:avLst/>
              <a:gdLst/>
              <a:ahLst/>
              <a:cxnLst/>
              <a:rect l="l" t="t" r="r" b="b"/>
              <a:pathLst>
                <a:path w="114300" h="685800">
                  <a:moveTo>
                    <a:pt x="38051" y="114807"/>
                  </a:moveTo>
                  <a:lnTo>
                    <a:pt x="0" y="114300"/>
                  </a:lnTo>
                  <a:lnTo>
                    <a:pt x="56388" y="0"/>
                  </a:lnTo>
                  <a:lnTo>
                    <a:pt x="104394" y="96012"/>
                  </a:lnTo>
                  <a:lnTo>
                    <a:pt x="38100" y="96012"/>
                  </a:lnTo>
                  <a:lnTo>
                    <a:pt x="38051" y="114807"/>
                  </a:lnTo>
                  <a:close/>
                </a:path>
                <a:path w="114300" h="685800">
                  <a:moveTo>
                    <a:pt x="76150" y="115315"/>
                  </a:moveTo>
                  <a:lnTo>
                    <a:pt x="38051" y="114807"/>
                  </a:lnTo>
                  <a:lnTo>
                    <a:pt x="38100" y="96012"/>
                  </a:lnTo>
                  <a:lnTo>
                    <a:pt x="76200" y="96012"/>
                  </a:lnTo>
                  <a:lnTo>
                    <a:pt x="76150" y="115315"/>
                  </a:lnTo>
                  <a:close/>
                </a:path>
                <a:path w="114300" h="685800">
                  <a:moveTo>
                    <a:pt x="114300" y="115824"/>
                  </a:moveTo>
                  <a:lnTo>
                    <a:pt x="76150" y="115315"/>
                  </a:lnTo>
                  <a:lnTo>
                    <a:pt x="76200" y="96012"/>
                  </a:lnTo>
                  <a:lnTo>
                    <a:pt x="104394" y="96012"/>
                  </a:lnTo>
                  <a:lnTo>
                    <a:pt x="114300" y="115824"/>
                  </a:lnTo>
                  <a:close/>
                </a:path>
                <a:path w="114300" h="685800">
                  <a:moveTo>
                    <a:pt x="74676" y="685800"/>
                  </a:moveTo>
                  <a:lnTo>
                    <a:pt x="36576" y="685800"/>
                  </a:lnTo>
                  <a:lnTo>
                    <a:pt x="38048" y="115824"/>
                  </a:lnTo>
                  <a:lnTo>
                    <a:pt x="38051" y="114807"/>
                  </a:lnTo>
                  <a:lnTo>
                    <a:pt x="76150" y="115315"/>
                  </a:lnTo>
                  <a:lnTo>
                    <a:pt x="74676" y="685800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7253" y="3886200"/>
              <a:ext cx="2913132" cy="71475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874172" y="2167237"/>
            <a:ext cx="254934" cy="28349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33619" defTabSz="806867">
              <a:spcBef>
                <a:spcPts val="93"/>
              </a:spcBef>
            </a:pPr>
            <a:r>
              <a:rPr sz="1765" kern="0" spc="-309" dirty="0">
                <a:solidFill>
                  <a:sysClr val="windowText" lastClr="000000"/>
                </a:solidFill>
                <a:latin typeface="Arial MT"/>
                <a:cs typeface="Arial MT"/>
              </a:rPr>
              <a:t>R</a:t>
            </a:r>
            <a:r>
              <a:rPr sz="1721" kern="0" spc="-463" baseline="-21367" dirty="0">
                <a:solidFill>
                  <a:sysClr val="windowText" lastClr="000000"/>
                </a:solidFill>
                <a:latin typeface="Arial MT"/>
                <a:cs typeface="Arial MT"/>
              </a:rPr>
              <a:t>B</a:t>
            </a:r>
            <a:endParaRPr sz="1721" kern="0" baseline="-21367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288676" y="955693"/>
            <a:ext cx="3650876" cy="6631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2413">
              <a:spcBef>
                <a:spcPts val="88"/>
              </a:spcBef>
            </a:pPr>
            <a:r>
              <a:rPr sz="2118" spc="-22" dirty="0">
                <a:solidFill>
                  <a:srgbClr val="000000"/>
                </a:solidFill>
              </a:rPr>
              <a:t>∑M</a:t>
            </a:r>
            <a:r>
              <a:rPr sz="2118" spc="-33" baseline="-20833" dirty="0">
                <a:solidFill>
                  <a:srgbClr val="000000"/>
                </a:solidFill>
              </a:rPr>
              <a:t>A</a:t>
            </a:r>
            <a:r>
              <a:rPr sz="2118" spc="125" baseline="-20833" dirty="0">
                <a:solidFill>
                  <a:srgbClr val="000000"/>
                </a:solidFill>
              </a:rPr>
              <a:t> </a:t>
            </a:r>
            <a:r>
              <a:rPr sz="2118" spc="172" dirty="0">
                <a:solidFill>
                  <a:srgbClr val="000000"/>
                </a:solidFill>
              </a:rPr>
              <a:t>=</a:t>
            </a:r>
            <a:r>
              <a:rPr sz="2118" spc="-106" dirty="0">
                <a:solidFill>
                  <a:srgbClr val="000000"/>
                </a:solidFill>
              </a:rPr>
              <a:t> </a:t>
            </a:r>
            <a:r>
              <a:rPr sz="2118" spc="-44" dirty="0">
                <a:solidFill>
                  <a:srgbClr val="000000"/>
                </a:solidFill>
              </a:rPr>
              <a:t>0</a:t>
            </a:r>
            <a:endParaRPr sz="2118"/>
          </a:p>
          <a:p>
            <a:pPr marL="22413"/>
            <a:r>
              <a:rPr sz="2118" spc="-9" dirty="0">
                <a:solidFill>
                  <a:srgbClr val="000000"/>
                </a:solidFill>
              </a:rPr>
              <a:t>1.5</a:t>
            </a:r>
            <a:r>
              <a:rPr sz="2118" spc="-53" dirty="0">
                <a:solidFill>
                  <a:srgbClr val="000000"/>
                </a:solidFill>
              </a:rPr>
              <a:t> </a:t>
            </a:r>
            <a:r>
              <a:rPr sz="2118" spc="71" dirty="0">
                <a:solidFill>
                  <a:srgbClr val="000000"/>
                </a:solidFill>
              </a:rPr>
              <a:t>*22*22/2</a:t>
            </a:r>
            <a:r>
              <a:rPr sz="2118" spc="-26" dirty="0">
                <a:solidFill>
                  <a:srgbClr val="000000"/>
                </a:solidFill>
              </a:rPr>
              <a:t> </a:t>
            </a:r>
            <a:r>
              <a:rPr sz="2118" spc="172" dirty="0">
                <a:solidFill>
                  <a:srgbClr val="000000"/>
                </a:solidFill>
              </a:rPr>
              <a:t>+</a:t>
            </a:r>
            <a:r>
              <a:rPr sz="2118" spc="-40" dirty="0">
                <a:solidFill>
                  <a:srgbClr val="000000"/>
                </a:solidFill>
              </a:rPr>
              <a:t> </a:t>
            </a:r>
            <a:r>
              <a:rPr sz="2118" dirty="0">
                <a:solidFill>
                  <a:srgbClr val="000000"/>
                </a:solidFill>
              </a:rPr>
              <a:t>12*9</a:t>
            </a:r>
            <a:r>
              <a:rPr sz="2118" spc="-26" dirty="0">
                <a:solidFill>
                  <a:srgbClr val="000000"/>
                </a:solidFill>
              </a:rPr>
              <a:t> </a:t>
            </a:r>
            <a:r>
              <a:rPr sz="2118" dirty="0">
                <a:solidFill>
                  <a:srgbClr val="000000"/>
                </a:solidFill>
              </a:rPr>
              <a:t>–</a:t>
            </a:r>
            <a:r>
              <a:rPr sz="2118" spc="-22" dirty="0">
                <a:solidFill>
                  <a:srgbClr val="000000"/>
                </a:solidFill>
              </a:rPr>
              <a:t> </a:t>
            </a:r>
            <a:r>
              <a:rPr sz="2118" spc="-132" dirty="0">
                <a:solidFill>
                  <a:srgbClr val="000000"/>
                </a:solidFill>
              </a:rPr>
              <a:t>R</a:t>
            </a:r>
            <a:r>
              <a:rPr sz="2118" spc="-199" baseline="-20833" dirty="0">
                <a:solidFill>
                  <a:srgbClr val="000000"/>
                </a:solidFill>
              </a:rPr>
              <a:t>B</a:t>
            </a:r>
            <a:r>
              <a:rPr sz="2118" spc="-132" dirty="0">
                <a:solidFill>
                  <a:srgbClr val="000000"/>
                </a:solidFill>
              </a:rPr>
              <a:t>*22</a:t>
            </a:r>
            <a:r>
              <a:rPr sz="2118" spc="-22" dirty="0">
                <a:solidFill>
                  <a:srgbClr val="000000"/>
                </a:solidFill>
              </a:rPr>
              <a:t> </a:t>
            </a:r>
            <a:r>
              <a:rPr sz="2118" spc="128" dirty="0">
                <a:solidFill>
                  <a:srgbClr val="000000"/>
                </a:solidFill>
              </a:rPr>
              <a:t>=</a:t>
            </a:r>
            <a:endParaRPr sz="2118"/>
          </a:p>
        </p:txBody>
      </p:sp>
      <p:sp>
        <p:nvSpPr>
          <p:cNvPr id="12" name="object 12"/>
          <p:cNvSpPr txBox="1"/>
          <p:nvPr/>
        </p:nvSpPr>
        <p:spPr>
          <a:xfrm>
            <a:off x="6299882" y="1601124"/>
            <a:ext cx="170890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2118" kern="0" spc="-44" dirty="0">
                <a:solidFill>
                  <a:sysClr val="windowText" lastClr="000000"/>
                </a:solidFill>
                <a:latin typeface="Arial MT"/>
                <a:cs typeface="Arial MT"/>
              </a:rPr>
              <a:t>0</a:t>
            </a:r>
            <a:endParaRPr sz="2118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77471" y="1923774"/>
            <a:ext cx="2726951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 defTabSz="806867">
              <a:spcBef>
                <a:spcPts val="88"/>
              </a:spcBef>
            </a:pPr>
            <a:r>
              <a:rPr sz="2118" kern="0" spc="-185" dirty="0">
                <a:solidFill>
                  <a:sysClr val="windowText" lastClr="000000"/>
                </a:solidFill>
                <a:latin typeface="Arial MT"/>
                <a:cs typeface="Arial MT"/>
              </a:rPr>
              <a:t>R</a:t>
            </a:r>
            <a:r>
              <a:rPr sz="2118" kern="0" spc="-278" baseline="-20833" dirty="0">
                <a:solidFill>
                  <a:sysClr val="windowText" lastClr="000000"/>
                </a:solidFill>
                <a:latin typeface="Arial MT"/>
                <a:cs typeface="Arial MT"/>
              </a:rPr>
              <a:t>B</a:t>
            </a:r>
            <a:r>
              <a:rPr sz="2118" kern="0" spc="-185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2118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21.41k</a:t>
            </a:r>
            <a:r>
              <a:rPr sz="2118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291" dirty="0">
                <a:solidFill>
                  <a:sysClr val="windowText" lastClr="000000"/>
                </a:solidFill>
                <a:latin typeface="Arial MT"/>
                <a:cs typeface="Arial MT"/>
              </a:rPr>
              <a:t>R</a:t>
            </a:r>
            <a:r>
              <a:rPr sz="2118" kern="0" spc="-436" baseline="-20833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2118" kern="0" spc="284" baseline="-208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172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2118" kern="0" spc="-35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23.59k</a:t>
            </a:r>
            <a:endParaRPr sz="2118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79229" y="2772293"/>
            <a:ext cx="3263713" cy="82671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33619" defTabSz="806867">
              <a:spcBef>
                <a:spcPts val="93"/>
              </a:spcBef>
            </a:pPr>
            <a:r>
              <a:rPr sz="1765" kern="0" spc="-132" dirty="0">
                <a:solidFill>
                  <a:sysClr val="windowText" lastClr="000000"/>
                </a:solidFill>
                <a:latin typeface="Arial MT"/>
                <a:cs typeface="Arial MT"/>
              </a:rPr>
              <a:t>Shear</a:t>
            </a:r>
            <a:r>
              <a:rPr sz="1765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at</a:t>
            </a:r>
            <a:r>
              <a:rPr sz="1765" kern="0" spc="-5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71" dirty="0">
                <a:solidFill>
                  <a:sysClr val="windowText" lastClr="000000"/>
                </a:solidFill>
                <a:latin typeface="Arial MT"/>
                <a:cs typeface="Arial MT"/>
              </a:rPr>
              <a:t>point</a:t>
            </a:r>
            <a:r>
              <a:rPr sz="1765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load</a:t>
            </a:r>
            <a:r>
              <a:rPr sz="1765" kern="0" spc="-5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141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1765" kern="0" spc="-3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224" dirty="0">
                <a:solidFill>
                  <a:sysClr val="windowText" lastClr="000000"/>
                </a:solidFill>
                <a:latin typeface="Arial MT"/>
                <a:cs typeface="Arial MT"/>
              </a:rPr>
              <a:t>R</a:t>
            </a:r>
            <a:r>
              <a:rPr sz="1721" kern="0" spc="-337" baseline="-21367" dirty="0">
                <a:solidFill>
                  <a:sysClr val="windowText" lastClr="000000"/>
                </a:solidFill>
                <a:latin typeface="Arial MT"/>
                <a:cs typeface="Arial MT"/>
              </a:rPr>
              <a:t>A</a:t>
            </a:r>
            <a:r>
              <a:rPr sz="1721" kern="0" spc="-19" baseline="-2136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–</a:t>
            </a:r>
            <a:r>
              <a:rPr sz="1765" kern="0" spc="-3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1.5*9</a:t>
            </a:r>
            <a:endParaRPr sz="1765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819372" defTabSz="806867"/>
            <a:r>
              <a:rPr sz="1765" kern="0" spc="141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1765" kern="0" spc="-6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23.59</a:t>
            </a:r>
            <a:r>
              <a:rPr sz="1765" kern="0" spc="-7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–</a:t>
            </a:r>
            <a:r>
              <a:rPr sz="1765" kern="0" spc="-4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13.5</a:t>
            </a:r>
            <a:endParaRPr sz="1765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819372" defTabSz="806867"/>
            <a:r>
              <a:rPr sz="1765" kern="0" spc="141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1765" kern="0" spc="-4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10.09</a:t>
            </a:r>
            <a:r>
              <a:rPr sz="1765" kern="0" spc="-4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44" dirty="0">
                <a:solidFill>
                  <a:sysClr val="windowText" lastClr="000000"/>
                </a:solidFill>
                <a:latin typeface="Arial MT"/>
                <a:cs typeface="Arial MT"/>
              </a:rPr>
              <a:t>k</a:t>
            </a:r>
            <a:endParaRPr sz="1765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65294" y="4555863"/>
            <a:ext cx="3485065" cy="108354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941388" y="4700623"/>
            <a:ext cx="3979209" cy="826719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33619" defTabSz="806867">
              <a:spcBef>
                <a:spcPts val="93"/>
              </a:spcBef>
            </a:pPr>
            <a:r>
              <a:rPr sz="1765" kern="0" spc="-146" dirty="0">
                <a:solidFill>
                  <a:srgbClr val="001F60"/>
                </a:solidFill>
                <a:latin typeface="Arial MT"/>
                <a:cs typeface="Arial MT"/>
              </a:rPr>
              <a:t>Moment</a:t>
            </a:r>
            <a:r>
              <a:rPr sz="1765" kern="0" spc="-35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dirty="0">
                <a:solidFill>
                  <a:srgbClr val="001F60"/>
                </a:solidFill>
                <a:latin typeface="Arial MT"/>
                <a:cs typeface="Arial MT"/>
              </a:rPr>
              <a:t>at</a:t>
            </a:r>
            <a:r>
              <a:rPr sz="1765" kern="0" spc="-62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spc="-71" dirty="0">
                <a:solidFill>
                  <a:srgbClr val="001F60"/>
                </a:solidFill>
                <a:latin typeface="Arial MT"/>
                <a:cs typeface="Arial MT"/>
              </a:rPr>
              <a:t>point</a:t>
            </a:r>
            <a:r>
              <a:rPr sz="1765" kern="0" spc="-49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spc="-18" dirty="0">
                <a:solidFill>
                  <a:srgbClr val="001F60"/>
                </a:solidFill>
                <a:latin typeface="Arial MT"/>
                <a:cs typeface="Arial MT"/>
              </a:rPr>
              <a:t>load</a:t>
            </a:r>
            <a:r>
              <a:rPr sz="1765" kern="0" spc="-44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spc="141" dirty="0">
                <a:solidFill>
                  <a:srgbClr val="001F60"/>
                </a:solidFill>
                <a:latin typeface="Arial MT"/>
                <a:cs typeface="Arial MT"/>
              </a:rPr>
              <a:t>=</a:t>
            </a:r>
            <a:r>
              <a:rPr sz="1765" kern="0" spc="-22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spc="-224" dirty="0">
                <a:solidFill>
                  <a:srgbClr val="001F60"/>
                </a:solidFill>
                <a:latin typeface="Arial MT"/>
                <a:cs typeface="Arial MT"/>
              </a:rPr>
              <a:t>R</a:t>
            </a:r>
            <a:r>
              <a:rPr sz="1721" kern="0" spc="-337" baseline="-21367" dirty="0">
                <a:solidFill>
                  <a:srgbClr val="001F60"/>
                </a:solidFill>
                <a:latin typeface="Arial MT"/>
                <a:cs typeface="Arial MT"/>
              </a:rPr>
              <a:t>A</a:t>
            </a:r>
            <a:r>
              <a:rPr sz="1721" kern="0" spc="-6" baseline="-21367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spc="88" dirty="0">
                <a:solidFill>
                  <a:srgbClr val="001F60"/>
                </a:solidFill>
                <a:latin typeface="Arial MT"/>
                <a:cs typeface="Arial MT"/>
              </a:rPr>
              <a:t>*</a:t>
            </a:r>
            <a:r>
              <a:rPr sz="1765" kern="0" spc="-26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spc="-18" dirty="0">
                <a:solidFill>
                  <a:srgbClr val="001F60"/>
                </a:solidFill>
                <a:latin typeface="Arial MT"/>
                <a:cs typeface="Arial MT"/>
              </a:rPr>
              <a:t>9</a:t>
            </a:r>
            <a:r>
              <a:rPr sz="1765" kern="0" spc="-176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dirty="0">
                <a:solidFill>
                  <a:srgbClr val="001F60"/>
                </a:solidFill>
                <a:latin typeface="Arial MT"/>
                <a:cs typeface="Arial MT"/>
              </a:rPr>
              <a:t>–</a:t>
            </a:r>
            <a:r>
              <a:rPr sz="1765" kern="0" spc="-26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spc="35" dirty="0">
                <a:solidFill>
                  <a:srgbClr val="001F60"/>
                </a:solidFill>
                <a:latin typeface="Arial MT"/>
                <a:cs typeface="Arial MT"/>
              </a:rPr>
              <a:t>1.5*9*9/2</a:t>
            </a:r>
            <a:endParaRPr sz="1765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819372" defTabSz="806867"/>
            <a:r>
              <a:rPr sz="1765" kern="0" spc="141" dirty="0">
                <a:solidFill>
                  <a:srgbClr val="001F60"/>
                </a:solidFill>
                <a:latin typeface="Arial MT"/>
                <a:cs typeface="Arial MT"/>
              </a:rPr>
              <a:t>=</a:t>
            </a:r>
            <a:r>
              <a:rPr sz="1765" kern="0" spc="-71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dirty="0">
                <a:solidFill>
                  <a:srgbClr val="001F60"/>
                </a:solidFill>
                <a:latin typeface="Arial MT"/>
                <a:cs typeface="Arial MT"/>
              </a:rPr>
              <a:t>23.59*9</a:t>
            </a:r>
            <a:r>
              <a:rPr sz="1765" kern="0" spc="-75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dirty="0">
                <a:solidFill>
                  <a:srgbClr val="001F60"/>
                </a:solidFill>
                <a:latin typeface="Arial MT"/>
                <a:cs typeface="Arial MT"/>
              </a:rPr>
              <a:t>–</a:t>
            </a:r>
            <a:r>
              <a:rPr sz="1765" kern="0" spc="-71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spc="-9" dirty="0">
                <a:solidFill>
                  <a:srgbClr val="001F60"/>
                </a:solidFill>
                <a:latin typeface="Arial MT"/>
                <a:cs typeface="Arial MT"/>
              </a:rPr>
              <a:t>13.5*4.5</a:t>
            </a:r>
            <a:endParaRPr sz="1765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819372" defTabSz="806867"/>
            <a:r>
              <a:rPr sz="1765" kern="0" spc="141" dirty="0">
                <a:solidFill>
                  <a:srgbClr val="001F60"/>
                </a:solidFill>
                <a:latin typeface="Arial MT"/>
                <a:cs typeface="Arial MT"/>
              </a:rPr>
              <a:t>=</a:t>
            </a:r>
            <a:r>
              <a:rPr sz="1765" kern="0" spc="-44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spc="-18" dirty="0">
                <a:solidFill>
                  <a:srgbClr val="001F60"/>
                </a:solidFill>
                <a:latin typeface="Arial MT"/>
                <a:cs typeface="Arial MT"/>
              </a:rPr>
              <a:t>151.6</a:t>
            </a:r>
            <a:r>
              <a:rPr sz="1765" kern="0" spc="-49" dirty="0">
                <a:solidFill>
                  <a:srgbClr val="001F60"/>
                </a:solidFill>
                <a:latin typeface="Arial MT"/>
                <a:cs typeface="Arial MT"/>
              </a:rPr>
              <a:t> </a:t>
            </a:r>
            <a:r>
              <a:rPr sz="1765" kern="0" spc="-62" dirty="0">
                <a:solidFill>
                  <a:srgbClr val="001F60"/>
                </a:solidFill>
                <a:latin typeface="Arial MT"/>
                <a:cs typeface="Arial MT"/>
              </a:rPr>
              <a:t>k-</a:t>
            </a:r>
            <a:r>
              <a:rPr sz="1765" kern="0" spc="26" dirty="0">
                <a:solidFill>
                  <a:srgbClr val="001F60"/>
                </a:solidFill>
                <a:latin typeface="Arial MT"/>
                <a:cs typeface="Arial MT"/>
              </a:rPr>
              <a:t>ft</a:t>
            </a:r>
            <a:endParaRPr sz="1765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26166" y="1067696"/>
            <a:ext cx="1160929" cy="1833282"/>
            <a:chOff x="1210055" y="1210055"/>
            <a:chExt cx="1315720" cy="2077720"/>
          </a:xfrm>
        </p:grpSpPr>
        <p:sp>
          <p:nvSpPr>
            <p:cNvPr id="3" name="object 3"/>
            <p:cNvSpPr/>
            <p:nvPr/>
          </p:nvSpPr>
          <p:spPr>
            <a:xfrm>
              <a:off x="1219199" y="1219199"/>
              <a:ext cx="1295400" cy="2057400"/>
            </a:xfrm>
            <a:custGeom>
              <a:avLst/>
              <a:gdLst/>
              <a:ahLst/>
              <a:cxnLst/>
              <a:rect l="l" t="t" r="r" b="b"/>
              <a:pathLst>
                <a:path w="1295400" h="2057400">
                  <a:moveTo>
                    <a:pt x="1295400" y="2057400"/>
                  </a:moveTo>
                  <a:lnTo>
                    <a:pt x="0" y="2057400"/>
                  </a:lnTo>
                  <a:lnTo>
                    <a:pt x="0" y="0"/>
                  </a:lnTo>
                  <a:lnTo>
                    <a:pt x="1295400" y="0"/>
                  </a:lnTo>
                  <a:lnTo>
                    <a:pt x="1295400" y="2057400"/>
                  </a:lnTo>
                  <a:close/>
                </a:path>
              </a:pathLst>
            </a:custGeom>
            <a:solidFill>
              <a:srgbClr val="93B6D1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210055" y="1210055"/>
              <a:ext cx="1315720" cy="2077720"/>
            </a:xfrm>
            <a:custGeom>
              <a:avLst/>
              <a:gdLst/>
              <a:ahLst/>
              <a:cxnLst/>
              <a:rect l="l" t="t" r="r" b="b"/>
              <a:pathLst>
                <a:path w="1315720" h="2077720">
                  <a:moveTo>
                    <a:pt x="1310640" y="2077212"/>
                  </a:moveTo>
                  <a:lnTo>
                    <a:pt x="4572" y="2077212"/>
                  </a:lnTo>
                  <a:lnTo>
                    <a:pt x="0" y="2072640"/>
                  </a:lnTo>
                  <a:lnTo>
                    <a:pt x="0" y="4572"/>
                  </a:lnTo>
                  <a:lnTo>
                    <a:pt x="4572" y="0"/>
                  </a:lnTo>
                  <a:lnTo>
                    <a:pt x="1310640" y="0"/>
                  </a:lnTo>
                  <a:lnTo>
                    <a:pt x="1315212" y="4572"/>
                  </a:lnTo>
                  <a:lnTo>
                    <a:pt x="1315212" y="9144"/>
                  </a:lnTo>
                  <a:lnTo>
                    <a:pt x="19812" y="9144"/>
                  </a:lnTo>
                  <a:lnTo>
                    <a:pt x="9144" y="19812"/>
                  </a:lnTo>
                  <a:lnTo>
                    <a:pt x="19812" y="19812"/>
                  </a:lnTo>
                  <a:lnTo>
                    <a:pt x="19812" y="2057399"/>
                  </a:lnTo>
                  <a:lnTo>
                    <a:pt x="9144" y="2057399"/>
                  </a:lnTo>
                  <a:lnTo>
                    <a:pt x="19812" y="2066544"/>
                  </a:lnTo>
                  <a:lnTo>
                    <a:pt x="1315212" y="2066544"/>
                  </a:lnTo>
                  <a:lnTo>
                    <a:pt x="1315212" y="2072640"/>
                  </a:lnTo>
                  <a:lnTo>
                    <a:pt x="1310640" y="2077212"/>
                  </a:lnTo>
                  <a:close/>
                </a:path>
                <a:path w="1315720" h="2077720">
                  <a:moveTo>
                    <a:pt x="19812" y="19812"/>
                  </a:moveTo>
                  <a:lnTo>
                    <a:pt x="9144" y="19812"/>
                  </a:lnTo>
                  <a:lnTo>
                    <a:pt x="19812" y="9144"/>
                  </a:lnTo>
                  <a:lnTo>
                    <a:pt x="19812" y="19812"/>
                  </a:lnTo>
                  <a:close/>
                </a:path>
                <a:path w="1315720" h="2077720">
                  <a:moveTo>
                    <a:pt x="1295400" y="19812"/>
                  </a:moveTo>
                  <a:lnTo>
                    <a:pt x="19812" y="19812"/>
                  </a:lnTo>
                  <a:lnTo>
                    <a:pt x="19812" y="9144"/>
                  </a:lnTo>
                  <a:lnTo>
                    <a:pt x="1295400" y="9144"/>
                  </a:lnTo>
                  <a:lnTo>
                    <a:pt x="1295400" y="19812"/>
                  </a:lnTo>
                  <a:close/>
                </a:path>
                <a:path w="1315720" h="2077720">
                  <a:moveTo>
                    <a:pt x="1295400" y="2066544"/>
                  </a:moveTo>
                  <a:lnTo>
                    <a:pt x="1295400" y="9144"/>
                  </a:lnTo>
                  <a:lnTo>
                    <a:pt x="1304544" y="19812"/>
                  </a:lnTo>
                  <a:lnTo>
                    <a:pt x="1315212" y="19812"/>
                  </a:lnTo>
                  <a:lnTo>
                    <a:pt x="1315212" y="2057399"/>
                  </a:lnTo>
                  <a:lnTo>
                    <a:pt x="1304544" y="2057399"/>
                  </a:lnTo>
                  <a:lnTo>
                    <a:pt x="1295400" y="2066544"/>
                  </a:lnTo>
                  <a:close/>
                </a:path>
                <a:path w="1315720" h="2077720">
                  <a:moveTo>
                    <a:pt x="1315212" y="19812"/>
                  </a:moveTo>
                  <a:lnTo>
                    <a:pt x="1304544" y="19812"/>
                  </a:lnTo>
                  <a:lnTo>
                    <a:pt x="1295400" y="9144"/>
                  </a:lnTo>
                  <a:lnTo>
                    <a:pt x="1315212" y="9144"/>
                  </a:lnTo>
                  <a:lnTo>
                    <a:pt x="1315212" y="19812"/>
                  </a:lnTo>
                  <a:close/>
                </a:path>
                <a:path w="1315720" h="2077720">
                  <a:moveTo>
                    <a:pt x="19812" y="2066544"/>
                  </a:moveTo>
                  <a:lnTo>
                    <a:pt x="9144" y="2057399"/>
                  </a:lnTo>
                  <a:lnTo>
                    <a:pt x="19812" y="2057399"/>
                  </a:lnTo>
                  <a:lnTo>
                    <a:pt x="19812" y="2066544"/>
                  </a:lnTo>
                  <a:close/>
                </a:path>
                <a:path w="1315720" h="2077720">
                  <a:moveTo>
                    <a:pt x="1295400" y="2066544"/>
                  </a:moveTo>
                  <a:lnTo>
                    <a:pt x="19812" y="2066544"/>
                  </a:lnTo>
                  <a:lnTo>
                    <a:pt x="19812" y="2057399"/>
                  </a:lnTo>
                  <a:lnTo>
                    <a:pt x="1295400" y="2057399"/>
                  </a:lnTo>
                  <a:lnTo>
                    <a:pt x="1295400" y="2066544"/>
                  </a:lnTo>
                  <a:close/>
                </a:path>
                <a:path w="1315720" h="2077720">
                  <a:moveTo>
                    <a:pt x="1315212" y="2066544"/>
                  </a:moveTo>
                  <a:lnTo>
                    <a:pt x="1295400" y="2066544"/>
                  </a:lnTo>
                  <a:lnTo>
                    <a:pt x="1304544" y="2057399"/>
                  </a:lnTo>
                  <a:lnTo>
                    <a:pt x="1315212" y="2057399"/>
                  </a:lnTo>
                  <a:lnTo>
                    <a:pt x="1315212" y="2066544"/>
                  </a:lnTo>
                  <a:close/>
                </a:path>
              </a:pathLst>
            </a:custGeom>
            <a:solidFill>
              <a:srgbClr val="6B859A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803722" y="2976752"/>
            <a:ext cx="722219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b</a:t>
            </a:r>
            <a:r>
              <a:rPr sz="1588" kern="0" spc="-2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spc="128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158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 9</a:t>
            </a:r>
            <a:r>
              <a:rPr sz="1588" kern="0" spc="-22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spc="-79" dirty="0">
                <a:solidFill>
                  <a:sysClr val="windowText" lastClr="000000"/>
                </a:solidFill>
                <a:latin typeface="Arial MT"/>
                <a:cs typeface="Arial MT"/>
              </a:rPr>
              <a:t>in.</a:t>
            </a:r>
            <a:endParaRPr sz="1588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13954" y="1699251"/>
            <a:ext cx="811306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kern="0" spc="-194" dirty="0">
                <a:solidFill>
                  <a:sysClr val="windowText" lastClr="000000"/>
                </a:solidFill>
                <a:latin typeface="Arial MT"/>
                <a:cs typeface="Arial MT"/>
              </a:rPr>
              <a:t>h</a:t>
            </a:r>
            <a:r>
              <a:rPr sz="1588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spc="128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158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27</a:t>
            </a:r>
            <a:r>
              <a:rPr sz="158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spc="-75" dirty="0">
                <a:solidFill>
                  <a:sysClr val="windowText" lastClr="000000"/>
                </a:solidFill>
                <a:latin typeface="Arial MT"/>
                <a:cs typeface="Arial MT"/>
              </a:rPr>
              <a:t>in.</a:t>
            </a:r>
            <a:endParaRPr sz="1588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414644" y="1091448"/>
            <a:ext cx="3073774" cy="555107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22413">
              <a:spcBef>
                <a:spcPts val="93"/>
              </a:spcBef>
            </a:pPr>
            <a:r>
              <a:rPr sz="1765" spc="-146" dirty="0">
                <a:solidFill>
                  <a:srgbClr val="000000"/>
                </a:solidFill>
              </a:rPr>
              <a:t>Moment</a:t>
            </a:r>
            <a:r>
              <a:rPr sz="1765" spc="-35" dirty="0">
                <a:solidFill>
                  <a:srgbClr val="000000"/>
                </a:solidFill>
              </a:rPr>
              <a:t> </a:t>
            </a:r>
            <a:r>
              <a:rPr sz="1765" dirty="0">
                <a:solidFill>
                  <a:srgbClr val="000000"/>
                </a:solidFill>
              </a:rPr>
              <a:t>of</a:t>
            </a:r>
            <a:r>
              <a:rPr sz="1765" spc="-4" dirty="0">
                <a:solidFill>
                  <a:srgbClr val="000000"/>
                </a:solidFill>
              </a:rPr>
              <a:t> </a:t>
            </a:r>
            <a:r>
              <a:rPr sz="1765" spc="-44" dirty="0">
                <a:solidFill>
                  <a:srgbClr val="000000"/>
                </a:solidFill>
              </a:rPr>
              <a:t>inertia</a:t>
            </a:r>
            <a:r>
              <a:rPr sz="1765" spc="-49" dirty="0">
                <a:solidFill>
                  <a:srgbClr val="000000"/>
                </a:solidFill>
              </a:rPr>
              <a:t> </a:t>
            </a:r>
            <a:r>
              <a:rPr sz="1765" dirty="0">
                <a:solidFill>
                  <a:srgbClr val="000000"/>
                </a:solidFill>
              </a:rPr>
              <a:t>I</a:t>
            </a:r>
            <a:r>
              <a:rPr sz="1765" spc="-31" dirty="0">
                <a:solidFill>
                  <a:srgbClr val="000000"/>
                </a:solidFill>
              </a:rPr>
              <a:t> </a:t>
            </a:r>
            <a:r>
              <a:rPr sz="1765" spc="141" dirty="0">
                <a:solidFill>
                  <a:srgbClr val="000000"/>
                </a:solidFill>
              </a:rPr>
              <a:t>=</a:t>
            </a:r>
            <a:r>
              <a:rPr sz="1765" spc="-9" dirty="0">
                <a:solidFill>
                  <a:srgbClr val="000000"/>
                </a:solidFill>
              </a:rPr>
              <a:t> bh</a:t>
            </a:r>
            <a:r>
              <a:rPr sz="1721" spc="-13" baseline="25641" dirty="0">
                <a:solidFill>
                  <a:srgbClr val="000000"/>
                </a:solidFill>
              </a:rPr>
              <a:t>3</a:t>
            </a:r>
            <a:r>
              <a:rPr sz="1765" spc="-9" dirty="0">
                <a:solidFill>
                  <a:srgbClr val="000000"/>
                </a:solidFill>
              </a:rPr>
              <a:t>/12</a:t>
            </a:r>
            <a:endParaRPr sz="1765"/>
          </a:p>
          <a:p>
            <a:pPr marL="1808166"/>
            <a:r>
              <a:rPr sz="1765" spc="141" dirty="0">
                <a:solidFill>
                  <a:srgbClr val="000000"/>
                </a:solidFill>
              </a:rPr>
              <a:t>=</a:t>
            </a:r>
            <a:r>
              <a:rPr sz="1765" spc="-9" dirty="0">
                <a:solidFill>
                  <a:srgbClr val="000000"/>
                </a:solidFill>
              </a:rPr>
              <a:t> 9*(27)</a:t>
            </a:r>
            <a:r>
              <a:rPr sz="1721" spc="-13" baseline="25641" dirty="0">
                <a:solidFill>
                  <a:srgbClr val="000000"/>
                </a:solidFill>
              </a:rPr>
              <a:t>3</a:t>
            </a:r>
            <a:r>
              <a:rPr sz="1765" spc="-9" dirty="0">
                <a:solidFill>
                  <a:srgbClr val="000000"/>
                </a:solidFill>
              </a:rPr>
              <a:t>/12</a:t>
            </a:r>
            <a:endParaRPr sz="1765"/>
          </a:p>
        </p:txBody>
      </p:sp>
      <p:sp>
        <p:nvSpPr>
          <p:cNvPr id="8" name="object 8"/>
          <p:cNvSpPr txBox="1"/>
          <p:nvPr/>
        </p:nvSpPr>
        <p:spPr>
          <a:xfrm>
            <a:off x="5347417" y="1629288"/>
            <a:ext cx="3137087" cy="940533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937040" defTabSz="806867">
              <a:spcBef>
                <a:spcPts val="93"/>
              </a:spcBef>
            </a:pPr>
            <a:r>
              <a:rPr sz="1765" kern="0" spc="141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1765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14,762.25</a:t>
            </a:r>
            <a:endParaRPr sz="1765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89092" defTabSz="806867"/>
            <a:r>
              <a:rPr sz="1765" kern="0" spc="-22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1721" kern="0" spc="-33" baseline="25641" dirty="0">
                <a:solidFill>
                  <a:sysClr val="windowText" lastClr="000000"/>
                </a:solidFill>
                <a:latin typeface="Arial MT"/>
                <a:cs typeface="Arial MT"/>
              </a:rPr>
              <a:t>4</a:t>
            </a:r>
            <a:endParaRPr sz="1721" kern="0" baseline="25641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22413" defTabSz="806867">
              <a:spcBef>
                <a:spcPts val="1077"/>
              </a:spcBef>
            </a:pPr>
            <a:r>
              <a:rPr sz="158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c=</a:t>
            </a:r>
            <a:r>
              <a:rPr sz="1588" kern="0" spc="-57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spc="49" dirty="0">
                <a:solidFill>
                  <a:sysClr val="windowText" lastClr="000000"/>
                </a:solidFill>
                <a:latin typeface="Arial MT"/>
                <a:cs typeface="Arial MT"/>
              </a:rPr>
              <a:t>h/2</a:t>
            </a:r>
            <a:r>
              <a:rPr sz="1588" kern="0" spc="-2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spc="128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1588" kern="0" spc="-40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13.5</a:t>
            </a:r>
            <a:r>
              <a:rPr sz="1588" kern="0" spc="-4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spc="-22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endParaRPr sz="1588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39862" y="2839619"/>
            <a:ext cx="2203637" cy="555107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 defTabSz="806867">
              <a:spcBef>
                <a:spcPts val="93"/>
              </a:spcBef>
            </a:pPr>
            <a:r>
              <a:rPr sz="1765" kern="0" spc="-137" dirty="0">
                <a:solidFill>
                  <a:sysClr val="windowText" lastClr="000000"/>
                </a:solidFill>
                <a:latin typeface="Arial MT"/>
                <a:cs typeface="Arial MT"/>
              </a:rPr>
              <a:t>Maximum</a:t>
            </a:r>
            <a:r>
              <a:rPr sz="1765" kern="0" spc="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88" dirty="0">
                <a:solidFill>
                  <a:sysClr val="windowText" lastClr="000000"/>
                </a:solidFill>
                <a:latin typeface="Arial MT"/>
                <a:cs typeface="Arial MT"/>
              </a:rPr>
              <a:t>bending</a:t>
            </a:r>
            <a:r>
              <a:rPr sz="1765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765" kern="0" spc="-141" dirty="0">
                <a:solidFill>
                  <a:sysClr val="windowText" lastClr="000000"/>
                </a:solidFill>
                <a:latin typeface="Arial MT"/>
                <a:cs typeface="Arial MT"/>
              </a:rPr>
              <a:t>stress</a:t>
            </a:r>
            <a:endParaRPr sz="1765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93945" y="2755474"/>
            <a:ext cx="2771215" cy="515032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462828" marR="38102" indent="-418562" defTabSz="806867">
              <a:lnSpc>
                <a:spcPct val="117300"/>
              </a:lnSpc>
              <a:spcBef>
                <a:spcPts val="93"/>
              </a:spcBef>
              <a:tabLst>
                <a:tab pos="1035479" algn="l"/>
              </a:tabLst>
            </a:pPr>
            <a:r>
              <a:rPr sz="2250" i="1" kern="0" spc="184" baseline="-3431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σ</a:t>
            </a:r>
            <a:r>
              <a:rPr sz="2250" i="1" kern="0" spc="357" baseline="-3431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18" kern="0" baseline="-3645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=</a:t>
            </a:r>
            <a:r>
              <a:rPr sz="2118" kern="0" spc="86" baseline="-3645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12" i="1" u="sng" kern="0" spc="-221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12" i="1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Mc</a:t>
            </a:r>
            <a:r>
              <a:rPr sz="1412" i="1" kern="0" spc="163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18" kern="0" baseline="-3645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=</a:t>
            </a:r>
            <a:r>
              <a:rPr sz="2118" kern="0" spc="-13" baseline="-3645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1412" u="sng" kern="0" dirty="0">
                <a:solidFill>
                  <a:sysClr val="windowText" lastClr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151.6*12*13.5</a:t>
            </a:r>
            <a:r>
              <a:rPr sz="1412" kern="0" spc="106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18" kern="0" spc="-13" baseline="-3645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=</a:t>
            </a:r>
            <a:r>
              <a:rPr sz="2118" kern="0" spc="-231" baseline="-3645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 </a:t>
            </a:r>
            <a:r>
              <a:rPr sz="2118" kern="0" spc="-13" baseline="-3645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1.663</a:t>
            </a:r>
            <a:r>
              <a:rPr sz="2118" i="1" kern="0" spc="-13" baseline="-36458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ksi </a:t>
            </a:r>
            <a:r>
              <a:rPr sz="1412" i="1" kern="0" spc="-44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I</a:t>
            </a:r>
            <a:r>
              <a:rPr sz="1412" i="1" kern="0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	</a:t>
            </a:r>
            <a:r>
              <a:rPr sz="1412" kern="0" spc="-9" dirty="0">
                <a:solidFill>
                  <a:sysClr val="windowText" lastClr="000000"/>
                </a:solidFill>
                <a:latin typeface="Times New Roman"/>
                <a:cs typeface="Times New Roman"/>
              </a:rPr>
              <a:t>14762.25</a:t>
            </a:r>
            <a:endParaRPr sz="1412" kern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394485" y="3750384"/>
            <a:ext cx="1921809" cy="1981200"/>
            <a:chOff x="1967483" y="4250435"/>
            <a:chExt cx="2178050" cy="2245360"/>
          </a:xfrm>
        </p:grpSpPr>
        <p:sp>
          <p:nvSpPr>
            <p:cNvPr id="12" name="object 12"/>
            <p:cNvSpPr/>
            <p:nvPr/>
          </p:nvSpPr>
          <p:spPr>
            <a:xfrm>
              <a:off x="3041903" y="4267199"/>
              <a:ext cx="13970" cy="2209800"/>
            </a:xfrm>
            <a:custGeom>
              <a:avLst/>
              <a:gdLst/>
              <a:ahLst/>
              <a:cxnLst/>
              <a:rect l="l" t="t" r="r" b="b"/>
              <a:pathLst>
                <a:path w="13969" h="2209800">
                  <a:moveTo>
                    <a:pt x="12192" y="2209800"/>
                  </a:moveTo>
                  <a:lnTo>
                    <a:pt x="0" y="2209800"/>
                  </a:lnTo>
                  <a:lnTo>
                    <a:pt x="1524" y="0"/>
                  </a:lnTo>
                  <a:lnTo>
                    <a:pt x="13716" y="0"/>
                  </a:lnTo>
                  <a:lnTo>
                    <a:pt x="12192" y="2209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048000" y="4250435"/>
              <a:ext cx="1097280" cy="104139"/>
            </a:xfrm>
            <a:custGeom>
              <a:avLst/>
              <a:gdLst/>
              <a:ahLst/>
              <a:cxnLst/>
              <a:rect l="l" t="t" r="r" b="b"/>
              <a:pathLst>
                <a:path w="1097279" h="104139">
                  <a:moveTo>
                    <a:pt x="89915" y="103632"/>
                  </a:moveTo>
                  <a:lnTo>
                    <a:pt x="86867" y="102108"/>
                  </a:lnTo>
                  <a:lnTo>
                    <a:pt x="0" y="51816"/>
                  </a:lnTo>
                  <a:lnTo>
                    <a:pt x="86867" y="1524"/>
                  </a:lnTo>
                  <a:lnTo>
                    <a:pt x="89915" y="0"/>
                  </a:lnTo>
                  <a:lnTo>
                    <a:pt x="92963" y="1524"/>
                  </a:lnTo>
                  <a:lnTo>
                    <a:pt x="94487" y="4572"/>
                  </a:lnTo>
                  <a:lnTo>
                    <a:pt x="96011" y="6096"/>
                  </a:lnTo>
                  <a:lnTo>
                    <a:pt x="96011" y="10668"/>
                  </a:lnTo>
                  <a:lnTo>
                    <a:pt x="92963" y="12192"/>
                  </a:lnTo>
                  <a:lnTo>
                    <a:pt x="35157" y="45720"/>
                  </a:lnTo>
                  <a:lnTo>
                    <a:pt x="13715" y="45720"/>
                  </a:lnTo>
                  <a:lnTo>
                    <a:pt x="13715" y="57912"/>
                  </a:lnTo>
                  <a:lnTo>
                    <a:pt x="37784" y="57912"/>
                  </a:lnTo>
                  <a:lnTo>
                    <a:pt x="92963" y="89916"/>
                  </a:lnTo>
                  <a:lnTo>
                    <a:pt x="96011" y="92964"/>
                  </a:lnTo>
                  <a:lnTo>
                    <a:pt x="96011" y="96012"/>
                  </a:lnTo>
                  <a:lnTo>
                    <a:pt x="92963" y="102108"/>
                  </a:lnTo>
                  <a:lnTo>
                    <a:pt x="89915" y="103632"/>
                  </a:lnTo>
                  <a:close/>
                </a:path>
                <a:path w="1097279" h="104139">
                  <a:moveTo>
                    <a:pt x="37784" y="57912"/>
                  </a:moveTo>
                  <a:lnTo>
                    <a:pt x="13715" y="57912"/>
                  </a:lnTo>
                  <a:lnTo>
                    <a:pt x="13715" y="45720"/>
                  </a:lnTo>
                  <a:lnTo>
                    <a:pt x="16763" y="45720"/>
                  </a:lnTo>
                  <a:lnTo>
                    <a:pt x="16763" y="56388"/>
                  </a:lnTo>
                  <a:lnTo>
                    <a:pt x="35157" y="56388"/>
                  </a:lnTo>
                  <a:lnTo>
                    <a:pt x="37784" y="57912"/>
                  </a:lnTo>
                  <a:close/>
                </a:path>
                <a:path w="1097279" h="104139">
                  <a:moveTo>
                    <a:pt x="16763" y="56388"/>
                  </a:moveTo>
                  <a:lnTo>
                    <a:pt x="16763" y="45720"/>
                  </a:lnTo>
                  <a:lnTo>
                    <a:pt x="25960" y="51054"/>
                  </a:lnTo>
                  <a:lnTo>
                    <a:pt x="16763" y="56388"/>
                  </a:lnTo>
                  <a:close/>
                </a:path>
                <a:path w="1097279" h="104139">
                  <a:moveTo>
                    <a:pt x="25960" y="51054"/>
                  </a:moveTo>
                  <a:lnTo>
                    <a:pt x="16763" y="45720"/>
                  </a:lnTo>
                  <a:lnTo>
                    <a:pt x="35157" y="45720"/>
                  </a:lnTo>
                  <a:lnTo>
                    <a:pt x="25960" y="51054"/>
                  </a:lnTo>
                  <a:close/>
                </a:path>
                <a:path w="1097279" h="104139">
                  <a:moveTo>
                    <a:pt x="1097280" y="57912"/>
                  </a:moveTo>
                  <a:lnTo>
                    <a:pt x="37784" y="57912"/>
                  </a:lnTo>
                  <a:lnTo>
                    <a:pt x="25960" y="51054"/>
                  </a:lnTo>
                  <a:lnTo>
                    <a:pt x="35157" y="45720"/>
                  </a:lnTo>
                  <a:lnTo>
                    <a:pt x="1097280" y="45720"/>
                  </a:lnTo>
                  <a:lnTo>
                    <a:pt x="1097280" y="57912"/>
                  </a:lnTo>
                  <a:close/>
                </a:path>
                <a:path w="1097279" h="104139">
                  <a:moveTo>
                    <a:pt x="35157" y="56388"/>
                  </a:moveTo>
                  <a:lnTo>
                    <a:pt x="16763" y="56388"/>
                  </a:lnTo>
                  <a:lnTo>
                    <a:pt x="25960" y="51054"/>
                  </a:lnTo>
                  <a:lnTo>
                    <a:pt x="35157" y="56388"/>
                  </a:lnTo>
                  <a:close/>
                </a:path>
              </a:pathLst>
            </a:custGeom>
            <a:solidFill>
              <a:srgbClr val="93B6D1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967484" y="6391655"/>
              <a:ext cx="1097280" cy="104139"/>
            </a:xfrm>
            <a:custGeom>
              <a:avLst/>
              <a:gdLst/>
              <a:ahLst/>
              <a:cxnLst/>
              <a:rect l="l" t="t" r="r" b="b"/>
              <a:pathLst>
                <a:path w="1097280" h="104139">
                  <a:moveTo>
                    <a:pt x="1072843" y="52578"/>
                  </a:moveTo>
                  <a:lnTo>
                    <a:pt x="1005840" y="13716"/>
                  </a:lnTo>
                  <a:lnTo>
                    <a:pt x="1002792" y="10668"/>
                  </a:lnTo>
                  <a:lnTo>
                    <a:pt x="1001268" y="7620"/>
                  </a:lnTo>
                  <a:lnTo>
                    <a:pt x="1002792" y="4572"/>
                  </a:lnTo>
                  <a:lnTo>
                    <a:pt x="1005840" y="1524"/>
                  </a:lnTo>
                  <a:lnTo>
                    <a:pt x="1008888" y="0"/>
                  </a:lnTo>
                  <a:lnTo>
                    <a:pt x="1011936" y="1524"/>
                  </a:lnTo>
                  <a:lnTo>
                    <a:pt x="1086935" y="45720"/>
                  </a:lnTo>
                  <a:lnTo>
                    <a:pt x="1085088" y="45720"/>
                  </a:lnTo>
                  <a:lnTo>
                    <a:pt x="1085088" y="47244"/>
                  </a:lnTo>
                  <a:lnTo>
                    <a:pt x="1082040" y="47244"/>
                  </a:lnTo>
                  <a:lnTo>
                    <a:pt x="1072843" y="52578"/>
                  </a:lnTo>
                  <a:close/>
                </a:path>
                <a:path w="1097280" h="104139">
                  <a:moveTo>
                    <a:pt x="1063646" y="57912"/>
                  </a:moveTo>
                  <a:lnTo>
                    <a:pt x="0" y="57912"/>
                  </a:lnTo>
                  <a:lnTo>
                    <a:pt x="0" y="45720"/>
                  </a:lnTo>
                  <a:lnTo>
                    <a:pt x="1061019" y="45720"/>
                  </a:lnTo>
                  <a:lnTo>
                    <a:pt x="1072843" y="52578"/>
                  </a:lnTo>
                  <a:lnTo>
                    <a:pt x="1063646" y="57912"/>
                  </a:lnTo>
                  <a:close/>
                </a:path>
                <a:path w="1097280" h="104139">
                  <a:moveTo>
                    <a:pt x="1086935" y="57912"/>
                  </a:moveTo>
                  <a:lnTo>
                    <a:pt x="1085088" y="57912"/>
                  </a:lnTo>
                  <a:lnTo>
                    <a:pt x="1085088" y="45720"/>
                  </a:lnTo>
                  <a:lnTo>
                    <a:pt x="1086935" y="45720"/>
                  </a:lnTo>
                  <a:lnTo>
                    <a:pt x="1097280" y="51816"/>
                  </a:lnTo>
                  <a:lnTo>
                    <a:pt x="1086935" y="57912"/>
                  </a:lnTo>
                  <a:close/>
                </a:path>
                <a:path w="1097280" h="104139">
                  <a:moveTo>
                    <a:pt x="1082040" y="57912"/>
                  </a:moveTo>
                  <a:lnTo>
                    <a:pt x="1072843" y="52578"/>
                  </a:lnTo>
                  <a:lnTo>
                    <a:pt x="1082040" y="47244"/>
                  </a:lnTo>
                  <a:lnTo>
                    <a:pt x="1082040" y="57912"/>
                  </a:lnTo>
                  <a:close/>
                </a:path>
                <a:path w="1097280" h="104139">
                  <a:moveTo>
                    <a:pt x="1085088" y="57912"/>
                  </a:moveTo>
                  <a:lnTo>
                    <a:pt x="1082040" y="57912"/>
                  </a:lnTo>
                  <a:lnTo>
                    <a:pt x="1082040" y="47244"/>
                  </a:lnTo>
                  <a:lnTo>
                    <a:pt x="1085088" y="47244"/>
                  </a:lnTo>
                  <a:lnTo>
                    <a:pt x="1085088" y="57912"/>
                  </a:lnTo>
                  <a:close/>
                </a:path>
                <a:path w="1097280" h="104139">
                  <a:moveTo>
                    <a:pt x="1008888" y="103632"/>
                  </a:moveTo>
                  <a:lnTo>
                    <a:pt x="1005840" y="102108"/>
                  </a:lnTo>
                  <a:lnTo>
                    <a:pt x="1002792" y="99060"/>
                  </a:lnTo>
                  <a:lnTo>
                    <a:pt x="1001268" y="96012"/>
                  </a:lnTo>
                  <a:lnTo>
                    <a:pt x="1002792" y="92964"/>
                  </a:lnTo>
                  <a:lnTo>
                    <a:pt x="1005840" y="91440"/>
                  </a:lnTo>
                  <a:lnTo>
                    <a:pt x="1072843" y="52578"/>
                  </a:lnTo>
                  <a:lnTo>
                    <a:pt x="1082040" y="57912"/>
                  </a:lnTo>
                  <a:lnTo>
                    <a:pt x="1086935" y="57912"/>
                  </a:lnTo>
                  <a:lnTo>
                    <a:pt x="1011936" y="102108"/>
                  </a:lnTo>
                  <a:lnTo>
                    <a:pt x="1008888" y="10363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967483" y="4302251"/>
              <a:ext cx="2143125" cy="2141220"/>
            </a:xfrm>
            <a:custGeom>
              <a:avLst/>
              <a:gdLst/>
              <a:ahLst/>
              <a:cxnLst/>
              <a:rect l="l" t="t" r="r" b="b"/>
              <a:pathLst>
                <a:path w="2143125" h="2141220">
                  <a:moveTo>
                    <a:pt x="9144" y="2141219"/>
                  </a:moveTo>
                  <a:lnTo>
                    <a:pt x="0" y="2133599"/>
                  </a:lnTo>
                  <a:lnTo>
                    <a:pt x="2133600" y="0"/>
                  </a:lnTo>
                  <a:lnTo>
                    <a:pt x="2142743" y="7620"/>
                  </a:lnTo>
                  <a:lnTo>
                    <a:pt x="9144" y="21412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047999" y="4497323"/>
              <a:ext cx="822960" cy="104139"/>
            </a:xfrm>
            <a:custGeom>
              <a:avLst/>
              <a:gdLst/>
              <a:ahLst/>
              <a:cxnLst/>
              <a:rect l="l" t="t" r="r" b="b"/>
              <a:pathLst>
                <a:path w="822960" h="104139">
                  <a:moveTo>
                    <a:pt x="92964" y="103632"/>
                  </a:moveTo>
                  <a:lnTo>
                    <a:pt x="89916" y="103632"/>
                  </a:lnTo>
                  <a:lnTo>
                    <a:pt x="86868" y="102108"/>
                  </a:lnTo>
                  <a:lnTo>
                    <a:pt x="0" y="51816"/>
                  </a:lnTo>
                  <a:lnTo>
                    <a:pt x="86868" y="3048"/>
                  </a:lnTo>
                  <a:lnTo>
                    <a:pt x="89916" y="0"/>
                  </a:lnTo>
                  <a:lnTo>
                    <a:pt x="92964" y="1524"/>
                  </a:lnTo>
                  <a:lnTo>
                    <a:pt x="96012" y="7620"/>
                  </a:lnTo>
                  <a:lnTo>
                    <a:pt x="96012" y="12192"/>
                  </a:lnTo>
                  <a:lnTo>
                    <a:pt x="92964" y="13716"/>
                  </a:lnTo>
                  <a:lnTo>
                    <a:pt x="37784" y="45720"/>
                  </a:lnTo>
                  <a:lnTo>
                    <a:pt x="13716" y="45720"/>
                  </a:lnTo>
                  <a:lnTo>
                    <a:pt x="13716" y="57912"/>
                  </a:lnTo>
                  <a:lnTo>
                    <a:pt x="35157" y="57912"/>
                  </a:lnTo>
                  <a:lnTo>
                    <a:pt x="92964" y="91440"/>
                  </a:lnTo>
                  <a:lnTo>
                    <a:pt x="96012" y="92964"/>
                  </a:lnTo>
                  <a:lnTo>
                    <a:pt x="96012" y="97536"/>
                  </a:lnTo>
                  <a:lnTo>
                    <a:pt x="92964" y="103632"/>
                  </a:lnTo>
                  <a:close/>
                </a:path>
                <a:path w="822960" h="104139">
                  <a:moveTo>
                    <a:pt x="16764" y="57912"/>
                  </a:moveTo>
                  <a:lnTo>
                    <a:pt x="13716" y="57912"/>
                  </a:lnTo>
                  <a:lnTo>
                    <a:pt x="13716" y="45720"/>
                  </a:lnTo>
                  <a:lnTo>
                    <a:pt x="37784" y="45720"/>
                  </a:lnTo>
                  <a:lnTo>
                    <a:pt x="35157" y="47244"/>
                  </a:lnTo>
                  <a:lnTo>
                    <a:pt x="16764" y="47244"/>
                  </a:lnTo>
                  <a:lnTo>
                    <a:pt x="16764" y="57912"/>
                  </a:lnTo>
                  <a:close/>
                </a:path>
                <a:path w="822960" h="104139">
                  <a:moveTo>
                    <a:pt x="822960" y="57912"/>
                  </a:moveTo>
                  <a:lnTo>
                    <a:pt x="35157" y="57912"/>
                  </a:lnTo>
                  <a:lnTo>
                    <a:pt x="25960" y="52578"/>
                  </a:lnTo>
                  <a:lnTo>
                    <a:pt x="37784" y="45720"/>
                  </a:lnTo>
                  <a:lnTo>
                    <a:pt x="822960" y="45720"/>
                  </a:lnTo>
                  <a:lnTo>
                    <a:pt x="822960" y="57912"/>
                  </a:lnTo>
                  <a:close/>
                </a:path>
                <a:path w="822960" h="104139">
                  <a:moveTo>
                    <a:pt x="16764" y="57912"/>
                  </a:moveTo>
                  <a:lnTo>
                    <a:pt x="16764" y="47244"/>
                  </a:lnTo>
                  <a:lnTo>
                    <a:pt x="25960" y="52578"/>
                  </a:lnTo>
                  <a:lnTo>
                    <a:pt x="16764" y="57912"/>
                  </a:lnTo>
                  <a:close/>
                </a:path>
                <a:path w="822960" h="104139">
                  <a:moveTo>
                    <a:pt x="25960" y="52578"/>
                  </a:moveTo>
                  <a:lnTo>
                    <a:pt x="16764" y="47244"/>
                  </a:lnTo>
                  <a:lnTo>
                    <a:pt x="35157" y="47244"/>
                  </a:lnTo>
                  <a:lnTo>
                    <a:pt x="25960" y="52578"/>
                  </a:lnTo>
                  <a:close/>
                </a:path>
                <a:path w="822960" h="104139">
                  <a:moveTo>
                    <a:pt x="35157" y="57912"/>
                  </a:moveTo>
                  <a:lnTo>
                    <a:pt x="16764" y="57912"/>
                  </a:lnTo>
                  <a:lnTo>
                    <a:pt x="25960" y="52578"/>
                  </a:lnTo>
                  <a:lnTo>
                    <a:pt x="35157" y="57912"/>
                  </a:lnTo>
                  <a:close/>
                </a:path>
              </a:pathLst>
            </a:custGeom>
            <a:solidFill>
              <a:srgbClr val="93B6D1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244851" y="6121907"/>
              <a:ext cx="822960" cy="102235"/>
            </a:xfrm>
            <a:custGeom>
              <a:avLst/>
              <a:gdLst/>
              <a:ahLst/>
              <a:cxnLst/>
              <a:rect l="l" t="t" r="r" b="b"/>
              <a:pathLst>
                <a:path w="822960" h="102235">
                  <a:moveTo>
                    <a:pt x="798523" y="51054"/>
                  </a:moveTo>
                  <a:lnTo>
                    <a:pt x="731520" y="12192"/>
                  </a:lnTo>
                  <a:lnTo>
                    <a:pt x="728472" y="10668"/>
                  </a:lnTo>
                  <a:lnTo>
                    <a:pt x="726948" y="6096"/>
                  </a:lnTo>
                  <a:lnTo>
                    <a:pt x="729996" y="0"/>
                  </a:lnTo>
                  <a:lnTo>
                    <a:pt x="734568" y="0"/>
                  </a:lnTo>
                  <a:lnTo>
                    <a:pt x="737616" y="1524"/>
                  </a:lnTo>
                  <a:lnTo>
                    <a:pt x="812292" y="44196"/>
                  </a:lnTo>
                  <a:lnTo>
                    <a:pt x="810768" y="44196"/>
                  </a:lnTo>
                  <a:lnTo>
                    <a:pt x="810768" y="45720"/>
                  </a:lnTo>
                  <a:lnTo>
                    <a:pt x="807720" y="45720"/>
                  </a:lnTo>
                  <a:lnTo>
                    <a:pt x="798523" y="51054"/>
                  </a:lnTo>
                  <a:close/>
                </a:path>
                <a:path w="822960" h="102235">
                  <a:moveTo>
                    <a:pt x="786699" y="57912"/>
                  </a:moveTo>
                  <a:lnTo>
                    <a:pt x="0" y="57912"/>
                  </a:lnTo>
                  <a:lnTo>
                    <a:pt x="0" y="44196"/>
                  </a:lnTo>
                  <a:lnTo>
                    <a:pt x="786699" y="44196"/>
                  </a:lnTo>
                  <a:lnTo>
                    <a:pt x="798523" y="51054"/>
                  </a:lnTo>
                  <a:lnTo>
                    <a:pt x="786699" y="57912"/>
                  </a:lnTo>
                  <a:close/>
                </a:path>
                <a:path w="822960" h="102235">
                  <a:moveTo>
                    <a:pt x="810768" y="57476"/>
                  </a:moveTo>
                  <a:lnTo>
                    <a:pt x="810768" y="44196"/>
                  </a:lnTo>
                  <a:lnTo>
                    <a:pt x="812292" y="44196"/>
                  </a:lnTo>
                  <a:lnTo>
                    <a:pt x="822960" y="50292"/>
                  </a:lnTo>
                  <a:lnTo>
                    <a:pt x="810768" y="57476"/>
                  </a:lnTo>
                  <a:close/>
                </a:path>
                <a:path w="822960" h="102235">
                  <a:moveTo>
                    <a:pt x="807720" y="56388"/>
                  </a:moveTo>
                  <a:lnTo>
                    <a:pt x="798523" y="51054"/>
                  </a:lnTo>
                  <a:lnTo>
                    <a:pt x="807720" y="45720"/>
                  </a:lnTo>
                  <a:lnTo>
                    <a:pt x="807720" y="56388"/>
                  </a:lnTo>
                  <a:close/>
                </a:path>
                <a:path w="822960" h="102235">
                  <a:moveTo>
                    <a:pt x="810768" y="56388"/>
                  </a:moveTo>
                  <a:lnTo>
                    <a:pt x="807720" y="56388"/>
                  </a:lnTo>
                  <a:lnTo>
                    <a:pt x="807720" y="45720"/>
                  </a:lnTo>
                  <a:lnTo>
                    <a:pt x="810768" y="45720"/>
                  </a:lnTo>
                  <a:lnTo>
                    <a:pt x="810768" y="56388"/>
                  </a:lnTo>
                  <a:close/>
                </a:path>
                <a:path w="822960" h="102235">
                  <a:moveTo>
                    <a:pt x="734568" y="102108"/>
                  </a:moveTo>
                  <a:lnTo>
                    <a:pt x="729996" y="102108"/>
                  </a:lnTo>
                  <a:lnTo>
                    <a:pt x="726948" y="96012"/>
                  </a:lnTo>
                  <a:lnTo>
                    <a:pt x="728472" y="91440"/>
                  </a:lnTo>
                  <a:lnTo>
                    <a:pt x="731520" y="89916"/>
                  </a:lnTo>
                  <a:lnTo>
                    <a:pt x="798523" y="51054"/>
                  </a:lnTo>
                  <a:lnTo>
                    <a:pt x="807720" y="56388"/>
                  </a:lnTo>
                  <a:lnTo>
                    <a:pt x="810768" y="56388"/>
                  </a:lnTo>
                  <a:lnTo>
                    <a:pt x="810768" y="57476"/>
                  </a:lnTo>
                  <a:lnTo>
                    <a:pt x="737616" y="100584"/>
                  </a:lnTo>
                  <a:lnTo>
                    <a:pt x="734568" y="102108"/>
                  </a:lnTo>
                  <a:close/>
                </a:path>
                <a:path w="822960" h="102235">
                  <a:moveTo>
                    <a:pt x="810768" y="57912"/>
                  </a:moveTo>
                  <a:lnTo>
                    <a:pt x="810029" y="57912"/>
                  </a:lnTo>
                  <a:lnTo>
                    <a:pt x="810768" y="57476"/>
                  </a:lnTo>
                  <a:lnTo>
                    <a:pt x="810768" y="579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047987" y="4764023"/>
              <a:ext cx="549275" cy="317500"/>
            </a:xfrm>
            <a:custGeom>
              <a:avLst/>
              <a:gdLst/>
              <a:ahLst/>
              <a:cxnLst/>
              <a:rect l="l" t="t" r="r" b="b"/>
              <a:pathLst>
                <a:path w="549275" h="317500">
                  <a:moveTo>
                    <a:pt x="365760" y="259080"/>
                  </a:moveTo>
                  <a:lnTo>
                    <a:pt x="37795" y="259080"/>
                  </a:lnTo>
                  <a:lnTo>
                    <a:pt x="92964" y="227076"/>
                  </a:lnTo>
                  <a:lnTo>
                    <a:pt x="96012" y="225552"/>
                  </a:lnTo>
                  <a:lnTo>
                    <a:pt x="96012" y="220980"/>
                  </a:lnTo>
                  <a:lnTo>
                    <a:pt x="92964" y="214884"/>
                  </a:lnTo>
                  <a:lnTo>
                    <a:pt x="89916" y="214884"/>
                  </a:lnTo>
                  <a:lnTo>
                    <a:pt x="86868" y="216408"/>
                  </a:lnTo>
                  <a:lnTo>
                    <a:pt x="0" y="265176"/>
                  </a:lnTo>
                  <a:lnTo>
                    <a:pt x="86868" y="315468"/>
                  </a:lnTo>
                  <a:lnTo>
                    <a:pt x="89916" y="316992"/>
                  </a:lnTo>
                  <a:lnTo>
                    <a:pt x="92964" y="316992"/>
                  </a:lnTo>
                  <a:lnTo>
                    <a:pt x="96012" y="310896"/>
                  </a:lnTo>
                  <a:lnTo>
                    <a:pt x="96012" y="306324"/>
                  </a:lnTo>
                  <a:lnTo>
                    <a:pt x="92964" y="304800"/>
                  </a:lnTo>
                  <a:lnTo>
                    <a:pt x="37795" y="272796"/>
                  </a:lnTo>
                  <a:lnTo>
                    <a:pt x="365760" y="272796"/>
                  </a:lnTo>
                  <a:lnTo>
                    <a:pt x="365760" y="259080"/>
                  </a:lnTo>
                  <a:close/>
                </a:path>
                <a:path w="549275" h="317500">
                  <a:moveTo>
                    <a:pt x="548652" y="45720"/>
                  </a:moveTo>
                  <a:lnTo>
                    <a:pt x="37795" y="45720"/>
                  </a:lnTo>
                  <a:lnTo>
                    <a:pt x="92976" y="13716"/>
                  </a:lnTo>
                  <a:lnTo>
                    <a:pt x="96024" y="12192"/>
                  </a:lnTo>
                  <a:lnTo>
                    <a:pt x="96024" y="7620"/>
                  </a:lnTo>
                  <a:lnTo>
                    <a:pt x="92976" y="1524"/>
                  </a:lnTo>
                  <a:lnTo>
                    <a:pt x="89928" y="0"/>
                  </a:lnTo>
                  <a:lnTo>
                    <a:pt x="86880" y="3048"/>
                  </a:lnTo>
                  <a:lnTo>
                    <a:pt x="12" y="51816"/>
                  </a:lnTo>
                  <a:lnTo>
                    <a:pt x="86880" y="102108"/>
                  </a:lnTo>
                  <a:lnTo>
                    <a:pt x="89928" y="103632"/>
                  </a:lnTo>
                  <a:lnTo>
                    <a:pt x="92976" y="103632"/>
                  </a:lnTo>
                  <a:lnTo>
                    <a:pt x="96024" y="97536"/>
                  </a:lnTo>
                  <a:lnTo>
                    <a:pt x="96024" y="92964"/>
                  </a:lnTo>
                  <a:lnTo>
                    <a:pt x="92976" y="91440"/>
                  </a:lnTo>
                  <a:lnTo>
                    <a:pt x="35166" y="57912"/>
                  </a:lnTo>
                  <a:lnTo>
                    <a:pt x="548652" y="57912"/>
                  </a:lnTo>
                  <a:lnTo>
                    <a:pt x="548652" y="45720"/>
                  </a:lnTo>
                  <a:close/>
                </a:path>
              </a:pathLst>
            </a:custGeom>
            <a:solidFill>
              <a:srgbClr val="93B6D1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514600" y="5588507"/>
              <a:ext cx="585470" cy="330835"/>
            </a:xfrm>
            <a:custGeom>
              <a:avLst/>
              <a:gdLst/>
              <a:ahLst/>
              <a:cxnLst/>
              <a:rect l="l" t="t" r="r" b="b"/>
              <a:pathLst>
                <a:path w="585469" h="330835">
                  <a:moveTo>
                    <a:pt x="548640" y="278892"/>
                  </a:moveTo>
                  <a:lnTo>
                    <a:pt x="537972" y="272796"/>
                  </a:lnTo>
                  <a:lnTo>
                    <a:pt x="463296" y="230124"/>
                  </a:lnTo>
                  <a:lnTo>
                    <a:pt x="460248" y="228600"/>
                  </a:lnTo>
                  <a:lnTo>
                    <a:pt x="457200" y="228600"/>
                  </a:lnTo>
                  <a:lnTo>
                    <a:pt x="455676" y="231648"/>
                  </a:lnTo>
                  <a:lnTo>
                    <a:pt x="452628" y="234696"/>
                  </a:lnTo>
                  <a:lnTo>
                    <a:pt x="454152" y="239268"/>
                  </a:lnTo>
                  <a:lnTo>
                    <a:pt x="457200" y="240792"/>
                  </a:lnTo>
                  <a:lnTo>
                    <a:pt x="512368" y="272796"/>
                  </a:lnTo>
                  <a:lnTo>
                    <a:pt x="0" y="272796"/>
                  </a:lnTo>
                  <a:lnTo>
                    <a:pt x="0" y="286512"/>
                  </a:lnTo>
                  <a:lnTo>
                    <a:pt x="512368" y="286512"/>
                  </a:lnTo>
                  <a:lnTo>
                    <a:pt x="457200" y="318516"/>
                  </a:lnTo>
                  <a:lnTo>
                    <a:pt x="454152" y="320040"/>
                  </a:lnTo>
                  <a:lnTo>
                    <a:pt x="452628" y="324612"/>
                  </a:lnTo>
                  <a:lnTo>
                    <a:pt x="455676" y="327660"/>
                  </a:lnTo>
                  <a:lnTo>
                    <a:pt x="457200" y="330708"/>
                  </a:lnTo>
                  <a:lnTo>
                    <a:pt x="460248" y="330708"/>
                  </a:lnTo>
                  <a:lnTo>
                    <a:pt x="463296" y="329184"/>
                  </a:lnTo>
                  <a:lnTo>
                    <a:pt x="535711" y="286512"/>
                  </a:lnTo>
                  <a:lnTo>
                    <a:pt x="536448" y="286512"/>
                  </a:lnTo>
                  <a:lnTo>
                    <a:pt x="536448" y="286080"/>
                  </a:lnTo>
                  <a:lnTo>
                    <a:pt x="548640" y="278892"/>
                  </a:lnTo>
                  <a:close/>
                </a:path>
                <a:path w="585469" h="330835">
                  <a:moveTo>
                    <a:pt x="585216" y="50292"/>
                  </a:moveTo>
                  <a:lnTo>
                    <a:pt x="574548" y="44196"/>
                  </a:lnTo>
                  <a:lnTo>
                    <a:pt x="499872" y="1524"/>
                  </a:lnTo>
                  <a:lnTo>
                    <a:pt x="496824" y="0"/>
                  </a:lnTo>
                  <a:lnTo>
                    <a:pt x="493776" y="0"/>
                  </a:lnTo>
                  <a:lnTo>
                    <a:pt x="490728" y="3048"/>
                  </a:lnTo>
                  <a:lnTo>
                    <a:pt x="489204" y="6096"/>
                  </a:lnTo>
                  <a:lnTo>
                    <a:pt x="490728" y="10668"/>
                  </a:lnTo>
                  <a:lnTo>
                    <a:pt x="493776" y="12192"/>
                  </a:lnTo>
                  <a:lnTo>
                    <a:pt x="548944" y="44196"/>
                  </a:lnTo>
                  <a:lnTo>
                    <a:pt x="219456" y="44196"/>
                  </a:lnTo>
                  <a:lnTo>
                    <a:pt x="219456" y="57912"/>
                  </a:lnTo>
                  <a:lnTo>
                    <a:pt x="548944" y="57912"/>
                  </a:lnTo>
                  <a:lnTo>
                    <a:pt x="493776" y="89916"/>
                  </a:lnTo>
                  <a:lnTo>
                    <a:pt x="490728" y="91440"/>
                  </a:lnTo>
                  <a:lnTo>
                    <a:pt x="489204" y="96012"/>
                  </a:lnTo>
                  <a:lnTo>
                    <a:pt x="490728" y="99060"/>
                  </a:lnTo>
                  <a:lnTo>
                    <a:pt x="493776" y="102108"/>
                  </a:lnTo>
                  <a:lnTo>
                    <a:pt x="496824" y="102108"/>
                  </a:lnTo>
                  <a:lnTo>
                    <a:pt x="499872" y="100584"/>
                  </a:lnTo>
                  <a:lnTo>
                    <a:pt x="572287" y="57912"/>
                  </a:lnTo>
                  <a:lnTo>
                    <a:pt x="573024" y="57912"/>
                  </a:lnTo>
                  <a:lnTo>
                    <a:pt x="573024" y="57480"/>
                  </a:lnTo>
                  <a:lnTo>
                    <a:pt x="585216" y="5029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484632" y="3514600"/>
            <a:ext cx="742390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1663</a:t>
            </a:r>
            <a:r>
              <a:rPr sz="1588" kern="0" spc="-7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spc="-79" dirty="0">
                <a:solidFill>
                  <a:sysClr val="windowText" lastClr="000000"/>
                </a:solidFill>
                <a:latin typeface="Arial MT"/>
                <a:cs typeface="Arial MT"/>
              </a:rPr>
              <a:t>psi</a:t>
            </a:r>
            <a:endParaRPr sz="1588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08838" y="5733358"/>
            <a:ext cx="742390" cy="25567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defTabSz="806867">
              <a:spcBef>
                <a:spcPts val="88"/>
              </a:spcBef>
            </a:pPr>
            <a:r>
              <a:rPr sz="158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1663</a:t>
            </a:r>
            <a:r>
              <a:rPr sz="1588" kern="0" spc="-7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1588" kern="0" spc="-79" dirty="0">
                <a:solidFill>
                  <a:sysClr val="windowText" lastClr="000000"/>
                </a:solidFill>
                <a:latin typeface="Arial MT"/>
                <a:cs typeface="Arial MT"/>
              </a:rPr>
              <a:t>psi</a:t>
            </a:r>
            <a:endParaRPr sz="1588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4715" y="915246"/>
            <a:ext cx="7256929" cy="131500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algn="just">
              <a:spcBef>
                <a:spcPts val="88"/>
              </a:spcBef>
            </a:pPr>
            <a:r>
              <a:rPr sz="2118" spc="-141" dirty="0">
                <a:solidFill>
                  <a:srgbClr val="000000"/>
                </a:solidFill>
              </a:rPr>
              <a:t>A</a:t>
            </a:r>
            <a:r>
              <a:rPr sz="2118" spc="-4" dirty="0">
                <a:solidFill>
                  <a:srgbClr val="000000"/>
                </a:solidFill>
              </a:rPr>
              <a:t> </a:t>
            </a:r>
            <a:r>
              <a:rPr sz="2118" spc="-128" dirty="0">
                <a:solidFill>
                  <a:srgbClr val="000000"/>
                </a:solidFill>
              </a:rPr>
              <a:t>steel</a:t>
            </a:r>
            <a:r>
              <a:rPr sz="2118" spc="-18" dirty="0">
                <a:solidFill>
                  <a:srgbClr val="000000"/>
                </a:solidFill>
              </a:rPr>
              <a:t> </a:t>
            </a:r>
            <a:r>
              <a:rPr sz="2118" spc="-101" dirty="0">
                <a:solidFill>
                  <a:srgbClr val="000000"/>
                </a:solidFill>
              </a:rPr>
              <a:t>cantilever</a:t>
            </a:r>
            <a:r>
              <a:rPr sz="2118" spc="-4" dirty="0">
                <a:solidFill>
                  <a:srgbClr val="000000"/>
                </a:solidFill>
              </a:rPr>
              <a:t> </a:t>
            </a:r>
            <a:r>
              <a:rPr sz="2118" spc="-132" dirty="0">
                <a:solidFill>
                  <a:srgbClr val="000000"/>
                </a:solidFill>
              </a:rPr>
              <a:t>beam</a:t>
            </a:r>
            <a:r>
              <a:rPr sz="2118" spc="-13" dirty="0">
                <a:solidFill>
                  <a:srgbClr val="000000"/>
                </a:solidFill>
              </a:rPr>
              <a:t> 6</a:t>
            </a:r>
            <a:r>
              <a:rPr sz="2118" dirty="0">
                <a:solidFill>
                  <a:srgbClr val="000000"/>
                </a:solidFill>
              </a:rPr>
              <a:t> </a:t>
            </a:r>
            <a:r>
              <a:rPr sz="2118" spc="-353" dirty="0">
                <a:solidFill>
                  <a:srgbClr val="000000"/>
                </a:solidFill>
              </a:rPr>
              <a:t>m</a:t>
            </a:r>
            <a:r>
              <a:rPr sz="2118" spc="-13" dirty="0">
                <a:solidFill>
                  <a:srgbClr val="000000"/>
                </a:solidFill>
              </a:rPr>
              <a:t> </a:t>
            </a:r>
            <a:r>
              <a:rPr sz="2118" spc="-141" dirty="0">
                <a:solidFill>
                  <a:srgbClr val="000000"/>
                </a:solidFill>
              </a:rPr>
              <a:t>in</a:t>
            </a:r>
            <a:r>
              <a:rPr sz="2118" spc="9" dirty="0">
                <a:solidFill>
                  <a:srgbClr val="000000"/>
                </a:solidFill>
              </a:rPr>
              <a:t> </a:t>
            </a:r>
            <a:r>
              <a:rPr sz="2118" spc="-119" dirty="0">
                <a:solidFill>
                  <a:srgbClr val="000000"/>
                </a:solidFill>
              </a:rPr>
              <a:t>length</a:t>
            </a:r>
            <a:r>
              <a:rPr sz="2118" spc="-13" dirty="0">
                <a:solidFill>
                  <a:srgbClr val="000000"/>
                </a:solidFill>
              </a:rPr>
              <a:t> </a:t>
            </a:r>
            <a:r>
              <a:rPr sz="2118" spc="-190" dirty="0">
                <a:solidFill>
                  <a:srgbClr val="000000"/>
                </a:solidFill>
              </a:rPr>
              <a:t>is</a:t>
            </a:r>
            <a:r>
              <a:rPr sz="2118" spc="-4" dirty="0">
                <a:solidFill>
                  <a:srgbClr val="000000"/>
                </a:solidFill>
              </a:rPr>
              <a:t> </a:t>
            </a:r>
            <a:r>
              <a:rPr sz="2118" spc="-137" dirty="0">
                <a:solidFill>
                  <a:srgbClr val="000000"/>
                </a:solidFill>
              </a:rPr>
              <a:t>subjected</a:t>
            </a:r>
            <a:r>
              <a:rPr sz="2118" dirty="0">
                <a:solidFill>
                  <a:srgbClr val="000000"/>
                </a:solidFill>
              </a:rPr>
              <a:t> </a:t>
            </a:r>
            <a:r>
              <a:rPr sz="2118" spc="-75" dirty="0">
                <a:solidFill>
                  <a:srgbClr val="000000"/>
                </a:solidFill>
              </a:rPr>
              <a:t>to</a:t>
            </a:r>
            <a:r>
              <a:rPr sz="2118" spc="4" dirty="0">
                <a:solidFill>
                  <a:srgbClr val="000000"/>
                </a:solidFill>
              </a:rPr>
              <a:t> </a:t>
            </a:r>
            <a:r>
              <a:rPr sz="2118" spc="-13" dirty="0">
                <a:solidFill>
                  <a:srgbClr val="000000"/>
                </a:solidFill>
              </a:rPr>
              <a:t>a</a:t>
            </a:r>
            <a:r>
              <a:rPr sz="2118" dirty="0">
                <a:solidFill>
                  <a:srgbClr val="000000"/>
                </a:solidFill>
              </a:rPr>
              <a:t> </a:t>
            </a:r>
            <a:r>
              <a:rPr sz="2118" spc="-128" dirty="0">
                <a:solidFill>
                  <a:srgbClr val="000000"/>
                </a:solidFill>
              </a:rPr>
              <a:t>concentrated</a:t>
            </a:r>
            <a:r>
              <a:rPr sz="2118" spc="-9" dirty="0">
                <a:solidFill>
                  <a:srgbClr val="000000"/>
                </a:solidFill>
              </a:rPr>
              <a:t> </a:t>
            </a:r>
            <a:r>
              <a:rPr sz="2118" spc="-44" dirty="0">
                <a:solidFill>
                  <a:srgbClr val="000000"/>
                </a:solidFill>
              </a:rPr>
              <a:t>load</a:t>
            </a:r>
            <a:r>
              <a:rPr sz="2118" spc="146" dirty="0">
                <a:solidFill>
                  <a:srgbClr val="000000"/>
                </a:solidFill>
              </a:rPr>
              <a:t> </a:t>
            </a:r>
            <a:r>
              <a:rPr sz="2118" spc="-9" dirty="0">
                <a:solidFill>
                  <a:srgbClr val="000000"/>
                </a:solidFill>
              </a:rPr>
              <a:t>of</a:t>
            </a:r>
            <a:r>
              <a:rPr sz="2118" spc="207" dirty="0">
                <a:solidFill>
                  <a:srgbClr val="000000"/>
                </a:solidFill>
              </a:rPr>
              <a:t> </a:t>
            </a:r>
            <a:r>
              <a:rPr sz="2118" spc="-18" dirty="0">
                <a:solidFill>
                  <a:srgbClr val="000000"/>
                </a:solidFill>
              </a:rPr>
              <a:t>1200</a:t>
            </a:r>
            <a:r>
              <a:rPr sz="2118" spc="146" dirty="0">
                <a:solidFill>
                  <a:srgbClr val="000000"/>
                </a:solidFill>
              </a:rPr>
              <a:t> </a:t>
            </a:r>
            <a:r>
              <a:rPr sz="2118" spc="-124" dirty="0">
                <a:solidFill>
                  <a:srgbClr val="000000"/>
                </a:solidFill>
              </a:rPr>
              <a:t>N</a:t>
            </a:r>
            <a:r>
              <a:rPr sz="2118" spc="137" dirty="0">
                <a:solidFill>
                  <a:srgbClr val="000000"/>
                </a:solidFill>
              </a:rPr>
              <a:t> </a:t>
            </a:r>
            <a:r>
              <a:rPr sz="2118" spc="-101" dirty="0">
                <a:solidFill>
                  <a:srgbClr val="000000"/>
                </a:solidFill>
              </a:rPr>
              <a:t>acting</a:t>
            </a:r>
            <a:r>
              <a:rPr sz="2118" spc="146" dirty="0">
                <a:solidFill>
                  <a:srgbClr val="000000"/>
                </a:solidFill>
              </a:rPr>
              <a:t> </a:t>
            </a:r>
            <a:r>
              <a:rPr sz="2118" spc="-18" dirty="0">
                <a:solidFill>
                  <a:srgbClr val="000000"/>
                </a:solidFill>
              </a:rPr>
              <a:t>at</a:t>
            </a:r>
            <a:r>
              <a:rPr sz="2118" spc="128" dirty="0">
                <a:solidFill>
                  <a:srgbClr val="000000"/>
                </a:solidFill>
              </a:rPr>
              <a:t> </a:t>
            </a:r>
            <a:r>
              <a:rPr sz="2118" spc="-137" dirty="0">
                <a:solidFill>
                  <a:srgbClr val="000000"/>
                </a:solidFill>
              </a:rPr>
              <a:t>the</a:t>
            </a:r>
            <a:r>
              <a:rPr sz="2118" spc="150" dirty="0">
                <a:solidFill>
                  <a:srgbClr val="000000"/>
                </a:solidFill>
              </a:rPr>
              <a:t> </a:t>
            </a:r>
            <a:r>
              <a:rPr sz="2118" spc="-44" dirty="0">
                <a:solidFill>
                  <a:srgbClr val="000000"/>
                </a:solidFill>
              </a:rPr>
              <a:t>free</a:t>
            </a:r>
            <a:r>
              <a:rPr sz="2118" spc="150" dirty="0">
                <a:solidFill>
                  <a:srgbClr val="000000"/>
                </a:solidFill>
              </a:rPr>
              <a:t> </a:t>
            </a:r>
            <a:r>
              <a:rPr sz="2118" spc="-137" dirty="0">
                <a:solidFill>
                  <a:srgbClr val="000000"/>
                </a:solidFill>
              </a:rPr>
              <a:t>end</a:t>
            </a:r>
            <a:r>
              <a:rPr sz="2118" spc="128" dirty="0">
                <a:solidFill>
                  <a:srgbClr val="000000"/>
                </a:solidFill>
              </a:rPr>
              <a:t> </a:t>
            </a:r>
            <a:r>
              <a:rPr sz="2118" spc="-9" dirty="0">
                <a:solidFill>
                  <a:srgbClr val="000000"/>
                </a:solidFill>
              </a:rPr>
              <a:t>of</a:t>
            </a:r>
            <a:r>
              <a:rPr sz="2118" spc="207" dirty="0">
                <a:solidFill>
                  <a:srgbClr val="000000"/>
                </a:solidFill>
              </a:rPr>
              <a:t> </a:t>
            </a:r>
            <a:r>
              <a:rPr sz="2118" spc="-137" dirty="0">
                <a:solidFill>
                  <a:srgbClr val="000000"/>
                </a:solidFill>
              </a:rPr>
              <a:t>the</a:t>
            </a:r>
            <a:r>
              <a:rPr sz="2118" spc="128" dirty="0">
                <a:solidFill>
                  <a:srgbClr val="000000"/>
                </a:solidFill>
              </a:rPr>
              <a:t> </a:t>
            </a:r>
            <a:r>
              <a:rPr sz="2118" spc="-84" dirty="0">
                <a:solidFill>
                  <a:srgbClr val="000000"/>
                </a:solidFill>
              </a:rPr>
              <a:t>bar.</a:t>
            </a:r>
            <a:r>
              <a:rPr sz="2118" spc="865" dirty="0">
                <a:solidFill>
                  <a:srgbClr val="000000"/>
                </a:solidFill>
              </a:rPr>
              <a:t> </a:t>
            </a:r>
            <a:r>
              <a:rPr sz="2118" spc="-141" dirty="0">
                <a:solidFill>
                  <a:srgbClr val="000000"/>
                </a:solidFill>
              </a:rPr>
              <a:t>Determine</a:t>
            </a:r>
            <a:r>
              <a:rPr sz="2118" spc="128" dirty="0">
                <a:solidFill>
                  <a:srgbClr val="000000"/>
                </a:solidFill>
              </a:rPr>
              <a:t> </a:t>
            </a:r>
            <a:r>
              <a:rPr sz="2118" spc="-137" dirty="0">
                <a:solidFill>
                  <a:srgbClr val="000000"/>
                </a:solidFill>
              </a:rPr>
              <a:t>the</a:t>
            </a:r>
            <a:r>
              <a:rPr sz="2118" spc="-66" dirty="0">
                <a:solidFill>
                  <a:srgbClr val="000000"/>
                </a:solidFill>
              </a:rPr>
              <a:t> </a:t>
            </a:r>
            <a:r>
              <a:rPr sz="2118" spc="-124" dirty="0">
                <a:solidFill>
                  <a:srgbClr val="000000"/>
                </a:solidFill>
              </a:rPr>
              <a:t>magnitude</a:t>
            </a:r>
            <a:r>
              <a:rPr sz="2118" spc="335" dirty="0">
                <a:solidFill>
                  <a:srgbClr val="000000"/>
                </a:solidFill>
              </a:rPr>
              <a:t> </a:t>
            </a:r>
            <a:r>
              <a:rPr sz="2118" spc="-97" dirty="0">
                <a:solidFill>
                  <a:srgbClr val="000000"/>
                </a:solidFill>
              </a:rPr>
              <a:t>and</a:t>
            </a:r>
            <a:r>
              <a:rPr sz="2118" spc="331" dirty="0">
                <a:solidFill>
                  <a:srgbClr val="000000"/>
                </a:solidFill>
              </a:rPr>
              <a:t> </a:t>
            </a:r>
            <a:r>
              <a:rPr sz="2118" spc="-106" dirty="0">
                <a:solidFill>
                  <a:srgbClr val="000000"/>
                </a:solidFill>
              </a:rPr>
              <a:t>location</a:t>
            </a:r>
            <a:r>
              <a:rPr sz="2118" spc="340" dirty="0">
                <a:solidFill>
                  <a:srgbClr val="000000"/>
                </a:solidFill>
              </a:rPr>
              <a:t> </a:t>
            </a:r>
            <a:r>
              <a:rPr sz="2118" spc="-9" dirty="0">
                <a:solidFill>
                  <a:srgbClr val="000000"/>
                </a:solidFill>
              </a:rPr>
              <a:t>of</a:t>
            </a:r>
            <a:r>
              <a:rPr sz="2118" spc="393" dirty="0">
                <a:solidFill>
                  <a:srgbClr val="000000"/>
                </a:solidFill>
              </a:rPr>
              <a:t> </a:t>
            </a:r>
            <a:r>
              <a:rPr sz="2118" spc="-137" dirty="0">
                <a:solidFill>
                  <a:srgbClr val="000000"/>
                </a:solidFill>
              </a:rPr>
              <a:t>the</a:t>
            </a:r>
            <a:r>
              <a:rPr sz="2118" spc="335" dirty="0">
                <a:solidFill>
                  <a:srgbClr val="000000"/>
                </a:solidFill>
              </a:rPr>
              <a:t> </a:t>
            </a:r>
            <a:r>
              <a:rPr sz="2118" spc="-190" dirty="0">
                <a:solidFill>
                  <a:srgbClr val="000000"/>
                </a:solidFill>
              </a:rPr>
              <a:t>maximum</a:t>
            </a:r>
            <a:r>
              <a:rPr sz="2118" spc="340" dirty="0">
                <a:solidFill>
                  <a:srgbClr val="000000"/>
                </a:solidFill>
              </a:rPr>
              <a:t> </a:t>
            </a:r>
            <a:r>
              <a:rPr sz="2118" spc="-137" dirty="0">
                <a:solidFill>
                  <a:srgbClr val="000000"/>
                </a:solidFill>
              </a:rPr>
              <a:t>tensile</a:t>
            </a:r>
            <a:r>
              <a:rPr sz="2118" spc="335" dirty="0">
                <a:solidFill>
                  <a:srgbClr val="000000"/>
                </a:solidFill>
              </a:rPr>
              <a:t> </a:t>
            </a:r>
            <a:r>
              <a:rPr sz="2118" spc="-97" dirty="0">
                <a:solidFill>
                  <a:srgbClr val="000000"/>
                </a:solidFill>
              </a:rPr>
              <a:t>and</a:t>
            </a:r>
            <a:r>
              <a:rPr sz="2118" spc="331" dirty="0">
                <a:solidFill>
                  <a:srgbClr val="000000"/>
                </a:solidFill>
              </a:rPr>
              <a:t> </a:t>
            </a:r>
            <a:r>
              <a:rPr sz="2118" spc="-180" dirty="0">
                <a:solidFill>
                  <a:srgbClr val="000000"/>
                </a:solidFill>
              </a:rPr>
              <a:t>compressive</a:t>
            </a:r>
            <a:r>
              <a:rPr sz="2118" spc="-66" dirty="0">
                <a:solidFill>
                  <a:srgbClr val="000000"/>
                </a:solidFill>
              </a:rPr>
              <a:t> </a:t>
            </a:r>
            <a:r>
              <a:rPr sz="2118" spc="-101" dirty="0">
                <a:solidFill>
                  <a:srgbClr val="000000"/>
                </a:solidFill>
              </a:rPr>
              <a:t>bending</a:t>
            </a:r>
            <a:r>
              <a:rPr sz="2118" spc="-22" dirty="0">
                <a:solidFill>
                  <a:srgbClr val="000000"/>
                </a:solidFill>
              </a:rPr>
              <a:t> </a:t>
            </a:r>
            <a:r>
              <a:rPr sz="2118" spc="-216" dirty="0">
                <a:solidFill>
                  <a:srgbClr val="000000"/>
                </a:solidFill>
              </a:rPr>
              <a:t>stresses</a:t>
            </a:r>
            <a:r>
              <a:rPr sz="2118" spc="-4" dirty="0">
                <a:solidFill>
                  <a:srgbClr val="000000"/>
                </a:solidFill>
              </a:rPr>
              <a:t> </a:t>
            </a:r>
            <a:r>
              <a:rPr sz="2118" spc="-141" dirty="0">
                <a:solidFill>
                  <a:srgbClr val="000000"/>
                </a:solidFill>
              </a:rPr>
              <a:t>in</a:t>
            </a:r>
            <a:r>
              <a:rPr sz="2118" spc="-13" dirty="0">
                <a:solidFill>
                  <a:srgbClr val="000000"/>
                </a:solidFill>
              </a:rPr>
              <a:t> </a:t>
            </a:r>
            <a:r>
              <a:rPr sz="2118" spc="-137" dirty="0">
                <a:solidFill>
                  <a:srgbClr val="000000"/>
                </a:solidFill>
              </a:rPr>
              <a:t>the</a:t>
            </a:r>
            <a:r>
              <a:rPr sz="2118" spc="-18" dirty="0">
                <a:solidFill>
                  <a:srgbClr val="000000"/>
                </a:solidFill>
              </a:rPr>
              <a:t> </a:t>
            </a:r>
            <a:r>
              <a:rPr sz="2118" spc="-128" dirty="0">
                <a:solidFill>
                  <a:srgbClr val="000000"/>
                </a:solidFill>
              </a:rPr>
              <a:t>beam.</a:t>
            </a:r>
            <a:endParaRPr sz="2118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1461" y="2622176"/>
            <a:ext cx="3648186" cy="15464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71771" y="4235824"/>
            <a:ext cx="4242262" cy="1253367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0767" y="941295"/>
            <a:ext cx="2617390" cy="221338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28765" y="1680883"/>
            <a:ext cx="3527811" cy="7204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1529" y="2601680"/>
            <a:ext cx="3630706" cy="56779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473824" y="3563511"/>
            <a:ext cx="6389034" cy="2026584"/>
            <a:chOff x="2057400" y="4038645"/>
            <a:chExt cx="7240905" cy="229679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7400" y="4038645"/>
              <a:ext cx="2276856" cy="22962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43400" y="4800600"/>
              <a:ext cx="4954523" cy="8961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-221" dirty="0"/>
              <a:t>Example</a:t>
            </a:r>
            <a:r>
              <a:rPr spc="13" dirty="0"/>
              <a:t> </a:t>
            </a:r>
            <a:r>
              <a:rPr spc="132" dirty="0"/>
              <a:t>#3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69186" y="1762514"/>
            <a:ext cx="6355416" cy="989084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defTabSz="806867">
              <a:spcBef>
                <a:spcPts val="88"/>
              </a:spcBef>
            </a:pPr>
            <a:r>
              <a:rPr sz="2118" kern="0" spc="-256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11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28" dirty="0">
                <a:solidFill>
                  <a:sysClr val="windowText" lastClr="000000"/>
                </a:solidFill>
                <a:latin typeface="Arial MT"/>
                <a:cs typeface="Arial MT"/>
              </a:rPr>
              <a:t>beam</a:t>
            </a:r>
            <a:r>
              <a:rPr sz="2118" kern="0" spc="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247" dirty="0">
                <a:solidFill>
                  <a:sysClr val="windowText" lastClr="000000"/>
                </a:solidFill>
                <a:latin typeface="Arial MT"/>
                <a:cs typeface="Arial MT"/>
              </a:rPr>
              <a:t>shown</a:t>
            </a:r>
            <a:r>
              <a:rPr sz="2118" kern="0" spc="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46" dirty="0">
                <a:solidFill>
                  <a:sysClr val="windowText" lastClr="000000"/>
                </a:solidFill>
                <a:latin typeface="Arial MT"/>
                <a:cs typeface="Arial MT"/>
              </a:rPr>
              <a:t>in</a:t>
            </a:r>
            <a:r>
              <a:rPr sz="2118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Arial MT"/>
                <a:cs typeface="Arial MT"/>
              </a:rPr>
              <a:t>Figure</a:t>
            </a:r>
            <a:r>
              <a:rPr sz="2118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84" dirty="0">
                <a:solidFill>
                  <a:sysClr val="windowText" lastClr="000000"/>
                </a:solidFill>
                <a:latin typeface="Arial MT"/>
                <a:cs typeface="Arial MT"/>
              </a:rPr>
              <a:t>below</a:t>
            </a:r>
            <a:r>
              <a:rPr sz="2118" kern="0" spc="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221" dirty="0">
                <a:solidFill>
                  <a:sysClr val="windowText" lastClr="000000"/>
                </a:solidFill>
                <a:latin typeface="Arial MT"/>
                <a:cs typeface="Arial MT"/>
              </a:rPr>
              <a:t>has</a:t>
            </a:r>
            <a:r>
              <a:rPr sz="2118" kern="0" spc="-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11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260" dirty="0">
                <a:solidFill>
                  <a:sysClr val="windowText" lastClr="000000"/>
                </a:solidFill>
                <a:latin typeface="Arial MT"/>
                <a:cs typeface="Arial MT"/>
              </a:rPr>
              <a:t>T-</a:t>
            </a:r>
            <a:r>
              <a:rPr sz="2118" kern="0" spc="-132" dirty="0">
                <a:solidFill>
                  <a:sysClr val="windowText" lastClr="000000"/>
                </a:solidFill>
                <a:latin typeface="Arial MT"/>
                <a:cs typeface="Arial MT"/>
              </a:rPr>
              <a:t>shaped</a:t>
            </a:r>
            <a:r>
              <a:rPr sz="2118" kern="0" spc="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243" dirty="0">
                <a:solidFill>
                  <a:sysClr val="windowText" lastClr="000000"/>
                </a:solidFill>
                <a:latin typeface="Arial MT"/>
                <a:cs typeface="Arial MT"/>
              </a:rPr>
              <a:t>cross </a:t>
            </a:r>
            <a:r>
              <a:rPr sz="2118" kern="0" spc="-168" dirty="0">
                <a:solidFill>
                  <a:sysClr val="windowText" lastClr="000000"/>
                </a:solidFill>
                <a:latin typeface="Arial MT"/>
                <a:cs typeface="Arial MT"/>
              </a:rPr>
              <a:t>section.</a:t>
            </a:r>
            <a:r>
              <a:rPr sz="2118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46" dirty="0">
                <a:solidFill>
                  <a:sysClr val="windowText" lastClr="000000"/>
                </a:solidFill>
                <a:latin typeface="Arial MT"/>
                <a:cs typeface="Arial MT"/>
              </a:rPr>
              <a:t>Determine</a:t>
            </a:r>
            <a:r>
              <a:rPr sz="2118" kern="0" spc="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118" kern="0" spc="-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63" dirty="0">
                <a:solidFill>
                  <a:sysClr val="windowText" lastClr="000000"/>
                </a:solidFill>
                <a:latin typeface="Arial MT"/>
                <a:cs typeface="Arial MT"/>
              </a:rPr>
              <a:t>values</a:t>
            </a:r>
            <a:r>
              <a:rPr sz="2118" kern="0" spc="4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88" dirty="0">
                <a:solidFill>
                  <a:sysClr val="windowText" lastClr="000000"/>
                </a:solidFill>
                <a:latin typeface="Arial MT"/>
                <a:cs typeface="Arial MT"/>
              </a:rPr>
              <a:t>and</a:t>
            </a:r>
            <a:r>
              <a:rPr sz="2118" kern="0" spc="-1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37" dirty="0">
                <a:solidFill>
                  <a:sysClr val="windowText" lastClr="000000"/>
                </a:solidFill>
                <a:latin typeface="Arial MT"/>
                <a:cs typeface="Arial MT"/>
              </a:rPr>
              <a:t>locations</a:t>
            </a:r>
            <a:r>
              <a:rPr sz="2118" kern="0" spc="3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dirty="0">
                <a:solidFill>
                  <a:sysClr val="windowText" lastClr="000000"/>
                </a:solidFill>
                <a:latin typeface="Arial MT"/>
                <a:cs typeface="Arial MT"/>
              </a:rPr>
              <a:t>of</a:t>
            </a:r>
            <a:r>
              <a:rPr sz="2118" kern="0" spc="4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28" dirty="0">
                <a:solidFill>
                  <a:sysClr val="windowText" lastClr="000000"/>
                </a:solidFill>
                <a:latin typeface="Arial MT"/>
                <a:cs typeface="Arial MT"/>
              </a:rPr>
              <a:t>the</a:t>
            </a:r>
            <a:r>
              <a:rPr sz="2118" kern="0" spc="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46" dirty="0">
                <a:solidFill>
                  <a:sysClr val="windowText" lastClr="000000"/>
                </a:solidFill>
                <a:latin typeface="Arial MT"/>
                <a:cs typeface="Arial MT"/>
              </a:rPr>
              <a:t>maximum </a:t>
            </a:r>
            <a:r>
              <a:rPr sz="2118" kern="0" spc="-137" dirty="0">
                <a:solidFill>
                  <a:sysClr val="windowText" lastClr="000000"/>
                </a:solidFill>
                <a:latin typeface="Arial MT"/>
                <a:cs typeface="Arial MT"/>
              </a:rPr>
              <a:t>tensile</a:t>
            </a:r>
            <a:r>
              <a:rPr sz="2118" kern="0" spc="-3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79" dirty="0">
                <a:solidFill>
                  <a:sysClr val="windowText" lastClr="000000"/>
                </a:solidFill>
                <a:latin typeface="Arial MT"/>
                <a:cs typeface="Arial MT"/>
              </a:rPr>
              <a:t>and</a:t>
            </a:r>
            <a:r>
              <a:rPr sz="2118" kern="0" spc="18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180" dirty="0">
                <a:solidFill>
                  <a:sysClr val="windowText" lastClr="000000"/>
                </a:solidFill>
                <a:latin typeface="Arial MT"/>
                <a:cs typeface="Arial MT"/>
              </a:rPr>
              <a:t>compressive</a:t>
            </a:r>
            <a:r>
              <a:rPr sz="2118" kern="0" spc="-26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97" dirty="0">
                <a:solidFill>
                  <a:sysClr val="windowText" lastClr="000000"/>
                </a:solidFill>
                <a:latin typeface="Arial MT"/>
                <a:cs typeface="Arial MT"/>
              </a:rPr>
              <a:t>bending</a:t>
            </a:r>
            <a:r>
              <a:rPr sz="2118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97" dirty="0">
                <a:solidFill>
                  <a:sysClr val="windowText" lastClr="000000"/>
                </a:solidFill>
                <a:latin typeface="Arial MT"/>
                <a:cs typeface="Arial MT"/>
              </a:rPr>
              <a:t>stresses.</a:t>
            </a:r>
            <a:endParaRPr sz="2118" kern="0" dirty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96353" y="2770094"/>
            <a:ext cx="7674236" cy="2541493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1882" y="1532965"/>
            <a:ext cx="470647" cy="201706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533400" y="228599"/>
                </a:moveTo>
                <a:lnTo>
                  <a:pt x="0" y="228599"/>
                </a:lnTo>
                <a:lnTo>
                  <a:pt x="0" y="0"/>
                </a:lnTo>
                <a:lnTo>
                  <a:pt x="533400" y="0"/>
                </a:lnTo>
                <a:lnTo>
                  <a:pt x="533400" y="228599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83629" y="1532965"/>
            <a:ext cx="7546601" cy="201706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8552687" y="228599"/>
                </a:moveTo>
                <a:lnTo>
                  <a:pt x="0" y="228599"/>
                </a:lnTo>
                <a:lnTo>
                  <a:pt x="0" y="0"/>
                </a:lnTo>
                <a:lnTo>
                  <a:pt x="8552687" y="0"/>
                </a:lnTo>
                <a:lnTo>
                  <a:pt x="8552687" y="228599"/>
                </a:lnTo>
                <a:close/>
              </a:path>
            </a:pathLst>
          </a:custGeom>
          <a:solidFill>
            <a:srgbClr val="93B6D1"/>
          </a:solidFill>
        </p:spPr>
        <p:txBody>
          <a:bodyPr wrap="square" lIns="0" tIns="0" rIns="0" bIns="0" rtlCol="0"/>
          <a:lstStyle/>
          <a:p>
            <a:pPr defTabSz="806867"/>
            <a:endParaRPr sz="1588" kern="0">
              <a:solidFill>
                <a:sysClr val="windowText" lastClr="000000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39353" y="605118"/>
            <a:ext cx="5316967" cy="558052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2530" y="2756647"/>
            <a:ext cx="4043530" cy="70597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835589" y="1546412"/>
            <a:ext cx="2771775" cy="1882588"/>
            <a:chOff x="5867400" y="1752600"/>
            <a:chExt cx="3141345" cy="21336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7400" y="1752600"/>
              <a:ext cx="3140964" cy="2133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324600" y="3118103"/>
              <a:ext cx="2209800" cy="768350"/>
            </a:xfrm>
            <a:custGeom>
              <a:avLst/>
              <a:gdLst/>
              <a:ahLst/>
              <a:cxnLst/>
              <a:rect l="l" t="t" r="r" b="b"/>
              <a:pathLst>
                <a:path w="2209800" h="768350">
                  <a:moveTo>
                    <a:pt x="2209800" y="1524"/>
                  </a:moveTo>
                  <a:lnTo>
                    <a:pt x="0" y="0"/>
                  </a:lnTo>
                  <a:lnTo>
                    <a:pt x="0" y="13716"/>
                  </a:lnTo>
                  <a:lnTo>
                    <a:pt x="1062215" y="14452"/>
                  </a:lnTo>
                  <a:lnTo>
                    <a:pt x="1060843" y="768096"/>
                  </a:lnTo>
                  <a:lnTo>
                    <a:pt x="1073035" y="768096"/>
                  </a:lnTo>
                  <a:lnTo>
                    <a:pt x="1074407" y="14465"/>
                  </a:lnTo>
                  <a:lnTo>
                    <a:pt x="2209800" y="15240"/>
                  </a:lnTo>
                  <a:lnTo>
                    <a:pt x="2209800" y="1524"/>
                  </a:lnTo>
                  <a:close/>
                </a:path>
              </a:pathLst>
            </a:custGeom>
            <a:solidFill>
              <a:srgbClr val="93B6D1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249779" y="2460236"/>
            <a:ext cx="1332940" cy="779716"/>
          </a:xfrm>
          <a:prstGeom prst="rect">
            <a:avLst/>
          </a:prstGeom>
        </p:spPr>
        <p:txBody>
          <a:bodyPr vert="horz" wrap="square" lIns="0" tIns="148478" rIns="0" bIns="0" rtlCol="0">
            <a:spAutoFit/>
          </a:bodyPr>
          <a:lstStyle/>
          <a:p>
            <a:pPr marR="4483" algn="r" defTabSz="806867">
              <a:spcBef>
                <a:spcPts val="1169"/>
              </a:spcBef>
            </a:pPr>
            <a:r>
              <a:rPr sz="1588" kern="0" spc="-18" dirty="0">
                <a:solidFill>
                  <a:sysClr val="windowText" lastClr="000000"/>
                </a:solidFill>
                <a:latin typeface="Arial MT"/>
                <a:cs typeface="Arial MT"/>
              </a:rPr>
              <a:t>N.A.</a:t>
            </a:r>
            <a:endParaRPr sz="1588" kern="0">
              <a:solidFill>
                <a:sysClr val="windowText" lastClr="000000"/>
              </a:solidFill>
              <a:latin typeface="Arial MT"/>
              <a:cs typeface="Arial MT"/>
            </a:endParaRPr>
          </a:p>
          <a:p>
            <a:pPr marL="11206" defTabSz="806867">
              <a:spcBef>
                <a:spcPts val="1081"/>
              </a:spcBef>
            </a:pPr>
            <a:r>
              <a:rPr sz="1588" b="1" kern="0" spc="-44" dirty="0">
                <a:solidFill>
                  <a:sysClr val="windowText" lastClr="000000"/>
                </a:solidFill>
                <a:latin typeface="Arial"/>
                <a:cs typeface="Arial"/>
              </a:rPr>
              <a:t>Ý</a:t>
            </a:r>
            <a:endParaRPr sz="1588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63589" y="3429000"/>
            <a:ext cx="7343775" cy="1143000"/>
            <a:chOff x="685800" y="3886200"/>
            <a:chExt cx="8322945" cy="12954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" y="4258056"/>
              <a:ext cx="7001255" cy="9235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67400" y="3886200"/>
              <a:ext cx="3140964" cy="4572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385304" y="3886200"/>
              <a:ext cx="12700" cy="78105"/>
            </a:xfrm>
            <a:custGeom>
              <a:avLst/>
              <a:gdLst/>
              <a:ahLst/>
              <a:cxnLst/>
              <a:rect l="l" t="t" r="r" b="b"/>
              <a:pathLst>
                <a:path w="12700" h="78104">
                  <a:moveTo>
                    <a:pt x="12192" y="77724"/>
                  </a:moveTo>
                  <a:lnTo>
                    <a:pt x="0" y="77724"/>
                  </a:lnTo>
                  <a:lnTo>
                    <a:pt x="141" y="0"/>
                  </a:lnTo>
                  <a:lnTo>
                    <a:pt x="12333" y="0"/>
                  </a:lnTo>
                  <a:lnTo>
                    <a:pt x="12192" y="77724"/>
                  </a:lnTo>
                  <a:close/>
                </a:path>
              </a:pathLst>
            </a:custGeom>
            <a:solidFill>
              <a:srgbClr val="93B6D1"/>
            </a:solidFill>
          </p:spPr>
          <p:txBody>
            <a:bodyPr wrap="square" lIns="0" tIns="0" rIns="0" bIns="0" rtlCol="0"/>
            <a:lstStyle/>
            <a:p>
              <a:pPr defTabSz="806867"/>
              <a:endParaRPr sz="1588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57980" y="4855330"/>
            <a:ext cx="3296209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2413">
              <a:spcBef>
                <a:spcPts val="88"/>
              </a:spcBef>
            </a:pPr>
            <a:r>
              <a:rPr sz="2118" spc="-49" dirty="0">
                <a:solidFill>
                  <a:srgbClr val="000000"/>
                </a:solidFill>
              </a:rPr>
              <a:t>c</a:t>
            </a:r>
            <a:r>
              <a:rPr sz="2118" spc="-72" baseline="-20833" dirty="0">
                <a:solidFill>
                  <a:srgbClr val="000000"/>
                </a:solidFill>
              </a:rPr>
              <a:t>top</a:t>
            </a:r>
            <a:r>
              <a:rPr sz="2118" spc="139" baseline="-20833" dirty="0">
                <a:solidFill>
                  <a:srgbClr val="000000"/>
                </a:solidFill>
              </a:rPr>
              <a:t> </a:t>
            </a:r>
            <a:r>
              <a:rPr sz="2118" spc="172" dirty="0">
                <a:solidFill>
                  <a:srgbClr val="000000"/>
                </a:solidFill>
              </a:rPr>
              <a:t>=</a:t>
            </a:r>
            <a:r>
              <a:rPr sz="2118" spc="-84" dirty="0">
                <a:solidFill>
                  <a:srgbClr val="000000"/>
                </a:solidFill>
              </a:rPr>
              <a:t> </a:t>
            </a:r>
            <a:r>
              <a:rPr sz="2118" spc="-18" dirty="0">
                <a:solidFill>
                  <a:srgbClr val="000000"/>
                </a:solidFill>
              </a:rPr>
              <a:t>8.8</a:t>
            </a:r>
            <a:r>
              <a:rPr sz="2118" spc="-110" dirty="0">
                <a:solidFill>
                  <a:srgbClr val="000000"/>
                </a:solidFill>
              </a:rPr>
              <a:t> </a:t>
            </a:r>
            <a:r>
              <a:rPr sz="2118" dirty="0">
                <a:solidFill>
                  <a:srgbClr val="000000"/>
                </a:solidFill>
              </a:rPr>
              <a:t>–</a:t>
            </a:r>
            <a:r>
              <a:rPr sz="2118" spc="-93" dirty="0">
                <a:solidFill>
                  <a:srgbClr val="000000"/>
                </a:solidFill>
              </a:rPr>
              <a:t> </a:t>
            </a:r>
            <a:r>
              <a:rPr sz="2118" spc="-9" dirty="0">
                <a:solidFill>
                  <a:srgbClr val="000000"/>
                </a:solidFill>
              </a:rPr>
              <a:t>5.886</a:t>
            </a:r>
            <a:r>
              <a:rPr sz="2118" spc="-75" dirty="0">
                <a:solidFill>
                  <a:srgbClr val="000000"/>
                </a:solidFill>
              </a:rPr>
              <a:t> </a:t>
            </a:r>
            <a:r>
              <a:rPr sz="2118" spc="172" dirty="0">
                <a:solidFill>
                  <a:srgbClr val="000000"/>
                </a:solidFill>
              </a:rPr>
              <a:t>=</a:t>
            </a:r>
            <a:r>
              <a:rPr sz="2118" spc="-101" dirty="0">
                <a:solidFill>
                  <a:srgbClr val="000000"/>
                </a:solidFill>
              </a:rPr>
              <a:t> </a:t>
            </a:r>
            <a:r>
              <a:rPr sz="2118" spc="-18" dirty="0">
                <a:solidFill>
                  <a:srgbClr val="000000"/>
                </a:solidFill>
              </a:rPr>
              <a:t>2.914</a:t>
            </a:r>
            <a:r>
              <a:rPr sz="2118" spc="-75" dirty="0">
                <a:solidFill>
                  <a:srgbClr val="000000"/>
                </a:solidFill>
              </a:rPr>
              <a:t> </a:t>
            </a:r>
            <a:r>
              <a:rPr sz="2118" spc="-57" dirty="0">
                <a:solidFill>
                  <a:srgbClr val="000000"/>
                </a:solidFill>
              </a:rPr>
              <a:t>in.</a:t>
            </a:r>
            <a:endParaRPr sz="2118"/>
          </a:p>
        </p:txBody>
      </p:sp>
      <p:sp>
        <p:nvSpPr>
          <p:cNvPr id="12" name="object 12"/>
          <p:cNvSpPr txBox="1"/>
          <p:nvPr/>
        </p:nvSpPr>
        <p:spPr>
          <a:xfrm>
            <a:off x="2657980" y="5325976"/>
            <a:ext cx="1624292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2413" defTabSz="806867">
              <a:spcBef>
                <a:spcPts val="88"/>
              </a:spcBef>
            </a:pPr>
            <a:r>
              <a:rPr sz="2118" kern="0" spc="-79" dirty="0">
                <a:solidFill>
                  <a:sysClr val="windowText" lastClr="000000"/>
                </a:solidFill>
                <a:latin typeface="Arial MT"/>
                <a:cs typeface="Arial MT"/>
              </a:rPr>
              <a:t>c</a:t>
            </a:r>
            <a:r>
              <a:rPr sz="2118" kern="0" spc="-119" baseline="-20833" dirty="0">
                <a:solidFill>
                  <a:sysClr val="windowText" lastClr="000000"/>
                </a:solidFill>
                <a:latin typeface="Arial MT"/>
                <a:cs typeface="Arial MT"/>
              </a:rPr>
              <a:t>bottom</a:t>
            </a:r>
            <a:r>
              <a:rPr sz="2118" kern="0" spc="158" baseline="-20833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172" dirty="0">
                <a:solidFill>
                  <a:sysClr val="windowText" lastClr="000000"/>
                </a:solidFill>
                <a:latin typeface="Arial MT"/>
                <a:cs typeface="Arial MT"/>
              </a:rPr>
              <a:t>=</a:t>
            </a:r>
            <a:r>
              <a:rPr sz="2118" kern="0" spc="-71" dirty="0">
                <a:solidFill>
                  <a:sysClr val="windowText" lastClr="000000"/>
                </a:solidFill>
                <a:latin typeface="Arial MT"/>
                <a:cs typeface="Arial MT"/>
              </a:rPr>
              <a:t> </a:t>
            </a:r>
            <a:r>
              <a:rPr sz="2118" kern="0" spc="-9" dirty="0">
                <a:solidFill>
                  <a:sysClr val="windowText" lastClr="000000"/>
                </a:solidFill>
                <a:latin typeface="Arial MT"/>
                <a:cs typeface="Arial MT"/>
              </a:rPr>
              <a:t>5.886</a:t>
            </a:r>
            <a:endParaRPr sz="2118" kern="0">
              <a:solidFill>
                <a:sysClr val="windowText" lastClr="000000"/>
              </a:solidFill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01470" y="2420471"/>
            <a:ext cx="5598011" cy="9332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8126" y="1964220"/>
            <a:ext cx="1759884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spc="-212" dirty="0">
                <a:solidFill>
                  <a:srgbClr val="FF0000"/>
                </a:solidFill>
              </a:rPr>
              <a:t>Stress</a:t>
            </a:r>
            <a:r>
              <a:rPr sz="2118" spc="-22" dirty="0">
                <a:solidFill>
                  <a:srgbClr val="FF0000"/>
                </a:solidFill>
              </a:rPr>
              <a:t> </a:t>
            </a:r>
            <a:r>
              <a:rPr sz="2118" dirty="0">
                <a:solidFill>
                  <a:srgbClr val="FF0000"/>
                </a:solidFill>
              </a:rPr>
              <a:t>at</a:t>
            </a:r>
            <a:r>
              <a:rPr sz="2118" spc="9" dirty="0">
                <a:solidFill>
                  <a:srgbClr val="FF0000"/>
                </a:solidFill>
              </a:rPr>
              <a:t> </a:t>
            </a:r>
            <a:r>
              <a:rPr sz="2118" dirty="0">
                <a:solidFill>
                  <a:srgbClr val="FF0000"/>
                </a:solidFill>
              </a:rPr>
              <a:t>x</a:t>
            </a:r>
            <a:r>
              <a:rPr sz="2118" spc="9" dirty="0">
                <a:solidFill>
                  <a:srgbClr val="FF0000"/>
                </a:solidFill>
              </a:rPr>
              <a:t> </a:t>
            </a:r>
            <a:r>
              <a:rPr sz="2118" spc="-18" dirty="0">
                <a:solidFill>
                  <a:srgbClr val="FF0000"/>
                </a:solidFill>
              </a:rPr>
              <a:t>=4ft.</a:t>
            </a:r>
            <a:endParaRPr sz="2118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34235" y="3434379"/>
            <a:ext cx="5720379" cy="8014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5FA687-48CA-0A51-1397-A59BC230D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980815"/>
              </p:ext>
            </p:extLst>
          </p:nvPr>
        </p:nvGraphicFramePr>
        <p:xfrm>
          <a:off x="701356" y="3613291"/>
          <a:ext cx="10483777" cy="1813526"/>
        </p:xfrm>
        <a:graphic>
          <a:graphicData uri="http://schemas.openxmlformats.org/drawingml/2006/table">
            <a:tbl>
              <a:tblPr firstRow="1" firstCol="1" bandRow="1"/>
              <a:tblGrid>
                <a:gridCol w="526724">
                  <a:extLst>
                    <a:ext uri="{9D8B030D-6E8A-4147-A177-3AD203B41FA5}">
                      <a16:colId xmlns:a16="http://schemas.microsoft.com/office/drawing/2014/main" val="3059559938"/>
                    </a:ext>
                  </a:extLst>
                </a:gridCol>
                <a:gridCol w="4007691">
                  <a:extLst>
                    <a:ext uri="{9D8B030D-6E8A-4147-A177-3AD203B41FA5}">
                      <a16:colId xmlns:a16="http://schemas.microsoft.com/office/drawing/2014/main" val="2672744642"/>
                    </a:ext>
                  </a:extLst>
                </a:gridCol>
                <a:gridCol w="1717582">
                  <a:extLst>
                    <a:ext uri="{9D8B030D-6E8A-4147-A177-3AD203B41FA5}">
                      <a16:colId xmlns:a16="http://schemas.microsoft.com/office/drawing/2014/main" val="227144734"/>
                    </a:ext>
                  </a:extLst>
                </a:gridCol>
                <a:gridCol w="1660330">
                  <a:extLst>
                    <a:ext uri="{9D8B030D-6E8A-4147-A177-3AD203B41FA5}">
                      <a16:colId xmlns:a16="http://schemas.microsoft.com/office/drawing/2014/main" val="1404999174"/>
                    </a:ext>
                  </a:extLst>
                </a:gridCol>
                <a:gridCol w="1285725">
                  <a:extLst>
                    <a:ext uri="{9D8B030D-6E8A-4147-A177-3AD203B41FA5}">
                      <a16:colId xmlns:a16="http://schemas.microsoft.com/office/drawing/2014/main" val="806740111"/>
                    </a:ext>
                  </a:extLst>
                </a:gridCol>
                <a:gridCol w="1285725">
                  <a:extLst>
                    <a:ext uri="{9D8B030D-6E8A-4147-A177-3AD203B41FA5}">
                      <a16:colId xmlns:a16="http://schemas.microsoft.com/office/drawing/2014/main" val="4289789447"/>
                    </a:ext>
                  </a:extLst>
                </a:gridCol>
              </a:tblGrid>
              <a:tr h="5476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Mohr Circle Related Problem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Lecture, discussion, group work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Project, Field visit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131-139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168092"/>
                  </a:ext>
                </a:extLst>
              </a:tr>
              <a:tr h="5345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Mohr Circle Related Problem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Oral Presentation, debate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131-139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3443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Practice and Exercise, Practice and Exercise, Practice and Exercise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 lecture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CLO5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1816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7A0E53B-6413-7930-4753-16C20146350C}"/>
              </a:ext>
            </a:extLst>
          </p:cNvPr>
          <p:cNvSpPr txBox="1"/>
          <p:nvPr/>
        </p:nvSpPr>
        <p:spPr>
          <a:xfrm>
            <a:off x="649062" y="5373170"/>
            <a:ext cx="8957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en-US" sz="1800" b="0" i="0" u="none" strike="noStrike" dirty="0">
                <a:solidFill>
                  <a:srgbClr val="4D5156"/>
                </a:solidFill>
                <a:effectLst/>
                <a:latin typeface="Times New Roman" panose="02020603050405020304" pitchFamily="18" charset="0"/>
              </a:rPr>
              <a:t>Reference Book</a:t>
            </a:r>
          </a:p>
          <a:p>
            <a:pPr rtl="0"/>
            <a:r>
              <a:rPr lang="en-US" sz="1800" b="0" i="0" u="none" strike="noStrike" dirty="0">
                <a:solidFill>
                  <a:srgbClr val="4D5156"/>
                </a:solidFill>
                <a:effectLst/>
                <a:latin typeface="Times New Roman" panose="02020603050405020304" pitchFamily="18" charset="0"/>
              </a:rPr>
              <a:t>1. Engineering Mechanics of Solids: Egor P. Popov, Pearson</a:t>
            </a:r>
          </a:p>
          <a:p>
            <a:pPr rtl="0"/>
            <a:r>
              <a:rPr lang="en-US" sz="1800" b="0" i="0" u="none" strike="noStrike" dirty="0">
                <a:solidFill>
                  <a:srgbClr val="4D5156"/>
                </a:solidFill>
                <a:effectLst/>
                <a:latin typeface="Times New Roman" panose="02020603050405020304" pitchFamily="18" charset="0"/>
              </a:rPr>
              <a:t>2. Strength of Materials: Andrew Pytel &amp;amp; Ferdinand L. Singer, </a:t>
            </a:r>
            <a:r>
              <a:rPr lang="en-US" sz="1800" b="0" i="0" u="none" strike="noStrike" dirty="0" err="1">
                <a:solidFill>
                  <a:srgbClr val="4D5156"/>
                </a:solidFill>
                <a:effectLst/>
                <a:latin typeface="Times New Roman" panose="02020603050405020304" pitchFamily="18" charset="0"/>
              </a:rPr>
              <a:t>Harpercollins</a:t>
            </a:r>
            <a:r>
              <a:rPr lang="en-US" sz="1800" b="0" i="0" u="none" strike="noStrike" dirty="0">
                <a:solidFill>
                  <a:srgbClr val="4D5156"/>
                </a:solidFill>
                <a:effectLst/>
                <a:latin typeface="Times New Roman" panose="02020603050405020304" pitchFamily="18" charset="0"/>
              </a:rPr>
              <a:t> College Div.</a:t>
            </a:r>
          </a:p>
          <a:p>
            <a:pPr rtl="0"/>
            <a:r>
              <a:rPr lang="en-US" sz="1800" b="0" i="0" u="none" strike="noStrike" dirty="0">
                <a:solidFill>
                  <a:srgbClr val="4D5156"/>
                </a:solidFill>
                <a:effectLst/>
                <a:latin typeface="Times New Roman" panose="02020603050405020304" pitchFamily="18" charset="0"/>
              </a:rPr>
              <a:t>3. Mechanics of Materials: Russell C. </a:t>
            </a:r>
            <a:r>
              <a:rPr lang="en-US" sz="1800" b="0" i="0" u="none" strike="noStrike" dirty="0" err="1">
                <a:solidFill>
                  <a:srgbClr val="4D5156"/>
                </a:solidFill>
                <a:effectLst/>
                <a:latin typeface="Times New Roman" panose="02020603050405020304" pitchFamily="18" charset="0"/>
              </a:rPr>
              <a:t>Hibbeler</a:t>
            </a:r>
            <a:r>
              <a:rPr lang="en-US" sz="1800" b="0" i="0" u="none" strike="noStrike">
                <a:solidFill>
                  <a:srgbClr val="4D5156"/>
                </a:solidFill>
                <a:effectLst/>
                <a:latin typeface="Times New Roman" panose="02020603050405020304" pitchFamily="18" charset="0"/>
              </a:rPr>
              <a:t>, Pearson</a:t>
            </a:r>
            <a:endParaRPr lang="en-US" sz="2000" b="1" dirty="0"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9C9E30-577B-1FD7-9D2D-613E5E69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DF32A6-A1BA-CD18-20EE-93D6DEE94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338606"/>
              </p:ext>
            </p:extLst>
          </p:nvPr>
        </p:nvGraphicFramePr>
        <p:xfrm>
          <a:off x="701357" y="89673"/>
          <a:ext cx="10483777" cy="3522221"/>
        </p:xfrm>
        <a:graphic>
          <a:graphicData uri="http://schemas.openxmlformats.org/drawingml/2006/table">
            <a:tbl>
              <a:tblPr firstRow="1" firstCol="1" bandRow="1"/>
              <a:tblGrid>
                <a:gridCol w="526724">
                  <a:extLst>
                    <a:ext uri="{9D8B030D-6E8A-4147-A177-3AD203B41FA5}">
                      <a16:colId xmlns:a16="http://schemas.microsoft.com/office/drawing/2014/main" val="2689150369"/>
                    </a:ext>
                  </a:extLst>
                </a:gridCol>
                <a:gridCol w="4007691">
                  <a:extLst>
                    <a:ext uri="{9D8B030D-6E8A-4147-A177-3AD203B41FA5}">
                      <a16:colId xmlns:a16="http://schemas.microsoft.com/office/drawing/2014/main" val="2312557180"/>
                    </a:ext>
                  </a:extLst>
                </a:gridCol>
                <a:gridCol w="1717582">
                  <a:extLst>
                    <a:ext uri="{9D8B030D-6E8A-4147-A177-3AD203B41FA5}">
                      <a16:colId xmlns:a16="http://schemas.microsoft.com/office/drawing/2014/main" val="1690069415"/>
                    </a:ext>
                  </a:extLst>
                </a:gridCol>
                <a:gridCol w="1660330">
                  <a:extLst>
                    <a:ext uri="{9D8B030D-6E8A-4147-A177-3AD203B41FA5}">
                      <a16:colId xmlns:a16="http://schemas.microsoft.com/office/drawing/2014/main" val="342428416"/>
                    </a:ext>
                  </a:extLst>
                </a:gridCol>
                <a:gridCol w="1285725">
                  <a:extLst>
                    <a:ext uri="{9D8B030D-6E8A-4147-A177-3AD203B41FA5}">
                      <a16:colId xmlns:a16="http://schemas.microsoft.com/office/drawing/2014/main" val="2133214696"/>
                    </a:ext>
                  </a:extLst>
                </a:gridCol>
                <a:gridCol w="1285725">
                  <a:extLst>
                    <a:ext uri="{9D8B030D-6E8A-4147-A177-3AD203B41FA5}">
                      <a16:colId xmlns:a16="http://schemas.microsoft.com/office/drawing/2014/main" val="856531320"/>
                    </a:ext>
                  </a:extLst>
                </a:gridCol>
              </a:tblGrid>
              <a:tr h="3534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Shear Stress related Problem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Oral Presentation, debate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Viva, Quiz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CLO3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86-100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6718702"/>
                  </a:ext>
                </a:extLst>
              </a:tr>
              <a:tr h="3534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Torsion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 lecture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Project, Field visit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CLO4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102-108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668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Torsion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Lecture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Quiz, Written Exam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CLO4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102-108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383706"/>
                  </a:ext>
                </a:extLst>
              </a:tr>
              <a:tr h="3534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Combined Stress</a:t>
                      </a:r>
                      <a:endParaRPr lang="en-US" sz="1700" b="0" dirty="0">
                        <a:effectLst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 exhibition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Assignment, Written, Quiz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CLO4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110-125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721256"/>
                  </a:ext>
                </a:extLst>
              </a:tr>
              <a:tr h="2540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1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Combined Stress</a:t>
                      </a:r>
                      <a:endParaRPr lang="en-US" sz="1700" b="0" dirty="0">
                        <a:effectLst/>
                      </a:endParaRPr>
                    </a:p>
                    <a:p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Discussion, Video Presentation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Report writing, Demonstration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CLO4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110-125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9934733"/>
                  </a:ext>
                </a:extLst>
              </a:tr>
              <a:tr h="3534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Mohr Circle construction Principle</a:t>
                      </a: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Case-based Learning, Demonstration</a:t>
                      </a:r>
                      <a:endParaRPr lang="en-US" sz="1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Viva, Quiz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CLO5</a:t>
                      </a:r>
                      <a:endParaRPr lang="en-US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126-129</a:t>
                      </a:r>
                    </a:p>
                  </a:txBody>
                  <a:tcPr marL="55116" marR="551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626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48357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35942" y="2487706"/>
            <a:ext cx="5608767" cy="9170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38126" y="1964220"/>
            <a:ext cx="1982881" cy="33723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118" spc="-212" dirty="0">
                <a:solidFill>
                  <a:srgbClr val="FF0000"/>
                </a:solidFill>
              </a:rPr>
              <a:t>Stress</a:t>
            </a:r>
            <a:r>
              <a:rPr sz="2118" spc="-22" dirty="0">
                <a:solidFill>
                  <a:srgbClr val="FF0000"/>
                </a:solidFill>
              </a:rPr>
              <a:t> </a:t>
            </a:r>
            <a:r>
              <a:rPr sz="2118" dirty="0">
                <a:solidFill>
                  <a:srgbClr val="FF0000"/>
                </a:solidFill>
              </a:rPr>
              <a:t>at</a:t>
            </a:r>
            <a:r>
              <a:rPr sz="2118" spc="4" dirty="0">
                <a:solidFill>
                  <a:srgbClr val="FF0000"/>
                </a:solidFill>
              </a:rPr>
              <a:t> </a:t>
            </a:r>
            <a:r>
              <a:rPr sz="2118" dirty="0">
                <a:solidFill>
                  <a:srgbClr val="FF0000"/>
                </a:solidFill>
              </a:rPr>
              <a:t>x</a:t>
            </a:r>
            <a:r>
              <a:rPr sz="2118" spc="9" dirty="0">
                <a:solidFill>
                  <a:srgbClr val="FF0000"/>
                </a:solidFill>
              </a:rPr>
              <a:t> </a:t>
            </a:r>
            <a:r>
              <a:rPr sz="2118" spc="172" dirty="0">
                <a:solidFill>
                  <a:srgbClr val="FF0000"/>
                </a:solidFill>
              </a:rPr>
              <a:t>=</a:t>
            </a:r>
            <a:r>
              <a:rPr sz="2118" spc="-4" dirty="0">
                <a:solidFill>
                  <a:srgbClr val="FF0000"/>
                </a:solidFill>
              </a:rPr>
              <a:t> </a:t>
            </a:r>
            <a:r>
              <a:rPr sz="2118" spc="-18" dirty="0">
                <a:solidFill>
                  <a:srgbClr val="FF0000"/>
                </a:solidFill>
              </a:rPr>
              <a:t>10ft.</a:t>
            </a:r>
            <a:endParaRPr sz="2118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5941" y="3496235"/>
            <a:ext cx="5900569" cy="8740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4882" y="4773706"/>
            <a:ext cx="637794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A9E06-77B6-1E81-0A27-239169CC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71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32E045-6A3B-716C-73E3-1751EA4B0F31}"/>
              </a:ext>
            </a:extLst>
          </p:cNvPr>
          <p:cNvSpPr txBox="1"/>
          <p:nvPr/>
        </p:nvSpPr>
        <p:spPr>
          <a:xfrm>
            <a:off x="2915292" y="2278021"/>
            <a:ext cx="6097712" cy="125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Shear stress related theory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Week 7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4857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B62B57-9893-0341-3D06-2EF57E39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72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BB08E-D336-4BDD-2276-7702D7869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63" y="426027"/>
            <a:ext cx="10525991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903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EA16AA-FBD5-E196-EE08-DFBE3D9FC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73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DF706-6446-F32C-D370-78212A82D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41" y="402360"/>
            <a:ext cx="9923318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971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3A9413-DCAA-D26E-6DBF-79C956260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A1662-0E35-7D34-76BF-7380660C1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173" y="426027"/>
            <a:ext cx="9247909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886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986FD1-AEFF-FB30-F410-77AF7159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75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7987C-9C96-4768-8FBE-AE53A505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2" y="221197"/>
            <a:ext cx="10990118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669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8A834-05CE-822E-3EB1-273D0D1F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76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BE739-A3B2-1A78-1F5E-2288BB238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426027"/>
            <a:ext cx="10393017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560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B93E98-E022-F994-29F4-54E5EDB99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77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F5772-AC0A-865B-F93C-33E61193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0405"/>
            <a:ext cx="10015330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04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A8218-ED62-9BD7-9D74-A3D2996C7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78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F69FC-2850-4C9F-7DBA-66CC7E1ED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0405"/>
            <a:ext cx="9929192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378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6A42CA-FE46-D302-F94A-68F290E4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79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DAAB9-A7FB-B851-6CC6-40824C3D12C2}"/>
              </a:ext>
            </a:extLst>
          </p:cNvPr>
          <p:cNvSpPr txBox="1"/>
          <p:nvPr/>
        </p:nvSpPr>
        <p:spPr>
          <a:xfrm>
            <a:off x="2915292" y="2072538"/>
            <a:ext cx="6097712" cy="125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Distribution of Shear stress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Week 8</a:t>
            </a:r>
            <a:endParaRPr lang="en-US" sz="36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775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2B5023-070B-58A9-716B-CAEE3601B8D1}"/>
              </a:ext>
            </a:extLst>
          </p:cNvPr>
          <p:cNvSpPr txBox="1"/>
          <p:nvPr/>
        </p:nvSpPr>
        <p:spPr>
          <a:xfrm>
            <a:off x="1070264" y="1277035"/>
            <a:ext cx="9975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 to Mechanics of Solids II. Fundamental Concept of stress &amp; strain </a:t>
            </a:r>
          </a:p>
          <a:p>
            <a:r>
              <a:rPr lang="en-US" sz="2400" dirty="0"/>
              <a:t>                                               Week 1</a:t>
            </a:r>
            <a:endParaRPr lang="en-US" sz="24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D37AF-9CA3-6F81-04C6-634FB3DB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390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002F35-7C33-84AF-5569-584AB91F1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527B9-9370-2215-D84A-C3B636FA8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252" y="350405"/>
            <a:ext cx="9879496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458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218A57-EAF8-1661-1A19-A90F58D8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B0B61-9AE5-FFB1-EBC2-D16DE4AC6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426027"/>
            <a:ext cx="9829800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812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B8587D-0CCC-79FB-1EC0-8E5163B54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4B02D-335B-01B3-8AB2-FF50B8940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426027"/>
            <a:ext cx="10194235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979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78D97-04C2-EAAE-27FD-5E2D63B7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95954-5090-D914-D652-59CB8641D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6027"/>
            <a:ext cx="10065026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781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6136F-4CDB-5C99-8898-1C71A282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3C119-F59C-F2B2-CCF5-A350E664E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39" y="426027"/>
            <a:ext cx="9203635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648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E9B28E-C765-9814-1053-09D06FE0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6C554-75E8-E009-5C7E-06F58DADAB6B}"/>
              </a:ext>
            </a:extLst>
          </p:cNvPr>
          <p:cNvSpPr txBox="1"/>
          <p:nvPr/>
        </p:nvSpPr>
        <p:spPr>
          <a:xfrm>
            <a:off x="3047144" y="2504052"/>
            <a:ext cx="6097712" cy="1251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Shear Stress related Problem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Week 9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690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E83A2-0AB2-E50C-9DF0-2C865D5B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B6547-4A92-F987-62E2-E9BE19385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35" y="426027"/>
            <a:ext cx="10127974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586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0FE6B7-C734-2E5B-C6DD-0EE2B5F4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569A9-0662-CFC8-3642-FE3FD6983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6027"/>
            <a:ext cx="10187608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757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B5444-AAB0-6E65-C4DD-6E65B8980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75FD9-2588-1B48-6DE2-ADFBC136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29" y="426027"/>
            <a:ext cx="9959009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171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3BD25-90B5-3C29-9909-2D85D1B3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89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796FF-03C2-5DC4-D68C-B5E7A39BF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4" y="350405"/>
            <a:ext cx="10545417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85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56B42-49AB-4501-3756-4FC29441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10" y="518474"/>
            <a:ext cx="10567447" cy="59577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EB3A8A-5F47-9729-772F-52ADA42E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241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A2640C-8173-B5CC-3CAD-691F8BBA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519B0-6C56-3219-EBA0-51DD82C00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30" y="426027"/>
            <a:ext cx="9829800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468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804FFE-E753-ABAB-FEFF-C5012A0A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412CB-EB5A-000B-2329-993199024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10" y="426027"/>
            <a:ext cx="9265298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41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A6C365-07A3-6414-F051-BA5C5CAB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65430-D84B-F286-C1A9-B235963E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71" y="350405"/>
            <a:ext cx="8948058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50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8760B-AD95-A542-AD98-FBF3B2B5E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CEF0A3-6A91-A143-42B7-A0B2B704D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7" y="426027"/>
            <a:ext cx="10198359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716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57654D-FFBD-2DE3-5E9A-55AD7589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06495-F34B-893A-967D-718CCE84F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237" y="426027"/>
            <a:ext cx="8507963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718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4DE7AF-B541-E2E4-C0D8-B8FBFD42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E2F02-702E-51C1-9223-33F075D07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6027"/>
            <a:ext cx="9761376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967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FD14B8-A651-0268-827F-A48612064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62D89-8997-5FBE-1C94-C6D9FA517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906" y="426027"/>
            <a:ext cx="8517294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519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6C97F-5564-2C6A-8638-7097B130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B0335-C83E-D551-EB62-617ACF5BE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6027"/>
            <a:ext cx="9612086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155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12C1-39CA-D910-0A77-26529F8D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46CC5-262C-89DB-CA3D-ED7ABD13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96" y="426027"/>
            <a:ext cx="9282404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184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3E85BE-3926-D343-C2E3-10D28239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16374-E7D6-4C74-ADA3-2C9987A1DEB2}" type="slidenum">
              <a:rPr lang="en-US" smtClean="0"/>
              <a:t>99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09587-A1A0-34AD-AA4C-9F9DDF6FA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2" y="426027"/>
            <a:ext cx="9591870" cy="6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14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592</TotalTime>
  <Words>1522</Words>
  <Application>Microsoft Macintosh PowerPoint</Application>
  <PresentationFormat>Widescreen</PresentationFormat>
  <Paragraphs>440</Paragraphs>
  <Slides>140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49" baseType="lpstr">
      <vt:lpstr>Arial</vt:lpstr>
      <vt:lpstr>Arial MT</vt:lpstr>
      <vt:lpstr>Calibri</vt:lpstr>
      <vt:lpstr>Calibri Light</vt:lpstr>
      <vt:lpstr>Montserrat Bold</vt:lpstr>
      <vt:lpstr>Public Sans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Theory of Simple Bending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Expression for Bending Stress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#1</vt:lpstr>
      <vt:lpstr>Solution:</vt:lpstr>
      <vt:lpstr>Example #2</vt:lpstr>
      <vt:lpstr>∑MA = 0 1.5 *22*22/2 + 12*9 – RB*22 =</vt:lpstr>
      <vt:lpstr>Moment of inertia I = bh3/12 = 9*(27)3/12</vt:lpstr>
      <vt:lpstr>A steel cantilever beam 6 m in length is subjected to a concentrated load of 1200 N acting at the free end of the bar. Determine the magnitude and location of the maximum tensile and compressive bending stresses in the beam.</vt:lpstr>
      <vt:lpstr>PowerPoint Presentation</vt:lpstr>
      <vt:lpstr>Example #3</vt:lpstr>
      <vt:lpstr>PowerPoint Presentation</vt:lpstr>
      <vt:lpstr>ctop = 8.8 – 5.886 = 2.914 in.</vt:lpstr>
      <vt:lpstr>Stress at x =4ft.</vt:lpstr>
      <vt:lpstr>Stress at x = 10ft.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Ideal</dc:creator>
  <cp:lastModifiedBy>Somen Saha</cp:lastModifiedBy>
  <cp:revision>19</cp:revision>
  <dcterms:created xsi:type="dcterms:W3CDTF">2024-12-09T07:14:23Z</dcterms:created>
  <dcterms:modified xsi:type="dcterms:W3CDTF">2025-01-03T06:26:27Z</dcterms:modified>
</cp:coreProperties>
</file>