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media/image90.jpg" ContentType="image/jpeg"/>
  <Override PartName="/ppt/media/image91.jpg" ContentType="image/jpeg"/>
  <Override PartName="/ppt/media/image92.jpg" ContentType="image/jpeg"/>
  <Override PartName="/ppt/media/image93.jpg" ContentType="image/jpeg"/>
  <Override PartName="/ppt/media/image94.jpg" ContentType="image/jpeg"/>
  <Override PartName="/ppt/media/image95.jpg" ContentType="image/jpeg"/>
  <Override PartName="/ppt/media/image96.jpg" ContentType="image/jpeg"/>
  <Override PartName="/ppt/media/image97.jpg" ContentType="image/jpeg"/>
  <Override PartName="/ppt/media/image98.jpg" ContentType="image/jpeg"/>
  <Override PartName="/ppt/media/image108.jpg" ContentType="image/jpeg"/>
  <Override PartName="/ppt/media/image109.jpg" ContentType="image/jpeg"/>
  <Override PartName="/ppt/media/image110.jpg" ContentType="image/jpeg"/>
  <Override PartName="/ppt/media/image111.jpg" ContentType="image/jpeg"/>
  <Override PartName="/ppt/media/image112.jpg" ContentType="image/jpeg"/>
  <Override PartName="/ppt/media/image113.jpg" ContentType="image/jpeg"/>
  <Override PartName="/ppt/media/image114.jpg" ContentType="image/jpeg"/>
  <Override PartName="/ppt/media/image115.jpg" ContentType="image/jpeg"/>
  <Override PartName="/ppt/media/image116.jpg" ContentType="image/jpeg"/>
  <Override PartName="/ppt/media/image117.jpg" ContentType="image/jpeg"/>
  <Override PartName="/ppt/media/image118.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7"/>
  </p:notesMasterIdLst>
  <p:sldIdLst>
    <p:sldId id="262" r:id="rId2"/>
    <p:sldId id="438" r:id="rId3"/>
    <p:sldId id="256" r:id="rId4"/>
    <p:sldId id="257" r:id="rId5"/>
    <p:sldId id="261" r:id="rId6"/>
    <p:sldId id="440" r:id="rId7"/>
    <p:sldId id="258" r:id="rId8"/>
    <p:sldId id="259" r:id="rId9"/>
    <p:sldId id="423" r:id="rId10"/>
    <p:sldId id="320" r:id="rId11"/>
    <p:sldId id="321" r:id="rId12"/>
    <p:sldId id="322" r:id="rId13"/>
    <p:sldId id="323" r:id="rId14"/>
    <p:sldId id="324" r:id="rId15"/>
    <p:sldId id="325" r:id="rId16"/>
    <p:sldId id="264" r:id="rId17"/>
    <p:sldId id="265" r:id="rId18"/>
    <p:sldId id="266" r:id="rId19"/>
    <p:sldId id="267" r:id="rId20"/>
    <p:sldId id="268" r:id="rId21"/>
    <p:sldId id="269" r:id="rId22"/>
    <p:sldId id="270" r:id="rId23"/>
    <p:sldId id="424" r:id="rId24"/>
    <p:sldId id="271" r:id="rId25"/>
    <p:sldId id="272" r:id="rId26"/>
    <p:sldId id="273" r:id="rId27"/>
    <p:sldId id="274" r:id="rId28"/>
    <p:sldId id="275" r:id="rId29"/>
    <p:sldId id="276" r:id="rId30"/>
    <p:sldId id="277" r:id="rId31"/>
    <p:sldId id="326" r:id="rId32"/>
    <p:sldId id="327" r:id="rId33"/>
    <p:sldId id="425" r:id="rId34"/>
    <p:sldId id="278" r:id="rId35"/>
    <p:sldId id="279" r:id="rId36"/>
    <p:sldId id="280" r:id="rId37"/>
    <p:sldId id="281" r:id="rId38"/>
    <p:sldId id="426" r:id="rId39"/>
    <p:sldId id="328" r:id="rId40"/>
    <p:sldId id="282" r:id="rId41"/>
    <p:sldId id="283" r:id="rId42"/>
    <p:sldId id="329" r:id="rId43"/>
    <p:sldId id="330" r:id="rId44"/>
    <p:sldId id="331" r:id="rId45"/>
    <p:sldId id="332" r:id="rId46"/>
    <p:sldId id="427" r:id="rId47"/>
    <p:sldId id="333" r:id="rId48"/>
    <p:sldId id="334" r:id="rId49"/>
    <p:sldId id="335" r:id="rId50"/>
    <p:sldId id="336" r:id="rId51"/>
    <p:sldId id="337" r:id="rId52"/>
    <p:sldId id="338" r:id="rId53"/>
    <p:sldId id="339" r:id="rId54"/>
    <p:sldId id="340" r:id="rId55"/>
    <p:sldId id="341" r:id="rId56"/>
    <p:sldId id="342" r:id="rId57"/>
    <p:sldId id="343" r:id="rId58"/>
    <p:sldId id="346" r:id="rId59"/>
    <p:sldId id="347" r:id="rId60"/>
    <p:sldId id="348" r:id="rId61"/>
    <p:sldId id="349" r:id="rId62"/>
    <p:sldId id="350" r:id="rId63"/>
    <p:sldId id="428" r:id="rId64"/>
    <p:sldId id="344" r:id="rId65"/>
    <p:sldId id="345" r:id="rId66"/>
    <p:sldId id="351" r:id="rId67"/>
    <p:sldId id="352" r:id="rId68"/>
    <p:sldId id="429" r:id="rId69"/>
    <p:sldId id="353" r:id="rId70"/>
    <p:sldId id="354" r:id="rId71"/>
    <p:sldId id="355" r:id="rId72"/>
    <p:sldId id="356" r:id="rId73"/>
    <p:sldId id="357" r:id="rId74"/>
    <p:sldId id="359" r:id="rId75"/>
    <p:sldId id="360" r:id="rId76"/>
    <p:sldId id="361" r:id="rId77"/>
    <p:sldId id="362" r:id="rId78"/>
    <p:sldId id="363" r:id="rId79"/>
    <p:sldId id="364" r:id="rId80"/>
    <p:sldId id="365" r:id="rId81"/>
    <p:sldId id="366" r:id="rId82"/>
    <p:sldId id="367" r:id="rId83"/>
    <p:sldId id="368" r:id="rId84"/>
    <p:sldId id="430" r:id="rId85"/>
    <p:sldId id="369" r:id="rId86"/>
    <p:sldId id="370" r:id="rId87"/>
    <p:sldId id="371" r:id="rId88"/>
    <p:sldId id="372" r:id="rId89"/>
    <p:sldId id="431" r:id="rId90"/>
    <p:sldId id="375" r:id="rId91"/>
    <p:sldId id="376" r:id="rId92"/>
    <p:sldId id="377" r:id="rId93"/>
    <p:sldId id="378" r:id="rId94"/>
    <p:sldId id="379" r:id="rId95"/>
    <p:sldId id="380" r:id="rId96"/>
    <p:sldId id="432" r:id="rId97"/>
    <p:sldId id="381" r:id="rId98"/>
    <p:sldId id="382" r:id="rId99"/>
    <p:sldId id="383" r:id="rId100"/>
    <p:sldId id="384" r:id="rId101"/>
    <p:sldId id="260" r:id="rId102"/>
    <p:sldId id="385" r:id="rId103"/>
    <p:sldId id="386" r:id="rId104"/>
    <p:sldId id="263" r:id="rId105"/>
    <p:sldId id="387" r:id="rId106"/>
    <p:sldId id="433" r:id="rId107"/>
    <p:sldId id="388" r:id="rId108"/>
    <p:sldId id="389" r:id="rId109"/>
    <p:sldId id="390" r:id="rId110"/>
    <p:sldId id="391" r:id="rId111"/>
    <p:sldId id="392" r:id="rId112"/>
    <p:sldId id="393" r:id="rId113"/>
    <p:sldId id="394" r:id="rId114"/>
    <p:sldId id="395" r:id="rId115"/>
    <p:sldId id="396" r:id="rId116"/>
    <p:sldId id="434" r:id="rId117"/>
    <p:sldId id="397" r:id="rId118"/>
    <p:sldId id="398" r:id="rId119"/>
    <p:sldId id="435" r:id="rId120"/>
    <p:sldId id="399" r:id="rId121"/>
    <p:sldId id="400" r:id="rId122"/>
    <p:sldId id="401" r:id="rId123"/>
    <p:sldId id="402" r:id="rId124"/>
    <p:sldId id="403" r:id="rId125"/>
    <p:sldId id="404" r:id="rId126"/>
    <p:sldId id="405" r:id="rId127"/>
    <p:sldId id="406" r:id="rId128"/>
    <p:sldId id="407" r:id="rId129"/>
    <p:sldId id="408" r:id="rId130"/>
    <p:sldId id="409" r:id="rId131"/>
    <p:sldId id="410" r:id="rId132"/>
    <p:sldId id="411" r:id="rId133"/>
    <p:sldId id="412" r:id="rId134"/>
    <p:sldId id="413" r:id="rId135"/>
    <p:sldId id="414" r:id="rId136"/>
    <p:sldId id="415" r:id="rId137"/>
    <p:sldId id="416" r:id="rId138"/>
    <p:sldId id="417" r:id="rId139"/>
    <p:sldId id="418" r:id="rId140"/>
    <p:sldId id="436" r:id="rId141"/>
    <p:sldId id="419" r:id="rId142"/>
    <p:sldId id="420" r:id="rId143"/>
    <p:sldId id="421" r:id="rId144"/>
    <p:sldId id="422" r:id="rId145"/>
    <p:sldId id="437" r:id="rId1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0" autoAdjust="0"/>
    <p:restoredTop sz="94660"/>
  </p:normalViewPr>
  <p:slideViewPr>
    <p:cSldViewPr snapToGrid="0">
      <p:cViewPr varScale="1">
        <p:scale>
          <a:sx n="123" d="100"/>
          <a:sy n="123" d="100"/>
        </p:scale>
        <p:origin x="432"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viewProps" Target="viewProp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F2A3BA-85FA-9A43-BAC6-DA5243D3CE62}" type="datetimeFigureOut">
              <a:rPr lang="en-US" smtClean="0"/>
              <a:t>1/14/25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B7EABF-7AF1-D446-9D04-AE00C0FA8FF4}" type="slidenum">
              <a:rPr lang="en-US" smtClean="0"/>
              <a:t>‹#›</a:t>
            </a:fld>
            <a:endParaRPr lang="en-US"/>
          </a:p>
        </p:txBody>
      </p:sp>
    </p:spTree>
    <p:extLst>
      <p:ext uri="{BB962C8B-B14F-4D97-AF65-F5344CB8AC3E}">
        <p14:creationId xmlns:p14="http://schemas.microsoft.com/office/powerpoint/2010/main" val="3363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A7417EB-74AF-5848-BC2F-D37FBEB1244C}" type="datetime1">
              <a:rPr lang="en-US" smtClean="0"/>
              <a:t>1/14/25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16374-E7D6-4C74-ADA3-2C9987A1DEB2}" type="slidenum">
              <a:rPr lang="en-US" smtClean="0"/>
              <a:t>‹#›</a:t>
            </a:fld>
            <a:endParaRPr lang="en-US"/>
          </a:p>
        </p:txBody>
      </p:sp>
    </p:spTree>
    <p:extLst>
      <p:ext uri="{BB962C8B-B14F-4D97-AF65-F5344CB8AC3E}">
        <p14:creationId xmlns:p14="http://schemas.microsoft.com/office/powerpoint/2010/main" val="1473797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80B458-6DE6-6646-A79D-0D63439B7FA7}" type="datetime1">
              <a:rPr lang="en-US" smtClean="0"/>
              <a:t>1/14/25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16374-E7D6-4C74-ADA3-2C9987A1DEB2}" type="slidenum">
              <a:rPr lang="en-US" smtClean="0"/>
              <a:t>‹#›</a:t>
            </a:fld>
            <a:endParaRPr lang="en-US"/>
          </a:p>
        </p:txBody>
      </p:sp>
    </p:spTree>
    <p:extLst>
      <p:ext uri="{BB962C8B-B14F-4D97-AF65-F5344CB8AC3E}">
        <p14:creationId xmlns:p14="http://schemas.microsoft.com/office/powerpoint/2010/main" val="1248810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199842-26A6-7644-BDCC-35F0AD896110}" type="datetime1">
              <a:rPr lang="en-US" smtClean="0"/>
              <a:t>1/14/25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16374-E7D6-4C74-ADA3-2C9987A1DEB2}" type="slidenum">
              <a:rPr lang="en-US" smtClean="0"/>
              <a:t>‹#›</a:t>
            </a:fld>
            <a:endParaRPr lang="en-US"/>
          </a:p>
        </p:txBody>
      </p:sp>
    </p:spTree>
    <p:extLst>
      <p:ext uri="{BB962C8B-B14F-4D97-AF65-F5344CB8AC3E}">
        <p14:creationId xmlns:p14="http://schemas.microsoft.com/office/powerpoint/2010/main" val="1352052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904" b="0" i="0">
                <a:solidFill>
                  <a:srgbClr val="000065"/>
                </a:solidFill>
                <a:latin typeface="Comic Sans MS"/>
                <a:cs typeface="Comic Sans MS"/>
              </a:defRPr>
            </a:lvl1pPr>
          </a:lstStyle>
          <a:p>
            <a:endParaRPr/>
          </a:p>
        </p:txBody>
      </p:sp>
      <p:sp>
        <p:nvSpPr>
          <p:cNvPr id="3" name="Holder 3"/>
          <p:cNvSpPr>
            <a:spLocks noGrp="1"/>
          </p:cNvSpPr>
          <p:nvPr>
            <p:ph sz="half" idx="2"/>
          </p:nvPr>
        </p:nvSpPr>
        <p:spPr>
          <a:xfrm>
            <a:off x="972314" y="1143383"/>
            <a:ext cx="4909380" cy="251351"/>
          </a:xfrm>
          <a:prstGeom prst="rect">
            <a:avLst/>
          </a:prstGeom>
        </p:spPr>
        <p:txBody>
          <a:bodyPr wrap="square" lIns="0" tIns="0" rIns="0" bIns="0">
            <a:spAutoFit/>
          </a:bodyPr>
          <a:lstStyle>
            <a:lvl1pPr>
              <a:defRPr sz="1815" b="0" i="0">
                <a:solidFill>
                  <a:srgbClr val="32CC32"/>
                </a:solidFill>
                <a:latin typeface="Comic Sans MS"/>
                <a:cs typeface="Comic Sans MS"/>
              </a:defRPr>
            </a:lvl1pPr>
          </a:lstStyle>
          <a:p>
            <a:endParaRPr/>
          </a:p>
        </p:txBody>
      </p:sp>
      <p:sp>
        <p:nvSpPr>
          <p:cNvPr id="4" name="Holder 4"/>
          <p:cNvSpPr>
            <a:spLocks noGrp="1"/>
          </p:cNvSpPr>
          <p:nvPr>
            <p:ph sz="half" idx="3"/>
          </p:nvPr>
        </p:nvSpPr>
        <p:spPr>
          <a:xfrm>
            <a:off x="6185047" y="1388197"/>
            <a:ext cx="5125853" cy="251351"/>
          </a:xfrm>
          <a:prstGeom prst="rect">
            <a:avLst/>
          </a:prstGeom>
        </p:spPr>
        <p:txBody>
          <a:bodyPr wrap="square" lIns="0" tIns="0" rIns="0" bIns="0">
            <a:spAutoFit/>
          </a:bodyPr>
          <a:lstStyle>
            <a:lvl1pPr>
              <a:defRPr sz="1815" b="0" i="0">
                <a:solidFill>
                  <a:srgbClr val="3232FF"/>
                </a:solidFill>
                <a:latin typeface="Comic Sans MS"/>
                <a:cs typeface="Comic Sans MS"/>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AE3E8AF2-7BD9-2F49-B011-8A93F2CE8809}" type="datetime1">
              <a:rPr lang="en-US" smtClean="0"/>
              <a:t>1/14/25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484836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88111" y="46101"/>
            <a:ext cx="5160645" cy="513715"/>
          </a:xfrm>
          <a:prstGeom prst="rect">
            <a:avLst/>
          </a:prstGeom>
        </p:spPr>
        <p:txBody>
          <a:bodyPr wrap="square" lIns="0" tIns="0" rIns="0" bIns="0">
            <a:spAutoFit/>
          </a:bodyPr>
          <a:lstStyle>
            <a:lvl1pPr>
              <a:defRPr sz="3200" b="0" i="0">
                <a:solidFill>
                  <a:srgbClr val="C00000"/>
                </a:solidFill>
                <a:latin typeface="Times New Roman"/>
                <a:cs typeface="Times New Roman"/>
              </a:defRPr>
            </a:lvl1pPr>
          </a:lstStyle>
          <a:p>
            <a:endParaRPr/>
          </a:p>
        </p:txBody>
      </p:sp>
      <p:sp>
        <p:nvSpPr>
          <p:cNvPr id="3" name="Holder 3"/>
          <p:cNvSpPr>
            <a:spLocks noGrp="1"/>
          </p:cNvSpPr>
          <p:nvPr>
            <p:ph type="subTitle" idx="4"/>
          </p:nvPr>
        </p:nvSpPr>
        <p:spPr>
          <a:xfrm>
            <a:off x="1096467" y="3767454"/>
            <a:ext cx="9307195" cy="1245235"/>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D14E0001-E93D-F645-A4B5-15B7488D900A}" type="datetime1">
              <a:rPr lang="en-US" smtClean="0"/>
              <a:t>1/14/25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53754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859B27-1CC6-774C-B221-1C41BB549DAB}" type="datetime1">
              <a:rPr lang="en-US" smtClean="0"/>
              <a:t>1/14/25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16374-E7D6-4C74-ADA3-2C9987A1DEB2}" type="slidenum">
              <a:rPr lang="en-US" smtClean="0"/>
              <a:t>‹#›</a:t>
            </a:fld>
            <a:endParaRPr lang="en-US"/>
          </a:p>
        </p:txBody>
      </p:sp>
    </p:spTree>
    <p:extLst>
      <p:ext uri="{BB962C8B-B14F-4D97-AF65-F5344CB8AC3E}">
        <p14:creationId xmlns:p14="http://schemas.microsoft.com/office/powerpoint/2010/main" val="3496849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B802F1-BEF1-534B-950B-30919A9CEC0A}" type="datetime1">
              <a:rPr lang="en-US" smtClean="0"/>
              <a:t>1/14/25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16374-E7D6-4C74-ADA3-2C9987A1DEB2}" type="slidenum">
              <a:rPr lang="en-US" smtClean="0"/>
              <a:t>‹#›</a:t>
            </a:fld>
            <a:endParaRPr lang="en-US"/>
          </a:p>
        </p:txBody>
      </p:sp>
    </p:spTree>
    <p:extLst>
      <p:ext uri="{BB962C8B-B14F-4D97-AF65-F5344CB8AC3E}">
        <p14:creationId xmlns:p14="http://schemas.microsoft.com/office/powerpoint/2010/main" val="2361544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DFCFCA-E9F5-2449-9B01-0C4837B88449}" type="datetime1">
              <a:rPr lang="en-US" smtClean="0"/>
              <a:t>1/14/25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216374-E7D6-4C74-ADA3-2C9987A1DEB2}" type="slidenum">
              <a:rPr lang="en-US" smtClean="0"/>
              <a:t>‹#›</a:t>
            </a:fld>
            <a:endParaRPr lang="en-US"/>
          </a:p>
        </p:txBody>
      </p:sp>
    </p:spTree>
    <p:extLst>
      <p:ext uri="{BB962C8B-B14F-4D97-AF65-F5344CB8AC3E}">
        <p14:creationId xmlns:p14="http://schemas.microsoft.com/office/powerpoint/2010/main" val="2890737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A1DD70-1655-0C4D-88AB-2C210F64BF53}" type="datetime1">
              <a:rPr lang="en-US" smtClean="0"/>
              <a:t>1/14/25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216374-E7D6-4C74-ADA3-2C9987A1DEB2}" type="slidenum">
              <a:rPr lang="en-US" smtClean="0"/>
              <a:t>‹#›</a:t>
            </a:fld>
            <a:endParaRPr lang="en-US"/>
          </a:p>
        </p:txBody>
      </p:sp>
    </p:spTree>
    <p:extLst>
      <p:ext uri="{BB962C8B-B14F-4D97-AF65-F5344CB8AC3E}">
        <p14:creationId xmlns:p14="http://schemas.microsoft.com/office/powerpoint/2010/main" val="1667979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1C9A52-9993-8B4B-AD11-30FAC63CD6BC}" type="datetime1">
              <a:rPr lang="en-US" smtClean="0"/>
              <a:t>1/14/25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216374-E7D6-4C74-ADA3-2C9987A1DEB2}" type="slidenum">
              <a:rPr lang="en-US" smtClean="0"/>
              <a:t>‹#›</a:t>
            </a:fld>
            <a:endParaRPr lang="en-US"/>
          </a:p>
        </p:txBody>
      </p:sp>
    </p:spTree>
    <p:extLst>
      <p:ext uri="{BB962C8B-B14F-4D97-AF65-F5344CB8AC3E}">
        <p14:creationId xmlns:p14="http://schemas.microsoft.com/office/powerpoint/2010/main" val="1191961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0CE292-2240-1445-937A-6BE1B8393777}" type="datetime1">
              <a:rPr lang="en-US" smtClean="0"/>
              <a:t>1/14/25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216374-E7D6-4C74-ADA3-2C9987A1DEB2}" type="slidenum">
              <a:rPr lang="en-US" smtClean="0"/>
              <a:t>‹#›</a:t>
            </a:fld>
            <a:endParaRPr lang="en-US"/>
          </a:p>
        </p:txBody>
      </p:sp>
    </p:spTree>
    <p:extLst>
      <p:ext uri="{BB962C8B-B14F-4D97-AF65-F5344CB8AC3E}">
        <p14:creationId xmlns:p14="http://schemas.microsoft.com/office/powerpoint/2010/main" val="3388332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B6D19D-3E38-9045-A034-35CBD32DE347}" type="datetime1">
              <a:rPr lang="en-US" smtClean="0"/>
              <a:t>1/14/25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216374-E7D6-4C74-ADA3-2C9987A1DEB2}" type="slidenum">
              <a:rPr lang="en-US" smtClean="0"/>
              <a:t>‹#›</a:t>
            </a:fld>
            <a:endParaRPr lang="en-US"/>
          </a:p>
        </p:txBody>
      </p:sp>
    </p:spTree>
    <p:extLst>
      <p:ext uri="{BB962C8B-B14F-4D97-AF65-F5344CB8AC3E}">
        <p14:creationId xmlns:p14="http://schemas.microsoft.com/office/powerpoint/2010/main" val="22520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452B6CD-7A27-B240-82D6-42E1E1EBE1E6}" type="datetime1">
              <a:rPr lang="en-US" smtClean="0"/>
              <a:t>1/14/25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216374-E7D6-4C74-ADA3-2C9987A1DEB2}" type="slidenum">
              <a:rPr lang="en-US" smtClean="0"/>
              <a:t>‹#›</a:t>
            </a:fld>
            <a:endParaRPr lang="en-US"/>
          </a:p>
        </p:txBody>
      </p:sp>
    </p:spTree>
    <p:extLst>
      <p:ext uri="{BB962C8B-B14F-4D97-AF65-F5344CB8AC3E}">
        <p14:creationId xmlns:p14="http://schemas.microsoft.com/office/powerpoint/2010/main" val="3215806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D3110E-2803-A245-B809-9526556858D8}" type="datetime1">
              <a:rPr lang="en-US" smtClean="0"/>
              <a:t>1/14/25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216374-E7D6-4C74-ADA3-2C9987A1DEB2}" type="slidenum">
              <a:rPr lang="en-US" smtClean="0"/>
              <a:t>‹#›</a:t>
            </a:fld>
            <a:endParaRPr lang="en-US"/>
          </a:p>
        </p:txBody>
      </p:sp>
    </p:spTree>
    <p:extLst>
      <p:ext uri="{BB962C8B-B14F-4D97-AF65-F5344CB8AC3E}">
        <p14:creationId xmlns:p14="http://schemas.microsoft.com/office/powerpoint/2010/main" val="141423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jpg"/><Relationship Id="rId5" Type="http://schemas.openxmlformats.org/officeDocument/2006/relationships/image" Target="../media/image16.png"/><Relationship Id="rId10" Type="http://schemas.openxmlformats.org/officeDocument/2006/relationships/image" Target="../media/image21.jpg"/><Relationship Id="rId4" Type="http://schemas.openxmlformats.org/officeDocument/2006/relationships/image" Target="../media/image15.png"/><Relationship Id="rId9" Type="http://schemas.openxmlformats.org/officeDocument/2006/relationships/image" Target="../media/image20.jpg"/></Relationships>
</file>

<file path=ppt/slides/_rels/slide120.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jp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png"/><Relationship Id="rId1" Type="http://schemas.openxmlformats.org/officeDocument/2006/relationships/slideLayout" Target="../slideLayouts/slideLayout6.xml"/><Relationship Id="rId4" Type="http://schemas.openxmlformats.org/officeDocument/2006/relationships/image" Target="../media/image123.jpg"/></Relationships>
</file>

<file path=ppt/slides/_rels/slide122.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124.jp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26.jp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hyperlink" Target="http://www.aboutcivil.org/civil-engineering-encyclopedia/305-water-res-irrigation-a-hydraulic-structures/1749-local-scour-clear-water-scouring-hydraulic-structures"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image" Target="../media/image133.jp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jp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86.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A365B8-9700-4B92-B825-661992500D2A}"/>
              </a:ext>
            </a:extLst>
          </p:cNvPr>
          <p:cNvSpPr txBox="1"/>
          <p:nvPr/>
        </p:nvSpPr>
        <p:spPr>
          <a:xfrm>
            <a:off x="2878865" y="0"/>
            <a:ext cx="6098582" cy="898900"/>
          </a:xfrm>
          <a:prstGeom prst="rect">
            <a:avLst/>
          </a:prstGeom>
          <a:noFill/>
        </p:spPr>
        <p:txBody>
          <a:bodyPr wrap="square">
            <a:spAutoFit/>
          </a:bodyPr>
          <a:lstStyle/>
          <a:p>
            <a:pPr marL="0" marR="0" lvl="0" indent="0" defTabSz="914400" eaLnBrk="1" fontAlgn="auto" latinLnBrk="0" hangingPunct="1">
              <a:lnSpc>
                <a:spcPts val="7200"/>
              </a:lnSpc>
              <a:spcBef>
                <a:spcPts val="0"/>
              </a:spcBef>
              <a:spcAft>
                <a:spcPts val="0"/>
              </a:spcAft>
              <a:buClrTx/>
              <a:buSzTx/>
              <a:buFontTx/>
              <a:buNone/>
              <a:tabLst/>
              <a:defRPr/>
            </a:pPr>
            <a:r>
              <a:rPr lang="en-US" sz="3600" b="1" dirty="0">
                <a:solidFill>
                  <a:srgbClr val="243B55"/>
                </a:solidFill>
                <a:latin typeface="Montserrat Bold"/>
                <a:ea typeface="Montserrat Bold"/>
                <a:cs typeface="Montserrat Bold"/>
                <a:sym typeface="Montserrat Bold"/>
              </a:rPr>
              <a:t>     Open Channel Flow</a:t>
            </a:r>
            <a:endParaRPr kumimoji="0" lang="en-US" sz="3600" b="1" i="0" u="none" strike="noStrike" kern="0" cap="none" spc="0" normalizeH="0" baseline="0" noProof="0" dirty="0">
              <a:ln>
                <a:noFill/>
              </a:ln>
              <a:solidFill>
                <a:srgbClr val="243B55"/>
              </a:solidFill>
              <a:effectLst/>
              <a:uLnTx/>
              <a:uFillTx/>
              <a:latin typeface="Montserrat Bold"/>
              <a:ea typeface="Montserrat Bold"/>
              <a:cs typeface="Montserrat Bold"/>
              <a:sym typeface="Montserrat Bold"/>
            </a:endParaRPr>
          </a:p>
        </p:txBody>
      </p:sp>
      <p:pic>
        <p:nvPicPr>
          <p:cNvPr id="1026" name="Picture 2" descr="Chapter 5 Flow in open channels | Hydraulics and Water Resources: Examples  Using R">
            <a:extLst>
              <a:ext uri="{FF2B5EF4-FFF2-40B4-BE49-F238E27FC236}">
                <a16:creationId xmlns:a16="http://schemas.microsoft.com/office/drawing/2014/main" id="{202E4278-5E69-718D-E879-0424F58256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562" y="1346891"/>
            <a:ext cx="10726220" cy="35680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6871719-DAEA-29A0-A7FB-4293D62699E2}"/>
              </a:ext>
            </a:extLst>
          </p:cNvPr>
          <p:cNvSpPr txBox="1"/>
          <p:nvPr/>
        </p:nvSpPr>
        <p:spPr>
          <a:xfrm>
            <a:off x="1181100" y="5061584"/>
            <a:ext cx="6098582" cy="1477328"/>
          </a:xfrm>
          <a:prstGeom prst="rect">
            <a:avLst/>
          </a:prstGeom>
          <a:noFill/>
        </p:spPr>
        <p:txBody>
          <a:bodyPr wrap="square">
            <a:spAutoFit/>
          </a:bodyPr>
          <a:lstStyle/>
          <a:p>
            <a:r>
              <a:rPr lang="en-GB" sz="1800" b="1" dirty="0">
                <a:latin typeface="Times New Roman" pitchFamily="18" charset="0"/>
                <a:cs typeface="Times New Roman" pitchFamily="18" charset="0"/>
              </a:rPr>
              <a:t>Prepared By</a:t>
            </a:r>
          </a:p>
          <a:p>
            <a:r>
              <a:rPr lang="en-GB" sz="1800" dirty="0">
                <a:latin typeface="Times New Roman" pitchFamily="18" charset="0"/>
                <a:cs typeface="Times New Roman" pitchFamily="18" charset="0"/>
              </a:rPr>
              <a:t>Somen Saha</a:t>
            </a:r>
          </a:p>
          <a:p>
            <a:r>
              <a:rPr lang="en-GB" sz="1800" dirty="0">
                <a:latin typeface="Times New Roman" pitchFamily="18" charset="0"/>
                <a:cs typeface="Times New Roman" pitchFamily="18" charset="0"/>
              </a:rPr>
              <a:t>Lecturer</a:t>
            </a:r>
          </a:p>
          <a:p>
            <a:r>
              <a:rPr lang="en-GB" sz="1800" dirty="0">
                <a:latin typeface="Times New Roman" pitchFamily="18" charset="0"/>
                <a:cs typeface="Times New Roman" pitchFamily="18" charset="0"/>
              </a:rPr>
              <a:t>Department of Civil Engineering</a:t>
            </a:r>
          </a:p>
          <a:p>
            <a:r>
              <a:rPr lang="en-GB" sz="1800" dirty="0">
                <a:latin typeface="Times New Roman" pitchFamily="18" charset="0"/>
                <a:cs typeface="Times New Roman" pitchFamily="18" charset="0"/>
              </a:rPr>
              <a:t>University of Global Village (UGV), </a:t>
            </a:r>
            <a:r>
              <a:rPr lang="en-GB" sz="1800" dirty="0" err="1">
                <a:latin typeface="Times New Roman" pitchFamily="18" charset="0"/>
                <a:cs typeface="Times New Roman" pitchFamily="18" charset="0"/>
              </a:rPr>
              <a:t>Barishal</a:t>
            </a:r>
            <a:endParaRPr lang="en-US" sz="1800" dirty="0">
              <a:latin typeface="Times New Roman" pitchFamily="18" charset="0"/>
              <a:cs typeface="Times New Roman" pitchFamily="18" charset="0"/>
            </a:endParaRPr>
          </a:p>
        </p:txBody>
      </p:sp>
      <p:sp>
        <p:nvSpPr>
          <p:cNvPr id="6" name="Slide Number Placeholder 5">
            <a:extLst>
              <a:ext uri="{FF2B5EF4-FFF2-40B4-BE49-F238E27FC236}">
                <a16:creationId xmlns:a16="http://schemas.microsoft.com/office/drawing/2014/main" id="{8372DB29-21E1-246C-C331-39A8394F0DA0}"/>
              </a:ext>
            </a:extLst>
          </p:cNvPr>
          <p:cNvSpPr>
            <a:spLocks noGrp="1"/>
          </p:cNvSpPr>
          <p:nvPr>
            <p:ph type="sldNum" sz="quarter" idx="12"/>
          </p:nvPr>
        </p:nvSpPr>
        <p:spPr/>
        <p:txBody>
          <a:bodyPr/>
          <a:lstStyle/>
          <a:p>
            <a:fld id="{34216374-E7D6-4C74-ADA3-2C9987A1DEB2}" type="slidenum">
              <a:rPr lang="en-US" smtClean="0"/>
              <a:t>1</a:t>
            </a:fld>
            <a:endParaRPr lang="en-US"/>
          </a:p>
        </p:txBody>
      </p:sp>
      <p:sp>
        <p:nvSpPr>
          <p:cNvPr id="3" name="TextBox 2">
            <a:extLst>
              <a:ext uri="{FF2B5EF4-FFF2-40B4-BE49-F238E27FC236}">
                <a16:creationId xmlns:a16="http://schemas.microsoft.com/office/drawing/2014/main" id="{FBFE64D4-801D-1F73-37EF-893941B8DD70}"/>
              </a:ext>
            </a:extLst>
          </p:cNvPr>
          <p:cNvSpPr txBox="1"/>
          <p:nvPr/>
        </p:nvSpPr>
        <p:spPr>
          <a:xfrm>
            <a:off x="2689261" y="729622"/>
            <a:ext cx="6097712" cy="518091"/>
          </a:xfrm>
          <a:prstGeom prst="rect">
            <a:avLst/>
          </a:prstGeom>
          <a:noFill/>
        </p:spPr>
        <p:txBody>
          <a:bodyPr wrap="square">
            <a:spAutoFit/>
          </a:bodyPr>
          <a:lstStyle/>
          <a:p>
            <a:pPr algn="ctr">
              <a:lnSpc>
                <a:spcPts val="3255"/>
              </a:lnSpc>
              <a:defRPr/>
            </a:pPr>
            <a:r>
              <a:rPr lang="en-US" sz="3200" b="1" dirty="0">
                <a:solidFill>
                  <a:srgbClr val="243B55"/>
                </a:solidFill>
                <a:latin typeface="Public Sans Bold"/>
                <a:ea typeface="Public Sans Bold"/>
                <a:cs typeface="Public Sans Bold"/>
                <a:sym typeface="Public Sans Bold"/>
              </a:rPr>
              <a:t>CE 0732-3105</a:t>
            </a:r>
            <a:endParaRPr lang="en-US" sz="3200" dirty="0"/>
          </a:p>
        </p:txBody>
      </p:sp>
      <p:pic>
        <p:nvPicPr>
          <p:cNvPr id="7" name="Picture 6">
            <a:extLst>
              <a:ext uri="{FF2B5EF4-FFF2-40B4-BE49-F238E27FC236}">
                <a16:creationId xmlns:a16="http://schemas.microsoft.com/office/drawing/2014/main" id="{E6F35CEB-BD64-AB52-35BB-57ED39D4CD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0646" y="126100"/>
            <a:ext cx="1600200" cy="1121613"/>
          </a:xfrm>
          <a:prstGeom prst="rect">
            <a:avLst/>
          </a:prstGeom>
          <a:noFill/>
          <a:ln>
            <a:noFill/>
          </a:ln>
        </p:spPr>
      </p:pic>
    </p:spTree>
    <p:extLst>
      <p:ext uri="{BB962C8B-B14F-4D97-AF65-F5344CB8AC3E}">
        <p14:creationId xmlns:p14="http://schemas.microsoft.com/office/powerpoint/2010/main" val="1003164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28986" y="628839"/>
            <a:ext cx="3807054" cy="402061"/>
          </a:xfrm>
          <a:prstGeom prst="rect">
            <a:avLst/>
          </a:prstGeom>
        </p:spPr>
        <p:txBody>
          <a:bodyPr vert="horz" wrap="square" lIns="0" tIns="10950" rIns="0" bIns="0" rtlCol="0" anchor="ctr">
            <a:spAutoFit/>
          </a:bodyPr>
          <a:lstStyle/>
          <a:p>
            <a:pPr marL="11527">
              <a:lnSpc>
                <a:spcPct val="100000"/>
              </a:lnSpc>
              <a:spcBef>
                <a:spcPts val="86"/>
              </a:spcBef>
            </a:pPr>
            <a:r>
              <a:rPr sz="2541" spc="54" dirty="0"/>
              <a:t>OPEN-CHANNEL</a:t>
            </a:r>
            <a:r>
              <a:rPr sz="2541" spc="263" dirty="0"/>
              <a:t> </a:t>
            </a:r>
            <a:r>
              <a:rPr sz="2541" spc="-5" dirty="0"/>
              <a:t>FLOW</a:t>
            </a:r>
            <a:endParaRPr sz="2541"/>
          </a:p>
        </p:txBody>
      </p:sp>
      <p:grpSp>
        <p:nvGrpSpPr>
          <p:cNvPr id="3" name="object 3"/>
          <p:cNvGrpSpPr/>
          <p:nvPr/>
        </p:nvGrpSpPr>
        <p:grpSpPr>
          <a:xfrm>
            <a:off x="6156272" y="3535270"/>
            <a:ext cx="2493085" cy="2426234"/>
            <a:chOff x="5413111" y="3895344"/>
            <a:chExt cx="2747010" cy="2673350"/>
          </a:xfrm>
        </p:grpSpPr>
        <p:sp>
          <p:nvSpPr>
            <p:cNvPr id="4" name="object 4"/>
            <p:cNvSpPr/>
            <p:nvPr/>
          </p:nvSpPr>
          <p:spPr>
            <a:xfrm>
              <a:off x="5922126" y="4332731"/>
              <a:ext cx="2232660" cy="2231390"/>
            </a:xfrm>
            <a:custGeom>
              <a:avLst/>
              <a:gdLst/>
              <a:ahLst/>
              <a:cxnLst/>
              <a:rect l="l" t="t" r="r" b="b"/>
              <a:pathLst>
                <a:path w="2232659" h="2231390">
                  <a:moveTo>
                    <a:pt x="1115567" y="0"/>
                  </a:moveTo>
                  <a:lnTo>
                    <a:pt x="1067208" y="1028"/>
                  </a:lnTo>
                  <a:lnTo>
                    <a:pt x="1019371" y="4086"/>
                  </a:lnTo>
                  <a:lnTo>
                    <a:pt x="972099" y="9131"/>
                  </a:lnTo>
                  <a:lnTo>
                    <a:pt x="925435" y="16122"/>
                  </a:lnTo>
                  <a:lnTo>
                    <a:pt x="879420" y="25019"/>
                  </a:lnTo>
                  <a:lnTo>
                    <a:pt x="834097" y="35778"/>
                  </a:lnTo>
                  <a:lnTo>
                    <a:pt x="789506" y="48360"/>
                  </a:lnTo>
                  <a:lnTo>
                    <a:pt x="745691" y="62721"/>
                  </a:lnTo>
                  <a:lnTo>
                    <a:pt x="702693" y="78821"/>
                  </a:lnTo>
                  <a:lnTo>
                    <a:pt x="660554" y="96619"/>
                  </a:lnTo>
                  <a:lnTo>
                    <a:pt x="619316" y="116072"/>
                  </a:lnTo>
                  <a:lnTo>
                    <a:pt x="579022" y="137139"/>
                  </a:lnTo>
                  <a:lnTo>
                    <a:pt x="539712" y="159780"/>
                  </a:lnTo>
                  <a:lnTo>
                    <a:pt x="501430" y="183951"/>
                  </a:lnTo>
                  <a:lnTo>
                    <a:pt x="464217" y="209613"/>
                  </a:lnTo>
                  <a:lnTo>
                    <a:pt x="428116" y="236722"/>
                  </a:lnTo>
                  <a:lnTo>
                    <a:pt x="393167" y="265239"/>
                  </a:lnTo>
                  <a:lnTo>
                    <a:pt x="359414" y="295120"/>
                  </a:lnTo>
                  <a:lnTo>
                    <a:pt x="326897" y="326326"/>
                  </a:lnTo>
                  <a:lnTo>
                    <a:pt x="295660" y="358814"/>
                  </a:lnTo>
                  <a:lnTo>
                    <a:pt x="265744" y="392543"/>
                  </a:lnTo>
                  <a:lnTo>
                    <a:pt x="237192" y="427470"/>
                  </a:lnTo>
                  <a:lnTo>
                    <a:pt x="210044" y="463556"/>
                  </a:lnTo>
                  <a:lnTo>
                    <a:pt x="184343" y="500758"/>
                  </a:lnTo>
                  <a:lnTo>
                    <a:pt x="160132" y="539035"/>
                  </a:lnTo>
                  <a:lnTo>
                    <a:pt x="137451" y="578346"/>
                  </a:lnTo>
                  <a:lnTo>
                    <a:pt x="116344" y="618648"/>
                  </a:lnTo>
                  <a:lnTo>
                    <a:pt x="96852" y="659901"/>
                  </a:lnTo>
                  <a:lnTo>
                    <a:pt x="79017" y="702062"/>
                  </a:lnTo>
                  <a:lnTo>
                    <a:pt x="62881" y="745091"/>
                  </a:lnTo>
                  <a:lnTo>
                    <a:pt x="48486" y="788946"/>
                  </a:lnTo>
                  <a:lnTo>
                    <a:pt x="35874" y="833585"/>
                  </a:lnTo>
                  <a:lnTo>
                    <a:pt x="25088" y="878967"/>
                  </a:lnTo>
                  <a:lnTo>
                    <a:pt x="16168" y="925050"/>
                  </a:lnTo>
                  <a:lnTo>
                    <a:pt x="9157" y="971793"/>
                  </a:lnTo>
                  <a:lnTo>
                    <a:pt x="4098" y="1019155"/>
                  </a:lnTo>
                  <a:lnTo>
                    <a:pt x="1031" y="1067093"/>
                  </a:lnTo>
                  <a:lnTo>
                    <a:pt x="0" y="1115567"/>
                  </a:lnTo>
                  <a:lnTo>
                    <a:pt x="1031" y="1163927"/>
                  </a:lnTo>
                  <a:lnTo>
                    <a:pt x="4098" y="1211764"/>
                  </a:lnTo>
                  <a:lnTo>
                    <a:pt x="9157" y="1259036"/>
                  </a:lnTo>
                  <a:lnTo>
                    <a:pt x="16168" y="1305700"/>
                  </a:lnTo>
                  <a:lnTo>
                    <a:pt x="25088" y="1351715"/>
                  </a:lnTo>
                  <a:lnTo>
                    <a:pt x="35874" y="1397038"/>
                  </a:lnTo>
                  <a:lnTo>
                    <a:pt x="48486" y="1441629"/>
                  </a:lnTo>
                  <a:lnTo>
                    <a:pt x="62881" y="1485444"/>
                  </a:lnTo>
                  <a:lnTo>
                    <a:pt x="79017" y="1528442"/>
                  </a:lnTo>
                  <a:lnTo>
                    <a:pt x="96852" y="1570581"/>
                  </a:lnTo>
                  <a:lnTo>
                    <a:pt x="116344" y="1611819"/>
                  </a:lnTo>
                  <a:lnTo>
                    <a:pt x="137451" y="1652113"/>
                  </a:lnTo>
                  <a:lnTo>
                    <a:pt x="160132" y="1691422"/>
                  </a:lnTo>
                  <a:lnTo>
                    <a:pt x="184343" y="1729705"/>
                  </a:lnTo>
                  <a:lnTo>
                    <a:pt x="210044" y="1766917"/>
                  </a:lnTo>
                  <a:lnTo>
                    <a:pt x="237192" y="1803019"/>
                  </a:lnTo>
                  <a:lnTo>
                    <a:pt x="265744" y="1837968"/>
                  </a:lnTo>
                  <a:lnTo>
                    <a:pt x="295660" y="1871721"/>
                  </a:lnTo>
                  <a:lnTo>
                    <a:pt x="326897" y="1904237"/>
                  </a:lnTo>
                  <a:lnTo>
                    <a:pt x="359414" y="1935475"/>
                  </a:lnTo>
                  <a:lnTo>
                    <a:pt x="393167" y="1965391"/>
                  </a:lnTo>
                  <a:lnTo>
                    <a:pt x="428116" y="1993943"/>
                  </a:lnTo>
                  <a:lnTo>
                    <a:pt x="464217" y="2021091"/>
                  </a:lnTo>
                  <a:lnTo>
                    <a:pt x="501430" y="2046792"/>
                  </a:lnTo>
                  <a:lnTo>
                    <a:pt x="539712" y="2071003"/>
                  </a:lnTo>
                  <a:lnTo>
                    <a:pt x="579022" y="2093683"/>
                  </a:lnTo>
                  <a:lnTo>
                    <a:pt x="619316" y="2114791"/>
                  </a:lnTo>
                  <a:lnTo>
                    <a:pt x="660554" y="2134283"/>
                  </a:lnTo>
                  <a:lnTo>
                    <a:pt x="702693" y="2152118"/>
                  </a:lnTo>
                  <a:lnTo>
                    <a:pt x="745691" y="2168254"/>
                  </a:lnTo>
                  <a:lnTo>
                    <a:pt x="789506" y="2182649"/>
                  </a:lnTo>
                  <a:lnTo>
                    <a:pt x="834097" y="2195261"/>
                  </a:lnTo>
                  <a:lnTo>
                    <a:pt x="879420" y="2206047"/>
                  </a:lnTo>
                  <a:lnTo>
                    <a:pt x="925435" y="2214967"/>
                  </a:lnTo>
                  <a:lnTo>
                    <a:pt x="972099" y="2221978"/>
                  </a:lnTo>
                  <a:lnTo>
                    <a:pt x="1019371" y="2227037"/>
                  </a:lnTo>
                  <a:lnTo>
                    <a:pt x="1067208" y="2230104"/>
                  </a:lnTo>
                  <a:lnTo>
                    <a:pt x="1115567" y="2231135"/>
                  </a:lnTo>
                  <a:lnTo>
                    <a:pt x="1164045" y="2230104"/>
                  </a:lnTo>
                  <a:lnTo>
                    <a:pt x="1211992" y="2227037"/>
                  </a:lnTo>
                  <a:lnTo>
                    <a:pt x="1259369" y="2221978"/>
                  </a:lnTo>
                  <a:lnTo>
                    <a:pt x="1306132" y="2214967"/>
                  </a:lnTo>
                  <a:lnTo>
                    <a:pt x="1352241" y="2206047"/>
                  </a:lnTo>
                  <a:lnTo>
                    <a:pt x="1397652" y="2195261"/>
                  </a:lnTo>
                  <a:lnTo>
                    <a:pt x="1442326" y="2182649"/>
                  </a:lnTo>
                  <a:lnTo>
                    <a:pt x="1486218" y="2168254"/>
                  </a:lnTo>
                  <a:lnTo>
                    <a:pt x="1529289" y="2152118"/>
                  </a:lnTo>
                  <a:lnTo>
                    <a:pt x="1571495" y="2134283"/>
                  </a:lnTo>
                  <a:lnTo>
                    <a:pt x="1612796" y="2114791"/>
                  </a:lnTo>
                  <a:lnTo>
                    <a:pt x="1653149" y="2093683"/>
                  </a:lnTo>
                  <a:lnTo>
                    <a:pt x="1692513" y="2071003"/>
                  </a:lnTo>
                  <a:lnTo>
                    <a:pt x="1730845" y="2046792"/>
                  </a:lnTo>
                  <a:lnTo>
                    <a:pt x="1768104" y="2021091"/>
                  </a:lnTo>
                  <a:lnTo>
                    <a:pt x="1804247" y="1993943"/>
                  </a:lnTo>
                  <a:lnTo>
                    <a:pt x="1839235" y="1965391"/>
                  </a:lnTo>
                  <a:lnTo>
                    <a:pt x="1873023" y="1935475"/>
                  </a:lnTo>
                  <a:lnTo>
                    <a:pt x="1905571" y="1904237"/>
                  </a:lnTo>
                  <a:lnTo>
                    <a:pt x="1936837" y="1871721"/>
                  </a:lnTo>
                  <a:lnTo>
                    <a:pt x="1966778" y="1837968"/>
                  </a:lnTo>
                  <a:lnTo>
                    <a:pt x="1995354" y="1803019"/>
                  </a:lnTo>
                  <a:lnTo>
                    <a:pt x="2022521" y="1766917"/>
                  </a:lnTo>
                  <a:lnTo>
                    <a:pt x="2048239" y="1729705"/>
                  </a:lnTo>
                  <a:lnTo>
                    <a:pt x="2072466" y="1691422"/>
                  </a:lnTo>
                  <a:lnTo>
                    <a:pt x="2095160" y="1652113"/>
                  </a:lnTo>
                  <a:lnTo>
                    <a:pt x="2116278" y="1611819"/>
                  </a:lnTo>
                  <a:lnTo>
                    <a:pt x="2135779" y="1570581"/>
                  </a:lnTo>
                  <a:lnTo>
                    <a:pt x="2153622" y="1528442"/>
                  </a:lnTo>
                  <a:lnTo>
                    <a:pt x="2169764" y="1485444"/>
                  </a:lnTo>
                  <a:lnTo>
                    <a:pt x="2184163" y="1441629"/>
                  </a:lnTo>
                  <a:lnTo>
                    <a:pt x="2196779" y="1397038"/>
                  </a:lnTo>
                  <a:lnTo>
                    <a:pt x="2207568" y="1351715"/>
                  </a:lnTo>
                  <a:lnTo>
                    <a:pt x="2216489" y="1305700"/>
                  </a:lnTo>
                  <a:lnTo>
                    <a:pt x="2223501" y="1259036"/>
                  </a:lnTo>
                  <a:lnTo>
                    <a:pt x="2228561" y="1211764"/>
                  </a:lnTo>
                  <a:lnTo>
                    <a:pt x="2231628" y="1163927"/>
                  </a:lnTo>
                  <a:lnTo>
                    <a:pt x="2232659" y="1115567"/>
                  </a:lnTo>
                  <a:lnTo>
                    <a:pt x="2231628" y="1067093"/>
                  </a:lnTo>
                  <a:lnTo>
                    <a:pt x="2228561" y="1019155"/>
                  </a:lnTo>
                  <a:lnTo>
                    <a:pt x="2223501" y="971793"/>
                  </a:lnTo>
                  <a:lnTo>
                    <a:pt x="2216489" y="925050"/>
                  </a:lnTo>
                  <a:lnTo>
                    <a:pt x="2207568" y="878967"/>
                  </a:lnTo>
                  <a:lnTo>
                    <a:pt x="2196779" y="833585"/>
                  </a:lnTo>
                  <a:lnTo>
                    <a:pt x="2184163" y="788946"/>
                  </a:lnTo>
                  <a:lnTo>
                    <a:pt x="2169764" y="745091"/>
                  </a:lnTo>
                  <a:lnTo>
                    <a:pt x="2153622" y="702062"/>
                  </a:lnTo>
                  <a:lnTo>
                    <a:pt x="2135779" y="659901"/>
                  </a:lnTo>
                  <a:lnTo>
                    <a:pt x="2116278" y="618648"/>
                  </a:lnTo>
                  <a:lnTo>
                    <a:pt x="2095160" y="578346"/>
                  </a:lnTo>
                  <a:lnTo>
                    <a:pt x="2072466" y="539035"/>
                  </a:lnTo>
                  <a:lnTo>
                    <a:pt x="2048239" y="500758"/>
                  </a:lnTo>
                  <a:lnTo>
                    <a:pt x="2022521" y="463556"/>
                  </a:lnTo>
                  <a:lnTo>
                    <a:pt x="1995354" y="427470"/>
                  </a:lnTo>
                  <a:lnTo>
                    <a:pt x="1966778" y="392543"/>
                  </a:lnTo>
                  <a:lnTo>
                    <a:pt x="1936837" y="358814"/>
                  </a:lnTo>
                  <a:lnTo>
                    <a:pt x="1905571" y="326326"/>
                  </a:lnTo>
                  <a:lnTo>
                    <a:pt x="1873023" y="295120"/>
                  </a:lnTo>
                  <a:lnTo>
                    <a:pt x="1839235" y="265239"/>
                  </a:lnTo>
                  <a:lnTo>
                    <a:pt x="1804247" y="236722"/>
                  </a:lnTo>
                  <a:lnTo>
                    <a:pt x="1768104" y="209613"/>
                  </a:lnTo>
                  <a:lnTo>
                    <a:pt x="1730845" y="183951"/>
                  </a:lnTo>
                  <a:lnTo>
                    <a:pt x="1692513" y="159780"/>
                  </a:lnTo>
                  <a:lnTo>
                    <a:pt x="1653149" y="137139"/>
                  </a:lnTo>
                  <a:lnTo>
                    <a:pt x="1612796" y="116072"/>
                  </a:lnTo>
                  <a:lnTo>
                    <a:pt x="1571495" y="96619"/>
                  </a:lnTo>
                  <a:lnTo>
                    <a:pt x="1529289" y="78821"/>
                  </a:lnTo>
                  <a:lnTo>
                    <a:pt x="1486218" y="62721"/>
                  </a:lnTo>
                  <a:lnTo>
                    <a:pt x="1442326" y="48360"/>
                  </a:lnTo>
                  <a:lnTo>
                    <a:pt x="1397652" y="35778"/>
                  </a:lnTo>
                  <a:lnTo>
                    <a:pt x="1352241" y="25019"/>
                  </a:lnTo>
                  <a:lnTo>
                    <a:pt x="1306132" y="16122"/>
                  </a:lnTo>
                  <a:lnTo>
                    <a:pt x="1259369" y="9131"/>
                  </a:lnTo>
                  <a:lnTo>
                    <a:pt x="1211992" y="4086"/>
                  </a:lnTo>
                  <a:lnTo>
                    <a:pt x="1164045" y="1028"/>
                  </a:lnTo>
                  <a:lnTo>
                    <a:pt x="1115567" y="0"/>
                  </a:lnTo>
                  <a:close/>
                </a:path>
                <a:path w="2232659" h="2231390">
                  <a:moveTo>
                    <a:pt x="71627" y="862583"/>
                  </a:moveTo>
                  <a:lnTo>
                    <a:pt x="2161031" y="862583"/>
                  </a:lnTo>
                </a:path>
              </a:pathLst>
            </a:custGeom>
            <a:ln w="9524">
              <a:solidFill>
                <a:srgbClr val="000000"/>
              </a:solidFill>
            </a:ln>
          </p:spPr>
          <p:txBody>
            <a:bodyPr wrap="square" lIns="0" tIns="0" rIns="0" bIns="0" rtlCol="0"/>
            <a:lstStyle/>
            <a:p>
              <a:endParaRPr sz="1634"/>
            </a:p>
          </p:txBody>
        </p:sp>
        <p:pic>
          <p:nvPicPr>
            <p:cNvPr id="5" name="object 5"/>
            <p:cNvPicPr/>
            <p:nvPr/>
          </p:nvPicPr>
          <p:blipFill>
            <a:blip r:embed="rId2" cstate="print"/>
            <a:stretch>
              <a:fillRect/>
            </a:stretch>
          </p:blipFill>
          <p:spPr>
            <a:xfrm>
              <a:off x="6420284" y="5047297"/>
              <a:ext cx="225932" cy="152780"/>
            </a:xfrm>
            <a:prstGeom prst="rect">
              <a:avLst/>
            </a:prstGeom>
          </p:spPr>
        </p:pic>
        <p:sp>
          <p:nvSpPr>
            <p:cNvPr id="6" name="object 6"/>
            <p:cNvSpPr/>
            <p:nvPr/>
          </p:nvSpPr>
          <p:spPr>
            <a:xfrm>
              <a:off x="5413111" y="3895344"/>
              <a:ext cx="1446530" cy="1228725"/>
            </a:xfrm>
            <a:custGeom>
              <a:avLst/>
              <a:gdLst/>
              <a:ahLst/>
              <a:cxnLst/>
              <a:rect l="l" t="t" r="r" b="b"/>
              <a:pathLst>
                <a:path w="1446529" h="1228725">
                  <a:moveTo>
                    <a:pt x="1390814" y="1175877"/>
                  </a:moveTo>
                  <a:lnTo>
                    <a:pt x="7620" y="1524"/>
                  </a:lnTo>
                  <a:lnTo>
                    <a:pt x="4572" y="0"/>
                  </a:lnTo>
                  <a:lnTo>
                    <a:pt x="0" y="1524"/>
                  </a:lnTo>
                  <a:lnTo>
                    <a:pt x="0" y="4572"/>
                  </a:lnTo>
                  <a:lnTo>
                    <a:pt x="1524" y="9144"/>
                  </a:lnTo>
                  <a:lnTo>
                    <a:pt x="1384418" y="1183242"/>
                  </a:lnTo>
                  <a:lnTo>
                    <a:pt x="1390814" y="1175877"/>
                  </a:lnTo>
                  <a:close/>
                </a:path>
                <a:path w="1446529" h="1228725">
                  <a:moveTo>
                    <a:pt x="1402080" y="1217897"/>
                  </a:moveTo>
                  <a:lnTo>
                    <a:pt x="1402080" y="1187196"/>
                  </a:lnTo>
                  <a:lnTo>
                    <a:pt x="1400556" y="1190244"/>
                  </a:lnTo>
                  <a:lnTo>
                    <a:pt x="1397508" y="1191768"/>
                  </a:lnTo>
                  <a:lnTo>
                    <a:pt x="1394460" y="1191768"/>
                  </a:lnTo>
                  <a:lnTo>
                    <a:pt x="1384418" y="1183242"/>
                  </a:lnTo>
                  <a:lnTo>
                    <a:pt x="1362456" y="1208532"/>
                  </a:lnTo>
                  <a:lnTo>
                    <a:pt x="1402080" y="1217897"/>
                  </a:lnTo>
                  <a:close/>
                </a:path>
                <a:path w="1446529" h="1228725">
                  <a:moveTo>
                    <a:pt x="1402080" y="1187196"/>
                  </a:moveTo>
                  <a:lnTo>
                    <a:pt x="1400556" y="1184148"/>
                  </a:lnTo>
                  <a:lnTo>
                    <a:pt x="1390814" y="1175877"/>
                  </a:lnTo>
                  <a:lnTo>
                    <a:pt x="1384418" y="1183242"/>
                  </a:lnTo>
                  <a:lnTo>
                    <a:pt x="1394460" y="1191768"/>
                  </a:lnTo>
                  <a:lnTo>
                    <a:pt x="1397508" y="1191768"/>
                  </a:lnTo>
                  <a:lnTo>
                    <a:pt x="1400556" y="1190244"/>
                  </a:lnTo>
                  <a:lnTo>
                    <a:pt x="1402080" y="1187196"/>
                  </a:lnTo>
                  <a:close/>
                </a:path>
                <a:path w="1446529" h="1228725">
                  <a:moveTo>
                    <a:pt x="1446276" y="1228344"/>
                  </a:moveTo>
                  <a:lnTo>
                    <a:pt x="1412748" y="1150620"/>
                  </a:lnTo>
                  <a:lnTo>
                    <a:pt x="1390814" y="1175877"/>
                  </a:lnTo>
                  <a:lnTo>
                    <a:pt x="1400556" y="1184148"/>
                  </a:lnTo>
                  <a:lnTo>
                    <a:pt x="1402080" y="1187196"/>
                  </a:lnTo>
                  <a:lnTo>
                    <a:pt x="1402080" y="1217897"/>
                  </a:lnTo>
                  <a:lnTo>
                    <a:pt x="1446276" y="1228344"/>
                  </a:lnTo>
                  <a:close/>
                </a:path>
              </a:pathLst>
            </a:custGeom>
            <a:solidFill>
              <a:srgbClr val="000000"/>
            </a:solidFill>
          </p:spPr>
          <p:txBody>
            <a:bodyPr wrap="square" lIns="0" tIns="0" rIns="0" bIns="0" rtlCol="0"/>
            <a:lstStyle/>
            <a:p>
              <a:endParaRPr sz="1634"/>
            </a:p>
          </p:txBody>
        </p:sp>
        <p:pic>
          <p:nvPicPr>
            <p:cNvPr id="7" name="object 7"/>
            <p:cNvPicPr/>
            <p:nvPr/>
          </p:nvPicPr>
          <p:blipFill>
            <a:blip r:embed="rId3" cstate="print"/>
            <a:stretch>
              <a:fillRect/>
            </a:stretch>
          </p:blipFill>
          <p:spPr>
            <a:xfrm>
              <a:off x="7036171" y="4974336"/>
              <a:ext cx="76200" cy="220980"/>
            </a:xfrm>
            <a:prstGeom prst="rect">
              <a:avLst/>
            </a:prstGeom>
          </p:spPr>
        </p:pic>
        <p:pic>
          <p:nvPicPr>
            <p:cNvPr id="8" name="object 8"/>
            <p:cNvPicPr/>
            <p:nvPr/>
          </p:nvPicPr>
          <p:blipFill>
            <a:blip r:embed="rId4" cstate="print"/>
            <a:stretch>
              <a:fillRect/>
            </a:stretch>
          </p:blipFill>
          <p:spPr>
            <a:xfrm>
              <a:off x="7252579" y="4974336"/>
              <a:ext cx="76200" cy="220980"/>
            </a:xfrm>
            <a:prstGeom prst="rect">
              <a:avLst/>
            </a:prstGeom>
          </p:spPr>
        </p:pic>
        <p:pic>
          <p:nvPicPr>
            <p:cNvPr id="9" name="object 9"/>
            <p:cNvPicPr/>
            <p:nvPr/>
          </p:nvPicPr>
          <p:blipFill>
            <a:blip r:embed="rId5" cstate="print"/>
            <a:stretch>
              <a:fillRect/>
            </a:stretch>
          </p:blipFill>
          <p:spPr>
            <a:xfrm>
              <a:off x="7468987" y="4974336"/>
              <a:ext cx="76200" cy="220980"/>
            </a:xfrm>
            <a:prstGeom prst="rect">
              <a:avLst/>
            </a:prstGeom>
          </p:spPr>
        </p:pic>
        <p:pic>
          <p:nvPicPr>
            <p:cNvPr id="10" name="object 10"/>
            <p:cNvPicPr/>
            <p:nvPr/>
          </p:nvPicPr>
          <p:blipFill>
            <a:blip r:embed="rId3" cstate="print"/>
            <a:stretch>
              <a:fillRect/>
            </a:stretch>
          </p:blipFill>
          <p:spPr>
            <a:xfrm>
              <a:off x="7683871" y="4974336"/>
              <a:ext cx="76200" cy="220980"/>
            </a:xfrm>
            <a:prstGeom prst="rect">
              <a:avLst/>
            </a:prstGeom>
          </p:spPr>
        </p:pic>
      </p:grpSp>
      <p:grpSp>
        <p:nvGrpSpPr>
          <p:cNvPr id="11" name="object 11"/>
          <p:cNvGrpSpPr/>
          <p:nvPr/>
        </p:nvGrpSpPr>
        <p:grpSpPr>
          <a:xfrm>
            <a:off x="3276142" y="3403874"/>
            <a:ext cx="1525473" cy="2297718"/>
            <a:chOff x="2239634" y="3750564"/>
            <a:chExt cx="1680845" cy="2531745"/>
          </a:xfrm>
        </p:grpSpPr>
        <p:sp>
          <p:nvSpPr>
            <p:cNvPr id="12" name="object 12"/>
            <p:cNvSpPr/>
            <p:nvPr/>
          </p:nvSpPr>
          <p:spPr>
            <a:xfrm>
              <a:off x="2252334" y="4547615"/>
              <a:ext cx="1656714" cy="1729739"/>
            </a:xfrm>
            <a:custGeom>
              <a:avLst/>
              <a:gdLst/>
              <a:ahLst/>
              <a:cxnLst/>
              <a:rect l="l" t="t" r="r" b="b"/>
              <a:pathLst>
                <a:path w="1656714" h="1729739">
                  <a:moveTo>
                    <a:pt x="1656587" y="864107"/>
                  </a:moveTo>
                  <a:lnTo>
                    <a:pt x="1656587" y="0"/>
                  </a:lnTo>
                  <a:lnTo>
                    <a:pt x="0" y="0"/>
                  </a:lnTo>
                  <a:lnTo>
                    <a:pt x="0" y="864107"/>
                  </a:lnTo>
                  <a:lnTo>
                    <a:pt x="1309" y="913273"/>
                  </a:lnTo>
                  <a:lnTo>
                    <a:pt x="5191" y="961713"/>
                  </a:lnTo>
                  <a:lnTo>
                    <a:pt x="11577" y="1009356"/>
                  </a:lnTo>
                  <a:lnTo>
                    <a:pt x="20396" y="1056128"/>
                  </a:lnTo>
                  <a:lnTo>
                    <a:pt x="31581" y="1101956"/>
                  </a:lnTo>
                  <a:lnTo>
                    <a:pt x="45060" y="1146769"/>
                  </a:lnTo>
                  <a:lnTo>
                    <a:pt x="60765" y="1190493"/>
                  </a:lnTo>
                  <a:lnTo>
                    <a:pt x="78627" y="1233055"/>
                  </a:lnTo>
                  <a:lnTo>
                    <a:pt x="98577" y="1274383"/>
                  </a:lnTo>
                  <a:lnTo>
                    <a:pt x="120544" y="1314404"/>
                  </a:lnTo>
                  <a:lnTo>
                    <a:pt x="144459" y="1353045"/>
                  </a:lnTo>
                  <a:lnTo>
                    <a:pt x="170254" y="1390234"/>
                  </a:lnTo>
                  <a:lnTo>
                    <a:pt x="197858" y="1425898"/>
                  </a:lnTo>
                  <a:lnTo>
                    <a:pt x="227203" y="1459964"/>
                  </a:lnTo>
                  <a:lnTo>
                    <a:pt x="258218" y="1492359"/>
                  </a:lnTo>
                  <a:lnTo>
                    <a:pt x="290836" y="1523010"/>
                  </a:lnTo>
                  <a:lnTo>
                    <a:pt x="324986" y="1551846"/>
                  </a:lnTo>
                  <a:lnTo>
                    <a:pt x="360598" y="1578793"/>
                  </a:lnTo>
                  <a:lnTo>
                    <a:pt x="397605" y="1603778"/>
                  </a:lnTo>
                  <a:lnTo>
                    <a:pt x="435935" y="1626729"/>
                  </a:lnTo>
                  <a:lnTo>
                    <a:pt x="475520" y="1647572"/>
                  </a:lnTo>
                  <a:lnTo>
                    <a:pt x="516291" y="1666236"/>
                  </a:lnTo>
                  <a:lnTo>
                    <a:pt x="558178" y="1682648"/>
                  </a:lnTo>
                  <a:lnTo>
                    <a:pt x="601112" y="1696734"/>
                  </a:lnTo>
                  <a:lnTo>
                    <a:pt x="645023" y="1708422"/>
                  </a:lnTo>
                  <a:lnTo>
                    <a:pt x="689843" y="1717639"/>
                  </a:lnTo>
                  <a:lnTo>
                    <a:pt x="735501" y="1724313"/>
                  </a:lnTo>
                  <a:lnTo>
                    <a:pt x="781928" y="1728371"/>
                  </a:lnTo>
                  <a:lnTo>
                    <a:pt x="829055" y="1729739"/>
                  </a:lnTo>
                  <a:lnTo>
                    <a:pt x="876031" y="1728371"/>
                  </a:lnTo>
                  <a:lnTo>
                    <a:pt x="922316" y="1724313"/>
                  </a:lnTo>
                  <a:lnTo>
                    <a:pt x="967842" y="1717639"/>
                  </a:lnTo>
                  <a:lnTo>
                    <a:pt x="1012540" y="1708422"/>
                  </a:lnTo>
                  <a:lnTo>
                    <a:pt x="1056339" y="1696734"/>
                  </a:lnTo>
                  <a:lnTo>
                    <a:pt x="1099169" y="1682648"/>
                  </a:lnTo>
                  <a:lnTo>
                    <a:pt x="1140961" y="1666236"/>
                  </a:lnTo>
                  <a:lnTo>
                    <a:pt x="1181645" y="1647572"/>
                  </a:lnTo>
                  <a:lnTo>
                    <a:pt x="1221152" y="1626729"/>
                  </a:lnTo>
                  <a:lnTo>
                    <a:pt x="1259411" y="1603778"/>
                  </a:lnTo>
                  <a:lnTo>
                    <a:pt x="1296353" y="1578793"/>
                  </a:lnTo>
                  <a:lnTo>
                    <a:pt x="1331908" y="1551846"/>
                  </a:lnTo>
                  <a:lnTo>
                    <a:pt x="1366007" y="1523010"/>
                  </a:lnTo>
                  <a:lnTo>
                    <a:pt x="1398579" y="1492359"/>
                  </a:lnTo>
                  <a:lnTo>
                    <a:pt x="1429556" y="1459964"/>
                  </a:lnTo>
                  <a:lnTo>
                    <a:pt x="1458866" y="1425898"/>
                  </a:lnTo>
                  <a:lnTo>
                    <a:pt x="1486441" y="1390234"/>
                  </a:lnTo>
                  <a:lnTo>
                    <a:pt x="1512211" y="1353045"/>
                  </a:lnTo>
                  <a:lnTo>
                    <a:pt x="1536106" y="1314404"/>
                  </a:lnTo>
                  <a:lnTo>
                    <a:pt x="1558056" y="1274383"/>
                  </a:lnTo>
                  <a:lnTo>
                    <a:pt x="1577992" y="1233055"/>
                  </a:lnTo>
                  <a:lnTo>
                    <a:pt x="1595843" y="1190493"/>
                  </a:lnTo>
                  <a:lnTo>
                    <a:pt x="1611540" y="1146769"/>
                  </a:lnTo>
                  <a:lnTo>
                    <a:pt x="1625014" y="1101956"/>
                  </a:lnTo>
                  <a:lnTo>
                    <a:pt x="1636195" y="1056128"/>
                  </a:lnTo>
                  <a:lnTo>
                    <a:pt x="1645012" y="1009356"/>
                  </a:lnTo>
                  <a:lnTo>
                    <a:pt x="1651396" y="961713"/>
                  </a:lnTo>
                  <a:lnTo>
                    <a:pt x="1655278" y="913273"/>
                  </a:lnTo>
                  <a:lnTo>
                    <a:pt x="1656587" y="864107"/>
                  </a:lnTo>
                  <a:close/>
                </a:path>
              </a:pathLst>
            </a:custGeom>
            <a:solidFill>
              <a:srgbClr val="98CCFF"/>
            </a:solidFill>
          </p:spPr>
          <p:txBody>
            <a:bodyPr wrap="square" lIns="0" tIns="0" rIns="0" bIns="0" rtlCol="0"/>
            <a:lstStyle/>
            <a:p>
              <a:endParaRPr sz="1634"/>
            </a:p>
          </p:txBody>
        </p:sp>
        <p:sp>
          <p:nvSpPr>
            <p:cNvPr id="13" name="object 13"/>
            <p:cNvSpPr/>
            <p:nvPr/>
          </p:nvSpPr>
          <p:spPr>
            <a:xfrm>
              <a:off x="2252334" y="4547615"/>
              <a:ext cx="1656714" cy="1729739"/>
            </a:xfrm>
            <a:custGeom>
              <a:avLst/>
              <a:gdLst/>
              <a:ahLst/>
              <a:cxnLst/>
              <a:rect l="l" t="t" r="r" b="b"/>
              <a:pathLst>
                <a:path w="1656714" h="1729739">
                  <a:moveTo>
                    <a:pt x="1656587" y="864107"/>
                  </a:moveTo>
                  <a:lnTo>
                    <a:pt x="1655278" y="913273"/>
                  </a:lnTo>
                  <a:lnTo>
                    <a:pt x="1651396" y="961713"/>
                  </a:lnTo>
                  <a:lnTo>
                    <a:pt x="1645012" y="1009356"/>
                  </a:lnTo>
                  <a:lnTo>
                    <a:pt x="1636195" y="1056128"/>
                  </a:lnTo>
                  <a:lnTo>
                    <a:pt x="1625014" y="1101956"/>
                  </a:lnTo>
                  <a:lnTo>
                    <a:pt x="1611540" y="1146769"/>
                  </a:lnTo>
                  <a:lnTo>
                    <a:pt x="1595843" y="1190493"/>
                  </a:lnTo>
                  <a:lnTo>
                    <a:pt x="1577992" y="1233055"/>
                  </a:lnTo>
                  <a:lnTo>
                    <a:pt x="1558056" y="1274383"/>
                  </a:lnTo>
                  <a:lnTo>
                    <a:pt x="1536106" y="1314404"/>
                  </a:lnTo>
                  <a:lnTo>
                    <a:pt x="1512211" y="1353045"/>
                  </a:lnTo>
                  <a:lnTo>
                    <a:pt x="1486441" y="1390234"/>
                  </a:lnTo>
                  <a:lnTo>
                    <a:pt x="1458866" y="1425898"/>
                  </a:lnTo>
                  <a:lnTo>
                    <a:pt x="1429556" y="1459964"/>
                  </a:lnTo>
                  <a:lnTo>
                    <a:pt x="1398579" y="1492359"/>
                  </a:lnTo>
                  <a:lnTo>
                    <a:pt x="1366007" y="1523010"/>
                  </a:lnTo>
                  <a:lnTo>
                    <a:pt x="1331908" y="1551846"/>
                  </a:lnTo>
                  <a:lnTo>
                    <a:pt x="1296353" y="1578793"/>
                  </a:lnTo>
                  <a:lnTo>
                    <a:pt x="1259411" y="1603778"/>
                  </a:lnTo>
                  <a:lnTo>
                    <a:pt x="1221152" y="1626729"/>
                  </a:lnTo>
                  <a:lnTo>
                    <a:pt x="1181645" y="1647572"/>
                  </a:lnTo>
                  <a:lnTo>
                    <a:pt x="1140961" y="1666236"/>
                  </a:lnTo>
                  <a:lnTo>
                    <a:pt x="1099169" y="1682648"/>
                  </a:lnTo>
                  <a:lnTo>
                    <a:pt x="1056339" y="1696734"/>
                  </a:lnTo>
                  <a:lnTo>
                    <a:pt x="1012540" y="1708422"/>
                  </a:lnTo>
                  <a:lnTo>
                    <a:pt x="967842" y="1717639"/>
                  </a:lnTo>
                  <a:lnTo>
                    <a:pt x="922316" y="1724313"/>
                  </a:lnTo>
                  <a:lnTo>
                    <a:pt x="876031" y="1728371"/>
                  </a:lnTo>
                  <a:lnTo>
                    <a:pt x="829055" y="1729739"/>
                  </a:lnTo>
                  <a:lnTo>
                    <a:pt x="781928" y="1728371"/>
                  </a:lnTo>
                  <a:lnTo>
                    <a:pt x="735501" y="1724313"/>
                  </a:lnTo>
                  <a:lnTo>
                    <a:pt x="689843" y="1717639"/>
                  </a:lnTo>
                  <a:lnTo>
                    <a:pt x="645023" y="1708422"/>
                  </a:lnTo>
                  <a:lnTo>
                    <a:pt x="601112" y="1696734"/>
                  </a:lnTo>
                  <a:lnTo>
                    <a:pt x="558178" y="1682648"/>
                  </a:lnTo>
                  <a:lnTo>
                    <a:pt x="516291" y="1666236"/>
                  </a:lnTo>
                  <a:lnTo>
                    <a:pt x="475520" y="1647572"/>
                  </a:lnTo>
                  <a:lnTo>
                    <a:pt x="435935" y="1626729"/>
                  </a:lnTo>
                  <a:lnTo>
                    <a:pt x="397605" y="1603778"/>
                  </a:lnTo>
                  <a:lnTo>
                    <a:pt x="360598" y="1578793"/>
                  </a:lnTo>
                  <a:lnTo>
                    <a:pt x="324986" y="1551846"/>
                  </a:lnTo>
                  <a:lnTo>
                    <a:pt x="290836" y="1523010"/>
                  </a:lnTo>
                  <a:lnTo>
                    <a:pt x="258218" y="1492359"/>
                  </a:lnTo>
                  <a:lnTo>
                    <a:pt x="227203" y="1459964"/>
                  </a:lnTo>
                  <a:lnTo>
                    <a:pt x="197858" y="1425898"/>
                  </a:lnTo>
                  <a:lnTo>
                    <a:pt x="170254" y="1390234"/>
                  </a:lnTo>
                  <a:lnTo>
                    <a:pt x="144459" y="1353045"/>
                  </a:lnTo>
                  <a:lnTo>
                    <a:pt x="120544" y="1314404"/>
                  </a:lnTo>
                  <a:lnTo>
                    <a:pt x="98577" y="1274383"/>
                  </a:lnTo>
                  <a:lnTo>
                    <a:pt x="78627" y="1233055"/>
                  </a:lnTo>
                  <a:lnTo>
                    <a:pt x="60765" y="1190493"/>
                  </a:lnTo>
                  <a:lnTo>
                    <a:pt x="45060" y="1146769"/>
                  </a:lnTo>
                  <a:lnTo>
                    <a:pt x="31581" y="1101956"/>
                  </a:lnTo>
                  <a:lnTo>
                    <a:pt x="20396" y="1056128"/>
                  </a:lnTo>
                  <a:lnTo>
                    <a:pt x="11577" y="1009356"/>
                  </a:lnTo>
                  <a:lnTo>
                    <a:pt x="5191" y="961713"/>
                  </a:lnTo>
                  <a:lnTo>
                    <a:pt x="1309" y="913273"/>
                  </a:lnTo>
                  <a:lnTo>
                    <a:pt x="0" y="864107"/>
                  </a:lnTo>
                  <a:lnTo>
                    <a:pt x="0" y="0"/>
                  </a:lnTo>
                  <a:lnTo>
                    <a:pt x="1656587" y="0"/>
                  </a:lnTo>
                  <a:lnTo>
                    <a:pt x="1656587" y="864107"/>
                  </a:lnTo>
                  <a:close/>
                </a:path>
              </a:pathLst>
            </a:custGeom>
            <a:ln w="9524">
              <a:solidFill>
                <a:srgbClr val="000000"/>
              </a:solidFill>
            </a:ln>
          </p:spPr>
          <p:txBody>
            <a:bodyPr wrap="square" lIns="0" tIns="0" rIns="0" bIns="0" rtlCol="0"/>
            <a:lstStyle/>
            <a:p>
              <a:endParaRPr sz="1634"/>
            </a:p>
          </p:txBody>
        </p:sp>
        <p:sp>
          <p:nvSpPr>
            <p:cNvPr id="14" name="object 14"/>
            <p:cNvSpPr/>
            <p:nvPr/>
          </p:nvSpPr>
          <p:spPr>
            <a:xfrm>
              <a:off x="2252334" y="4116323"/>
              <a:ext cx="1655445" cy="502920"/>
            </a:xfrm>
            <a:custGeom>
              <a:avLst/>
              <a:gdLst/>
              <a:ahLst/>
              <a:cxnLst/>
              <a:rect l="l" t="t" r="r" b="b"/>
              <a:pathLst>
                <a:path w="1655445" h="502920">
                  <a:moveTo>
                    <a:pt x="0" y="502919"/>
                  </a:moveTo>
                  <a:lnTo>
                    <a:pt x="0" y="0"/>
                  </a:lnTo>
                </a:path>
                <a:path w="1655445" h="502920">
                  <a:moveTo>
                    <a:pt x="1655063" y="502919"/>
                  </a:moveTo>
                  <a:lnTo>
                    <a:pt x="1655063" y="0"/>
                  </a:lnTo>
                </a:path>
              </a:pathLst>
            </a:custGeom>
            <a:ln w="25399">
              <a:solidFill>
                <a:srgbClr val="000000"/>
              </a:solidFill>
            </a:ln>
          </p:spPr>
          <p:txBody>
            <a:bodyPr wrap="square" lIns="0" tIns="0" rIns="0" bIns="0" rtlCol="0"/>
            <a:lstStyle/>
            <a:p>
              <a:endParaRPr sz="1634"/>
            </a:p>
          </p:txBody>
        </p:sp>
        <p:pic>
          <p:nvPicPr>
            <p:cNvPr id="15" name="object 15"/>
            <p:cNvPicPr/>
            <p:nvPr/>
          </p:nvPicPr>
          <p:blipFill>
            <a:blip r:embed="rId6" cstate="print"/>
            <a:stretch>
              <a:fillRect/>
            </a:stretch>
          </p:blipFill>
          <p:spPr>
            <a:xfrm>
              <a:off x="2605712" y="4398073"/>
              <a:ext cx="225932" cy="154304"/>
            </a:xfrm>
            <a:prstGeom prst="rect">
              <a:avLst/>
            </a:prstGeom>
          </p:spPr>
        </p:pic>
        <p:sp>
          <p:nvSpPr>
            <p:cNvPr id="16" name="object 16"/>
            <p:cNvSpPr/>
            <p:nvPr/>
          </p:nvSpPr>
          <p:spPr>
            <a:xfrm>
              <a:off x="3044814" y="3750564"/>
              <a:ext cx="867410" cy="797560"/>
            </a:xfrm>
            <a:custGeom>
              <a:avLst/>
              <a:gdLst/>
              <a:ahLst/>
              <a:cxnLst/>
              <a:rect l="l" t="t" r="r" b="b"/>
              <a:pathLst>
                <a:path w="867410" h="797560">
                  <a:moveTo>
                    <a:pt x="52410" y="742392"/>
                  </a:moveTo>
                  <a:lnTo>
                    <a:pt x="30480" y="717804"/>
                  </a:lnTo>
                  <a:lnTo>
                    <a:pt x="0" y="797052"/>
                  </a:lnTo>
                  <a:lnTo>
                    <a:pt x="41148" y="785406"/>
                  </a:lnTo>
                  <a:lnTo>
                    <a:pt x="41148" y="754380"/>
                  </a:lnTo>
                  <a:lnTo>
                    <a:pt x="42672" y="751332"/>
                  </a:lnTo>
                  <a:lnTo>
                    <a:pt x="52410" y="742392"/>
                  </a:lnTo>
                  <a:close/>
                </a:path>
                <a:path w="867410" h="797560">
                  <a:moveTo>
                    <a:pt x="58152" y="748831"/>
                  </a:moveTo>
                  <a:lnTo>
                    <a:pt x="52410" y="742392"/>
                  </a:lnTo>
                  <a:lnTo>
                    <a:pt x="42672" y="751332"/>
                  </a:lnTo>
                  <a:lnTo>
                    <a:pt x="41148" y="754380"/>
                  </a:lnTo>
                  <a:lnTo>
                    <a:pt x="42672" y="757428"/>
                  </a:lnTo>
                  <a:lnTo>
                    <a:pt x="45720" y="758952"/>
                  </a:lnTo>
                  <a:lnTo>
                    <a:pt x="48768" y="757428"/>
                  </a:lnTo>
                  <a:lnTo>
                    <a:pt x="58152" y="748831"/>
                  </a:lnTo>
                  <a:close/>
                </a:path>
                <a:path w="867410" h="797560">
                  <a:moveTo>
                    <a:pt x="80772" y="774192"/>
                  </a:moveTo>
                  <a:lnTo>
                    <a:pt x="58152" y="748831"/>
                  </a:lnTo>
                  <a:lnTo>
                    <a:pt x="48768" y="757428"/>
                  </a:lnTo>
                  <a:lnTo>
                    <a:pt x="45720" y="758952"/>
                  </a:lnTo>
                  <a:lnTo>
                    <a:pt x="42672" y="757428"/>
                  </a:lnTo>
                  <a:lnTo>
                    <a:pt x="41148" y="754380"/>
                  </a:lnTo>
                  <a:lnTo>
                    <a:pt x="41148" y="785406"/>
                  </a:lnTo>
                  <a:lnTo>
                    <a:pt x="80772" y="774192"/>
                  </a:lnTo>
                  <a:close/>
                </a:path>
                <a:path w="867410" h="797560">
                  <a:moveTo>
                    <a:pt x="867156" y="6096"/>
                  </a:moveTo>
                  <a:lnTo>
                    <a:pt x="867156" y="1524"/>
                  </a:lnTo>
                  <a:lnTo>
                    <a:pt x="862584" y="0"/>
                  </a:lnTo>
                  <a:lnTo>
                    <a:pt x="859536" y="1524"/>
                  </a:lnTo>
                  <a:lnTo>
                    <a:pt x="52410" y="742392"/>
                  </a:lnTo>
                  <a:lnTo>
                    <a:pt x="58152" y="748831"/>
                  </a:lnTo>
                  <a:lnTo>
                    <a:pt x="865632" y="9144"/>
                  </a:lnTo>
                  <a:lnTo>
                    <a:pt x="867156" y="6096"/>
                  </a:lnTo>
                  <a:close/>
                </a:path>
              </a:pathLst>
            </a:custGeom>
            <a:solidFill>
              <a:srgbClr val="000000"/>
            </a:solidFill>
          </p:spPr>
          <p:txBody>
            <a:bodyPr wrap="square" lIns="0" tIns="0" rIns="0" bIns="0" rtlCol="0"/>
            <a:lstStyle/>
            <a:p>
              <a:endParaRPr sz="1634"/>
            </a:p>
          </p:txBody>
        </p:sp>
        <p:pic>
          <p:nvPicPr>
            <p:cNvPr id="17" name="object 17"/>
            <p:cNvPicPr/>
            <p:nvPr/>
          </p:nvPicPr>
          <p:blipFill>
            <a:blip r:embed="rId5" cstate="print"/>
            <a:stretch>
              <a:fillRect/>
            </a:stretch>
          </p:blipFill>
          <p:spPr>
            <a:xfrm>
              <a:off x="2933562" y="4326636"/>
              <a:ext cx="76200" cy="220980"/>
            </a:xfrm>
            <a:prstGeom prst="rect">
              <a:avLst/>
            </a:prstGeom>
          </p:spPr>
        </p:pic>
        <p:pic>
          <p:nvPicPr>
            <p:cNvPr id="18" name="object 18"/>
            <p:cNvPicPr/>
            <p:nvPr/>
          </p:nvPicPr>
          <p:blipFill>
            <a:blip r:embed="rId3" cstate="print"/>
            <a:stretch>
              <a:fillRect/>
            </a:stretch>
          </p:blipFill>
          <p:spPr>
            <a:xfrm>
              <a:off x="3148446" y="4326636"/>
              <a:ext cx="76200" cy="220980"/>
            </a:xfrm>
            <a:prstGeom prst="rect">
              <a:avLst/>
            </a:prstGeom>
          </p:spPr>
        </p:pic>
        <p:pic>
          <p:nvPicPr>
            <p:cNvPr id="19" name="object 19"/>
            <p:cNvPicPr/>
            <p:nvPr/>
          </p:nvPicPr>
          <p:blipFill>
            <a:blip r:embed="rId7" cstate="print"/>
            <a:stretch>
              <a:fillRect/>
            </a:stretch>
          </p:blipFill>
          <p:spPr>
            <a:xfrm>
              <a:off x="3364854" y="4326636"/>
              <a:ext cx="76200" cy="207264"/>
            </a:xfrm>
            <a:prstGeom prst="rect">
              <a:avLst/>
            </a:prstGeom>
          </p:spPr>
        </p:pic>
        <p:pic>
          <p:nvPicPr>
            <p:cNvPr id="20" name="object 20"/>
            <p:cNvPicPr/>
            <p:nvPr/>
          </p:nvPicPr>
          <p:blipFill>
            <a:blip r:embed="rId8" cstate="print"/>
            <a:stretch>
              <a:fillRect/>
            </a:stretch>
          </p:blipFill>
          <p:spPr>
            <a:xfrm>
              <a:off x="3579738" y="4326636"/>
              <a:ext cx="76200" cy="207264"/>
            </a:xfrm>
            <a:prstGeom prst="rect">
              <a:avLst/>
            </a:prstGeom>
          </p:spPr>
        </p:pic>
      </p:grpSp>
      <p:sp>
        <p:nvSpPr>
          <p:cNvPr id="21" name="object 21"/>
          <p:cNvSpPr txBox="1"/>
          <p:nvPr/>
        </p:nvSpPr>
        <p:spPr>
          <a:xfrm>
            <a:off x="2615478" y="1256800"/>
            <a:ext cx="6373330" cy="3198249"/>
          </a:xfrm>
          <a:prstGeom prst="rect">
            <a:avLst/>
          </a:prstGeom>
        </p:spPr>
        <p:txBody>
          <a:bodyPr vert="horz" wrap="square" lIns="0" tIns="23052" rIns="0" bIns="0" rtlCol="0">
            <a:spAutoFit/>
          </a:bodyPr>
          <a:lstStyle/>
          <a:p>
            <a:pPr marL="345219" marR="76651" indent="-311216">
              <a:lnSpc>
                <a:spcPts val="2605"/>
              </a:lnSpc>
              <a:spcBef>
                <a:spcPts val="182"/>
              </a:spcBef>
              <a:buClr>
                <a:srgbClr val="CC6500"/>
              </a:buClr>
              <a:buSzPct val="70833"/>
              <a:buFont typeface="Lucida Sans Unicode"/>
              <a:buChar char="■"/>
              <a:tabLst>
                <a:tab pos="345219" algn="l"/>
                <a:tab pos="345796" algn="l"/>
              </a:tabLst>
            </a:pPr>
            <a:r>
              <a:rPr sz="2178" dirty="0">
                <a:solidFill>
                  <a:srgbClr val="3232FF"/>
                </a:solidFill>
                <a:latin typeface="Comic Sans MS"/>
                <a:cs typeface="Comic Sans MS"/>
              </a:rPr>
              <a:t>Open-channel </a:t>
            </a:r>
            <a:r>
              <a:rPr sz="2178" spc="-5" dirty="0">
                <a:solidFill>
                  <a:srgbClr val="3232FF"/>
                </a:solidFill>
                <a:latin typeface="Comic Sans MS"/>
                <a:cs typeface="Comic Sans MS"/>
              </a:rPr>
              <a:t>flow is </a:t>
            </a:r>
            <a:r>
              <a:rPr sz="2178" dirty="0">
                <a:solidFill>
                  <a:srgbClr val="3232FF"/>
                </a:solidFill>
                <a:latin typeface="Comic Sans MS"/>
                <a:cs typeface="Comic Sans MS"/>
              </a:rPr>
              <a:t>a </a:t>
            </a:r>
            <a:r>
              <a:rPr sz="2178" spc="-5" dirty="0">
                <a:solidFill>
                  <a:srgbClr val="3232FF"/>
                </a:solidFill>
                <a:latin typeface="Comic Sans MS"/>
                <a:cs typeface="Comic Sans MS"/>
              </a:rPr>
              <a:t>flow of liquid (basically </a:t>
            </a:r>
            <a:r>
              <a:rPr sz="2178" spc="-640" dirty="0">
                <a:solidFill>
                  <a:srgbClr val="3232FF"/>
                </a:solidFill>
                <a:latin typeface="Comic Sans MS"/>
                <a:cs typeface="Comic Sans MS"/>
              </a:rPr>
              <a:t> </a:t>
            </a:r>
            <a:r>
              <a:rPr sz="2178" spc="-5" dirty="0">
                <a:solidFill>
                  <a:srgbClr val="3232FF"/>
                </a:solidFill>
                <a:latin typeface="Comic Sans MS"/>
                <a:cs typeface="Comic Sans MS"/>
              </a:rPr>
              <a:t>water)</a:t>
            </a:r>
            <a:r>
              <a:rPr sz="2178" spc="-9" dirty="0">
                <a:solidFill>
                  <a:srgbClr val="3232FF"/>
                </a:solidFill>
                <a:latin typeface="Comic Sans MS"/>
                <a:cs typeface="Comic Sans MS"/>
              </a:rPr>
              <a:t> </a:t>
            </a:r>
            <a:r>
              <a:rPr sz="2178" spc="-5" dirty="0">
                <a:solidFill>
                  <a:srgbClr val="3232FF"/>
                </a:solidFill>
                <a:latin typeface="Comic Sans MS"/>
                <a:cs typeface="Comic Sans MS"/>
              </a:rPr>
              <a:t>in</a:t>
            </a:r>
            <a:r>
              <a:rPr sz="2178" spc="5" dirty="0">
                <a:solidFill>
                  <a:srgbClr val="3232FF"/>
                </a:solidFill>
                <a:latin typeface="Comic Sans MS"/>
                <a:cs typeface="Comic Sans MS"/>
              </a:rPr>
              <a:t> </a:t>
            </a:r>
            <a:r>
              <a:rPr sz="2178" dirty="0">
                <a:solidFill>
                  <a:srgbClr val="3232FF"/>
                </a:solidFill>
                <a:latin typeface="Comic Sans MS"/>
                <a:cs typeface="Comic Sans MS"/>
              </a:rPr>
              <a:t>a</a:t>
            </a:r>
            <a:r>
              <a:rPr sz="2178" spc="-18" dirty="0">
                <a:solidFill>
                  <a:srgbClr val="3232FF"/>
                </a:solidFill>
                <a:latin typeface="Comic Sans MS"/>
                <a:cs typeface="Comic Sans MS"/>
              </a:rPr>
              <a:t> </a:t>
            </a:r>
            <a:r>
              <a:rPr sz="2178" spc="-5" dirty="0">
                <a:solidFill>
                  <a:srgbClr val="3232FF"/>
                </a:solidFill>
                <a:latin typeface="Comic Sans MS"/>
                <a:cs typeface="Comic Sans MS"/>
              </a:rPr>
              <a:t>conduit with</a:t>
            </a:r>
            <a:r>
              <a:rPr sz="2178" dirty="0">
                <a:solidFill>
                  <a:srgbClr val="3232FF"/>
                </a:solidFill>
                <a:latin typeface="Comic Sans MS"/>
                <a:cs typeface="Comic Sans MS"/>
              </a:rPr>
              <a:t> a</a:t>
            </a:r>
            <a:r>
              <a:rPr sz="2178" spc="-14" dirty="0">
                <a:solidFill>
                  <a:srgbClr val="3232FF"/>
                </a:solidFill>
                <a:latin typeface="Comic Sans MS"/>
                <a:cs typeface="Comic Sans MS"/>
              </a:rPr>
              <a:t> </a:t>
            </a:r>
            <a:r>
              <a:rPr sz="2178" spc="-5" dirty="0">
                <a:solidFill>
                  <a:srgbClr val="3232FF"/>
                </a:solidFill>
                <a:latin typeface="Comic Sans MS"/>
                <a:cs typeface="Comic Sans MS"/>
              </a:rPr>
              <a:t>free</a:t>
            </a:r>
            <a:r>
              <a:rPr sz="2178" spc="-9" dirty="0">
                <a:solidFill>
                  <a:srgbClr val="3232FF"/>
                </a:solidFill>
                <a:latin typeface="Comic Sans MS"/>
                <a:cs typeface="Comic Sans MS"/>
              </a:rPr>
              <a:t> </a:t>
            </a:r>
            <a:r>
              <a:rPr sz="2178" spc="-5" dirty="0">
                <a:solidFill>
                  <a:srgbClr val="3232FF"/>
                </a:solidFill>
                <a:latin typeface="Comic Sans MS"/>
                <a:cs typeface="Comic Sans MS"/>
              </a:rPr>
              <a:t>surface.</a:t>
            </a:r>
            <a:endParaRPr sz="2178">
              <a:latin typeface="Comic Sans MS"/>
              <a:cs typeface="Comic Sans MS"/>
            </a:endParaRPr>
          </a:p>
          <a:p>
            <a:pPr marL="345219" marR="27664" indent="-311216">
              <a:lnSpc>
                <a:spcPts val="2605"/>
              </a:lnSpc>
              <a:spcBef>
                <a:spcPts val="531"/>
              </a:spcBef>
              <a:buClr>
                <a:srgbClr val="CC6500"/>
              </a:buClr>
              <a:buSzPct val="70833"/>
              <a:buFont typeface="Lucida Sans Unicode"/>
              <a:buChar char="■"/>
              <a:tabLst>
                <a:tab pos="345219" algn="l"/>
                <a:tab pos="345796" algn="l"/>
              </a:tabLst>
            </a:pPr>
            <a:r>
              <a:rPr sz="2178" dirty="0">
                <a:solidFill>
                  <a:srgbClr val="3232FF"/>
                </a:solidFill>
                <a:latin typeface="Comic Sans MS"/>
                <a:cs typeface="Comic Sans MS"/>
              </a:rPr>
              <a:t>That </a:t>
            </a:r>
            <a:r>
              <a:rPr sz="2178" spc="-5" dirty="0">
                <a:solidFill>
                  <a:srgbClr val="3232FF"/>
                </a:solidFill>
                <a:latin typeface="Comic Sans MS"/>
                <a:cs typeface="Comic Sans MS"/>
              </a:rPr>
              <a:t>is </a:t>
            </a:r>
            <a:r>
              <a:rPr sz="2178" dirty="0">
                <a:solidFill>
                  <a:srgbClr val="3232FF"/>
                </a:solidFill>
                <a:latin typeface="Comic Sans MS"/>
                <a:cs typeface="Comic Sans MS"/>
              </a:rPr>
              <a:t>a </a:t>
            </a:r>
            <a:r>
              <a:rPr sz="2178" spc="-5" dirty="0">
                <a:solidFill>
                  <a:srgbClr val="3232FF"/>
                </a:solidFill>
                <a:latin typeface="Comic Sans MS"/>
                <a:cs typeface="Comic Sans MS"/>
              </a:rPr>
              <a:t>surface on </a:t>
            </a:r>
            <a:r>
              <a:rPr sz="2178" dirty="0">
                <a:solidFill>
                  <a:srgbClr val="3232FF"/>
                </a:solidFill>
                <a:latin typeface="Comic Sans MS"/>
                <a:cs typeface="Comic Sans MS"/>
              </a:rPr>
              <a:t>which </a:t>
            </a:r>
            <a:r>
              <a:rPr sz="2178" spc="-5" dirty="0">
                <a:solidFill>
                  <a:srgbClr val="3232FF"/>
                </a:solidFill>
                <a:latin typeface="Comic Sans MS"/>
                <a:cs typeface="Comic Sans MS"/>
              </a:rPr>
              <a:t>pressure is equal to </a:t>
            </a:r>
            <a:r>
              <a:rPr sz="2178" spc="-640" dirty="0">
                <a:solidFill>
                  <a:srgbClr val="3232FF"/>
                </a:solidFill>
                <a:latin typeface="Comic Sans MS"/>
                <a:cs typeface="Comic Sans MS"/>
              </a:rPr>
              <a:t> </a:t>
            </a:r>
            <a:r>
              <a:rPr sz="2178" spc="-5" dirty="0">
                <a:solidFill>
                  <a:srgbClr val="3232FF"/>
                </a:solidFill>
                <a:latin typeface="Comic Sans MS"/>
                <a:cs typeface="Comic Sans MS"/>
              </a:rPr>
              <a:t>local</a:t>
            </a:r>
            <a:r>
              <a:rPr sz="2178" dirty="0">
                <a:solidFill>
                  <a:srgbClr val="3232FF"/>
                </a:solidFill>
                <a:latin typeface="Comic Sans MS"/>
                <a:cs typeface="Comic Sans MS"/>
              </a:rPr>
              <a:t> </a:t>
            </a:r>
            <a:r>
              <a:rPr sz="2178" spc="-5" dirty="0">
                <a:solidFill>
                  <a:srgbClr val="3232FF"/>
                </a:solidFill>
                <a:latin typeface="Comic Sans MS"/>
                <a:cs typeface="Comic Sans MS"/>
              </a:rPr>
              <a:t>atmospheric</a:t>
            </a:r>
            <a:r>
              <a:rPr sz="2178" spc="5" dirty="0">
                <a:solidFill>
                  <a:srgbClr val="3232FF"/>
                </a:solidFill>
                <a:latin typeface="Comic Sans MS"/>
                <a:cs typeface="Comic Sans MS"/>
              </a:rPr>
              <a:t> </a:t>
            </a:r>
            <a:r>
              <a:rPr sz="2178" spc="-5" dirty="0">
                <a:solidFill>
                  <a:srgbClr val="3232FF"/>
                </a:solidFill>
                <a:latin typeface="Comic Sans MS"/>
                <a:cs typeface="Comic Sans MS"/>
              </a:rPr>
              <a:t>pressure.</a:t>
            </a:r>
            <a:endParaRPr sz="2178">
              <a:latin typeface="Comic Sans MS"/>
              <a:cs typeface="Comic Sans MS"/>
            </a:endParaRPr>
          </a:p>
          <a:p>
            <a:pPr>
              <a:spcBef>
                <a:spcPts val="23"/>
              </a:spcBef>
            </a:pPr>
            <a:endParaRPr sz="2859">
              <a:latin typeface="Comic Sans MS"/>
              <a:cs typeface="Comic Sans MS"/>
            </a:endParaRPr>
          </a:p>
          <a:p>
            <a:pPr marL="2323170">
              <a:lnSpc>
                <a:spcPts val="2605"/>
              </a:lnSpc>
              <a:spcBef>
                <a:spcPts val="5"/>
              </a:spcBef>
            </a:pPr>
            <a:r>
              <a:rPr sz="2178" spc="-5" dirty="0">
                <a:latin typeface="Times New Roman"/>
                <a:cs typeface="Times New Roman"/>
              </a:rPr>
              <a:t>Free</a:t>
            </a:r>
            <a:r>
              <a:rPr sz="2178" spc="-32" dirty="0">
                <a:latin typeface="Times New Roman"/>
                <a:cs typeface="Times New Roman"/>
              </a:rPr>
              <a:t> </a:t>
            </a:r>
            <a:r>
              <a:rPr sz="2178" spc="-5" dirty="0">
                <a:latin typeface="Times New Roman"/>
                <a:cs typeface="Times New Roman"/>
              </a:rPr>
              <a:t>surface</a:t>
            </a:r>
            <a:endParaRPr sz="2178">
              <a:latin typeface="Times New Roman"/>
              <a:cs typeface="Times New Roman"/>
            </a:endParaRPr>
          </a:p>
          <a:p>
            <a:pPr marL="1342840">
              <a:lnSpc>
                <a:spcPts val="2605"/>
              </a:lnSpc>
            </a:pPr>
            <a:r>
              <a:rPr sz="3267" baseline="13888" dirty="0">
                <a:latin typeface="Times New Roman"/>
                <a:cs typeface="Times New Roman"/>
              </a:rPr>
              <a:t>P</a:t>
            </a:r>
            <a:r>
              <a:rPr sz="1452" dirty="0">
                <a:latin typeface="Times New Roman"/>
                <a:cs typeface="Times New Roman"/>
              </a:rPr>
              <a:t>atm</a:t>
            </a:r>
            <a:endParaRPr sz="1452">
              <a:latin typeface="Times New Roman"/>
              <a:cs typeface="Times New Roman"/>
            </a:endParaRPr>
          </a:p>
          <a:p>
            <a:pPr>
              <a:spcBef>
                <a:spcPts val="32"/>
              </a:spcBef>
            </a:pPr>
            <a:endParaRPr sz="2178">
              <a:latin typeface="Times New Roman"/>
              <a:cs typeface="Times New Roman"/>
            </a:endParaRPr>
          </a:p>
          <a:p>
            <a:pPr marR="932495" algn="r"/>
            <a:r>
              <a:rPr sz="3267" baseline="13888" dirty="0">
                <a:latin typeface="Times New Roman"/>
                <a:cs typeface="Times New Roman"/>
              </a:rPr>
              <a:t>P</a:t>
            </a:r>
            <a:r>
              <a:rPr sz="1452" dirty="0">
                <a:latin typeface="Times New Roman"/>
                <a:cs typeface="Times New Roman"/>
              </a:rPr>
              <a:t>atm</a:t>
            </a:r>
            <a:endParaRPr sz="1452">
              <a:latin typeface="Times New Roman"/>
              <a:cs typeface="Times New Roman"/>
            </a:endParaRPr>
          </a:p>
        </p:txBody>
      </p:sp>
      <p:sp>
        <p:nvSpPr>
          <p:cNvPr id="22" name="Slide Number Placeholder 21">
            <a:extLst>
              <a:ext uri="{FF2B5EF4-FFF2-40B4-BE49-F238E27FC236}">
                <a16:creationId xmlns:a16="http://schemas.microsoft.com/office/drawing/2014/main" id="{36AFC37E-3EE7-81EF-18DB-A67B5EFDBE85}"/>
              </a:ext>
            </a:extLst>
          </p:cNvPr>
          <p:cNvSpPr>
            <a:spLocks noGrp="1"/>
          </p:cNvSpPr>
          <p:nvPr>
            <p:ph type="sldNum" sz="quarter" idx="12"/>
          </p:nvPr>
        </p:nvSpPr>
        <p:spPr/>
        <p:txBody>
          <a:bodyPr/>
          <a:lstStyle/>
          <a:p>
            <a:fld id="{34216374-E7D6-4C74-ADA3-2C9987A1DEB2}" type="slidenum">
              <a:rPr lang="en-US" smtClean="0"/>
              <a:t>10</a:t>
            </a:fld>
            <a:endParaRPr lang="en-US"/>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2A6171-5B50-6FA1-EB7E-838944AE9783}"/>
              </a:ext>
            </a:extLst>
          </p:cNvPr>
          <p:cNvPicPr>
            <a:picLocks noChangeAspect="1"/>
          </p:cNvPicPr>
          <p:nvPr/>
        </p:nvPicPr>
        <p:blipFill>
          <a:blip r:embed="rId2"/>
          <a:stretch>
            <a:fillRect/>
          </a:stretch>
        </p:blipFill>
        <p:spPr>
          <a:xfrm>
            <a:off x="377687" y="1579267"/>
            <a:ext cx="11439940" cy="3699465"/>
          </a:xfrm>
          <a:prstGeom prst="rect">
            <a:avLst/>
          </a:prstGeom>
        </p:spPr>
      </p:pic>
      <p:sp>
        <p:nvSpPr>
          <p:cNvPr id="2" name="Slide Number Placeholder 1">
            <a:extLst>
              <a:ext uri="{FF2B5EF4-FFF2-40B4-BE49-F238E27FC236}">
                <a16:creationId xmlns:a16="http://schemas.microsoft.com/office/drawing/2014/main" id="{540269B3-CE3D-2CCA-98A1-885D39AC8FBD}"/>
              </a:ext>
            </a:extLst>
          </p:cNvPr>
          <p:cNvSpPr>
            <a:spLocks noGrp="1"/>
          </p:cNvSpPr>
          <p:nvPr>
            <p:ph type="sldNum" sz="quarter" idx="12"/>
          </p:nvPr>
        </p:nvSpPr>
        <p:spPr/>
        <p:txBody>
          <a:bodyPr/>
          <a:lstStyle/>
          <a:p>
            <a:fld id="{34216374-E7D6-4C74-ADA3-2C9987A1DEB2}" type="slidenum">
              <a:rPr lang="en-US" smtClean="0"/>
              <a:t>100</a:t>
            </a:fld>
            <a:endParaRPr lang="en-US"/>
          </a:p>
        </p:txBody>
      </p:sp>
    </p:spTree>
    <p:extLst>
      <p:ext uri="{BB962C8B-B14F-4D97-AF65-F5344CB8AC3E}">
        <p14:creationId xmlns:p14="http://schemas.microsoft.com/office/powerpoint/2010/main" val="421273300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B7318B-F844-0531-3D3F-617325DE3F23}"/>
              </a:ext>
            </a:extLst>
          </p:cNvPr>
          <p:cNvPicPr>
            <a:picLocks noChangeAspect="1"/>
          </p:cNvPicPr>
          <p:nvPr/>
        </p:nvPicPr>
        <p:blipFill>
          <a:blip r:embed="rId2"/>
          <a:stretch>
            <a:fillRect/>
          </a:stretch>
        </p:blipFill>
        <p:spPr>
          <a:xfrm>
            <a:off x="0" y="695562"/>
            <a:ext cx="12192000" cy="5466876"/>
          </a:xfrm>
          <a:prstGeom prst="rect">
            <a:avLst/>
          </a:prstGeom>
        </p:spPr>
      </p:pic>
      <p:sp>
        <p:nvSpPr>
          <p:cNvPr id="2" name="Slide Number Placeholder 1">
            <a:extLst>
              <a:ext uri="{FF2B5EF4-FFF2-40B4-BE49-F238E27FC236}">
                <a16:creationId xmlns:a16="http://schemas.microsoft.com/office/drawing/2014/main" id="{F551968E-1B75-1CEB-FFD9-1126A8EB5803}"/>
              </a:ext>
            </a:extLst>
          </p:cNvPr>
          <p:cNvSpPr>
            <a:spLocks noGrp="1"/>
          </p:cNvSpPr>
          <p:nvPr>
            <p:ph type="sldNum" sz="quarter" idx="12"/>
          </p:nvPr>
        </p:nvSpPr>
        <p:spPr/>
        <p:txBody>
          <a:bodyPr/>
          <a:lstStyle/>
          <a:p>
            <a:fld id="{34216374-E7D6-4C74-ADA3-2C9987A1DEB2}" type="slidenum">
              <a:rPr lang="en-US" smtClean="0"/>
              <a:t>101</a:t>
            </a:fld>
            <a:endParaRPr lang="en-US"/>
          </a:p>
        </p:txBody>
      </p:sp>
    </p:spTree>
    <p:extLst>
      <p:ext uri="{BB962C8B-B14F-4D97-AF65-F5344CB8AC3E}">
        <p14:creationId xmlns:p14="http://schemas.microsoft.com/office/powerpoint/2010/main" val="88818831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9AE5EA-8D0B-5212-4B61-00BFD73693C3}"/>
              </a:ext>
            </a:extLst>
          </p:cNvPr>
          <p:cNvPicPr>
            <a:picLocks noChangeAspect="1"/>
          </p:cNvPicPr>
          <p:nvPr/>
        </p:nvPicPr>
        <p:blipFill>
          <a:blip r:embed="rId2"/>
          <a:stretch>
            <a:fillRect/>
          </a:stretch>
        </p:blipFill>
        <p:spPr>
          <a:xfrm>
            <a:off x="308113" y="823141"/>
            <a:ext cx="11648662" cy="5211717"/>
          </a:xfrm>
          <a:prstGeom prst="rect">
            <a:avLst/>
          </a:prstGeom>
        </p:spPr>
      </p:pic>
      <p:sp>
        <p:nvSpPr>
          <p:cNvPr id="2" name="Slide Number Placeholder 1">
            <a:extLst>
              <a:ext uri="{FF2B5EF4-FFF2-40B4-BE49-F238E27FC236}">
                <a16:creationId xmlns:a16="http://schemas.microsoft.com/office/drawing/2014/main" id="{0E2C752B-A40F-3206-9261-3A0186D8AB41}"/>
              </a:ext>
            </a:extLst>
          </p:cNvPr>
          <p:cNvSpPr>
            <a:spLocks noGrp="1"/>
          </p:cNvSpPr>
          <p:nvPr>
            <p:ph type="sldNum" sz="quarter" idx="12"/>
          </p:nvPr>
        </p:nvSpPr>
        <p:spPr/>
        <p:txBody>
          <a:bodyPr/>
          <a:lstStyle/>
          <a:p>
            <a:fld id="{34216374-E7D6-4C74-ADA3-2C9987A1DEB2}" type="slidenum">
              <a:rPr lang="en-US" smtClean="0"/>
              <a:t>102</a:t>
            </a:fld>
            <a:endParaRPr lang="en-US"/>
          </a:p>
        </p:txBody>
      </p:sp>
    </p:spTree>
    <p:extLst>
      <p:ext uri="{BB962C8B-B14F-4D97-AF65-F5344CB8AC3E}">
        <p14:creationId xmlns:p14="http://schemas.microsoft.com/office/powerpoint/2010/main" val="341784785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7653F7-EB7D-5610-916B-19ED6BE59ACB}"/>
              </a:ext>
            </a:extLst>
          </p:cNvPr>
          <p:cNvPicPr>
            <a:picLocks noChangeAspect="1"/>
          </p:cNvPicPr>
          <p:nvPr/>
        </p:nvPicPr>
        <p:blipFill>
          <a:blip r:embed="rId2"/>
          <a:stretch>
            <a:fillRect/>
          </a:stretch>
        </p:blipFill>
        <p:spPr>
          <a:xfrm>
            <a:off x="0" y="853707"/>
            <a:ext cx="12192000" cy="5150585"/>
          </a:xfrm>
          <a:prstGeom prst="rect">
            <a:avLst/>
          </a:prstGeom>
        </p:spPr>
      </p:pic>
      <p:sp>
        <p:nvSpPr>
          <p:cNvPr id="2" name="Slide Number Placeholder 1">
            <a:extLst>
              <a:ext uri="{FF2B5EF4-FFF2-40B4-BE49-F238E27FC236}">
                <a16:creationId xmlns:a16="http://schemas.microsoft.com/office/drawing/2014/main" id="{A5EBF7F9-B9DE-6103-2079-8E1E4AEB6ABE}"/>
              </a:ext>
            </a:extLst>
          </p:cNvPr>
          <p:cNvSpPr>
            <a:spLocks noGrp="1"/>
          </p:cNvSpPr>
          <p:nvPr>
            <p:ph type="sldNum" sz="quarter" idx="12"/>
          </p:nvPr>
        </p:nvSpPr>
        <p:spPr/>
        <p:txBody>
          <a:bodyPr/>
          <a:lstStyle/>
          <a:p>
            <a:fld id="{34216374-E7D6-4C74-ADA3-2C9987A1DEB2}" type="slidenum">
              <a:rPr lang="en-US" smtClean="0"/>
              <a:t>103</a:t>
            </a:fld>
            <a:endParaRPr lang="en-US"/>
          </a:p>
        </p:txBody>
      </p:sp>
    </p:spTree>
    <p:extLst>
      <p:ext uri="{BB962C8B-B14F-4D97-AF65-F5344CB8AC3E}">
        <p14:creationId xmlns:p14="http://schemas.microsoft.com/office/powerpoint/2010/main" val="417591869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DD1BD7-C2BD-9623-0D22-64C9DD199D61}"/>
              </a:ext>
            </a:extLst>
          </p:cNvPr>
          <p:cNvPicPr>
            <a:picLocks noChangeAspect="1"/>
          </p:cNvPicPr>
          <p:nvPr/>
        </p:nvPicPr>
        <p:blipFill>
          <a:blip r:embed="rId2"/>
          <a:stretch>
            <a:fillRect/>
          </a:stretch>
        </p:blipFill>
        <p:spPr>
          <a:xfrm>
            <a:off x="218661" y="748126"/>
            <a:ext cx="11973339" cy="5361748"/>
          </a:xfrm>
          <a:prstGeom prst="rect">
            <a:avLst/>
          </a:prstGeom>
        </p:spPr>
      </p:pic>
      <p:sp>
        <p:nvSpPr>
          <p:cNvPr id="2" name="Slide Number Placeholder 1">
            <a:extLst>
              <a:ext uri="{FF2B5EF4-FFF2-40B4-BE49-F238E27FC236}">
                <a16:creationId xmlns:a16="http://schemas.microsoft.com/office/drawing/2014/main" id="{5D543C5F-7286-5A69-A741-DA244406BE4A}"/>
              </a:ext>
            </a:extLst>
          </p:cNvPr>
          <p:cNvSpPr>
            <a:spLocks noGrp="1"/>
          </p:cNvSpPr>
          <p:nvPr>
            <p:ph type="sldNum" sz="quarter" idx="12"/>
          </p:nvPr>
        </p:nvSpPr>
        <p:spPr/>
        <p:txBody>
          <a:bodyPr/>
          <a:lstStyle/>
          <a:p>
            <a:fld id="{34216374-E7D6-4C74-ADA3-2C9987A1DEB2}" type="slidenum">
              <a:rPr lang="en-US" smtClean="0"/>
              <a:t>104</a:t>
            </a:fld>
            <a:endParaRPr lang="en-US"/>
          </a:p>
        </p:txBody>
      </p:sp>
    </p:spTree>
    <p:extLst>
      <p:ext uri="{BB962C8B-B14F-4D97-AF65-F5344CB8AC3E}">
        <p14:creationId xmlns:p14="http://schemas.microsoft.com/office/powerpoint/2010/main" val="299038107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69CC11-A505-A816-972C-ADE337C27723}"/>
              </a:ext>
            </a:extLst>
          </p:cNvPr>
          <p:cNvPicPr>
            <a:picLocks noChangeAspect="1"/>
          </p:cNvPicPr>
          <p:nvPr/>
        </p:nvPicPr>
        <p:blipFill>
          <a:blip r:embed="rId2"/>
          <a:stretch>
            <a:fillRect/>
          </a:stretch>
        </p:blipFill>
        <p:spPr>
          <a:xfrm>
            <a:off x="0" y="523708"/>
            <a:ext cx="12192000" cy="5810583"/>
          </a:xfrm>
          <a:prstGeom prst="rect">
            <a:avLst/>
          </a:prstGeom>
        </p:spPr>
      </p:pic>
      <p:sp>
        <p:nvSpPr>
          <p:cNvPr id="2" name="Slide Number Placeholder 1">
            <a:extLst>
              <a:ext uri="{FF2B5EF4-FFF2-40B4-BE49-F238E27FC236}">
                <a16:creationId xmlns:a16="http://schemas.microsoft.com/office/drawing/2014/main" id="{7215A48B-42B3-4E23-5E86-EC2E03FF3F1D}"/>
              </a:ext>
            </a:extLst>
          </p:cNvPr>
          <p:cNvSpPr>
            <a:spLocks noGrp="1"/>
          </p:cNvSpPr>
          <p:nvPr>
            <p:ph type="sldNum" sz="quarter" idx="12"/>
          </p:nvPr>
        </p:nvSpPr>
        <p:spPr/>
        <p:txBody>
          <a:bodyPr/>
          <a:lstStyle/>
          <a:p>
            <a:fld id="{34216374-E7D6-4C74-ADA3-2C9987A1DEB2}" type="slidenum">
              <a:rPr lang="en-US" smtClean="0"/>
              <a:t>105</a:t>
            </a:fld>
            <a:endParaRPr lang="en-US"/>
          </a:p>
        </p:txBody>
      </p:sp>
    </p:spTree>
    <p:extLst>
      <p:ext uri="{BB962C8B-B14F-4D97-AF65-F5344CB8AC3E}">
        <p14:creationId xmlns:p14="http://schemas.microsoft.com/office/powerpoint/2010/main" val="220048521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31BD4C5-E641-D0B3-5DED-DE481B4212D6}"/>
              </a:ext>
            </a:extLst>
          </p:cNvPr>
          <p:cNvSpPr>
            <a:spLocks noGrp="1"/>
          </p:cNvSpPr>
          <p:nvPr>
            <p:ph type="sldNum" sz="quarter" idx="12"/>
          </p:nvPr>
        </p:nvSpPr>
        <p:spPr/>
        <p:txBody>
          <a:bodyPr/>
          <a:lstStyle/>
          <a:p>
            <a:fld id="{34216374-E7D6-4C74-ADA3-2C9987A1DEB2}" type="slidenum">
              <a:rPr lang="en-US" smtClean="0"/>
              <a:t>106</a:t>
            </a:fld>
            <a:endParaRPr lang="en-US"/>
          </a:p>
        </p:txBody>
      </p:sp>
      <p:sp>
        <p:nvSpPr>
          <p:cNvPr id="6" name="TextBox 5">
            <a:extLst>
              <a:ext uri="{FF2B5EF4-FFF2-40B4-BE49-F238E27FC236}">
                <a16:creationId xmlns:a16="http://schemas.microsoft.com/office/drawing/2014/main" id="{F960A59A-A8B5-1BF0-403A-A88B1EFEF66C}"/>
              </a:ext>
            </a:extLst>
          </p:cNvPr>
          <p:cNvSpPr txBox="1"/>
          <p:nvPr/>
        </p:nvSpPr>
        <p:spPr>
          <a:xfrm>
            <a:off x="2925042" y="2087833"/>
            <a:ext cx="6099462" cy="2039020"/>
          </a:xfrm>
          <a:prstGeom prst="rect">
            <a:avLst/>
          </a:prstGeom>
          <a:noFill/>
        </p:spPr>
        <p:txBody>
          <a:bodyPr wrap="square">
            <a:spAutoFit/>
          </a:bodyPr>
          <a:lstStyle/>
          <a:p>
            <a:pPr marL="0" marR="0" algn="ctr">
              <a:lnSpc>
                <a:spcPct val="107000"/>
              </a:lnSpc>
              <a:spcBef>
                <a:spcPts val="0"/>
              </a:spcBef>
              <a:spcAft>
                <a:spcPts val="0"/>
              </a:spcAft>
            </a:pPr>
            <a:r>
              <a:rPr lang="en-US" sz="4000" dirty="0">
                <a:latin typeface="Calibri" panose="020F0502020204030204" pitchFamily="34" charset="0"/>
                <a:ea typeface="Calibri" panose="020F0502020204030204" pitchFamily="34" charset="0"/>
                <a:cs typeface="Times New Roman" panose="02020603050405020304" pitchFamily="18" charset="0"/>
              </a:rPr>
              <a:t>Theory Related To Channel Design </a:t>
            </a:r>
          </a:p>
          <a:p>
            <a:pPr marL="0" marR="0" algn="ctr">
              <a:lnSpc>
                <a:spcPct val="107000"/>
              </a:lnSpc>
              <a:spcBef>
                <a:spcPts val="0"/>
              </a:spcBef>
              <a:spcAft>
                <a:spcPts val="0"/>
              </a:spcAft>
            </a:pPr>
            <a:r>
              <a:rPr lang="en-US" sz="4000" dirty="0">
                <a:effectLst/>
                <a:latin typeface="Calibri" panose="020F0502020204030204" pitchFamily="34" charset="0"/>
                <a:ea typeface="Calibri" panose="020F0502020204030204" pitchFamily="34" charset="0"/>
                <a:cs typeface="Times New Roman" panose="02020603050405020304" pitchFamily="18" charset="0"/>
              </a:rPr>
              <a:t>Week </a:t>
            </a:r>
            <a:r>
              <a:rPr lang="en-US" sz="4000" dirty="0">
                <a:latin typeface="Calibri" panose="020F0502020204030204" pitchFamily="34" charset="0"/>
                <a:ea typeface="Calibri" panose="020F0502020204030204" pitchFamily="34" charset="0"/>
                <a:cs typeface="Times New Roman" panose="02020603050405020304" pitchFamily="18" charset="0"/>
              </a:rPr>
              <a:t>12</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9186474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mp_5.jpg"/>
          <p:cNvPicPr>
            <a:picLocks noChangeAspect="1"/>
          </p:cNvPicPr>
          <p:nvPr/>
        </p:nvPicPr>
        <p:blipFill>
          <a:blip r:embed="rId2"/>
          <a:stretch>
            <a:fillRect/>
          </a:stretch>
        </p:blipFill>
        <p:spPr>
          <a:xfrm>
            <a:off x="1524000" y="0"/>
            <a:ext cx="9144000" cy="6858000"/>
          </a:xfrm>
          <a:prstGeom prst="rect">
            <a:avLst/>
          </a:prstGeom>
        </p:spPr>
      </p:pic>
      <p:sp>
        <p:nvSpPr>
          <p:cNvPr id="4" name="Slide Number Placeholder 3">
            <a:extLst>
              <a:ext uri="{FF2B5EF4-FFF2-40B4-BE49-F238E27FC236}">
                <a16:creationId xmlns:a16="http://schemas.microsoft.com/office/drawing/2014/main" id="{97ED974F-A2DC-AA4E-505E-63475072F611}"/>
              </a:ext>
            </a:extLst>
          </p:cNvPr>
          <p:cNvSpPr>
            <a:spLocks noGrp="1"/>
          </p:cNvSpPr>
          <p:nvPr>
            <p:ph type="sldNum" sz="quarter" idx="12"/>
          </p:nvPr>
        </p:nvSpPr>
        <p:spPr/>
        <p:txBody>
          <a:bodyPr/>
          <a:lstStyle/>
          <a:p>
            <a:fld id="{34216374-E7D6-4C74-ADA3-2C9987A1DEB2}" type="slidenum">
              <a:rPr lang="en-US" smtClean="0"/>
              <a:t>107</a:t>
            </a:fld>
            <a:endParaRPr lang="en-US"/>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mp_6.jpg"/>
          <p:cNvPicPr>
            <a:picLocks noChangeAspect="1"/>
          </p:cNvPicPr>
          <p:nvPr/>
        </p:nvPicPr>
        <p:blipFill>
          <a:blip r:embed="rId2"/>
          <a:stretch>
            <a:fillRect/>
          </a:stretch>
        </p:blipFill>
        <p:spPr>
          <a:xfrm>
            <a:off x="1524000" y="0"/>
            <a:ext cx="9144000" cy="6858000"/>
          </a:xfrm>
          <a:prstGeom prst="rect">
            <a:avLst/>
          </a:prstGeom>
        </p:spPr>
      </p:pic>
      <p:sp>
        <p:nvSpPr>
          <p:cNvPr id="4" name="Slide Number Placeholder 3">
            <a:extLst>
              <a:ext uri="{FF2B5EF4-FFF2-40B4-BE49-F238E27FC236}">
                <a16:creationId xmlns:a16="http://schemas.microsoft.com/office/drawing/2014/main" id="{B9829024-F57A-05E0-19A2-7A45890A5FC2}"/>
              </a:ext>
            </a:extLst>
          </p:cNvPr>
          <p:cNvSpPr>
            <a:spLocks noGrp="1"/>
          </p:cNvSpPr>
          <p:nvPr>
            <p:ph type="sldNum" sz="quarter" idx="12"/>
          </p:nvPr>
        </p:nvSpPr>
        <p:spPr/>
        <p:txBody>
          <a:bodyPr/>
          <a:lstStyle/>
          <a:p>
            <a:fld id="{34216374-E7D6-4C74-ADA3-2C9987A1DEB2}" type="slidenum">
              <a:rPr lang="en-US" smtClean="0"/>
              <a:t>108</a:t>
            </a:fld>
            <a:endParaRPr lang="en-US"/>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mp_7.jpg"/>
          <p:cNvPicPr>
            <a:picLocks noChangeAspect="1"/>
          </p:cNvPicPr>
          <p:nvPr/>
        </p:nvPicPr>
        <p:blipFill>
          <a:blip r:embed="rId2"/>
          <a:stretch>
            <a:fillRect/>
          </a:stretch>
        </p:blipFill>
        <p:spPr>
          <a:xfrm>
            <a:off x="1524000" y="0"/>
            <a:ext cx="9144000" cy="6858000"/>
          </a:xfrm>
          <a:prstGeom prst="rect">
            <a:avLst/>
          </a:prstGeom>
        </p:spPr>
      </p:pic>
      <p:sp>
        <p:nvSpPr>
          <p:cNvPr id="4" name="Slide Number Placeholder 3">
            <a:extLst>
              <a:ext uri="{FF2B5EF4-FFF2-40B4-BE49-F238E27FC236}">
                <a16:creationId xmlns:a16="http://schemas.microsoft.com/office/drawing/2014/main" id="{BF687870-EACF-7C25-0858-8755BCC882D5}"/>
              </a:ext>
            </a:extLst>
          </p:cNvPr>
          <p:cNvSpPr>
            <a:spLocks noGrp="1"/>
          </p:cNvSpPr>
          <p:nvPr>
            <p:ph type="sldNum" sz="quarter" idx="12"/>
          </p:nvPr>
        </p:nvSpPr>
        <p:spPr/>
        <p:txBody>
          <a:bodyPr/>
          <a:lstStyle/>
          <a:p>
            <a:fld id="{34216374-E7D6-4C74-ADA3-2C9987A1DEB2}" type="slidenum">
              <a:rPr lang="en-US" smtClean="0"/>
              <a:t>109</a:t>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12665" y="-159823"/>
            <a:ext cx="6637852" cy="1365855"/>
          </a:xfrm>
          <a:prstGeom prst="rect">
            <a:avLst/>
          </a:prstGeom>
        </p:spPr>
        <p:txBody>
          <a:bodyPr vert="horz" wrap="square" lIns="0" tIns="11526" rIns="0" bIns="0" rtlCol="0" anchor="ctr">
            <a:spAutoFit/>
          </a:bodyPr>
          <a:lstStyle/>
          <a:p>
            <a:pPr marL="11527">
              <a:lnSpc>
                <a:spcPct val="100000"/>
              </a:lnSpc>
              <a:spcBef>
                <a:spcPts val="91"/>
              </a:spcBef>
            </a:pPr>
            <a:r>
              <a:rPr spc="18" dirty="0"/>
              <a:t>Classification</a:t>
            </a:r>
            <a:r>
              <a:rPr spc="390" dirty="0"/>
              <a:t> </a:t>
            </a:r>
            <a:r>
              <a:rPr spc="5" dirty="0"/>
              <a:t>of</a:t>
            </a:r>
            <a:r>
              <a:rPr spc="394" dirty="0"/>
              <a:t> </a:t>
            </a:r>
            <a:r>
              <a:rPr spc="59" dirty="0"/>
              <a:t>Open-Channel</a:t>
            </a:r>
            <a:r>
              <a:rPr spc="394" dirty="0"/>
              <a:t> </a:t>
            </a:r>
            <a:r>
              <a:rPr spc="-5" dirty="0"/>
              <a:t>Flows</a:t>
            </a:r>
          </a:p>
        </p:txBody>
      </p:sp>
      <p:sp>
        <p:nvSpPr>
          <p:cNvPr id="3" name="object 3"/>
          <p:cNvSpPr txBox="1"/>
          <p:nvPr/>
        </p:nvSpPr>
        <p:spPr>
          <a:xfrm>
            <a:off x="2508516" y="960811"/>
            <a:ext cx="7089096" cy="689545"/>
          </a:xfrm>
          <a:prstGeom prst="rect">
            <a:avLst/>
          </a:prstGeom>
        </p:spPr>
        <p:txBody>
          <a:bodyPr vert="horz" wrap="square" lIns="0" tIns="22476" rIns="0" bIns="0" rtlCol="0">
            <a:spAutoFit/>
          </a:bodyPr>
          <a:lstStyle/>
          <a:p>
            <a:pPr marL="11527" marR="4611">
              <a:lnSpc>
                <a:spcPts val="2614"/>
              </a:lnSpc>
              <a:spcBef>
                <a:spcPts val="177"/>
              </a:spcBef>
            </a:pPr>
            <a:r>
              <a:rPr sz="2178" dirty="0">
                <a:solidFill>
                  <a:srgbClr val="3232FF"/>
                </a:solidFill>
                <a:latin typeface="Comic Sans MS"/>
                <a:cs typeface="Comic Sans MS"/>
              </a:rPr>
              <a:t>Open-channel </a:t>
            </a:r>
            <a:r>
              <a:rPr sz="2178" spc="-5" dirty="0">
                <a:solidFill>
                  <a:srgbClr val="3232FF"/>
                </a:solidFill>
                <a:latin typeface="Comic Sans MS"/>
                <a:cs typeface="Comic Sans MS"/>
              </a:rPr>
              <a:t>flows </a:t>
            </a:r>
            <a:r>
              <a:rPr sz="2178" spc="-9" dirty="0">
                <a:solidFill>
                  <a:srgbClr val="3232FF"/>
                </a:solidFill>
                <a:latin typeface="Comic Sans MS"/>
                <a:cs typeface="Comic Sans MS"/>
              </a:rPr>
              <a:t>are </a:t>
            </a:r>
            <a:r>
              <a:rPr sz="2178" spc="-5" dirty="0">
                <a:solidFill>
                  <a:srgbClr val="3232FF"/>
                </a:solidFill>
                <a:latin typeface="Comic Sans MS"/>
                <a:cs typeface="Comic Sans MS"/>
              </a:rPr>
              <a:t>characterized </a:t>
            </a:r>
            <a:r>
              <a:rPr sz="2178" dirty="0">
                <a:solidFill>
                  <a:srgbClr val="3232FF"/>
                </a:solidFill>
                <a:latin typeface="Comic Sans MS"/>
                <a:cs typeface="Comic Sans MS"/>
              </a:rPr>
              <a:t>by the </a:t>
            </a:r>
            <a:r>
              <a:rPr sz="2178" spc="-5" dirty="0">
                <a:solidFill>
                  <a:srgbClr val="3232FF"/>
                </a:solidFill>
                <a:latin typeface="Comic Sans MS"/>
                <a:cs typeface="Comic Sans MS"/>
              </a:rPr>
              <a:t>presence </a:t>
            </a:r>
            <a:r>
              <a:rPr sz="2178" spc="-640" dirty="0">
                <a:solidFill>
                  <a:srgbClr val="3232FF"/>
                </a:solidFill>
                <a:latin typeface="Comic Sans MS"/>
                <a:cs typeface="Comic Sans MS"/>
              </a:rPr>
              <a:t> </a:t>
            </a:r>
            <a:r>
              <a:rPr sz="2178" spc="-5" dirty="0">
                <a:solidFill>
                  <a:srgbClr val="3232FF"/>
                </a:solidFill>
                <a:latin typeface="Comic Sans MS"/>
                <a:cs typeface="Comic Sans MS"/>
              </a:rPr>
              <a:t>of</a:t>
            </a:r>
            <a:r>
              <a:rPr sz="2178" spc="5" dirty="0">
                <a:solidFill>
                  <a:srgbClr val="3232FF"/>
                </a:solidFill>
                <a:latin typeface="Comic Sans MS"/>
                <a:cs typeface="Comic Sans MS"/>
              </a:rPr>
              <a:t> </a:t>
            </a:r>
            <a:r>
              <a:rPr sz="2178" dirty="0">
                <a:solidFill>
                  <a:srgbClr val="3232FF"/>
                </a:solidFill>
                <a:latin typeface="Comic Sans MS"/>
                <a:cs typeface="Comic Sans MS"/>
              </a:rPr>
              <a:t>a</a:t>
            </a:r>
            <a:r>
              <a:rPr sz="2178" spc="-5" dirty="0">
                <a:solidFill>
                  <a:srgbClr val="3232FF"/>
                </a:solidFill>
                <a:latin typeface="Comic Sans MS"/>
                <a:cs typeface="Comic Sans MS"/>
              </a:rPr>
              <a:t> liquid-gas interface</a:t>
            </a:r>
            <a:r>
              <a:rPr sz="2178" spc="9" dirty="0">
                <a:solidFill>
                  <a:srgbClr val="3232FF"/>
                </a:solidFill>
                <a:latin typeface="Comic Sans MS"/>
                <a:cs typeface="Comic Sans MS"/>
              </a:rPr>
              <a:t> </a:t>
            </a:r>
            <a:r>
              <a:rPr sz="2178" spc="-5" dirty="0">
                <a:solidFill>
                  <a:srgbClr val="3232FF"/>
                </a:solidFill>
                <a:latin typeface="Comic Sans MS"/>
                <a:cs typeface="Comic Sans MS"/>
              </a:rPr>
              <a:t>called</a:t>
            </a:r>
            <a:r>
              <a:rPr sz="2178" spc="-18" dirty="0">
                <a:solidFill>
                  <a:srgbClr val="3232FF"/>
                </a:solidFill>
                <a:latin typeface="Comic Sans MS"/>
                <a:cs typeface="Comic Sans MS"/>
              </a:rPr>
              <a:t> </a:t>
            </a:r>
            <a:r>
              <a:rPr sz="2178" dirty="0">
                <a:solidFill>
                  <a:srgbClr val="3232FF"/>
                </a:solidFill>
                <a:latin typeface="Comic Sans MS"/>
                <a:cs typeface="Comic Sans MS"/>
              </a:rPr>
              <a:t>the</a:t>
            </a:r>
            <a:r>
              <a:rPr sz="2178" spc="-9" dirty="0">
                <a:solidFill>
                  <a:srgbClr val="3232FF"/>
                </a:solidFill>
                <a:latin typeface="Comic Sans MS"/>
                <a:cs typeface="Comic Sans MS"/>
              </a:rPr>
              <a:t> </a:t>
            </a:r>
            <a:r>
              <a:rPr sz="2269" i="1" spc="-54" dirty="0">
                <a:solidFill>
                  <a:srgbClr val="3232FF"/>
                </a:solidFill>
                <a:latin typeface="Comic Sans MS"/>
                <a:cs typeface="Comic Sans MS"/>
              </a:rPr>
              <a:t>free</a:t>
            </a:r>
            <a:r>
              <a:rPr sz="2269" i="1" spc="-27" dirty="0">
                <a:solidFill>
                  <a:srgbClr val="3232FF"/>
                </a:solidFill>
                <a:latin typeface="Comic Sans MS"/>
                <a:cs typeface="Comic Sans MS"/>
              </a:rPr>
              <a:t> </a:t>
            </a:r>
            <a:r>
              <a:rPr sz="2269" i="1" spc="-50" dirty="0">
                <a:solidFill>
                  <a:srgbClr val="3232FF"/>
                </a:solidFill>
                <a:latin typeface="Comic Sans MS"/>
                <a:cs typeface="Comic Sans MS"/>
              </a:rPr>
              <a:t>surface.</a:t>
            </a:r>
            <a:endParaRPr sz="2269">
              <a:latin typeface="Comic Sans MS"/>
              <a:cs typeface="Comic Sans MS"/>
            </a:endParaRPr>
          </a:p>
        </p:txBody>
      </p:sp>
      <p:pic>
        <p:nvPicPr>
          <p:cNvPr id="4" name="object 4"/>
          <p:cNvPicPr/>
          <p:nvPr/>
        </p:nvPicPr>
        <p:blipFill>
          <a:blip r:embed="rId2" cstate="print"/>
          <a:stretch>
            <a:fillRect/>
          </a:stretch>
        </p:blipFill>
        <p:spPr>
          <a:xfrm>
            <a:off x="2500681" y="3102352"/>
            <a:ext cx="2504841" cy="1950207"/>
          </a:xfrm>
          <a:prstGeom prst="rect">
            <a:avLst/>
          </a:prstGeom>
        </p:spPr>
      </p:pic>
      <p:grpSp>
        <p:nvGrpSpPr>
          <p:cNvPr id="5" name="object 5"/>
          <p:cNvGrpSpPr/>
          <p:nvPr/>
        </p:nvGrpSpPr>
        <p:grpSpPr>
          <a:xfrm>
            <a:off x="6845069" y="3102352"/>
            <a:ext cx="2278124" cy="2780083"/>
            <a:chOff x="6172063" y="3418332"/>
            <a:chExt cx="2510155" cy="3063240"/>
          </a:xfrm>
        </p:grpSpPr>
        <p:sp>
          <p:nvSpPr>
            <p:cNvPr id="6" name="object 6"/>
            <p:cNvSpPr/>
            <p:nvPr/>
          </p:nvSpPr>
          <p:spPr>
            <a:xfrm>
              <a:off x="6210162" y="4207764"/>
              <a:ext cx="2339340" cy="2235835"/>
            </a:xfrm>
            <a:custGeom>
              <a:avLst/>
              <a:gdLst/>
              <a:ahLst/>
              <a:cxnLst/>
              <a:rect l="l" t="t" r="r" b="b"/>
              <a:pathLst>
                <a:path w="2339340" h="2235835">
                  <a:moveTo>
                    <a:pt x="2339339" y="1118615"/>
                  </a:moveTo>
                  <a:lnTo>
                    <a:pt x="2338312" y="1071372"/>
                  </a:lnTo>
                  <a:lnTo>
                    <a:pt x="2335258" y="1024624"/>
                  </a:lnTo>
                  <a:lnTo>
                    <a:pt x="2330216" y="978412"/>
                  </a:lnTo>
                  <a:lnTo>
                    <a:pt x="2323229" y="932773"/>
                  </a:lnTo>
                  <a:lnTo>
                    <a:pt x="2314336" y="887747"/>
                  </a:lnTo>
                  <a:lnTo>
                    <a:pt x="2303579" y="843373"/>
                  </a:lnTo>
                  <a:lnTo>
                    <a:pt x="2290998" y="799690"/>
                  </a:lnTo>
                  <a:lnTo>
                    <a:pt x="2276634" y="756737"/>
                  </a:lnTo>
                  <a:lnTo>
                    <a:pt x="2260527" y="714552"/>
                  </a:lnTo>
                  <a:lnTo>
                    <a:pt x="2242718" y="673176"/>
                  </a:lnTo>
                  <a:lnTo>
                    <a:pt x="2223249" y="632646"/>
                  </a:lnTo>
                  <a:lnTo>
                    <a:pt x="2202159" y="593003"/>
                  </a:lnTo>
                  <a:lnTo>
                    <a:pt x="2179489" y="554284"/>
                  </a:lnTo>
                  <a:lnTo>
                    <a:pt x="2155280" y="516529"/>
                  </a:lnTo>
                  <a:lnTo>
                    <a:pt x="2129573" y="479777"/>
                  </a:lnTo>
                  <a:lnTo>
                    <a:pt x="2102408" y="444067"/>
                  </a:lnTo>
                  <a:lnTo>
                    <a:pt x="2073826" y="409438"/>
                  </a:lnTo>
                  <a:lnTo>
                    <a:pt x="2043868" y="375929"/>
                  </a:lnTo>
                  <a:lnTo>
                    <a:pt x="2012574" y="343578"/>
                  </a:lnTo>
                  <a:lnTo>
                    <a:pt x="1979986" y="312426"/>
                  </a:lnTo>
                  <a:lnTo>
                    <a:pt x="1946143" y="282510"/>
                  </a:lnTo>
                  <a:lnTo>
                    <a:pt x="1911087" y="253871"/>
                  </a:lnTo>
                  <a:lnTo>
                    <a:pt x="1874858" y="226546"/>
                  </a:lnTo>
                  <a:lnTo>
                    <a:pt x="1837497" y="200575"/>
                  </a:lnTo>
                  <a:lnTo>
                    <a:pt x="1799045" y="175997"/>
                  </a:lnTo>
                  <a:lnTo>
                    <a:pt x="1759542" y="152851"/>
                  </a:lnTo>
                  <a:lnTo>
                    <a:pt x="1719029" y="131176"/>
                  </a:lnTo>
                  <a:lnTo>
                    <a:pt x="1677547" y="111011"/>
                  </a:lnTo>
                  <a:lnTo>
                    <a:pt x="1635136" y="92394"/>
                  </a:lnTo>
                  <a:lnTo>
                    <a:pt x="1591837" y="75366"/>
                  </a:lnTo>
                  <a:lnTo>
                    <a:pt x="1547691" y="59964"/>
                  </a:lnTo>
                  <a:lnTo>
                    <a:pt x="1502739" y="46228"/>
                  </a:lnTo>
                  <a:lnTo>
                    <a:pt x="1457020" y="34198"/>
                  </a:lnTo>
                  <a:lnTo>
                    <a:pt x="1410577" y="23911"/>
                  </a:lnTo>
                  <a:lnTo>
                    <a:pt x="1363449" y="15407"/>
                  </a:lnTo>
                  <a:lnTo>
                    <a:pt x="1315678" y="8725"/>
                  </a:lnTo>
                  <a:lnTo>
                    <a:pt x="1267303" y="3903"/>
                  </a:lnTo>
                  <a:lnTo>
                    <a:pt x="1218366" y="982"/>
                  </a:lnTo>
                  <a:lnTo>
                    <a:pt x="1168907" y="0"/>
                  </a:lnTo>
                  <a:lnTo>
                    <a:pt x="1119452" y="982"/>
                  </a:lnTo>
                  <a:lnTo>
                    <a:pt x="1070524" y="3903"/>
                  </a:lnTo>
                  <a:lnTo>
                    <a:pt x="1022163" y="8725"/>
                  </a:lnTo>
                  <a:lnTo>
                    <a:pt x="974411" y="15407"/>
                  </a:lnTo>
                  <a:lnTo>
                    <a:pt x="927307" y="23911"/>
                  </a:lnTo>
                  <a:lnTo>
                    <a:pt x="880892" y="34198"/>
                  </a:lnTo>
                  <a:lnTo>
                    <a:pt x="835206" y="46228"/>
                  </a:lnTo>
                  <a:lnTo>
                    <a:pt x="790290" y="59964"/>
                  </a:lnTo>
                  <a:lnTo>
                    <a:pt x="746184" y="75366"/>
                  </a:lnTo>
                  <a:lnTo>
                    <a:pt x="702928" y="92394"/>
                  </a:lnTo>
                  <a:lnTo>
                    <a:pt x="660563" y="111011"/>
                  </a:lnTo>
                  <a:lnTo>
                    <a:pt x="619130" y="131176"/>
                  </a:lnTo>
                  <a:lnTo>
                    <a:pt x="578668" y="152851"/>
                  </a:lnTo>
                  <a:lnTo>
                    <a:pt x="539218" y="175997"/>
                  </a:lnTo>
                  <a:lnTo>
                    <a:pt x="500820" y="200575"/>
                  </a:lnTo>
                  <a:lnTo>
                    <a:pt x="463516" y="226546"/>
                  </a:lnTo>
                  <a:lnTo>
                    <a:pt x="427344" y="253871"/>
                  </a:lnTo>
                  <a:lnTo>
                    <a:pt x="392346" y="282510"/>
                  </a:lnTo>
                  <a:lnTo>
                    <a:pt x="358562" y="312426"/>
                  </a:lnTo>
                  <a:lnTo>
                    <a:pt x="326032" y="343578"/>
                  </a:lnTo>
                  <a:lnTo>
                    <a:pt x="294797" y="375929"/>
                  </a:lnTo>
                  <a:lnTo>
                    <a:pt x="264897" y="409438"/>
                  </a:lnTo>
                  <a:lnTo>
                    <a:pt x="236372" y="444067"/>
                  </a:lnTo>
                  <a:lnTo>
                    <a:pt x="209263" y="479777"/>
                  </a:lnTo>
                  <a:lnTo>
                    <a:pt x="183611" y="516529"/>
                  </a:lnTo>
                  <a:lnTo>
                    <a:pt x="159455" y="554284"/>
                  </a:lnTo>
                  <a:lnTo>
                    <a:pt x="136836" y="593003"/>
                  </a:lnTo>
                  <a:lnTo>
                    <a:pt x="115795" y="632646"/>
                  </a:lnTo>
                  <a:lnTo>
                    <a:pt x="96371" y="673176"/>
                  </a:lnTo>
                  <a:lnTo>
                    <a:pt x="78606" y="714552"/>
                  </a:lnTo>
                  <a:lnTo>
                    <a:pt x="62539" y="756737"/>
                  </a:lnTo>
                  <a:lnTo>
                    <a:pt x="48211" y="799690"/>
                  </a:lnTo>
                  <a:lnTo>
                    <a:pt x="35663" y="843373"/>
                  </a:lnTo>
                  <a:lnTo>
                    <a:pt x="24934" y="887747"/>
                  </a:lnTo>
                  <a:lnTo>
                    <a:pt x="16065" y="932773"/>
                  </a:lnTo>
                  <a:lnTo>
                    <a:pt x="9097" y="978412"/>
                  </a:lnTo>
                  <a:lnTo>
                    <a:pt x="4070" y="1024624"/>
                  </a:lnTo>
                  <a:lnTo>
                    <a:pt x="1024" y="1071372"/>
                  </a:lnTo>
                  <a:lnTo>
                    <a:pt x="0" y="1118615"/>
                  </a:lnTo>
                  <a:lnTo>
                    <a:pt x="1024" y="1165856"/>
                  </a:lnTo>
                  <a:lnTo>
                    <a:pt x="4070" y="1212595"/>
                  </a:lnTo>
                  <a:lnTo>
                    <a:pt x="9097" y="1258794"/>
                  </a:lnTo>
                  <a:lnTo>
                    <a:pt x="16065" y="1304413"/>
                  </a:lnTo>
                  <a:lnTo>
                    <a:pt x="24934" y="1349415"/>
                  </a:lnTo>
                  <a:lnTo>
                    <a:pt x="35663" y="1393761"/>
                  </a:lnTo>
                  <a:lnTo>
                    <a:pt x="48211" y="1437412"/>
                  </a:lnTo>
                  <a:lnTo>
                    <a:pt x="62539" y="1480328"/>
                  </a:lnTo>
                  <a:lnTo>
                    <a:pt x="78606" y="1522473"/>
                  </a:lnTo>
                  <a:lnTo>
                    <a:pt x="96371" y="1563806"/>
                  </a:lnTo>
                  <a:lnTo>
                    <a:pt x="115795" y="1604289"/>
                  </a:lnTo>
                  <a:lnTo>
                    <a:pt x="136836" y="1643884"/>
                  </a:lnTo>
                  <a:lnTo>
                    <a:pt x="159455" y="1682552"/>
                  </a:lnTo>
                  <a:lnTo>
                    <a:pt x="183611" y="1720254"/>
                  </a:lnTo>
                  <a:lnTo>
                    <a:pt x="209263" y="1756951"/>
                  </a:lnTo>
                  <a:lnTo>
                    <a:pt x="236372" y="1792605"/>
                  </a:lnTo>
                  <a:lnTo>
                    <a:pt x="264897" y="1827177"/>
                  </a:lnTo>
                  <a:lnTo>
                    <a:pt x="294797" y="1860628"/>
                  </a:lnTo>
                  <a:lnTo>
                    <a:pt x="326032" y="1892920"/>
                  </a:lnTo>
                  <a:lnTo>
                    <a:pt x="358562" y="1924014"/>
                  </a:lnTo>
                  <a:lnTo>
                    <a:pt x="392346" y="1953871"/>
                  </a:lnTo>
                  <a:lnTo>
                    <a:pt x="427344" y="1982452"/>
                  </a:lnTo>
                  <a:lnTo>
                    <a:pt x="463516" y="2009720"/>
                  </a:lnTo>
                  <a:lnTo>
                    <a:pt x="500820" y="2035635"/>
                  </a:lnTo>
                  <a:lnTo>
                    <a:pt x="539218" y="2060158"/>
                  </a:lnTo>
                  <a:lnTo>
                    <a:pt x="578668" y="2083251"/>
                  </a:lnTo>
                  <a:lnTo>
                    <a:pt x="619130" y="2104875"/>
                  </a:lnTo>
                  <a:lnTo>
                    <a:pt x="660563" y="2124992"/>
                  </a:lnTo>
                  <a:lnTo>
                    <a:pt x="702928" y="2143562"/>
                  </a:lnTo>
                  <a:lnTo>
                    <a:pt x="746184" y="2160547"/>
                  </a:lnTo>
                  <a:lnTo>
                    <a:pt x="790290" y="2175909"/>
                  </a:lnTo>
                  <a:lnTo>
                    <a:pt x="835206" y="2189608"/>
                  </a:lnTo>
                  <a:lnTo>
                    <a:pt x="880892" y="2201606"/>
                  </a:lnTo>
                  <a:lnTo>
                    <a:pt x="927307" y="2211865"/>
                  </a:lnTo>
                  <a:lnTo>
                    <a:pt x="974411" y="2220345"/>
                  </a:lnTo>
                  <a:lnTo>
                    <a:pt x="1022163" y="2227008"/>
                  </a:lnTo>
                  <a:lnTo>
                    <a:pt x="1070524" y="2231815"/>
                  </a:lnTo>
                  <a:lnTo>
                    <a:pt x="1119452" y="2234728"/>
                  </a:lnTo>
                  <a:lnTo>
                    <a:pt x="1168907" y="2235707"/>
                  </a:lnTo>
                  <a:lnTo>
                    <a:pt x="1218366" y="2234728"/>
                  </a:lnTo>
                  <a:lnTo>
                    <a:pt x="1267303" y="2231815"/>
                  </a:lnTo>
                  <a:lnTo>
                    <a:pt x="1315678" y="2227008"/>
                  </a:lnTo>
                  <a:lnTo>
                    <a:pt x="1363449" y="2220345"/>
                  </a:lnTo>
                  <a:lnTo>
                    <a:pt x="1410577" y="2211865"/>
                  </a:lnTo>
                  <a:lnTo>
                    <a:pt x="1457020" y="2201606"/>
                  </a:lnTo>
                  <a:lnTo>
                    <a:pt x="1502739" y="2189608"/>
                  </a:lnTo>
                  <a:lnTo>
                    <a:pt x="1547691" y="2175909"/>
                  </a:lnTo>
                  <a:lnTo>
                    <a:pt x="1591837" y="2160547"/>
                  </a:lnTo>
                  <a:lnTo>
                    <a:pt x="1635136" y="2143562"/>
                  </a:lnTo>
                  <a:lnTo>
                    <a:pt x="1677547" y="2124992"/>
                  </a:lnTo>
                  <a:lnTo>
                    <a:pt x="1719029" y="2104875"/>
                  </a:lnTo>
                  <a:lnTo>
                    <a:pt x="1759542" y="2083251"/>
                  </a:lnTo>
                  <a:lnTo>
                    <a:pt x="1799045" y="2060158"/>
                  </a:lnTo>
                  <a:lnTo>
                    <a:pt x="1837497" y="2035635"/>
                  </a:lnTo>
                  <a:lnTo>
                    <a:pt x="1874858" y="2009720"/>
                  </a:lnTo>
                  <a:lnTo>
                    <a:pt x="1911087" y="1982452"/>
                  </a:lnTo>
                  <a:lnTo>
                    <a:pt x="1946143" y="1953871"/>
                  </a:lnTo>
                  <a:lnTo>
                    <a:pt x="1979986" y="1924014"/>
                  </a:lnTo>
                  <a:lnTo>
                    <a:pt x="2012574" y="1892920"/>
                  </a:lnTo>
                  <a:lnTo>
                    <a:pt x="2043868" y="1860628"/>
                  </a:lnTo>
                  <a:lnTo>
                    <a:pt x="2073826" y="1827177"/>
                  </a:lnTo>
                  <a:lnTo>
                    <a:pt x="2102408" y="1792605"/>
                  </a:lnTo>
                  <a:lnTo>
                    <a:pt x="2129573" y="1756951"/>
                  </a:lnTo>
                  <a:lnTo>
                    <a:pt x="2155280" y="1720254"/>
                  </a:lnTo>
                  <a:lnTo>
                    <a:pt x="2179489" y="1682552"/>
                  </a:lnTo>
                  <a:lnTo>
                    <a:pt x="2202159" y="1643884"/>
                  </a:lnTo>
                  <a:lnTo>
                    <a:pt x="2223249" y="1604289"/>
                  </a:lnTo>
                  <a:lnTo>
                    <a:pt x="2242718" y="1563806"/>
                  </a:lnTo>
                  <a:lnTo>
                    <a:pt x="2260527" y="1522473"/>
                  </a:lnTo>
                  <a:lnTo>
                    <a:pt x="2276634" y="1480328"/>
                  </a:lnTo>
                  <a:lnTo>
                    <a:pt x="2290998" y="1437412"/>
                  </a:lnTo>
                  <a:lnTo>
                    <a:pt x="2303579" y="1393761"/>
                  </a:lnTo>
                  <a:lnTo>
                    <a:pt x="2314336" y="1349415"/>
                  </a:lnTo>
                  <a:lnTo>
                    <a:pt x="2323229" y="1304413"/>
                  </a:lnTo>
                  <a:lnTo>
                    <a:pt x="2330216" y="1258794"/>
                  </a:lnTo>
                  <a:lnTo>
                    <a:pt x="2335258" y="1212595"/>
                  </a:lnTo>
                  <a:lnTo>
                    <a:pt x="2338312" y="1165856"/>
                  </a:lnTo>
                  <a:lnTo>
                    <a:pt x="2339339" y="1118615"/>
                  </a:lnTo>
                  <a:close/>
                </a:path>
              </a:pathLst>
            </a:custGeom>
            <a:solidFill>
              <a:srgbClr val="0000FF"/>
            </a:solidFill>
          </p:spPr>
          <p:txBody>
            <a:bodyPr wrap="square" lIns="0" tIns="0" rIns="0" bIns="0" rtlCol="0"/>
            <a:lstStyle/>
            <a:p>
              <a:endParaRPr sz="1634"/>
            </a:p>
          </p:txBody>
        </p:sp>
        <p:sp>
          <p:nvSpPr>
            <p:cNvPr id="7" name="object 7"/>
            <p:cNvSpPr/>
            <p:nvPr/>
          </p:nvSpPr>
          <p:spPr>
            <a:xfrm>
              <a:off x="6210162" y="4207764"/>
              <a:ext cx="2339340" cy="2235835"/>
            </a:xfrm>
            <a:custGeom>
              <a:avLst/>
              <a:gdLst/>
              <a:ahLst/>
              <a:cxnLst/>
              <a:rect l="l" t="t" r="r" b="b"/>
              <a:pathLst>
                <a:path w="2339340" h="2235835">
                  <a:moveTo>
                    <a:pt x="1168907" y="0"/>
                  </a:moveTo>
                  <a:lnTo>
                    <a:pt x="1119452" y="982"/>
                  </a:lnTo>
                  <a:lnTo>
                    <a:pt x="1070524" y="3903"/>
                  </a:lnTo>
                  <a:lnTo>
                    <a:pt x="1022163" y="8725"/>
                  </a:lnTo>
                  <a:lnTo>
                    <a:pt x="974411" y="15407"/>
                  </a:lnTo>
                  <a:lnTo>
                    <a:pt x="927307" y="23911"/>
                  </a:lnTo>
                  <a:lnTo>
                    <a:pt x="880892" y="34198"/>
                  </a:lnTo>
                  <a:lnTo>
                    <a:pt x="835206" y="46228"/>
                  </a:lnTo>
                  <a:lnTo>
                    <a:pt x="790290" y="59964"/>
                  </a:lnTo>
                  <a:lnTo>
                    <a:pt x="746184" y="75366"/>
                  </a:lnTo>
                  <a:lnTo>
                    <a:pt x="702928" y="92394"/>
                  </a:lnTo>
                  <a:lnTo>
                    <a:pt x="660563" y="111011"/>
                  </a:lnTo>
                  <a:lnTo>
                    <a:pt x="619130" y="131176"/>
                  </a:lnTo>
                  <a:lnTo>
                    <a:pt x="578668" y="152851"/>
                  </a:lnTo>
                  <a:lnTo>
                    <a:pt x="539218" y="175997"/>
                  </a:lnTo>
                  <a:lnTo>
                    <a:pt x="500820" y="200575"/>
                  </a:lnTo>
                  <a:lnTo>
                    <a:pt x="463516" y="226546"/>
                  </a:lnTo>
                  <a:lnTo>
                    <a:pt x="427344" y="253871"/>
                  </a:lnTo>
                  <a:lnTo>
                    <a:pt x="392346" y="282510"/>
                  </a:lnTo>
                  <a:lnTo>
                    <a:pt x="358562" y="312426"/>
                  </a:lnTo>
                  <a:lnTo>
                    <a:pt x="326032" y="343578"/>
                  </a:lnTo>
                  <a:lnTo>
                    <a:pt x="294797" y="375929"/>
                  </a:lnTo>
                  <a:lnTo>
                    <a:pt x="264897" y="409438"/>
                  </a:lnTo>
                  <a:lnTo>
                    <a:pt x="236372" y="444067"/>
                  </a:lnTo>
                  <a:lnTo>
                    <a:pt x="209263" y="479777"/>
                  </a:lnTo>
                  <a:lnTo>
                    <a:pt x="183611" y="516529"/>
                  </a:lnTo>
                  <a:lnTo>
                    <a:pt x="159455" y="554284"/>
                  </a:lnTo>
                  <a:lnTo>
                    <a:pt x="136836" y="593003"/>
                  </a:lnTo>
                  <a:lnTo>
                    <a:pt x="115795" y="632646"/>
                  </a:lnTo>
                  <a:lnTo>
                    <a:pt x="96371" y="673176"/>
                  </a:lnTo>
                  <a:lnTo>
                    <a:pt x="78606" y="714552"/>
                  </a:lnTo>
                  <a:lnTo>
                    <a:pt x="62539" y="756737"/>
                  </a:lnTo>
                  <a:lnTo>
                    <a:pt x="48211" y="799690"/>
                  </a:lnTo>
                  <a:lnTo>
                    <a:pt x="35663" y="843373"/>
                  </a:lnTo>
                  <a:lnTo>
                    <a:pt x="24934" y="887747"/>
                  </a:lnTo>
                  <a:lnTo>
                    <a:pt x="16065" y="932773"/>
                  </a:lnTo>
                  <a:lnTo>
                    <a:pt x="9097" y="978412"/>
                  </a:lnTo>
                  <a:lnTo>
                    <a:pt x="4070" y="1024624"/>
                  </a:lnTo>
                  <a:lnTo>
                    <a:pt x="1024" y="1071372"/>
                  </a:lnTo>
                  <a:lnTo>
                    <a:pt x="0" y="1118615"/>
                  </a:lnTo>
                  <a:lnTo>
                    <a:pt x="1024" y="1165856"/>
                  </a:lnTo>
                  <a:lnTo>
                    <a:pt x="4070" y="1212595"/>
                  </a:lnTo>
                  <a:lnTo>
                    <a:pt x="9097" y="1258794"/>
                  </a:lnTo>
                  <a:lnTo>
                    <a:pt x="16065" y="1304413"/>
                  </a:lnTo>
                  <a:lnTo>
                    <a:pt x="24934" y="1349415"/>
                  </a:lnTo>
                  <a:lnTo>
                    <a:pt x="35663" y="1393761"/>
                  </a:lnTo>
                  <a:lnTo>
                    <a:pt x="48211" y="1437412"/>
                  </a:lnTo>
                  <a:lnTo>
                    <a:pt x="62539" y="1480328"/>
                  </a:lnTo>
                  <a:lnTo>
                    <a:pt x="78606" y="1522473"/>
                  </a:lnTo>
                  <a:lnTo>
                    <a:pt x="96371" y="1563806"/>
                  </a:lnTo>
                  <a:lnTo>
                    <a:pt x="115795" y="1604289"/>
                  </a:lnTo>
                  <a:lnTo>
                    <a:pt x="136836" y="1643884"/>
                  </a:lnTo>
                  <a:lnTo>
                    <a:pt x="159455" y="1682552"/>
                  </a:lnTo>
                  <a:lnTo>
                    <a:pt x="183611" y="1720254"/>
                  </a:lnTo>
                  <a:lnTo>
                    <a:pt x="209263" y="1756951"/>
                  </a:lnTo>
                  <a:lnTo>
                    <a:pt x="236372" y="1792605"/>
                  </a:lnTo>
                  <a:lnTo>
                    <a:pt x="264897" y="1827177"/>
                  </a:lnTo>
                  <a:lnTo>
                    <a:pt x="294797" y="1860628"/>
                  </a:lnTo>
                  <a:lnTo>
                    <a:pt x="326032" y="1892920"/>
                  </a:lnTo>
                  <a:lnTo>
                    <a:pt x="358562" y="1924014"/>
                  </a:lnTo>
                  <a:lnTo>
                    <a:pt x="392346" y="1953871"/>
                  </a:lnTo>
                  <a:lnTo>
                    <a:pt x="427344" y="1982452"/>
                  </a:lnTo>
                  <a:lnTo>
                    <a:pt x="463516" y="2009720"/>
                  </a:lnTo>
                  <a:lnTo>
                    <a:pt x="500820" y="2035635"/>
                  </a:lnTo>
                  <a:lnTo>
                    <a:pt x="539218" y="2060158"/>
                  </a:lnTo>
                  <a:lnTo>
                    <a:pt x="578668" y="2083251"/>
                  </a:lnTo>
                  <a:lnTo>
                    <a:pt x="619130" y="2104875"/>
                  </a:lnTo>
                  <a:lnTo>
                    <a:pt x="660563" y="2124992"/>
                  </a:lnTo>
                  <a:lnTo>
                    <a:pt x="702928" y="2143562"/>
                  </a:lnTo>
                  <a:lnTo>
                    <a:pt x="746184" y="2160547"/>
                  </a:lnTo>
                  <a:lnTo>
                    <a:pt x="790290" y="2175909"/>
                  </a:lnTo>
                  <a:lnTo>
                    <a:pt x="835206" y="2189608"/>
                  </a:lnTo>
                  <a:lnTo>
                    <a:pt x="880892" y="2201606"/>
                  </a:lnTo>
                  <a:lnTo>
                    <a:pt x="927307" y="2211865"/>
                  </a:lnTo>
                  <a:lnTo>
                    <a:pt x="974411" y="2220345"/>
                  </a:lnTo>
                  <a:lnTo>
                    <a:pt x="1022163" y="2227008"/>
                  </a:lnTo>
                  <a:lnTo>
                    <a:pt x="1070524" y="2231815"/>
                  </a:lnTo>
                  <a:lnTo>
                    <a:pt x="1119452" y="2234728"/>
                  </a:lnTo>
                  <a:lnTo>
                    <a:pt x="1168907" y="2235707"/>
                  </a:lnTo>
                  <a:lnTo>
                    <a:pt x="1218366" y="2234728"/>
                  </a:lnTo>
                  <a:lnTo>
                    <a:pt x="1267303" y="2231815"/>
                  </a:lnTo>
                  <a:lnTo>
                    <a:pt x="1315678" y="2227008"/>
                  </a:lnTo>
                  <a:lnTo>
                    <a:pt x="1363449" y="2220345"/>
                  </a:lnTo>
                  <a:lnTo>
                    <a:pt x="1410577" y="2211865"/>
                  </a:lnTo>
                  <a:lnTo>
                    <a:pt x="1457020" y="2201606"/>
                  </a:lnTo>
                  <a:lnTo>
                    <a:pt x="1502739" y="2189608"/>
                  </a:lnTo>
                  <a:lnTo>
                    <a:pt x="1547691" y="2175909"/>
                  </a:lnTo>
                  <a:lnTo>
                    <a:pt x="1591837" y="2160547"/>
                  </a:lnTo>
                  <a:lnTo>
                    <a:pt x="1635136" y="2143562"/>
                  </a:lnTo>
                  <a:lnTo>
                    <a:pt x="1677547" y="2124992"/>
                  </a:lnTo>
                  <a:lnTo>
                    <a:pt x="1719029" y="2104875"/>
                  </a:lnTo>
                  <a:lnTo>
                    <a:pt x="1759542" y="2083251"/>
                  </a:lnTo>
                  <a:lnTo>
                    <a:pt x="1799045" y="2060158"/>
                  </a:lnTo>
                  <a:lnTo>
                    <a:pt x="1837497" y="2035635"/>
                  </a:lnTo>
                  <a:lnTo>
                    <a:pt x="1874858" y="2009720"/>
                  </a:lnTo>
                  <a:lnTo>
                    <a:pt x="1911087" y="1982452"/>
                  </a:lnTo>
                  <a:lnTo>
                    <a:pt x="1946143" y="1953871"/>
                  </a:lnTo>
                  <a:lnTo>
                    <a:pt x="1979986" y="1924014"/>
                  </a:lnTo>
                  <a:lnTo>
                    <a:pt x="2012574" y="1892920"/>
                  </a:lnTo>
                  <a:lnTo>
                    <a:pt x="2043868" y="1860628"/>
                  </a:lnTo>
                  <a:lnTo>
                    <a:pt x="2073826" y="1827177"/>
                  </a:lnTo>
                  <a:lnTo>
                    <a:pt x="2102408" y="1792605"/>
                  </a:lnTo>
                  <a:lnTo>
                    <a:pt x="2129573" y="1756951"/>
                  </a:lnTo>
                  <a:lnTo>
                    <a:pt x="2155280" y="1720254"/>
                  </a:lnTo>
                  <a:lnTo>
                    <a:pt x="2179489" y="1682552"/>
                  </a:lnTo>
                  <a:lnTo>
                    <a:pt x="2202159" y="1643884"/>
                  </a:lnTo>
                  <a:lnTo>
                    <a:pt x="2223249" y="1604289"/>
                  </a:lnTo>
                  <a:lnTo>
                    <a:pt x="2242718" y="1563806"/>
                  </a:lnTo>
                  <a:lnTo>
                    <a:pt x="2260527" y="1522473"/>
                  </a:lnTo>
                  <a:lnTo>
                    <a:pt x="2276634" y="1480328"/>
                  </a:lnTo>
                  <a:lnTo>
                    <a:pt x="2290998" y="1437412"/>
                  </a:lnTo>
                  <a:lnTo>
                    <a:pt x="2303579" y="1393761"/>
                  </a:lnTo>
                  <a:lnTo>
                    <a:pt x="2314336" y="1349415"/>
                  </a:lnTo>
                  <a:lnTo>
                    <a:pt x="2323229" y="1304413"/>
                  </a:lnTo>
                  <a:lnTo>
                    <a:pt x="2330216" y="1258794"/>
                  </a:lnTo>
                  <a:lnTo>
                    <a:pt x="2335258" y="1212595"/>
                  </a:lnTo>
                  <a:lnTo>
                    <a:pt x="2338312" y="1165856"/>
                  </a:lnTo>
                  <a:lnTo>
                    <a:pt x="2339339" y="1118615"/>
                  </a:lnTo>
                  <a:lnTo>
                    <a:pt x="2338312" y="1071372"/>
                  </a:lnTo>
                  <a:lnTo>
                    <a:pt x="2335258" y="1024624"/>
                  </a:lnTo>
                  <a:lnTo>
                    <a:pt x="2330216" y="978412"/>
                  </a:lnTo>
                  <a:lnTo>
                    <a:pt x="2323229" y="932773"/>
                  </a:lnTo>
                  <a:lnTo>
                    <a:pt x="2314336" y="887747"/>
                  </a:lnTo>
                  <a:lnTo>
                    <a:pt x="2303579" y="843373"/>
                  </a:lnTo>
                  <a:lnTo>
                    <a:pt x="2290998" y="799690"/>
                  </a:lnTo>
                  <a:lnTo>
                    <a:pt x="2276634" y="756737"/>
                  </a:lnTo>
                  <a:lnTo>
                    <a:pt x="2260527" y="714552"/>
                  </a:lnTo>
                  <a:lnTo>
                    <a:pt x="2242718" y="673176"/>
                  </a:lnTo>
                  <a:lnTo>
                    <a:pt x="2223249" y="632646"/>
                  </a:lnTo>
                  <a:lnTo>
                    <a:pt x="2202159" y="593003"/>
                  </a:lnTo>
                  <a:lnTo>
                    <a:pt x="2179489" y="554284"/>
                  </a:lnTo>
                  <a:lnTo>
                    <a:pt x="2155280" y="516529"/>
                  </a:lnTo>
                  <a:lnTo>
                    <a:pt x="2129573" y="479777"/>
                  </a:lnTo>
                  <a:lnTo>
                    <a:pt x="2102408" y="444067"/>
                  </a:lnTo>
                  <a:lnTo>
                    <a:pt x="2073826" y="409438"/>
                  </a:lnTo>
                  <a:lnTo>
                    <a:pt x="2043868" y="375929"/>
                  </a:lnTo>
                  <a:lnTo>
                    <a:pt x="2012574" y="343578"/>
                  </a:lnTo>
                  <a:lnTo>
                    <a:pt x="1979986" y="312426"/>
                  </a:lnTo>
                  <a:lnTo>
                    <a:pt x="1946143" y="282510"/>
                  </a:lnTo>
                  <a:lnTo>
                    <a:pt x="1911087" y="253871"/>
                  </a:lnTo>
                  <a:lnTo>
                    <a:pt x="1874858" y="226546"/>
                  </a:lnTo>
                  <a:lnTo>
                    <a:pt x="1837497" y="200575"/>
                  </a:lnTo>
                  <a:lnTo>
                    <a:pt x="1799045" y="175997"/>
                  </a:lnTo>
                  <a:lnTo>
                    <a:pt x="1759542" y="152851"/>
                  </a:lnTo>
                  <a:lnTo>
                    <a:pt x="1719029" y="131176"/>
                  </a:lnTo>
                  <a:lnTo>
                    <a:pt x="1677547" y="111011"/>
                  </a:lnTo>
                  <a:lnTo>
                    <a:pt x="1635136" y="92394"/>
                  </a:lnTo>
                  <a:lnTo>
                    <a:pt x="1591837" y="75366"/>
                  </a:lnTo>
                  <a:lnTo>
                    <a:pt x="1547691" y="59964"/>
                  </a:lnTo>
                  <a:lnTo>
                    <a:pt x="1502739" y="46228"/>
                  </a:lnTo>
                  <a:lnTo>
                    <a:pt x="1457020" y="34198"/>
                  </a:lnTo>
                  <a:lnTo>
                    <a:pt x="1410577" y="23911"/>
                  </a:lnTo>
                  <a:lnTo>
                    <a:pt x="1363449" y="15407"/>
                  </a:lnTo>
                  <a:lnTo>
                    <a:pt x="1315678" y="8725"/>
                  </a:lnTo>
                  <a:lnTo>
                    <a:pt x="1267303" y="3903"/>
                  </a:lnTo>
                  <a:lnTo>
                    <a:pt x="1218366" y="982"/>
                  </a:lnTo>
                  <a:lnTo>
                    <a:pt x="1168907" y="0"/>
                  </a:lnTo>
                  <a:close/>
                </a:path>
              </a:pathLst>
            </a:custGeom>
            <a:ln w="12699">
              <a:solidFill>
                <a:srgbClr val="000000"/>
              </a:solidFill>
            </a:ln>
          </p:spPr>
          <p:txBody>
            <a:bodyPr wrap="square" lIns="0" tIns="0" rIns="0" bIns="0" rtlCol="0"/>
            <a:lstStyle/>
            <a:p>
              <a:endParaRPr sz="1634"/>
            </a:p>
          </p:txBody>
        </p:sp>
        <p:sp>
          <p:nvSpPr>
            <p:cNvPr id="8" name="object 8"/>
            <p:cNvSpPr/>
            <p:nvPr/>
          </p:nvSpPr>
          <p:spPr>
            <a:xfrm>
              <a:off x="6231498" y="3418332"/>
              <a:ext cx="2451100" cy="1807845"/>
            </a:xfrm>
            <a:custGeom>
              <a:avLst/>
              <a:gdLst/>
              <a:ahLst/>
              <a:cxnLst/>
              <a:rect l="l" t="t" r="r" b="b"/>
              <a:pathLst>
                <a:path w="2451100" h="1807845">
                  <a:moveTo>
                    <a:pt x="2450591" y="1807463"/>
                  </a:moveTo>
                  <a:lnTo>
                    <a:pt x="2450591" y="0"/>
                  </a:lnTo>
                  <a:lnTo>
                    <a:pt x="0" y="0"/>
                  </a:lnTo>
                  <a:lnTo>
                    <a:pt x="0" y="1807463"/>
                  </a:lnTo>
                  <a:lnTo>
                    <a:pt x="2450591" y="1807463"/>
                  </a:lnTo>
                  <a:close/>
                </a:path>
              </a:pathLst>
            </a:custGeom>
            <a:solidFill>
              <a:srgbClr val="FFFFFF"/>
            </a:solidFill>
          </p:spPr>
          <p:txBody>
            <a:bodyPr wrap="square" lIns="0" tIns="0" rIns="0" bIns="0" rtlCol="0"/>
            <a:lstStyle/>
            <a:p>
              <a:endParaRPr sz="1634"/>
            </a:p>
          </p:txBody>
        </p:sp>
        <p:pic>
          <p:nvPicPr>
            <p:cNvPr id="9" name="object 9"/>
            <p:cNvPicPr/>
            <p:nvPr/>
          </p:nvPicPr>
          <p:blipFill>
            <a:blip r:embed="rId3" cstate="print"/>
            <a:stretch>
              <a:fillRect/>
            </a:stretch>
          </p:blipFill>
          <p:spPr>
            <a:xfrm>
              <a:off x="6172063" y="4169664"/>
              <a:ext cx="2413000" cy="2311839"/>
            </a:xfrm>
            <a:prstGeom prst="rect">
              <a:avLst/>
            </a:prstGeom>
          </p:spPr>
        </p:pic>
        <p:sp>
          <p:nvSpPr>
            <p:cNvPr id="10" name="object 10"/>
            <p:cNvSpPr/>
            <p:nvPr/>
          </p:nvSpPr>
          <p:spPr>
            <a:xfrm>
              <a:off x="6303126" y="5218176"/>
              <a:ext cx="2106295" cy="0"/>
            </a:xfrm>
            <a:custGeom>
              <a:avLst/>
              <a:gdLst/>
              <a:ahLst/>
              <a:cxnLst/>
              <a:rect l="l" t="t" r="r" b="b"/>
              <a:pathLst>
                <a:path w="2106295">
                  <a:moveTo>
                    <a:pt x="0" y="0"/>
                  </a:moveTo>
                  <a:lnTo>
                    <a:pt x="2106167" y="0"/>
                  </a:lnTo>
                </a:path>
              </a:pathLst>
            </a:custGeom>
            <a:ln w="12699">
              <a:solidFill>
                <a:srgbClr val="000000"/>
              </a:solidFill>
            </a:ln>
          </p:spPr>
          <p:txBody>
            <a:bodyPr wrap="square" lIns="0" tIns="0" rIns="0" bIns="0" rtlCol="0"/>
            <a:lstStyle/>
            <a:p>
              <a:endParaRPr sz="1634"/>
            </a:p>
          </p:txBody>
        </p:sp>
      </p:grpSp>
      <p:sp>
        <p:nvSpPr>
          <p:cNvPr id="11" name="object 11"/>
          <p:cNvSpPr txBox="1"/>
          <p:nvPr/>
        </p:nvSpPr>
        <p:spPr>
          <a:xfrm>
            <a:off x="7796665" y="4367449"/>
            <a:ext cx="652374" cy="263118"/>
          </a:xfrm>
          <a:prstGeom prst="rect">
            <a:avLst/>
          </a:prstGeom>
        </p:spPr>
        <p:txBody>
          <a:bodyPr vert="horz" wrap="square" lIns="0" tIns="11526" rIns="0" bIns="0" rtlCol="0">
            <a:spAutoFit/>
          </a:bodyPr>
          <a:lstStyle/>
          <a:p>
            <a:pPr marL="34580">
              <a:spcBef>
                <a:spcPts val="91"/>
              </a:spcBef>
            </a:pPr>
            <a:r>
              <a:rPr sz="1634" spc="-5" dirty="0">
                <a:latin typeface="Arial MT"/>
                <a:cs typeface="Arial MT"/>
              </a:rPr>
              <a:t>p=p</a:t>
            </a:r>
            <a:r>
              <a:rPr sz="1634" spc="-6" baseline="-23148" dirty="0">
                <a:latin typeface="Arial MT"/>
                <a:cs typeface="Arial MT"/>
              </a:rPr>
              <a:t>atm</a:t>
            </a:r>
            <a:endParaRPr sz="1634" baseline="-23148">
              <a:latin typeface="Arial MT"/>
              <a:cs typeface="Arial MT"/>
            </a:endParaRPr>
          </a:p>
        </p:txBody>
      </p:sp>
      <p:pic>
        <p:nvPicPr>
          <p:cNvPr id="12" name="object 12"/>
          <p:cNvPicPr/>
          <p:nvPr/>
        </p:nvPicPr>
        <p:blipFill>
          <a:blip r:embed="rId4" cstate="print"/>
          <a:stretch>
            <a:fillRect/>
          </a:stretch>
        </p:blipFill>
        <p:spPr>
          <a:xfrm>
            <a:off x="7489375" y="4600047"/>
            <a:ext cx="205163" cy="148455"/>
          </a:xfrm>
          <a:prstGeom prst="rect">
            <a:avLst/>
          </a:prstGeom>
        </p:spPr>
      </p:pic>
      <p:sp>
        <p:nvSpPr>
          <p:cNvPr id="13" name="object 13"/>
          <p:cNvSpPr txBox="1"/>
          <p:nvPr/>
        </p:nvSpPr>
        <p:spPr>
          <a:xfrm>
            <a:off x="2508516" y="1995389"/>
            <a:ext cx="3090134" cy="690126"/>
          </a:xfrm>
          <a:prstGeom prst="rect">
            <a:avLst/>
          </a:prstGeom>
        </p:spPr>
        <p:txBody>
          <a:bodyPr vert="horz" wrap="square" lIns="0" tIns="23052" rIns="0" bIns="0" rtlCol="0">
            <a:spAutoFit/>
          </a:bodyPr>
          <a:lstStyle/>
          <a:p>
            <a:pPr marL="322743" marR="4611" indent="-311792">
              <a:lnSpc>
                <a:spcPts val="2605"/>
              </a:lnSpc>
              <a:spcBef>
                <a:spcPts val="182"/>
              </a:spcBef>
              <a:buClr>
                <a:srgbClr val="CC6500"/>
              </a:buClr>
              <a:buSzPct val="70833"/>
              <a:buFont typeface="Lucida Sans Unicode"/>
              <a:buChar char="■"/>
              <a:tabLst>
                <a:tab pos="322166" algn="l"/>
                <a:tab pos="322743" algn="l"/>
              </a:tabLst>
            </a:pPr>
            <a:r>
              <a:rPr sz="2178" u="heavy" spc="-5" dirty="0">
                <a:solidFill>
                  <a:srgbClr val="3232FF"/>
                </a:solidFill>
                <a:uFill>
                  <a:solidFill>
                    <a:srgbClr val="3232FF"/>
                  </a:solidFill>
                </a:uFill>
                <a:latin typeface="Comic Sans MS"/>
                <a:cs typeface="Comic Sans MS"/>
              </a:rPr>
              <a:t>Natural flows</a:t>
            </a:r>
            <a:r>
              <a:rPr sz="2178" spc="-5" dirty="0">
                <a:solidFill>
                  <a:srgbClr val="3232FF"/>
                </a:solidFill>
                <a:latin typeface="Comic Sans MS"/>
                <a:cs typeface="Comic Sans MS"/>
              </a:rPr>
              <a:t>: </a:t>
            </a:r>
            <a:r>
              <a:rPr sz="2178" spc="-9" dirty="0">
                <a:solidFill>
                  <a:srgbClr val="3232FF"/>
                </a:solidFill>
                <a:latin typeface="Comic Sans MS"/>
                <a:cs typeface="Comic Sans MS"/>
              </a:rPr>
              <a:t>rivers, </a:t>
            </a:r>
            <a:r>
              <a:rPr sz="2178" spc="-644" dirty="0">
                <a:solidFill>
                  <a:srgbClr val="3232FF"/>
                </a:solidFill>
                <a:latin typeface="Comic Sans MS"/>
                <a:cs typeface="Comic Sans MS"/>
              </a:rPr>
              <a:t> </a:t>
            </a:r>
            <a:r>
              <a:rPr sz="2178" spc="-5" dirty="0">
                <a:solidFill>
                  <a:srgbClr val="3232FF"/>
                </a:solidFill>
                <a:latin typeface="Comic Sans MS"/>
                <a:cs typeface="Comic Sans MS"/>
              </a:rPr>
              <a:t>creeks,</a:t>
            </a:r>
            <a:r>
              <a:rPr sz="2178" spc="-23" dirty="0">
                <a:solidFill>
                  <a:srgbClr val="3232FF"/>
                </a:solidFill>
                <a:latin typeface="Comic Sans MS"/>
                <a:cs typeface="Comic Sans MS"/>
              </a:rPr>
              <a:t> </a:t>
            </a:r>
            <a:r>
              <a:rPr sz="2178" spc="-5" dirty="0">
                <a:solidFill>
                  <a:srgbClr val="3232FF"/>
                </a:solidFill>
                <a:latin typeface="Comic Sans MS"/>
                <a:cs typeface="Comic Sans MS"/>
              </a:rPr>
              <a:t>floods,</a:t>
            </a:r>
            <a:r>
              <a:rPr sz="2178" spc="-14" dirty="0">
                <a:solidFill>
                  <a:srgbClr val="3232FF"/>
                </a:solidFill>
                <a:latin typeface="Comic Sans MS"/>
                <a:cs typeface="Comic Sans MS"/>
              </a:rPr>
              <a:t> </a:t>
            </a:r>
            <a:r>
              <a:rPr sz="2178" spc="-5" dirty="0">
                <a:solidFill>
                  <a:srgbClr val="3232FF"/>
                </a:solidFill>
                <a:latin typeface="Comic Sans MS"/>
                <a:cs typeface="Comic Sans MS"/>
              </a:rPr>
              <a:t>etc.</a:t>
            </a:r>
            <a:endParaRPr sz="2178">
              <a:latin typeface="Comic Sans MS"/>
              <a:cs typeface="Comic Sans MS"/>
            </a:endParaRPr>
          </a:p>
        </p:txBody>
      </p:sp>
      <p:sp>
        <p:nvSpPr>
          <p:cNvPr id="14" name="object 14"/>
          <p:cNvSpPr txBox="1"/>
          <p:nvPr/>
        </p:nvSpPr>
        <p:spPr>
          <a:xfrm>
            <a:off x="6103259" y="2082526"/>
            <a:ext cx="3183495" cy="346795"/>
          </a:xfrm>
          <a:prstGeom prst="rect">
            <a:avLst/>
          </a:prstGeom>
        </p:spPr>
        <p:txBody>
          <a:bodyPr vert="horz" wrap="square" lIns="0" tIns="11526" rIns="0" bIns="0" rtlCol="0">
            <a:spAutoFit/>
          </a:bodyPr>
          <a:lstStyle/>
          <a:p>
            <a:pPr marL="322743" indent="-311216">
              <a:spcBef>
                <a:spcPts val="91"/>
              </a:spcBef>
              <a:buClr>
                <a:srgbClr val="CC6500"/>
              </a:buClr>
              <a:buSzPct val="70833"/>
              <a:buFont typeface="Lucida Sans Unicode"/>
              <a:buChar char="■"/>
              <a:tabLst>
                <a:tab pos="322166" algn="l"/>
                <a:tab pos="322743" algn="l"/>
              </a:tabLst>
            </a:pPr>
            <a:r>
              <a:rPr sz="2178" u="heavy" spc="-5" dirty="0">
                <a:solidFill>
                  <a:srgbClr val="3232FF"/>
                </a:solidFill>
                <a:uFill>
                  <a:solidFill>
                    <a:srgbClr val="3232FF"/>
                  </a:solidFill>
                </a:uFill>
                <a:latin typeface="Comic Sans MS"/>
                <a:cs typeface="Comic Sans MS"/>
              </a:rPr>
              <a:t>Human-made</a:t>
            </a:r>
            <a:r>
              <a:rPr sz="2178" u="heavy" spc="-45" dirty="0">
                <a:solidFill>
                  <a:srgbClr val="3232FF"/>
                </a:solidFill>
                <a:uFill>
                  <a:solidFill>
                    <a:srgbClr val="3232FF"/>
                  </a:solidFill>
                </a:uFill>
                <a:latin typeface="Comic Sans MS"/>
                <a:cs typeface="Comic Sans MS"/>
              </a:rPr>
              <a:t> </a:t>
            </a:r>
            <a:r>
              <a:rPr sz="2178" u="heavy" spc="-9" dirty="0">
                <a:solidFill>
                  <a:srgbClr val="3232FF"/>
                </a:solidFill>
                <a:uFill>
                  <a:solidFill>
                    <a:srgbClr val="3232FF"/>
                  </a:solidFill>
                </a:uFill>
                <a:latin typeface="Comic Sans MS"/>
                <a:cs typeface="Comic Sans MS"/>
              </a:rPr>
              <a:t>systems</a:t>
            </a:r>
            <a:r>
              <a:rPr sz="2178" spc="-9" dirty="0">
                <a:solidFill>
                  <a:srgbClr val="3232FF"/>
                </a:solidFill>
                <a:latin typeface="Comic Sans MS"/>
                <a:cs typeface="Comic Sans MS"/>
              </a:rPr>
              <a:t>:</a:t>
            </a:r>
            <a:endParaRPr sz="2178">
              <a:latin typeface="Comic Sans MS"/>
              <a:cs typeface="Comic Sans MS"/>
            </a:endParaRPr>
          </a:p>
        </p:txBody>
      </p:sp>
      <p:sp>
        <p:nvSpPr>
          <p:cNvPr id="15" name="object 15"/>
          <p:cNvSpPr txBox="1"/>
          <p:nvPr/>
        </p:nvSpPr>
        <p:spPr>
          <a:xfrm>
            <a:off x="6414480" y="2414476"/>
            <a:ext cx="3043454" cy="346795"/>
          </a:xfrm>
          <a:prstGeom prst="rect">
            <a:avLst/>
          </a:prstGeom>
        </p:spPr>
        <p:txBody>
          <a:bodyPr vert="horz" wrap="square" lIns="0" tIns="11526" rIns="0" bIns="0" rtlCol="0">
            <a:spAutoFit/>
          </a:bodyPr>
          <a:lstStyle/>
          <a:p>
            <a:pPr marL="11527">
              <a:spcBef>
                <a:spcPts val="91"/>
              </a:spcBef>
            </a:pPr>
            <a:r>
              <a:rPr sz="2178" spc="-5" dirty="0">
                <a:solidFill>
                  <a:srgbClr val="3232FF"/>
                </a:solidFill>
                <a:latin typeface="Comic Sans MS"/>
                <a:cs typeface="Comic Sans MS"/>
              </a:rPr>
              <a:t>fresh-water</a:t>
            </a:r>
            <a:r>
              <a:rPr sz="2178" spc="-59" dirty="0">
                <a:solidFill>
                  <a:srgbClr val="3232FF"/>
                </a:solidFill>
                <a:latin typeface="Comic Sans MS"/>
                <a:cs typeface="Comic Sans MS"/>
              </a:rPr>
              <a:t> </a:t>
            </a:r>
            <a:r>
              <a:rPr sz="2178" spc="-5" dirty="0">
                <a:solidFill>
                  <a:srgbClr val="3232FF"/>
                </a:solidFill>
                <a:latin typeface="Comic Sans MS"/>
                <a:cs typeface="Comic Sans MS"/>
              </a:rPr>
              <a:t>aquaducts,</a:t>
            </a:r>
            <a:endParaRPr sz="2178">
              <a:latin typeface="Comic Sans MS"/>
              <a:cs typeface="Comic Sans MS"/>
            </a:endParaRPr>
          </a:p>
        </p:txBody>
      </p:sp>
      <p:sp>
        <p:nvSpPr>
          <p:cNvPr id="16" name="object 16"/>
          <p:cNvSpPr txBox="1"/>
          <p:nvPr/>
        </p:nvSpPr>
        <p:spPr>
          <a:xfrm>
            <a:off x="6414480" y="2746427"/>
            <a:ext cx="2814085" cy="690126"/>
          </a:xfrm>
          <a:prstGeom prst="rect">
            <a:avLst/>
          </a:prstGeom>
        </p:spPr>
        <p:txBody>
          <a:bodyPr vert="horz" wrap="square" lIns="0" tIns="23052" rIns="0" bIns="0" rtlCol="0">
            <a:spAutoFit/>
          </a:bodyPr>
          <a:lstStyle/>
          <a:p>
            <a:pPr marL="11527" marR="4611">
              <a:lnSpc>
                <a:spcPts val="2605"/>
              </a:lnSpc>
              <a:spcBef>
                <a:spcPts val="182"/>
              </a:spcBef>
            </a:pPr>
            <a:r>
              <a:rPr sz="2178" spc="-5" dirty="0">
                <a:solidFill>
                  <a:srgbClr val="3232FF"/>
                </a:solidFill>
                <a:latin typeface="Comic Sans MS"/>
                <a:cs typeface="Comic Sans MS"/>
              </a:rPr>
              <a:t>irrigation, sewers, </a:t>
            </a:r>
            <a:r>
              <a:rPr sz="2178" dirty="0">
                <a:solidFill>
                  <a:srgbClr val="3232FF"/>
                </a:solidFill>
                <a:latin typeface="Comic Sans MS"/>
                <a:cs typeface="Comic Sans MS"/>
              </a:rPr>
              <a:t> </a:t>
            </a:r>
            <a:r>
              <a:rPr sz="2178" spc="-5" dirty="0">
                <a:solidFill>
                  <a:srgbClr val="3232FF"/>
                </a:solidFill>
                <a:latin typeface="Comic Sans MS"/>
                <a:cs typeface="Comic Sans MS"/>
              </a:rPr>
              <a:t>drainage</a:t>
            </a:r>
            <a:r>
              <a:rPr sz="2178" spc="-18" dirty="0">
                <a:solidFill>
                  <a:srgbClr val="3232FF"/>
                </a:solidFill>
                <a:latin typeface="Comic Sans MS"/>
                <a:cs typeface="Comic Sans MS"/>
              </a:rPr>
              <a:t> </a:t>
            </a:r>
            <a:r>
              <a:rPr sz="2178" spc="-5" dirty="0">
                <a:solidFill>
                  <a:srgbClr val="3232FF"/>
                </a:solidFill>
                <a:latin typeface="Comic Sans MS"/>
                <a:cs typeface="Comic Sans MS"/>
              </a:rPr>
              <a:t>ditches,</a:t>
            </a:r>
            <a:r>
              <a:rPr sz="2178" spc="-36" dirty="0">
                <a:solidFill>
                  <a:srgbClr val="3232FF"/>
                </a:solidFill>
                <a:latin typeface="Comic Sans MS"/>
                <a:cs typeface="Comic Sans MS"/>
              </a:rPr>
              <a:t> </a:t>
            </a:r>
            <a:r>
              <a:rPr sz="2178" spc="-5" dirty="0">
                <a:solidFill>
                  <a:srgbClr val="3232FF"/>
                </a:solidFill>
                <a:latin typeface="Comic Sans MS"/>
                <a:cs typeface="Comic Sans MS"/>
              </a:rPr>
              <a:t>etc.</a:t>
            </a:r>
            <a:endParaRPr sz="2178">
              <a:latin typeface="Comic Sans MS"/>
              <a:cs typeface="Comic Sans MS"/>
            </a:endParaRPr>
          </a:p>
        </p:txBody>
      </p:sp>
      <p:sp>
        <p:nvSpPr>
          <p:cNvPr id="17" name="Slide Number Placeholder 16">
            <a:extLst>
              <a:ext uri="{FF2B5EF4-FFF2-40B4-BE49-F238E27FC236}">
                <a16:creationId xmlns:a16="http://schemas.microsoft.com/office/drawing/2014/main" id="{0282079F-E5E3-985E-233D-2A60E95417D0}"/>
              </a:ext>
            </a:extLst>
          </p:cNvPr>
          <p:cNvSpPr>
            <a:spLocks noGrp="1"/>
          </p:cNvSpPr>
          <p:nvPr>
            <p:ph type="sldNum" sz="quarter" idx="12"/>
          </p:nvPr>
        </p:nvSpPr>
        <p:spPr/>
        <p:txBody>
          <a:bodyPr/>
          <a:lstStyle/>
          <a:p>
            <a:fld id="{34216374-E7D6-4C74-ADA3-2C9987A1DEB2}" type="slidenum">
              <a:rPr lang="en-US" smtClean="0"/>
              <a:t>11</a:t>
            </a:fld>
            <a:endParaRPr lang="en-US"/>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mp_8.jpg"/>
          <p:cNvPicPr>
            <a:picLocks noChangeAspect="1"/>
          </p:cNvPicPr>
          <p:nvPr/>
        </p:nvPicPr>
        <p:blipFill>
          <a:blip r:embed="rId2"/>
          <a:stretch>
            <a:fillRect/>
          </a:stretch>
        </p:blipFill>
        <p:spPr>
          <a:xfrm>
            <a:off x="1524000" y="0"/>
            <a:ext cx="9144000" cy="6858000"/>
          </a:xfrm>
          <a:prstGeom prst="rect">
            <a:avLst/>
          </a:prstGeom>
        </p:spPr>
      </p:pic>
      <p:sp>
        <p:nvSpPr>
          <p:cNvPr id="4" name="Slide Number Placeholder 3">
            <a:extLst>
              <a:ext uri="{FF2B5EF4-FFF2-40B4-BE49-F238E27FC236}">
                <a16:creationId xmlns:a16="http://schemas.microsoft.com/office/drawing/2014/main" id="{96DF38A8-F299-3AE2-935E-3A53809ED51E}"/>
              </a:ext>
            </a:extLst>
          </p:cNvPr>
          <p:cNvSpPr>
            <a:spLocks noGrp="1"/>
          </p:cNvSpPr>
          <p:nvPr>
            <p:ph type="sldNum" sz="quarter" idx="12"/>
          </p:nvPr>
        </p:nvSpPr>
        <p:spPr/>
        <p:txBody>
          <a:bodyPr/>
          <a:lstStyle/>
          <a:p>
            <a:fld id="{34216374-E7D6-4C74-ADA3-2C9987A1DEB2}" type="slidenum">
              <a:rPr lang="en-US" smtClean="0"/>
              <a:t>110</a:t>
            </a:fld>
            <a:endParaRPr lang="en-US"/>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mp_9.jpg"/>
          <p:cNvPicPr>
            <a:picLocks noChangeAspect="1"/>
          </p:cNvPicPr>
          <p:nvPr/>
        </p:nvPicPr>
        <p:blipFill>
          <a:blip r:embed="rId2"/>
          <a:stretch>
            <a:fillRect/>
          </a:stretch>
        </p:blipFill>
        <p:spPr>
          <a:xfrm>
            <a:off x="1524000" y="0"/>
            <a:ext cx="9144000" cy="6858000"/>
          </a:xfrm>
          <a:prstGeom prst="rect">
            <a:avLst/>
          </a:prstGeom>
        </p:spPr>
      </p:pic>
      <p:sp>
        <p:nvSpPr>
          <p:cNvPr id="4" name="Slide Number Placeholder 3">
            <a:extLst>
              <a:ext uri="{FF2B5EF4-FFF2-40B4-BE49-F238E27FC236}">
                <a16:creationId xmlns:a16="http://schemas.microsoft.com/office/drawing/2014/main" id="{13FDD18B-A604-3F82-46CC-E539D933F9AD}"/>
              </a:ext>
            </a:extLst>
          </p:cNvPr>
          <p:cNvSpPr>
            <a:spLocks noGrp="1"/>
          </p:cNvSpPr>
          <p:nvPr>
            <p:ph type="sldNum" sz="quarter" idx="12"/>
          </p:nvPr>
        </p:nvSpPr>
        <p:spPr/>
        <p:txBody>
          <a:bodyPr/>
          <a:lstStyle/>
          <a:p>
            <a:fld id="{34216374-E7D6-4C74-ADA3-2C9987A1DEB2}" type="slidenum">
              <a:rPr lang="en-US" smtClean="0"/>
              <a:t>111</a:t>
            </a:fld>
            <a:endParaRPr lang="en-US"/>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0.jpg"/>
          <p:cNvPicPr>
            <a:picLocks noChangeAspect="1"/>
          </p:cNvPicPr>
          <p:nvPr/>
        </p:nvPicPr>
        <p:blipFill>
          <a:blip r:embed="rId2"/>
          <a:stretch>
            <a:fillRect/>
          </a:stretch>
        </p:blipFill>
        <p:spPr>
          <a:xfrm>
            <a:off x="1524000" y="0"/>
            <a:ext cx="9144000" cy="6858000"/>
          </a:xfrm>
          <a:prstGeom prst="rect">
            <a:avLst/>
          </a:prstGeom>
        </p:spPr>
      </p:pic>
      <p:sp>
        <p:nvSpPr>
          <p:cNvPr id="4" name="Slide Number Placeholder 3">
            <a:extLst>
              <a:ext uri="{FF2B5EF4-FFF2-40B4-BE49-F238E27FC236}">
                <a16:creationId xmlns:a16="http://schemas.microsoft.com/office/drawing/2014/main" id="{C9C1D13B-2387-C224-6447-962DAA761097}"/>
              </a:ext>
            </a:extLst>
          </p:cNvPr>
          <p:cNvSpPr>
            <a:spLocks noGrp="1"/>
          </p:cNvSpPr>
          <p:nvPr>
            <p:ph type="sldNum" sz="quarter" idx="12"/>
          </p:nvPr>
        </p:nvSpPr>
        <p:spPr/>
        <p:txBody>
          <a:bodyPr/>
          <a:lstStyle/>
          <a:p>
            <a:fld id="{34216374-E7D6-4C74-ADA3-2C9987A1DEB2}" type="slidenum">
              <a:rPr lang="en-US" smtClean="0"/>
              <a:t>112</a:t>
            </a:fld>
            <a:endParaRPr lang="en-US"/>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1.jpg"/>
          <p:cNvPicPr>
            <a:picLocks noChangeAspect="1"/>
          </p:cNvPicPr>
          <p:nvPr/>
        </p:nvPicPr>
        <p:blipFill>
          <a:blip r:embed="rId2"/>
          <a:stretch>
            <a:fillRect/>
          </a:stretch>
        </p:blipFill>
        <p:spPr>
          <a:xfrm>
            <a:off x="915265" y="0"/>
            <a:ext cx="10361469" cy="6858000"/>
          </a:xfrm>
          <a:prstGeom prst="rect">
            <a:avLst/>
          </a:prstGeom>
        </p:spPr>
      </p:pic>
      <p:sp>
        <p:nvSpPr>
          <p:cNvPr id="4" name="Slide Number Placeholder 3">
            <a:extLst>
              <a:ext uri="{FF2B5EF4-FFF2-40B4-BE49-F238E27FC236}">
                <a16:creationId xmlns:a16="http://schemas.microsoft.com/office/drawing/2014/main" id="{31138A0D-DBC8-9F0C-B3C9-D578F79A55EE}"/>
              </a:ext>
            </a:extLst>
          </p:cNvPr>
          <p:cNvSpPr>
            <a:spLocks noGrp="1"/>
          </p:cNvSpPr>
          <p:nvPr>
            <p:ph type="sldNum" sz="quarter" idx="12"/>
          </p:nvPr>
        </p:nvSpPr>
        <p:spPr/>
        <p:txBody>
          <a:bodyPr/>
          <a:lstStyle/>
          <a:p>
            <a:fld id="{34216374-E7D6-4C74-ADA3-2C9987A1DEB2}" type="slidenum">
              <a:rPr lang="en-US" smtClean="0"/>
              <a:t>113</a:t>
            </a:fld>
            <a:endParaRPr lang="en-US"/>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2.jpg"/>
          <p:cNvPicPr>
            <a:picLocks noChangeAspect="1"/>
          </p:cNvPicPr>
          <p:nvPr/>
        </p:nvPicPr>
        <p:blipFill>
          <a:blip r:embed="rId2"/>
          <a:stretch>
            <a:fillRect/>
          </a:stretch>
        </p:blipFill>
        <p:spPr>
          <a:xfrm>
            <a:off x="685800" y="0"/>
            <a:ext cx="10972800" cy="6858000"/>
          </a:xfrm>
          <a:prstGeom prst="rect">
            <a:avLst/>
          </a:prstGeom>
        </p:spPr>
      </p:pic>
      <p:sp>
        <p:nvSpPr>
          <p:cNvPr id="4" name="Slide Number Placeholder 3">
            <a:extLst>
              <a:ext uri="{FF2B5EF4-FFF2-40B4-BE49-F238E27FC236}">
                <a16:creationId xmlns:a16="http://schemas.microsoft.com/office/drawing/2014/main" id="{6B9A7AB8-1286-A902-B182-C4AD3AFEA75A}"/>
              </a:ext>
            </a:extLst>
          </p:cNvPr>
          <p:cNvSpPr>
            <a:spLocks noGrp="1"/>
          </p:cNvSpPr>
          <p:nvPr>
            <p:ph type="sldNum" sz="quarter" idx="12"/>
          </p:nvPr>
        </p:nvSpPr>
        <p:spPr/>
        <p:txBody>
          <a:bodyPr/>
          <a:lstStyle/>
          <a:p>
            <a:fld id="{34216374-E7D6-4C74-ADA3-2C9987A1DEB2}" type="slidenum">
              <a:rPr lang="en-US" smtClean="0"/>
              <a:t>114</a:t>
            </a:fld>
            <a:endParaRPr lang="en-US"/>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3.jpg"/>
          <p:cNvPicPr>
            <a:picLocks noChangeAspect="1"/>
          </p:cNvPicPr>
          <p:nvPr/>
        </p:nvPicPr>
        <p:blipFill>
          <a:blip r:embed="rId2"/>
          <a:stretch>
            <a:fillRect/>
          </a:stretch>
        </p:blipFill>
        <p:spPr>
          <a:xfrm>
            <a:off x="1524000" y="0"/>
            <a:ext cx="9144000" cy="6858000"/>
          </a:xfrm>
          <a:prstGeom prst="rect">
            <a:avLst/>
          </a:prstGeom>
        </p:spPr>
      </p:pic>
      <p:sp>
        <p:nvSpPr>
          <p:cNvPr id="4" name="Slide Number Placeholder 3">
            <a:extLst>
              <a:ext uri="{FF2B5EF4-FFF2-40B4-BE49-F238E27FC236}">
                <a16:creationId xmlns:a16="http://schemas.microsoft.com/office/drawing/2014/main" id="{A39EEE43-2C03-250A-A5F7-2C0BF0D4BFC2}"/>
              </a:ext>
            </a:extLst>
          </p:cNvPr>
          <p:cNvSpPr>
            <a:spLocks noGrp="1"/>
          </p:cNvSpPr>
          <p:nvPr>
            <p:ph type="sldNum" sz="quarter" idx="12"/>
          </p:nvPr>
        </p:nvSpPr>
        <p:spPr/>
        <p:txBody>
          <a:bodyPr/>
          <a:lstStyle/>
          <a:p>
            <a:fld id="{34216374-E7D6-4C74-ADA3-2C9987A1DEB2}" type="slidenum">
              <a:rPr lang="en-US" smtClean="0"/>
              <a:t>115</a:t>
            </a:fld>
            <a:endParaRPr lang="en-US"/>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EE2B51A-0F8F-5C73-FF18-38177C612A47}"/>
              </a:ext>
            </a:extLst>
          </p:cNvPr>
          <p:cNvSpPr>
            <a:spLocks noGrp="1"/>
          </p:cNvSpPr>
          <p:nvPr>
            <p:ph type="sldNum" sz="quarter" idx="12"/>
          </p:nvPr>
        </p:nvSpPr>
        <p:spPr/>
        <p:txBody>
          <a:bodyPr/>
          <a:lstStyle/>
          <a:p>
            <a:fld id="{34216374-E7D6-4C74-ADA3-2C9987A1DEB2}" type="slidenum">
              <a:rPr lang="en-US" smtClean="0"/>
              <a:t>116</a:t>
            </a:fld>
            <a:endParaRPr lang="en-US"/>
          </a:p>
        </p:txBody>
      </p:sp>
      <p:sp>
        <p:nvSpPr>
          <p:cNvPr id="5" name="TextBox 4">
            <a:extLst>
              <a:ext uri="{FF2B5EF4-FFF2-40B4-BE49-F238E27FC236}">
                <a16:creationId xmlns:a16="http://schemas.microsoft.com/office/drawing/2014/main" id="{E346CB92-9621-9A1B-1BA7-74EBC2F92E94}"/>
              </a:ext>
            </a:extLst>
          </p:cNvPr>
          <p:cNvSpPr txBox="1"/>
          <p:nvPr/>
        </p:nvSpPr>
        <p:spPr>
          <a:xfrm>
            <a:off x="2935432" y="2025488"/>
            <a:ext cx="6099462" cy="2039020"/>
          </a:xfrm>
          <a:prstGeom prst="rect">
            <a:avLst/>
          </a:prstGeom>
          <a:noFill/>
        </p:spPr>
        <p:txBody>
          <a:bodyPr wrap="square">
            <a:spAutoFit/>
          </a:bodyPr>
          <a:lstStyle/>
          <a:p>
            <a:pPr marL="0" marR="0" algn="ctr">
              <a:lnSpc>
                <a:spcPct val="107000"/>
              </a:lnSpc>
              <a:spcBef>
                <a:spcPts val="0"/>
              </a:spcBef>
              <a:spcAft>
                <a:spcPts val="0"/>
              </a:spcAft>
            </a:pPr>
            <a:r>
              <a:rPr lang="en-US" sz="4000" dirty="0">
                <a:latin typeface="Calibri" panose="020F0502020204030204" pitchFamily="34" charset="0"/>
                <a:ea typeface="Calibri" panose="020F0502020204030204" pitchFamily="34" charset="0"/>
                <a:cs typeface="Times New Roman" panose="02020603050405020304" pitchFamily="18" charset="0"/>
              </a:rPr>
              <a:t>Math Related To Channel Design </a:t>
            </a:r>
          </a:p>
          <a:p>
            <a:pPr marL="0" marR="0" algn="ctr">
              <a:lnSpc>
                <a:spcPct val="107000"/>
              </a:lnSpc>
              <a:spcBef>
                <a:spcPts val="0"/>
              </a:spcBef>
              <a:spcAft>
                <a:spcPts val="0"/>
              </a:spcAft>
            </a:pPr>
            <a:r>
              <a:rPr lang="en-US" sz="4000" dirty="0">
                <a:latin typeface="Calibri" panose="020F0502020204030204" pitchFamily="34" charset="0"/>
                <a:ea typeface="Calibri" panose="020F0502020204030204" pitchFamily="34" charset="0"/>
                <a:cs typeface="Times New Roman" panose="02020603050405020304" pitchFamily="18" charset="0"/>
              </a:rPr>
              <a:t>Week 13</a:t>
            </a:r>
          </a:p>
        </p:txBody>
      </p:sp>
    </p:spTree>
    <p:extLst>
      <p:ext uri="{BB962C8B-B14F-4D97-AF65-F5344CB8AC3E}">
        <p14:creationId xmlns:p14="http://schemas.microsoft.com/office/powerpoint/2010/main" val="197200502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4.jpg"/>
          <p:cNvPicPr>
            <a:picLocks noChangeAspect="1"/>
          </p:cNvPicPr>
          <p:nvPr/>
        </p:nvPicPr>
        <p:blipFill>
          <a:blip r:embed="rId2"/>
          <a:stretch>
            <a:fillRect/>
          </a:stretch>
        </p:blipFill>
        <p:spPr>
          <a:xfrm>
            <a:off x="1524000" y="0"/>
            <a:ext cx="9144000" cy="6858000"/>
          </a:xfrm>
          <a:prstGeom prst="rect">
            <a:avLst/>
          </a:prstGeom>
        </p:spPr>
      </p:pic>
      <p:sp>
        <p:nvSpPr>
          <p:cNvPr id="4" name="Slide Number Placeholder 3">
            <a:extLst>
              <a:ext uri="{FF2B5EF4-FFF2-40B4-BE49-F238E27FC236}">
                <a16:creationId xmlns:a16="http://schemas.microsoft.com/office/drawing/2014/main" id="{91989F46-75D2-4CB6-56CA-445281E8A669}"/>
              </a:ext>
            </a:extLst>
          </p:cNvPr>
          <p:cNvSpPr>
            <a:spLocks noGrp="1"/>
          </p:cNvSpPr>
          <p:nvPr>
            <p:ph type="sldNum" sz="quarter" idx="12"/>
          </p:nvPr>
        </p:nvSpPr>
        <p:spPr/>
        <p:txBody>
          <a:bodyPr/>
          <a:lstStyle/>
          <a:p>
            <a:fld id="{34216374-E7D6-4C74-ADA3-2C9987A1DEB2}" type="slidenum">
              <a:rPr lang="en-US" smtClean="0"/>
              <a:t>117</a:t>
            </a:fld>
            <a:endParaRPr lang="en-US"/>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5.jpg"/>
          <p:cNvPicPr>
            <a:picLocks noChangeAspect="1"/>
          </p:cNvPicPr>
          <p:nvPr/>
        </p:nvPicPr>
        <p:blipFill>
          <a:blip r:embed="rId2"/>
          <a:stretch>
            <a:fillRect/>
          </a:stretch>
        </p:blipFill>
        <p:spPr>
          <a:xfrm>
            <a:off x="1524000" y="0"/>
            <a:ext cx="9144000" cy="6858000"/>
          </a:xfrm>
          <a:prstGeom prst="rect">
            <a:avLst/>
          </a:prstGeom>
        </p:spPr>
      </p:pic>
      <p:sp>
        <p:nvSpPr>
          <p:cNvPr id="4" name="Slide Number Placeholder 3">
            <a:extLst>
              <a:ext uri="{FF2B5EF4-FFF2-40B4-BE49-F238E27FC236}">
                <a16:creationId xmlns:a16="http://schemas.microsoft.com/office/drawing/2014/main" id="{9D2D9E9B-6568-8EB5-EDF2-299C910588D1}"/>
              </a:ext>
            </a:extLst>
          </p:cNvPr>
          <p:cNvSpPr>
            <a:spLocks noGrp="1"/>
          </p:cNvSpPr>
          <p:nvPr>
            <p:ph type="sldNum" sz="quarter" idx="12"/>
          </p:nvPr>
        </p:nvSpPr>
        <p:spPr/>
        <p:txBody>
          <a:bodyPr/>
          <a:lstStyle/>
          <a:p>
            <a:fld id="{34216374-E7D6-4C74-ADA3-2C9987A1DEB2}" type="slidenum">
              <a:rPr lang="en-US" smtClean="0"/>
              <a:t>118</a:t>
            </a:fld>
            <a:endParaRPr lang="en-US"/>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0CE2034-0ED0-F6A7-868D-61F47F69FA9A}"/>
              </a:ext>
            </a:extLst>
          </p:cNvPr>
          <p:cNvSpPr>
            <a:spLocks noGrp="1"/>
          </p:cNvSpPr>
          <p:nvPr>
            <p:ph type="sldNum" sz="quarter" idx="12"/>
          </p:nvPr>
        </p:nvSpPr>
        <p:spPr/>
        <p:txBody>
          <a:bodyPr/>
          <a:lstStyle/>
          <a:p>
            <a:fld id="{34216374-E7D6-4C74-ADA3-2C9987A1DEB2}" type="slidenum">
              <a:rPr lang="en-US" smtClean="0"/>
              <a:t>119</a:t>
            </a:fld>
            <a:endParaRPr lang="en-US"/>
          </a:p>
        </p:txBody>
      </p:sp>
      <p:sp>
        <p:nvSpPr>
          <p:cNvPr id="5" name="TextBox 4">
            <a:extLst>
              <a:ext uri="{FF2B5EF4-FFF2-40B4-BE49-F238E27FC236}">
                <a16:creationId xmlns:a16="http://schemas.microsoft.com/office/drawing/2014/main" id="{6C6CE10B-EAD4-10C3-A8F7-410290CDDCCE}"/>
              </a:ext>
            </a:extLst>
          </p:cNvPr>
          <p:cNvSpPr txBox="1"/>
          <p:nvPr/>
        </p:nvSpPr>
        <p:spPr>
          <a:xfrm>
            <a:off x="3046269" y="2274869"/>
            <a:ext cx="6099462" cy="2039020"/>
          </a:xfrm>
          <a:prstGeom prst="rect">
            <a:avLst/>
          </a:prstGeom>
          <a:noFill/>
        </p:spPr>
        <p:txBody>
          <a:bodyPr wrap="square">
            <a:spAutoFit/>
          </a:bodyPr>
          <a:lstStyle/>
          <a:p>
            <a:pPr marL="0" marR="0" algn="ctr">
              <a:lnSpc>
                <a:spcPct val="107000"/>
              </a:lnSpc>
              <a:spcBef>
                <a:spcPts val="0"/>
              </a:spcBef>
              <a:spcAft>
                <a:spcPts val="0"/>
              </a:spcAft>
            </a:pPr>
            <a:r>
              <a:rPr lang="en-US" sz="4000" dirty="0">
                <a:effectLst/>
                <a:latin typeface="Calibri" panose="020F0502020204030204" pitchFamily="34" charset="0"/>
                <a:ea typeface="Calibri" panose="020F0502020204030204" pitchFamily="34" charset="0"/>
                <a:cs typeface="Times New Roman" panose="02020603050405020304" pitchFamily="18" charset="0"/>
              </a:rPr>
              <a:t>Hydraulic Jump Related theory</a:t>
            </a:r>
          </a:p>
          <a:p>
            <a:pPr marL="0" marR="0" algn="ctr">
              <a:lnSpc>
                <a:spcPct val="107000"/>
              </a:lnSpc>
              <a:spcBef>
                <a:spcPts val="0"/>
              </a:spcBef>
              <a:spcAft>
                <a:spcPts val="0"/>
              </a:spcAft>
            </a:pPr>
            <a:r>
              <a:rPr lang="en-US" sz="4000" dirty="0">
                <a:latin typeface="Calibri" panose="020F0502020204030204" pitchFamily="34" charset="0"/>
                <a:ea typeface="Calibri" panose="020F0502020204030204" pitchFamily="34" charset="0"/>
                <a:cs typeface="Times New Roman" panose="02020603050405020304" pitchFamily="18" charset="0"/>
              </a:rPr>
              <a:t>Week 14-15</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693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84354" y="6262794"/>
            <a:ext cx="7952975" cy="1729"/>
          </a:xfrm>
          <a:custGeom>
            <a:avLst/>
            <a:gdLst/>
            <a:ahLst/>
            <a:cxnLst/>
            <a:rect l="l" t="t" r="r" b="b"/>
            <a:pathLst>
              <a:path w="8763000" h="1904">
                <a:moveTo>
                  <a:pt x="0" y="0"/>
                </a:moveTo>
                <a:lnTo>
                  <a:pt x="8762993" y="1523"/>
                </a:lnTo>
              </a:path>
            </a:pathLst>
          </a:custGeom>
          <a:ln w="9524">
            <a:solidFill>
              <a:srgbClr val="CC6300"/>
            </a:solidFill>
          </a:ln>
        </p:spPr>
        <p:txBody>
          <a:bodyPr wrap="square" lIns="0" tIns="0" rIns="0" bIns="0" rtlCol="0"/>
          <a:lstStyle/>
          <a:p>
            <a:endParaRPr sz="1634"/>
          </a:p>
        </p:txBody>
      </p:sp>
      <p:grpSp>
        <p:nvGrpSpPr>
          <p:cNvPr id="3" name="object 3"/>
          <p:cNvGrpSpPr/>
          <p:nvPr/>
        </p:nvGrpSpPr>
        <p:grpSpPr>
          <a:xfrm>
            <a:off x="7630697" y="360990"/>
            <a:ext cx="290456" cy="290456"/>
            <a:chOff x="7037709" y="397757"/>
            <a:chExt cx="320040" cy="320040"/>
          </a:xfrm>
        </p:grpSpPr>
        <p:sp>
          <p:nvSpPr>
            <p:cNvPr id="4" name="object 4"/>
            <p:cNvSpPr/>
            <p:nvPr/>
          </p:nvSpPr>
          <p:spPr>
            <a:xfrm>
              <a:off x="7353177" y="459479"/>
              <a:ext cx="5080" cy="0"/>
            </a:xfrm>
            <a:custGeom>
              <a:avLst/>
              <a:gdLst/>
              <a:ahLst/>
              <a:cxnLst/>
              <a:rect l="l" t="t" r="r" b="b"/>
              <a:pathLst>
                <a:path w="5079">
                  <a:moveTo>
                    <a:pt x="0" y="0"/>
                  </a:moveTo>
                  <a:lnTo>
                    <a:pt x="4572" y="0"/>
                  </a:lnTo>
                </a:path>
              </a:pathLst>
            </a:custGeom>
            <a:ln w="4572">
              <a:solidFill>
                <a:srgbClr val="797979"/>
              </a:solidFill>
            </a:ln>
          </p:spPr>
          <p:txBody>
            <a:bodyPr wrap="square" lIns="0" tIns="0" rIns="0" bIns="0" rtlCol="0"/>
            <a:lstStyle/>
            <a:p>
              <a:endParaRPr sz="1634"/>
            </a:p>
          </p:txBody>
        </p:sp>
        <p:pic>
          <p:nvPicPr>
            <p:cNvPr id="5" name="object 5"/>
            <p:cNvPicPr/>
            <p:nvPr/>
          </p:nvPicPr>
          <p:blipFill>
            <a:blip r:embed="rId2" cstate="print"/>
            <a:stretch>
              <a:fillRect/>
            </a:stretch>
          </p:blipFill>
          <p:spPr>
            <a:xfrm>
              <a:off x="7037709" y="397757"/>
              <a:ext cx="320040" cy="219456"/>
            </a:xfrm>
            <a:prstGeom prst="rect">
              <a:avLst/>
            </a:prstGeom>
          </p:spPr>
        </p:pic>
        <p:pic>
          <p:nvPicPr>
            <p:cNvPr id="6" name="object 6"/>
            <p:cNvPicPr/>
            <p:nvPr/>
          </p:nvPicPr>
          <p:blipFill>
            <a:blip r:embed="rId3" cstate="print"/>
            <a:stretch>
              <a:fillRect/>
            </a:stretch>
          </p:blipFill>
          <p:spPr>
            <a:xfrm>
              <a:off x="7037709" y="617213"/>
              <a:ext cx="320039" cy="9144"/>
            </a:xfrm>
            <a:prstGeom prst="rect">
              <a:avLst/>
            </a:prstGeom>
          </p:spPr>
        </p:pic>
        <p:pic>
          <p:nvPicPr>
            <p:cNvPr id="7" name="object 7"/>
            <p:cNvPicPr/>
            <p:nvPr/>
          </p:nvPicPr>
          <p:blipFill>
            <a:blip r:embed="rId4" cstate="print"/>
            <a:stretch>
              <a:fillRect/>
            </a:stretch>
          </p:blipFill>
          <p:spPr>
            <a:xfrm>
              <a:off x="7037709" y="621785"/>
              <a:ext cx="320040" cy="36576"/>
            </a:xfrm>
            <a:prstGeom prst="rect">
              <a:avLst/>
            </a:prstGeom>
          </p:spPr>
        </p:pic>
        <p:pic>
          <p:nvPicPr>
            <p:cNvPr id="8" name="object 8"/>
            <p:cNvPicPr/>
            <p:nvPr/>
          </p:nvPicPr>
          <p:blipFill>
            <a:blip r:embed="rId5" cstate="print"/>
            <a:stretch>
              <a:fillRect/>
            </a:stretch>
          </p:blipFill>
          <p:spPr>
            <a:xfrm>
              <a:off x="7083429" y="653789"/>
              <a:ext cx="274320" cy="64008"/>
            </a:xfrm>
            <a:prstGeom prst="rect">
              <a:avLst/>
            </a:prstGeom>
          </p:spPr>
        </p:pic>
      </p:grpSp>
      <p:sp>
        <p:nvSpPr>
          <p:cNvPr id="9" name="object 9"/>
          <p:cNvSpPr txBox="1"/>
          <p:nvPr/>
        </p:nvSpPr>
        <p:spPr>
          <a:xfrm>
            <a:off x="4988913" y="1008293"/>
            <a:ext cx="1521439" cy="279905"/>
          </a:xfrm>
          <a:prstGeom prst="rect">
            <a:avLst/>
          </a:prstGeom>
          <a:solidFill>
            <a:srgbClr val="FAFAF7"/>
          </a:solidFill>
          <a:ln w="9524">
            <a:solidFill>
              <a:srgbClr val="944800"/>
            </a:solidFill>
          </a:ln>
        </p:spPr>
        <p:txBody>
          <a:bodyPr vert="horz" wrap="square" lIns="0" tIns="55900" rIns="0" bIns="0" rtlCol="0">
            <a:spAutoFit/>
          </a:bodyPr>
          <a:lstStyle/>
          <a:p>
            <a:pPr marL="215546">
              <a:spcBef>
                <a:spcPts val="439"/>
              </a:spcBef>
            </a:pPr>
            <a:r>
              <a:rPr sz="1452" spc="-5" dirty="0">
                <a:latin typeface="Times New Roman"/>
                <a:cs typeface="Times New Roman"/>
              </a:rPr>
              <a:t>Open</a:t>
            </a:r>
            <a:r>
              <a:rPr sz="1452" spc="-27" dirty="0">
                <a:latin typeface="Times New Roman"/>
                <a:cs typeface="Times New Roman"/>
              </a:rPr>
              <a:t> </a:t>
            </a:r>
            <a:r>
              <a:rPr sz="1452" spc="-5" dirty="0">
                <a:latin typeface="Times New Roman"/>
                <a:cs typeface="Times New Roman"/>
              </a:rPr>
              <a:t>channels</a:t>
            </a:r>
            <a:endParaRPr sz="1452">
              <a:latin typeface="Times New Roman"/>
              <a:cs typeface="Times New Roman"/>
            </a:endParaRPr>
          </a:p>
        </p:txBody>
      </p:sp>
      <p:sp>
        <p:nvSpPr>
          <p:cNvPr id="10" name="object 10"/>
          <p:cNvSpPr txBox="1"/>
          <p:nvPr/>
        </p:nvSpPr>
        <p:spPr>
          <a:xfrm>
            <a:off x="2914224" y="1561549"/>
            <a:ext cx="1590595" cy="279905"/>
          </a:xfrm>
          <a:prstGeom prst="rect">
            <a:avLst/>
          </a:prstGeom>
          <a:solidFill>
            <a:srgbClr val="FAFAF7"/>
          </a:solidFill>
          <a:ln w="9524">
            <a:solidFill>
              <a:srgbClr val="944800"/>
            </a:solidFill>
          </a:ln>
        </p:spPr>
        <p:txBody>
          <a:bodyPr vert="horz" wrap="square" lIns="0" tIns="55900" rIns="0" bIns="0" rtlCol="0">
            <a:spAutoFit/>
          </a:bodyPr>
          <a:lstStyle/>
          <a:p>
            <a:pPr marL="172898">
              <a:spcBef>
                <a:spcPts val="439"/>
              </a:spcBef>
            </a:pPr>
            <a:r>
              <a:rPr sz="1452" spc="-5" dirty="0">
                <a:latin typeface="Times New Roman"/>
                <a:cs typeface="Times New Roman"/>
              </a:rPr>
              <a:t>Natural</a:t>
            </a:r>
            <a:r>
              <a:rPr sz="1452" spc="-18" dirty="0">
                <a:latin typeface="Times New Roman"/>
                <a:cs typeface="Times New Roman"/>
              </a:rPr>
              <a:t> </a:t>
            </a:r>
            <a:r>
              <a:rPr sz="1452" spc="-5" dirty="0">
                <a:latin typeface="Times New Roman"/>
                <a:cs typeface="Times New Roman"/>
              </a:rPr>
              <a:t>channels</a:t>
            </a:r>
            <a:endParaRPr sz="1452">
              <a:latin typeface="Times New Roman"/>
              <a:cs typeface="Times New Roman"/>
            </a:endParaRPr>
          </a:p>
        </p:txBody>
      </p:sp>
      <p:sp>
        <p:nvSpPr>
          <p:cNvPr id="11" name="object 11"/>
          <p:cNvSpPr txBox="1"/>
          <p:nvPr/>
        </p:nvSpPr>
        <p:spPr>
          <a:xfrm>
            <a:off x="7063602" y="1561549"/>
            <a:ext cx="1590595" cy="279905"/>
          </a:xfrm>
          <a:prstGeom prst="rect">
            <a:avLst/>
          </a:prstGeom>
          <a:solidFill>
            <a:srgbClr val="FAFAF7"/>
          </a:solidFill>
          <a:ln w="9524">
            <a:solidFill>
              <a:srgbClr val="944800"/>
            </a:solidFill>
          </a:ln>
        </p:spPr>
        <p:txBody>
          <a:bodyPr vert="horz" wrap="square" lIns="0" tIns="55900" rIns="0" bIns="0" rtlCol="0">
            <a:spAutoFit/>
          </a:bodyPr>
          <a:lstStyle/>
          <a:p>
            <a:pPr marL="108925">
              <a:spcBef>
                <a:spcPts val="439"/>
              </a:spcBef>
            </a:pPr>
            <a:r>
              <a:rPr sz="1452" dirty="0">
                <a:latin typeface="Times New Roman"/>
                <a:cs typeface="Times New Roman"/>
              </a:rPr>
              <a:t>Artificial</a:t>
            </a:r>
            <a:r>
              <a:rPr sz="1452" spc="-36" dirty="0">
                <a:latin typeface="Times New Roman"/>
                <a:cs typeface="Times New Roman"/>
              </a:rPr>
              <a:t> </a:t>
            </a:r>
            <a:r>
              <a:rPr sz="1452" dirty="0">
                <a:latin typeface="Times New Roman"/>
                <a:cs typeface="Times New Roman"/>
              </a:rPr>
              <a:t>channels</a:t>
            </a:r>
            <a:endParaRPr sz="1452">
              <a:latin typeface="Times New Roman"/>
              <a:cs typeface="Times New Roman"/>
            </a:endParaRPr>
          </a:p>
        </p:txBody>
      </p:sp>
      <p:sp>
        <p:nvSpPr>
          <p:cNvPr id="12" name="object 12"/>
          <p:cNvSpPr txBox="1"/>
          <p:nvPr/>
        </p:nvSpPr>
        <p:spPr>
          <a:xfrm>
            <a:off x="5680476" y="2114799"/>
            <a:ext cx="1798064" cy="279905"/>
          </a:xfrm>
          <a:prstGeom prst="rect">
            <a:avLst/>
          </a:prstGeom>
          <a:solidFill>
            <a:srgbClr val="FAFAF7"/>
          </a:solidFill>
          <a:ln w="9524">
            <a:solidFill>
              <a:srgbClr val="944800"/>
            </a:solidFill>
          </a:ln>
        </p:spPr>
        <p:txBody>
          <a:bodyPr vert="horz" wrap="square" lIns="0" tIns="55900" rIns="0" bIns="0" rtlCol="0">
            <a:spAutoFit/>
          </a:bodyPr>
          <a:lstStyle/>
          <a:p>
            <a:pPr marL="201714">
              <a:spcBef>
                <a:spcPts val="439"/>
              </a:spcBef>
            </a:pPr>
            <a:r>
              <a:rPr sz="1452" spc="-5" dirty="0">
                <a:latin typeface="Times New Roman"/>
                <a:cs typeface="Times New Roman"/>
              </a:rPr>
              <a:t>Open</a:t>
            </a:r>
            <a:r>
              <a:rPr sz="1452" spc="-18" dirty="0">
                <a:latin typeface="Times New Roman"/>
                <a:cs typeface="Times New Roman"/>
              </a:rPr>
              <a:t> </a:t>
            </a:r>
            <a:r>
              <a:rPr sz="1452" spc="-5" dirty="0">
                <a:latin typeface="Times New Roman"/>
                <a:cs typeface="Times New Roman"/>
              </a:rPr>
              <a:t>cross</a:t>
            </a:r>
            <a:r>
              <a:rPr sz="1452" spc="-23" dirty="0">
                <a:latin typeface="Times New Roman"/>
                <a:cs typeface="Times New Roman"/>
              </a:rPr>
              <a:t> </a:t>
            </a:r>
            <a:r>
              <a:rPr sz="1452" dirty="0">
                <a:latin typeface="Times New Roman"/>
                <a:cs typeface="Times New Roman"/>
              </a:rPr>
              <a:t>section</a:t>
            </a:r>
            <a:endParaRPr sz="1452">
              <a:latin typeface="Times New Roman"/>
              <a:cs typeface="Times New Roman"/>
            </a:endParaRPr>
          </a:p>
        </p:txBody>
      </p:sp>
      <p:sp>
        <p:nvSpPr>
          <p:cNvPr id="13" name="object 13"/>
          <p:cNvSpPr txBox="1"/>
          <p:nvPr/>
        </p:nvSpPr>
        <p:spPr>
          <a:xfrm>
            <a:off x="8170103" y="2114799"/>
            <a:ext cx="1798064" cy="279905"/>
          </a:xfrm>
          <a:prstGeom prst="rect">
            <a:avLst/>
          </a:prstGeom>
          <a:solidFill>
            <a:srgbClr val="FAFAF7"/>
          </a:solidFill>
          <a:ln w="9524">
            <a:solidFill>
              <a:srgbClr val="944800"/>
            </a:solidFill>
          </a:ln>
        </p:spPr>
        <p:txBody>
          <a:bodyPr vert="horz" wrap="square" lIns="0" tIns="55900" rIns="0" bIns="0" rtlCol="0">
            <a:spAutoFit/>
          </a:bodyPr>
          <a:lstStyle/>
          <a:p>
            <a:pPr marL="88178">
              <a:spcBef>
                <a:spcPts val="439"/>
              </a:spcBef>
            </a:pPr>
            <a:r>
              <a:rPr sz="1452" spc="-5" dirty="0">
                <a:latin typeface="Times New Roman"/>
                <a:cs typeface="Times New Roman"/>
              </a:rPr>
              <a:t>Covered</a:t>
            </a:r>
            <a:r>
              <a:rPr sz="1452" spc="-18" dirty="0">
                <a:latin typeface="Times New Roman"/>
                <a:cs typeface="Times New Roman"/>
              </a:rPr>
              <a:t> </a:t>
            </a:r>
            <a:r>
              <a:rPr sz="1452" dirty="0">
                <a:latin typeface="Times New Roman"/>
                <a:cs typeface="Times New Roman"/>
              </a:rPr>
              <a:t>cross</a:t>
            </a:r>
            <a:r>
              <a:rPr sz="1452" spc="-23" dirty="0">
                <a:latin typeface="Times New Roman"/>
                <a:cs typeface="Times New Roman"/>
              </a:rPr>
              <a:t> </a:t>
            </a:r>
            <a:r>
              <a:rPr sz="1452" dirty="0">
                <a:latin typeface="Times New Roman"/>
                <a:cs typeface="Times New Roman"/>
              </a:rPr>
              <a:t>section</a:t>
            </a:r>
            <a:endParaRPr sz="1452">
              <a:latin typeface="Times New Roman"/>
              <a:cs typeface="Times New Roman"/>
            </a:endParaRPr>
          </a:p>
        </p:txBody>
      </p:sp>
      <p:sp>
        <p:nvSpPr>
          <p:cNvPr id="14" name="object 14"/>
          <p:cNvSpPr/>
          <p:nvPr/>
        </p:nvSpPr>
        <p:spPr>
          <a:xfrm>
            <a:off x="3665259" y="1349930"/>
            <a:ext cx="4238129" cy="198248"/>
          </a:xfrm>
          <a:custGeom>
            <a:avLst/>
            <a:gdLst/>
            <a:ahLst/>
            <a:cxnLst/>
            <a:rect l="l" t="t" r="r" b="b"/>
            <a:pathLst>
              <a:path w="4669790" h="218439">
                <a:moveTo>
                  <a:pt x="4669536" y="129552"/>
                </a:moveTo>
                <a:lnTo>
                  <a:pt x="4668012" y="128028"/>
                </a:lnTo>
                <a:lnTo>
                  <a:pt x="4663440" y="126504"/>
                </a:lnTo>
                <a:lnTo>
                  <a:pt x="4660392" y="129552"/>
                </a:lnTo>
                <a:lnTo>
                  <a:pt x="4625340" y="189979"/>
                </a:lnTo>
                <a:lnTo>
                  <a:pt x="4625340" y="118884"/>
                </a:lnTo>
                <a:lnTo>
                  <a:pt x="4623816" y="115836"/>
                </a:lnTo>
                <a:lnTo>
                  <a:pt x="4620768" y="114312"/>
                </a:lnTo>
                <a:lnTo>
                  <a:pt x="2301240" y="114312"/>
                </a:lnTo>
                <a:lnTo>
                  <a:pt x="2301240" y="4572"/>
                </a:lnTo>
                <a:lnTo>
                  <a:pt x="2299716" y="1524"/>
                </a:lnTo>
                <a:lnTo>
                  <a:pt x="2296668" y="0"/>
                </a:lnTo>
                <a:lnTo>
                  <a:pt x="2293620" y="1524"/>
                </a:lnTo>
                <a:lnTo>
                  <a:pt x="2292096" y="4572"/>
                </a:lnTo>
                <a:lnTo>
                  <a:pt x="2292096" y="114312"/>
                </a:lnTo>
                <a:lnTo>
                  <a:pt x="48768" y="114312"/>
                </a:lnTo>
                <a:lnTo>
                  <a:pt x="45720" y="115836"/>
                </a:lnTo>
                <a:lnTo>
                  <a:pt x="44196" y="118884"/>
                </a:lnTo>
                <a:lnTo>
                  <a:pt x="44196" y="189979"/>
                </a:lnTo>
                <a:lnTo>
                  <a:pt x="48768" y="197866"/>
                </a:lnTo>
                <a:lnTo>
                  <a:pt x="9144" y="129552"/>
                </a:lnTo>
                <a:lnTo>
                  <a:pt x="6096" y="126504"/>
                </a:lnTo>
                <a:lnTo>
                  <a:pt x="1524" y="128028"/>
                </a:lnTo>
                <a:lnTo>
                  <a:pt x="0" y="129552"/>
                </a:lnTo>
                <a:lnTo>
                  <a:pt x="0" y="134124"/>
                </a:lnTo>
                <a:lnTo>
                  <a:pt x="44196" y="210083"/>
                </a:lnTo>
                <a:lnTo>
                  <a:pt x="48768" y="217944"/>
                </a:lnTo>
                <a:lnTo>
                  <a:pt x="53340" y="210083"/>
                </a:lnTo>
                <a:lnTo>
                  <a:pt x="97536" y="134124"/>
                </a:lnTo>
                <a:lnTo>
                  <a:pt x="97536" y="129552"/>
                </a:lnTo>
                <a:lnTo>
                  <a:pt x="96012" y="128028"/>
                </a:lnTo>
                <a:lnTo>
                  <a:pt x="91440" y="126504"/>
                </a:lnTo>
                <a:lnTo>
                  <a:pt x="88392" y="129552"/>
                </a:lnTo>
                <a:lnTo>
                  <a:pt x="53340" y="189979"/>
                </a:lnTo>
                <a:lnTo>
                  <a:pt x="53340" y="123456"/>
                </a:lnTo>
                <a:lnTo>
                  <a:pt x="2292096" y="123456"/>
                </a:lnTo>
                <a:lnTo>
                  <a:pt x="2296668" y="123456"/>
                </a:lnTo>
                <a:lnTo>
                  <a:pt x="2301240" y="123456"/>
                </a:lnTo>
                <a:lnTo>
                  <a:pt x="4616196" y="123456"/>
                </a:lnTo>
                <a:lnTo>
                  <a:pt x="4616196" y="189979"/>
                </a:lnTo>
                <a:lnTo>
                  <a:pt x="4620768" y="197866"/>
                </a:lnTo>
                <a:lnTo>
                  <a:pt x="4581144" y="129552"/>
                </a:lnTo>
                <a:lnTo>
                  <a:pt x="4578096" y="126504"/>
                </a:lnTo>
                <a:lnTo>
                  <a:pt x="4573524" y="128028"/>
                </a:lnTo>
                <a:lnTo>
                  <a:pt x="4572000" y="129552"/>
                </a:lnTo>
                <a:lnTo>
                  <a:pt x="4572000" y="134124"/>
                </a:lnTo>
                <a:lnTo>
                  <a:pt x="4616196" y="210083"/>
                </a:lnTo>
                <a:lnTo>
                  <a:pt x="4620768" y="217944"/>
                </a:lnTo>
                <a:lnTo>
                  <a:pt x="4625340" y="210083"/>
                </a:lnTo>
                <a:lnTo>
                  <a:pt x="4669536" y="134124"/>
                </a:lnTo>
                <a:lnTo>
                  <a:pt x="4669536" y="129552"/>
                </a:lnTo>
                <a:close/>
              </a:path>
            </a:pathLst>
          </a:custGeom>
          <a:solidFill>
            <a:srgbClr val="CC6300"/>
          </a:solidFill>
        </p:spPr>
        <p:txBody>
          <a:bodyPr wrap="square" lIns="0" tIns="0" rIns="0" bIns="0" rtlCol="0"/>
          <a:lstStyle/>
          <a:p>
            <a:endParaRPr sz="1634"/>
          </a:p>
        </p:txBody>
      </p:sp>
      <p:sp>
        <p:nvSpPr>
          <p:cNvPr id="15" name="object 15"/>
          <p:cNvSpPr/>
          <p:nvPr/>
        </p:nvSpPr>
        <p:spPr>
          <a:xfrm>
            <a:off x="6535246" y="1903192"/>
            <a:ext cx="2578377" cy="198248"/>
          </a:xfrm>
          <a:custGeom>
            <a:avLst/>
            <a:gdLst/>
            <a:ahLst/>
            <a:cxnLst/>
            <a:rect l="l" t="t" r="r" b="b"/>
            <a:pathLst>
              <a:path w="2840990" h="218439">
                <a:moveTo>
                  <a:pt x="2840736" y="129540"/>
                </a:moveTo>
                <a:lnTo>
                  <a:pt x="2839212" y="128016"/>
                </a:lnTo>
                <a:lnTo>
                  <a:pt x="2834640" y="126492"/>
                </a:lnTo>
                <a:lnTo>
                  <a:pt x="2831592" y="129540"/>
                </a:lnTo>
                <a:lnTo>
                  <a:pt x="2796540" y="189966"/>
                </a:lnTo>
                <a:lnTo>
                  <a:pt x="2796540" y="118872"/>
                </a:lnTo>
                <a:lnTo>
                  <a:pt x="2795016" y="115824"/>
                </a:lnTo>
                <a:lnTo>
                  <a:pt x="2791968" y="114300"/>
                </a:lnTo>
                <a:lnTo>
                  <a:pt x="1463040" y="114300"/>
                </a:lnTo>
                <a:lnTo>
                  <a:pt x="1463040" y="4572"/>
                </a:lnTo>
                <a:lnTo>
                  <a:pt x="1461516" y="1524"/>
                </a:lnTo>
                <a:lnTo>
                  <a:pt x="1458468" y="0"/>
                </a:lnTo>
                <a:lnTo>
                  <a:pt x="1455420" y="1524"/>
                </a:lnTo>
                <a:lnTo>
                  <a:pt x="1453896" y="4572"/>
                </a:lnTo>
                <a:lnTo>
                  <a:pt x="1453896" y="114300"/>
                </a:lnTo>
                <a:lnTo>
                  <a:pt x="48768" y="114300"/>
                </a:lnTo>
                <a:lnTo>
                  <a:pt x="45720" y="115824"/>
                </a:lnTo>
                <a:lnTo>
                  <a:pt x="44196" y="118872"/>
                </a:lnTo>
                <a:lnTo>
                  <a:pt x="44196" y="189966"/>
                </a:lnTo>
                <a:lnTo>
                  <a:pt x="48768" y="197853"/>
                </a:lnTo>
                <a:lnTo>
                  <a:pt x="9144" y="129540"/>
                </a:lnTo>
                <a:lnTo>
                  <a:pt x="6096" y="126492"/>
                </a:lnTo>
                <a:lnTo>
                  <a:pt x="1524" y="128016"/>
                </a:lnTo>
                <a:lnTo>
                  <a:pt x="0" y="129540"/>
                </a:lnTo>
                <a:lnTo>
                  <a:pt x="0" y="134112"/>
                </a:lnTo>
                <a:lnTo>
                  <a:pt x="44196" y="210070"/>
                </a:lnTo>
                <a:lnTo>
                  <a:pt x="48768" y="217932"/>
                </a:lnTo>
                <a:lnTo>
                  <a:pt x="53340" y="210070"/>
                </a:lnTo>
                <a:lnTo>
                  <a:pt x="97536" y="134112"/>
                </a:lnTo>
                <a:lnTo>
                  <a:pt x="97536" y="129540"/>
                </a:lnTo>
                <a:lnTo>
                  <a:pt x="96012" y="128016"/>
                </a:lnTo>
                <a:lnTo>
                  <a:pt x="91440" y="126492"/>
                </a:lnTo>
                <a:lnTo>
                  <a:pt x="88392" y="129540"/>
                </a:lnTo>
                <a:lnTo>
                  <a:pt x="53340" y="189966"/>
                </a:lnTo>
                <a:lnTo>
                  <a:pt x="53340" y="123444"/>
                </a:lnTo>
                <a:lnTo>
                  <a:pt x="1453896" y="123444"/>
                </a:lnTo>
                <a:lnTo>
                  <a:pt x="1458468" y="123444"/>
                </a:lnTo>
                <a:lnTo>
                  <a:pt x="1463040" y="123444"/>
                </a:lnTo>
                <a:lnTo>
                  <a:pt x="2787396" y="123444"/>
                </a:lnTo>
                <a:lnTo>
                  <a:pt x="2787396" y="189966"/>
                </a:lnTo>
                <a:lnTo>
                  <a:pt x="2791968" y="197853"/>
                </a:lnTo>
                <a:lnTo>
                  <a:pt x="2752344" y="129540"/>
                </a:lnTo>
                <a:lnTo>
                  <a:pt x="2749296" y="126492"/>
                </a:lnTo>
                <a:lnTo>
                  <a:pt x="2744724" y="128016"/>
                </a:lnTo>
                <a:lnTo>
                  <a:pt x="2743200" y="129540"/>
                </a:lnTo>
                <a:lnTo>
                  <a:pt x="2743200" y="134112"/>
                </a:lnTo>
                <a:lnTo>
                  <a:pt x="2787396" y="210070"/>
                </a:lnTo>
                <a:lnTo>
                  <a:pt x="2791968" y="217932"/>
                </a:lnTo>
                <a:lnTo>
                  <a:pt x="2796540" y="210070"/>
                </a:lnTo>
                <a:lnTo>
                  <a:pt x="2840736" y="134112"/>
                </a:lnTo>
                <a:lnTo>
                  <a:pt x="2840736" y="129540"/>
                </a:lnTo>
                <a:close/>
              </a:path>
            </a:pathLst>
          </a:custGeom>
          <a:solidFill>
            <a:srgbClr val="CC6300"/>
          </a:solidFill>
        </p:spPr>
        <p:txBody>
          <a:bodyPr wrap="square" lIns="0" tIns="0" rIns="0" bIns="0" rtlCol="0"/>
          <a:lstStyle/>
          <a:p>
            <a:endParaRPr sz="1634"/>
          </a:p>
        </p:txBody>
      </p:sp>
      <p:pic>
        <p:nvPicPr>
          <p:cNvPr id="16" name="object 16"/>
          <p:cNvPicPr/>
          <p:nvPr/>
        </p:nvPicPr>
        <p:blipFill>
          <a:blip r:embed="rId6" cstate="print"/>
          <a:stretch>
            <a:fillRect/>
          </a:stretch>
        </p:blipFill>
        <p:spPr>
          <a:xfrm>
            <a:off x="8170116" y="2499308"/>
            <a:ext cx="1874136" cy="1590595"/>
          </a:xfrm>
          <a:prstGeom prst="rect">
            <a:avLst/>
          </a:prstGeom>
        </p:spPr>
      </p:pic>
      <p:pic>
        <p:nvPicPr>
          <p:cNvPr id="17" name="object 17"/>
          <p:cNvPicPr/>
          <p:nvPr/>
        </p:nvPicPr>
        <p:blipFill>
          <a:blip r:embed="rId7" cstate="print"/>
          <a:stretch>
            <a:fillRect/>
          </a:stretch>
        </p:blipFill>
        <p:spPr>
          <a:xfrm>
            <a:off x="5403865" y="3221300"/>
            <a:ext cx="2575381" cy="674966"/>
          </a:xfrm>
          <a:prstGeom prst="rect">
            <a:avLst/>
          </a:prstGeom>
        </p:spPr>
      </p:pic>
      <p:pic>
        <p:nvPicPr>
          <p:cNvPr id="18" name="object 18"/>
          <p:cNvPicPr/>
          <p:nvPr/>
        </p:nvPicPr>
        <p:blipFill>
          <a:blip r:embed="rId8" cstate="print"/>
          <a:stretch>
            <a:fillRect/>
          </a:stretch>
        </p:blipFill>
        <p:spPr>
          <a:xfrm>
            <a:off x="2360984" y="2391424"/>
            <a:ext cx="2670816" cy="1313970"/>
          </a:xfrm>
          <a:prstGeom prst="rect">
            <a:avLst/>
          </a:prstGeom>
        </p:spPr>
      </p:pic>
      <p:pic>
        <p:nvPicPr>
          <p:cNvPr id="19" name="object 19"/>
          <p:cNvPicPr/>
          <p:nvPr/>
        </p:nvPicPr>
        <p:blipFill>
          <a:blip r:embed="rId9" cstate="print"/>
          <a:stretch>
            <a:fillRect/>
          </a:stretch>
        </p:blipFill>
        <p:spPr>
          <a:xfrm>
            <a:off x="2360984" y="3843707"/>
            <a:ext cx="2600277" cy="1728908"/>
          </a:xfrm>
          <a:prstGeom prst="rect">
            <a:avLst/>
          </a:prstGeom>
        </p:spPr>
      </p:pic>
      <p:pic>
        <p:nvPicPr>
          <p:cNvPr id="20" name="object 20"/>
          <p:cNvPicPr/>
          <p:nvPr/>
        </p:nvPicPr>
        <p:blipFill>
          <a:blip r:embed="rId10" cstate="print"/>
          <a:stretch>
            <a:fillRect/>
          </a:stretch>
        </p:blipFill>
        <p:spPr>
          <a:xfrm>
            <a:off x="8239273" y="4435685"/>
            <a:ext cx="1659751" cy="1275241"/>
          </a:xfrm>
          <a:prstGeom prst="rect">
            <a:avLst/>
          </a:prstGeom>
        </p:spPr>
      </p:pic>
      <p:pic>
        <p:nvPicPr>
          <p:cNvPr id="21" name="object 21"/>
          <p:cNvPicPr/>
          <p:nvPr/>
        </p:nvPicPr>
        <p:blipFill>
          <a:blip r:embed="rId11" cstate="print"/>
          <a:stretch>
            <a:fillRect/>
          </a:stretch>
        </p:blipFill>
        <p:spPr>
          <a:xfrm>
            <a:off x="5611334" y="3982020"/>
            <a:ext cx="2213002" cy="1659751"/>
          </a:xfrm>
          <a:prstGeom prst="rect">
            <a:avLst/>
          </a:prstGeom>
        </p:spPr>
      </p:pic>
      <p:sp>
        <p:nvSpPr>
          <p:cNvPr id="22" name="Slide Number Placeholder 21">
            <a:extLst>
              <a:ext uri="{FF2B5EF4-FFF2-40B4-BE49-F238E27FC236}">
                <a16:creationId xmlns:a16="http://schemas.microsoft.com/office/drawing/2014/main" id="{FF9AD851-1827-46D8-1AF7-EF5A39A6067D}"/>
              </a:ext>
            </a:extLst>
          </p:cNvPr>
          <p:cNvSpPr>
            <a:spLocks noGrp="1"/>
          </p:cNvSpPr>
          <p:nvPr>
            <p:ph type="sldNum" sz="quarter" idx="12"/>
          </p:nvPr>
        </p:nvSpPr>
        <p:spPr/>
        <p:txBody>
          <a:bodyPr/>
          <a:lstStyle/>
          <a:p>
            <a:fld id="{34216374-E7D6-4C74-ADA3-2C9987A1DEB2}" type="slidenum">
              <a:rPr lang="en-US" smtClean="0"/>
              <a:t>12</a:t>
            </a:fld>
            <a:endParaRPr lang="en-US"/>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172200" y="2462783"/>
            <a:ext cx="4895088" cy="3742944"/>
          </a:xfrm>
          <a:prstGeom prst="rect">
            <a:avLst/>
          </a:prstGeom>
        </p:spPr>
      </p:pic>
      <p:sp>
        <p:nvSpPr>
          <p:cNvPr id="3" name="object 3"/>
          <p:cNvSpPr txBox="1">
            <a:spLocks noGrp="1"/>
          </p:cNvSpPr>
          <p:nvPr>
            <p:ph type="ctrTitle"/>
          </p:nvPr>
        </p:nvSpPr>
        <p:spPr>
          <a:prstGeom prst="rect">
            <a:avLst/>
          </a:prstGeom>
        </p:spPr>
        <p:txBody>
          <a:bodyPr vert="horz" wrap="square" lIns="0" tIns="12700" rIns="0" bIns="0" rtlCol="0">
            <a:spAutoFit/>
          </a:bodyPr>
          <a:lstStyle/>
          <a:p>
            <a:pPr marL="12700">
              <a:lnSpc>
                <a:spcPct val="100000"/>
              </a:lnSpc>
              <a:spcBef>
                <a:spcPts val="100"/>
              </a:spcBef>
            </a:pPr>
            <a:r>
              <a:rPr b="1" dirty="0">
                <a:solidFill>
                  <a:srgbClr val="FFFFFF"/>
                </a:solidFill>
                <a:latin typeface="Times New Roman"/>
                <a:cs typeface="Times New Roman"/>
              </a:rPr>
              <a:t>Definition</a:t>
            </a:r>
            <a:r>
              <a:rPr b="1" spc="-45" dirty="0">
                <a:solidFill>
                  <a:srgbClr val="FFFFFF"/>
                </a:solidFill>
                <a:latin typeface="Times New Roman"/>
                <a:cs typeface="Times New Roman"/>
              </a:rPr>
              <a:t> </a:t>
            </a:r>
            <a:r>
              <a:rPr b="1" dirty="0">
                <a:solidFill>
                  <a:srgbClr val="FFFFFF"/>
                </a:solidFill>
                <a:latin typeface="Times New Roman"/>
                <a:cs typeface="Times New Roman"/>
              </a:rPr>
              <a:t>of</a:t>
            </a:r>
            <a:r>
              <a:rPr b="1" spc="-5" dirty="0">
                <a:solidFill>
                  <a:srgbClr val="FFFFFF"/>
                </a:solidFill>
                <a:latin typeface="Times New Roman"/>
                <a:cs typeface="Times New Roman"/>
              </a:rPr>
              <a:t> </a:t>
            </a:r>
            <a:r>
              <a:rPr b="1" dirty="0">
                <a:solidFill>
                  <a:srgbClr val="FFFFFF"/>
                </a:solidFill>
                <a:latin typeface="Times New Roman"/>
                <a:cs typeface="Times New Roman"/>
              </a:rPr>
              <a:t>Hydraulic</a:t>
            </a:r>
            <a:r>
              <a:rPr b="1" spc="-35" dirty="0">
                <a:solidFill>
                  <a:srgbClr val="FFFFFF"/>
                </a:solidFill>
                <a:latin typeface="Times New Roman"/>
                <a:cs typeface="Times New Roman"/>
              </a:rPr>
              <a:t> </a:t>
            </a:r>
            <a:r>
              <a:rPr b="1" spc="-20" dirty="0">
                <a:solidFill>
                  <a:srgbClr val="FFFFFF"/>
                </a:solidFill>
                <a:latin typeface="Times New Roman"/>
                <a:cs typeface="Times New Roman"/>
              </a:rPr>
              <a:t>Jump</a:t>
            </a:r>
          </a:p>
        </p:txBody>
      </p:sp>
      <p:sp>
        <p:nvSpPr>
          <p:cNvPr id="4" name="object 4"/>
          <p:cNvSpPr txBox="1"/>
          <p:nvPr/>
        </p:nvSpPr>
        <p:spPr>
          <a:xfrm>
            <a:off x="388111" y="903478"/>
            <a:ext cx="11072495" cy="1123315"/>
          </a:xfrm>
          <a:prstGeom prst="rect">
            <a:avLst/>
          </a:prstGeom>
        </p:spPr>
        <p:txBody>
          <a:bodyPr vert="horz" wrap="square" lIns="0" tIns="12700" rIns="0" bIns="0" rtlCol="0">
            <a:spAutoFit/>
          </a:bodyPr>
          <a:lstStyle/>
          <a:p>
            <a:pPr marL="12700" marR="5080" algn="just">
              <a:lnSpc>
                <a:spcPct val="100000"/>
              </a:lnSpc>
              <a:spcBef>
                <a:spcPts val="100"/>
              </a:spcBef>
            </a:pPr>
            <a:r>
              <a:rPr sz="2400" dirty="0">
                <a:latin typeface="Times New Roman"/>
                <a:cs typeface="Times New Roman"/>
              </a:rPr>
              <a:t>A</a:t>
            </a:r>
            <a:r>
              <a:rPr sz="2400" spc="254" dirty="0">
                <a:latin typeface="Times New Roman"/>
                <a:cs typeface="Times New Roman"/>
              </a:rPr>
              <a:t> </a:t>
            </a:r>
            <a:r>
              <a:rPr sz="2400" b="1" dirty="0">
                <a:latin typeface="Times New Roman"/>
                <a:cs typeface="Times New Roman"/>
              </a:rPr>
              <a:t>hydraulic</a:t>
            </a:r>
            <a:r>
              <a:rPr sz="2400" b="1" spc="390" dirty="0">
                <a:latin typeface="Times New Roman"/>
                <a:cs typeface="Times New Roman"/>
              </a:rPr>
              <a:t> </a:t>
            </a:r>
            <a:r>
              <a:rPr sz="2400" b="1" dirty="0">
                <a:latin typeface="Times New Roman"/>
                <a:cs typeface="Times New Roman"/>
              </a:rPr>
              <a:t>jump</a:t>
            </a:r>
            <a:r>
              <a:rPr sz="2400" b="1" spc="380" dirty="0">
                <a:latin typeface="Times New Roman"/>
                <a:cs typeface="Times New Roman"/>
              </a:rPr>
              <a:t> </a:t>
            </a:r>
            <a:r>
              <a:rPr sz="2400" dirty="0">
                <a:latin typeface="Times New Roman"/>
                <a:cs typeface="Times New Roman"/>
              </a:rPr>
              <a:t>is</a:t>
            </a:r>
            <a:r>
              <a:rPr sz="2400" spc="385" dirty="0">
                <a:latin typeface="Times New Roman"/>
                <a:cs typeface="Times New Roman"/>
              </a:rPr>
              <a:t> </a:t>
            </a:r>
            <a:r>
              <a:rPr sz="2400" dirty="0">
                <a:latin typeface="Times New Roman"/>
                <a:cs typeface="Times New Roman"/>
              </a:rPr>
              <a:t>a</a:t>
            </a:r>
            <a:r>
              <a:rPr sz="2400" spc="380" dirty="0">
                <a:latin typeface="Times New Roman"/>
                <a:cs typeface="Times New Roman"/>
              </a:rPr>
              <a:t> </a:t>
            </a:r>
            <a:r>
              <a:rPr sz="2400" dirty="0">
                <a:latin typeface="Times New Roman"/>
                <a:cs typeface="Times New Roman"/>
              </a:rPr>
              <a:t>phenomenon</a:t>
            </a:r>
            <a:r>
              <a:rPr sz="2400" spc="385" dirty="0">
                <a:latin typeface="Times New Roman"/>
                <a:cs typeface="Times New Roman"/>
              </a:rPr>
              <a:t> </a:t>
            </a:r>
            <a:r>
              <a:rPr sz="2400" dirty="0">
                <a:latin typeface="Times New Roman"/>
                <a:cs typeface="Times New Roman"/>
              </a:rPr>
              <a:t>in</a:t>
            </a:r>
            <a:r>
              <a:rPr sz="2400" spc="380" dirty="0">
                <a:latin typeface="Times New Roman"/>
                <a:cs typeface="Times New Roman"/>
              </a:rPr>
              <a:t> </a:t>
            </a:r>
            <a:r>
              <a:rPr sz="2400" dirty="0">
                <a:latin typeface="Times New Roman"/>
                <a:cs typeface="Times New Roman"/>
              </a:rPr>
              <a:t>the</a:t>
            </a:r>
            <a:r>
              <a:rPr sz="2400" spc="385" dirty="0">
                <a:latin typeface="Times New Roman"/>
                <a:cs typeface="Times New Roman"/>
              </a:rPr>
              <a:t> </a:t>
            </a:r>
            <a:r>
              <a:rPr sz="2400" dirty="0">
                <a:latin typeface="Times New Roman"/>
                <a:cs typeface="Times New Roman"/>
              </a:rPr>
              <a:t>science</a:t>
            </a:r>
            <a:r>
              <a:rPr sz="2400" spc="385" dirty="0">
                <a:latin typeface="Times New Roman"/>
                <a:cs typeface="Times New Roman"/>
              </a:rPr>
              <a:t> </a:t>
            </a:r>
            <a:r>
              <a:rPr sz="2400" dirty="0">
                <a:latin typeface="Times New Roman"/>
                <a:cs typeface="Times New Roman"/>
              </a:rPr>
              <a:t>of</a:t>
            </a:r>
            <a:r>
              <a:rPr sz="2400" spc="370" dirty="0">
                <a:latin typeface="Times New Roman"/>
                <a:cs typeface="Times New Roman"/>
              </a:rPr>
              <a:t> </a:t>
            </a:r>
            <a:r>
              <a:rPr sz="2400" b="1" dirty="0">
                <a:latin typeface="Times New Roman"/>
                <a:cs typeface="Times New Roman"/>
              </a:rPr>
              <a:t>hydraulics</a:t>
            </a:r>
            <a:r>
              <a:rPr sz="2400" b="1" spc="395" dirty="0">
                <a:latin typeface="Times New Roman"/>
                <a:cs typeface="Times New Roman"/>
              </a:rPr>
              <a:t> </a:t>
            </a:r>
            <a:r>
              <a:rPr sz="2400" dirty="0">
                <a:latin typeface="Times New Roman"/>
                <a:cs typeface="Times New Roman"/>
              </a:rPr>
              <a:t>which</a:t>
            </a:r>
            <a:r>
              <a:rPr sz="2400" spc="380" dirty="0">
                <a:latin typeface="Times New Roman"/>
                <a:cs typeface="Times New Roman"/>
              </a:rPr>
              <a:t> </a:t>
            </a:r>
            <a:r>
              <a:rPr sz="2400" dirty="0">
                <a:latin typeface="Times New Roman"/>
                <a:cs typeface="Times New Roman"/>
              </a:rPr>
              <a:t>is</a:t>
            </a:r>
            <a:r>
              <a:rPr sz="2400" spc="380" dirty="0">
                <a:latin typeface="Times New Roman"/>
                <a:cs typeface="Times New Roman"/>
              </a:rPr>
              <a:t> </a:t>
            </a:r>
            <a:r>
              <a:rPr sz="2400" spc="-10" dirty="0">
                <a:latin typeface="Times New Roman"/>
                <a:cs typeface="Times New Roman"/>
              </a:rPr>
              <a:t>frequently </a:t>
            </a:r>
            <a:r>
              <a:rPr sz="2400" dirty="0">
                <a:latin typeface="Times New Roman"/>
                <a:cs typeface="Times New Roman"/>
              </a:rPr>
              <a:t>observed</a:t>
            </a:r>
            <a:r>
              <a:rPr sz="2400" spc="80" dirty="0">
                <a:latin typeface="Times New Roman"/>
                <a:cs typeface="Times New Roman"/>
              </a:rPr>
              <a:t> </a:t>
            </a:r>
            <a:r>
              <a:rPr sz="2400" dirty="0">
                <a:latin typeface="Times New Roman"/>
                <a:cs typeface="Times New Roman"/>
              </a:rPr>
              <a:t>in</a:t>
            </a:r>
            <a:r>
              <a:rPr sz="2400" spc="75" dirty="0">
                <a:latin typeface="Times New Roman"/>
                <a:cs typeface="Times New Roman"/>
              </a:rPr>
              <a:t> </a:t>
            </a:r>
            <a:r>
              <a:rPr sz="2400" dirty="0">
                <a:latin typeface="Times New Roman"/>
                <a:cs typeface="Times New Roman"/>
              </a:rPr>
              <a:t>open</a:t>
            </a:r>
            <a:r>
              <a:rPr sz="2400" spc="95" dirty="0">
                <a:latin typeface="Times New Roman"/>
                <a:cs typeface="Times New Roman"/>
              </a:rPr>
              <a:t> </a:t>
            </a:r>
            <a:r>
              <a:rPr sz="2400" dirty="0">
                <a:latin typeface="Times New Roman"/>
                <a:cs typeface="Times New Roman"/>
              </a:rPr>
              <a:t>channel</a:t>
            </a:r>
            <a:r>
              <a:rPr sz="2400" spc="90" dirty="0">
                <a:latin typeface="Times New Roman"/>
                <a:cs typeface="Times New Roman"/>
              </a:rPr>
              <a:t> </a:t>
            </a:r>
            <a:r>
              <a:rPr sz="2400" dirty="0">
                <a:latin typeface="Times New Roman"/>
                <a:cs typeface="Times New Roman"/>
              </a:rPr>
              <a:t>flow</a:t>
            </a:r>
            <a:r>
              <a:rPr sz="2400" spc="85" dirty="0">
                <a:latin typeface="Times New Roman"/>
                <a:cs typeface="Times New Roman"/>
              </a:rPr>
              <a:t> </a:t>
            </a:r>
            <a:r>
              <a:rPr sz="2400" dirty="0">
                <a:latin typeface="Times New Roman"/>
                <a:cs typeface="Times New Roman"/>
              </a:rPr>
              <a:t>such</a:t>
            </a:r>
            <a:r>
              <a:rPr sz="2400" spc="90" dirty="0">
                <a:latin typeface="Times New Roman"/>
                <a:cs typeface="Times New Roman"/>
              </a:rPr>
              <a:t> </a:t>
            </a:r>
            <a:r>
              <a:rPr sz="2400" dirty="0">
                <a:latin typeface="Times New Roman"/>
                <a:cs typeface="Times New Roman"/>
              </a:rPr>
              <a:t>as</a:t>
            </a:r>
            <a:r>
              <a:rPr sz="2400" spc="90" dirty="0">
                <a:latin typeface="Times New Roman"/>
                <a:cs typeface="Times New Roman"/>
              </a:rPr>
              <a:t> </a:t>
            </a:r>
            <a:r>
              <a:rPr sz="2400" dirty="0">
                <a:latin typeface="Times New Roman"/>
                <a:cs typeface="Times New Roman"/>
              </a:rPr>
              <a:t>rivers</a:t>
            </a:r>
            <a:r>
              <a:rPr sz="2400" spc="105" dirty="0">
                <a:latin typeface="Times New Roman"/>
                <a:cs typeface="Times New Roman"/>
              </a:rPr>
              <a:t> </a:t>
            </a:r>
            <a:r>
              <a:rPr sz="2400" dirty="0">
                <a:latin typeface="Times New Roman"/>
                <a:cs typeface="Times New Roman"/>
              </a:rPr>
              <a:t>and</a:t>
            </a:r>
            <a:r>
              <a:rPr sz="2400" spc="90" dirty="0">
                <a:latin typeface="Times New Roman"/>
                <a:cs typeface="Times New Roman"/>
              </a:rPr>
              <a:t> </a:t>
            </a:r>
            <a:r>
              <a:rPr sz="2400" dirty="0">
                <a:latin typeface="Times New Roman"/>
                <a:cs typeface="Times New Roman"/>
              </a:rPr>
              <a:t>spillways.</a:t>
            </a:r>
            <a:r>
              <a:rPr sz="2400" spc="75" dirty="0">
                <a:latin typeface="Times New Roman"/>
                <a:cs typeface="Times New Roman"/>
              </a:rPr>
              <a:t> </a:t>
            </a:r>
            <a:r>
              <a:rPr sz="2400" dirty="0">
                <a:latin typeface="Times New Roman"/>
                <a:cs typeface="Times New Roman"/>
              </a:rPr>
              <a:t>When</a:t>
            </a:r>
            <a:r>
              <a:rPr sz="2400" spc="95" dirty="0">
                <a:latin typeface="Times New Roman"/>
                <a:cs typeface="Times New Roman"/>
              </a:rPr>
              <a:t> </a:t>
            </a:r>
            <a:r>
              <a:rPr sz="2400" dirty="0">
                <a:latin typeface="Times New Roman"/>
                <a:cs typeface="Times New Roman"/>
              </a:rPr>
              <a:t>liquid</a:t>
            </a:r>
            <a:r>
              <a:rPr sz="2400" spc="80" dirty="0">
                <a:latin typeface="Times New Roman"/>
                <a:cs typeface="Times New Roman"/>
              </a:rPr>
              <a:t> </a:t>
            </a:r>
            <a:r>
              <a:rPr sz="2400" dirty="0">
                <a:latin typeface="Times New Roman"/>
                <a:cs typeface="Times New Roman"/>
              </a:rPr>
              <a:t>at</a:t>
            </a:r>
            <a:r>
              <a:rPr sz="2400" spc="95" dirty="0">
                <a:latin typeface="Times New Roman"/>
                <a:cs typeface="Times New Roman"/>
              </a:rPr>
              <a:t> </a:t>
            </a:r>
            <a:r>
              <a:rPr sz="2400" dirty="0">
                <a:latin typeface="Times New Roman"/>
                <a:cs typeface="Times New Roman"/>
              </a:rPr>
              <a:t>high</a:t>
            </a:r>
            <a:r>
              <a:rPr sz="2400" spc="90" dirty="0">
                <a:latin typeface="Times New Roman"/>
                <a:cs typeface="Times New Roman"/>
              </a:rPr>
              <a:t> </a:t>
            </a:r>
            <a:r>
              <a:rPr sz="2400" spc="-10" dirty="0">
                <a:latin typeface="Times New Roman"/>
                <a:cs typeface="Times New Roman"/>
              </a:rPr>
              <a:t>velocity </a:t>
            </a:r>
            <a:r>
              <a:rPr sz="2400" dirty="0">
                <a:latin typeface="Times New Roman"/>
                <a:cs typeface="Times New Roman"/>
              </a:rPr>
              <a:t>discharges</a:t>
            </a:r>
            <a:r>
              <a:rPr sz="2400" spc="-40" dirty="0">
                <a:latin typeface="Times New Roman"/>
                <a:cs typeface="Times New Roman"/>
              </a:rPr>
              <a:t> </a:t>
            </a:r>
            <a:r>
              <a:rPr sz="2400" dirty="0">
                <a:latin typeface="Times New Roman"/>
                <a:cs typeface="Times New Roman"/>
              </a:rPr>
              <a:t>into</a:t>
            </a:r>
            <a:r>
              <a:rPr sz="2400" spc="-15" dirty="0">
                <a:latin typeface="Times New Roman"/>
                <a:cs typeface="Times New Roman"/>
              </a:rPr>
              <a:t> </a:t>
            </a:r>
            <a:r>
              <a:rPr sz="2400" dirty="0">
                <a:latin typeface="Times New Roman"/>
                <a:cs typeface="Times New Roman"/>
              </a:rPr>
              <a:t>a</a:t>
            </a:r>
            <a:r>
              <a:rPr sz="2400" spc="-20" dirty="0">
                <a:latin typeface="Times New Roman"/>
                <a:cs typeface="Times New Roman"/>
              </a:rPr>
              <a:t> </a:t>
            </a:r>
            <a:r>
              <a:rPr sz="2400" dirty="0">
                <a:latin typeface="Times New Roman"/>
                <a:cs typeface="Times New Roman"/>
              </a:rPr>
              <a:t>zone</a:t>
            </a:r>
            <a:r>
              <a:rPr sz="2400" spc="-25" dirty="0">
                <a:latin typeface="Times New Roman"/>
                <a:cs typeface="Times New Roman"/>
              </a:rPr>
              <a:t> </a:t>
            </a:r>
            <a:r>
              <a:rPr sz="2400" dirty="0">
                <a:latin typeface="Times New Roman"/>
                <a:cs typeface="Times New Roman"/>
              </a:rPr>
              <a:t>of</a:t>
            </a:r>
            <a:r>
              <a:rPr sz="2400" spc="-5" dirty="0">
                <a:latin typeface="Times New Roman"/>
                <a:cs typeface="Times New Roman"/>
              </a:rPr>
              <a:t> </a:t>
            </a:r>
            <a:r>
              <a:rPr sz="2400" dirty="0">
                <a:latin typeface="Times New Roman"/>
                <a:cs typeface="Times New Roman"/>
              </a:rPr>
              <a:t>lower</a:t>
            </a:r>
            <a:r>
              <a:rPr sz="2400" spc="-20" dirty="0">
                <a:latin typeface="Times New Roman"/>
                <a:cs typeface="Times New Roman"/>
              </a:rPr>
              <a:t> </a:t>
            </a:r>
            <a:r>
              <a:rPr sz="2400" spc="-10" dirty="0">
                <a:latin typeface="Times New Roman"/>
                <a:cs typeface="Times New Roman"/>
              </a:rPr>
              <a:t>velocity,</a:t>
            </a:r>
            <a:r>
              <a:rPr sz="2400" spc="-40" dirty="0">
                <a:latin typeface="Times New Roman"/>
                <a:cs typeface="Times New Roman"/>
              </a:rPr>
              <a:t> </a:t>
            </a:r>
            <a:r>
              <a:rPr sz="2400" dirty="0">
                <a:latin typeface="Times New Roman"/>
                <a:cs typeface="Times New Roman"/>
              </a:rPr>
              <a:t>a</a:t>
            </a:r>
            <a:r>
              <a:rPr sz="2400" spc="-20" dirty="0">
                <a:latin typeface="Times New Roman"/>
                <a:cs typeface="Times New Roman"/>
              </a:rPr>
              <a:t> </a:t>
            </a:r>
            <a:r>
              <a:rPr sz="2400" dirty="0">
                <a:latin typeface="Times New Roman"/>
                <a:cs typeface="Times New Roman"/>
              </a:rPr>
              <a:t>rather</a:t>
            </a:r>
            <a:r>
              <a:rPr sz="2400" spc="-20" dirty="0">
                <a:latin typeface="Times New Roman"/>
                <a:cs typeface="Times New Roman"/>
              </a:rPr>
              <a:t> </a:t>
            </a:r>
            <a:r>
              <a:rPr sz="2400" dirty="0">
                <a:latin typeface="Times New Roman"/>
                <a:cs typeface="Times New Roman"/>
              </a:rPr>
              <a:t>abrupt</a:t>
            </a:r>
            <a:r>
              <a:rPr sz="2400" spc="-30" dirty="0">
                <a:latin typeface="Times New Roman"/>
                <a:cs typeface="Times New Roman"/>
              </a:rPr>
              <a:t> </a:t>
            </a:r>
            <a:r>
              <a:rPr sz="2400" dirty="0">
                <a:latin typeface="Times New Roman"/>
                <a:cs typeface="Times New Roman"/>
              </a:rPr>
              <a:t>rise</a:t>
            </a:r>
            <a:r>
              <a:rPr sz="2400" spc="-15" dirty="0">
                <a:latin typeface="Times New Roman"/>
                <a:cs typeface="Times New Roman"/>
              </a:rPr>
              <a:t> </a:t>
            </a:r>
            <a:r>
              <a:rPr sz="2400" dirty="0">
                <a:latin typeface="Times New Roman"/>
                <a:cs typeface="Times New Roman"/>
              </a:rPr>
              <a:t>occurs</a:t>
            </a:r>
            <a:r>
              <a:rPr sz="2400" spc="-15" dirty="0">
                <a:latin typeface="Times New Roman"/>
                <a:cs typeface="Times New Roman"/>
              </a:rPr>
              <a:t> </a:t>
            </a:r>
            <a:r>
              <a:rPr sz="2400" dirty="0">
                <a:latin typeface="Times New Roman"/>
                <a:cs typeface="Times New Roman"/>
              </a:rPr>
              <a:t>in</a:t>
            </a:r>
            <a:r>
              <a:rPr sz="2400" spc="-20" dirty="0">
                <a:latin typeface="Times New Roman"/>
                <a:cs typeface="Times New Roman"/>
              </a:rPr>
              <a:t> </a:t>
            </a:r>
            <a:r>
              <a:rPr sz="2400" dirty="0">
                <a:latin typeface="Times New Roman"/>
                <a:cs typeface="Times New Roman"/>
              </a:rPr>
              <a:t>the</a:t>
            </a:r>
            <a:r>
              <a:rPr sz="2400" spc="-15" dirty="0">
                <a:latin typeface="Times New Roman"/>
                <a:cs typeface="Times New Roman"/>
              </a:rPr>
              <a:t> </a:t>
            </a:r>
            <a:r>
              <a:rPr sz="2400" dirty="0">
                <a:latin typeface="Times New Roman"/>
                <a:cs typeface="Times New Roman"/>
              </a:rPr>
              <a:t>liquid</a:t>
            </a:r>
            <a:r>
              <a:rPr sz="2400" spc="-40" dirty="0">
                <a:latin typeface="Times New Roman"/>
                <a:cs typeface="Times New Roman"/>
              </a:rPr>
              <a:t> </a:t>
            </a:r>
            <a:r>
              <a:rPr sz="2400" spc="-10" dirty="0">
                <a:latin typeface="Times New Roman"/>
                <a:cs typeface="Times New Roman"/>
              </a:rPr>
              <a:t>surface.</a:t>
            </a:r>
            <a:endParaRPr sz="2400">
              <a:latin typeface="Times New Roman"/>
              <a:cs typeface="Times New Roman"/>
            </a:endParaRPr>
          </a:p>
        </p:txBody>
      </p:sp>
      <p:pic>
        <p:nvPicPr>
          <p:cNvPr id="5" name="object 5"/>
          <p:cNvPicPr/>
          <p:nvPr/>
        </p:nvPicPr>
        <p:blipFill>
          <a:blip r:embed="rId3" cstate="print"/>
          <a:stretch>
            <a:fillRect/>
          </a:stretch>
        </p:blipFill>
        <p:spPr>
          <a:xfrm>
            <a:off x="618744" y="2462783"/>
            <a:ext cx="5042915" cy="3634740"/>
          </a:xfrm>
          <a:prstGeom prst="rect">
            <a:avLst/>
          </a:prstGeom>
        </p:spPr>
      </p:pic>
      <p:sp>
        <p:nvSpPr>
          <p:cNvPr id="6" name="Slide Number Placeholder 5">
            <a:extLst>
              <a:ext uri="{FF2B5EF4-FFF2-40B4-BE49-F238E27FC236}">
                <a16:creationId xmlns:a16="http://schemas.microsoft.com/office/drawing/2014/main" id="{EE9FAA5C-A378-84BC-C207-70E0BDE617C4}"/>
              </a:ext>
            </a:extLst>
          </p:cNvPr>
          <p:cNvSpPr>
            <a:spLocks noGrp="1"/>
          </p:cNvSpPr>
          <p:nvPr>
            <p:ph type="sldNum" sz="quarter" idx="7"/>
          </p:nvPr>
        </p:nvSpPr>
        <p:spPr/>
        <p:txBody>
          <a:bodyPr/>
          <a:lstStyle/>
          <a:p>
            <a:fld id="{B6F15528-21DE-4FAA-801E-634DDDAF4B2B}" type="slidenum">
              <a:rPr lang="en-US" smtClean="0"/>
              <a:t>120</a:t>
            </a:fld>
            <a:endParaRPr lang="en-US"/>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56844" y="928116"/>
            <a:ext cx="4864608" cy="5580888"/>
          </a:xfrm>
          <a:prstGeom prst="rect">
            <a:avLst/>
          </a:prstGeom>
        </p:spPr>
      </p:pic>
      <p:sp>
        <p:nvSpPr>
          <p:cNvPr id="3" name="object 3"/>
          <p:cNvSpPr txBox="1">
            <a:spLocks noGrp="1"/>
          </p:cNvSpPr>
          <p:nvPr>
            <p:ph type="title"/>
          </p:nvPr>
        </p:nvSpPr>
        <p:spPr>
          <a:prstGeom prst="rect">
            <a:avLst/>
          </a:prstGeom>
        </p:spPr>
        <p:txBody>
          <a:bodyPr vert="horz" wrap="square" lIns="0" tIns="93471" rIns="0" bIns="0" rtlCol="0">
            <a:spAutoFit/>
          </a:bodyPr>
          <a:lstStyle/>
          <a:p>
            <a:pPr marL="415925">
              <a:lnSpc>
                <a:spcPct val="100000"/>
              </a:lnSpc>
              <a:spcBef>
                <a:spcPts val="100"/>
              </a:spcBef>
            </a:pPr>
            <a:r>
              <a:rPr b="1" dirty="0">
                <a:solidFill>
                  <a:srgbClr val="FFFFFF"/>
                </a:solidFill>
                <a:latin typeface="Times New Roman"/>
                <a:cs typeface="Times New Roman"/>
              </a:rPr>
              <a:t>Hydraulic</a:t>
            </a:r>
            <a:r>
              <a:rPr b="1" spc="-40" dirty="0">
                <a:solidFill>
                  <a:srgbClr val="FFFFFF"/>
                </a:solidFill>
                <a:latin typeface="Times New Roman"/>
                <a:cs typeface="Times New Roman"/>
              </a:rPr>
              <a:t> </a:t>
            </a:r>
            <a:r>
              <a:rPr b="1" dirty="0">
                <a:solidFill>
                  <a:srgbClr val="FFFFFF"/>
                </a:solidFill>
                <a:latin typeface="Times New Roman"/>
                <a:cs typeface="Times New Roman"/>
              </a:rPr>
              <a:t>Jump</a:t>
            </a:r>
            <a:r>
              <a:rPr b="1" spc="-20" dirty="0">
                <a:solidFill>
                  <a:srgbClr val="FFFFFF"/>
                </a:solidFill>
                <a:latin typeface="Times New Roman"/>
                <a:cs typeface="Times New Roman"/>
              </a:rPr>
              <a:t> </a:t>
            </a:r>
            <a:r>
              <a:rPr b="1" spc="-10" dirty="0">
                <a:solidFill>
                  <a:srgbClr val="FFFFFF"/>
                </a:solidFill>
                <a:latin typeface="Times New Roman"/>
                <a:cs typeface="Times New Roman"/>
              </a:rPr>
              <a:t>Cont…</a:t>
            </a:r>
          </a:p>
        </p:txBody>
      </p:sp>
      <p:pic>
        <p:nvPicPr>
          <p:cNvPr id="4" name="object 4"/>
          <p:cNvPicPr/>
          <p:nvPr/>
        </p:nvPicPr>
        <p:blipFill>
          <a:blip r:embed="rId3" cstate="print"/>
          <a:stretch>
            <a:fillRect/>
          </a:stretch>
        </p:blipFill>
        <p:spPr>
          <a:xfrm>
            <a:off x="5951220" y="3966971"/>
            <a:ext cx="5609844" cy="2891025"/>
          </a:xfrm>
          <a:prstGeom prst="rect">
            <a:avLst/>
          </a:prstGeom>
        </p:spPr>
      </p:pic>
      <p:pic>
        <p:nvPicPr>
          <p:cNvPr id="5" name="object 5"/>
          <p:cNvPicPr/>
          <p:nvPr/>
        </p:nvPicPr>
        <p:blipFill>
          <a:blip r:embed="rId4" cstate="print"/>
          <a:stretch>
            <a:fillRect/>
          </a:stretch>
        </p:blipFill>
        <p:spPr>
          <a:xfrm>
            <a:off x="5951220" y="640080"/>
            <a:ext cx="5609844" cy="3227832"/>
          </a:xfrm>
          <a:prstGeom prst="rect">
            <a:avLst/>
          </a:prstGeom>
        </p:spPr>
      </p:pic>
      <p:sp>
        <p:nvSpPr>
          <p:cNvPr id="6" name="Slide Number Placeholder 5">
            <a:extLst>
              <a:ext uri="{FF2B5EF4-FFF2-40B4-BE49-F238E27FC236}">
                <a16:creationId xmlns:a16="http://schemas.microsoft.com/office/drawing/2014/main" id="{89A7E8B3-7C6C-CC52-4B5E-4CFD8E9EE817}"/>
              </a:ext>
            </a:extLst>
          </p:cNvPr>
          <p:cNvSpPr>
            <a:spLocks noGrp="1"/>
          </p:cNvSpPr>
          <p:nvPr>
            <p:ph type="sldNum" sz="quarter" idx="12"/>
          </p:nvPr>
        </p:nvSpPr>
        <p:spPr/>
        <p:txBody>
          <a:bodyPr/>
          <a:lstStyle/>
          <a:p>
            <a:fld id="{34216374-E7D6-4C74-ADA3-2C9987A1DEB2}" type="slidenum">
              <a:rPr lang="en-US" smtClean="0"/>
              <a:t>121</a:t>
            </a:fld>
            <a:endParaRPr lang="en-US"/>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64819" y="1370075"/>
            <a:ext cx="5236464" cy="3767328"/>
          </a:xfrm>
          <a:prstGeom prst="rect">
            <a:avLst/>
          </a:prstGeom>
        </p:spPr>
      </p:pic>
      <p:pic>
        <p:nvPicPr>
          <p:cNvPr id="3" name="object 3"/>
          <p:cNvPicPr/>
          <p:nvPr/>
        </p:nvPicPr>
        <p:blipFill>
          <a:blip r:embed="rId3" cstate="print"/>
          <a:stretch>
            <a:fillRect/>
          </a:stretch>
        </p:blipFill>
        <p:spPr>
          <a:xfrm>
            <a:off x="6118859" y="1370075"/>
            <a:ext cx="5113020" cy="3767328"/>
          </a:xfrm>
          <a:prstGeom prst="rect">
            <a:avLst/>
          </a:prstGeom>
        </p:spPr>
      </p:pic>
      <p:sp>
        <p:nvSpPr>
          <p:cNvPr id="4" name="object 4"/>
          <p:cNvSpPr txBox="1">
            <a:spLocks noGrp="1"/>
          </p:cNvSpPr>
          <p:nvPr>
            <p:ph type="title"/>
          </p:nvPr>
        </p:nvSpPr>
        <p:spPr>
          <a:prstGeom prst="rect">
            <a:avLst/>
          </a:prstGeom>
        </p:spPr>
        <p:txBody>
          <a:bodyPr vert="horz" wrap="square" lIns="0" tIns="93471" rIns="0" bIns="0" rtlCol="0">
            <a:spAutoFit/>
          </a:bodyPr>
          <a:lstStyle/>
          <a:p>
            <a:pPr marL="415925">
              <a:lnSpc>
                <a:spcPct val="100000"/>
              </a:lnSpc>
              <a:spcBef>
                <a:spcPts val="100"/>
              </a:spcBef>
            </a:pPr>
            <a:r>
              <a:rPr b="1" dirty="0">
                <a:solidFill>
                  <a:srgbClr val="FFFFFF"/>
                </a:solidFill>
                <a:latin typeface="Times New Roman"/>
                <a:cs typeface="Times New Roman"/>
              </a:rPr>
              <a:t>Hydraulic</a:t>
            </a:r>
            <a:r>
              <a:rPr b="1" spc="-40" dirty="0">
                <a:solidFill>
                  <a:srgbClr val="FFFFFF"/>
                </a:solidFill>
                <a:latin typeface="Times New Roman"/>
                <a:cs typeface="Times New Roman"/>
              </a:rPr>
              <a:t> </a:t>
            </a:r>
            <a:r>
              <a:rPr b="1" dirty="0">
                <a:solidFill>
                  <a:srgbClr val="FFFFFF"/>
                </a:solidFill>
                <a:latin typeface="Times New Roman"/>
                <a:cs typeface="Times New Roman"/>
              </a:rPr>
              <a:t>Jump</a:t>
            </a:r>
            <a:r>
              <a:rPr b="1" spc="-20" dirty="0">
                <a:solidFill>
                  <a:srgbClr val="FFFFFF"/>
                </a:solidFill>
                <a:latin typeface="Times New Roman"/>
                <a:cs typeface="Times New Roman"/>
              </a:rPr>
              <a:t> </a:t>
            </a:r>
            <a:r>
              <a:rPr b="1" spc="-10" dirty="0">
                <a:solidFill>
                  <a:srgbClr val="FFFFFF"/>
                </a:solidFill>
                <a:latin typeface="Times New Roman"/>
                <a:cs typeface="Times New Roman"/>
              </a:rPr>
              <a:t>Cont…</a:t>
            </a:r>
          </a:p>
        </p:txBody>
      </p:sp>
      <p:sp>
        <p:nvSpPr>
          <p:cNvPr id="5" name="Slide Number Placeholder 4">
            <a:extLst>
              <a:ext uri="{FF2B5EF4-FFF2-40B4-BE49-F238E27FC236}">
                <a16:creationId xmlns:a16="http://schemas.microsoft.com/office/drawing/2014/main" id="{E57DAA7C-694A-7C88-6A5C-CD72AE2907B0}"/>
              </a:ext>
            </a:extLst>
          </p:cNvPr>
          <p:cNvSpPr>
            <a:spLocks noGrp="1"/>
          </p:cNvSpPr>
          <p:nvPr>
            <p:ph type="sldNum" sz="quarter" idx="12"/>
          </p:nvPr>
        </p:nvSpPr>
        <p:spPr/>
        <p:txBody>
          <a:bodyPr/>
          <a:lstStyle/>
          <a:p>
            <a:fld id="{34216374-E7D6-4C74-ADA3-2C9987A1DEB2}" type="slidenum">
              <a:rPr lang="en-US" smtClean="0"/>
              <a:t>122</a:t>
            </a:fld>
            <a:endParaRPr lang="en-US"/>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47700" y="1517903"/>
            <a:ext cx="5457444" cy="3742944"/>
          </a:xfrm>
          <a:prstGeom prst="rect">
            <a:avLst/>
          </a:prstGeom>
        </p:spPr>
      </p:pic>
      <p:sp>
        <p:nvSpPr>
          <p:cNvPr id="3" name="object 3"/>
          <p:cNvSpPr txBox="1">
            <a:spLocks noGrp="1"/>
          </p:cNvSpPr>
          <p:nvPr>
            <p:ph type="title"/>
          </p:nvPr>
        </p:nvSpPr>
        <p:spPr>
          <a:prstGeom prst="rect">
            <a:avLst/>
          </a:prstGeom>
        </p:spPr>
        <p:txBody>
          <a:bodyPr vert="horz" wrap="square" lIns="0" tIns="93471" rIns="0" bIns="0" rtlCol="0">
            <a:spAutoFit/>
          </a:bodyPr>
          <a:lstStyle/>
          <a:p>
            <a:pPr marL="415925">
              <a:lnSpc>
                <a:spcPct val="100000"/>
              </a:lnSpc>
              <a:spcBef>
                <a:spcPts val="100"/>
              </a:spcBef>
            </a:pPr>
            <a:r>
              <a:rPr b="1" dirty="0">
                <a:solidFill>
                  <a:srgbClr val="FFFFFF"/>
                </a:solidFill>
                <a:latin typeface="Times New Roman"/>
                <a:cs typeface="Times New Roman"/>
              </a:rPr>
              <a:t>Hydraulic</a:t>
            </a:r>
            <a:r>
              <a:rPr b="1" spc="-40" dirty="0">
                <a:solidFill>
                  <a:srgbClr val="FFFFFF"/>
                </a:solidFill>
                <a:latin typeface="Times New Roman"/>
                <a:cs typeface="Times New Roman"/>
              </a:rPr>
              <a:t> </a:t>
            </a:r>
            <a:r>
              <a:rPr b="1" dirty="0">
                <a:solidFill>
                  <a:srgbClr val="FFFFFF"/>
                </a:solidFill>
                <a:latin typeface="Times New Roman"/>
                <a:cs typeface="Times New Roman"/>
              </a:rPr>
              <a:t>Jump</a:t>
            </a:r>
            <a:r>
              <a:rPr b="1" spc="-20" dirty="0">
                <a:solidFill>
                  <a:srgbClr val="FFFFFF"/>
                </a:solidFill>
                <a:latin typeface="Times New Roman"/>
                <a:cs typeface="Times New Roman"/>
              </a:rPr>
              <a:t> </a:t>
            </a:r>
            <a:r>
              <a:rPr b="1" spc="-10" dirty="0">
                <a:solidFill>
                  <a:srgbClr val="FFFFFF"/>
                </a:solidFill>
                <a:latin typeface="Times New Roman"/>
                <a:cs typeface="Times New Roman"/>
              </a:rPr>
              <a:t>Cont…</a:t>
            </a:r>
          </a:p>
        </p:txBody>
      </p:sp>
      <p:pic>
        <p:nvPicPr>
          <p:cNvPr id="4" name="object 4"/>
          <p:cNvPicPr/>
          <p:nvPr/>
        </p:nvPicPr>
        <p:blipFill>
          <a:blip r:embed="rId3" cstate="print"/>
          <a:stretch>
            <a:fillRect/>
          </a:stretch>
        </p:blipFill>
        <p:spPr>
          <a:xfrm>
            <a:off x="6286500" y="1517903"/>
            <a:ext cx="5638800" cy="3742944"/>
          </a:xfrm>
          <a:prstGeom prst="rect">
            <a:avLst/>
          </a:prstGeom>
        </p:spPr>
      </p:pic>
      <p:sp>
        <p:nvSpPr>
          <p:cNvPr id="5" name="Slide Number Placeholder 4">
            <a:extLst>
              <a:ext uri="{FF2B5EF4-FFF2-40B4-BE49-F238E27FC236}">
                <a16:creationId xmlns:a16="http://schemas.microsoft.com/office/drawing/2014/main" id="{8E5EEFD6-87E5-A58E-DA3C-773B53CF072A}"/>
              </a:ext>
            </a:extLst>
          </p:cNvPr>
          <p:cNvSpPr>
            <a:spLocks noGrp="1"/>
          </p:cNvSpPr>
          <p:nvPr>
            <p:ph type="sldNum" sz="quarter" idx="12"/>
          </p:nvPr>
        </p:nvSpPr>
        <p:spPr/>
        <p:txBody>
          <a:bodyPr/>
          <a:lstStyle/>
          <a:p>
            <a:fld id="{34216374-E7D6-4C74-ADA3-2C9987A1DEB2}" type="slidenum">
              <a:rPr lang="en-US" smtClean="0"/>
              <a:t>123</a:t>
            </a:fld>
            <a:endParaRPr lang="en-US"/>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17675" y="1022603"/>
            <a:ext cx="10588752" cy="5350764"/>
          </a:xfrm>
          <a:prstGeom prst="rect">
            <a:avLst/>
          </a:prstGeom>
        </p:spPr>
      </p:pic>
      <p:sp>
        <p:nvSpPr>
          <p:cNvPr id="3" name="object 3"/>
          <p:cNvSpPr txBox="1">
            <a:spLocks noGrp="1"/>
          </p:cNvSpPr>
          <p:nvPr>
            <p:ph type="title"/>
          </p:nvPr>
        </p:nvSpPr>
        <p:spPr>
          <a:prstGeom prst="rect">
            <a:avLst/>
          </a:prstGeom>
        </p:spPr>
        <p:txBody>
          <a:bodyPr vert="horz" wrap="square" lIns="0" tIns="157226" rIns="0" bIns="0" rtlCol="0">
            <a:spAutoFit/>
          </a:bodyPr>
          <a:lstStyle/>
          <a:p>
            <a:pPr marL="292735">
              <a:lnSpc>
                <a:spcPct val="100000"/>
              </a:lnSpc>
              <a:spcBef>
                <a:spcPts val="100"/>
              </a:spcBef>
            </a:pPr>
            <a:r>
              <a:rPr b="1" dirty="0">
                <a:solidFill>
                  <a:srgbClr val="FFFFFF"/>
                </a:solidFill>
                <a:latin typeface="Times New Roman"/>
                <a:cs typeface="Times New Roman"/>
              </a:rPr>
              <a:t>Hydraulic</a:t>
            </a:r>
            <a:r>
              <a:rPr b="1" spc="-70" dirty="0">
                <a:solidFill>
                  <a:srgbClr val="FFFFFF"/>
                </a:solidFill>
                <a:latin typeface="Times New Roman"/>
                <a:cs typeface="Times New Roman"/>
              </a:rPr>
              <a:t> </a:t>
            </a:r>
            <a:r>
              <a:rPr b="1" dirty="0">
                <a:solidFill>
                  <a:srgbClr val="FFFFFF"/>
                </a:solidFill>
                <a:latin typeface="Times New Roman"/>
                <a:cs typeface="Times New Roman"/>
              </a:rPr>
              <a:t>Drop</a:t>
            </a:r>
            <a:r>
              <a:rPr b="1" spc="-55" dirty="0">
                <a:solidFill>
                  <a:srgbClr val="FFFFFF"/>
                </a:solidFill>
                <a:latin typeface="Times New Roman"/>
                <a:cs typeface="Times New Roman"/>
              </a:rPr>
              <a:t> </a:t>
            </a:r>
            <a:r>
              <a:rPr b="1" dirty="0">
                <a:solidFill>
                  <a:srgbClr val="FFFFFF"/>
                </a:solidFill>
                <a:latin typeface="Times New Roman"/>
                <a:cs typeface="Times New Roman"/>
              </a:rPr>
              <a:t>and</a:t>
            </a:r>
            <a:r>
              <a:rPr b="1" spc="-50" dirty="0">
                <a:solidFill>
                  <a:srgbClr val="FFFFFF"/>
                </a:solidFill>
                <a:latin typeface="Times New Roman"/>
                <a:cs typeface="Times New Roman"/>
              </a:rPr>
              <a:t> </a:t>
            </a:r>
            <a:r>
              <a:rPr b="1" spc="-20" dirty="0">
                <a:solidFill>
                  <a:srgbClr val="FFFFFF"/>
                </a:solidFill>
                <a:latin typeface="Times New Roman"/>
                <a:cs typeface="Times New Roman"/>
              </a:rPr>
              <a:t>Jump</a:t>
            </a:r>
          </a:p>
        </p:txBody>
      </p:sp>
      <p:sp>
        <p:nvSpPr>
          <p:cNvPr id="4" name="Slide Number Placeholder 3">
            <a:extLst>
              <a:ext uri="{FF2B5EF4-FFF2-40B4-BE49-F238E27FC236}">
                <a16:creationId xmlns:a16="http://schemas.microsoft.com/office/drawing/2014/main" id="{858CEAAB-18FC-BA01-020C-5E4AB9431F6E}"/>
              </a:ext>
            </a:extLst>
          </p:cNvPr>
          <p:cNvSpPr>
            <a:spLocks noGrp="1"/>
          </p:cNvSpPr>
          <p:nvPr>
            <p:ph type="sldNum" sz="quarter" idx="12"/>
          </p:nvPr>
        </p:nvSpPr>
        <p:spPr/>
        <p:txBody>
          <a:bodyPr/>
          <a:lstStyle/>
          <a:p>
            <a:fld id="{34216374-E7D6-4C74-ADA3-2C9987A1DEB2}" type="slidenum">
              <a:rPr lang="en-US" smtClean="0"/>
              <a:t>124</a:t>
            </a:fld>
            <a:endParaRPr lang="en-US"/>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4921" y="157048"/>
            <a:ext cx="4462145" cy="514350"/>
          </a:xfrm>
          <a:prstGeom prst="rect">
            <a:avLst/>
          </a:prstGeom>
        </p:spPr>
        <p:txBody>
          <a:bodyPr vert="horz" wrap="square" lIns="0" tIns="13335" rIns="0" bIns="0" rtlCol="0">
            <a:spAutoFit/>
          </a:bodyPr>
          <a:lstStyle/>
          <a:p>
            <a:pPr marL="12700">
              <a:lnSpc>
                <a:spcPct val="100000"/>
              </a:lnSpc>
              <a:spcBef>
                <a:spcPts val="105"/>
              </a:spcBef>
            </a:pPr>
            <a:r>
              <a:rPr b="1" dirty="0">
                <a:latin typeface="Times New Roman"/>
                <a:cs typeface="Times New Roman"/>
              </a:rPr>
              <a:t>Effect</a:t>
            </a:r>
            <a:r>
              <a:rPr b="1" spc="-15" dirty="0">
                <a:latin typeface="Times New Roman"/>
                <a:cs typeface="Times New Roman"/>
              </a:rPr>
              <a:t> </a:t>
            </a:r>
            <a:r>
              <a:rPr b="1" dirty="0">
                <a:latin typeface="Times New Roman"/>
                <a:cs typeface="Times New Roman"/>
              </a:rPr>
              <a:t>of</a:t>
            </a:r>
            <a:r>
              <a:rPr b="1" spc="-15" dirty="0">
                <a:latin typeface="Times New Roman"/>
                <a:cs typeface="Times New Roman"/>
              </a:rPr>
              <a:t> </a:t>
            </a:r>
            <a:r>
              <a:rPr b="1" dirty="0">
                <a:latin typeface="Times New Roman"/>
                <a:cs typeface="Times New Roman"/>
              </a:rPr>
              <a:t>Hydraulic</a:t>
            </a:r>
            <a:r>
              <a:rPr b="1" spc="-35" dirty="0">
                <a:latin typeface="Times New Roman"/>
                <a:cs typeface="Times New Roman"/>
              </a:rPr>
              <a:t> </a:t>
            </a:r>
            <a:r>
              <a:rPr b="1" spc="-20" dirty="0">
                <a:latin typeface="Times New Roman"/>
                <a:cs typeface="Times New Roman"/>
              </a:rPr>
              <a:t>Jump</a:t>
            </a:r>
          </a:p>
        </p:txBody>
      </p:sp>
      <p:sp>
        <p:nvSpPr>
          <p:cNvPr id="3" name="object 3"/>
          <p:cNvSpPr txBox="1"/>
          <p:nvPr/>
        </p:nvSpPr>
        <p:spPr>
          <a:xfrm>
            <a:off x="464921" y="761822"/>
            <a:ext cx="11050270" cy="1854835"/>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FFFFFF"/>
                </a:solidFill>
                <a:latin typeface="Times New Roman"/>
                <a:cs typeface="Times New Roman"/>
              </a:rPr>
              <a:t>It</a:t>
            </a:r>
            <a:r>
              <a:rPr sz="2400" spc="-25" dirty="0">
                <a:solidFill>
                  <a:srgbClr val="FFFFFF"/>
                </a:solidFill>
                <a:latin typeface="Times New Roman"/>
                <a:cs typeface="Times New Roman"/>
              </a:rPr>
              <a:t> </a:t>
            </a:r>
            <a:r>
              <a:rPr sz="2400" dirty="0">
                <a:solidFill>
                  <a:srgbClr val="FFFFFF"/>
                </a:solidFill>
                <a:latin typeface="Times New Roman"/>
                <a:cs typeface="Times New Roman"/>
              </a:rPr>
              <a:t>is</a:t>
            </a:r>
            <a:r>
              <a:rPr sz="2400" spc="-5" dirty="0">
                <a:solidFill>
                  <a:srgbClr val="FFFFFF"/>
                </a:solidFill>
                <a:latin typeface="Times New Roman"/>
                <a:cs typeface="Times New Roman"/>
              </a:rPr>
              <a:t> </a:t>
            </a:r>
            <a:r>
              <a:rPr sz="2400" dirty="0">
                <a:solidFill>
                  <a:srgbClr val="FFFFFF"/>
                </a:solidFill>
                <a:latin typeface="Times New Roman"/>
                <a:cs typeface="Times New Roman"/>
              </a:rPr>
              <a:t>very</a:t>
            </a:r>
            <a:r>
              <a:rPr sz="2400" spc="-15" dirty="0">
                <a:solidFill>
                  <a:srgbClr val="FFFFFF"/>
                </a:solidFill>
                <a:latin typeface="Times New Roman"/>
                <a:cs typeface="Times New Roman"/>
              </a:rPr>
              <a:t> </a:t>
            </a:r>
            <a:r>
              <a:rPr sz="2400" dirty="0">
                <a:solidFill>
                  <a:srgbClr val="FFFFFF"/>
                </a:solidFill>
                <a:latin typeface="Times New Roman"/>
                <a:cs typeface="Times New Roman"/>
              </a:rPr>
              <a:t>common</a:t>
            </a:r>
            <a:r>
              <a:rPr sz="2400" spc="10" dirty="0">
                <a:solidFill>
                  <a:srgbClr val="FFFFFF"/>
                </a:solidFill>
                <a:latin typeface="Times New Roman"/>
                <a:cs typeface="Times New Roman"/>
              </a:rPr>
              <a:t> </a:t>
            </a:r>
            <a:r>
              <a:rPr sz="2400" dirty="0">
                <a:solidFill>
                  <a:srgbClr val="FFFFFF"/>
                </a:solidFill>
                <a:latin typeface="Times New Roman"/>
                <a:cs typeface="Times New Roman"/>
              </a:rPr>
              <a:t>in</a:t>
            </a:r>
            <a:r>
              <a:rPr sz="2400" spc="-5" dirty="0">
                <a:solidFill>
                  <a:srgbClr val="FFFFFF"/>
                </a:solidFill>
                <a:latin typeface="Times New Roman"/>
                <a:cs typeface="Times New Roman"/>
              </a:rPr>
              <a:t> </a:t>
            </a:r>
            <a:r>
              <a:rPr sz="2400" dirty="0">
                <a:solidFill>
                  <a:srgbClr val="FFFFFF"/>
                </a:solidFill>
                <a:latin typeface="Times New Roman"/>
                <a:cs typeface="Times New Roman"/>
              </a:rPr>
              <a:t>the</a:t>
            </a:r>
            <a:r>
              <a:rPr sz="2400" spc="-20" dirty="0">
                <a:solidFill>
                  <a:srgbClr val="FFFFFF"/>
                </a:solidFill>
                <a:latin typeface="Times New Roman"/>
                <a:cs typeface="Times New Roman"/>
              </a:rPr>
              <a:t> </a:t>
            </a:r>
            <a:r>
              <a:rPr sz="2400" dirty="0">
                <a:solidFill>
                  <a:srgbClr val="FFFFFF"/>
                </a:solidFill>
                <a:latin typeface="Times New Roman"/>
                <a:cs typeface="Times New Roman"/>
              </a:rPr>
              <a:t>field</a:t>
            </a:r>
            <a:r>
              <a:rPr sz="2400" spc="-20" dirty="0">
                <a:solidFill>
                  <a:srgbClr val="FFFFFF"/>
                </a:solidFill>
                <a:latin typeface="Times New Roman"/>
                <a:cs typeface="Times New Roman"/>
              </a:rPr>
              <a:t> </a:t>
            </a:r>
            <a:r>
              <a:rPr sz="2400" dirty="0">
                <a:solidFill>
                  <a:srgbClr val="FFFFFF"/>
                </a:solidFill>
                <a:latin typeface="Times New Roman"/>
                <a:cs typeface="Times New Roman"/>
              </a:rPr>
              <a:t>of</a:t>
            </a:r>
            <a:r>
              <a:rPr sz="2400" spc="-5" dirty="0">
                <a:solidFill>
                  <a:srgbClr val="FFFFFF"/>
                </a:solidFill>
                <a:latin typeface="Times New Roman"/>
                <a:cs typeface="Times New Roman"/>
              </a:rPr>
              <a:t> </a:t>
            </a:r>
            <a:r>
              <a:rPr sz="2400" dirty="0">
                <a:solidFill>
                  <a:srgbClr val="FFFFFF"/>
                </a:solidFill>
                <a:latin typeface="Times New Roman"/>
                <a:cs typeface="Times New Roman"/>
              </a:rPr>
              <a:t>hydraulics</a:t>
            </a:r>
            <a:r>
              <a:rPr sz="2400" spc="-40" dirty="0">
                <a:solidFill>
                  <a:srgbClr val="FFFFFF"/>
                </a:solidFill>
                <a:latin typeface="Times New Roman"/>
                <a:cs typeface="Times New Roman"/>
              </a:rPr>
              <a:t> </a:t>
            </a:r>
            <a:r>
              <a:rPr sz="2400" dirty="0">
                <a:solidFill>
                  <a:srgbClr val="FFFFFF"/>
                </a:solidFill>
                <a:latin typeface="Times New Roman"/>
                <a:cs typeface="Times New Roman"/>
              </a:rPr>
              <a:t>to</a:t>
            </a:r>
            <a:r>
              <a:rPr sz="2400" spc="5" dirty="0">
                <a:solidFill>
                  <a:srgbClr val="FFFFFF"/>
                </a:solidFill>
                <a:latin typeface="Times New Roman"/>
                <a:cs typeface="Times New Roman"/>
              </a:rPr>
              <a:t> </a:t>
            </a:r>
            <a:r>
              <a:rPr sz="2400" dirty="0">
                <a:solidFill>
                  <a:srgbClr val="FF0000"/>
                </a:solidFill>
                <a:latin typeface="Times New Roman"/>
                <a:cs typeface="Times New Roman"/>
              </a:rPr>
              <a:t>use</a:t>
            </a:r>
            <a:r>
              <a:rPr sz="2400" spc="-5" dirty="0">
                <a:solidFill>
                  <a:srgbClr val="FF0000"/>
                </a:solidFill>
                <a:latin typeface="Times New Roman"/>
                <a:cs typeface="Times New Roman"/>
              </a:rPr>
              <a:t> </a:t>
            </a:r>
            <a:r>
              <a:rPr sz="2400" dirty="0">
                <a:solidFill>
                  <a:srgbClr val="FF0000"/>
                </a:solidFill>
                <a:latin typeface="Times New Roman"/>
                <a:cs typeface="Times New Roman"/>
              </a:rPr>
              <a:t>hydraulic</a:t>
            </a:r>
            <a:r>
              <a:rPr sz="2400" spc="-40" dirty="0">
                <a:solidFill>
                  <a:srgbClr val="FF0000"/>
                </a:solidFill>
                <a:latin typeface="Times New Roman"/>
                <a:cs typeface="Times New Roman"/>
              </a:rPr>
              <a:t> </a:t>
            </a:r>
            <a:r>
              <a:rPr sz="2400" dirty="0">
                <a:solidFill>
                  <a:srgbClr val="FF0000"/>
                </a:solidFill>
                <a:latin typeface="Times New Roman"/>
                <a:cs typeface="Times New Roman"/>
              </a:rPr>
              <a:t>jump</a:t>
            </a:r>
            <a:r>
              <a:rPr sz="2400" dirty="0">
                <a:solidFill>
                  <a:srgbClr val="FFFFFF"/>
                </a:solidFill>
                <a:latin typeface="Times New Roman"/>
                <a:cs typeface="Times New Roman"/>
              </a:rPr>
              <a:t>.</a:t>
            </a:r>
            <a:r>
              <a:rPr sz="2400" spc="-5" dirty="0">
                <a:solidFill>
                  <a:srgbClr val="FFFFFF"/>
                </a:solidFill>
                <a:latin typeface="Times New Roman"/>
                <a:cs typeface="Times New Roman"/>
              </a:rPr>
              <a:t> </a:t>
            </a:r>
            <a:r>
              <a:rPr sz="2400" dirty="0">
                <a:solidFill>
                  <a:srgbClr val="FFFFFF"/>
                </a:solidFill>
                <a:latin typeface="Times New Roman"/>
                <a:cs typeface="Times New Roman"/>
              </a:rPr>
              <a:t>It</a:t>
            </a:r>
            <a:r>
              <a:rPr sz="2400" spc="-5" dirty="0">
                <a:solidFill>
                  <a:srgbClr val="FFFFFF"/>
                </a:solidFill>
                <a:latin typeface="Times New Roman"/>
                <a:cs typeface="Times New Roman"/>
              </a:rPr>
              <a:t> </a:t>
            </a:r>
            <a:r>
              <a:rPr sz="2400" dirty="0">
                <a:solidFill>
                  <a:srgbClr val="FFFFFF"/>
                </a:solidFill>
                <a:latin typeface="Times New Roman"/>
                <a:cs typeface="Times New Roman"/>
              </a:rPr>
              <a:t>is</a:t>
            </a:r>
            <a:r>
              <a:rPr sz="2400" spc="-5" dirty="0">
                <a:solidFill>
                  <a:srgbClr val="FFFFFF"/>
                </a:solidFill>
                <a:latin typeface="Times New Roman"/>
                <a:cs typeface="Times New Roman"/>
              </a:rPr>
              <a:t> </a:t>
            </a:r>
            <a:r>
              <a:rPr sz="2400" dirty="0">
                <a:solidFill>
                  <a:srgbClr val="FFFFFF"/>
                </a:solidFill>
                <a:latin typeface="Times New Roman"/>
                <a:cs typeface="Times New Roman"/>
              </a:rPr>
              <a:t>used</a:t>
            </a:r>
            <a:r>
              <a:rPr sz="2400" spc="-20" dirty="0">
                <a:solidFill>
                  <a:srgbClr val="FFFFFF"/>
                </a:solidFill>
                <a:latin typeface="Times New Roman"/>
                <a:cs typeface="Times New Roman"/>
              </a:rPr>
              <a:t> </a:t>
            </a:r>
            <a:r>
              <a:rPr sz="2400" dirty="0">
                <a:solidFill>
                  <a:srgbClr val="FFFFFF"/>
                </a:solidFill>
                <a:latin typeface="Times New Roman"/>
                <a:cs typeface="Times New Roman"/>
              </a:rPr>
              <a:t>to</a:t>
            </a:r>
            <a:r>
              <a:rPr sz="2400" spc="-10" dirty="0">
                <a:solidFill>
                  <a:srgbClr val="FFFFFF"/>
                </a:solidFill>
                <a:latin typeface="Times New Roman"/>
                <a:cs typeface="Times New Roman"/>
              </a:rPr>
              <a:t> perform</a:t>
            </a:r>
            <a:endParaRPr sz="2400">
              <a:latin typeface="Times New Roman"/>
              <a:cs typeface="Times New Roman"/>
            </a:endParaRPr>
          </a:p>
          <a:p>
            <a:pPr marL="12700">
              <a:lnSpc>
                <a:spcPct val="100000"/>
              </a:lnSpc>
              <a:spcBef>
                <a:spcPts val="5"/>
              </a:spcBef>
            </a:pPr>
            <a:r>
              <a:rPr sz="2400" dirty="0">
                <a:solidFill>
                  <a:srgbClr val="FFFFFF"/>
                </a:solidFill>
                <a:latin typeface="Times New Roman"/>
                <a:cs typeface="Times New Roman"/>
              </a:rPr>
              <a:t>different</a:t>
            </a:r>
            <a:r>
              <a:rPr sz="2400" spc="-30" dirty="0">
                <a:solidFill>
                  <a:srgbClr val="FFFFFF"/>
                </a:solidFill>
                <a:latin typeface="Times New Roman"/>
                <a:cs typeface="Times New Roman"/>
              </a:rPr>
              <a:t> </a:t>
            </a:r>
            <a:r>
              <a:rPr sz="2400" dirty="0">
                <a:solidFill>
                  <a:srgbClr val="FFFFFF"/>
                </a:solidFill>
                <a:latin typeface="Times New Roman"/>
                <a:cs typeface="Times New Roman"/>
              </a:rPr>
              <a:t>functions.</a:t>
            </a:r>
            <a:r>
              <a:rPr sz="2400" spc="-30" dirty="0">
                <a:solidFill>
                  <a:srgbClr val="FFFFFF"/>
                </a:solidFill>
                <a:latin typeface="Times New Roman"/>
                <a:cs typeface="Times New Roman"/>
              </a:rPr>
              <a:t> </a:t>
            </a:r>
            <a:r>
              <a:rPr sz="2400" dirty="0">
                <a:solidFill>
                  <a:srgbClr val="FFFFFF"/>
                </a:solidFill>
                <a:latin typeface="Times New Roman"/>
                <a:cs typeface="Times New Roman"/>
              </a:rPr>
              <a:t>Some</a:t>
            </a:r>
            <a:r>
              <a:rPr sz="2400" spc="-10" dirty="0">
                <a:solidFill>
                  <a:srgbClr val="FFFFFF"/>
                </a:solidFill>
                <a:latin typeface="Times New Roman"/>
                <a:cs typeface="Times New Roman"/>
              </a:rPr>
              <a:t> </a:t>
            </a:r>
            <a:r>
              <a:rPr sz="2400" dirty="0">
                <a:solidFill>
                  <a:srgbClr val="FFFFFF"/>
                </a:solidFill>
                <a:latin typeface="Times New Roman"/>
                <a:cs typeface="Times New Roman"/>
              </a:rPr>
              <a:t>of</a:t>
            </a:r>
            <a:r>
              <a:rPr sz="2400" spc="-15" dirty="0">
                <a:solidFill>
                  <a:srgbClr val="FFFFFF"/>
                </a:solidFill>
                <a:latin typeface="Times New Roman"/>
                <a:cs typeface="Times New Roman"/>
              </a:rPr>
              <a:t> </a:t>
            </a:r>
            <a:r>
              <a:rPr sz="2400" dirty="0">
                <a:solidFill>
                  <a:srgbClr val="FFFFFF"/>
                </a:solidFill>
                <a:latin typeface="Times New Roman"/>
                <a:cs typeface="Times New Roman"/>
              </a:rPr>
              <a:t>the</a:t>
            </a:r>
            <a:r>
              <a:rPr sz="2400" spc="-40" dirty="0">
                <a:solidFill>
                  <a:srgbClr val="FFFFFF"/>
                </a:solidFill>
                <a:latin typeface="Times New Roman"/>
                <a:cs typeface="Times New Roman"/>
              </a:rPr>
              <a:t> </a:t>
            </a:r>
            <a:r>
              <a:rPr sz="2400" dirty="0">
                <a:solidFill>
                  <a:srgbClr val="FFFFFF"/>
                </a:solidFill>
                <a:latin typeface="Times New Roman"/>
                <a:cs typeface="Times New Roman"/>
              </a:rPr>
              <a:t>effects</a:t>
            </a:r>
            <a:r>
              <a:rPr sz="2400" spc="-20" dirty="0">
                <a:solidFill>
                  <a:srgbClr val="FFFFFF"/>
                </a:solidFill>
                <a:latin typeface="Times New Roman"/>
                <a:cs typeface="Times New Roman"/>
              </a:rPr>
              <a:t> </a:t>
            </a:r>
            <a:r>
              <a:rPr sz="2400" dirty="0">
                <a:solidFill>
                  <a:srgbClr val="FFFFFF"/>
                </a:solidFill>
                <a:latin typeface="Times New Roman"/>
                <a:cs typeface="Times New Roman"/>
              </a:rPr>
              <a:t>of</a:t>
            </a:r>
            <a:r>
              <a:rPr sz="2400" spc="-10" dirty="0">
                <a:solidFill>
                  <a:srgbClr val="FFFFFF"/>
                </a:solidFill>
                <a:latin typeface="Times New Roman"/>
                <a:cs typeface="Times New Roman"/>
              </a:rPr>
              <a:t> </a:t>
            </a:r>
            <a:r>
              <a:rPr sz="2400" dirty="0">
                <a:solidFill>
                  <a:srgbClr val="FFFFFF"/>
                </a:solidFill>
                <a:latin typeface="Times New Roman"/>
                <a:cs typeface="Times New Roman"/>
              </a:rPr>
              <a:t>the</a:t>
            </a:r>
            <a:r>
              <a:rPr sz="2400" spc="-35" dirty="0">
                <a:solidFill>
                  <a:srgbClr val="FFFFFF"/>
                </a:solidFill>
                <a:latin typeface="Times New Roman"/>
                <a:cs typeface="Times New Roman"/>
              </a:rPr>
              <a:t> </a:t>
            </a:r>
            <a:r>
              <a:rPr sz="2400" dirty="0">
                <a:solidFill>
                  <a:srgbClr val="FFFFFF"/>
                </a:solidFill>
                <a:latin typeface="Times New Roman"/>
                <a:cs typeface="Times New Roman"/>
              </a:rPr>
              <a:t>hydraulic</a:t>
            </a:r>
            <a:r>
              <a:rPr sz="2400" spc="-40" dirty="0">
                <a:solidFill>
                  <a:srgbClr val="FFFFFF"/>
                </a:solidFill>
                <a:latin typeface="Times New Roman"/>
                <a:cs typeface="Times New Roman"/>
              </a:rPr>
              <a:t> </a:t>
            </a:r>
            <a:r>
              <a:rPr sz="2400" dirty="0">
                <a:solidFill>
                  <a:srgbClr val="FFFFFF"/>
                </a:solidFill>
                <a:latin typeface="Times New Roman"/>
                <a:cs typeface="Times New Roman"/>
              </a:rPr>
              <a:t>jump</a:t>
            </a:r>
            <a:r>
              <a:rPr sz="2400" spc="-20" dirty="0">
                <a:solidFill>
                  <a:srgbClr val="FFFFFF"/>
                </a:solidFill>
                <a:latin typeface="Times New Roman"/>
                <a:cs typeface="Times New Roman"/>
              </a:rPr>
              <a:t> </a:t>
            </a:r>
            <a:r>
              <a:rPr sz="2400" dirty="0">
                <a:solidFill>
                  <a:srgbClr val="FFFFFF"/>
                </a:solidFill>
                <a:latin typeface="Times New Roman"/>
                <a:cs typeface="Times New Roman"/>
              </a:rPr>
              <a:t>are</a:t>
            </a:r>
            <a:r>
              <a:rPr sz="2400" spc="-25" dirty="0">
                <a:solidFill>
                  <a:srgbClr val="FFFFFF"/>
                </a:solidFill>
                <a:latin typeface="Times New Roman"/>
                <a:cs typeface="Times New Roman"/>
              </a:rPr>
              <a:t> </a:t>
            </a:r>
            <a:r>
              <a:rPr sz="2400" dirty="0">
                <a:solidFill>
                  <a:srgbClr val="FFFFFF"/>
                </a:solidFill>
                <a:latin typeface="Times New Roman"/>
                <a:cs typeface="Times New Roman"/>
              </a:rPr>
              <a:t>as</a:t>
            </a:r>
            <a:r>
              <a:rPr sz="2400" spc="-25" dirty="0">
                <a:solidFill>
                  <a:srgbClr val="FFFFFF"/>
                </a:solidFill>
                <a:latin typeface="Times New Roman"/>
                <a:cs typeface="Times New Roman"/>
              </a:rPr>
              <a:t> </a:t>
            </a:r>
            <a:r>
              <a:rPr sz="2400" spc="-10" dirty="0">
                <a:solidFill>
                  <a:srgbClr val="FFFFFF"/>
                </a:solidFill>
                <a:latin typeface="Times New Roman"/>
                <a:cs typeface="Times New Roman"/>
              </a:rPr>
              <a:t>under:</a:t>
            </a:r>
            <a:endParaRPr sz="2400">
              <a:latin typeface="Times New Roman"/>
              <a:cs typeface="Times New Roman"/>
            </a:endParaRPr>
          </a:p>
          <a:p>
            <a:pPr>
              <a:lnSpc>
                <a:spcPct val="100000"/>
              </a:lnSpc>
              <a:spcBef>
                <a:spcPts val="114"/>
              </a:spcBef>
            </a:pPr>
            <a:endParaRPr sz="2400">
              <a:latin typeface="Times New Roman"/>
              <a:cs typeface="Times New Roman"/>
            </a:endParaRPr>
          </a:p>
          <a:p>
            <a:pPr marL="12700" marR="5080" indent="-8255">
              <a:lnSpc>
                <a:spcPct val="100000"/>
              </a:lnSpc>
              <a:spcBef>
                <a:spcPts val="5"/>
              </a:spcBef>
              <a:buSzPct val="95833"/>
              <a:buFont typeface="Arial"/>
              <a:buChar char="•"/>
              <a:tabLst>
                <a:tab pos="118745" algn="l"/>
              </a:tabLst>
            </a:pPr>
            <a:r>
              <a:rPr sz="2400" dirty="0">
                <a:solidFill>
                  <a:srgbClr val="FFFFFF"/>
                </a:solidFill>
                <a:latin typeface="Times New Roman"/>
                <a:cs typeface="Times New Roman"/>
              </a:rPr>
              <a:t>	Actually</a:t>
            </a:r>
            <a:r>
              <a:rPr sz="2400" spc="-45" dirty="0">
                <a:solidFill>
                  <a:srgbClr val="FFFFFF"/>
                </a:solidFill>
                <a:latin typeface="Times New Roman"/>
                <a:cs typeface="Times New Roman"/>
              </a:rPr>
              <a:t> </a:t>
            </a:r>
            <a:r>
              <a:rPr sz="2400" dirty="0">
                <a:solidFill>
                  <a:srgbClr val="FFFFFF"/>
                </a:solidFill>
                <a:latin typeface="Times New Roman"/>
                <a:cs typeface="Times New Roman"/>
              </a:rPr>
              <a:t>the</a:t>
            </a:r>
            <a:r>
              <a:rPr sz="2400" spc="-10" dirty="0">
                <a:solidFill>
                  <a:srgbClr val="FFFFFF"/>
                </a:solidFill>
                <a:latin typeface="Times New Roman"/>
                <a:cs typeface="Times New Roman"/>
              </a:rPr>
              <a:t> </a:t>
            </a:r>
            <a:r>
              <a:rPr sz="2400" dirty="0">
                <a:solidFill>
                  <a:srgbClr val="FFFFFF"/>
                </a:solidFill>
                <a:latin typeface="Times New Roman"/>
                <a:cs typeface="Times New Roman"/>
              </a:rPr>
              <a:t>hydraulic</a:t>
            </a:r>
            <a:r>
              <a:rPr sz="2400" spc="-40" dirty="0">
                <a:solidFill>
                  <a:srgbClr val="FFFFFF"/>
                </a:solidFill>
                <a:latin typeface="Times New Roman"/>
                <a:cs typeface="Times New Roman"/>
              </a:rPr>
              <a:t> </a:t>
            </a:r>
            <a:r>
              <a:rPr sz="2400" dirty="0">
                <a:solidFill>
                  <a:srgbClr val="FFFFFF"/>
                </a:solidFill>
                <a:latin typeface="Times New Roman"/>
                <a:cs typeface="Times New Roman"/>
              </a:rPr>
              <a:t>jump usually</a:t>
            </a:r>
            <a:r>
              <a:rPr sz="2400" spc="-30" dirty="0">
                <a:solidFill>
                  <a:srgbClr val="FFFFFF"/>
                </a:solidFill>
                <a:latin typeface="Times New Roman"/>
                <a:cs typeface="Times New Roman"/>
              </a:rPr>
              <a:t> </a:t>
            </a:r>
            <a:r>
              <a:rPr sz="2400" dirty="0">
                <a:solidFill>
                  <a:srgbClr val="FFFFFF"/>
                </a:solidFill>
                <a:latin typeface="Times New Roman"/>
                <a:cs typeface="Times New Roman"/>
              </a:rPr>
              <a:t>acts</a:t>
            </a:r>
            <a:r>
              <a:rPr sz="2400" spc="-35" dirty="0">
                <a:solidFill>
                  <a:srgbClr val="FFFFFF"/>
                </a:solidFill>
                <a:latin typeface="Times New Roman"/>
                <a:cs typeface="Times New Roman"/>
              </a:rPr>
              <a:t> </a:t>
            </a:r>
            <a:r>
              <a:rPr sz="2400" dirty="0">
                <a:solidFill>
                  <a:srgbClr val="FFFFFF"/>
                </a:solidFill>
                <a:latin typeface="Times New Roman"/>
                <a:cs typeface="Times New Roman"/>
              </a:rPr>
              <a:t>as</a:t>
            </a:r>
            <a:r>
              <a:rPr sz="2400" spc="-5" dirty="0">
                <a:solidFill>
                  <a:srgbClr val="FFFFFF"/>
                </a:solidFill>
                <a:latin typeface="Times New Roman"/>
                <a:cs typeface="Times New Roman"/>
              </a:rPr>
              <a:t> </a:t>
            </a:r>
            <a:r>
              <a:rPr sz="2400" dirty="0">
                <a:solidFill>
                  <a:srgbClr val="FFFFFF"/>
                </a:solidFill>
                <a:latin typeface="Times New Roman"/>
                <a:cs typeface="Times New Roman"/>
              </a:rPr>
              <a:t>the</a:t>
            </a:r>
            <a:r>
              <a:rPr sz="2400" spc="5" dirty="0">
                <a:solidFill>
                  <a:srgbClr val="FFFFFF"/>
                </a:solidFill>
                <a:latin typeface="Times New Roman"/>
                <a:cs typeface="Times New Roman"/>
              </a:rPr>
              <a:t> </a:t>
            </a:r>
            <a:r>
              <a:rPr sz="2400" dirty="0">
                <a:solidFill>
                  <a:srgbClr val="FF0000"/>
                </a:solidFill>
                <a:latin typeface="Times New Roman"/>
                <a:cs typeface="Times New Roman"/>
              </a:rPr>
              <a:t>energy</a:t>
            </a:r>
            <a:r>
              <a:rPr sz="2400" spc="-25" dirty="0">
                <a:solidFill>
                  <a:srgbClr val="FF0000"/>
                </a:solidFill>
                <a:latin typeface="Times New Roman"/>
                <a:cs typeface="Times New Roman"/>
              </a:rPr>
              <a:t> </a:t>
            </a:r>
            <a:r>
              <a:rPr sz="2400" spc="-10" dirty="0">
                <a:solidFill>
                  <a:srgbClr val="FF0000"/>
                </a:solidFill>
                <a:latin typeface="Times New Roman"/>
                <a:cs typeface="Times New Roman"/>
              </a:rPr>
              <a:t>dissipater</a:t>
            </a:r>
            <a:r>
              <a:rPr sz="2400" spc="-10" dirty="0">
                <a:solidFill>
                  <a:srgbClr val="FFFFFF"/>
                </a:solidFill>
                <a:latin typeface="Times New Roman"/>
                <a:cs typeface="Times New Roman"/>
              </a:rPr>
              <a:t>.</a:t>
            </a:r>
            <a:r>
              <a:rPr sz="2400" spc="-45" dirty="0">
                <a:solidFill>
                  <a:srgbClr val="FFFFFF"/>
                </a:solidFill>
                <a:latin typeface="Times New Roman"/>
                <a:cs typeface="Times New Roman"/>
              </a:rPr>
              <a:t> </a:t>
            </a:r>
            <a:r>
              <a:rPr sz="2400" dirty="0">
                <a:solidFill>
                  <a:srgbClr val="FFFFFF"/>
                </a:solidFill>
                <a:latin typeface="Times New Roman"/>
                <a:cs typeface="Times New Roman"/>
              </a:rPr>
              <a:t>It</a:t>
            </a:r>
            <a:r>
              <a:rPr sz="2400" spc="-15" dirty="0">
                <a:solidFill>
                  <a:srgbClr val="FFFFFF"/>
                </a:solidFill>
                <a:latin typeface="Times New Roman"/>
                <a:cs typeface="Times New Roman"/>
              </a:rPr>
              <a:t> </a:t>
            </a:r>
            <a:r>
              <a:rPr sz="2400" dirty="0">
                <a:solidFill>
                  <a:srgbClr val="FFFFFF"/>
                </a:solidFill>
                <a:latin typeface="Times New Roman"/>
                <a:cs typeface="Times New Roman"/>
              </a:rPr>
              <a:t>distributes</a:t>
            </a:r>
            <a:r>
              <a:rPr sz="2400" spc="-40" dirty="0">
                <a:solidFill>
                  <a:srgbClr val="FFFFFF"/>
                </a:solidFill>
                <a:latin typeface="Times New Roman"/>
                <a:cs typeface="Times New Roman"/>
              </a:rPr>
              <a:t> </a:t>
            </a:r>
            <a:r>
              <a:rPr sz="2400" dirty="0">
                <a:solidFill>
                  <a:srgbClr val="FFFFFF"/>
                </a:solidFill>
                <a:latin typeface="Times New Roman"/>
                <a:cs typeface="Times New Roman"/>
              </a:rPr>
              <a:t>the</a:t>
            </a:r>
            <a:r>
              <a:rPr sz="2400" spc="-25" dirty="0">
                <a:solidFill>
                  <a:srgbClr val="FFFFFF"/>
                </a:solidFill>
                <a:latin typeface="Times New Roman"/>
                <a:cs typeface="Times New Roman"/>
              </a:rPr>
              <a:t> </a:t>
            </a:r>
            <a:r>
              <a:rPr sz="2400" spc="-10" dirty="0">
                <a:solidFill>
                  <a:srgbClr val="FFFFFF"/>
                </a:solidFill>
                <a:latin typeface="Times New Roman"/>
                <a:cs typeface="Times New Roman"/>
              </a:rPr>
              <a:t>surplus </a:t>
            </a:r>
            <a:r>
              <a:rPr sz="2400" dirty="0">
                <a:solidFill>
                  <a:srgbClr val="FFFFFF"/>
                </a:solidFill>
                <a:latin typeface="Times New Roman"/>
                <a:cs typeface="Times New Roman"/>
              </a:rPr>
              <a:t>energy</a:t>
            </a:r>
            <a:r>
              <a:rPr sz="2400" spc="-40" dirty="0">
                <a:solidFill>
                  <a:srgbClr val="FFFFFF"/>
                </a:solidFill>
                <a:latin typeface="Times New Roman"/>
                <a:cs typeface="Times New Roman"/>
              </a:rPr>
              <a:t> </a:t>
            </a:r>
            <a:r>
              <a:rPr sz="2400" dirty="0">
                <a:solidFill>
                  <a:srgbClr val="FFFFFF"/>
                </a:solidFill>
                <a:latin typeface="Times New Roman"/>
                <a:cs typeface="Times New Roman"/>
              </a:rPr>
              <a:t>of</a:t>
            </a:r>
            <a:r>
              <a:rPr sz="2400" spc="-20" dirty="0">
                <a:solidFill>
                  <a:srgbClr val="FFFFFF"/>
                </a:solidFill>
                <a:latin typeface="Times New Roman"/>
                <a:cs typeface="Times New Roman"/>
              </a:rPr>
              <a:t> </a:t>
            </a:r>
            <a:r>
              <a:rPr sz="2400" spc="-10" dirty="0">
                <a:solidFill>
                  <a:srgbClr val="FFFFFF"/>
                </a:solidFill>
                <a:latin typeface="Times New Roman"/>
                <a:cs typeface="Times New Roman"/>
              </a:rPr>
              <a:t>water.</a:t>
            </a:r>
            <a:endParaRPr sz="2400">
              <a:latin typeface="Times New Roman"/>
              <a:cs typeface="Times New Roman"/>
            </a:endParaRPr>
          </a:p>
        </p:txBody>
      </p:sp>
      <p:pic>
        <p:nvPicPr>
          <p:cNvPr id="4" name="object 4"/>
          <p:cNvPicPr/>
          <p:nvPr/>
        </p:nvPicPr>
        <p:blipFill>
          <a:blip r:embed="rId2" cstate="print"/>
          <a:stretch>
            <a:fillRect/>
          </a:stretch>
        </p:blipFill>
        <p:spPr>
          <a:xfrm>
            <a:off x="2717292" y="2554223"/>
            <a:ext cx="9144000" cy="3947160"/>
          </a:xfrm>
          <a:prstGeom prst="rect">
            <a:avLst/>
          </a:prstGeom>
        </p:spPr>
      </p:pic>
      <p:sp>
        <p:nvSpPr>
          <p:cNvPr id="5" name="Slide Number Placeholder 4">
            <a:extLst>
              <a:ext uri="{FF2B5EF4-FFF2-40B4-BE49-F238E27FC236}">
                <a16:creationId xmlns:a16="http://schemas.microsoft.com/office/drawing/2014/main" id="{E28A8EBD-719F-FC92-AA95-F8AFD635A996}"/>
              </a:ext>
            </a:extLst>
          </p:cNvPr>
          <p:cNvSpPr>
            <a:spLocks noGrp="1"/>
          </p:cNvSpPr>
          <p:nvPr>
            <p:ph type="sldNum" sz="quarter" idx="12"/>
          </p:nvPr>
        </p:nvSpPr>
        <p:spPr/>
        <p:txBody>
          <a:bodyPr/>
          <a:lstStyle/>
          <a:p>
            <a:fld id="{34216374-E7D6-4C74-ADA3-2C9987A1DEB2}" type="slidenum">
              <a:rPr lang="en-US" smtClean="0"/>
              <a:t>125</a:t>
            </a:fld>
            <a:endParaRPr lang="en-US"/>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408175" y="826007"/>
            <a:ext cx="8301228" cy="4680204"/>
          </a:xfrm>
          <a:prstGeom prst="rect">
            <a:avLst/>
          </a:prstGeom>
        </p:spPr>
      </p:pic>
      <p:sp>
        <p:nvSpPr>
          <p:cNvPr id="3" name="object 3"/>
          <p:cNvSpPr txBox="1"/>
          <p:nvPr/>
        </p:nvSpPr>
        <p:spPr>
          <a:xfrm>
            <a:off x="1486916" y="5770575"/>
            <a:ext cx="8351520" cy="757555"/>
          </a:xfrm>
          <a:prstGeom prst="rect">
            <a:avLst/>
          </a:prstGeom>
        </p:spPr>
        <p:txBody>
          <a:bodyPr vert="horz" wrap="square" lIns="0" tIns="12700" rIns="0" bIns="0" rtlCol="0">
            <a:spAutoFit/>
          </a:bodyPr>
          <a:lstStyle/>
          <a:p>
            <a:pPr marL="12700">
              <a:lnSpc>
                <a:spcPct val="100000"/>
              </a:lnSpc>
              <a:spcBef>
                <a:spcPts val="100"/>
              </a:spcBef>
            </a:pPr>
            <a:r>
              <a:rPr sz="2400" dirty="0">
                <a:latin typeface="Times New Roman"/>
                <a:cs typeface="Times New Roman"/>
              </a:rPr>
              <a:t>Burrendong</a:t>
            </a:r>
            <a:r>
              <a:rPr sz="2400" spc="-25" dirty="0">
                <a:latin typeface="Times New Roman"/>
                <a:cs typeface="Times New Roman"/>
              </a:rPr>
              <a:t> </a:t>
            </a:r>
            <a:r>
              <a:rPr sz="2400" dirty="0">
                <a:latin typeface="Times New Roman"/>
                <a:cs typeface="Times New Roman"/>
              </a:rPr>
              <a:t>Dam</a:t>
            </a:r>
            <a:r>
              <a:rPr sz="2400" spc="-15" dirty="0">
                <a:latin typeface="Times New Roman"/>
                <a:cs typeface="Times New Roman"/>
              </a:rPr>
              <a:t> </a:t>
            </a:r>
            <a:r>
              <a:rPr sz="2400" dirty="0">
                <a:latin typeface="Times New Roman"/>
                <a:cs typeface="Times New Roman"/>
              </a:rPr>
              <a:t>spillway</a:t>
            </a:r>
            <a:r>
              <a:rPr sz="2400" spc="-40" dirty="0">
                <a:latin typeface="Times New Roman"/>
                <a:cs typeface="Times New Roman"/>
              </a:rPr>
              <a:t> </a:t>
            </a:r>
            <a:r>
              <a:rPr sz="2400" dirty="0">
                <a:latin typeface="Times New Roman"/>
                <a:cs typeface="Times New Roman"/>
              </a:rPr>
              <a:t>showing</a:t>
            </a:r>
            <a:r>
              <a:rPr sz="2400" spc="-10" dirty="0">
                <a:latin typeface="Times New Roman"/>
                <a:cs typeface="Times New Roman"/>
              </a:rPr>
              <a:t> </a:t>
            </a:r>
            <a:r>
              <a:rPr sz="2400" dirty="0">
                <a:latin typeface="Times New Roman"/>
                <a:cs typeface="Times New Roman"/>
              </a:rPr>
              <a:t>fully</a:t>
            </a:r>
            <a:r>
              <a:rPr sz="2400" spc="-25" dirty="0">
                <a:latin typeface="Times New Roman"/>
                <a:cs typeface="Times New Roman"/>
              </a:rPr>
              <a:t> </a:t>
            </a:r>
            <a:r>
              <a:rPr sz="2400" dirty="0">
                <a:latin typeface="Times New Roman"/>
                <a:cs typeface="Times New Roman"/>
              </a:rPr>
              <a:t>lined</a:t>
            </a:r>
            <a:r>
              <a:rPr sz="2400" spc="-40" dirty="0">
                <a:latin typeface="Times New Roman"/>
                <a:cs typeface="Times New Roman"/>
              </a:rPr>
              <a:t> </a:t>
            </a:r>
            <a:r>
              <a:rPr sz="2400" dirty="0">
                <a:latin typeface="Times New Roman"/>
                <a:cs typeface="Times New Roman"/>
              </a:rPr>
              <a:t>chute</a:t>
            </a:r>
            <a:r>
              <a:rPr sz="2400" spc="-30" dirty="0">
                <a:latin typeface="Times New Roman"/>
                <a:cs typeface="Times New Roman"/>
              </a:rPr>
              <a:t> </a:t>
            </a:r>
            <a:r>
              <a:rPr sz="2400" dirty="0">
                <a:latin typeface="Times New Roman"/>
                <a:cs typeface="Times New Roman"/>
              </a:rPr>
              <a:t>and</a:t>
            </a:r>
            <a:r>
              <a:rPr sz="2400" spc="-10" dirty="0">
                <a:latin typeface="Times New Roman"/>
                <a:cs typeface="Times New Roman"/>
              </a:rPr>
              <a:t> </a:t>
            </a:r>
            <a:r>
              <a:rPr sz="2400" dirty="0">
                <a:latin typeface="Times New Roman"/>
                <a:cs typeface="Times New Roman"/>
              </a:rPr>
              <a:t>full</a:t>
            </a:r>
            <a:r>
              <a:rPr sz="2400" spc="-10" dirty="0">
                <a:latin typeface="Times New Roman"/>
                <a:cs typeface="Times New Roman"/>
              </a:rPr>
              <a:t> energy</a:t>
            </a:r>
            <a:endParaRPr sz="2400">
              <a:latin typeface="Times New Roman"/>
              <a:cs typeface="Times New Roman"/>
            </a:endParaRPr>
          </a:p>
          <a:p>
            <a:pPr marL="12700">
              <a:lnSpc>
                <a:spcPct val="100000"/>
              </a:lnSpc>
              <a:spcBef>
                <a:spcPts val="5"/>
              </a:spcBef>
            </a:pPr>
            <a:r>
              <a:rPr sz="2400" spc="-10" dirty="0">
                <a:latin typeface="Times New Roman"/>
                <a:cs typeface="Times New Roman"/>
              </a:rPr>
              <a:t>dissipator.</a:t>
            </a:r>
            <a:endParaRPr sz="2400">
              <a:latin typeface="Times New Roman"/>
              <a:cs typeface="Times New Roman"/>
            </a:endParaRPr>
          </a:p>
        </p:txBody>
      </p:sp>
      <p:sp>
        <p:nvSpPr>
          <p:cNvPr id="4" name="object 4"/>
          <p:cNvSpPr txBox="1">
            <a:spLocks noGrp="1"/>
          </p:cNvSpPr>
          <p:nvPr>
            <p:ph type="title"/>
          </p:nvPr>
        </p:nvSpPr>
        <p:spPr>
          <a:xfrm>
            <a:off x="1059891" y="18999"/>
            <a:ext cx="5624195" cy="514350"/>
          </a:xfrm>
          <a:prstGeom prst="rect">
            <a:avLst/>
          </a:prstGeom>
        </p:spPr>
        <p:txBody>
          <a:bodyPr vert="horz" wrap="square" lIns="0" tIns="13335" rIns="0" bIns="0" rtlCol="0">
            <a:spAutoFit/>
          </a:bodyPr>
          <a:lstStyle/>
          <a:p>
            <a:pPr marL="12700">
              <a:lnSpc>
                <a:spcPct val="100000"/>
              </a:lnSpc>
              <a:spcBef>
                <a:spcPts val="105"/>
              </a:spcBef>
            </a:pPr>
            <a:r>
              <a:rPr b="1" dirty="0">
                <a:latin typeface="Times New Roman"/>
                <a:cs typeface="Times New Roman"/>
              </a:rPr>
              <a:t>Effect</a:t>
            </a:r>
            <a:r>
              <a:rPr b="1" spc="-25" dirty="0">
                <a:latin typeface="Times New Roman"/>
                <a:cs typeface="Times New Roman"/>
              </a:rPr>
              <a:t> </a:t>
            </a:r>
            <a:r>
              <a:rPr b="1" dirty="0">
                <a:latin typeface="Times New Roman"/>
                <a:cs typeface="Times New Roman"/>
              </a:rPr>
              <a:t>of</a:t>
            </a:r>
            <a:r>
              <a:rPr b="1" spc="-15" dirty="0">
                <a:latin typeface="Times New Roman"/>
                <a:cs typeface="Times New Roman"/>
              </a:rPr>
              <a:t> </a:t>
            </a:r>
            <a:r>
              <a:rPr b="1" dirty="0">
                <a:latin typeface="Times New Roman"/>
                <a:cs typeface="Times New Roman"/>
              </a:rPr>
              <a:t>Hydraulic</a:t>
            </a:r>
            <a:r>
              <a:rPr b="1" spc="-35" dirty="0">
                <a:latin typeface="Times New Roman"/>
                <a:cs typeface="Times New Roman"/>
              </a:rPr>
              <a:t> </a:t>
            </a:r>
            <a:r>
              <a:rPr b="1" dirty="0">
                <a:latin typeface="Times New Roman"/>
                <a:cs typeface="Times New Roman"/>
              </a:rPr>
              <a:t>Jump</a:t>
            </a:r>
            <a:r>
              <a:rPr b="1" spc="-15" dirty="0">
                <a:latin typeface="Times New Roman"/>
                <a:cs typeface="Times New Roman"/>
              </a:rPr>
              <a:t> </a:t>
            </a:r>
            <a:r>
              <a:rPr b="1" spc="-10" dirty="0">
                <a:latin typeface="Times New Roman"/>
                <a:cs typeface="Times New Roman"/>
              </a:rPr>
              <a:t>Cont..</a:t>
            </a:r>
          </a:p>
        </p:txBody>
      </p:sp>
      <p:sp>
        <p:nvSpPr>
          <p:cNvPr id="5" name="Slide Number Placeholder 4">
            <a:extLst>
              <a:ext uri="{FF2B5EF4-FFF2-40B4-BE49-F238E27FC236}">
                <a16:creationId xmlns:a16="http://schemas.microsoft.com/office/drawing/2014/main" id="{F4410BBA-99FC-109B-64B5-414487B4097E}"/>
              </a:ext>
            </a:extLst>
          </p:cNvPr>
          <p:cNvSpPr>
            <a:spLocks noGrp="1"/>
          </p:cNvSpPr>
          <p:nvPr>
            <p:ph type="sldNum" sz="quarter" idx="12"/>
          </p:nvPr>
        </p:nvSpPr>
        <p:spPr/>
        <p:txBody>
          <a:bodyPr/>
          <a:lstStyle/>
          <a:p>
            <a:fld id="{34216374-E7D6-4C74-ADA3-2C9987A1DEB2}" type="slidenum">
              <a:rPr lang="en-US" smtClean="0"/>
              <a:t>126</a:t>
            </a:fld>
            <a:endParaRPr lang="en-US"/>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457199" rIns="0" bIns="0" rtlCol="0">
            <a:spAutoFit/>
          </a:bodyPr>
          <a:lstStyle/>
          <a:p>
            <a:pPr marL="154305">
              <a:lnSpc>
                <a:spcPct val="100000"/>
              </a:lnSpc>
              <a:spcBef>
                <a:spcPts val="105"/>
              </a:spcBef>
            </a:pPr>
            <a:r>
              <a:rPr b="1" dirty="0">
                <a:latin typeface="Times New Roman"/>
                <a:cs typeface="Times New Roman"/>
              </a:rPr>
              <a:t>Effect</a:t>
            </a:r>
            <a:r>
              <a:rPr b="1" spc="-25" dirty="0">
                <a:latin typeface="Times New Roman"/>
                <a:cs typeface="Times New Roman"/>
              </a:rPr>
              <a:t> </a:t>
            </a:r>
            <a:r>
              <a:rPr b="1" dirty="0">
                <a:latin typeface="Times New Roman"/>
                <a:cs typeface="Times New Roman"/>
              </a:rPr>
              <a:t>of</a:t>
            </a:r>
            <a:r>
              <a:rPr b="1" spc="-20" dirty="0">
                <a:latin typeface="Times New Roman"/>
                <a:cs typeface="Times New Roman"/>
              </a:rPr>
              <a:t> </a:t>
            </a:r>
            <a:r>
              <a:rPr b="1" dirty="0">
                <a:latin typeface="Times New Roman"/>
                <a:cs typeface="Times New Roman"/>
              </a:rPr>
              <a:t>Hydraulic</a:t>
            </a:r>
            <a:r>
              <a:rPr b="1" spc="-35" dirty="0">
                <a:latin typeface="Times New Roman"/>
                <a:cs typeface="Times New Roman"/>
              </a:rPr>
              <a:t> </a:t>
            </a:r>
            <a:r>
              <a:rPr b="1" dirty="0">
                <a:latin typeface="Times New Roman"/>
                <a:cs typeface="Times New Roman"/>
              </a:rPr>
              <a:t>Jump</a:t>
            </a:r>
            <a:r>
              <a:rPr b="1" spc="-15" dirty="0">
                <a:latin typeface="Times New Roman"/>
                <a:cs typeface="Times New Roman"/>
              </a:rPr>
              <a:t> </a:t>
            </a:r>
            <a:r>
              <a:rPr b="1" spc="-10" dirty="0">
                <a:latin typeface="Times New Roman"/>
                <a:cs typeface="Times New Roman"/>
              </a:rPr>
              <a:t>Cont.…</a:t>
            </a:r>
          </a:p>
        </p:txBody>
      </p:sp>
      <p:sp>
        <p:nvSpPr>
          <p:cNvPr id="3" name="object 3"/>
          <p:cNvSpPr txBox="1"/>
          <p:nvPr/>
        </p:nvSpPr>
        <p:spPr>
          <a:xfrm>
            <a:off x="670661" y="1692097"/>
            <a:ext cx="10731500" cy="3318510"/>
          </a:xfrm>
          <a:prstGeom prst="rect">
            <a:avLst/>
          </a:prstGeom>
        </p:spPr>
        <p:txBody>
          <a:bodyPr vert="horz" wrap="square" lIns="0" tIns="12700" rIns="0" bIns="0" rtlCol="0">
            <a:spAutoFit/>
          </a:bodyPr>
          <a:lstStyle/>
          <a:p>
            <a:pPr marL="118745" indent="-114300">
              <a:lnSpc>
                <a:spcPct val="100000"/>
              </a:lnSpc>
              <a:spcBef>
                <a:spcPts val="100"/>
              </a:spcBef>
              <a:buSzPct val="95833"/>
              <a:buFont typeface="Arial"/>
              <a:buChar char="•"/>
              <a:tabLst>
                <a:tab pos="118745" algn="l"/>
              </a:tabLst>
            </a:pPr>
            <a:r>
              <a:rPr sz="2400" dirty="0">
                <a:latin typeface="Times New Roman"/>
                <a:cs typeface="Times New Roman"/>
              </a:rPr>
              <a:t>Due</a:t>
            </a:r>
            <a:r>
              <a:rPr sz="2400" spc="-10" dirty="0">
                <a:latin typeface="Times New Roman"/>
                <a:cs typeface="Times New Roman"/>
              </a:rPr>
              <a:t> </a:t>
            </a:r>
            <a:r>
              <a:rPr sz="2400" dirty="0">
                <a:latin typeface="Times New Roman"/>
                <a:cs typeface="Times New Roman"/>
              </a:rPr>
              <a:t>to</a:t>
            </a:r>
            <a:r>
              <a:rPr sz="2400" spc="-5" dirty="0">
                <a:latin typeface="Times New Roman"/>
                <a:cs typeface="Times New Roman"/>
              </a:rPr>
              <a:t> </a:t>
            </a:r>
            <a:r>
              <a:rPr sz="2400" dirty="0">
                <a:latin typeface="Times New Roman"/>
                <a:cs typeface="Times New Roman"/>
              </a:rPr>
              <a:t>the</a:t>
            </a:r>
            <a:r>
              <a:rPr sz="2400" spc="-30" dirty="0">
                <a:latin typeface="Times New Roman"/>
                <a:cs typeface="Times New Roman"/>
              </a:rPr>
              <a:t> </a:t>
            </a:r>
            <a:r>
              <a:rPr sz="2400" dirty="0">
                <a:latin typeface="Times New Roman"/>
                <a:cs typeface="Times New Roman"/>
              </a:rPr>
              <a:t>hydraulic</a:t>
            </a:r>
            <a:r>
              <a:rPr sz="2400" spc="-45" dirty="0">
                <a:latin typeface="Times New Roman"/>
                <a:cs typeface="Times New Roman"/>
              </a:rPr>
              <a:t> </a:t>
            </a:r>
            <a:r>
              <a:rPr sz="2400" dirty="0">
                <a:latin typeface="Times New Roman"/>
                <a:cs typeface="Times New Roman"/>
              </a:rPr>
              <a:t>jump, many</a:t>
            </a:r>
            <a:r>
              <a:rPr sz="2400" spc="-5" dirty="0">
                <a:latin typeface="Times New Roman"/>
                <a:cs typeface="Times New Roman"/>
              </a:rPr>
              <a:t> </a:t>
            </a:r>
            <a:r>
              <a:rPr sz="2400" dirty="0">
                <a:latin typeface="Times New Roman"/>
                <a:cs typeface="Times New Roman"/>
              </a:rPr>
              <a:t>noticeable</a:t>
            </a:r>
            <a:r>
              <a:rPr sz="2400" spc="-50" dirty="0">
                <a:latin typeface="Times New Roman"/>
                <a:cs typeface="Times New Roman"/>
              </a:rPr>
              <a:t> </a:t>
            </a:r>
            <a:r>
              <a:rPr sz="2400" dirty="0">
                <a:latin typeface="Times New Roman"/>
                <a:cs typeface="Times New Roman"/>
              </a:rPr>
              <a:t>disturbances</a:t>
            </a:r>
            <a:r>
              <a:rPr sz="2400" spc="-40" dirty="0">
                <a:latin typeface="Times New Roman"/>
                <a:cs typeface="Times New Roman"/>
              </a:rPr>
              <a:t> </a:t>
            </a:r>
            <a:r>
              <a:rPr sz="2400" dirty="0">
                <a:latin typeface="Times New Roman"/>
                <a:cs typeface="Times New Roman"/>
              </a:rPr>
              <a:t>are</a:t>
            </a:r>
            <a:r>
              <a:rPr sz="2400" spc="-5" dirty="0">
                <a:latin typeface="Times New Roman"/>
                <a:cs typeface="Times New Roman"/>
              </a:rPr>
              <a:t> </a:t>
            </a:r>
            <a:r>
              <a:rPr sz="2400" dirty="0">
                <a:latin typeface="Times New Roman"/>
                <a:cs typeface="Times New Roman"/>
              </a:rPr>
              <a:t>created</a:t>
            </a:r>
            <a:r>
              <a:rPr sz="2400" spc="-50" dirty="0">
                <a:latin typeface="Times New Roman"/>
                <a:cs typeface="Times New Roman"/>
              </a:rPr>
              <a:t> </a:t>
            </a:r>
            <a:r>
              <a:rPr sz="2400" dirty="0">
                <a:latin typeface="Times New Roman"/>
                <a:cs typeface="Times New Roman"/>
              </a:rPr>
              <a:t>in</a:t>
            </a:r>
            <a:r>
              <a:rPr sz="2400" spc="-15" dirty="0">
                <a:latin typeface="Times New Roman"/>
                <a:cs typeface="Times New Roman"/>
              </a:rPr>
              <a:t> </a:t>
            </a:r>
            <a:r>
              <a:rPr sz="2400" dirty="0">
                <a:latin typeface="Times New Roman"/>
                <a:cs typeface="Times New Roman"/>
              </a:rPr>
              <a:t>the</a:t>
            </a:r>
            <a:r>
              <a:rPr sz="2400" spc="-15" dirty="0">
                <a:latin typeface="Times New Roman"/>
                <a:cs typeface="Times New Roman"/>
              </a:rPr>
              <a:t> </a:t>
            </a:r>
            <a:r>
              <a:rPr sz="2400" spc="-10" dirty="0">
                <a:latin typeface="Times New Roman"/>
                <a:cs typeface="Times New Roman"/>
              </a:rPr>
              <a:t>flowing</a:t>
            </a:r>
            <a:endParaRPr sz="2400">
              <a:latin typeface="Times New Roman"/>
              <a:cs typeface="Times New Roman"/>
            </a:endParaRPr>
          </a:p>
          <a:p>
            <a:pPr marL="12700">
              <a:lnSpc>
                <a:spcPct val="100000"/>
              </a:lnSpc>
              <a:spcBef>
                <a:spcPts val="5"/>
              </a:spcBef>
            </a:pPr>
            <a:r>
              <a:rPr sz="2400" dirty="0">
                <a:latin typeface="Times New Roman"/>
                <a:cs typeface="Times New Roman"/>
              </a:rPr>
              <a:t>water</a:t>
            </a:r>
            <a:r>
              <a:rPr sz="2400" spc="-15" dirty="0">
                <a:latin typeface="Times New Roman"/>
                <a:cs typeface="Times New Roman"/>
              </a:rPr>
              <a:t> </a:t>
            </a:r>
            <a:r>
              <a:rPr sz="2400" dirty="0">
                <a:latin typeface="Times New Roman"/>
                <a:cs typeface="Times New Roman"/>
              </a:rPr>
              <a:t>like</a:t>
            </a:r>
            <a:r>
              <a:rPr sz="2400" spc="-30" dirty="0">
                <a:latin typeface="Times New Roman"/>
                <a:cs typeface="Times New Roman"/>
              </a:rPr>
              <a:t> </a:t>
            </a:r>
            <a:r>
              <a:rPr sz="2400" dirty="0">
                <a:latin typeface="Times New Roman"/>
                <a:cs typeface="Times New Roman"/>
              </a:rPr>
              <a:t>eddies,</a:t>
            </a:r>
            <a:r>
              <a:rPr sz="2400" spc="-35" dirty="0">
                <a:latin typeface="Times New Roman"/>
                <a:cs typeface="Times New Roman"/>
              </a:rPr>
              <a:t> </a:t>
            </a:r>
            <a:r>
              <a:rPr sz="2400" dirty="0">
                <a:latin typeface="Times New Roman"/>
                <a:cs typeface="Times New Roman"/>
              </a:rPr>
              <a:t>reverse</a:t>
            </a:r>
            <a:r>
              <a:rPr sz="2400" spc="-30" dirty="0">
                <a:latin typeface="Times New Roman"/>
                <a:cs typeface="Times New Roman"/>
              </a:rPr>
              <a:t> </a:t>
            </a:r>
            <a:r>
              <a:rPr sz="2400" spc="-10" dirty="0">
                <a:latin typeface="Times New Roman"/>
                <a:cs typeface="Times New Roman"/>
              </a:rPr>
              <a:t>flow.</a:t>
            </a:r>
            <a:endParaRPr sz="2400">
              <a:latin typeface="Times New Roman"/>
              <a:cs typeface="Times New Roman"/>
            </a:endParaRPr>
          </a:p>
          <a:p>
            <a:pPr>
              <a:lnSpc>
                <a:spcPct val="100000"/>
              </a:lnSpc>
              <a:spcBef>
                <a:spcPts val="114"/>
              </a:spcBef>
            </a:pPr>
            <a:endParaRPr sz="2400">
              <a:latin typeface="Times New Roman"/>
              <a:cs typeface="Times New Roman"/>
            </a:endParaRPr>
          </a:p>
          <a:p>
            <a:pPr marL="12700" marR="5080" indent="-8255">
              <a:lnSpc>
                <a:spcPct val="100000"/>
              </a:lnSpc>
              <a:spcBef>
                <a:spcPts val="5"/>
              </a:spcBef>
              <a:buSzPct val="95833"/>
              <a:buFont typeface="Arial"/>
              <a:buChar char="•"/>
              <a:tabLst>
                <a:tab pos="118745" algn="l"/>
              </a:tabLst>
            </a:pPr>
            <a:r>
              <a:rPr sz="2400" dirty="0">
                <a:latin typeface="Times New Roman"/>
                <a:cs typeface="Times New Roman"/>
              </a:rPr>
              <a:t>	Usually</a:t>
            </a:r>
            <a:r>
              <a:rPr sz="2400" spc="-25" dirty="0">
                <a:latin typeface="Times New Roman"/>
                <a:cs typeface="Times New Roman"/>
              </a:rPr>
              <a:t> </a:t>
            </a:r>
            <a:r>
              <a:rPr sz="2400" dirty="0">
                <a:latin typeface="Times New Roman"/>
                <a:cs typeface="Times New Roman"/>
              </a:rPr>
              <a:t>when</a:t>
            </a:r>
            <a:r>
              <a:rPr sz="2400" spc="-5" dirty="0">
                <a:latin typeface="Times New Roman"/>
                <a:cs typeface="Times New Roman"/>
              </a:rPr>
              <a:t> </a:t>
            </a:r>
            <a:r>
              <a:rPr sz="2400" dirty="0">
                <a:latin typeface="Times New Roman"/>
                <a:cs typeface="Times New Roman"/>
              </a:rPr>
              <a:t>the</a:t>
            </a:r>
            <a:r>
              <a:rPr sz="2400" spc="-20" dirty="0">
                <a:latin typeface="Times New Roman"/>
                <a:cs typeface="Times New Roman"/>
              </a:rPr>
              <a:t> </a:t>
            </a:r>
            <a:r>
              <a:rPr sz="2400" dirty="0">
                <a:latin typeface="Times New Roman"/>
                <a:cs typeface="Times New Roman"/>
              </a:rPr>
              <a:t>hydraulic</a:t>
            </a:r>
            <a:r>
              <a:rPr sz="2400" spc="-40" dirty="0">
                <a:latin typeface="Times New Roman"/>
                <a:cs typeface="Times New Roman"/>
              </a:rPr>
              <a:t> </a:t>
            </a:r>
            <a:r>
              <a:rPr sz="2400" dirty="0">
                <a:latin typeface="Times New Roman"/>
                <a:cs typeface="Times New Roman"/>
              </a:rPr>
              <a:t>jump</a:t>
            </a:r>
            <a:r>
              <a:rPr sz="2400" spc="-5" dirty="0">
                <a:latin typeface="Times New Roman"/>
                <a:cs typeface="Times New Roman"/>
              </a:rPr>
              <a:t> </a:t>
            </a:r>
            <a:r>
              <a:rPr sz="2400" dirty="0">
                <a:latin typeface="Times New Roman"/>
                <a:cs typeface="Times New Roman"/>
              </a:rPr>
              <a:t>takes</a:t>
            </a:r>
            <a:r>
              <a:rPr sz="2400" spc="-30" dirty="0">
                <a:latin typeface="Times New Roman"/>
                <a:cs typeface="Times New Roman"/>
              </a:rPr>
              <a:t> </a:t>
            </a:r>
            <a:r>
              <a:rPr sz="2400" dirty="0">
                <a:latin typeface="Times New Roman"/>
                <a:cs typeface="Times New Roman"/>
              </a:rPr>
              <a:t>place,</a:t>
            </a:r>
            <a:r>
              <a:rPr sz="2400" spc="-35" dirty="0">
                <a:latin typeface="Times New Roman"/>
                <a:cs typeface="Times New Roman"/>
              </a:rPr>
              <a:t> </a:t>
            </a:r>
            <a:r>
              <a:rPr sz="2400" dirty="0">
                <a:latin typeface="Times New Roman"/>
                <a:cs typeface="Times New Roman"/>
              </a:rPr>
              <a:t>the</a:t>
            </a:r>
            <a:r>
              <a:rPr sz="2400" spc="-5" dirty="0">
                <a:latin typeface="Times New Roman"/>
                <a:cs typeface="Times New Roman"/>
              </a:rPr>
              <a:t> </a:t>
            </a:r>
            <a:r>
              <a:rPr sz="2400" dirty="0">
                <a:latin typeface="Times New Roman"/>
                <a:cs typeface="Times New Roman"/>
              </a:rPr>
              <a:t>considerable</a:t>
            </a:r>
            <a:r>
              <a:rPr sz="2400" spc="-55" dirty="0">
                <a:latin typeface="Times New Roman"/>
                <a:cs typeface="Times New Roman"/>
              </a:rPr>
              <a:t> </a:t>
            </a:r>
            <a:r>
              <a:rPr sz="2400" dirty="0">
                <a:latin typeface="Times New Roman"/>
                <a:cs typeface="Times New Roman"/>
              </a:rPr>
              <a:t>amount</a:t>
            </a:r>
            <a:r>
              <a:rPr sz="2400" spc="-5" dirty="0">
                <a:latin typeface="Times New Roman"/>
                <a:cs typeface="Times New Roman"/>
              </a:rPr>
              <a:t> </a:t>
            </a:r>
            <a:r>
              <a:rPr sz="2400" dirty="0">
                <a:latin typeface="Times New Roman"/>
                <a:cs typeface="Times New Roman"/>
              </a:rPr>
              <a:t>of</a:t>
            </a:r>
            <a:r>
              <a:rPr sz="2400" spc="-5" dirty="0">
                <a:latin typeface="Times New Roman"/>
                <a:cs typeface="Times New Roman"/>
              </a:rPr>
              <a:t> </a:t>
            </a:r>
            <a:r>
              <a:rPr sz="2400" dirty="0">
                <a:latin typeface="Times New Roman"/>
                <a:cs typeface="Times New Roman"/>
              </a:rPr>
              <a:t>air</a:t>
            </a:r>
            <a:r>
              <a:rPr sz="2400" spc="-20" dirty="0">
                <a:latin typeface="Times New Roman"/>
                <a:cs typeface="Times New Roman"/>
              </a:rPr>
              <a:t> </a:t>
            </a:r>
            <a:r>
              <a:rPr sz="2400" dirty="0">
                <a:latin typeface="Times New Roman"/>
                <a:cs typeface="Times New Roman"/>
              </a:rPr>
              <a:t>is</a:t>
            </a:r>
            <a:r>
              <a:rPr sz="2400" spc="-10" dirty="0">
                <a:latin typeface="Times New Roman"/>
                <a:cs typeface="Times New Roman"/>
              </a:rPr>
              <a:t> trapped </a:t>
            </a:r>
            <a:r>
              <a:rPr sz="2400" dirty="0">
                <a:latin typeface="Times New Roman"/>
                <a:cs typeface="Times New Roman"/>
              </a:rPr>
              <a:t>in</a:t>
            </a:r>
            <a:r>
              <a:rPr sz="2400" spc="-20" dirty="0">
                <a:latin typeface="Times New Roman"/>
                <a:cs typeface="Times New Roman"/>
              </a:rPr>
              <a:t> </a:t>
            </a:r>
            <a:r>
              <a:rPr sz="2400" dirty="0">
                <a:latin typeface="Times New Roman"/>
                <a:cs typeface="Times New Roman"/>
              </a:rPr>
              <a:t>the</a:t>
            </a:r>
            <a:r>
              <a:rPr sz="2400" spc="-15" dirty="0">
                <a:latin typeface="Times New Roman"/>
                <a:cs typeface="Times New Roman"/>
              </a:rPr>
              <a:t> </a:t>
            </a:r>
            <a:r>
              <a:rPr sz="2400" spc="-10" dirty="0">
                <a:latin typeface="Times New Roman"/>
                <a:cs typeface="Times New Roman"/>
              </a:rPr>
              <a:t>water.</a:t>
            </a:r>
            <a:r>
              <a:rPr sz="2400" spc="-70" dirty="0">
                <a:latin typeface="Times New Roman"/>
                <a:cs typeface="Times New Roman"/>
              </a:rPr>
              <a:t> </a:t>
            </a:r>
            <a:r>
              <a:rPr sz="2400" dirty="0">
                <a:latin typeface="Times New Roman"/>
                <a:cs typeface="Times New Roman"/>
              </a:rPr>
              <a:t>That</a:t>
            </a:r>
            <a:r>
              <a:rPr sz="2400" spc="-20" dirty="0">
                <a:latin typeface="Times New Roman"/>
                <a:cs typeface="Times New Roman"/>
              </a:rPr>
              <a:t> </a:t>
            </a:r>
            <a:r>
              <a:rPr sz="2400" dirty="0">
                <a:latin typeface="Times New Roman"/>
                <a:cs typeface="Times New Roman"/>
              </a:rPr>
              <a:t>air</a:t>
            </a:r>
            <a:r>
              <a:rPr sz="2400" spc="-30" dirty="0">
                <a:latin typeface="Times New Roman"/>
                <a:cs typeface="Times New Roman"/>
              </a:rPr>
              <a:t> </a:t>
            </a:r>
            <a:r>
              <a:rPr sz="2400" dirty="0">
                <a:latin typeface="Times New Roman"/>
                <a:cs typeface="Times New Roman"/>
              </a:rPr>
              <a:t>can</a:t>
            </a:r>
            <a:r>
              <a:rPr sz="2400" spc="-20" dirty="0">
                <a:latin typeface="Times New Roman"/>
                <a:cs typeface="Times New Roman"/>
              </a:rPr>
              <a:t> </a:t>
            </a:r>
            <a:r>
              <a:rPr sz="2400" dirty="0">
                <a:latin typeface="Times New Roman"/>
                <a:cs typeface="Times New Roman"/>
              </a:rPr>
              <a:t>be</a:t>
            </a:r>
            <a:r>
              <a:rPr sz="2400" spc="-10" dirty="0">
                <a:latin typeface="Times New Roman"/>
                <a:cs typeface="Times New Roman"/>
              </a:rPr>
              <a:t> </a:t>
            </a:r>
            <a:r>
              <a:rPr sz="2400" dirty="0">
                <a:latin typeface="Times New Roman"/>
                <a:cs typeface="Times New Roman"/>
              </a:rPr>
              <a:t>helpful</a:t>
            </a:r>
            <a:r>
              <a:rPr sz="2400" spc="-35" dirty="0">
                <a:latin typeface="Times New Roman"/>
                <a:cs typeface="Times New Roman"/>
              </a:rPr>
              <a:t> </a:t>
            </a:r>
            <a:r>
              <a:rPr sz="2400" dirty="0">
                <a:latin typeface="Times New Roman"/>
                <a:cs typeface="Times New Roman"/>
              </a:rPr>
              <a:t>in</a:t>
            </a:r>
            <a:r>
              <a:rPr sz="2400" spc="-10" dirty="0">
                <a:latin typeface="Times New Roman"/>
                <a:cs typeface="Times New Roman"/>
              </a:rPr>
              <a:t> </a:t>
            </a:r>
            <a:r>
              <a:rPr sz="2400" dirty="0">
                <a:latin typeface="Times New Roman"/>
                <a:cs typeface="Times New Roman"/>
              </a:rPr>
              <a:t>removing</a:t>
            </a:r>
            <a:r>
              <a:rPr sz="2400" spc="-20" dirty="0">
                <a:latin typeface="Times New Roman"/>
                <a:cs typeface="Times New Roman"/>
              </a:rPr>
              <a:t> </a:t>
            </a:r>
            <a:r>
              <a:rPr sz="2400" dirty="0">
                <a:latin typeface="Times New Roman"/>
                <a:cs typeface="Times New Roman"/>
              </a:rPr>
              <a:t>the</a:t>
            </a:r>
            <a:r>
              <a:rPr sz="2400" spc="-20" dirty="0">
                <a:latin typeface="Times New Roman"/>
                <a:cs typeface="Times New Roman"/>
              </a:rPr>
              <a:t> </a:t>
            </a:r>
            <a:r>
              <a:rPr sz="2400" dirty="0">
                <a:latin typeface="Times New Roman"/>
                <a:cs typeface="Times New Roman"/>
              </a:rPr>
              <a:t>wastes</a:t>
            </a:r>
            <a:r>
              <a:rPr sz="2400" spc="-15" dirty="0">
                <a:latin typeface="Times New Roman"/>
                <a:cs typeface="Times New Roman"/>
              </a:rPr>
              <a:t> </a:t>
            </a:r>
            <a:r>
              <a:rPr sz="2400" dirty="0">
                <a:latin typeface="Times New Roman"/>
                <a:cs typeface="Times New Roman"/>
              </a:rPr>
              <a:t>in</a:t>
            </a:r>
            <a:r>
              <a:rPr sz="2400" spc="-20" dirty="0">
                <a:latin typeface="Times New Roman"/>
                <a:cs typeface="Times New Roman"/>
              </a:rPr>
              <a:t> </a:t>
            </a:r>
            <a:r>
              <a:rPr sz="2400" dirty="0">
                <a:latin typeface="Times New Roman"/>
                <a:cs typeface="Times New Roman"/>
              </a:rPr>
              <a:t>the</a:t>
            </a:r>
            <a:r>
              <a:rPr sz="2400" spc="-15" dirty="0">
                <a:latin typeface="Times New Roman"/>
                <a:cs typeface="Times New Roman"/>
              </a:rPr>
              <a:t> </a:t>
            </a:r>
            <a:r>
              <a:rPr sz="2400" dirty="0">
                <a:latin typeface="Times New Roman"/>
                <a:cs typeface="Times New Roman"/>
              </a:rPr>
              <a:t>streams</a:t>
            </a:r>
            <a:r>
              <a:rPr sz="2400" spc="-10" dirty="0">
                <a:latin typeface="Times New Roman"/>
                <a:cs typeface="Times New Roman"/>
              </a:rPr>
              <a:t> </a:t>
            </a:r>
            <a:r>
              <a:rPr sz="2400" dirty="0">
                <a:latin typeface="Times New Roman"/>
                <a:cs typeface="Times New Roman"/>
              </a:rPr>
              <a:t>that</a:t>
            </a:r>
            <a:r>
              <a:rPr sz="2400" spc="-25" dirty="0">
                <a:latin typeface="Times New Roman"/>
                <a:cs typeface="Times New Roman"/>
              </a:rPr>
              <a:t> are </a:t>
            </a:r>
            <a:r>
              <a:rPr sz="2400" dirty="0">
                <a:latin typeface="Times New Roman"/>
                <a:cs typeface="Times New Roman"/>
              </a:rPr>
              <a:t>causing</a:t>
            </a:r>
            <a:r>
              <a:rPr sz="2400" spc="-20" dirty="0">
                <a:latin typeface="Times New Roman"/>
                <a:cs typeface="Times New Roman"/>
              </a:rPr>
              <a:t> </a:t>
            </a:r>
            <a:r>
              <a:rPr sz="2400" spc="-10" dirty="0">
                <a:latin typeface="Times New Roman"/>
                <a:cs typeface="Times New Roman"/>
              </a:rPr>
              <a:t>pollution.</a:t>
            </a:r>
            <a:endParaRPr sz="2400">
              <a:latin typeface="Times New Roman"/>
              <a:cs typeface="Times New Roman"/>
            </a:endParaRPr>
          </a:p>
          <a:p>
            <a:pPr>
              <a:lnSpc>
                <a:spcPct val="100000"/>
              </a:lnSpc>
              <a:spcBef>
                <a:spcPts val="120"/>
              </a:spcBef>
              <a:buFont typeface="Arial"/>
              <a:buChar char="•"/>
            </a:pPr>
            <a:endParaRPr sz="2400">
              <a:latin typeface="Times New Roman"/>
              <a:cs typeface="Times New Roman"/>
            </a:endParaRPr>
          </a:p>
          <a:p>
            <a:pPr marL="12700" marR="556260" indent="-8255">
              <a:lnSpc>
                <a:spcPct val="100000"/>
              </a:lnSpc>
              <a:buSzPct val="95833"/>
              <a:buFont typeface="Arial"/>
              <a:buChar char="•"/>
              <a:tabLst>
                <a:tab pos="118745" algn="l"/>
              </a:tabLst>
            </a:pPr>
            <a:r>
              <a:rPr sz="2400" dirty="0">
                <a:latin typeface="Times New Roman"/>
                <a:cs typeface="Times New Roman"/>
              </a:rPr>
              <a:t>	Hydraulic</a:t>
            </a:r>
            <a:r>
              <a:rPr sz="2400" spc="-45" dirty="0">
                <a:latin typeface="Times New Roman"/>
                <a:cs typeface="Times New Roman"/>
              </a:rPr>
              <a:t> </a:t>
            </a:r>
            <a:r>
              <a:rPr sz="2400" dirty="0">
                <a:latin typeface="Times New Roman"/>
                <a:cs typeface="Times New Roman"/>
              </a:rPr>
              <a:t>jump</a:t>
            </a:r>
            <a:r>
              <a:rPr sz="2400" spc="-20" dirty="0">
                <a:latin typeface="Times New Roman"/>
                <a:cs typeface="Times New Roman"/>
              </a:rPr>
              <a:t> </a:t>
            </a:r>
            <a:r>
              <a:rPr sz="2400" dirty="0">
                <a:latin typeface="Times New Roman"/>
                <a:cs typeface="Times New Roman"/>
              </a:rPr>
              <a:t>also</a:t>
            </a:r>
            <a:r>
              <a:rPr sz="2400" spc="-35" dirty="0">
                <a:latin typeface="Times New Roman"/>
                <a:cs typeface="Times New Roman"/>
              </a:rPr>
              <a:t> </a:t>
            </a:r>
            <a:r>
              <a:rPr sz="2400" dirty="0">
                <a:latin typeface="Times New Roman"/>
                <a:cs typeface="Times New Roman"/>
              </a:rPr>
              <a:t>make</a:t>
            </a:r>
            <a:r>
              <a:rPr sz="2400" spc="-10" dirty="0">
                <a:latin typeface="Times New Roman"/>
                <a:cs typeface="Times New Roman"/>
              </a:rPr>
              <a:t> </a:t>
            </a:r>
            <a:r>
              <a:rPr sz="2400" dirty="0">
                <a:latin typeface="Times New Roman"/>
                <a:cs typeface="Times New Roman"/>
              </a:rPr>
              <a:t>the</a:t>
            </a:r>
            <a:r>
              <a:rPr sz="2400" spc="-40" dirty="0">
                <a:latin typeface="Times New Roman"/>
                <a:cs typeface="Times New Roman"/>
              </a:rPr>
              <a:t> </a:t>
            </a:r>
            <a:r>
              <a:rPr sz="2400" dirty="0">
                <a:latin typeface="Times New Roman"/>
                <a:cs typeface="Times New Roman"/>
              </a:rPr>
              <a:t>work</a:t>
            </a:r>
            <a:r>
              <a:rPr sz="2400" spc="-15" dirty="0">
                <a:latin typeface="Times New Roman"/>
                <a:cs typeface="Times New Roman"/>
              </a:rPr>
              <a:t> </a:t>
            </a:r>
            <a:r>
              <a:rPr sz="2400" dirty="0">
                <a:latin typeface="Times New Roman"/>
                <a:cs typeface="Times New Roman"/>
              </a:rPr>
              <a:t>of</a:t>
            </a:r>
            <a:r>
              <a:rPr sz="2400" spc="-20" dirty="0">
                <a:latin typeface="Times New Roman"/>
                <a:cs typeface="Times New Roman"/>
              </a:rPr>
              <a:t> </a:t>
            </a:r>
            <a:r>
              <a:rPr sz="2400" dirty="0">
                <a:latin typeface="Times New Roman"/>
                <a:cs typeface="Times New Roman"/>
              </a:rPr>
              <a:t>different</a:t>
            </a:r>
            <a:r>
              <a:rPr sz="2400" spc="-35" dirty="0">
                <a:latin typeface="Times New Roman"/>
                <a:cs typeface="Times New Roman"/>
              </a:rPr>
              <a:t> </a:t>
            </a:r>
            <a:r>
              <a:rPr sz="2400" dirty="0">
                <a:latin typeface="Times New Roman"/>
                <a:cs typeface="Times New Roman"/>
              </a:rPr>
              <a:t>hydraulic</a:t>
            </a:r>
            <a:r>
              <a:rPr sz="2400" spc="-50" dirty="0">
                <a:latin typeface="Times New Roman"/>
                <a:cs typeface="Times New Roman"/>
              </a:rPr>
              <a:t> </a:t>
            </a:r>
            <a:r>
              <a:rPr sz="2400" dirty="0">
                <a:latin typeface="Times New Roman"/>
                <a:cs typeface="Times New Roman"/>
              </a:rPr>
              <a:t>structures,</a:t>
            </a:r>
            <a:r>
              <a:rPr sz="2400" spc="-45" dirty="0">
                <a:latin typeface="Times New Roman"/>
                <a:cs typeface="Times New Roman"/>
              </a:rPr>
              <a:t> </a:t>
            </a:r>
            <a:r>
              <a:rPr sz="2400" dirty="0">
                <a:latin typeface="Times New Roman"/>
                <a:cs typeface="Times New Roman"/>
              </a:rPr>
              <a:t>effective</a:t>
            </a:r>
            <a:r>
              <a:rPr sz="2400" spc="-40" dirty="0">
                <a:latin typeface="Times New Roman"/>
                <a:cs typeface="Times New Roman"/>
              </a:rPr>
              <a:t> </a:t>
            </a:r>
            <a:r>
              <a:rPr sz="2400" spc="-20" dirty="0">
                <a:latin typeface="Times New Roman"/>
                <a:cs typeface="Times New Roman"/>
              </a:rPr>
              <a:t>like </a:t>
            </a:r>
            <a:r>
              <a:rPr sz="2400" dirty="0">
                <a:latin typeface="Times New Roman"/>
                <a:cs typeface="Times New Roman"/>
              </a:rPr>
              <a:t>weirs,</a:t>
            </a:r>
            <a:r>
              <a:rPr sz="2400" spc="-20" dirty="0">
                <a:latin typeface="Times New Roman"/>
                <a:cs typeface="Times New Roman"/>
              </a:rPr>
              <a:t> </a:t>
            </a:r>
            <a:r>
              <a:rPr sz="2400" dirty="0">
                <a:latin typeface="Times New Roman"/>
                <a:cs typeface="Times New Roman"/>
              </a:rPr>
              <a:t>notches</a:t>
            </a:r>
            <a:r>
              <a:rPr sz="2400" spc="-15" dirty="0">
                <a:latin typeface="Times New Roman"/>
                <a:cs typeface="Times New Roman"/>
              </a:rPr>
              <a:t> </a:t>
            </a:r>
            <a:r>
              <a:rPr sz="2400" dirty="0">
                <a:latin typeface="Times New Roman"/>
                <a:cs typeface="Times New Roman"/>
              </a:rPr>
              <a:t>and</a:t>
            </a:r>
            <a:r>
              <a:rPr sz="2400" spc="-25" dirty="0">
                <a:latin typeface="Times New Roman"/>
                <a:cs typeface="Times New Roman"/>
              </a:rPr>
              <a:t> </a:t>
            </a:r>
            <a:r>
              <a:rPr sz="2400" dirty="0">
                <a:latin typeface="Times New Roman"/>
                <a:cs typeface="Times New Roman"/>
              </a:rPr>
              <a:t>flumes</a:t>
            </a:r>
            <a:r>
              <a:rPr sz="2400" spc="5" dirty="0">
                <a:latin typeface="Times New Roman"/>
                <a:cs typeface="Times New Roman"/>
              </a:rPr>
              <a:t> </a:t>
            </a:r>
            <a:r>
              <a:rPr sz="2400" spc="-20" dirty="0">
                <a:latin typeface="Times New Roman"/>
                <a:cs typeface="Times New Roman"/>
              </a:rPr>
              <a:t>etc.</a:t>
            </a:r>
            <a:endParaRPr sz="2400">
              <a:latin typeface="Times New Roman"/>
              <a:cs typeface="Times New Roman"/>
            </a:endParaRPr>
          </a:p>
        </p:txBody>
      </p:sp>
      <p:sp>
        <p:nvSpPr>
          <p:cNvPr id="4" name="Slide Number Placeholder 3">
            <a:extLst>
              <a:ext uri="{FF2B5EF4-FFF2-40B4-BE49-F238E27FC236}">
                <a16:creationId xmlns:a16="http://schemas.microsoft.com/office/drawing/2014/main" id="{0F775AE4-65C8-05AB-87FA-C317DAC29FFE}"/>
              </a:ext>
            </a:extLst>
          </p:cNvPr>
          <p:cNvSpPr>
            <a:spLocks noGrp="1"/>
          </p:cNvSpPr>
          <p:nvPr>
            <p:ph type="sldNum" sz="quarter" idx="12"/>
          </p:nvPr>
        </p:nvSpPr>
        <p:spPr/>
        <p:txBody>
          <a:bodyPr/>
          <a:lstStyle/>
          <a:p>
            <a:fld id="{34216374-E7D6-4C74-ADA3-2C9987A1DEB2}" type="slidenum">
              <a:rPr lang="en-US" smtClean="0"/>
              <a:t>127</a:t>
            </a:fld>
            <a:endParaRPr lang="en-US"/>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600200" y="2365248"/>
            <a:ext cx="8458200" cy="3742944"/>
          </a:xfrm>
          <a:prstGeom prst="rect">
            <a:avLst/>
          </a:prstGeom>
        </p:spPr>
      </p:pic>
      <p:sp>
        <p:nvSpPr>
          <p:cNvPr id="3" name="object 3"/>
          <p:cNvSpPr txBox="1">
            <a:spLocks noGrp="1"/>
          </p:cNvSpPr>
          <p:nvPr>
            <p:ph type="title"/>
          </p:nvPr>
        </p:nvSpPr>
        <p:spPr>
          <a:xfrm>
            <a:off x="805078" y="601471"/>
            <a:ext cx="5747385" cy="513715"/>
          </a:xfrm>
          <a:prstGeom prst="rect">
            <a:avLst/>
          </a:prstGeom>
        </p:spPr>
        <p:txBody>
          <a:bodyPr vert="horz" wrap="square" lIns="0" tIns="13335" rIns="0" bIns="0" rtlCol="0">
            <a:spAutoFit/>
          </a:bodyPr>
          <a:lstStyle/>
          <a:p>
            <a:pPr marL="12700">
              <a:lnSpc>
                <a:spcPct val="100000"/>
              </a:lnSpc>
              <a:spcBef>
                <a:spcPts val="105"/>
              </a:spcBef>
            </a:pPr>
            <a:r>
              <a:rPr b="1" dirty="0">
                <a:latin typeface="Times New Roman"/>
                <a:cs typeface="Times New Roman"/>
              </a:rPr>
              <a:t>Applications</a:t>
            </a:r>
            <a:r>
              <a:rPr b="1" spc="-45" dirty="0">
                <a:latin typeface="Times New Roman"/>
                <a:cs typeface="Times New Roman"/>
              </a:rPr>
              <a:t> </a:t>
            </a:r>
            <a:r>
              <a:rPr b="1" dirty="0">
                <a:latin typeface="Times New Roman"/>
                <a:cs typeface="Times New Roman"/>
              </a:rPr>
              <a:t>of</a:t>
            </a:r>
            <a:r>
              <a:rPr b="1" spc="-10" dirty="0">
                <a:latin typeface="Times New Roman"/>
                <a:cs typeface="Times New Roman"/>
              </a:rPr>
              <a:t> </a:t>
            </a:r>
            <a:r>
              <a:rPr b="1" dirty="0">
                <a:latin typeface="Times New Roman"/>
                <a:cs typeface="Times New Roman"/>
              </a:rPr>
              <a:t>Hydraulic</a:t>
            </a:r>
            <a:r>
              <a:rPr b="1" spc="-35" dirty="0">
                <a:latin typeface="Times New Roman"/>
                <a:cs typeface="Times New Roman"/>
              </a:rPr>
              <a:t> </a:t>
            </a:r>
            <a:r>
              <a:rPr b="1" spc="-10" dirty="0">
                <a:latin typeface="Times New Roman"/>
                <a:cs typeface="Times New Roman"/>
              </a:rPr>
              <a:t>Jump:</a:t>
            </a:r>
          </a:p>
        </p:txBody>
      </p:sp>
      <p:sp>
        <p:nvSpPr>
          <p:cNvPr id="4" name="object 4"/>
          <p:cNvSpPr txBox="1"/>
          <p:nvPr/>
        </p:nvSpPr>
        <p:spPr>
          <a:xfrm>
            <a:off x="10195686" y="1090675"/>
            <a:ext cx="657225" cy="452120"/>
          </a:xfrm>
          <a:prstGeom prst="rect">
            <a:avLst/>
          </a:prstGeom>
        </p:spPr>
        <p:txBody>
          <a:bodyPr vert="horz" wrap="square" lIns="0" tIns="12065" rIns="0" bIns="0" rtlCol="0">
            <a:spAutoFit/>
          </a:bodyPr>
          <a:lstStyle/>
          <a:p>
            <a:pPr marL="12700">
              <a:lnSpc>
                <a:spcPct val="100000"/>
              </a:lnSpc>
              <a:spcBef>
                <a:spcPts val="95"/>
              </a:spcBef>
            </a:pPr>
            <a:r>
              <a:rPr sz="2800" spc="-20" dirty="0">
                <a:latin typeface="Times New Roman"/>
                <a:cs typeface="Times New Roman"/>
              </a:rPr>
              <a:t>This</a:t>
            </a:r>
            <a:endParaRPr sz="2800">
              <a:latin typeface="Times New Roman"/>
              <a:cs typeface="Times New Roman"/>
            </a:endParaRPr>
          </a:p>
        </p:txBody>
      </p:sp>
      <p:sp>
        <p:nvSpPr>
          <p:cNvPr id="5" name="object 5"/>
          <p:cNvSpPr txBox="1"/>
          <p:nvPr/>
        </p:nvSpPr>
        <p:spPr>
          <a:xfrm>
            <a:off x="805078" y="1090675"/>
            <a:ext cx="9342120" cy="878840"/>
          </a:xfrm>
          <a:prstGeom prst="rect">
            <a:avLst/>
          </a:prstGeom>
        </p:spPr>
        <p:txBody>
          <a:bodyPr vert="horz" wrap="square" lIns="0" tIns="12065" rIns="0" bIns="0" rtlCol="0">
            <a:spAutoFit/>
          </a:bodyPr>
          <a:lstStyle/>
          <a:p>
            <a:pPr marL="12700" marR="5080">
              <a:lnSpc>
                <a:spcPct val="100000"/>
              </a:lnSpc>
              <a:spcBef>
                <a:spcPts val="95"/>
              </a:spcBef>
              <a:tabLst>
                <a:tab pos="719455" algn="l"/>
                <a:tab pos="2088514" algn="l"/>
                <a:tab pos="3693160" algn="l"/>
                <a:tab pos="4685665" algn="l"/>
                <a:tab pos="6111875" algn="l"/>
                <a:tab pos="6808470" algn="l"/>
                <a:tab pos="7721600" algn="l"/>
                <a:tab pos="8282305" algn="l"/>
              </a:tabLst>
            </a:pPr>
            <a:r>
              <a:rPr sz="2800" spc="-25" dirty="0">
                <a:latin typeface="Times New Roman"/>
                <a:cs typeface="Times New Roman"/>
              </a:rPr>
              <a:t>01.</a:t>
            </a:r>
            <a:r>
              <a:rPr sz="2800" dirty="0">
                <a:latin typeface="Times New Roman"/>
                <a:cs typeface="Times New Roman"/>
              </a:rPr>
              <a:t>	</a:t>
            </a:r>
            <a:r>
              <a:rPr sz="2800" spc="-10" dirty="0">
                <a:latin typeface="Times New Roman"/>
                <a:cs typeface="Times New Roman"/>
              </a:rPr>
              <a:t>Usually</a:t>
            </a:r>
            <a:r>
              <a:rPr sz="2800" dirty="0">
                <a:latin typeface="Times New Roman"/>
                <a:cs typeface="Times New Roman"/>
              </a:rPr>
              <a:t>	</a:t>
            </a:r>
            <a:r>
              <a:rPr sz="2800" spc="-10" dirty="0">
                <a:latin typeface="Times New Roman"/>
                <a:cs typeface="Times New Roman"/>
              </a:rPr>
              <a:t>hydraulic</a:t>
            </a:r>
            <a:r>
              <a:rPr sz="2800" dirty="0">
                <a:latin typeface="Times New Roman"/>
                <a:cs typeface="Times New Roman"/>
              </a:rPr>
              <a:t>	</a:t>
            </a:r>
            <a:r>
              <a:rPr sz="2800" spc="-20" dirty="0">
                <a:latin typeface="Times New Roman"/>
                <a:cs typeface="Times New Roman"/>
              </a:rPr>
              <a:t>jump</a:t>
            </a:r>
            <a:r>
              <a:rPr sz="2800" dirty="0">
                <a:latin typeface="Times New Roman"/>
                <a:cs typeface="Times New Roman"/>
              </a:rPr>
              <a:t>	</a:t>
            </a:r>
            <a:r>
              <a:rPr sz="2800" spc="-10" dirty="0">
                <a:latin typeface="Times New Roman"/>
                <a:cs typeface="Times New Roman"/>
              </a:rPr>
              <a:t>reverses</a:t>
            </a:r>
            <a:r>
              <a:rPr sz="2800" dirty="0">
                <a:latin typeface="Times New Roman"/>
                <a:cs typeface="Times New Roman"/>
              </a:rPr>
              <a:t>	</a:t>
            </a:r>
            <a:r>
              <a:rPr sz="2800" spc="-25" dirty="0">
                <a:latin typeface="Times New Roman"/>
                <a:cs typeface="Times New Roman"/>
              </a:rPr>
              <a:t>the</a:t>
            </a:r>
            <a:r>
              <a:rPr sz="2800" dirty="0">
                <a:latin typeface="Times New Roman"/>
                <a:cs typeface="Times New Roman"/>
              </a:rPr>
              <a:t>	</a:t>
            </a:r>
            <a:r>
              <a:rPr sz="2800" spc="-20" dirty="0">
                <a:latin typeface="Times New Roman"/>
                <a:cs typeface="Times New Roman"/>
              </a:rPr>
              <a:t>flow</a:t>
            </a:r>
            <a:r>
              <a:rPr sz="2800" dirty="0">
                <a:latin typeface="Times New Roman"/>
                <a:cs typeface="Times New Roman"/>
              </a:rPr>
              <a:t>	</a:t>
            </a:r>
            <a:r>
              <a:rPr sz="2800" spc="-25" dirty="0">
                <a:latin typeface="Times New Roman"/>
                <a:cs typeface="Times New Roman"/>
              </a:rPr>
              <a:t>of</a:t>
            </a:r>
            <a:r>
              <a:rPr sz="2800" dirty="0">
                <a:latin typeface="Times New Roman"/>
                <a:cs typeface="Times New Roman"/>
              </a:rPr>
              <a:t>	</a:t>
            </a:r>
            <a:r>
              <a:rPr sz="2800" spc="-10" dirty="0">
                <a:latin typeface="Times New Roman"/>
                <a:cs typeface="Times New Roman"/>
              </a:rPr>
              <a:t>water. </a:t>
            </a:r>
            <a:r>
              <a:rPr sz="2800" dirty="0">
                <a:latin typeface="Times New Roman"/>
                <a:cs typeface="Times New Roman"/>
              </a:rPr>
              <a:t>phenomenon</a:t>
            </a:r>
            <a:r>
              <a:rPr sz="2800" spc="-20" dirty="0">
                <a:latin typeface="Times New Roman"/>
                <a:cs typeface="Times New Roman"/>
              </a:rPr>
              <a:t> </a:t>
            </a:r>
            <a:r>
              <a:rPr sz="2800" dirty="0">
                <a:latin typeface="Times New Roman"/>
                <a:cs typeface="Times New Roman"/>
              </a:rPr>
              <a:t>can</a:t>
            </a:r>
            <a:r>
              <a:rPr sz="2800" spc="-25" dirty="0">
                <a:latin typeface="Times New Roman"/>
                <a:cs typeface="Times New Roman"/>
              </a:rPr>
              <a:t> </a:t>
            </a:r>
            <a:r>
              <a:rPr sz="2800" dirty="0">
                <a:latin typeface="Times New Roman"/>
                <a:cs typeface="Times New Roman"/>
              </a:rPr>
              <a:t>be</a:t>
            </a:r>
            <a:r>
              <a:rPr sz="2800" spc="-40" dirty="0">
                <a:latin typeface="Times New Roman"/>
                <a:cs typeface="Times New Roman"/>
              </a:rPr>
              <a:t> </a:t>
            </a:r>
            <a:r>
              <a:rPr sz="2800" dirty="0">
                <a:latin typeface="Times New Roman"/>
                <a:cs typeface="Times New Roman"/>
              </a:rPr>
              <a:t>used</a:t>
            </a:r>
            <a:r>
              <a:rPr sz="2800" spc="-45" dirty="0">
                <a:latin typeface="Times New Roman"/>
                <a:cs typeface="Times New Roman"/>
              </a:rPr>
              <a:t> </a:t>
            </a:r>
            <a:r>
              <a:rPr sz="2800" dirty="0">
                <a:latin typeface="Times New Roman"/>
                <a:cs typeface="Times New Roman"/>
              </a:rPr>
              <a:t>to</a:t>
            </a:r>
            <a:r>
              <a:rPr sz="2800" spc="-30" dirty="0">
                <a:latin typeface="Times New Roman"/>
                <a:cs typeface="Times New Roman"/>
              </a:rPr>
              <a:t> </a:t>
            </a:r>
            <a:r>
              <a:rPr sz="2800" dirty="0">
                <a:latin typeface="Times New Roman"/>
                <a:cs typeface="Times New Roman"/>
              </a:rPr>
              <a:t>mix</a:t>
            </a:r>
            <a:r>
              <a:rPr sz="2800" spc="-15" dirty="0">
                <a:latin typeface="Times New Roman"/>
                <a:cs typeface="Times New Roman"/>
              </a:rPr>
              <a:t> </a:t>
            </a:r>
            <a:r>
              <a:rPr sz="2800" dirty="0">
                <a:latin typeface="Times New Roman"/>
                <a:cs typeface="Times New Roman"/>
              </a:rPr>
              <a:t>chemicals</a:t>
            </a:r>
            <a:r>
              <a:rPr sz="2800" spc="-35" dirty="0">
                <a:latin typeface="Times New Roman"/>
                <a:cs typeface="Times New Roman"/>
              </a:rPr>
              <a:t> </a:t>
            </a:r>
            <a:r>
              <a:rPr sz="2800" dirty="0">
                <a:latin typeface="Times New Roman"/>
                <a:cs typeface="Times New Roman"/>
              </a:rPr>
              <a:t>for</a:t>
            </a:r>
            <a:r>
              <a:rPr sz="2800" spc="-20" dirty="0">
                <a:latin typeface="Times New Roman"/>
                <a:cs typeface="Times New Roman"/>
              </a:rPr>
              <a:t> </a:t>
            </a:r>
            <a:r>
              <a:rPr sz="2800" dirty="0">
                <a:latin typeface="Times New Roman"/>
                <a:cs typeface="Times New Roman"/>
              </a:rPr>
              <a:t>water</a:t>
            </a:r>
            <a:r>
              <a:rPr sz="2800" spc="-20" dirty="0">
                <a:latin typeface="Times New Roman"/>
                <a:cs typeface="Times New Roman"/>
              </a:rPr>
              <a:t> </a:t>
            </a:r>
            <a:r>
              <a:rPr sz="2800" spc="-10" dirty="0">
                <a:latin typeface="Times New Roman"/>
                <a:cs typeface="Times New Roman"/>
              </a:rPr>
              <a:t>purification.</a:t>
            </a:r>
            <a:endParaRPr sz="2800">
              <a:latin typeface="Times New Roman"/>
              <a:cs typeface="Times New Roman"/>
            </a:endParaRPr>
          </a:p>
        </p:txBody>
      </p:sp>
      <p:sp>
        <p:nvSpPr>
          <p:cNvPr id="6" name="object 6"/>
          <p:cNvSpPr txBox="1"/>
          <p:nvPr/>
        </p:nvSpPr>
        <p:spPr>
          <a:xfrm>
            <a:off x="1127861" y="6275628"/>
            <a:ext cx="10657840" cy="391160"/>
          </a:xfrm>
          <a:prstGeom prst="rect">
            <a:avLst/>
          </a:prstGeom>
        </p:spPr>
        <p:txBody>
          <a:bodyPr vert="horz" wrap="square" lIns="0" tIns="12700" rIns="0" bIns="0" rtlCol="0">
            <a:spAutoFit/>
          </a:bodyPr>
          <a:lstStyle/>
          <a:p>
            <a:pPr marL="12700">
              <a:lnSpc>
                <a:spcPct val="100000"/>
              </a:lnSpc>
              <a:spcBef>
                <a:spcPts val="100"/>
              </a:spcBef>
            </a:pPr>
            <a:r>
              <a:rPr sz="2400" spc="-25" dirty="0">
                <a:solidFill>
                  <a:srgbClr val="FFFFFF"/>
                </a:solidFill>
                <a:latin typeface="Times New Roman"/>
                <a:cs typeface="Times New Roman"/>
              </a:rPr>
              <a:t>Weir </a:t>
            </a:r>
            <a:r>
              <a:rPr sz="2400" dirty="0">
                <a:solidFill>
                  <a:srgbClr val="FFFFFF"/>
                </a:solidFill>
                <a:latin typeface="Times New Roman"/>
                <a:cs typeface="Times New Roman"/>
              </a:rPr>
              <a:t>in</a:t>
            </a:r>
            <a:r>
              <a:rPr sz="2400" spc="-30" dirty="0">
                <a:solidFill>
                  <a:srgbClr val="FFFFFF"/>
                </a:solidFill>
                <a:latin typeface="Times New Roman"/>
                <a:cs typeface="Times New Roman"/>
              </a:rPr>
              <a:t> </a:t>
            </a:r>
            <a:r>
              <a:rPr sz="2400" dirty="0">
                <a:solidFill>
                  <a:srgbClr val="FFFFFF"/>
                </a:solidFill>
                <a:latin typeface="Times New Roman"/>
                <a:cs typeface="Times New Roman"/>
              </a:rPr>
              <a:t>Riverfront</a:t>
            </a:r>
            <a:r>
              <a:rPr sz="2400" spc="-40" dirty="0">
                <a:solidFill>
                  <a:srgbClr val="FFFFFF"/>
                </a:solidFill>
                <a:latin typeface="Times New Roman"/>
                <a:cs typeface="Times New Roman"/>
              </a:rPr>
              <a:t> </a:t>
            </a:r>
            <a:r>
              <a:rPr sz="2400" dirty="0">
                <a:solidFill>
                  <a:srgbClr val="FFFFFF"/>
                </a:solidFill>
                <a:latin typeface="Times New Roman"/>
                <a:cs typeface="Times New Roman"/>
              </a:rPr>
              <a:t>Park,</a:t>
            </a:r>
            <a:r>
              <a:rPr sz="2400" spc="-50" dirty="0">
                <a:solidFill>
                  <a:srgbClr val="FFFFFF"/>
                </a:solidFill>
                <a:latin typeface="Times New Roman"/>
                <a:cs typeface="Times New Roman"/>
              </a:rPr>
              <a:t> </a:t>
            </a:r>
            <a:r>
              <a:rPr sz="2400" spc="-160" dirty="0">
                <a:solidFill>
                  <a:srgbClr val="FFFFFF"/>
                </a:solidFill>
                <a:latin typeface="Times New Roman"/>
                <a:cs typeface="Times New Roman"/>
              </a:rPr>
              <a:t>WA</a:t>
            </a:r>
            <a:r>
              <a:rPr sz="2400" spc="-120" dirty="0">
                <a:solidFill>
                  <a:srgbClr val="FFFFFF"/>
                </a:solidFill>
                <a:latin typeface="Times New Roman"/>
                <a:cs typeface="Times New Roman"/>
              </a:rPr>
              <a:t> </a:t>
            </a:r>
            <a:r>
              <a:rPr sz="2400" dirty="0">
                <a:solidFill>
                  <a:srgbClr val="FFFFFF"/>
                </a:solidFill>
                <a:latin typeface="Times New Roman"/>
                <a:cs typeface="Times New Roman"/>
              </a:rPr>
              <a:t>(left)</a:t>
            </a:r>
            <a:r>
              <a:rPr sz="2400" spc="-35" dirty="0">
                <a:solidFill>
                  <a:srgbClr val="FFFFFF"/>
                </a:solidFill>
                <a:latin typeface="Times New Roman"/>
                <a:cs typeface="Times New Roman"/>
              </a:rPr>
              <a:t> </a:t>
            </a:r>
            <a:r>
              <a:rPr sz="2400" dirty="0">
                <a:solidFill>
                  <a:srgbClr val="FFFFFF"/>
                </a:solidFill>
                <a:latin typeface="Times New Roman"/>
                <a:cs typeface="Times New Roman"/>
              </a:rPr>
              <a:t>and</a:t>
            </a:r>
            <a:r>
              <a:rPr sz="2400" spc="-25" dirty="0">
                <a:solidFill>
                  <a:srgbClr val="FFFFFF"/>
                </a:solidFill>
                <a:latin typeface="Times New Roman"/>
                <a:cs typeface="Times New Roman"/>
              </a:rPr>
              <a:t> </a:t>
            </a:r>
            <a:r>
              <a:rPr sz="2400" dirty="0">
                <a:solidFill>
                  <a:srgbClr val="FFFFFF"/>
                </a:solidFill>
                <a:latin typeface="Times New Roman"/>
                <a:cs typeface="Times New Roman"/>
              </a:rPr>
              <a:t>Hydraulic</a:t>
            </a:r>
            <a:r>
              <a:rPr sz="2400" spc="-35" dirty="0">
                <a:solidFill>
                  <a:srgbClr val="FFFFFF"/>
                </a:solidFill>
                <a:latin typeface="Times New Roman"/>
                <a:cs typeface="Times New Roman"/>
              </a:rPr>
              <a:t> </a:t>
            </a:r>
            <a:r>
              <a:rPr sz="2400" dirty="0">
                <a:solidFill>
                  <a:srgbClr val="FFFFFF"/>
                </a:solidFill>
                <a:latin typeface="Times New Roman"/>
                <a:cs typeface="Times New Roman"/>
              </a:rPr>
              <a:t>Jump</a:t>
            </a:r>
            <a:r>
              <a:rPr sz="2400" spc="-10" dirty="0">
                <a:solidFill>
                  <a:srgbClr val="FFFFFF"/>
                </a:solidFill>
                <a:latin typeface="Times New Roman"/>
                <a:cs typeface="Times New Roman"/>
              </a:rPr>
              <a:t> </a:t>
            </a:r>
            <a:r>
              <a:rPr sz="2400" dirty="0">
                <a:solidFill>
                  <a:srgbClr val="FFFFFF"/>
                </a:solidFill>
                <a:latin typeface="Times New Roman"/>
                <a:cs typeface="Times New Roman"/>
              </a:rPr>
              <a:t>in</a:t>
            </a:r>
            <a:r>
              <a:rPr sz="2400" spc="-20" dirty="0">
                <a:solidFill>
                  <a:srgbClr val="FFFFFF"/>
                </a:solidFill>
                <a:latin typeface="Times New Roman"/>
                <a:cs typeface="Times New Roman"/>
              </a:rPr>
              <a:t> </a:t>
            </a:r>
            <a:r>
              <a:rPr sz="2400" dirty="0">
                <a:solidFill>
                  <a:srgbClr val="FFFFFF"/>
                </a:solidFill>
                <a:latin typeface="Times New Roman"/>
                <a:cs typeface="Times New Roman"/>
              </a:rPr>
              <a:t>Coagulation</a:t>
            </a:r>
            <a:r>
              <a:rPr sz="2400" spc="-55" dirty="0">
                <a:solidFill>
                  <a:srgbClr val="FFFFFF"/>
                </a:solidFill>
                <a:latin typeface="Times New Roman"/>
                <a:cs typeface="Times New Roman"/>
              </a:rPr>
              <a:t> </a:t>
            </a:r>
            <a:r>
              <a:rPr sz="2400" dirty="0">
                <a:solidFill>
                  <a:srgbClr val="FFFFFF"/>
                </a:solidFill>
                <a:latin typeface="Times New Roman"/>
                <a:cs typeface="Times New Roman"/>
              </a:rPr>
              <a:t>Chamber</a:t>
            </a:r>
            <a:r>
              <a:rPr sz="2400" spc="-15" dirty="0">
                <a:solidFill>
                  <a:srgbClr val="FFFFFF"/>
                </a:solidFill>
                <a:latin typeface="Times New Roman"/>
                <a:cs typeface="Times New Roman"/>
              </a:rPr>
              <a:t> </a:t>
            </a:r>
            <a:r>
              <a:rPr sz="2400" spc="-10" dirty="0">
                <a:solidFill>
                  <a:srgbClr val="FFFFFF"/>
                </a:solidFill>
                <a:latin typeface="Times New Roman"/>
                <a:cs typeface="Times New Roman"/>
              </a:rPr>
              <a:t>(right)</a:t>
            </a:r>
            <a:endParaRPr sz="2400">
              <a:latin typeface="Times New Roman"/>
              <a:cs typeface="Times New Roman"/>
            </a:endParaRPr>
          </a:p>
        </p:txBody>
      </p:sp>
      <p:sp>
        <p:nvSpPr>
          <p:cNvPr id="7" name="Slide Number Placeholder 6">
            <a:extLst>
              <a:ext uri="{FF2B5EF4-FFF2-40B4-BE49-F238E27FC236}">
                <a16:creationId xmlns:a16="http://schemas.microsoft.com/office/drawing/2014/main" id="{AA8CEA27-61B0-2984-8ED2-1639344FB16D}"/>
              </a:ext>
            </a:extLst>
          </p:cNvPr>
          <p:cNvSpPr>
            <a:spLocks noGrp="1"/>
          </p:cNvSpPr>
          <p:nvPr>
            <p:ph type="sldNum" sz="quarter" idx="12"/>
          </p:nvPr>
        </p:nvSpPr>
        <p:spPr/>
        <p:txBody>
          <a:bodyPr/>
          <a:lstStyle/>
          <a:p>
            <a:fld id="{34216374-E7D6-4C74-ADA3-2C9987A1DEB2}" type="slidenum">
              <a:rPr lang="en-US" smtClean="0"/>
              <a:t>128</a:t>
            </a:fld>
            <a:endParaRPr lang="en-US"/>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497712" rIns="0" bIns="0" rtlCol="0">
            <a:spAutoFit/>
          </a:bodyPr>
          <a:lstStyle/>
          <a:p>
            <a:pPr marL="494665">
              <a:lnSpc>
                <a:spcPct val="100000"/>
              </a:lnSpc>
              <a:spcBef>
                <a:spcPts val="105"/>
              </a:spcBef>
            </a:pPr>
            <a:r>
              <a:rPr b="1" dirty="0">
                <a:latin typeface="Times New Roman"/>
                <a:cs typeface="Times New Roman"/>
              </a:rPr>
              <a:t>Applications</a:t>
            </a:r>
            <a:r>
              <a:rPr b="1" spc="-45" dirty="0">
                <a:latin typeface="Times New Roman"/>
                <a:cs typeface="Times New Roman"/>
              </a:rPr>
              <a:t> </a:t>
            </a:r>
            <a:r>
              <a:rPr b="1" dirty="0">
                <a:latin typeface="Times New Roman"/>
                <a:cs typeface="Times New Roman"/>
              </a:rPr>
              <a:t>of</a:t>
            </a:r>
            <a:r>
              <a:rPr b="1" spc="-5" dirty="0">
                <a:latin typeface="Times New Roman"/>
                <a:cs typeface="Times New Roman"/>
              </a:rPr>
              <a:t> </a:t>
            </a:r>
            <a:r>
              <a:rPr b="1" dirty="0">
                <a:latin typeface="Times New Roman"/>
                <a:cs typeface="Times New Roman"/>
              </a:rPr>
              <a:t>Hydraulic</a:t>
            </a:r>
            <a:r>
              <a:rPr b="1" spc="-35" dirty="0">
                <a:latin typeface="Times New Roman"/>
                <a:cs typeface="Times New Roman"/>
              </a:rPr>
              <a:t> </a:t>
            </a:r>
            <a:r>
              <a:rPr b="1" dirty="0">
                <a:latin typeface="Times New Roman"/>
                <a:cs typeface="Times New Roman"/>
              </a:rPr>
              <a:t>Jump</a:t>
            </a:r>
            <a:r>
              <a:rPr b="1" spc="-40" dirty="0">
                <a:latin typeface="Times New Roman"/>
                <a:cs typeface="Times New Roman"/>
              </a:rPr>
              <a:t> </a:t>
            </a:r>
            <a:r>
              <a:rPr b="1" spc="-10" dirty="0">
                <a:latin typeface="Times New Roman"/>
                <a:cs typeface="Times New Roman"/>
              </a:rPr>
              <a:t>Cont..</a:t>
            </a:r>
          </a:p>
        </p:txBody>
      </p:sp>
      <p:sp>
        <p:nvSpPr>
          <p:cNvPr id="3" name="object 3"/>
          <p:cNvSpPr txBox="1"/>
          <p:nvPr/>
        </p:nvSpPr>
        <p:spPr>
          <a:xfrm>
            <a:off x="805078" y="1517396"/>
            <a:ext cx="10050780" cy="3866515"/>
          </a:xfrm>
          <a:prstGeom prst="rect">
            <a:avLst/>
          </a:prstGeom>
        </p:spPr>
        <p:txBody>
          <a:bodyPr vert="horz" wrap="square" lIns="0" tIns="12065" rIns="0" bIns="0" rtlCol="0">
            <a:spAutoFit/>
          </a:bodyPr>
          <a:lstStyle/>
          <a:p>
            <a:pPr marL="12700" marR="5080" indent="612140" algn="just">
              <a:lnSpc>
                <a:spcPct val="100000"/>
              </a:lnSpc>
              <a:spcBef>
                <a:spcPts val="95"/>
              </a:spcBef>
              <a:buAutoNum type="arabicPeriod" startAt="2"/>
              <a:tabLst>
                <a:tab pos="624840" algn="l"/>
              </a:tabLst>
            </a:pPr>
            <a:r>
              <a:rPr sz="2800" dirty="0">
                <a:latin typeface="Times New Roman"/>
                <a:cs typeface="Times New Roman"/>
              </a:rPr>
              <a:t>Hydraulic</a:t>
            </a:r>
            <a:r>
              <a:rPr sz="2800" spc="605" dirty="0">
                <a:latin typeface="Times New Roman"/>
                <a:cs typeface="Times New Roman"/>
              </a:rPr>
              <a:t> </a:t>
            </a:r>
            <a:r>
              <a:rPr sz="2800" dirty="0">
                <a:latin typeface="Times New Roman"/>
                <a:cs typeface="Times New Roman"/>
              </a:rPr>
              <a:t>jump</a:t>
            </a:r>
            <a:r>
              <a:rPr sz="2800" spc="605" dirty="0">
                <a:latin typeface="Times New Roman"/>
                <a:cs typeface="Times New Roman"/>
              </a:rPr>
              <a:t> </a:t>
            </a:r>
            <a:r>
              <a:rPr sz="2800" dirty="0">
                <a:latin typeface="Times New Roman"/>
                <a:cs typeface="Times New Roman"/>
              </a:rPr>
              <a:t>usually</a:t>
            </a:r>
            <a:r>
              <a:rPr sz="2800" spc="610" dirty="0">
                <a:latin typeface="Times New Roman"/>
                <a:cs typeface="Times New Roman"/>
              </a:rPr>
              <a:t> </a:t>
            </a:r>
            <a:r>
              <a:rPr sz="2800" dirty="0">
                <a:latin typeface="Times New Roman"/>
                <a:cs typeface="Times New Roman"/>
              </a:rPr>
              <a:t>maintains</a:t>
            </a:r>
            <a:r>
              <a:rPr sz="2800" spc="605" dirty="0">
                <a:latin typeface="Times New Roman"/>
                <a:cs typeface="Times New Roman"/>
              </a:rPr>
              <a:t> </a:t>
            </a:r>
            <a:r>
              <a:rPr sz="2800" dirty="0">
                <a:latin typeface="Times New Roman"/>
                <a:cs typeface="Times New Roman"/>
              </a:rPr>
              <a:t>the</a:t>
            </a:r>
            <a:r>
              <a:rPr sz="2800" spc="600" dirty="0">
                <a:latin typeface="Times New Roman"/>
                <a:cs typeface="Times New Roman"/>
              </a:rPr>
              <a:t> </a:t>
            </a:r>
            <a:r>
              <a:rPr sz="2800" dirty="0">
                <a:latin typeface="Times New Roman"/>
                <a:cs typeface="Times New Roman"/>
              </a:rPr>
              <a:t>high</a:t>
            </a:r>
            <a:r>
              <a:rPr sz="2800" spc="610" dirty="0">
                <a:latin typeface="Times New Roman"/>
                <a:cs typeface="Times New Roman"/>
              </a:rPr>
              <a:t> </a:t>
            </a:r>
            <a:r>
              <a:rPr sz="2800" dirty="0">
                <a:latin typeface="Times New Roman"/>
                <a:cs typeface="Times New Roman"/>
              </a:rPr>
              <a:t>water</a:t>
            </a:r>
            <a:r>
              <a:rPr sz="2800" spc="615" dirty="0">
                <a:latin typeface="Times New Roman"/>
                <a:cs typeface="Times New Roman"/>
              </a:rPr>
              <a:t> </a:t>
            </a:r>
            <a:r>
              <a:rPr sz="2800" dirty="0">
                <a:latin typeface="Times New Roman"/>
                <a:cs typeface="Times New Roman"/>
              </a:rPr>
              <a:t>level</a:t>
            </a:r>
            <a:r>
              <a:rPr sz="2800" spc="605" dirty="0">
                <a:latin typeface="Times New Roman"/>
                <a:cs typeface="Times New Roman"/>
              </a:rPr>
              <a:t> </a:t>
            </a:r>
            <a:r>
              <a:rPr sz="2800" dirty="0">
                <a:latin typeface="Times New Roman"/>
                <a:cs typeface="Times New Roman"/>
              </a:rPr>
              <a:t>on</a:t>
            </a:r>
            <a:r>
              <a:rPr sz="2800" spc="600" dirty="0">
                <a:latin typeface="Times New Roman"/>
                <a:cs typeface="Times New Roman"/>
              </a:rPr>
              <a:t> </a:t>
            </a:r>
            <a:r>
              <a:rPr sz="2800" spc="-25" dirty="0">
                <a:latin typeface="Times New Roman"/>
                <a:cs typeface="Times New Roman"/>
              </a:rPr>
              <a:t>the </a:t>
            </a:r>
            <a:r>
              <a:rPr sz="2800" dirty="0">
                <a:latin typeface="Times New Roman"/>
                <a:cs typeface="Times New Roman"/>
              </a:rPr>
              <a:t>down</a:t>
            </a:r>
            <a:r>
              <a:rPr sz="2800" spc="465" dirty="0">
                <a:latin typeface="Times New Roman"/>
                <a:cs typeface="Times New Roman"/>
              </a:rPr>
              <a:t> </a:t>
            </a:r>
            <a:r>
              <a:rPr sz="2800" dirty="0">
                <a:latin typeface="Times New Roman"/>
                <a:cs typeface="Times New Roman"/>
              </a:rPr>
              <a:t>stream</a:t>
            </a:r>
            <a:r>
              <a:rPr sz="2800" spc="445" dirty="0">
                <a:latin typeface="Times New Roman"/>
                <a:cs typeface="Times New Roman"/>
              </a:rPr>
              <a:t> </a:t>
            </a:r>
            <a:r>
              <a:rPr sz="2800" dirty="0">
                <a:latin typeface="Times New Roman"/>
                <a:cs typeface="Times New Roman"/>
              </a:rPr>
              <a:t>side.</a:t>
            </a:r>
            <a:r>
              <a:rPr sz="2800" spc="470" dirty="0">
                <a:latin typeface="Times New Roman"/>
                <a:cs typeface="Times New Roman"/>
              </a:rPr>
              <a:t> </a:t>
            </a:r>
            <a:r>
              <a:rPr sz="2800" dirty="0">
                <a:latin typeface="Times New Roman"/>
                <a:cs typeface="Times New Roman"/>
              </a:rPr>
              <a:t>This</a:t>
            </a:r>
            <a:r>
              <a:rPr sz="2800" spc="470" dirty="0">
                <a:latin typeface="Times New Roman"/>
                <a:cs typeface="Times New Roman"/>
              </a:rPr>
              <a:t> </a:t>
            </a:r>
            <a:r>
              <a:rPr sz="2800" dirty="0">
                <a:latin typeface="Times New Roman"/>
                <a:cs typeface="Times New Roman"/>
              </a:rPr>
              <a:t>high</a:t>
            </a:r>
            <a:r>
              <a:rPr sz="2800" spc="465" dirty="0">
                <a:latin typeface="Times New Roman"/>
                <a:cs typeface="Times New Roman"/>
              </a:rPr>
              <a:t> </a:t>
            </a:r>
            <a:r>
              <a:rPr sz="2800" dirty="0">
                <a:latin typeface="Times New Roman"/>
                <a:cs typeface="Times New Roman"/>
              </a:rPr>
              <a:t>water</a:t>
            </a:r>
            <a:r>
              <a:rPr sz="2800" spc="484" dirty="0">
                <a:latin typeface="Times New Roman"/>
                <a:cs typeface="Times New Roman"/>
              </a:rPr>
              <a:t> </a:t>
            </a:r>
            <a:r>
              <a:rPr sz="2800" dirty="0">
                <a:latin typeface="Times New Roman"/>
                <a:cs typeface="Times New Roman"/>
              </a:rPr>
              <a:t>level</a:t>
            </a:r>
            <a:r>
              <a:rPr sz="2800" spc="465" dirty="0">
                <a:latin typeface="Times New Roman"/>
                <a:cs typeface="Times New Roman"/>
              </a:rPr>
              <a:t> </a:t>
            </a:r>
            <a:r>
              <a:rPr sz="2800" dirty="0">
                <a:latin typeface="Times New Roman"/>
                <a:cs typeface="Times New Roman"/>
              </a:rPr>
              <a:t>can</a:t>
            </a:r>
            <a:r>
              <a:rPr sz="2800" spc="465" dirty="0">
                <a:latin typeface="Times New Roman"/>
                <a:cs typeface="Times New Roman"/>
              </a:rPr>
              <a:t> </a:t>
            </a:r>
            <a:r>
              <a:rPr sz="2800" dirty="0">
                <a:latin typeface="Times New Roman"/>
                <a:cs typeface="Times New Roman"/>
              </a:rPr>
              <a:t>be</a:t>
            </a:r>
            <a:r>
              <a:rPr sz="2800" spc="470" dirty="0">
                <a:latin typeface="Times New Roman"/>
                <a:cs typeface="Times New Roman"/>
              </a:rPr>
              <a:t> </a:t>
            </a:r>
            <a:r>
              <a:rPr sz="2800" dirty="0">
                <a:latin typeface="Times New Roman"/>
                <a:cs typeface="Times New Roman"/>
              </a:rPr>
              <a:t>used</a:t>
            </a:r>
            <a:r>
              <a:rPr sz="2800" spc="465" dirty="0">
                <a:latin typeface="Times New Roman"/>
                <a:cs typeface="Times New Roman"/>
              </a:rPr>
              <a:t> </a:t>
            </a:r>
            <a:r>
              <a:rPr sz="2800" dirty="0">
                <a:latin typeface="Times New Roman"/>
                <a:cs typeface="Times New Roman"/>
              </a:rPr>
              <a:t>for</a:t>
            </a:r>
            <a:r>
              <a:rPr sz="2800" spc="470" dirty="0">
                <a:latin typeface="Times New Roman"/>
                <a:cs typeface="Times New Roman"/>
              </a:rPr>
              <a:t> </a:t>
            </a:r>
            <a:r>
              <a:rPr sz="2800" spc="-10" dirty="0">
                <a:latin typeface="Times New Roman"/>
                <a:cs typeface="Times New Roman"/>
              </a:rPr>
              <a:t>irrigation purposes.</a:t>
            </a:r>
            <a:endParaRPr sz="2800">
              <a:latin typeface="Times New Roman"/>
              <a:cs typeface="Times New Roman"/>
            </a:endParaRPr>
          </a:p>
          <a:p>
            <a:pPr>
              <a:lnSpc>
                <a:spcPct val="100000"/>
              </a:lnSpc>
              <a:spcBef>
                <a:spcPts val="140"/>
              </a:spcBef>
              <a:buFont typeface="Times New Roman"/>
              <a:buAutoNum type="arabicPeriod" startAt="2"/>
            </a:pPr>
            <a:endParaRPr sz="2800">
              <a:latin typeface="Times New Roman"/>
              <a:cs typeface="Times New Roman"/>
            </a:endParaRPr>
          </a:p>
          <a:p>
            <a:pPr marL="12700" marR="5715" indent="557530" algn="just">
              <a:lnSpc>
                <a:spcPct val="100000"/>
              </a:lnSpc>
              <a:buAutoNum type="arabicPeriod" startAt="2"/>
              <a:tabLst>
                <a:tab pos="570230" algn="l"/>
              </a:tabLst>
            </a:pPr>
            <a:r>
              <a:rPr sz="2800" dirty="0">
                <a:latin typeface="Times New Roman"/>
                <a:cs typeface="Times New Roman"/>
              </a:rPr>
              <a:t>Hydraulic</a:t>
            </a:r>
            <a:r>
              <a:rPr sz="2800" spc="165" dirty="0">
                <a:latin typeface="Times New Roman"/>
                <a:cs typeface="Times New Roman"/>
              </a:rPr>
              <a:t> </a:t>
            </a:r>
            <a:r>
              <a:rPr sz="2800" dirty="0">
                <a:latin typeface="Times New Roman"/>
                <a:cs typeface="Times New Roman"/>
              </a:rPr>
              <a:t>jump</a:t>
            </a:r>
            <a:r>
              <a:rPr sz="2800" spc="185" dirty="0">
                <a:latin typeface="Times New Roman"/>
                <a:cs typeface="Times New Roman"/>
              </a:rPr>
              <a:t> </a:t>
            </a:r>
            <a:r>
              <a:rPr sz="2800" dirty="0">
                <a:latin typeface="Times New Roman"/>
                <a:cs typeface="Times New Roman"/>
              </a:rPr>
              <a:t>can</a:t>
            </a:r>
            <a:r>
              <a:rPr sz="2800" spc="180" dirty="0">
                <a:latin typeface="Times New Roman"/>
                <a:cs typeface="Times New Roman"/>
              </a:rPr>
              <a:t> </a:t>
            </a:r>
            <a:r>
              <a:rPr sz="2800" dirty="0">
                <a:latin typeface="Times New Roman"/>
                <a:cs typeface="Times New Roman"/>
              </a:rPr>
              <a:t>be</a:t>
            </a:r>
            <a:r>
              <a:rPr sz="2800" spc="170" dirty="0">
                <a:latin typeface="Times New Roman"/>
                <a:cs typeface="Times New Roman"/>
              </a:rPr>
              <a:t> </a:t>
            </a:r>
            <a:r>
              <a:rPr sz="2800" dirty="0">
                <a:latin typeface="Times New Roman"/>
                <a:cs typeface="Times New Roman"/>
              </a:rPr>
              <a:t>used</a:t>
            </a:r>
            <a:r>
              <a:rPr sz="2800" spc="175" dirty="0">
                <a:latin typeface="Times New Roman"/>
                <a:cs typeface="Times New Roman"/>
              </a:rPr>
              <a:t> </a:t>
            </a:r>
            <a:r>
              <a:rPr sz="2800" dirty="0">
                <a:latin typeface="Times New Roman"/>
                <a:cs typeface="Times New Roman"/>
              </a:rPr>
              <a:t>to</a:t>
            </a:r>
            <a:r>
              <a:rPr sz="2800" spc="185" dirty="0">
                <a:latin typeface="Times New Roman"/>
                <a:cs typeface="Times New Roman"/>
              </a:rPr>
              <a:t> </a:t>
            </a:r>
            <a:r>
              <a:rPr sz="2800" dirty="0">
                <a:latin typeface="Times New Roman"/>
                <a:cs typeface="Times New Roman"/>
              </a:rPr>
              <a:t>remove</a:t>
            </a:r>
            <a:r>
              <a:rPr sz="2800" spc="180" dirty="0">
                <a:latin typeface="Times New Roman"/>
                <a:cs typeface="Times New Roman"/>
              </a:rPr>
              <a:t> </a:t>
            </a:r>
            <a:r>
              <a:rPr sz="2800" dirty="0">
                <a:latin typeface="Times New Roman"/>
                <a:cs typeface="Times New Roman"/>
              </a:rPr>
              <a:t>the</a:t>
            </a:r>
            <a:r>
              <a:rPr sz="2800" spc="175" dirty="0">
                <a:latin typeface="Times New Roman"/>
                <a:cs typeface="Times New Roman"/>
              </a:rPr>
              <a:t> </a:t>
            </a:r>
            <a:r>
              <a:rPr sz="2800" dirty="0">
                <a:latin typeface="Times New Roman"/>
                <a:cs typeface="Times New Roman"/>
              </a:rPr>
              <a:t>air</a:t>
            </a:r>
            <a:r>
              <a:rPr sz="2800" spc="165" dirty="0">
                <a:latin typeface="Times New Roman"/>
                <a:cs typeface="Times New Roman"/>
              </a:rPr>
              <a:t> </a:t>
            </a:r>
            <a:r>
              <a:rPr sz="2800" dirty="0">
                <a:latin typeface="Times New Roman"/>
                <a:cs typeface="Times New Roman"/>
              </a:rPr>
              <a:t>from</a:t>
            </a:r>
            <a:r>
              <a:rPr sz="2800" spc="170" dirty="0">
                <a:latin typeface="Times New Roman"/>
                <a:cs typeface="Times New Roman"/>
              </a:rPr>
              <a:t> </a:t>
            </a:r>
            <a:r>
              <a:rPr sz="2800" dirty="0">
                <a:latin typeface="Times New Roman"/>
                <a:cs typeface="Times New Roman"/>
              </a:rPr>
              <a:t>water</a:t>
            </a:r>
            <a:r>
              <a:rPr sz="2800" spc="195" dirty="0">
                <a:latin typeface="Times New Roman"/>
                <a:cs typeface="Times New Roman"/>
              </a:rPr>
              <a:t> </a:t>
            </a:r>
            <a:r>
              <a:rPr sz="2800" spc="-10" dirty="0">
                <a:latin typeface="Times New Roman"/>
                <a:cs typeface="Times New Roman"/>
              </a:rPr>
              <a:t>supply </a:t>
            </a:r>
            <a:r>
              <a:rPr sz="2800" dirty="0">
                <a:latin typeface="Times New Roman"/>
                <a:cs typeface="Times New Roman"/>
              </a:rPr>
              <a:t>and</a:t>
            </a:r>
            <a:r>
              <a:rPr sz="2800" spc="-15" dirty="0">
                <a:latin typeface="Times New Roman"/>
                <a:cs typeface="Times New Roman"/>
              </a:rPr>
              <a:t> </a:t>
            </a:r>
            <a:r>
              <a:rPr sz="2800" dirty="0">
                <a:latin typeface="Times New Roman"/>
                <a:cs typeface="Times New Roman"/>
              </a:rPr>
              <a:t>sewage</a:t>
            </a:r>
            <a:r>
              <a:rPr sz="2800" spc="-5" dirty="0">
                <a:latin typeface="Times New Roman"/>
                <a:cs typeface="Times New Roman"/>
              </a:rPr>
              <a:t> </a:t>
            </a:r>
            <a:r>
              <a:rPr sz="2800" dirty="0">
                <a:latin typeface="Times New Roman"/>
                <a:cs typeface="Times New Roman"/>
              </a:rPr>
              <a:t>lines</a:t>
            </a:r>
            <a:r>
              <a:rPr sz="2800" spc="-40" dirty="0">
                <a:latin typeface="Times New Roman"/>
                <a:cs typeface="Times New Roman"/>
              </a:rPr>
              <a:t> </a:t>
            </a:r>
            <a:r>
              <a:rPr sz="2800" dirty="0">
                <a:latin typeface="Times New Roman"/>
                <a:cs typeface="Times New Roman"/>
              </a:rPr>
              <a:t>to</a:t>
            </a:r>
            <a:r>
              <a:rPr sz="2800" spc="-10" dirty="0">
                <a:latin typeface="Times New Roman"/>
                <a:cs typeface="Times New Roman"/>
              </a:rPr>
              <a:t> </a:t>
            </a:r>
            <a:r>
              <a:rPr sz="2800" dirty="0">
                <a:latin typeface="Times New Roman"/>
                <a:cs typeface="Times New Roman"/>
              </a:rPr>
              <a:t>prevent</a:t>
            </a:r>
            <a:r>
              <a:rPr sz="2800" spc="-20" dirty="0">
                <a:latin typeface="Times New Roman"/>
                <a:cs typeface="Times New Roman"/>
              </a:rPr>
              <a:t> </a:t>
            </a:r>
            <a:r>
              <a:rPr sz="2800" dirty="0">
                <a:latin typeface="Times New Roman"/>
                <a:cs typeface="Times New Roman"/>
              </a:rPr>
              <a:t>the</a:t>
            </a:r>
            <a:r>
              <a:rPr sz="2800" spc="-25" dirty="0">
                <a:latin typeface="Times New Roman"/>
                <a:cs typeface="Times New Roman"/>
              </a:rPr>
              <a:t> </a:t>
            </a:r>
            <a:r>
              <a:rPr sz="2800" dirty="0">
                <a:latin typeface="Times New Roman"/>
                <a:cs typeface="Times New Roman"/>
              </a:rPr>
              <a:t>air</a:t>
            </a:r>
            <a:r>
              <a:rPr sz="2800" spc="-15" dirty="0">
                <a:latin typeface="Times New Roman"/>
                <a:cs typeface="Times New Roman"/>
              </a:rPr>
              <a:t> </a:t>
            </a:r>
            <a:r>
              <a:rPr sz="2800" spc="-10" dirty="0">
                <a:latin typeface="Times New Roman"/>
                <a:cs typeface="Times New Roman"/>
              </a:rPr>
              <a:t>locking.</a:t>
            </a:r>
            <a:endParaRPr sz="2800">
              <a:latin typeface="Times New Roman"/>
              <a:cs typeface="Times New Roman"/>
            </a:endParaRPr>
          </a:p>
          <a:p>
            <a:pPr>
              <a:lnSpc>
                <a:spcPct val="100000"/>
              </a:lnSpc>
              <a:spcBef>
                <a:spcPts val="145"/>
              </a:spcBef>
              <a:buFont typeface="Times New Roman"/>
              <a:buAutoNum type="arabicPeriod" startAt="2"/>
            </a:pPr>
            <a:endParaRPr sz="2800">
              <a:latin typeface="Times New Roman"/>
              <a:cs typeface="Times New Roman"/>
            </a:endParaRPr>
          </a:p>
          <a:p>
            <a:pPr marL="12700" marR="6350" indent="535940" algn="just">
              <a:lnSpc>
                <a:spcPct val="100000"/>
              </a:lnSpc>
              <a:buAutoNum type="arabicPeriod" startAt="2"/>
              <a:tabLst>
                <a:tab pos="548640" algn="l"/>
              </a:tabLst>
            </a:pPr>
            <a:r>
              <a:rPr sz="2800" dirty="0">
                <a:latin typeface="Times New Roman"/>
                <a:cs typeface="Times New Roman"/>
              </a:rPr>
              <a:t>It</a:t>
            </a:r>
            <a:r>
              <a:rPr sz="2800" spc="-5" dirty="0">
                <a:latin typeface="Times New Roman"/>
                <a:cs typeface="Times New Roman"/>
              </a:rPr>
              <a:t> </a:t>
            </a:r>
            <a:r>
              <a:rPr sz="2800" dirty="0">
                <a:latin typeface="Times New Roman"/>
                <a:cs typeface="Times New Roman"/>
              </a:rPr>
              <a:t>prevents</a:t>
            </a:r>
            <a:r>
              <a:rPr sz="2800" spc="5" dirty="0">
                <a:latin typeface="Times New Roman"/>
                <a:cs typeface="Times New Roman"/>
              </a:rPr>
              <a:t> </a:t>
            </a:r>
            <a:r>
              <a:rPr sz="2800" dirty="0">
                <a:latin typeface="Times New Roman"/>
                <a:cs typeface="Times New Roman"/>
              </a:rPr>
              <a:t>the</a:t>
            </a:r>
            <a:r>
              <a:rPr sz="2800" spc="-5" dirty="0">
                <a:latin typeface="Times New Roman"/>
                <a:cs typeface="Times New Roman"/>
              </a:rPr>
              <a:t> </a:t>
            </a:r>
            <a:r>
              <a:rPr sz="2800" u="sng" dirty="0">
                <a:solidFill>
                  <a:srgbClr val="0D2D46"/>
                </a:solidFill>
                <a:uFill>
                  <a:solidFill>
                    <a:srgbClr val="0D2D46"/>
                  </a:solidFill>
                </a:uFill>
                <a:latin typeface="Times New Roman"/>
                <a:cs typeface="Times New Roman"/>
                <a:hlinkClick r:id="rId2"/>
              </a:rPr>
              <a:t>scouring</a:t>
            </a:r>
            <a:r>
              <a:rPr sz="2800" u="none" spc="5" dirty="0">
                <a:solidFill>
                  <a:srgbClr val="0D2D46"/>
                </a:solidFill>
                <a:latin typeface="Times New Roman"/>
                <a:cs typeface="Times New Roman"/>
              </a:rPr>
              <a:t> </a:t>
            </a:r>
            <a:r>
              <a:rPr sz="2800" u="none" dirty="0">
                <a:latin typeface="Times New Roman"/>
                <a:cs typeface="Times New Roman"/>
              </a:rPr>
              <a:t>action on the down stream</a:t>
            </a:r>
            <a:r>
              <a:rPr sz="2800" u="none" spc="-25" dirty="0">
                <a:latin typeface="Times New Roman"/>
                <a:cs typeface="Times New Roman"/>
              </a:rPr>
              <a:t> </a:t>
            </a:r>
            <a:r>
              <a:rPr sz="2800" u="none" dirty="0">
                <a:latin typeface="Times New Roman"/>
                <a:cs typeface="Times New Roman"/>
              </a:rPr>
              <a:t>side</a:t>
            </a:r>
            <a:r>
              <a:rPr sz="2800" u="none" spc="-10" dirty="0">
                <a:latin typeface="Times New Roman"/>
                <a:cs typeface="Times New Roman"/>
              </a:rPr>
              <a:t> </a:t>
            </a:r>
            <a:r>
              <a:rPr sz="2800" u="none" dirty="0">
                <a:latin typeface="Times New Roman"/>
                <a:cs typeface="Times New Roman"/>
              </a:rPr>
              <a:t>of the</a:t>
            </a:r>
            <a:r>
              <a:rPr sz="2800" u="none" spc="-5" dirty="0">
                <a:latin typeface="Times New Roman"/>
                <a:cs typeface="Times New Roman"/>
              </a:rPr>
              <a:t> </a:t>
            </a:r>
            <a:r>
              <a:rPr sz="2800" u="none" spc="-25" dirty="0">
                <a:latin typeface="Times New Roman"/>
                <a:cs typeface="Times New Roman"/>
              </a:rPr>
              <a:t>dam </a:t>
            </a:r>
            <a:r>
              <a:rPr sz="2800" u="none" spc="-10" dirty="0">
                <a:latin typeface="Times New Roman"/>
                <a:cs typeface="Times New Roman"/>
              </a:rPr>
              <a:t>structure.</a:t>
            </a:r>
            <a:endParaRPr sz="2800">
              <a:latin typeface="Times New Roman"/>
              <a:cs typeface="Times New Roman"/>
            </a:endParaRPr>
          </a:p>
        </p:txBody>
      </p:sp>
      <p:sp>
        <p:nvSpPr>
          <p:cNvPr id="4" name="Slide Number Placeholder 3">
            <a:extLst>
              <a:ext uri="{FF2B5EF4-FFF2-40B4-BE49-F238E27FC236}">
                <a16:creationId xmlns:a16="http://schemas.microsoft.com/office/drawing/2014/main" id="{CB8E68D0-8D10-543D-57B6-8AE6121B02C7}"/>
              </a:ext>
            </a:extLst>
          </p:cNvPr>
          <p:cNvSpPr>
            <a:spLocks noGrp="1"/>
          </p:cNvSpPr>
          <p:nvPr>
            <p:ph type="sldNum" sz="quarter" idx="12"/>
          </p:nvPr>
        </p:nvSpPr>
        <p:spPr/>
        <p:txBody>
          <a:bodyPr/>
          <a:lstStyle/>
          <a:p>
            <a:fld id="{34216374-E7D6-4C74-ADA3-2C9987A1DEB2}" type="slidenum">
              <a:rPr lang="en-US" smtClean="0"/>
              <a:t>129</a:t>
            </a:fld>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443794" y="3806190"/>
            <a:ext cx="3120678" cy="682342"/>
            <a:chOff x="1322510" y="4193857"/>
            <a:chExt cx="3438525" cy="751840"/>
          </a:xfrm>
        </p:grpSpPr>
        <p:pic>
          <p:nvPicPr>
            <p:cNvPr id="3" name="object 3"/>
            <p:cNvPicPr/>
            <p:nvPr/>
          </p:nvPicPr>
          <p:blipFill>
            <a:blip r:embed="rId2" cstate="print"/>
            <a:stretch>
              <a:fillRect/>
            </a:stretch>
          </p:blipFill>
          <p:spPr>
            <a:xfrm>
              <a:off x="1327272" y="4198620"/>
              <a:ext cx="3428993" cy="742187"/>
            </a:xfrm>
            <a:prstGeom prst="rect">
              <a:avLst/>
            </a:prstGeom>
          </p:spPr>
        </p:pic>
        <p:sp>
          <p:nvSpPr>
            <p:cNvPr id="4" name="object 4"/>
            <p:cNvSpPr/>
            <p:nvPr/>
          </p:nvSpPr>
          <p:spPr>
            <a:xfrm>
              <a:off x="1327272" y="4198620"/>
              <a:ext cx="3429000" cy="742315"/>
            </a:xfrm>
            <a:custGeom>
              <a:avLst/>
              <a:gdLst/>
              <a:ahLst/>
              <a:cxnLst/>
              <a:rect l="l" t="t" r="r" b="b"/>
              <a:pathLst>
                <a:path w="3429000" h="742314">
                  <a:moveTo>
                    <a:pt x="25907" y="0"/>
                  </a:moveTo>
                  <a:lnTo>
                    <a:pt x="0" y="141731"/>
                  </a:lnTo>
                  <a:lnTo>
                    <a:pt x="3403085" y="742187"/>
                  </a:lnTo>
                  <a:lnTo>
                    <a:pt x="3428993" y="598931"/>
                  </a:lnTo>
                  <a:lnTo>
                    <a:pt x="25907" y="0"/>
                  </a:lnTo>
                  <a:close/>
                </a:path>
              </a:pathLst>
            </a:custGeom>
            <a:ln w="9524">
              <a:solidFill>
                <a:srgbClr val="000000"/>
              </a:solidFill>
            </a:ln>
          </p:spPr>
          <p:txBody>
            <a:bodyPr wrap="square" lIns="0" tIns="0" rIns="0" bIns="0" rtlCol="0"/>
            <a:lstStyle/>
            <a:p>
              <a:endParaRPr sz="1634"/>
            </a:p>
          </p:txBody>
        </p:sp>
      </p:grpSp>
      <p:sp>
        <p:nvSpPr>
          <p:cNvPr id="5" name="object 5"/>
          <p:cNvSpPr/>
          <p:nvPr/>
        </p:nvSpPr>
        <p:spPr>
          <a:xfrm>
            <a:off x="2567065" y="2514522"/>
            <a:ext cx="3070539" cy="456432"/>
          </a:xfrm>
          <a:custGeom>
            <a:avLst/>
            <a:gdLst/>
            <a:ahLst/>
            <a:cxnLst/>
            <a:rect l="l" t="t" r="r" b="b"/>
            <a:pathLst>
              <a:path w="3383279" h="502920">
                <a:moveTo>
                  <a:pt x="0" y="0"/>
                </a:moveTo>
                <a:lnTo>
                  <a:pt x="3383273" y="502919"/>
                </a:lnTo>
              </a:path>
            </a:pathLst>
          </a:custGeom>
          <a:ln w="25399">
            <a:solidFill>
              <a:srgbClr val="0000FF"/>
            </a:solidFill>
          </a:ln>
        </p:spPr>
        <p:txBody>
          <a:bodyPr wrap="square" lIns="0" tIns="0" rIns="0" bIns="0" rtlCol="0"/>
          <a:lstStyle/>
          <a:p>
            <a:endParaRPr sz="1634"/>
          </a:p>
        </p:txBody>
      </p:sp>
      <p:sp>
        <p:nvSpPr>
          <p:cNvPr id="6" name="object 6"/>
          <p:cNvSpPr/>
          <p:nvPr/>
        </p:nvSpPr>
        <p:spPr>
          <a:xfrm>
            <a:off x="2697073" y="1795297"/>
            <a:ext cx="3072269" cy="260489"/>
          </a:xfrm>
          <a:custGeom>
            <a:avLst/>
            <a:gdLst/>
            <a:ahLst/>
            <a:cxnLst/>
            <a:rect l="l" t="t" r="r" b="b"/>
            <a:pathLst>
              <a:path w="3385185" h="287019">
                <a:moveTo>
                  <a:pt x="0" y="0"/>
                </a:moveTo>
                <a:lnTo>
                  <a:pt x="3384803" y="286511"/>
                </a:lnTo>
              </a:path>
            </a:pathLst>
          </a:custGeom>
          <a:ln w="9524">
            <a:solidFill>
              <a:srgbClr val="FF0000"/>
            </a:solidFill>
            <a:prstDash val="lgDash"/>
          </a:ln>
        </p:spPr>
        <p:txBody>
          <a:bodyPr wrap="square" lIns="0" tIns="0" rIns="0" bIns="0" rtlCol="0"/>
          <a:lstStyle/>
          <a:p>
            <a:endParaRPr sz="1634"/>
          </a:p>
        </p:txBody>
      </p:sp>
      <p:sp>
        <p:nvSpPr>
          <p:cNvPr id="7" name="object 7"/>
          <p:cNvSpPr/>
          <p:nvPr/>
        </p:nvSpPr>
        <p:spPr>
          <a:xfrm>
            <a:off x="2597494" y="3951590"/>
            <a:ext cx="69156" cy="1242508"/>
          </a:xfrm>
          <a:custGeom>
            <a:avLst/>
            <a:gdLst/>
            <a:ahLst/>
            <a:cxnLst/>
            <a:rect l="l" t="t" r="r" b="b"/>
            <a:pathLst>
              <a:path w="76200" h="1369060">
                <a:moveTo>
                  <a:pt x="76193" y="76200"/>
                </a:moveTo>
                <a:lnTo>
                  <a:pt x="38093" y="0"/>
                </a:lnTo>
                <a:lnTo>
                  <a:pt x="0" y="76200"/>
                </a:lnTo>
                <a:lnTo>
                  <a:pt x="33521" y="76200"/>
                </a:lnTo>
                <a:lnTo>
                  <a:pt x="33521" y="64008"/>
                </a:lnTo>
                <a:lnTo>
                  <a:pt x="35045" y="60960"/>
                </a:lnTo>
                <a:lnTo>
                  <a:pt x="38093" y="59436"/>
                </a:lnTo>
                <a:lnTo>
                  <a:pt x="41141" y="60960"/>
                </a:lnTo>
                <a:lnTo>
                  <a:pt x="42665" y="64008"/>
                </a:lnTo>
                <a:lnTo>
                  <a:pt x="42665" y="76200"/>
                </a:lnTo>
                <a:lnTo>
                  <a:pt x="76193" y="76200"/>
                </a:lnTo>
                <a:close/>
              </a:path>
              <a:path w="76200" h="1369060">
                <a:moveTo>
                  <a:pt x="76193" y="1292352"/>
                </a:moveTo>
                <a:lnTo>
                  <a:pt x="0" y="1292352"/>
                </a:lnTo>
                <a:lnTo>
                  <a:pt x="33521" y="1359406"/>
                </a:lnTo>
                <a:lnTo>
                  <a:pt x="33521" y="1304544"/>
                </a:lnTo>
                <a:lnTo>
                  <a:pt x="35045" y="1309116"/>
                </a:lnTo>
                <a:lnTo>
                  <a:pt x="41141" y="1309116"/>
                </a:lnTo>
                <a:lnTo>
                  <a:pt x="42665" y="1304544"/>
                </a:lnTo>
                <a:lnTo>
                  <a:pt x="42665" y="1359408"/>
                </a:lnTo>
                <a:lnTo>
                  <a:pt x="76193" y="1292352"/>
                </a:lnTo>
                <a:close/>
              </a:path>
              <a:path w="76200" h="1369060">
                <a:moveTo>
                  <a:pt x="42665" y="76200"/>
                </a:moveTo>
                <a:lnTo>
                  <a:pt x="42665" y="64008"/>
                </a:lnTo>
                <a:lnTo>
                  <a:pt x="41141" y="60960"/>
                </a:lnTo>
                <a:lnTo>
                  <a:pt x="38093" y="59436"/>
                </a:lnTo>
                <a:lnTo>
                  <a:pt x="35045" y="60960"/>
                </a:lnTo>
                <a:lnTo>
                  <a:pt x="33521" y="64008"/>
                </a:lnTo>
                <a:lnTo>
                  <a:pt x="33521" y="76200"/>
                </a:lnTo>
                <a:lnTo>
                  <a:pt x="42665" y="76200"/>
                </a:lnTo>
                <a:close/>
              </a:path>
              <a:path w="76200" h="1369060">
                <a:moveTo>
                  <a:pt x="42665" y="1292352"/>
                </a:moveTo>
                <a:lnTo>
                  <a:pt x="42665" y="76200"/>
                </a:lnTo>
                <a:lnTo>
                  <a:pt x="33521" y="76200"/>
                </a:lnTo>
                <a:lnTo>
                  <a:pt x="33521" y="1292352"/>
                </a:lnTo>
                <a:lnTo>
                  <a:pt x="42665" y="1292352"/>
                </a:lnTo>
                <a:close/>
              </a:path>
              <a:path w="76200" h="1369060">
                <a:moveTo>
                  <a:pt x="42665" y="1359408"/>
                </a:moveTo>
                <a:lnTo>
                  <a:pt x="42665" y="1304544"/>
                </a:lnTo>
                <a:lnTo>
                  <a:pt x="41141" y="1309116"/>
                </a:lnTo>
                <a:lnTo>
                  <a:pt x="35045" y="1309116"/>
                </a:lnTo>
                <a:lnTo>
                  <a:pt x="33521" y="1304544"/>
                </a:lnTo>
                <a:lnTo>
                  <a:pt x="33521" y="1359406"/>
                </a:lnTo>
                <a:lnTo>
                  <a:pt x="38093" y="1368552"/>
                </a:lnTo>
                <a:lnTo>
                  <a:pt x="42665" y="1359408"/>
                </a:lnTo>
                <a:close/>
              </a:path>
            </a:pathLst>
          </a:custGeom>
          <a:solidFill>
            <a:srgbClr val="000000"/>
          </a:solidFill>
        </p:spPr>
        <p:txBody>
          <a:bodyPr wrap="square" lIns="0" tIns="0" rIns="0" bIns="0" rtlCol="0"/>
          <a:lstStyle/>
          <a:p>
            <a:endParaRPr sz="1634"/>
          </a:p>
        </p:txBody>
      </p:sp>
      <p:sp>
        <p:nvSpPr>
          <p:cNvPr id="8" name="object 8"/>
          <p:cNvSpPr/>
          <p:nvPr/>
        </p:nvSpPr>
        <p:spPr>
          <a:xfrm>
            <a:off x="5015193" y="4408023"/>
            <a:ext cx="69156" cy="784348"/>
          </a:xfrm>
          <a:custGeom>
            <a:avLst/>
            <a:gdLst/>
            <a:ahLst/>
            <a:cxnLst/>
            <a:rect l="l" t="t" r="r" b="b"/>
            <a:pathLst>
              <a:path w="76200" h="864235">
                <a:moveTo>
                  <a:pt x="76200" y="76200"/>
                </a:moveTo>
                <a:lnTo>
                  <a:pt x="38100" y="0"/>
                </a:lnTo>
                <a:lnTo>
                  <a:pt x="0" y="76200"/>
                </a:lnTo>
                <a:lnTo>
                  <a:pt x="33528" y="76200"/>
                </a:lnTo>
                <a:lnTo>
                  <a:pt x="33528" y="64008"/>
                </a:lnTo>
                <a:lnTo>
                  <a:pt x="35052" y="60960"/>
                </a:lnTo>
                <a:lnTo>
                  <a:pt x="38100" y="59436"/>
                </a:lnTo>
                <a:lnTo>
                  <a:pt x="41148" y="60960"/>
                </a:lnTo>
                <a:lnTo>
                  <a:pt x="42672" y="64008"/>
                </a:lnTo>
                <a:lnTo>
                  <a:pt x="42672" y="76200"/>
                </a:lnTo>
                <a:lnTo>
                  <a:pt x="76200" y="76200"/>
                </a:lnTo>
                <a:close/>
              </a:path>
              <a:path w="76200" h="864235">
                <a:moveTo>
                  <a:pt x="76200" y="787908"/>
                </a:moveTo>
                <a:lnTo>
                  <a:pt x="0" y="787908"/>
                </a:lnTo>
                <a:lnTo>
                  <a:pt x="33528" y="854964"/>
                </a:lnTo>
                <a:lnTo>
                  <a:pt x="33528" y="800100"/>
                </a:lnTo>
                <a:lnTo>
                  <a:pt x="35052" y="804672"/>
                </a:lnTo>
                <a:lnTo>
                  <a:pt x="41148" y="804672"/>
                </a:lnTo>
                <a:lnTo>
                  <a:pt x="42672" y="800100"/>
                </a:lnTo>
                <a:lnTo>
                  <a:pt x="42672" y="854964"/>
                </a:lnTo>
                <a:lnTo>
                  <a:pt x="76200" y="787908"/>
                </a:lnTo>
                <a:close/>
              </a:path>
              <a:path w="76200" h="864235">
                <a:moveTo>
                  <a:pt x="42672" y="76200"/>
                </a:moveTo>
                <a:lnTo>
                  <a:pt x="42672" y="64008"/>
                </a:lnTo>
                <a:lnTo>
                  <a:pt x="41148" y="60960"/>
                </a:lnTo>
                <a:lnTo>
                  <a:pt x="38100" y="59436"/>
                </a:lnTo>
                <a:lnTo>
                  <a:pt x="35052" y="60960"/>
                </a:lnTo>
                <a:lnTo>
                  <a:pt x="33528" y="64008"/>
                </a:lnTo>
                <a:lnTo>
                  <a:pt x="33528" y="76200"/>
                </a:lnTo>
                <a:lnTo>
                  <a:pt x="42672" y="76200"/>
                </a:lnTo>
                <a:close/>
              </a:path>
              <a:path w="76200" h="864235">
                <a:moveTo>
                  <a:pt x="42672" y="787908"/>
                </a:moveTo>
                <a:lnTo>
                  <a:pt x="42672" y="76200"/>
                </a:lnTo>
                <a:lnTo>
                  <a:pt x="33528" y="76200"/>
                </a:lnTo>
                <a:lnTo>
                  <a:pt x="33528" y="787908"/>
                </a:lnTo>
                <a:lnTo>
                  <a:pt x="42672" y="787908"/>
                </a:lnTo>
                <a:close/>
              </a:path>
              <a:path w="76200" h="864235">
                <a:moveTo>
                  <a:pt x="42672" y="854964"/>
                </a:moveTo>
                <a:lnTo>
                  <a:pt x="42672" y="800100"/>
                </a:lnTo>
                <a:lnTo>
                  <a:pt x="41148" y="804672"/>
                </a:lnTo>
                <a:lnTo>
                  <a:pt x="35052" y="804672"/>
                </a:lnTo>
                <a:lnTo>
                  <a:pt x="33528" y="800100"/>
                </a:lnTo>
                <a:lnTo>
                  <a:pt x="33528" y="854964"/>
                </a:lnTo>
                <a:lnTo>
                  <a:pt x="38100" y="864108"/>
                </a:lnTo>
                <a:lnTo>
                  <a:pt x="42672" y="854964"/>
                </a:lnTo>
                <a:close/>
              </a:path>
            </a:pathLst>
          </a:custGeom>
          <a:solidFill>
            <a:srgbClr val="000000"/>
          </a:solidFill>
        </p:spPr>
        <p:txBody>
          <a:bodyPr wrap="square" lIns="0" tIns="0" rIns="0" bIns="0" rtlCol="0"/>
          <a:lstStyle/>
          <a:p>
            <a:endParaRPr sz="1634"/>
          </a:p>
        </p:txBody>
      </p:sp>
      <p:sp>
        <p:nvSpPr>
          <p:cNvPr id="9" name="object 9"/>
          <p:cNvSpPr txBox="1"/>
          <p:nvPr/>
        </p:nvSpPr>
        <p:spPr>
          <a:xfrm>
            <a:off x="2312108" y="4363300"/>
            <a:ext cx="146381" cy="346795"/>
          </a:xfrm>
          <a:prstGeom prst="rect">
            <a:avLst/>
          </a:prstGeom>
        </p:spPr>
        <p:txBody>
          <a:bodyPr vert="horz" wrap="square" lIns="0" tIns="11526" rIns="0" bIns="0" rtlCol="0">
            <a:spAutoFit/>
          </a:bodyPr>
          <a:lstStyle/>
          <a:p>
            <a:pPr marL="11527">
              <a:spcBef>
                <a:spcPts val="91"/>
              </a:spcBef>
            </a:pPr>
            <a:r>
              <a:rPr sz="2178" dirty="0">
                <a:latin typeface="Times New Roman"/>
                <a:cs typeface="Times New Roman"/>
              </a:rPr>
              <a:t>z</a:t>
            </a:r>
            <a:endParaRPr sz="2178">
              <a:latin typeface="Times New Roman"/>
              <a:cs typeface="Times New Roman"/>
            </a:endParaRPr>
          </a:p>
        </p:txBody>
      </p:sp>
      <p:sp>
        <p:nvSpPr>
          <p:cNvPr id="10" name="object 10"/>
          <p:cNvSpPr txBox="1"/>
          <p:nvPr/>
        </p:nvSpPr>
        <p:spPr>
          <a:xfrm>
            <a:off x="2435210" y="4525125"/>
            <a:ext cx="115261" cy="234516"/>
          </a:xfrm>
          <a:prstGeom prst="rect">
            <a:avLst/>
          </a:prstGeom>
        </p:spPr>
        <p:txBody>
          <a:bodyPr vert="horz" wrap="square" lIns="0" tIns="10950" rIns="0" bIns="0" rtlCol="0">
            <a:spAutoFit/>
          </a:bodyPr>
          <a:lstStyle/>
          <a:p>
            <a:pPr marL="11527">
              <a:spcBef>
                <a:spcPts val="86"/>
              </a:spcBef>
            </a:pPr>
            <a:r>
              <a:rPr sz="1452" spc="-5" dirty="0">
                <a:latin typeface="Times New Roman"/>
                <a:cs typeface="Times New Roman"/>
              </a:rPr>
              <a:t>1</a:t>
            </a:r>
            <a:endParaRPr sz="1452">
              <a:latin typeface="Times New Roman"/>
              <a:cs typeface="Times New Roman"/>
            </a:endParaRPr>
          </a:p>
        </p:txBody>
      </p:sp>
      <p:sp>
        <p:nvSpPr>
          <p:cNvPr id="11" name="object 11"/>
          <p:cNvSpPr txBox="1"/>
          <p:nvPr/>
        </p:nvSpPr>
        <p:spPr>
          <a:xfrm>
            <a:off x="5187630" y="4624710"/>
            <a:ext cx="146381" cy="346795"/>
          </a:xfrm>
          <a:prstGeom prst="rect">
            <a:avLst/>
          </a:prstGeom>
        </p:spPr>
        <p:txBody>
          <a:bodyPr vert="horz" wrap="square" lIns="0" tIns="11526" rIns="0" bIns="0" rtlCol="0">
            <a:spAutoFit/>
          </a:bodyPr>
          <a:lstStyle/>
          <a:p>
            <a:pPr marL="11527">
              <a:spcBef>
                <a:spcPts val="91"/>
              </a:spcBef>
            </a:pPr>
            <a:r>
              <a:rPr sz="2178" dirty="0">
                <a:latin typeface="Times New Roman"/>
                <a:cs typeface="Times New Roman"/>
              </a:rPr>
              <a:t>z</a:t>
            </a:r>
            <a:endParaRPr sz="2178">
              <a:latin typeface="Times New Roman"/>
              <a:cs typeface="Times New Roman"/>
            </a:endParaRPr>
          </a:p>
        </p:txBody>
      </p:sp>
      <p:sp>
        <p:nvSpPr>
          <p:cNvPr id="12" name="object 12"/>
          <p:cNvSpPr txBox="1"/>
          <p:nvPr/>
        </p:nvSpPr>
        <p:spPr>
          <a:xfrm>
            <a:off x="5310728" y="4786535"/>
            <a:ext cx="115261" cy="234516"/>
          </a:xfrm>
          <a:prstGeom prst="rect">
            <a:avLst/>
          </a:prstGeom>
        </p:spPr>
        <p:txBody>
          <a:bodyPr vert="horz" wrap="square" lIns="0" tIns="10950" rIns="0" bIns="0" rtlCol="0">
            <a:spAutoFit/>
          </a:bodyPr>
          <a:lstStyle/>
          <a:p>
            <a:pPr marL="11527">
              <a:spcBef>
                <a:spcPts val="86"/>
              </a:spcBef>
            </a:pPr>
            <a:r>
              <a:rPr sz="1452" spc="-5" dirty="0">
                <a:latin typeface="Times New Roman"/>
                <a:cs typeface="Times New Roman"/>
              </a:rPr>
              <a:t>2</a:t>
            </a:r>
            <a:endParaRPr sz="1452">
              <a:latin typeface="Times New Roman"/>
              <a:cs typeface="Times New Roman"/>
            </a:endParaRPr>
          </a:p>
        </p:txBody>
      </p:sp>
      <p:sp>
        <p:nvSpPr>
          <p:cNvPr id="13" name="object 13"/>
          <p:cNvSpPr txBox="1"/>
          <p:nvPr/>
        </p:nvSpPr>
        <p:spPr>
          <a:xfrm>
            <a:off x="2424142" y="4887504"/>
            <a:ext cx="3029046" cy="290946"/>
          </a:xfrm>
          <a:prstGeom prst="rect">
            <a:avLst/>
          </a:prstGeom>
        </p:spPr>
        <p:txBody>
          <a:bodyPr vert="horz" wrap="square" lIns="0" tIns="11526" rIns="0" bIns="0" rtlCol="0">
            <a:spAutoFit/>
          </a:bodyPr>
          <a:lstStyle/>
          <a:p>
            <a:pPr marL="11527">
              <a:spcBef>
                <a:spcPts val="91"/>
              </a:spcBef>
              <a:tabLst>
                <a:tab pos="683523" algn="l"/>
                <a:tab pos="3017067" algn="l"/>
              </a:tabLst>
            </a:pPr>
            <a:r>
              <a:rPr sz="1815" u="sng" dirty="0">
                <a:uFill>
                  <a:solidFill>
                    <a:srgbClr val="000000"/>
                  </a:solidFill>
                </a:uFill>
                <a:latin typeface="Times New Roman"/>
                <a:cs typeface="Times New Roman"/>
              </a:rPr>
              <a:t> 	Datum</a:t>
            </a:r>
            <a:r>
              <a:rPr sz="1815" u="sng" spc="-50" dirty="0">
                <a:uFill>
                  <a:solidFill>
                    <a:srgbClr val="000000"/>
                  </a:solidFill>
                </a:uFill>
                <a:latin typeface="Times New Roman"/>
                <a:cs typeface="Times New Roman"/>
              </a:rPr>
              <a:t> </a:t>
            </a:r>
            <a:r>
              <a:rPr sz="1815" u="sng" spc="-5" dirty="0">
                <a:uFill>
                  <a:solidFill>
                    <a:srgbClr val="000000"/>
                  </a:solidFill>
                </a:uFill>
                <a:latin typeface="Times New Roman"/>
                <a:cs typeface="Times New Roman"/>
              </a:rPr>
              <a:t>line	</a:t>
            </a:r>
            <a:endParaRPr sz="1815">
              <a:latin typeface="Times New Roman"/>
              <a:cs typeface="Times New Roman"/>
            </a:endParaRPr>
          </a:p>
        </p:txBody>
      </p:sp>
      <p:sp>
        <p:nvSpPr>
          <p:cNvPr id="14" name="object 14"/>
          <p:cNvSpPr txBox="1"/>
          <p:nvPr/>
        </p:nvSpPr>
        <p:spPr>
          <a:xfrm>
            <a:off x="2899942" y="4233287"/>
            <a:ext cx="1501844" cy="290946"/>
          </a:xfrm>
          <a:prstGeom prst="rect">
            <a:avLst/>
          </a:prstGeom>
        </p:spPr>
        <p:txBody>
          <a:bodyPr vert="horz" wrap="square" lIns="0" tIns="11526" rIns="0" bIns="0" rtlCol="0">
            <a:spAutoFit/>
          </a:bodyPr>
          <a:lstStyle/>
          <a:p>
            <a:pPr marL="11527">
              <a:spcBef>
                <a:spcPts val="91"/>
              </a:spcBef>
            </a:pPr>
            <a:r>
              <a:rPr sz="1815" spc="-5" dirty="0">
                <a:latin typeface="Times New Roman"/>
                <a:cs typeface="Times New Roman"/>
              </a:rPr>
              <a:t>Channel</a:t>
            </a:r>
            <a:r>
              <a:rPr sz="1815" spc="-54" dirty="0">
                <a:latin typeface="Times New Roman"/>
                <a:cs typeface="Times New Roman"/>
              </a:rPr>
              <a:t> </a:t>
            </a:r>
            <a:r>
              <a:rPr sz="1815" spc="-5" dirty="0">
                <a:latin typeface="Times New Roman"/>
                <a:cs typeface="Times New Roman"/>
              </a:rPr>
              <a:t>bottom</a:t>
            </a:r>
            <a:endParaRPr sz="1815">
              <a:latin typeface="Times New Roman"/>
              <a:cs typeface="Times New Roman"/>
            </a:endParaRPr>
          </a:p>
        </p:txBody>
      </p:sp>
      <p:sp>
        <p:nvSpPr>
          <p:cNvPr id="15" name="object 15"/>
          <p:cNvSpPr/>
          <p:nvPr/>
        </p:nvSpPr>
        <p:spPr>
          <a:xfrm>
            <a:off x="3053920" y="4012449"/>
            <a:ext cx="69156" cy="265675"/>
          </a:xfrm>
          <a:custGeom>
            <a:avLst/>
            <a:gdLst/>
            <a:ahLst/>
            <a:cxnLst/>
            <a:rect l="l" t="t" r="r" b="b"/>
            <a:pathLst>
              <a:path w="76200" h="292735">
                <a:moveTo>
                  <a:pt x="76200" y="216408"/>
                </a:moveTo>
                <a:lnTo>
                  <a:pt x="0" y="216408"/>
                </a:lnTo>
                <a:lnTo>
                  <a:pt x="33528" y="283464"/>
                </a:lnTo>
                <a:lnTo>
                  <a:pt x="33528" y="228600"/>
                </a:lnTo>
                <a:lnTo>
                  <a:pt x="35052" y="231648"/>
                </a:lnTo>
                <a:lnTo>
                  <a:pt x="38100" y="233172"/>
                </a:lnTo>
                <a:lnTo>
                  <a:pt x="41148" y="231648"/>
                </a:lnTo>
                <a:lnTo>
                  <a:pt x="42672" y="228600"/>
                </a:lnTo>
                <a:lnTo>
                  <a:pt x="42672" y="283464"/>
                </a:lnTo>
                <a:lnTo>
                  <a:pt x="76200" y="216408"/>
                </a:lnTo>
                <a:close/>
              </a:path>
              <a:path w="76200" h="292735">
                <a:moveTo>
                  <a:pt x="42672" y="216408"/>
                </a:moveTo>
                <a:lnTo>
                  <a:pt x="42672" y="4572"/>
                </a:lnTo>
                <a:lnTo>
                  <a:pt x="41148" y="1524"/>
                </a:lnTo>
                <a:lnTo>
                  <a:pt x="38100" y="0"/>
                </a:lnTo>
                <a:lnTo>
                  <a:pt x="35052" y="1524"/>
                </a:lnTo>
                <a:lnTo>
                  <a:pt x="33528" y="4572"/>
                </a:lnTo>
                <a:lnTo>
                  <a:pt x="33528" y="216408"/>
                </a:lnTo>
                <a:lnTo>
                  <a:pt x="42672" y="216408"/>
                </a:lnTo>
                <a:close/>
              </a:path>
              <a:path w="76200" h="292735">
                <a:moveTo>
                  <a:pt x="42672" y="283464"/>
                </a:moveTo>
                <a:lnTo>
                  <a:pt x="42672" y="228600"/>
                </a:lnTo>
                <a:lnTo>
                  <a:pt x="41148" y="231648"/>
                </a:lnTo>
                <a:lnTo>
                  <a:pt x="38100" y="233172"/>
                </a:lnTo>
                <a:lnTo>
                  <a:pt x="35052" y="231648"/>
                </a:lnTo>
                <a:lnTo>
                  <a:pt x="33528" y="228600"/>
                </a:lnTo>
                <a:lnTo>
                  <a:pt x="33528" y="283464"/>
                </a:lnTo>
                <a:lnTo>
                  <a:pt x="38100" y="292608"/>
                </a:lnTo>
                <a:lnTo>
                  <a:pt x="42672" y="283464"/>
                </a:lnTo>
                <a:close/>
              </a:path>
            </a:pathLst>
          </a:custGeom>
          <a:solidFill>
            <a:srgbClr val="000000"/>
          </a:solidFill>
        </p:spPr>
        <p:txBody>
          <a:bodyPr wrap="square" lIns="0" tIns="0" rIns="0" bIns="0" rtlCol="0"/>
          <a:lstStyle/>
          <a:p>
            <a:endParaRPr sz="1634"/>
          </a:p>
        </p:txBody>
      </p:sp>
      <p:pic>
        <p:nvPicPr>
          <p:cNvPr id="16" name="object 16"/>
          <p:cNvPicPr/>
          <p:nvPr/>
        </p:nvPicPr>
        <p:blipFill>
          <a:blip r:embed="rId3" cstate="print"/>
          <a:stretch>
            <a:fillRect/>
          </a:stretch>
        </p:blipFill>
        <p:spPr>
          <a:xfrm>
            <a:off x="2954162" y="2443811"/>
            <a:ext cx="138657" cy="138657"/>
          </a:xfrm>
          <a:prstGeom prst="rect">
            <a:avLst/>
          </a:prstGeom>
        </p:spPr>
      </p:pic>
      <p:sp>
        <p:nvSpPr>
          <p:cNvPr id="17" name="object 17"/>
          <p:cNvSpPr/>
          <p:nvPr/>
        </p:nvSpPr>
        <p:spPr>
          <a:xfrm>
            <a:off x="2597486" y="1795309"/>
            <a:ext cx="69156" cy="2025127"/>
          </a:xfrm>
          <a:custGeom>
            <a:avLst/>
            <a:gdLst/>
            <a:ahLst/>
            <a:cxnLst/>
            <a:rect l="l" t="t" r="r" b="b"/>
            <a:pathLst>
              <a:path w="76200" h="2231390">
                <a:moveTo>
                  <a:pt x="76200" y="868680"/>
                </a:moveTo>
                <a:lnTo>
                  <a:pt x="38100" y="792480"/>
                </a:lnTo>
                <a:lnTo>
                  <a:pt x="0" y="868680"/>
                </a:lnTo>
                <a:lnTo>
                  <a:pt x="33528" y="868680"/>
                </a:lnTo>
                <a:lnTo>
                  <a:pt x="33528" y="2154936"/>
                </a:lnTo>
                <a:lnTo>
                  <a:pt x="0" y="2154936"/>
                </a:lnTo>
                <a:lnTo>
                  <a:pt x="33528" y="2221979"/>
                </a:lnTo>
                <a:lnTo>
                  <a:pt x="38100" y="2231136"/>
                </a:lnTo>
                <a:lnTo>
                  <a:pt x="42672" y="2221992"/>
                </a:lnTo>
                <a:lnTo>
                  <a:pt x="76200" y="2154936"/>
                </a:lnTo>
                <a:lnTo>
                  <a:pt x="42672" y="2154936"/>
                </a:lnTo>
                <a:lnTo>
                  <a:pt x="42672" y="868680"/>
                </a:lnTo>
                <a:lnTo>
                  <a:pt x="76200" y="868680"/>
                </a:lnTo>
                <a:close/>
              </a:path>
              <a:path w="76200" h="2231390">
                <a:moveTo>
                  <a:pt x="76200" y="76200"/>
                </a:moveTo>
                <a:lnTo>
                  <a:pt x="38100" y="0"/>
                </a:lnTo>
                <a:lnTo>
                  <a:pt x="0" y="76200"/>
                </a:lnTo>
                <a:lnTo>
                  <a:pt x="33528" y="76200"/>
                </a:lnTo>
                <a:lnTo>
                  <a:pt x="33528" y="716280"/>
                </a:lnTo>
                <a:lnTo>
                  <a:pt x="0" y="716280"/>
                </a:lnTo>
                <a:lnTo>
                  <a:pt x="33528" y="783323"/>
                </a:lnTo>
                <a:lnTo>
                  <a:pt x="38100" y="792480"/>
                </a:lnTo>
                <a:lnTo>
                  <a:pt x="42672" y="783336"/>
                </a:lnTo>
                <a:lnTo>
                  <a:pt x="76200" y="716280"/>
                </a:lnTo>
                <a:lnTo>
                  <a:pt x="42672" y="716280"/>
                </a:lnTo>
                <a:lnTo>
                  <a:pt x="42672" y="76200"/>
                </a:lnTo>
                <a:lnTo>
                  <a:pt x="76200" y="76200"/>
                </a:lnTo>
                <a:close/>
              </a:path>
            </a:pathLst>
          </a:custGeom>
          <a:solidFill>
            <a:srgbClr val="000000"/>
          </a:solidFill>
        </p:spPr>
        <p:txBody>
          <a:bodyPr wrap="square" lIns="0" tIns="0" rIns="0" bIns="0" rtlCol="0"/>
          <a:lstStyle/>
          <a:p>
            <a:endParaRPr sz="1634"/>
          </a:p>
        </p:txBody>
      </p:sp>
      <p:grpSp>
        <p:nvGrpSpPr>
          <p:cNvPr id="18" name="object 18"/>
          <p:cNvGrpSpPr/>
          <p:nvPr/>
        </p:nvGrpSpPr>
        <p:grpSpPr>
          <a:xfrm>
            <a:off x="4849045" y="1398167"/>
            <a:ext cx="400530" cy="2880360"/>
            <a:chOff x="3972740" y="1540573"/>
            <a:chExt cx="441325" cy="3173730"/>
          </a:xfrm>
        </p:grpSpPr>
        <p:sp>
          <p:nvSpPr>
            <p:cNvPr id="19" name="object 19"/>
            <p:cNvSpPr/>
            <p:nvPr/>
          </p:nvSpPr>
          <p:spPr>
            <a:xfrm>
              <a:off x="4155808" y="1978164"/>
              <a:ext cx="76200" cy="2735580"/>
            </a:xfrm>
            <a:custGeom>
              <a:avLst/>
              <a:gdLst/>
              <a:ahLst/>
              <a:cxnLst/>
              <a:rect l="l" t="t" r="r" b="b"/>
              <a:pathLst>
                <a:path w="76200" h="2735579">
                  <a:moveTo>
                    <a:pt x="76200" y="1299972"/>
                  </a:moveTo>
                  <a:lnTo>
                    <a:pt x="38100" y="1223772"/>
                  </a:lnTo>
                  <a:lnTo>
                    <a:pt x="0" y="1299972"/>
                  </a:lnTo>
                  <a:lnTo>
                    <a:pt x="33528" y="1299972"/>
                  </a:lnTo>
                  <a:lnTo>
                    <a:pt x="33528" y="2659380"/>
                  </a:lnTo>
                  <a:lnTo>
                    <a:pt x="0" y="2659380"/>
                  </a:lnTo>
                  <a:lnTo>
                    <a:pt x="33528" y="2726436"/>
                  </a:lnTo>
                  <a:lnTo>
                    <a:pt x="38100" y="2735580"/>
                  </a:lnTo>
                  <a:lnTo>
                    <a:pt x="42672" y="2726436"/>
                  </a:lnTo>
                  <a:lnTo>
                    <a:pt x="76200" y="2659380"/>
                  </a:lnTo>
                  <a:lnTo>
                    <a:pt x="42672" y="2659380"/>
                  </a:lnTo>
                  <a:lnTo>
                    <a:pt x="42672" y="1299972"/>
                  </a:lnTo>
                  <a:lnTo>
                    <a:pt x="76200" y="1299972"/>
                  </a:lnTo>
                  <a:close/>
                </a:path>
                <a:path w="76200" h="2735579">
                  <a:moveTo>
                    <a:pt x="76200" y="76200"/>
                  </a:moveTo>
                  <a:lnTo>
                    <a:pt x="38100" y="0"/>
                  </a:lnTo>
                  <a:lnTo>
                    <a:pt x="0" y="76200"/>
                  </a:lnTo>
                  <a:lnTo>
                    <a:pt x="33528" y="76200"/>
                  </a:lnTo>
                  <a:lnTo>
                    <a:pt x="33528" y="198120"/>
                  </a:lnTo>
                  <a:lnTo>
                    <a:pt x="0" y="198120"/>
                  </a:lnTo>
                  <a:lnTo>
                    <a:pt x="23241" y="244602"/>
                  </a:lnTo>
                  <a:lnTo>
                    <a:pt x="0" y="291084"/>
                  </a:lnTo>
                  <a:lnTo>
                    <a:pt x="33528" y="291084"/>
                  </a:lnTo>
                  <a:lnTo>
                    <a:pt x="33528" y="1147572"/>
                  </a:lnTo>
                  <a:lnTo>
                    <a:pt x="0" y="1147572"/>
                  </a:lnTo>
                  <a:lnTo>
                    <a:pt x="33528" y="1214628"/>
                  </a:lnTo>
                  <a:lnTo>
                    <a:pt x="38100" y="1223772"/>
                  </a:lnTo>
                  <a:lnTo>
                    <a:pt x="42672" y="1214628"/>
                  </a:lnTo>
                  <a:lnTo>
                    <a:pt x="76200" y="1147572"/>
                  </a:lnTo>
                  <a:lnTo>
                    <a:pt x="42672" y="1147572"/>
                  </a:lnTo>
                  <a:lnTo>
                    <a:pt x="42672" y="291084"/>
                  </a:lnTo>
                  <a:lnTo>
                    <a:pt x="76200" y="291084"/>
                  </a:lnTo>
                  <a:lnTo>
                    <a:pt x="52959" y="244602"/>
                  </a:lnTo>
                  <a:lnTo>
                    <a:pt x="76200" y="198120"/>
                  </a:lnTo>
                  <a:lnTo>
                    <a:pt x="42672" y="198120"/>
                  </a:lnTo>
                  <a:lnTo>
                    <a:pt x="42672" y="76200"/>
                  </a:lnTo>
                  <a:lnTo>
                    <a:pt x="76200" y="76200"/>
                  </a:lnTo>
                  <a:close/>
                </a:path>
              </a:pathLst>
            </a:custGeom>
            <a:solidFill>
              <a:srgbClr val="000000"/>
            </a:solidFill>
          </p:spPr>
          <p:txBody>
            <a:bodyPr wrap="square" lIns="0" tIns="0" rIns="0" bIns="0" rtlCol="0"/>
            <a:lstStyle/>
            <a:p>
              <a:endParaRPr sz="1634"/>
            </a:p>
          </p:txBody>
        </p:sp>
        <p:sp>
          <p:nvSpPr>
            <p:cNvPr id="20" name="object 20"/>
            <p:cNvSpPr/>
            <p:nvPr/>
          </p:nvSpPr>
          <p:spPr>
            <a:xfrm>
              <a:off x="3977502" y="1545336"/>
              <a:ext cx="431800" cy="433070"/>
            </a:xfrm>
            <a:custGeom>
              <a:avLst/>
              <a:gdLst/>
              <a:ahLst/>
              <a:cxnLst/>
              <a:rect l="l" t="t" r="r" b="b"/>
              <a:pathLst>
                <a:path w="431800" h="433069">
                  <a:moveTo>
                    <a:pt x="216407" y="0"/>
                  </a:moveTo>
                  <a:lnTo>
                    <a:pt x="166511" y="5749"/>
                  </a:lnTo>
                  <a:lnTo>
                    <a:pt x="120853" y="22109"/>
                  </a:lnTo>
                  <a:lnTo>
                    <a:pt x="80687" y="47746"/>
                  </a:lnTo>
                  <a:lnTo>
                    <a:pt x="47266" y="81327"/>
                  </a:lnTo>
                  <a:lnTo>
                    <a:pt x="21842" y="121520"/>
                  </a:lnTo>
                  <a:lnTo>
                    <a:pt x="5669" y="166991"/>
                  </a:lnTo>
                  <a:lnTo>
                    <a:pt x="0" y="216407"/>
                  </a:lnTo>
                  <a:lnTo>
                    <a:pt x="5669" y="265824"/>
                  </a:lnTo>
                  <a:lnTo>
                    <a:pt x="21842" y="311295"/>
                  </a:lnTo>
                  <a:lnTo>
                    <a:pt x="47266" y="351488"/>
                  </a:lnTo>
                  <a:lnTo>
                    <a:pt x="80687" y="385069"/>
                  </a:lnTo>
                  <a:lnTo>
                    <a:pt x="120853" y="410706"/>
                  </a:lnTo>
                  <a:lnTo>
                    <a:pt x="166511" y="427066"/>
                  </a:lnTo>
                  <a:lnTo>
                    <a:pt x="216407" y="432815"/>
                  </a:lnTo>
                  <a:lnTo>
                    <a:pt x="265740" y="427066"/>
                  </a:lnTo>
                  <a:lnTo>
                    <a:pt x="310993" y="410706"/>
                  </a:lnTo>
                  <a:lnTo>
                    <a:pt x="350888" y="385069"/>
                  </a:lnTo>
                  <a:lnTo>
                    <a:pt x="384145" y="351488"/>
                  </a:lnTo>
                  <a:lnTo>
                    <a:pt x="409485" y="311295"/>
                  </a:lnTo>
                  <a:lnTo>
                    <a:pt x="425626" y="265824"/>
                  </a:lnTo>
                  <a:lnTo>
                    <a:pt x="431291" y="216407"/>
                  </a:lnTo>
                  <a:lnTo>
                    <a:pt x="425626" y="166991"/>
                  </a:lnTo>
                  <a:lnTo>
                    <a:pt x="409485" y="121520"/>
                  </a:lnTo>
                  <a:lnTo>
                    <a:pt x="384145" y="81327"/>
                  </a:lnTo>
                  <a:lnTo>
                    <a:pt x="350888" y="47746"/>
                  </a:lnTo>
                  <a:lnTo>
                    <a:pt x="310993" y="22109"/>
                  </a:lnTo>
                  <a:lnTo>
                    <a:pt x="265740" y="5749"/>
                  </a:lnTo>
                  <a:lnTo>
                    <a:pt x="216407" y="0"/>
                  </a:lnTo>
                  <a:close/>
                </a:path>
              </a:pathLst>
            </a:custGeom>
            <a:ln w="9524">
              <a:solidFill>
                <a:srgbClr val="000000"/>
              </a:solidFill>
            </a:ln>
          </p:spPr>
          <p:txBody>
            <a:bodyPr wrap="square" lIns="0" tIns="0" rIns="0" bIns="0" rtlCol="0"/>
            <a:lstStyle/>
            <a:p>
              <a:endParaRPr sz="1634"/>
            </a:p>
          </p:txBody>
        </p:sp>
      </p:grpSp>
      <p:sp>
        <p:nvSpPr>
          <p:cNvPr id="21" name="object 21"/>
          <p:cNvSpPr txBox="1"/>
          <p:nvPr/>
        </p:nvSpPr>
        <p:spPr>
          <a:xfrm>
            <a:off x="2289056" y="2991239"/>
            <a:ext cx="299677" cy="346795"/>
          </a:xfrm>
          <a:prstGeom prst="rect">
            <a:avLst/>
          </a:prstGeom>
        </p:spPr>
        <p:txBody>
          <a:bodyPr vert="horz" wrap="square" lIns="0" tIns="11526" rIns="0" bIns="0" rtlCol="0">
            <a:spAutoFit/>
          </a:bodyPr>
          <a:lstStyle/>
          <a:p>
            <a:pPr marL="34580">
              <a:spcBef>
                <a:spcPts val="91"/>
              </a:spcBef>
            </a:pPr>
            <a:r>
              <a:rPr sz="2178" spc="-5" dirty="0">
                <a:latin typeface="Times New Roman"/>
                <a:cs typeface="Times New Roman"/>
              </a:rPr>
              <a:t>y</a:t>
            </a:r>
            <a:r>
              <a:rPr sz="2178" spc="-6" baseline="-20833" dirty="0">
                <a:latin typeface="Times New Roman"/>
                <a:cs typeface="Times New Roman"/>
              </a:rPr>
              <a:t>1</a:t>
            </a:r>
            <a:endParaRPr sz="2178" baseline="-20833">
              <a:latin typeface="Times New Roman"/>
              <a:cs typeface="Times New Roman"/>
            </a:endParaRPr>
          </a:p>
        </p:txBody>
      </p:sp>
      <p:sp>
        <p:nvSpPr>
          <p:cNvPr id="22" name="object 22"/>
          <p:cNvSpPr txBox="1"/>
          <p:nvPr/>
        </p:nvSpPr>
        <p:spPr>
          <a:xfrm>
            <a:off x="5229585" y="3514060"/>
            <a:ext cx="299677" cy="346795"/>
          </a:xfrm>
          <a:prstGeom prst="rect">
            <a:avLst/>
          </a:prstGeom>
        </p:spPr>
        <p:txBody>
          <a:bodyPr vert="horz" wrap="square" lIns="0" tIns="11526" rIns="0" bIns="0" rtlCol="0">
            <a:spAutoFit/>
          </a:bodyPr>
          <a:lstStyle/>
          <a:p>
            <a:pPr marL="34580">
              <a:spcBef>
                <a:spcPts val="91"/>
              </a:spcBef>
            </a:pPr>
            <a:r>
              <a:rPr sz="2178" spc="-5" dirty="0">
                <a:latin typeface="Times New Roman"/>
                <a:cs typeface="Times New Roman"/>
              </a:rPr>
              <a:t>y</a:t>
            </a:r>
            <a:r>
              <a:rPr sz="2178" spc="-6" baseline="-20833" dirty="0">
                <a:latin typeface="Times New Roman"/>
                <a:cs typeface="Times New Roman"/>
              </a:rPr>
              <a:t>2</a:t>
            </a:r>
            <a:endParaRPr sz="2178" baseline="-20833">
              <a:latin typeface="Times New Roman"/>
              <a:cs typeface="Times New Roman"/>
            </a:endParaRPr>
          </a:p>
        </p:txBody>
      </p:sp>
      <p:sp>
        <p:nvSpPr>
          <p:cNvPr id="23" name="object 23"/>
          <p:cNvSpPr txBox="1"/>
          <p:nvPr/>
        </p:nvSpPr>
        <p:spPr>
          <a:xfrm>
            <a:off x="2917922" y="2207006"/>
            <a:ext cx="92785" cy="179249"/>
          </a:xfrm>
          <a:prstGeom prst="rect">
            <a:avLst/>
          </a:prstGeom>
        </p:spPr>
        <p:txBody>
          <a:bodyPr vert="horz" wrap="square" lIns="0" tIns="11526" rIns="0" bIns="0" rtlCol="0">
            <a:spAutoFit/>
          </a:bodyPr>
          <a:lstStyle/>
          <a:p>
            <a:pPr marL="11527">
              <a:spcBef>
                <a:spcPts val="91"/>
              </a:spcBef>
            </a:pPr>
            <a:r>
              <a:rPr sz="1089" dirty="0">
                <a:latin typeface="Times New Roman"/>
                <a:cs typeface="Times New Roman"/>
              </a:rPr>
              <a:t>1</a:t>
            </a:r>
            <a:endParaRPr sz="1089">
              <a:latin typeface="Times New Roman"/>
              <a:cs typeface="Times New Roman"/>
            </a:endParaRPr>
          </a:p>
        </p:txBody>
      </p:sp>
      <p:sp>
        <p:nvSpPr>
          <p:cNvPr id="24" name="object 24"/>
          <p:cNvSpPr txBox="1"/>
          <p:nvPr/>
        </p:nvSpPr>
        <p:spPr>
          <a:xfrm>
            <a:off x="2745492" y="2079759"/>
            <a:ext cx="622983" cy="263118"/>
          </a:xfrm>
          <a:prstGeom prst="rect">
            <a:avLst/>
          </a:prstGeom>
        </p:spPr>
        <p:txBody>
          <a:bodyPr vert="horz" wrap="square" lIns="0" tIns="11526" rIns="0" bIns="0" rtlCol="0">
            <a:spAutoFit/>
          </a:bodyPr>
          <a:lstStyle/>
          <a:p>
            <a:pPr marL="34580">
              <a:spcBef>
                <a:spcPts val="91"/>
              </a:spcBef>
            </a:pPr>
            <a:r>
              <a:rPr sz="1634" dirty="0">
                <a:latin typeface="Times New Roman"/>
                <a:cs typeface="Times New Roman"/>
              </a:rPr>
              <a:t>V</a:t>
            </a:r>
            <a:r>
              <a:rPr sz="1634" spc="77" dirty="0">
                <a:latin typeface="Times New Roman"/>
                <a:cs typeface="Times New Roman"/>
              </a:rPr>
              <a:t> </a:t>
            </a:r>
            <a:r>
              <a:rPr sz="1634" spc="-6" baseline="23148" dirty="0">
                <a:latin typeface="Times New Roman"/>
                <a:cs typeface="Times New Roman"/>
              </a:rPr>
              <a:t>2</a:t>
            </a:r>
            <a:r>
              <a:rPr sz="1634" spc="-5" dirty="0">
                <a:latin typeface="Times New Roman"/>
                <a:cs typeface="Times New Roman"/>
              </a:rPr>
              <a:t>/2g</a:t>
            </a:r>
            <a:endParaRPr sz="1634">
              <a:latin typeface="Times New Roman"/>
              <a:cs typeface="Times New Roman"/>
            </a:endParaRPr>
          </a:p>
        </p:txBody>
      </p:sp>
      <p:sp>
        <p:nvSpPr>
          <p:cNvPr id="25" name="object 25"/>
          <p:cNvSpPr txBox="1"/>
          <p:nvPr/>
        </p:nvSpPr>
        <p:spPr>
          <a:xfrm>
            <a:off x="5337008" y="2402027"/>
            <a:ext cx="92785" cy="179249"/>
          </a:xfrm>
          <a:prstGeom prst="rect">
            <a:avLst/>
          </a:prstGeom>
        </p:spPr>
        <p:txBody>
          <a:bodyPr vert="horz" wrap="square" lIns="0" tIns="11526" rIns="0" bIns="0" rtlCol="0">
            <a:spAutoFit/>
          </a:bodyPr>
          <a:lstStyle/>
          <a:p>
            <a:pPr marL="11527">
              <a:spcBef>
                <a:spcPts val="91"/>
              </a:spcBef>
            </a:pPr>
            <a:r>
              <a:rPr sz="1089" dirty="0">
                <a:latin typeface="Times New Roman"/>
                <a:cs typeface="Times New Roman"/>
              </a:rPr>
              <a:t>2</a:t>
            </a:r>
            <a:endParaRPr sz="1089">
              <a:latin typeface="Times New Roman"/>
              <a:cs typeface="Times New Roman"/>
            </a:endParaRPr>
          </a:p>
        </p:txBody>
      </p:sp>
      <p:sp>
        <p:nvSpPr>
          <p:cNvPr id="26" name="object 26"/>
          <p:cNvSpPr txBox="1"/>
          <p:nvPr/>
        </p:nvSpPr>
        <p:spPr>
          <a:xfrm>
            <a:off x="5164586" y="2274781"/>
            <a:ext cx="622983" cy="263118"/>
          </a:xfrm>
          <a:prstGeom prst="rect">
            <a:avLst/>
          </a:prstGeom>
        </p:spPr>
        <p:txBody>
          <a:bodyPr vert="horz" wrap="square" lIns="0" tIns="11526" rIns="0" bIns="0" rtlCol="0">
            <a:spAutoFit/>
          </a:bodyPr>
          <a:lstStyle/>
          <a:p>
            <a:pPr marL="34580">
              <a:spcBef>
                <a:spcPts val="91"/>
              </a:spcBef>
            </a:pPr>
            <a:r>
              <a:rPr sz="1634" dirty="0">
                <a:latin typeface="Times New Roman"/>
                <a:cs typeface="Times New Roman"/>
              </a:rPr>
              <a:t>V</a:t>
            </a:r>
            <a:r>
              <a:rPr sz="1634" spc="77" dirty="0">
                <a:latin typeface="Times New Roman"/>
                <a:cs typeface="Times New Roman"/>
              </a:rPr>
              <a:t> </a:t>
            </a:r>
            <a:r>
              <a:rPr sz="1634" spc="-6" baseline="23148" dirty="0">
                <a:latin typeface="Times New Roman"/>
                <a:cs typeface="Times New Roman"/>
              </a:rPr>
              <a:t>2</a:t>
            </a:r>
            <a:r>
              <a:rPr sz="1634" spc="-5" dirty="0">
                <a:latin typeface="Times New Roman"/>
                <a:cs typeface="Times New Roman"/>
              </a:rPr>
              <a:t>/2g</a:t>
            </a:r>
            <a:endParaRPr sz="1634">
              <a:latin typeface="Times New Roman"/>
              <a:cs typeface="Times New Roman"/>
            </a:endParaRPr>
          </a:p>
        </p:txBody>
      </p:sp>
      <p:sp>
        <p:nvSpPr>
          <p:cNvPr id="27" name="object 27"/>
          <p:cNvSpPr txBox="1"/>
          <p:nvPr/>
        </p:nvSpPr>
        <p:spPr>
          <a:xfrm>
            <a:off x="5295976" y="1684185"/>
            <a:ext cx="269133" cy="346795"/>
          </a:xfrm>
          <a:prstGeom prst="rect">
            <a:avLst/>
          </a:prstGeom>
        </p:spPr>
        <p:txBody>
          <a:bodyPr vert="horz" wrap="square" lIns="0" tIns="11526" rIns="0" bIns="0" rtlCol="0">
            <a:spAutoFit/>
          </a:bodyPr>
          <a:lstStyle/>
          <a:p>
            <a:pPr marL="34580">
              <a:spcBef>
                <a:spcPts val="91"/>
              </a:spcBef>
            </a:pPr>
            <a:r>
              <a:rPr sz="2178" spc="-5" dirty="0">
                <a:latin typeface="Times New Roman"/>
                <a:cs typeface="Times New Roman"/>
              </a:rPr>
              <a:t>h</a:t>
            </a:r>
            <a:r>
              <a:rPr sz="2178" spc="-6" baseline="-20833" dirty="0">
                <a:latin typeface="Times New Roman"/>
                <a:cs typeface="Times New Roman"/>
              </a:rPr>
              <a:t>f</a:t>
            </a:r>
            <a:endParaRPr sz="2178" baseline="-20833">
              <a:latin typeface="Times New Roman"/>
              <a:cs typeface="Times New Roman"/>
            </a:endParaRPr>
          </a:p>
        </p:txBody>
      </p:sp>
      <p:sp>
        <p:nvSpPr>
          <p:cNvPr id="28" name="object 28"/>
          <p:cNvSpPr/>
          <p:nvPr/>
        </p:nvSpPr>
        <p:spPr>
          <a:xfrm>
            <a:off x="2435667" y="1336094"/>
            <a:ext cx="391886" cy="393038"/>
          </a:xfrm>
          <a:custGeom>
            <a:avLst/>
            <a:gdLst/>
            <a:ahLst/>
            <a:cxnLst/>
            <a:rect l="l" t="t" r="r" b="b"/>
            <a:pathLst>
              <a:path w="431800" h="433069">
                <a:moveTo>
                  <a:pt x="216401" y="0"/>
                </a:moveTo>
                <a:lnTo>
                  <a:pt x="166987" y="5749"/>
                </a:lnTo>
                <a:lnTo>
                  <a:pt x="121517" y="22110"/>
                </a:lnTo>
                <a:lnTo>
                  <a:pt x="81326" y="47748"/>
                </a:lnTo>
                <a:lnTo>
                  <a:pt x="47745" y="81331"/>
                </a:lnTo>
                <a:lnTo>
                  <a:pt x="22108" y="121525"/>
                </a:lnTo>
                <a:lnTo>
                  <a:pt x="5749" y="166997"/>
                </a:lnTo>
                <a:lnTo>
                  <a:pt x="0" y="216414"/>
                </a:lnTo>
                <a:lnTo>
                  <a:pt x="5749" y="265830"/>
                </a:lnTo>
                <a:lnTo>
                  <a:pt x="22108" y="311301"/>
                </a:lnTo>
                <a:lnTo>
                  <a:pt x="47745" y="351494"/>
                </a:lnTo>
                <a:lnTo>
                  <a:pt x="81326" y="385076"/>
                </a:lnTo>
                <a:lnTo>
                  <a:pt x="121517" y="410712"/>
                </a:lnTo>
                <a:lnTo>
                  <a:pt x="166987" y="427072"/>
                </a:lnTo>
                <a:lnTo>
                  <a:pt x="216401" y="432822"/>
                </a:lnTo>
                <a:lnTo>
                  <a:pt x="265734" y="427072"/>
                </a:lnTo>
                <a:lnTo>
                  <a:pt x="310987" y="410712"/>
                </a:lnTo>
                <a:lnTo>
                  <a:pt x="350882" y="385076"/>
                </a:lnTo>
                <a:lnTo>
                  <a:pt x="384139" y="351494"/>
                </a:lnTo>
                <a:lnTo>
                  <a:pt x="409478" y="311301"/>
                </a:lnTo>
                <a:lnTo>
                  <a:pt x="425620" y="265830"/>
                </a:lnTo>
                <a:lnTo>
                  <a:pt x="431285" y="216414"/>
                </a:lnTo>
                <a:lnTo>
                  <a:pt x="425620" y="166997"/>
                </a:lnTo>
                <a:lnTo>
                  <a:pt x="409478" y="121525"/>
                </a:lnTo>
                <a:lnTo>
                  <a:pt x="384139" y="81331"/>
                </a:lnTo>
                <a:lnTo>
                  <a:pt x="350882" y="47748"/>
                </a:lnTo>
                <a:lnTo>
                  <a:pt x="310987" y="22110"/>
                </a:lnTo>
                <a:lnTo>
                  <a:pt x="265734" y="5749"/>
                </a:lnTo>
                <a:lnTo>
                  <a:pt x="216401" y="0"/>
                </a:lnTo>
                <a:close/>
              </a:path>
            </a:pathLst>
          </a:custGeom>
          <a:ln w="9524">
            <a:solidFill>
              <a:srgbClr val="000000"/>
            </a:solidFill>
          </a:ln>
        </p:spPr>
        <p:txBody>
          <a:bodyPr wrap="square" lIns="0" tIns="0" rIns="0" bIns="0" rtlCol="0"/>
          <a:lstStyle/>
          <a:p>
            <a:endParaRPr sz="1634"/>
          </a:p>
        </p:txBody>
      </p:sp>
      <p:sp>
        <p:nvSpPr>
          <p:cNvPr id="29" name="object 29"/>
          <p:cNvSpPr txBox="1"/>
          <p:nvPr/>
        </p:nvSpPr>
        <p:spPr>
          <a:xfrm>
            <a:off x="2549088" y="1422775"/>
            <a:ext cx="3516022" cy="346795"/>
          </a:xfrm>
          <a:prstGeom prst="rect">
            <a:avLst/>
          </a:prstGeom>
        </p:spPr>
        <p:txBody>
          <a:bodyPr vert="horz" wrap="square" lIns="0" tIns="11526" rIns="0" bIns="0" rtlCol="0">
            <a:spAutoFit/>
          </a:bodyPr>
          <a:lstStyle/>
          <a:p>
            <a:pPr marL="34580">
              <a:spcBef>
                <a:spcPts val="91"/>
              </a:spcBef>
              <a:tabLst>
                <a:tab pos="2453420" algn="l"/>
                <a:tab pos="3481009" algn="l"/>
              </a:tabLst>
            </a:pPr>
            <a:r>
              <a:rPr sz="3267" baseline="13888" dirty="0">
                <a:latin typeface="Times New Roman"/>
                <a:cs typeface="Times New Roman"/>
              </a:rPr>
              <a:t>1</a:t>
            </a:r>
            <a:r>
              <a:rPr sz="2178" u="dashLong" dirty="0">
                <a:uFill>
                  <a:solidFill>
                    <a:srgbClr val="000000"/>
                  </a:solidFill>
                </a:uFill>
                <a:latin typeface="Times New Roman"/>
                <a:cs typeface="Times New Roman"/>
              </a:rPr>
              <a:t>	2	</a:t>
            </a:r>
            <a:endParaRPr sz="2178">
              <a:latin typeface="Times New Roman"/>
              <a:cs typeface="Times New Roman"/>
            </a:endParaRPr>
          </a:p>
        </p:txBody>
      </p:sp>
      <p:sp>
        <p:nvSpPr>
          <p:cNvPr id="30" name="object 30"/>
          <p:cNvSpPr txBox="1"/>
          <p:nvPr/>
        </p:nvSpPr>
        <p:spPr>
          <a:xfrm>
            <a:off x="2703524" y="5735360"/>
            <a:ext cx="2274090" cy="346795"/>
          </a:xfrm>
          <a:prstGeom prst="rect">
            <a:avLst/>
          </a:prstGeom>
        </p:spPr>
        <p:txBody>
          <a:bodyPr vert="horz" wrap="square" lIns="0" tIns="11526" rIns="0" bIns="0" rtlCol="0">
            <a:spAutoFit/>
          </a:bodyPr>
          <a:lstStyle/>
          <a:p>
            <a:pPr marL="11527">
              <a:spcBef>
                <a:spcPts val="91"/>
              </a:spcBef>
            </a:pPr>
            <a:r>
              <a:rPr sz="2178" spc="-5" dirty="0">
                <a:latin typeface="Times New Roman"/>
                <a:cs typeface="Times New Roman"/>
              </a:rPr>
              <a:t>Open-Channel</a:t>
            </a:r>
            <a:r>
              <a:rPr sz="2178" spc="-45" dirty="0">
                <a:latin typeface="Times New Roman"/>
                <a:cs typeface="Times New Roman"/>
              </a:rPr>
              <a:t> </a:t>
            </a:r>
            <a:r>
              <a:rPr sz="2178" spc="-9" dirty="0">
                <a:latin typeface="Times New Roman"/>
                <a:cs typeface="Times New Roman"/>
              </a:rPr>
              <a:t>Flow</a:t>
            </a:r>
            <a:endParaRPr sz="2178">
              <a:latin typeface="Times New Roman"/>
              <a:cs typeface="Times New Roman"/>
            </a:endParaRPr>
          </a:p>
        </p:txBody>
      </p:sp>
      <p:grpSp>
        <p:nvGrpSpPr>
          <p:cNvPr id="31" name="object 31"/>
          <p:cNvGrpSpPr/>
          <p:nvPr/>
        </p:nvGrpSpPr>
        <p:grpSpPr>
          <a:xfrm>
            <a:off x="6156099" y="1203141"/>
            <a:ext cx="4093477" cy="3407101"/>
            <a:chOff x="5412920" y="1325683"/>
            <a:chExt cx="4510405" cy="3754120"/>
          </a:xfrm>
        </p:grpSpPr>
        <p:sp>
          <p:nvSpPr>
            <p:cNvPr id="32" name="object 32"/>
            <p:cNvSpPr/>
            <p:nvPr/>
          </p:nvSpPr>
          <p:spPr>
            <a:xfrm>
              <a:off x="5705718" y="3488435"/>
              <a:ext cx="3961129" cy="1584960"/>
            </a:xfrm>
            <a:custGeom>
              <a:avLst/>
              <a:gdLst/>
              <a:ahLst/>
              <a:cxnLst/>
              <a:rect l="l" t="t" r="r" b="b"/>
              <a:pathLst>
                <a:path w="3961129" h="1584960">
                  <a:moveTo>
                    <a:pt x="0" y="1153667"/>
                  </a:moveTo>
                  <a:lnTo>
                    <a:pt x="3817619" y="1584959"/>
                  </a:lnTo>
                </a:path>
                <a:path w="3961129" h="1584960">
                  <a:moveTo>
                    <a:pt x="0" y="0"/>
                  </a:moveTo>
                  <a:lnTo>
                    <a:pt x="3960875" y="505967"/>
                  </a:lnTo>
                </a:path>
              </a:pathLst>
            </a:custGeom>
            <a:ln w="9524">
              <a:solidFill>
                <a:srgbClr val="000000"/>
              </a:solidFill>
            </a:ln>
          </p:spPr>
          <p:txBody>
            <a:bodyPr wrap="square" lIns="0" tIns="0" rIns="0" bIns="0" rtlCol="0"/>
            <a:lstStyle/>
            <a:p>
              <a:endParaRPr sz="1634"/>
            </a:p>
          </p:txBody>
        </p:sp>
        <p:sp>
          <p:nvSpPr>
            <p:cNvPr id="33" name="object 33"/>
            <p:cNvSpPr/>
            <p:nvPr/>
          </p:nvSpPr>
          <p:spPr>
            <a:xfrm>
              <a:off x="5417682" y="3994403"/>
              <a:ext cx="4500880" cy="576580"/>
            </a:xfrm>
            <a:custGeom>
              <a:avLst/>
              <a:gdLst/>
              <a:ahLst/>
              <a:cxnLst/>
              <a:rect l="l" t="t" r="r" b="b"/>
              <a:pathLst>
                <a:path w="4500880" h="576579">
                  <a:moveTo>
                    <a:pt x="0" y="0"/>
                  </a:moveTo>
                  <a:lnTo>
                    <a:pt x="4500371" y="576071"/>
                  </a:lnTo>
                </a:path>
              </a:pathLst>
            </a:custGeom>
            <a:ln w="9524">
              <a:solidFill>
                <a:srgbClr val="000000"/>
              </a:solidFill>
              <a:prstDash val="lgDashDot"/>
            </a:ln>
          </p:spPr>
          <p:txBody>
            <a:bodyPr wrap="square" lIns="0" tIns="0" rIns="0" bIns="0" rtlCol="0"/>
            <a:lstStyle/>
            <a:p>
              <a:endParaRPr sz="1634"/>
            </a:p>
          </p:txBody>
        </p:sp>
        <p:sp>
          <p:nvSpPr>
            <p:cNvPr id="34" name="object 34"/>
            <p:cNvSpPr/>
            <p:nvPr/>
          </p:nvSpPr>
          <p:spPr>
            <a:xfrm>
              <a:off x="5490834" y="1330445"/>
              <a:ext cx="4186554" cy="3744595"/>
            </a:xfrm>
            <a:custGeom>
              <a:avLst/>
              <a:gdLst/>
              <a:ahLst/>
              <a:cxnLst/>
              <a:rect l="l" t="t" r="r" b="b"/>
              <a:pathLst>
                <a:path w="4186554" h="3744595">
                  <a:moveTo>
                    <a:pt x="214883" y="2157990"/>
                  </a:moveTo>
                  <a:lnTo>
                    <a:pt x="175991" y="2197614"/>
                  </a:lnTo>
                  <a:lnTo>
                    <a:pt x="139659" y="2238335"/>
                  </a:lnTo>
                  <a:lnTo>
                    <a:pt x="108447" y="2280885"/>
                  </a:lnTo>
                  <a:lnTo>
                    <a:pt x="84917" y="2325995"/>
                  </a:lnTo>
                  <a:lnTo>
                    <a:pt x="71627" y="2374398"/>
                  </a:lnTo>
                  <a:lnTo>
                    <a:pt x="69631" y="2415743"/>
                  </a:lnTo>
                  <a:lnTo>
                    <a:pt x="75974" y="2457258"/>
                  </a:lnTo>
                  <a:lnTo>
                    <a:pt x="88582" y="2500890"/>
                  </a:lnTo>
                  <a:lnTo>
                    <a:pt x="105381" y="2548585"/>
                  </a:lnTo>
                  <a:lnTo>
                    <a:pt x="124297" y="2602292"/>
                  </a:lnTo>
                  <a:lnTo>
                    <a:pt x="143255" y="2663958"/>
                  </a:lnTo>
                  <a:lnTo>
                    <a:pt x="154802" y="2702773"/>
                  </a:lnTo>
                  <a:lnTo>
                    <a:pt x="169652" y="2746865"/>
                  </a:lnTo>
                  <a:lnTo>
                    <a:pt x="186805" y="2794935"/>
                  </a:lnTo>
                  <a:lnTo>
                    <a:pt x="205255" y="2845683"/>
                  </a:lnTo>
                  <a:lnTo>
                    <a:pt x="224001" y="2897813"/>
                  </a:lnTo>
                  <a:lnTo>
                    <a:pt x="242040" y="2950025"/>
                  </a:lnTo>
                  <a:lnTo>
                    <a:pt x="258367" y="3001021"/>
                  </a:lnTo>
                  <a:lnTo>
                    <a:pt x="271981" y="3049503"/>
                  </a:lnTo>
                  <a:lnTo>
                    <a:pt x="281879" y="3094172"/>
                  </a:lnTo>
                  <a:lnTo>
                    <a:pt x="287057" y="3133730"/>
                  </a:lnTo>
                  <a:lnTo>
                    <a:pt x="286511" y="3166878"/>
                  </a:lnTo>
                  <a:lnTo>
                    <a:pt x="269642" y="3216760"/>
                  </a:lnTo>
                  <a:lnTo>
                    <a:pt x="235881" y="3257584"/>
                  </a:lnTo>
                  <a:lnTo>
                    <a:pt x="192214" y="3288417"/>
                  </a:lnTo>
                  <a:lnTo>
                    <a:pt x="145626" y="3308327"/>
                  </a:lnTo>
                  <a:lnTo>
                    <a:pt x="103102" y="3316385"/>
                  </a:lnTo>
                  <a:lnTo>
                    <a:pt x="71627" y="3311658"/>
                  </a:lnTo>
                  <a:lnTo>
                    <a:pt x="31383" y="3255608"/>
                  </a:lnTo>
                  <a:lnTo>
                    <a:pt x="17525" y="3208216"/>
                  </a:lnTo>
                  <a:lnTo>
                    <a:pt x="7732" y="3151807"/>
                  </a:lnTo>
                  <a:lnTo>
                    <a:pt x="1919" y="3089302"/>
                  </a:lnTo>
                  <a:lnTo>
                    <a:pt x="0" y="3023622"/>
                  </a:lnTo>
                  <a:lnTo>
                    <a:pt x="1676" y="2979912"/>
                  </a:lnTo>
                  <a:lnTo>
                    <a:pt x="6278" y="2928877"/>
                  </a:lnTo>
                  <a:lnTo>
                    <a:pt x="13167" y="2872704"/>
                  </a:lnTo>
                  <a:lnTo>
                    <a:pt x="21701" y="2813578"/>
                  </a:lnTo>
                  <a:lnTo>
                    <a:pt x="31241" y="2753683"/>
                  </a:lnTo>
                  <a:lnTo>
                    <a:pt x="41147" y="2695206"/>
                  </a:lnTo>
                  <a:lnTo>
                    <a:pt x="50779" y="2640331"/>
                  </a:lnTo>
                  <a:lnTo>
                    <a:pt x="59496" y="2591244"/>
                  </a:lnTo>
                  <a:lnTo>
                    <a:pt x="66659" y="2550132"/>
                  </a:lnTo>
                  <a:lnTo>
                    <a:pt x="71627" y="2519178"/>
                  </a:lnTo>
                </a:path>
                <a:path w="4186554" h="3744595">
                  <a:moveTo>
                    <a:pt x="4021835" y="3744474"/>
                  </a:moveTo>
                  <a:lnTo>
                    <a:pt x="4052267" y="3708507"/>
                  </a:lnTo>
                  <a:lnTo>
                    <a:pt x="4080211" y="3671443"/>
                  </a:lnTo>
                  <a:lnTo>
                    <a:pt x="4103912" y="3632551"/>
                  </a:lnTo>
                  <a:lnTo>
                    <a:pt x="4121615" y="3591098"/>
                  </a:lnTo>
                  <a:lnTo>
                    <a:pt x="4131563" y="3546354"/>
                  </a:lnTo>
                  <a:lnTo>
                    <a:pt x="4132161" y="3500487"/>
                  </a:lnTo>
                  <a:lnTo>
                    <a:pt x="4124638" y="3454109"/>
                  </a:lnTo>
                  <a:lnTo>
                    <a:pt x="4111483" y="3404146"/>
                  </a:lnTo>
                  <a:lnTo>
                    <a:pt x="4095182" y="3347526"/>
                  </a:lnTo>
                  <a:lnTo>
                    <a:pt x="4078223" y="3281178"/>
                  </a:lnTo>
                  <a:lnTo>
                    <a:pt x="4068238" y="3241253"/>
                  </a:lnTo>
                  <a:lnTo>
                    <a:pt x="4055400" y="3195687"/>
                  </a:lnTo>
                  <a:lnTo>
                    <a:pt x="4040696" y="3146061"/>
                  </a:lnTo>
                  <a:lnTo>
                    <a:pt x="4025115" y="3093957"/>
                  </a:lnTo>
                  <a:lnTo>
                    <a:pt x="4009643" y="3040957"/>
                  </a:lnTo>
                  <a:lnTo>
                    <a:pt x="3995269" y="2988643"/>
                  </a:lnTo>
                  <a:lnTo>
                    <a:pt x="3982980" y="2938596"/>
                  </a:lnTo>
                  <a:lnTo>
                    <a:pt x="3973762" y="2892399"/>
                  </a:lnTo>
                  <a:lnTo>
                    <a:pt x="3968605" y="2851634"/>
                  </a:lnTo>
                  <a:lnTo>
                    <a:pt x="3968495" y="2817882"/>
                  </a:lnTo>
                  <a:lnTo>
                    <a:pt x="3985601" y="2764005"/>
                  </a:lnTo>
                  <a:lnTo>
                    <a:pt x="4019751" y="2722272"/>
                  </a:lnTo>
                  <a:lnTo>
                    <a:pt x="4061654" y="2694218"/>
                  </a:lnTo>
                  <a:lnTo>
                    <a:pt x="4102022" y="2681380"/>
                  </a:lnTo>
                  <a:lnTo>
                    <a:pt x="4131563" y="2685294"/>
                  </a:lnTo>
                  <a:lnTo>
                    <a:pt x="4162043" y="2736376"/>
                  </a:lnTo>
                  <a:lnTo>
                    <a:pt x="4172711" y="2779972"/>
                  </a:lnTo>
                  <a:lnTo>
                    <a:pt x="4180331" y="2831823"/>
                  </a:lnTo>
                  <a:lnTo>
                    <a:pt x="4184903" y="2889093"/>
                  </a:lnTo>
                  <a:lnTo>
                    <a:pt x="4186427" y="2948946"/>
                  </a:lnTo>
                  <a:lnTo>
                    <a:pt x="4184847" y="2994438"/>
                  </a:lnTo>
                  <a:lnTo>
                    <a:pt x="4180557" y="3047819"/>
                  </a:lnTo>
                  <a:lnTo>
                    <a:pt x="4174235" y="3106369"/>
                  </a:lnTo>
                  <a:lnTo>
                    <a:pt x="4166559" y="3167365"/>
                  </a:lnTo>
                  <a:lnTo>
                    <a:pt x="4158205" y="3228084"/>
                  </a:lnTo>
                  <a:lnTo>
                    <a:pt x="4149851" y="3285806"/>
                  </a:lnTo>
                  <a:lnTo>
                    <a:pt x="4142175" y="3337808"/>
                  </a:lnTo>
                  <a:lnTo>
                    <a:pt x="4135853" y="3381368"/>
                  </a:lnTo>
                  <a:lnTo>
                    <a:pt x="4131563" y="3413766"/>
                  </a:lnTo>
                </a:path>
                <a:path w="4186554" h="3744595">
                  <a:moveTo>
                    <a:pt x="934211" y="2231142"/>
                  </a:moveTo>
                  <a:lnTo>
                    <a:pt x="934211" y="0"/>
                  </a:lnTo>
                </a:path>
                <a:path w="4186554" h="3744595">
                  <a:moveTo>
                    <a:pt x="1078991" y="2249430"/>
                  </a:moveTo>
                  <a:lnTo>
                    <a:pt x="1078991" y="0"/>
                  </a:lnTo>
                </a:path>
                <a:path w="4186554" h="3744595">
                  <a:moveTo>
                    <a:pt x="3240023" y="2519178"/>
                  </a:moveTo>
                  <a:lnTo>
                    <a:pt x="3240023" y="502926"/>
                  </a:lnTo>
                </a:path>
                <a:path w="4186554" h="3744595">
                  <a:moveTo>
                    <a:pt x="3384803" y="2595378"/>
                  </a:moveTo>
                  <a:lnTo>
                    <a:pt x="3384803" y="502926"/>
                  </a:lnTo>
                </a:path>
                <a:path w="4186554" h="3744595">
                  <a:moveTo>
                    <a:pt x="934211" y="502926"/>
                  </a:moveTo>
                  <a:lnTo>
                    <a:pt x="1078991" y="502926"/>
                  </a:lnTo>
                </a:path>
                <a:path w="4186554" h="3744595">
                  <a:moveTo>
                    <a:pt x="3240023" y="1367034"/>
                  </a:moveTo>
                  <a:lnTo>
                    <a:pt x="3384803" y="1367034"/>
                  </a:lnTo>
                </a:path>
              </a:pathLst>
            </a:custGeom>
            <a:ln w="9524">
              <a:solidFill>
                <a:srgbClr val="000000"/>
              </a:solidFill>
            </a:ln>
          </p:spPr>
          <p:txBody>
            <a:bodyPr wrap="square" lIns="0" tIns="0" rIns="0" bIns="0" rtlCol="0"/>
            <a:lstStyle/>
            <a:p>
              <a:endParaRPr sz="1634"/>
            </a:p>
          </p:txBody>
        </p:sp>
        <p:sp>
          <p:nvSpPr>
            <p:cNvPr id="35" name="object 35"/>
            <p:cNvSpPr/>
            <p:nvPr/>
          </p:nvSpPr>
          <p:spPr>
            <a:xfrm>
              <a:off x="6569826" y="1833371"/>
              <a:ext cx="2161540" cy="864235"/>
            </a:xfrm>
            <a:custGeom>
              <a:avLst/>
              <a:gdLst/>
              <a:ahLst/>
              <a:cxnLst/>
              <a:rect l="l" t="t" r="r" b="b"/>
              <a:pathLst>
                <a:path w="2161540" h="864235">
                  <a:moveTo>
                    <a:pt x="0" y="0"/>
                  </a:moveTo>
                  <a:lnTo>
                    <a:pt x="2161031" y="864107"/>
                  </a:lnTo>
                </a:path>
              </a:pathLst>
            </a:custGeom>
            <a:ln w="9524">
              <a:solidFill>
                <a:srgbClr val="0000FF"/>
              </a:solidFill>
              <a:prstDash val="lgDash"/>
            </a:ln>
          </p:spPr>
          <p:txBody>
            <a:bodyPr wrap="square" lIns="0" tIns="0" rIns="0" bIns="0" rtlCol="0"/>
            <a:lstStyle/>
            <a:p>
              <a:endParaRPr sz="1634"/>
            </a:p>
          </p:txBody>
        </p:sp>
      </p:grpSp>
      <p:sp>
        <p:nvSpPr>
          <p:cNvPr id="36" name="object 36"/>
          <p:cNvSpPr txBox="1"/>
          <p:nvPr/>
        </p:nvSpPr>
        <p:spPr>
          <a:xfrm>
            <a:off x="5644062" y="2794835"/>
            <a:ext cx="592439" cy="346795"/>
          </a:xfrm>
          <a:prstGeom prst="rect">
            <a:avLst/>
          </a:prstGeom>
        </p:spPr>
        <p:txBody>
          <a:bodyPr vert="horz" wrap="square" lIns="0" tIns="11526" rIns="0" bIns="0" rtlCol="0">
            <a:spAutoFit/>
          </a:bodyPr>
          <a:lstStyle/>
          <a:p>
            <a:pPr marL="11527">
              <a:spcBef>
                <a:spcPts val="91"/>
              </a:spcBef>
            </a:pPr>
            <a:r>
              <a:rPr sz="2178" spc="5" dirty="0">
                <a:solidFill>
                  <a:srgbClr val="0000FF"/>
                </a:solidFill>
                <a:latin typeface="Times New Roman"/>
                <a:cs typeface="Times New Roman"/>
              </a:rPr>
              <a:t>H</a:t>
            </a:r>
            <a:r>
              <a:rPr sz="2178" spc="-9" dirty="0">
                <a:solidFill>
                  <a:srgbClr val="0000FF"/>
                </a:solidFill>
                <a:latin typeface="Times New Roman"/>
                <a:cs typeface="Times New Roman"/>
              </a:rPr>
              <a:t>G</a:t>
            </a:r>
            <a:r>
              <a:rPr sz="2178" dirty="0">
                <a:solidFill>
                  <a:srgbClr val="0000FF"/>
                </a:solidFill>
                <a:latin typeface="Times New Roman"/>
                <a:cs typeface="Times New Roman"/>
              </a:rPr>
              <a:t>L</a:t>
            </a:r>
            <a:endParaRPr sz="2178">
              <a:latin typeface="Times New Roman"/>
              <a:cs typeface="Times New Roman"/>
            </a:endParaRPr>
          </a:p>
        </p:txBody>
      </p:sp>
      <p:sp>
        <p:nvSpPr>
          <p:cNvPr id="37" name="object 37"/>
          <p:cNvSpPr/>
          <p:nvPr/>
        </p:nvSpPr>
        <p:spPr>
          <a:xfrm>
            <a:off x="7206064" y="1336093"/>
            <a:ext cx="1961734" cy="654680"/>
          </a:xfrm>
          <a:custGeom>
            <a:avLst/>
            <a:gdLst/>
            <a:ahLst/>
            <a:cxnLst/>
            <a:rect l="l" t="t" r="r" b="b"/>
            <a:pathLst>
              <a:path w="2161540" h="721360">
                <a:moveTo>
                  <a:pt x="0" y="0"/>
                </a:moveTo>
                <a:lnTo>
                  <a:pt x="2161031" y="720858"/>
                </a:lnTo>
              </a:path>
            </a:pathLst>
          </a:custGeom>
          <a:ln w="9524">
            <a:solidFill>
              <a:srgbClr val="FF0000"/>
            </a:solidFill>
            <a:prstDash val="lgDash"/>
          </a:ln>
        </p:spPr>
        <p:txBody>
          <a:bodyPr wrap="square" lIns="0" tIns="0" rIns="0" bIns="0" rtlCol="0"/>
          <a:lstStyle/>
          <a:p>
            <a:endParaRPr sz="1634"/>
          </a:p>
        </p:txBody>
      </p:sp>
      <p:sp>
        <p:nvSpPr>
          <p:cNvPr id="38" name="object 38"/>
          <p:cNvSpPr txBox="1"/>
          <p:nvPr/>
        </p:nvSpPr>
        <p:spPr>
          <a:xfrm>
            <a:off x="8390949" y="1361917"/>
            <a:ext cx="625288" cy="769218"/>
          </a:xfrm>
          <a:prstGeom prst="rect">
            <a:avLst/>
          </a:prstGeom>
        </p:spPr>
        <p:txBody>
          <a:bodyPr vert="horz" wrap="square" lIns="0" tIns="11526" rIns="0" bIns="0" rtlCol="0">
            <a:spAutoFit/>
          </a:bodyPr>
          <a:lstStyle/>
          <a:p>
            <a:pPr marL="11527" marR="4611" indent="64549">
              <a:lnSpc>
                <a:spcPct val="118300"/>
              </a:lnSpc>
              <a:spcBef>
                <a:spcPts val="91"/>
              </a:spcBef>
            </a:pPr>
            <a:r>
              <a:rPr sz="2178" spc="-5" dirty="0">
                <a:solidFill>
                  <a:srgbClr val="FF0000"/>
                </a:solidFill>
                <a:latin typeface="Times New Roman"/>
                <a:cs typeface="Times New Roman"/>
              </a:rPr>
              <a:t>E</a:t>
            </a:r>
            <a:r>
              <a:rPr sz="2178" spc="-9" dirty="0">
                <a:solidFill>
                  <a:srgbClr val="FF0000"/>
                </a:solidFill>
                <a:latin typeface="Times New Roman"/>
                <a:cs typeface="Times New Roman"/>
              </a:rPr>
              <a:t>G</a:t>
            </a:r>
            <a:r>
              <a:rPr sz="2178" dirty="0">
                <a:solidFill>
                  <a:srgbClr val="FF0000"/>
                </a:solidFill>
                <a:latin typeface="Times New Roman"/>
                <a:cs typeface="Times New Roman"/>
              </a:rPr>
              <a:t>L  </a:t>
            </a:r>
            <a:r>
              <a:rPr sz="2178" spc="-5" dirty="0">
                <a:solidFill>
                  <a:srgbClr val="0000FF"/>
                </a:solidFill>
                <a:latin typeface="Times New Roman"/>
                <a:cs typeface="Times New Roman"/>
              </a:rPr>
              <a:t>HGL</a:t>
            </a:r>
            <a:endParaRPr sz="2178">
              <a:latin typeface="Times New Roman"/>
              <a:cs typeface="Times New Roman"/>
            </a:endParaRPr>
          </a:p>
        </p:txBody>
      </p:sp>
      <p:sp>
        <p:nvSpPr>
          <p:cNvPr id="39" name="object 39"/>
          <p:cNvSpPr txBox="1"/>
          <p:nvPr/>
        </p:nvSpPr>
        <p:spPr>
          <a:xfrm rot="360000">
            <a:off x="7135583" y="3496999"/>
            <a:ext cx="1676960" cy="282129"/>
          </a:xfrm>
          <a:prstGeom prst="rect">
            <a:avLst/>
          </a:prstGeom>
        </p:spPr>
        <p:txBody>
          <a:bodyPr vert="horz" wrap="square" lIns="0" tIns="0" rIns="0" bIns="0" rtlCol="0">
            <a:spAutoFit/>
          </a:bodyPr>
          <a:lstStyle/>
          <a:p>
            <a:pPr>
              <a:lnSpc>
                <a:spcPts val="2178"/>
              </a:lnSpc>
            </a:pPr>
            <a:r>
              <a:rPr sz="3267" spc="-47" baseline="5787" dirty="0">
                <a:latin typeface="Times New Roman"/>
                <a:cs typeface="Times New Roman"/>
              </a:rPr>
              <a:t>P</a:t>
            </a:r>
            <a:r>
              <a:rPr sz="3267" spc="-47" baseline="4629" dirty="0">
                <a:latin typeface="Times New Roman"/>
                <a:cs typeface="Times New Roman"/>
              </a:rPr>
              <a:t>ip</a:t>
            </a:r>
            <a:r>
              <a:rPr sz="3267" spc="-47" baseline="3472" dirty="0">
                <a:latin typeface="Times New Roman"/>
                <a:cs typeface="Times New Roman"/>
              </a:rPr>
              <a:t>e</a:t>
            </a:r>
            <a:r>
              <a:rPr sz="3267" spc="-123" baseline="3472" dirty="0">
                <a:latin typeface="Times New Roman"/>
                <a:cs typeface="Times New Roman"/>
              </a:rPr>
              <a:t> </a:t>
            </a:r>
            <a:r>
              <a:rPr sz="3267" spc="-61" baseline="3472" dirty="0">
                <a:latin typeface="Times New Roman"/>
                <a:cs typeface="Times New Roman"/>
              </a:rPr>
              <a:t>c</a:t>
            </a:r>
            <a:r>
              <a:rPr sz="3267" spc="-61" baseline="2314" dirty="0">
                <a:latin typeface="Times New Roman"/>
                <a:cs typeface="Times New Roman"/>
              </a:rPr>
              <a:t>ent</a:t>
            </a:r>
            <a:r>
              <a:rPr sz="3267" spc="-61" baseline="1157" dirty="0">
                <a:latin typeface="Times New Roman"/>
                <a:cs typeface="Times New Roman"/>
              </a:rPr>
              <a:t>erl</a:t>
            </a:r>
            <a:r>
              <a:rPr sz="2178" spc="-41" dirty="0">
                <a:latin typeface="Times New Roman"/>
                <a:cs typeface="Times New Roman"/>
              </a:rPr>
              <a:t>ine</a:t>
            </a:r>
            <a:endParaRPr sz="2178">
              <a:latin typeface="Times New Roman"/>
              <a:cs typeface="Times New Roman"/>
            </a:endParaRPr>
          </a:p>
        </p:txBody>
      </p:sp>
      <p:grpSp>
        <p:nvGrpSpPr>
          <p:cNvPr id="40" name="object 40"/>
          <p:cNvGrpSpPr/>
          <p:nvPr/>
        </p:nvGrpSpPr>
        <p:grpSpPr>
          <a:xfrm>
            <a:off x="6222489" y="1663900"/>
            <a:ext cx="3602467" cy="3599586"/>
            <a:chOff x="5486072" y="1833372"/>
            <a:chExt cx="3969385" cy="3966210"/>
          </a:xfrm>
        </p:grpSpPr>
        <p:sp>
          <p:nvSpPr>
            <p:cNvPr id="41" name="object 41"/>
            <p:cNvSpPr/>
            <p:nvPr/>
          </p:nvSpPr>
          <p:spPr>
            <a:xfrm>
              <a:off x="5922126" y="4137659"/>
              <a:ext cx="502920" cy="0"/>
            </a:xfrm>
            <a:custGeom>
              <a:avLst/>
              <a:gdLst/>
              <a:ahLst/>
              <a:cxnLst/>
              <a:rect l="l" t="t" r="r" b="b"/>
              <a:pathLst>
                <a:path w="502920">
                  <a:moveTo>
                    <a:pt x="502919" y="0"/>
                  </a:moveTo>
                  <a:lnTo>
                    <a:pt x="0" y="0"/>
                  </a:lnTo>
                </a:path>
              </a:pathLst>
            </a:custGeom>
            <a:ln w="9524">
              <a:solidFill>
                <a:srgbClr val="000000"/>
              </a:solidFill>
            </a:ln>
          </p:spPr>
          <p:txBody>
            <a:bodyPr wrap="square" lIns="0" tIns="0" rIns="0" bIns="0" rtlCol="0"/>
            <a:lstStyle/>
            <a:p>
              <a:endParaRPr sz="1634"/>
            </a:p>
          </p:txBody>
        </p:sp>
        <p:sp>
          <p:nvSpPr>
            <p:cNvPr id="42" name="object 42"/>
            <p:cNvSpPr/>
            <p:nvPr/>
          </p:nvSpPr>
          <p:spPr>
            <a:xfrm>
              <a:off x="5989182" y="1833372"/>
              <a:ext cx="82550" cy="2306320"/>
            </a:xfrm>
            <a:custGeom>
              <a:avLst/>
              <a:gdLst/>
              <a:ahLst/>
              <a:cxnLst/>
              <a:rect l="l" t="t" r="r" b="b"/>
              <a:pathLst>
                <a:path w="82550" h="2306320">
                  <a:moveTo>
                    <a:pt x="76200" y="74676"/>
                  </a:moveTo>
                  <a:lnTo>
                    <a:pt x="38100" y="0"/>
                  </a:lnTo>
                  <a:lnTo>
                    <a:pt x="0" y="76200"/>
                  </a:lnTo>
                  <a:lnTo>
                    <a:pt x="33528" y="75529"/>
                  </a:lnTo>
                  <a:lnTo>
                    <a:pt x="33528" y="59436"/>
                  </a:lnTo>
                  <a:lnTo>
                    <a:pt x="38100" y="57912"/>
                  </a:lnTo>
                  <a:lnTo>
                    <a:pt x="41148" y="59436"/>
                  </a:lnTo>
                  <a:lnTo>
                    <a:pt x="42672" y="62484"/>
                  </a:lnTo>
                  <a:lnTo>
                    <a:pt x="42707" y="75345"/>
                  </a:lnTo>
                  <a:lnTo>
                    <a:pt x="76200" y="74676"/>
                  </a:lnTo>
                  <a:close/>
                </a:path>
                <a:path w="82550" h="2306320">
                  <a:moveTo>
                    <a:pt x="48768" y="2296668"/>
                  </a:moveTo>
                  <a:lnTo>
                    <a:pt x="48768" y="2244852"/>
                  </a:lnTo>
                  <a:lnTo>
                    <a:pt x="44196" y="2246376"/>
                  </a:lnTo>
                  <a:lnTo>
                    <a:pt x="41148" y="2244852"/>
                  </a:lnTo>
                  <a:lnTo>
                    <a:pt x="39624" y="2241804"/>
                  </a:lnTo>
                  <a:lnTo>
                    <a:pt x="39589" y="2229612"/>
                  </a:lnTo>
                  <a:lnTo>
                    <a:pt x="6096" y="2229612"/>
                  </a:lnTo>
                  <a:lnTo>
                    <a:pt x="44196" y="2305812"/>
                  </a:lnTo>
                  <a:lnTo>
                    <a:pt x="48768" y="2296668"/>
                  </a:lnTo>
                  <a:close/>
                </a:path>
                <a:path w="82550" h="2306320">
                  <a:moveTo>
                    <a:pt x="42707" y="75345"/>
                  </a:moveTo>
                  <a:lnTo>
                    <a:pt x="42672" y="62484"/>
                  </a:lnTo>
                  <a:lnTo>
                    <a:pt x="41148" y="59436"/>
                  </a:lnTo>
                  <a:lnTo>
                    <a:pt x="38100" y="57912"/>
                  </a:lnTo>
                  <a:lnTo>
                    <a:pt x="33528" y="59436"/>
                  </a:lnTo>
                  <a:lnTo>
                    <a:pt x="33564" y="75528"/>
                  </a:lnTo>
                  <a:lnTo>
                    <a:pt x="42707" y="75345"/>
                  </a:lnTo>
                  <a:close/>
                </a:path>
                <a:path w="82550" h="2306320">
                  <a:moveTo>
                    <a:pt x="33564" y="75528"/>
                  </a:moveTo>
                  <a:lnTo>
                    <a:pt x="33528" y="62484"/>
                  </a:lnTo>
                  <a:lnTo>
                    <a:pt x="33528" y="75529"/>
                  </a:lnTo>
                  <a:close/>
                </a:path>
                <a:path w="82550" h="2306320">
                  <a:moveTo>
                    <a:pt x="48733" y="2229612"/>
                  </a:moveTo>
                  <a:lnTo>
                    <a:pt x="42707" y="75345"/>
                  </a:lnTo>
                  <a:lnTo>
                    <a:pt x="33564" y="75528"/>
                  </a:lnTo>
                  <a:lnTo>
                    <a:pt x="39589" y="2229612"/>
                  </a:lnTo>
                  <a:lnTo>
                    <a:pt x="48733" y="2229612"/>
                  </a:lnTo>
                  <a:close/>
                </a:path>
                <a:path w="82550" h="2306320">
                  <a:moveTo>
                    <a:pt x="48768" y="2244852"/>
                  </a:moveTo>
                  <a:lnTo>
                    <a:pt x="48733" y="2229612"/>
                  </a:lnTo>
                  <a:lnTo>
                    <a:pt x="39589" y="2229612"/>
                  </a:lnTo>
                  <a:lnTo>
                    <a:pt x="39624" y="2241804"/>
                  </a:lnTo>
                  <a:lnTo>
                    <a:pt x="41148" y="2244852"/>
                  </a:lnTo>
                  <a:lnTo>
                    <a:pt x="44196" y="2246376"/>
                  </a:lnTo>
                  <a:lnTo>
                    <a:pt x="48768" y="2244852"/>
                  </a:lnTo>
                  <a:close/>
                </a:path>
                <a:path w="82550" h="2306320">
                  <a:moveTo>
                    <a:pt x="82296" y="2229612"/>
                  </a:moveTo>
                  <a:lnTo>
                    <a:pt x="48733" y="2229612"/>
                  </a:lnTo>
                  <a:lnTo>
                    <a:pt x="48768" y="2296668"/>
                  </a:lnTo>
                  <a:lnTo>
                    <a:pt x="82296" y="2229612"/>
                  </a:lnTo>
                  <a:close/>
                </a:path>
              </a:pathLst>
            </a:custGeom>
            <a:solidFill>
              <a:srgbClr val="000000"/>
            </a:solidFill>
          </p:spPr>
          <p:txBody>
            <a:bodyPr wrap="square" lIns="0" tIns="0" rIns="0" bIns="0" rtlCol="0"/>
            <a:lstStyle/>
            <a:p>
              <a:endParaRPr sz="1634"/>
            </a:p>
          </p:txBody>
        </p:sp>
        <p:sp>
          <p:nvSpPr>
            <p:cNvPr id="43" name="object 43"/>
            <p:cNvSpPr/>
            <p:nvPr/>
          </p:nvSpPr>
          <p:spPr>
            <a:xfrm>
              <a:off x="5490834" y="5794247"/>
              <a:ext cx="3959860" cy="0"/>
            </a:xfrm>
            <a:custGeom>
              <a:avLst/>
              <a:gdLst/>
              <a:ahLst/>
              <a:cxnLst/>
              <a:rect l="l" t="t" r="r" b="b"/>
              <a:pathLst>
                <a:path w="3959859">
                  <a:moveTo>
                    <a:pt x="0" y="0"/>
                  </a:moveTo>
                  <a:lnTo>
                    <a:pt x="3959351" y="0"/>
                  </a:lnTo>
                </a:path>
              </a:pathLst>
            </a:custGeom>
            <a:ln w="9524">
              <a:solidFill>
                <a:srgbClr val="000000"/>
              </a:solidFill>
            </a:ln>
          </p:spPr>
          <p:txBody>
            <a:bodyPr wrap="square" lIns="0" tIns="0" rIns="0" bIns="0" rtlCol="0"/>
            <a:lstStyle/>
            <a:p>
              <a:endParaRPr sz="1634"/>
            </a:p>
          </p:txBody>
        </p:sp>
      </p:grpSp>
      <p:sp>
        <p:nvSpPr>
          <p:cNvPr id="44" name="object 44"/>
          <p:cNvSpPr txBox="1"/>
          <p:nvPr/>
        </p:nvSpPr>
        <p:spPr>
          <a:xfrm>
            <a:off x="7473937" y="4887504"/>
            <a:ext cx="1054057" cy="290946"/>
          </a:xfrm>
          <a:prstGeom prst="rect">
            <a:avLst/>
          </a:prstGeom>
        </p:spPr>
        <p:txBody>
          <a:bodyPr vert="horz" wrap="square" lIns="0" tIns="11526" rIns="0" bIns="0" rtlCol="0">
            <a:spAutoFit/>
          </a:bodyPr>
          <a:lstStyle/>
          <a:p>
            <a:pPr marL="11527">
              <a:spcBef>
                <a:spcPts val="91"/>
              </a:spcBef>
            </a:pPr>
            <a:r>
              <a:rPr sz="1815" dirty="0">
                <a:latin typeface="Times New Roman"/>
                <a:cs typeface="Times New Roman"/>
              </a:rPr>
              <a:t>Datum</a:t>
            </a:r>
            <a:r>
              <a:rPr sz="1815" spc="-77" dirty="0">
                <a:latin typeface="Times New Roman"/>
                <a:cs typeface="Times New Roman"/>
              </a:rPr>
              <a:t> </a:t>
            </a:r>
            <a:r>
              <a:rPr sz="1815" spc="-5" dirty="0">
                <a:latin typeface="Times New Roman"/>
                <a:cs typeface="Times New Roman"/>
              </a:rPr>
              <a:t>line</a:t>
            </a:r>
            <a:endParaRPr sz="1815">
              <a:latin typeface="Times New Roman"/>
              <a:cs typeface="Times New Roman"/>
            </a:endParaRPr>
          </a:p>
        </p:txBody>
      </p:sp>
      <p:sp>
        <p:nvSpPr>
          <p:cNvPr id="45" name="object 45"/>
          <p:cNvSpPr txBox="1"/>
          <p:nvPr/>
        </p:nvSpPr>
        <p:spPr>
          <a:xfrm>
            <a:off x="5883804" y="1746426"/>
            <a:ext cx="767059" cy="944035"/>
          </a:xfrm>
          <a:prstGeom prst="rect">
            <a:avLst/>
          </a:prstGeom>
        </p:spPr>
        <p:txBody>
          <a:bodyPr vert="horz" wrap="square" lIns="0" tIns="144076" rIns="0" bIns="0" rtlCol="0">
            <a:spAutoFit/>
          </a:bodyPr>
          <a:lstStyle/>
          <a:p>
            <a:pPr marL="34580">
              <a:spcBef>
                <a:spcPts val="1135"/>
              </a:spcBef>
            </a:pPr>
            <a:r>
              <a:rPr sz="2178" spc="-5" dirty="0">
                <a:solidFill>
                  <a:srgbClr val="FF0000"/>
                </a:solidFill>
                <a:latin typeface="Times New Roman"/>
                <a:cs typeface="Times New Roman"/>
              </a:rPr>
              <a:t>EGL</a:t>
            </a:r>
            <a:endParaRPr sz="2178">
              <a:latin typeface="Times New Roman"/>
              <a:cs typeface="Times New Roman"/>
            </a:endParaRPr>
          </a:p>
          <a:p>
            <a:pPr marL="294503">
              <a:spcBef>
                <a:spcPts val="1044"/>
              </a:spcBef>
            </a:pPr>
            <a:r>
              <a:rPr sz="2178" dirty="0">
                <a:latin typeface="Times New Roman"/>
                <a:cs typeface="Times New Roman"/>
              </a:rPr>
              <a:t>P</a:t>
            </a:r>
            <a:r>
              <a:rPr sz="2178" baseline="-20833" dirty="0">
                <a:latin typeface="Times New Roman"/>
                <a:cs typeface="Times New Roman"/>
              </a:rPr>
              <a:t>1</a:t>
            </a:r>
            <a:r>
              <a:rPr sz="2178" dirty="0">
                <a:latin typeface="Times New Roman"/>
                <a:cs typeface="Times New Roman"/>
              </a:rPr>
              <a:t>/</a:t>
            </a:r>
            <a:r>
              <a:rPr sz="2178" dirty="0">
                <a:latin typeface="Symbol"/>
                <a:cs typeface="Symbol"/>
              </a:rPr>
              <a:t></a:t>
            </a:r>
            <a:endParaRPr sz="2178">
              <a:latin typeface="Symbol"/>
              <a:cs typeface="Symbol"/>
            </a:endParaRPr>
          </a:p>
        </p:txBody>
      </p:sp>
      <p:grpSp>
        <p:nvGrpSpPr>
          <p:cNvPr id="46" name="object 46"/>
          <p:cNvGrpSpPr/>
          <p:nvPr/>
        </p:nvGrpSpPr>
        <p:grpSpPr>
          <a:xfrm>
            <a:off x="6553228" y="1331772"/>
            <a:ext cx="3137391" cy="3978216"/>
            <a:chOff x="5850498" y="1467415"/>
            <a:chExt cx="3456940" cy="4383405"/>
          </a:xfrm>
        </p:grpSpPr>
        <p:sp>
          <p:nvSpPr>
            <p:cNvPr id="47" name="object 47"/>
            <p:cNvSpPr/>
            <p:nvPr/>
          </p:nvSpPr>
          <p:spPr>
            <a:xfrm>
              <a:off x="5972419" y="4137660"/>
              <a:ext cx="116205" cy="1656714"/>
            </a:xfrm>
            <a:custGeom>
              <a:avLst/>
              <a:gdLst/>
              <a:ahLst/>
              <a:cxnLst/>
              <a:rect l="l" t="t" r="r" b="b"/>
              <a:pathLst>
                <a:path w="116204" h="1656714">
                  <a:moveTo>
                    <a:pt x="76200" y="74676"/>
                  </a:moveTo>
                  <a:lnTo>
                    <a:pt x="35052" y="0"/>
                  </a:lnTo>
                  <a:lnTo>
                    <a:pt x="0" y="77724"/>
                  </a:lnTo>
                  <a:lnTo>
                    <a:pt x="32004" y="76443"/>
                  </a:lnTo>
                  <a:lnTo>
                    <a:pt x="32004" y="64008"/>
                  </a:lnTo>
                  <a:lnTo>
                    <a:pt x="33528" y="60960"/>
                  </a:lnTo>
                  <a:lnTo>
                    <a:pt x="38100" y="59436"/>
                  </a:lnTo>
                  <a:lnTo>
                    <a:pt x="41148" y="59436"/>
                  </a:lnTo>
                  <a:lnTo>
                    <a:pt x="42672" y="64008"/>
                  </a:lnTo>
                  <a:lnTo>
                    <a:pt x="42982" y="76004"/>
                  </a:lnTo>
                  <a:lnTo>
                    <a:pt x="76200" y="74676"/>
                  </a:lnTo>
                  <a:close/>
                </a:path>
                <a:path w="116204" h="1656714">
                  <a:moveTo>
                    <a:pt x="42982" y="76004"/>
                  </a:moveTo>
                  <a:lnTo>
                    <a:pt x="42672" y="64008"/>
                  </a:lnTo>
                  <a:lnTo>
                    <a:pt x="41148" y="59436"/>
                  </a:lnTo>
                  <a:lnTo>
                    <a:pt x="38100" y="59436"/>
                  </a:lnTo>
                  <a:lnTo>
                    <a:pt x="33528" y="60960"/>
                  </a:lnTo>
                  <a:lnTo>
                    <a:pt x="32004" y="64008"/>
                  </a:lnTo>
                  <a:lnTo>
                    <a:pt x="32338" y="76430"/>
                  </a:lnTo>
                  <a:lnTo>
                    <a:pt x="42982" y="76004"/>
                  </a:lnTo>
                  <a:close/>
                </a:path>
                <a:path w="116204" h="1656714">
                  <a:moveTo>
                    <a:pt x="32338" y="76430"/>
                  </a:moveTo>
                  <a:lnTo>
                    <a:pt x="32004" y="64008"/>
                  </a:lnTo>
                  <a:lnTo>
                    <a:pt x="32004" y="76443"/>
                  </a:lnTo>
                  <a:lnTo>
                    <a:pt x="32338" y="76430"/>
                  </a:lnTo>
                  <a:close/>
                </a:path>
                <a:path w="116204" h="1656714">
                  <a:moveTo>
                    <a:pt x="81958" y="1581065"/>
                  </a:moveTo>
                  <a:lnTo>
                    <a:pt x="42982" y="76004"/>
                  </a:lnTo>
                  <a:lnTo>
                    <a:pt x="32338" y="76430"/>
                  </a:lnTo>
                  <a:lnTo>
                    <a:pt x="72806" y="1581248"/>
                  </a:lnTo>
                  <a:lnTo>
                    <a:pt x="81958" y="1581065"/>
                  </a:lnTo>
                  <a:close/>
                </a:path>
                <a:path w="116204" h="1656714">
                  <a:moveTo>
                    <a:pt x="82296" y="1650238"/>
                  </a:moveTo>
                  <a:lnTo>
                    <a:pt x="82296" y="1597152"/>
                  </a:lnTo>
                  <a:lnTo>
                    <a:pt x="77724" y="1598676"/>
                  </a:lnTo>
                  <a:lnTo>
                    <a:pt x="74676" y="1597152"/>
                  </a:lnTo>
                  <a:lnTo>
                    <a:pt x="73152" y="1594104"/>
                  </a:lnTo>
                  <a:lnTo>
                    <a:pt x="72806" y="1581248"/>
                  </a:lnTo>
                  <a:lnTo>
                    <a:pt x="39624" y="1581912"/>
                  </a:lnTo>
                  <a:lnTo>
                    <a:pt x="79248" y="1656588"/>
                  </a:lnTo>
                  <a:lnTo>
                    <a:pt x="82296" y="1650238"/>
                  </a:lnTo>
                  <a:close/>
                </a:path>
                <a:path w="116204" h="1656714">
                  <a:moveTo>
                    <a:pt x="82296" y="1597152"/>
                  </a:moveTo>
                  <a:lnTo>
                    <a:pt x="82296" y="1594104"/>
                  </a:lnTo>
                  <a:lnTo>
                    <a:pt x="81958" y="1581065"/>
                  </a:lnTo>
                  <a:lnTo>
                    <a:pt x="72806" y="1581248"/>
                  </a:lnTo>
                  <a:lnTo>
                    <a:pt x="73152" y="1594104"/>
                  </a:lnTo>
                  <a:lnTo>
                    <a:pt x="74676" y="1597152"/>
                  </a:lnTo>
                  <a:lnTo>
                    <a:pt x="77724" y="1598676"/>
                  </a:lnTo>
                  <a:lnTo>
                    <a:pt x="82296" y="1597152"/>
                  </a:lnTo>
                  <a:close/>
                </a:path>
                <a:path w="116204" h="1656714">
                  <a:moveTo>
                    <a:pt x="115824" y="1580388"/>
                  </a:moveTo>
                  <a:lnTo>
                    <a:pt x="81958" y="1581065"/>
                  </a:lnTo>
                  <a:lnTo>
                    <a:pt x="82296" y="1594104"/>
                  </a:lnTo>
                  <a:lnTo>
                    <a:pt x="82296" y="1650238"/>
                  </a:lnTo>
                  <a:lnTo>
                    <a:pt x="115824" y="1580388"/>
                  </a:lnTo>
                  <a:close/>
                </a:path>
              </a:pathLst>
            </a:custGeom>
            <a:solidFill>
              <a:srgbClr val="000000"/>
            </a:solidFill>
          </p:spPr>
          <p:txBody>
            <a:bodyPr wrap="square" lIns="0" tIns="0" rIns="0" bIns="0" rtlCol="0"/>
            <a:lstStyle/>
            <a:p>
              <a:endParaRPr sz="1634"/>
            </a:p>
          </p:txBody>
        </p:sp>
        <p:sp>
          <p:nvSpPr>
            <p:cNvPr id="48" name="object 48"/>
            <p:cNvSpPr/>
            <p:nvPr/>
          </p:nvSpPr>
          <p:spPr>
            <a:xfrm>
              <a:off x="8802486" y="4425695"/>
              <a:ext cx="431800" cy="0"/>
            </a:xfrm>
            <a:custGeom>
              <a:avLst/>
              <a:gdLst/>
              <a:ahLst/>
              <a:cxnLst/>
              <a:rect l="l" t="t" r="r" b="b"/>
              <a:pathLst>
                <a:path w="431800">
                  <a:moveTo>
                    <a:pt x="0" y="0"/>
                  </a:moveTo>
                  <a:lnTo>
                    <a:pt x="431291" y="0"/>
                  </a:lnTo>
                </a:path>
              </a:pathLst>
            </a:custGeom>
            <a:ln w="9524">
              <a:solidFill>
                <a:srgbClr val="000000"/>
              </a:solidFill>
            </a:ln>
          </p:spPr>
          <p:txBody>
            <a:bodyPr wrap="square" lIns="0" tIns="0" rIns="0" bIns="0" rtlCol="0"/>
            <a:lstStyle/>
            <a:p>
              <a:endParaRPr sz="1634"/>
            </a:p>
          </p:txBody>
        </p:sp>
        <p:sp>
          <p:nvSpPr>
            <p:cNvPr id="49" name="object 49"/>
            <p:cNvSpPr/>
            <p:nvPr/>
          </p:nvSpPr>
          <p:spPr>
            <a:xfrm>
              <a:off x="9052420" y="2697492"/>
              <a:ext cx="76200" cy="3153410"/>
            </a:xfrm>
            <a:custGeom>
              <a:avLst/>
              <a:gdLst/>
              <a:ahLst/>
              <a:cxnLst/>
              <a:rect l="l" t="t" r="r" b="b"/>
              <a:pathLst>
                <a:path w="76200" h="3153410">
                  <a:moveTo>
                    <a:pt x="76200" y="1804416"/>
                  </a:moveTo>
                  <a:lnTo>
                    <a:pt x="38100" y="1728216"/>
                  </a:lnTo>
                  <a:lnTo>
                    <a:pt x="0" y="1804416"/>
                  </a:lnTo>
                  <a:lnTo>
                    <a:pt x="33528" y="1804416"/>
                  </a:lnTo>
                  <a:lnTo>
                    <a:pt x="33528" y="3076956"/>
                  </a:lnTo>
                  <a:lnTo>
                    <a:pt x="0" y="3076956"/>
                  </a:lnTo>
                  <a:lnTo>
                    <a:pt x="33528" y="3144012"/>
                  </a:lnTo>
                  <a:lnTo>
                    <a:pt x="38100" y="3153156"/>
                  </a:lnTo>
                  <a:lnTo>
                    <a:pt x="42672" y="3144012"/>
                  </a:lnTo>
                  <a:lnTo>
                    <a:pt x="76200" y="3076956"/>
                  </a:lnTo>
                  <a:lnTo>
                    <a:pt x="42672" y="3076956"/>
                  </a:lnTo>
                  <a:lnTo>
                    <a:pt x="42672" y="1804416"/>
                  </a:lnTo>
                  <a:lnTo>
                    <a:pt x="76200" y="1804416"/>
                  </a:lnTo>
                  <a:close/>
                </a:path>
                <a:path w="76200" h="3153410">
                  <a:moveTo>
                    <a:pt x="76200" y="76200"/>
                  </a:moveTo>
                  <a:lnTo>
                    <a:pt x="38100" y="0"/>
                  </a:lnTo>
                  <a:lnTo>
                    <a:pt x="0" y="76200"/>
                  </a:lnTo>
                  <a:lnTo>
                    <a:pt x="33528" y="76200"/>
                  </a:lnTo>
                  <a:lnTo>
                    <a:pt x="33528" y="1652016"/>
                  </a:lnTo>
                  <a:lnTo>
                    <a:pt x="0" y="1652016"/>
                  </a:lnTo>
                  <a:lnTo>
                    <a:pt x="33528" y="1719072"/>
                  </a:lnTo>
                  <a:lnTo>
                    <a:pt x="38100" y="1728216"/>
                  </a:lnTo>
                  <a:lnTo>
                    <a:pt x="42672" y="1719072"/>
                  </a:lnTo>
                  <a:lnTo>
                    <a:pt x="76200" y="1652016"/>
                  </a:lnTo>
                  <a:lnTo>
                    <a:pt x="42672" y="1652016"/>
                  </a:lnTo>
                  <a:lnTo>
                    <a:pt x="42672" y="76200"/>
                  </a:lnTo>
                  <a:lnTo>
                    <a:pt x="76200" y="76200"/>
                  </a:lnTo>
                  <a:close/>
                </a:path>
              </a:pathLst>
            </a:custGeom>
            <a:solidFill>
              <a:srgbClr val="000000"/>
            </a:solidFill>
          </p:spPr>
          <p:txBody>
            <a:bodyPr wrap="square" lIns="0" tIns="0" rIns="0" bIns="0" rtlCol="0"/>
            <a:lstStyle/>
            <a:p>
              <a:endParaRPr sz="1634"/>
            </a:p>
          </p:txBody>
        </p:sp>
        <p:sp>
          <p:nvSpPr>
            <p:cNvPr id="50" name="object 50"/>
            <p:cNvSpPr/>
            <p:nvPr/>
          </p:nvSpPr>
          <p:spPr>
            <a:xfrm>
              <a:off x="5850498" y="1472177"/>
              <a:ext cx="3456940" cy="721360"/>
            </a:xfrm>
            <a:custGeom>
              <a:avLst/>
              <a:gdLst/>
              <a:ahLst/>
              <a:cxnLst/>
              <a:rect l="l" t="t" r="r" b="b"/>
              <a:pathLst>
                <a:path w="3456940" h="721360">
                  <a:moveTo>
                    <a:pt x="0" y="0"/>
                  </a:moveTo>
                  <a:lnTo>
                    <a:pt x="432815" y="0"/>
                  </a:lnTo>
                </a:path>
                <a:path w="3456940" h="721360">
                  <a:moveTo>
                    <a:pt x="3095243" y="720858"/>
                  </a:moveTo>
                  <a:lnTo>
                    <a:pt x="3456431" y="720858"/>
                  </a:lnTo>
                </a:path>
              </a:pathLst>
            </a:custGeom>
            <a:ln w="9524">
              <a:solidFill>
                <a:srgbClr val="000000"/>
              </a:solidFill>
            </a:ln>
          </p:spPr>
          <p:txBody>
            <a:bodyPr wrap="square" lIns="0" tIns="0" rIns="0" bIns="0" rtlCol="0"/>
            <a:lstStyle/>
            <a:p>
              <a:endParaRPr sz="1634"/>
            </a:p>
          </p:txBody>
        </p:sp>
        <p:sp>
          <p:nvSpPr>
            <p:cNvPr id="51" name="object 51"/>
            <p:cNvSpPr/>
            <p:nvPr/>
          </p:nvSpPr>
          <p:spPr>
            <a:xfrm>
              <a:off x="5955652" y="1472183"/>
              <a:ext cx="3173095" cy="1225550"/>
            </a:xfrm>
            <a:custGeom>
              <a:avLst/>
              <a:gdLst/>
              <a:ahLst/>
              <a:cxnLst/>
              <a:rect l="l" t="t" r="r" b="b"/>
              <a:pathLst>
                <a:path w="3173095" h="1225550">
                  <a:moveTo>
                    <a:pt x="76200" y="76212"/>
                  </a:moveTo>
                  <a:lnTo>
                    <a:pt x="38100" y="0"/>
                  </a:lnTo>
                  <a:lnTo>
                    <a:pt x="0" y="76212"/>
                  </a:lnTo>
                  <a:lnTo>
                    <a:pt x="33528" y="76212"/>
                  </a:lnTo>
                  <a:lnTo>
                    <a:pt x="33528" y="289572"/>
                  </a:lnTo>
                  <a:lnTo>
                    <a:pt x="0" y="289572"/>
                  </a:lnTo>
                  <a:lnTo>
                    <a:pt x="33528" y="356628"/>
                  </a:lnTo>
                  <a:lnTo>
                    <a:pt x="38100" y="365772"/>
                  </a:lnTo>
                  <a:lnTo>
                    <a:pt x="42672" y="356628"/>
                  </a:lnTo>
                  <a:lnTo>
                    <a:pt x="76200" y="289572"/>
                  </a:lnTo>
                  <a:lnTo>
                    <a:pt x="42672" y="289572"/>
                  </a:lnTo>
                  <a:lnTo>
                    <a:pt x="42672" y="76212"/>
                  </a:lnTo>
                  <a:lnTo>
                    <a:pt x="76200" y="76212"/>
                  </a:lnTo>
                  <a:close/>
                </a:path>
                <a:path w="3173095" h="1225550">
                  <a:moveTo>
                    <a:pt x="3172968" y="797064"/>
                  </a:moveTo>
                  <a:lnTo>
                    <a:pt x="3134868" y="720864"/>
                  </a:lnTo>
                  <a:lnTo>
                    <a:pt x="3096768" y="797064"/>
                  </a:lnTo>
                  <a:lnTo>
                    <a:pt x="3130296" y="797064"/>
                  </a:lnTo>
                  <a:lnTo>
                    <a:pt x="3130296" y="1149108"/>
                  </a:lnTo>
                  <a:lnTo>
                    <a:pt x="3096768" y="1149108"/>
                  </a:lnTo>
                  <a:lnTo>
                    <a:pt x="3130296" y="1216164"/>
                  </a:lnTo>
                  <a:lnTo>
                    <a:pt x="3134868" y="1225308"/>
                  </a:lnTo>
                  <a:lnTo>
                    <a:pt x="3139440" y="1216164"/>
                  </a:lnTo>
                  <a:lnTo>
                    <a:pt x="3172968" y="1149108"/>
                  </a:lnTo>
                  <a:lnTo>
                    <a:pt x="3139440" y="1149108"/>
                  </a:lnTo>
                  <a:lnTo>
                    <a:pt x="3139440" y="797064"/>
                  </a:lnTo>
                  <a:lnTo>
                    <a:pt x="3172968" y="797064"/>
                  </a:lnTo>
                  <a:close/>
                </a:path>
              </a:pathLst>
            </a:custGeom>
            <a:solidFill>
              <a:srgbClr val="000000"/>
            </a:solidFill>
          </p:spPr>
          <p:txBody>
            <a:bodyPr wrap="square" lIns="0" tIns="0" rIns="0" bIns="0" rtlCol="0"/>
            <a:lstStyle/>
            <a:p>
              <a:endParaRPr sz="1634"/>
            </a:p>
          </p:txBody>
        </p:sp>
      </p:grpSp>
      <p:sp>
        <p:nvSpPr>
          <p:cNvPr id="52" name="object 52"/>
          <p:cNvSpPr txBox="1"/>
          <p:nvPr/>
        </p:nvSpPr>
        <p:spPr>
          <a:xfrm>
            <a:off x="6298279" y="4559704"/>
            <a:ext cx="146381" cy="346795"/>
          </a:xfrm>
          <a:prstGeom prst="rect">
            <a:avLst/>
          </a:prstGeom>
        </p:spPr>
        <p:txBody>
          <a:bodyPr vert="horz" wrap="square" lIns="0" tIns="11526" rIns="0" bIns="0" rtlCol="0">
            <a:spAutoFit/>
          </a:bodyPr>
          <a:lstStyle/>
          <a:p>
            <a:pPr marL="11527">
              <a:spcBef>
                <a:spcPts val="91"/>
              </a:spcBef>
            </a:pPr>
            <a:r>
              <a:rPr sz="2178" dirty="0">
                <a:latin typeface="Times New Roman"/>
                <a:cs typeface="Times New Roman"/>
              </a:rPr>
              <a:t>z</a:t>
            </a:r>
            <a:endParaRPr sz="2178">
              <a:latin typeface="Times New Roman"/>
              <a:cs typeface="Times New Roman"/>
            </a:endParaRPr>
          </a:p>
        </p:txBody>
      </p:sp>
      <p:sp>
        <p:nvSpPr>
          <p:cNvPr id="53" name="object 53"/>
          <p:cNvSpPr txBox="1"/>
          <p:nvPr/>
        </p:nvSpPr>
        <p:spPr>
          <a:xfrm>
            <a:off x="6421377" y="4721529"/>
            <a:ext cx="115261" cy="234516"/>
          </a:xfrm>
          <a:prstGeom prst="rect">
            <a:avLst/>
          </a:prstGeom>
        </p:spPr>
        <p:txBody>
          <a:bodyPr vert="horz" wrap="square" lIns="0" tIns="10950" rIns="0" bIns="0" rtlCol="0">
            <a:spAutoFit/>
          </a:bodyPr>
          <a:lstStyle/>
          <a:p>
            <a:pPr marL="11527">
              <a:spcBef>
                <a:spcPts val="86"/>
              </a:spcBef>
            </a:pPr>
            <a:r>
              <a:rPr sz="1452" spc="-5" dirty="0">
                <a:latin typeface="Times New Roman"/>
                <a:cs typeface="Times New Roman"/>
              </a:rPr>
              <a:t>1</a:t>
            </a:r>
            <a:endParaRPr sz="1452">
              <a:latin typeface="Times New Roman"/>
              <a:cs typeface="Times New Roman"/>
            </a:endParaRPr>
          </a:p>
        </p:txBody>
      </p:sp>
      <p:sp>
        <p:nvSpPr>
          <p:cNvPr id="54" name="object 54"/>
          <p:cNvSpPr txBox="1"/>
          <p:nvPr/>
        </p:nvSpPr>
        <p:spPr>
          <a:xfrm>
            <a:off x="9566605" y="4624710"/>
            <a:ext cx="146381" cy="346795"/>
          </a:xfrm>
          <a:prstGeom prst="rect">
            <a:avLst/>
          </a:prstGeom>
        </p:spPr>
        <p:txBody>
          <a:bodyPr vert="horz" wrap="square" lIns="0" tIns="11526" rIns="0" bIns="0" rtlCol="0">
            <a:spAutoFit/>
          </a:bodyPr>
          <a:lstStyle/>
          <a:p>
            <a:pPr marL="11527">
              <a:spcBef>
                <a:spcPts val="91"/>
              </a:spcBef>
            </a:pPr>
            <a:r>
              <a:rPr sz="2178" dirty="0">
                <a:latin typeface="Times New Roman"/>
                <a:cs typeface="Times New Roman"/>
              </a:rPr>
              <a:t>z</a:t>
            </a:r>
            <a:endParaRPr sz="2178">
              <a:latin typeface="Times New Roman"/>
              <a:cs typeface="Times New Roman"/>
            </a:endParaRPr>
          </a:p>
        </p:txBody>
      </p:sp>
      <p:sp>
        <p:nvSpPr>
          <p:cNvPr id="55" name="object 55"/>
          <p:cNvSpPr txBox="1"/>
          <p:nvPr/>
        </p:nvSpPr>
        <p:spPr>
          <a:xfrm>
            <a:off x="9689703" y="4786535"/>
            <a:ext cx="115261" cy="234516"/>
          </a:xfrm>
          <a:prstGeom prst="rect">
            <a:avLst/>
          </a:prstGeom>
        </p:spPr>
        <p:txBody>
          <a:bodyPr vert="horz" wrap="square" lIns="0" tIns="10950" rIns="0" bIns="0" rtlCol="0">
            <a:spAutoFit/>
          </a:bodyPr>
          <a:lstStyle/>
          <a:p>
            <a:pPr marL="11527">
              <a:spcBef>
                <a:spcPts val="86"/>
              </a:spcBef>
            </a:pPr>
            <a:r>
              <a:rPr sz="1452" spc="-5" dirty="0">
                <a:latin typeface="Times New Roman"/>
                <a:cs typeface="Times New Roman"/>
              </a:rPr>
              <a:t>2</a:t>
            </a:r>
            <a:endParaRPr sz="1452">
              <a:latin typeface="Times New Roman"/>
              <a:cs typeface="Times New Roman"/>
            </a:endParaRPr>
          </a:p>
        </p:txBody>
      </p:sp>
      <p:sp>
        <p:nvSpPr>
          <p:cNvPr id="56" name="object 56"/>
          <p:cNvSpPr txBox="1"/>
          <p:nvPr/>
        </p:nvSpPr>
        <p:spPr>
          <a:xfrm>
            <a:off x="9641756" y="2866757"/>
            <a:ext cx="506570" cy="346795"/>
          </a:xfrm>
          <a:prstGeom prst="rect">
            <a:avLst/>
          </a:prstGeom>
        </p:spPr>
        <p:txBody>
          <a:bodyPr vert="horz" wrap="square" lIns="0" tIns="11526" rIns="0" bIns="0" rtlCol="0">
            <a:spAutoFit/>
          </a:bodyPr>
          <a:lstStyle/>
          <a:p>
            <a:pPr marL="34580">
              <a:spcBef>
                <a:spcPts val="91"/>
              </a:spcBef>
            </a:pPr>
            <a:r>
              <a:rPr sz="2178" dirty="0">
                <a:latin typeface="Times New Roman"/>
                <a:cs typeface="Times New Roman"/>
              </a:rPr>
              <a:t>P</a:t>
            </a:r>
            <a:r>
              <a:rPr sz="2178" baseline="-20833" dirty="0">
                <a:latin typeface="Times New Roman"/>
                <a:cs typeface="Times New Roman"/>
              </a:rPr>
              <a:t>2</a:t>
            </a:r>
            <a:r>
              <a:rPr sz="2178" dirty="0">
                <a:latin typeface="Times New Roman"/>
                <a:cs typeface="Times New Roman"/>
              </a:rPr>
              <a:t>/</a:t>
            </a:r>
            <a:r>
              <a:rPr sz="2178" dirty="0">
                <a:latin typeface="Symbol"/>
                <a:cs typeface="Symbol"/>
              </a:rPr>
              <a:t></a:t>
            </a:r>
            <a:endParaRPr sz="2178">
              <a:latin typeface="Symbol"/>
              <a:cs typeface="Symbol"/>
            </a:endParaRPr>
          </a:p>
        </p:txBody>
      </p:sp>
      <p:sp>
        <p:nvSpPr>
          <p:cNvPr id="57" name="object 57"/>
          <p:cNvSpPr txBox="1"/>
          <p:nvPr/>
        </p:nvSpPr>
        <p:spPr>
          <a:xfrm>
            <a:off x="6121240" y="1487782"/>
            <a:ext cx="92785" cy="179249"/>
          </a:xfrm>
          <a:prstGeom prst="rect">
            <a:avLst/>
          </a:prstGeom>
        </p:spPr>
        <p:txBody>
          <a:bodyPr vert="horz" wrap="square" lIns="0" tIns="11526" rIns="0" bIns="0" rtlCol="0">
            <a:spAutoFit/>
          </a:bodyPr>
          <a:lstStyle/>
          <a:p>
            <a:pPr marL="11527">
              <a:spcBef>
                <a:spcPts val="91"/>
              </a:spcBef>
            </a:pPr>
            <a:r>
              <a:rPr sz="1089" dirty="0">
                <a:latin typeface="Times New Roman"/>
                <a:cs typeface="Times New Roman"/>
              </a:rPr>
              <a:t>1</a:t>
            </a:r>
            <a:endParaRPr sz="1089">
              <a:latin typeface="Times New Roman"/>
              <a:cs typeface="Times New Roman"/>
            </a:endParaRPr>
          </a:p>
        </p:txBody>
      </p:sp>
      <p:sp>
        <p:nvSpPr>
          <p:cNvPr id="58" name="object 58"/>
          <p:cNvSpPr txBox="1"/>
          <p:nvPr/>
        </p:nvSpPr>
        <p:spPr>
          <a:xfrm>
            <a:off x="6606710" y="1487782"/>
            <a:ext cx="446634" cy="179249"/>
          </a:xfrm>
          <a:prstGeom prst="rect">
            <a:avLst/>
          </a:prstGeom>
        </p:spPr>
        <p:txBody>
          <a:bodyPr vert="horz" wrap="square" lIns="0" tIns="11526" rIns="0" bIns="0" rtlCol="0">
            <a:spAutoFit/>
          </a:bodyPr>
          <a:lstStyle/>
          <a:p>
            <a:pPr marL="11527">
              <a:spcBef>
                <a:spcPts val="91"/>
              </a:spcBef>
              <a:tabLst>
                <a:tab pos="434550" algn="l"/>
              </a:tabLst>
            </a:pPr>
            <a:r>
              <a:rPr sz="1089" u="sng" dirty="0">
                <a:uFill>
                  <a:solidFill>
                    <a:srgbClr val="000000"/>
                  </a:solidFill>
                </a:uFill>
                <a:latin typeface="Times New Roman"/>
                <a:cs typeface="Times New Roman"/>
              </a:rPr>
              <a:t> 	</a:t>
            </a:r>
            <a:endParaRPr sz="1089">
              <a:latin typeface="Times New Roman"/>
              <a:cs typeface="Times New Roman"/>
            </a:endParaRPr>
          </a:p>
        </p:txBody>
      </p:sp>
      <p:sp>
        <p:nvSpPr>
          <p:cNvPr id="59" name="object 59"/>
          <p:cNvSpPr txBox="1"/>
          <p:nvPr/>
        </p:nvSpPr>
        <p:spPr>
          <a:xfrm>
            <a:off x="5948810" y="1360534"/>
            <a:ext cx="622983" cy="263118"/>
          </a:xfrm>
          <a:prstGeom prst="rect">
            <a:avLst/>
          </a:prstGeom>
        </p:spPr>
        <p:txBody>
          <a:bodyPr vert="horz" wrap="square" lIns="0" tIns="11526" rIns="0" bIns="0" rtlCol="0">
            <a:spAutoFit/>
          </a:bodyPr>
          <a:lstStyle/>
          <a:p>
            <a:pPr marL="34580">
              <a:spcBef>
                <a:spcPts val="91"/>
              </a:spcBef>
            </a:pPr>
            <a:r>
              <a:rPr sz="1634" dirty="0">
                <a:latin typeface="Times New Roman"/>
                <a:cs typeface="Times New Roman"/>
              </a:rPr>
              <a:t>V</a:t>
            </a:r>
            <a:r>
              <a:rPr sz="1634" spc="77" dirty="0">
                <a:latin typeface="Times New Roman"/>
                <a:cs typeface="Times New Roman"/>
              </a:rPr>
              <a:t> </a:t>
            </a:r>
            <a:r>
              <a:rPr sz="1634" spc="-6" baseline="23148" dirty="0">
                <a:latin typeface="Times New Roman"/>
                <a:cs typeface="Times New Roman"/>
              </a:rPr>
              <a:t>2</a:t>
            </a:r>
            <a:r>
              <a:rPr sz="1634" spc="-5" dirty="0">
                <a:latin typeface="Times New Roman"/>
                <a:cs typeface="Times New Roman"/>
              </a:rPr>
              <a:t>/2g</a:t>
            </a:r>
            <a:endParaRPr sz="1634">
              <a:latin typeface="Times New Roman"/>
              <a:cs typeface="Times New Roman"/>
            </a:endParaRPr>
          </a:p>
        </p:txBody>
      </p:sp>
      <p:sp>
        <p:nvSpPr>
          <p:cNvPr id="60" name="object 60"/>
          <p:cNvSpPr txBox="1"/>
          <p:nvPr/>
        </p:nvSpPr>
        <p:spPr>
          <a:xfrm>
            <a:off x="9350831" y="2207006"/>
            <a:ext cx="457584" cy="179249"/>
          </a:xfrm>
          <a:prstGeom prst="rect">
            <a:avLst/>
          </a:prstGeom>
        </p:spPr>
        <p:txBody>
          <a:bodyPr vert="horz" wrap="square" lIns="0" tIns="11526" rIns="0" bIns="0" rtlCol="0">
            <a:spAutoFit/>
          </a:bodyPr>
          <a:lstStyle/>
          <a:p>
            <a:pPr marL="11527">
              <a:spcBef>
                <a:spcPts val="91"/>
              </a:spcBef>
              <a:tabLst>
                <a:tab pos="304300" algn="l"/>
              </a:tabLst>
            </a:pPr>
            <a:r>
              <a:rPr sz="1089" u="sng" dirty="0">
                <a:uFill>
                  <a:solidFill>
                    <a:srgbClr val="000000"/>
                  </a:solidFill>
                </a:uFill>
                <a:latin typeface="Times New Roman"/>
                <a:cs typeface="Times New Roman"/>
              </a:rPr>
              <a:t> 	</a:t>
            </a:r>
            <a:r>
              <a:rPr sz="1089" dirty="0">
                <a:latin typeface="Times New Roman"/>
                <a:cs typeface="Times New Roman"/>
              </a:rPr>
              <a:t> </a:t>
            </a:r>
            <a:r>
              <a:rPr sz="1089" spc="18" dirty="0">
                <a:latin typeface="Times New Roman"/>
                <a:cs typeface="Times New Roman"/>
              </a:rPr>
              <a:t> </a:t>
            </a:r>
            <a:r>
              <a:rPr sz="1089" dirty="0">
                <a:latin typeface="Times New Roman"/>
                <a:cs typeface="Times New Roman"/>
              </a:rPr>
              <a:t>2</a:t>
            </a:r>
            <a:endParaRPr sz="1089">
              <a:latin typeface="Times New Roman"/>
              <a:cs typeface="Times New Roman"/>
            </a:endParaRPr>
          </a:p>
        </p:txBody>
      </p:sp>
      <p:sp>
        <p:nvSpPr>
          <p:cNvPr id="61" name="object 61"/>
          <p:cNvSpPr txBox="1"/>
          <p:nvPr/>
        </p:nvSpPr>
        <p:spPr>
          <a:xfrm>
            <a:off x="9543562" y="2079759"/>
            <a:ext cx="622983" cy="263118"/>
          </a:xfrm>
          <a:prstGeom prst="rect">
            <a:avLst/>
          </a:prstGeom>
        </p:spPr>
        <p:txBody>
          <a:bodyPr vert="horz" wrap="square" lIns="0" tIns="11526" rIns="0" bIns="0" rtlCol="0">
            <a:spAutoFit/>
          </a:bodyPr>
          <a:lstStyle/>
          <a:p>
            <a:pPr marL="34580">
              <a:spcBef>
                <a:spcPts val="91"/>
              </a:spcBef>
            </a:pPr>
            <a:r>
              <a:rPr sz="1634" dirty="0">
                <a:latin typeface="Times New Roman"/>
                <a:cs typeface="Times New Roman"/>
              </a:rPr>
              <a:t>V</a:t>
            </a:r>
            <a:r>
              <a:rPr sz="1634" spc="77" dirty="0">
                <a:latin typeface="Times New Roman"/>
                <a:cs typeface="Times New Roman"/>
              </a:rPr>
              <a:t> </a:t>
            </a:r>
            <a:r>
              <a:rPr sz="1634" spc="-6" baseline="23148" dirty="0">
                <a:latin typeface="Times New Roman"/>
                <a:cs typeface="Times New Roman"/>
              </a:rPr>
              <a:t>2</a:t>
            </a:r>
            <a:r>
              <a:rPr sz="1634" spc="-5" dirty="0">
                <a:latin typeface="Times New Roman"/>
                <a:cs typeface="Times New Roman"/>
              </a:rPr>
              <a:t>/2g</a:t>
            </a:r>
            <a:endParaRPr sz="1634">
              <a:latin typeface="Times New Roman"/>
              <a:cs typeface="Times New Roman"/>
            </a:endParaRPr>
          </a:p>
        </p:txBody>
      </p:sp>
      <p:sp>
        <p:nvSpPr>
          <p:cNvPr id="62" name="object 62"/>
          <p:cNvSpPr txBox="1"/>
          <p:nvPr/>
        </p:nvSpPr>
        <p:spPr>
          <a:xfrm>
            <a:off x="7670340" y="5538956"/>
            <a:ext cx="1153758" cy="346795"/>
          </a:xfrm>
          <a:prstGeom prst="rect">
            <a:avLst/>
          </a:prstGeom>
        </p:spPr>
        <p:txBody>
          <a:bodyPr vert="horz" wrap="square" lIns="0" tIns="11526" rIns="0" bIns="0" rtlCol="0">
            <a:spAutoFit/>
          </a:bodyPr>
          <a:lstStyle/>
          <a:p>
            <a:pPr marL="11527">
              <a:spcBef>
                <a:spcPts val="91"/>
              </a:spcBef>
            </a:pPr>
            <a:r>
              <a:rPr sz="2178" spc="-5" dirty="0">
                <a:latin typeface="Times New Roman"/>
                <a:cs typeface="Times New Roman"/>
              </a:rPr>
              <a:t>Pipe</a:t>
            </a:r>
            <a:r>
              <a:rPr sz="2178" spc="-59" dirty="0">
                <a:latin typeface="Times New Roman"/>
                <a:cs typeface="Times New Roman"/>
              </a:rPr>
              <a:t> </a:t>
            </a:r>
            <a:r>
              <a:rPr sz="2178" spc="-5" dirty="0">
                <a:latin typeface="Times New Roman"/>
                <a:cs typeface="Times New Roman"/>
              </a:rPr>
              <a:t>Flow</a:t>
            </a:r>
            <a:endParaRPr sz="2178">
              <a:latin typeface="Times New Roman"/>
              <a:cs typeface="Times New Roman"/>
            </a:endParaRPr>
          </a:p>
        </p:txBody>
      </p:sp>
      <p:sp>
        <p:nvSpPr>
          <p:cNvPr id="63" name="object 63"/>
          <p:cNvSpPr txBox="1"/>
          <p:nvPr/>
        </p:nvSpPr>
        <p:spPr>
          <a:xfrm>
            <a:off x="6627459" y="5410325"/>
            <a:ext cx="161941" cy="346795"/>
          </a:xfrm>
          <a:prstGeom prst="rect">
            <a:avLst/>
          </a:prstGeom>
        </p:spPr>
        <p:txBody>
          <a:bodyPr vert="horz" wrap="square" lIns="0" tIns="11526" rIns="0" bIns="0" rtlCol="0">
            <a:spAutoFit/>
          </a:bodyPr>
          <a:lstStyle/>
          <a:p>
            <a:pPr marL="11527">
              <a:spcBef>
                <a:spcPts val="91"/>
              </a:spcBef>
            </a:pPr>
            <a:r>
              <a:rPr sz="2178" dirty="0">
                <a:latin typeface="Times New Roman"/>
                <a:cs typeface="Times New Roman"/>
              </a:rPr>
              <a:t>1</a:t>
            </a:r>
            <a:endParaRPr sz="2178">
              <a:latin typeface="Times New Roman"/>
              <a:cs typeface="Times New Roman"/>
            </a:endParaRPr>
          </a:p>
        </p:txBody>
      </p:sp>
      <p:sp>
        <p:nvSpPr>
          <p:cNvPr id="64" name="object 64"/>
          <p:cNvSpPr/>
          <p:nvPr/>
        </p:nvSpPr>
        <p:spPr>
          <a:xfrm>
            <a:off x="6486838" y="5390041"/>
            <a:ext cx="414938" cy="414938"/>
          </a:xfrm>
          <a:custGeom>
            <a:avLst/>
            <a:gdLst/>
            <a:ahLst/>
            <a:cxnLst/>
            <a:rect l="l" t="t" r="r" b="b"/>
            <a:pathLst>
              <a:path w="457200" h="457200">
                <a:moveTo>
                  <a:pt x="228599" y="0"/>
                </a:moveTo>
                <a:lnTo>
                  <a:pt x="182460" y="4634"/>
                </a:lnTo>
                <a:lnTo>
                  <a:pt x="139517" y="17930"/>
                </a:lnTo>
                <a:lnTo>
                  <a:pt x="100682" y="38978"/>
                </a:lnTo>
                <a:lnTo>
                  <a:pt x="66865" y="66865"/>
                </a:lnTo>
                <a:lnTo>
                  <a:pt x="38978" y="100682"/>
                </a:lnTo>
                <a:lnTo>
                  <a:pt x="17930" y="139517"/>
                </a:lnTo>
                <a:lnTo>
                  <a:pt x="4634" y="182460"/>
                </a:lnTo>
                <a:lnTo>
                  <a:pt x="0" y="228599"/>
                </a:lnTo>
                <a:lnTo>
                  <a:pt x="4634" y="274739"/>
                </a:lnTo>
                <a:lnTo>
                  <a:pt x="17930" y="317682"/>
                </a:lnTo>
                <a:lnTo>
                  <a:pt x="38978" y="356517"/>
                </a:lnTo>
                <a:lnTo>
                  <a:pt x="66865" y="390334"/>
                </a:lnTo>
                <a:lnTo>
                  <a:pt x="100682" y="418221"/>
                </a:lnTo>
                <a:lnTo>
                  <a:pt x="139517" y="439269"/>
                </a:lnTo>
                <a:lnTo>
                  <a:pt x="182460" y="452565"/>
                </a:lnTo>
                <a:lnTo>
                  <a:pt x="228599" y="457199"/>
                </a:lnTo>
                <a:lnTo>
                  <a:pt x="274739" y="452565"/>
                </a:lnTo>
                <a:lnTo>
                  <a:pt x="317682" y="439269"/>
                </a:lnTo>
                <a:lnTo>
                  <a:pt x="356517" y="418221"/>
                </a:lnTo>
                <a:lnTo>
                  <a:pt x="390334" y="390334"/>
                </a:lnTo>
                <a:lnTo>
                  <a:pt x="418221" y="356517"/>
                </a:lnTo>
                <a:lnTo>
                  <a:pt x="439269" y="317682"/>
                </a:lnTo>
                <a:lnTo>
                  <a:pt x="452565" y="274739"/>
                </a:lnTo>
                <a:lnTo>
                  <a:pt x="457199" y="228599"/>
                </a:lnTo>
                <a:lnTo>
                  <a:pt x="452565" y="182460"/>
                </a:lnTo>
                <a:lnTo>
                  <a:pt x="439269" y="139517"/>
                </a:lnTo>
                <a:lnTo>
                  <a:pt x="418221" y="100682"/>
                </a:lnTo>
                <a:lnTo>
                  <a:pt x="390334" y="66865"/>
                </a:lnTo>
                <a:lnTo>
                  <a:pt x="356517" y="38978"/>
                </a:lnTo>
                <a:lnTo>
                  <a:pt x="317682" y="17930"/>
                </a:lnTo>
                <a:lnTo>
                  <a:pt x="274739" y="4634"/>
                </a:lnTo>
                <a:lnTo>
                  <a:pt x="228599" y="0"/>
                </a:lnTo>
                <a:close/>
              </a:path>
            </a:pathLst>
          </a:custGeom>
          <a:ln w="9524">
            <a:solidFill>
              <a:srgbClr val="000000"/>
            </a:solidFill>
          </a:ln>
        </p:spPr>
        <p:txBody>
          <a:bodyPr wrap="square" lIns="0" tIns="0" rIns="0" bIns="0" rtlCol="0"/>
          <a:lstStyle/>
          <a:p>
            <a:endParaRPr sz="1634"/>
          </a:p>
        </p:txBody>
      </p:sp>
      <p:sp>
        <p:nvSpPr>
          <p:cNvPr id="65" name="object 65"/>
          <p:cNvSpPr/>
          <p:nvPr/>
        </p:nvSpPr>
        <p:spPr>
          <a:xfrm>
            <a:off x="9362357" y="5455048"/>
            <a:ext cx="414938" cy="414938"/>
          </a:xfrm>
          <a:custGeom>
            <a:avLst/>
            <a:gdLst/>
            <a:ahLst/>
            <a:cxnLst/>
            <a:rect l="l" t="t" r="r" b="b"/>
            <a:pathLst>
              <a:path w="457200" h="457200">
                <a:moveTo>
                  <a:pt x="228599" y="0"/>
                </a:moveTo>
                <a:lnTo>
                  <a:pt x="182897" y="4634"/>
                </a:lnTo>
                <a:lnTo>
                  <a:pt x="140160" y="17930"/>
                </a:lnTo>
                <a:lnTo>
                  <a:pt x="101351" y="38978"/>
                </a:lnTo>
                <a:lnTo>
                  <a:pt x="67436" y="66865"/>
                </a:lnTo>
                <a:lnTo>
                  <a:pt x="39379" y="100682"/>
                </a:lnTo>
                <a:lnTo>
                  <a:pt x="18145" y="139517"/>
                </a:lnTo>
                <a:lnTo>
                  <a:pt x="4697" y="182460"/>
                </a:lnTo>
                <a:lnTo>
                  <a:pt x="0" y="228599"/>
                </a:lnTo>
                <a:lnTo>
                  <a:pt x="4697" y="274302"/>
                </a:lnTo>
                <a:lnTo>
                  <a:pt x="18145" y="317039"/>
                </a:lnTo>
                <a:lnTo>
                  <a:pt x="39379" y="355848"/>
                </a:lnTo>
                <a:lnTo>
                  <a:pt x="67436" y="389762"/>
                </a:lnTo>
                <a:lnTo>
                  <a:pt x="101351" y="417820"/>
                </a:lnTo>
                <a:lnTo>
                  <a:pt x="140160" y="439054"/>
                </a:lnTo>
                <a:lnTo>
                  <a:pt x="182897" y="452502"/>
                </a:lnTo>
                <a:lnTo>
                  <a:pt x="228599" y="457199"/>
                </a:lnTo>
                <a:lnTo>
                  <a:pt x="274739" y="452502"/>
                </a:lnTo>
                <a:lnTo>
                  <a:pt x="317682" y="439054"/>
                </a:lnTo>
                <a:lnTo>
                  <a:pt x="356517" y="417820"/>
                </a:lnTo>
                <a:lnTo>
                  <a:pt x="390334" y="389762"/>
                </a:lnTo>
                <a:lnTo>
                  <a:pt x="418221" y="355848"/>
                </a:lnTo>
                <a:lnTo>
                  <a:pt x="439269" y="317039"/>
                </a:lnTo>
                <a:lnTo>
                  <a:pt x="452565" y="274302"/>
                </a:lnTo>
                <a:lnTo>
                  <a:pt x="457199" y="228599"/>
                </a:lnTo>
                <a:lnTo>
                  <a:pt x="452565" y="182460"/>
                </a:lnTo>
                <a:lnTo>
                  <a:pt x="439269" y="139517"/>
                </a:lnTo>
                <a:lnTo>
                  <a:pt x="418221" y="100682"/>
                </a:lnTo>
                <a:lnTo>
                  <a:pt x="390334" y="66865"/>
                </a:lnTo>
                <a:lnTo>
                  <a:pt x="356517" y="38978"/>
                </a:lnTo>
                <a:lnTo>
                  <a:pt x="317682" y="17930"/>
                </a:lnTo>
                <a:lnTo>
                  <a:pt x="274739" y="4634"/>
                </a:lnTo>
                <a:lnTo>
                  <a:pt x="228599" y="0"/>
                </a:lnTo>
                <a:close/>
              </a:path>
            </a:pathLst>
          </a:custGeom>
          <a:ln w="9524">
            <a:solidFill>
              <a:srgbClr val="000000"/>
            </a:solidFill>
          </a:ln>
        </p:spPr>
        <p:txBody>
          <a:bodyPr wrap="square" lIns="0" tIns="0" rIns="0" bIns="0" rtlCol="0"/>
          <a:lstStyle/>
          <a:p>
            <a:endParaRPr sz="1634"/>
          </a:p>
        </p:txBody>
      </p:sp>
      <p:sp>
        <p:nvSpPr>
          <p:cNvPr id="66" name="object 66"/>
          <p:cNvSpPr txBox="1"/>
          <p:nvPr/>
        </p:nvSpPr>
        <p:spPr>
          <a:xfrm>
            <a:off x="9500216" y="5494696"/>
            <a:ext cx="161941" cy="346795"/>
          </a:xfrm>
          <a:prstGeom prst="rect">
            <a:avLst/>
          </a:prstGeom>
        </p:spPr>
        <p:txBody>
          <a:bodyPr vert="horz" wrap="square" lIns="0" tIns="11526" rIns="0" bIns="0" rtlCol="0">
            <a:spAutoFit/>
          </a:bodyPr>
          <a:lstStyle/>
          <a:p>
            <a:pPr marL="11527">
              <a:spcBef>
                <a:spcPts val="91"/>
              </a:spcBef>
            </a:pPr>
            <a:r>
              <a:rPr sz="2178" dirty="0">
                <a:latin typeface="Times New Roman"/>
                <a:cs typeface="Times New Roman"/>
              </a:rPr>
              <a:t>2</a:t>
            </a:r>
            <a:endParaRPr sz="2178">
              <a:latin typeface="Times New Roman"/>
              <a:cs typeface="Times New Roman"/>
            </a:endParaRPr>
          </a:p>
        </p:txBody>
      </p:sp>
      <p:sp>
        <p:nvSpPr>
          <p:cNvPr id="67" name="object 67"/>
          <p:cNvSpPr txBox="1">
            <a:spLocks noGrp="1"/>
          </p:cNvSpPr>
          <p:nvPr>
            <p:ph type="title"/>
          </p:nvPr>
        </p:nvSpPr>
        <p:spPr>
          <a:xfrm>
            <a:off x="3024422" y="508478"/>
            <a:ext cx="6441910" cy="346795"/>
          </a:xfrm>
          <a:prstGeom prst="rect">
            <a:avLst/>
          </a:prstGeom>
        </p:spPr>
        <p:txBody>
          <a:bodyPr vert="horz" wrap="square" lIns="0" tIns="11526" rIns="0" bIns="0" rtlCol="0" anchor="ctr">
            <a:spAutoFit/>
          </a:bodyPr>
          <a:lstStyle/>
          <a:p>
            <a:pPr marL="11527">
              <a:lnSpc>
                <a:spcPct val="100000"/>
              </a:lnSpc>
              <a:spcBef>
                <a:spcPts val="91"/>
              </a:spcBef>
            </a:pPr>
            <a:r>
              <a:rPr sz="2178" spc="9" dirty="0"/>
              <a:t>Comparison</a:t>
            </a:r>
            <a:r>
              <a:rPr sz="2178" spc="290" dirty="0"/>
              <a:t> </a:t>
            </a:r>
            <a:r>
              <a:rPr sz="2178" spc="-5" dirty="0"/>
              <a:t>of</a:t>
            </a:r>
            <a:r>
              <a:rPr sz="2178" spc="300" dirty="0"/>
              <a:t> </a:t>
            </a:r>
            <a:r>
              <a:rPr sz="2178" spc="5" dirty="0"/>
              <a:t>Open</a:t>
            </a:r>
            <a:r>
              <a:rPr sz="2178" spc="281" dirty="0"/>
              <a:t> </a:t>
            </a:r>
            <a:r>
              <a:rPr sz="2178" spc="23" dirty="0"/>
              <a:t>Channel</a:t>
            </a:r>
            <a:r>
              <a:rPr sz="2178" spc="300" dirty="0"/>
              <a:t> </a:t>
            </a:r>
            <a:r>
              <a:rPr sz="2178" spc="-5" dirty="0"/>
              <a:t>Flow</a:t>
            </a:r>
            <a:r>
              <a:rPr sz="2178" spc="290" dirty="0"/>
              <a:t> </a:t>
            </a:r>
            <a:r>
              <a:rPr sz="2178" spc="27" dirty="0"/>
              <a:t>and</a:t>
            </a:r>
            <a:r>
              <a:rPr sz="2178" spc="290" dirty="0"/>
              <a:t> </a:t>
            </a:r>
            <a:r>
              <a:rPr sz="2178" spc="9" dirty="0"/>
              <a:t>Pipe</a:t>
            </a:r>
            <a:r>
              <a:rPr sz="2178" spc="295" dirty="0"/>
              <a:t> </a:t>
            </a:r>
            <a:r>
              <a:rPr sz="2178" spc="-5" dirty="0"/>
              <a:t>Flow</a:t>
            </a:r>
            <a:endParaRPr sz="2178"/>
          </a:p>
        </p:txBody>
      </p:sp>
      <p:sp>
        <p:nvSpPr>
          <p:cNvPr id="68" name="Slide Number Placeholder 67">
            <a:extLst>
              <a:ext uri="{FF2B5EF4-FFF2-40B4-BE49-F238E27FC236}">
                <a16:creationId xmlns:a16="http://schemas.microsoft.com/office/drawing/2014/main" id="{7B627478-289E-5E15-72BF-0386208792A9}"/>
              </a:ext>
            </a:extLst>
          </p:cNvPr>
          <p:cNvSpPr>
            <a:spLocks noGrp="1"/>
          </p:cNvSpPr>
          <p:nvPr>
            <p:ph type="sldNum" sz="quarter" idx="12"/>
          </p:nvPr>
        </p:nvSpPr>
        <p:spPr/>
        <p:txBody>
          <a:bodyPr/>
          <a:lstStyle/>
          <a:p>
            <a:fld id="{34216374-E7D6-4C74-ADA3-2C9987A1DEB2}" type="slidenum">
              <a:rPr lang="en-US" smtClean="0"/>
              <a:t>13</a:t>
            </a:fld>
            <a:endParaRPr lang="en-US"/>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483692" rIns="0" bIns="0" rtlCol="0">
            <a:spAutoFit/>
          </a:bodyPr>
          <a:lstStyle/>
          <a:p>
            <a:pPr marL="617220">
              <a:lnSpc>
                <a:spcPct val="100000"/>
              </a:lnSpc>
              <a:spcBef>
                <a:spcPts val="105"/>
              </a:spcBef>
            </a:pPr>
            <a:r>
              <a:rPr dirty="0"/>
              <a:t>Classification</a:t>
            </a:r>
            <a:r>
              <a:rPr spc="-30" dirty="0"/>
              <a:t> </a:t>
            </a:r>
            <a:r>
              <a:rPr dirty="0"/>
              <a:t>of </a:t>
            </a:r>
            <a:r>
              <a:rPr spc="-10" dirty="0"/>
              <a:t>Jumps</a:t>
            </a:r>
          </a:p>
        </p:txBody>
      </p:sp>
      <p:sp>
        <p:nvSpPr>
          <p:cNvPr id="3" name="object 3"/>
          <p:cNvSpPr txBox="1">
            <a:spLocks noGrp="1"/>
          </p:cNvSpPr>
          <p:nvPr>
            <p:ph type="body" idx="1"/>
          </p:nvPr>
        </p:nvSpPr>
        <p:spPr>
          <a:prstGeom prst="rect">
            <a:avLst/>
          </a:prstGeom>
        </p:spPr>
        <p:txBody>
          <a:bodyPr vert="horz" wrap="square" lIns="0" tIns="12700" rIns="0" bIns="0" rtlCol="0">
            <a:spAutoFit/>
          </a:bodyPr>
          <a:lstStyle/>
          <a:p>
            <a:pPr marL="12700" marR="5080" algn="just">
              <a:lnSpc>
                <a:spcPct val="100000"/>
              </a:lnSpc>
              <a:spcBef>
                <a:spcPts val="100"/>
              </a:spcBef>
            </a:pPr>
            <a:r>
              <a:rPr dirty="0"/>
              <a:t>As</a:t>
            </a:r>
            <a:r>
              <a:rPr spc="434" dirty="0"/>
              <a:t>  </a:t>
            </a:r>
            <a:r>
              <a:rPr dirty="0"/>
              <a:t>mentioned</a:t>
            </a:r>
            <a:r>
              <a:rPr spc="430" dirty="0"/>
              <a:t>  </a:t>
            </a:r>
            <a:r>
              <a:rPr dirty="0"/>
              <a:t>earlier,</a:t>
            </a:r>
            <a:r>
              <a:rPr spc="425" dirty="0"/>
              <a:t>  </a:t>
            </a:r>
            <a:r>
              <a:rPr dirty="0"/>
              <a:t>the</a:t>
            </a:r>
            <a:r>
              <a:rPr spc="430" dirty="0"/>
              <a:t>  </a:t>
            </a:r>
            <a:r>
              <a:rPr dirty="0"/>
              <a:t>supercritical</a:t>
            </a:r>
            <a:r>
              <a:rPr spc="434" dirty="0"/>
              <a:t>  </a:t>
            </a:r>
            <a:r>
              <a:rPr dirty="0"/>
              <a:t>flow</a:t>
            </a:r>
            <a:r>
              <a:rPr spc="430" dirty="0"/>
              <a:t>  </a:t>
            </a:r>
            <a:r>
              <a:rPr dirty="0"/>
              <a:t>Froude</a:t>
            </a:r>
            <a:r>
              <a:rPr spc="430" dirty="0"/>
              <a:t>  </a:t>
            </a:r>
            <a:r>
              <a:rPr dirty="0"/>
              <a:t>number</a:t>
            </a:r>
            <a:r>
              <a:rPr spc="434" dirty="0"/>
              <a:t>  </a:t>
            </a:r>
            <a:r>
              <a:rPr dirty="0"/>
              <a:t>influences</a:t>
            </a:r>
            <a:r>
              <a:rPr spc="430" dirty="0"/>
              <a:t>  </a:t>
            </a:r>
            <a:r>
              <a:rPr spc="-25" dirty="0"/>
              <a:t>the </a:t>
            </a:r>
            <a:r>
              <a:rPr dirty="0"/>
              <a:t>characteristics</a:t>
            </a:r>
            <a:r>
              <a:rPr spc="25" dirty="0"/>
              <a:t> </a:t>
            </a:r>
            <a:r>
              <a:rPr dirty="0"/>
              <a:t>of</a:t>
            </a:r>
            <a:r>
              <a:rPr spc="20" dirty="0"/>
              <a:t> </a:t>
            </a:r>
            <a:r>
              <a:rPr dirty="0"/>
              <a:t>the</a:t>
            </a:r>
            <a:r>
              <a:rPr spc="35" dirty="0"/>
              <a:t> </a:t>
            </a:r>
            <a:r>
              <a:rPr dirty="0"/>
              <a:t>hydraulic</a:t>
            </a:r>
            <a:r>
              <a:rPr spc="10" dirty="0"/>
              <a:t> </a:t>
            </a:r>
            <a:r>
              <a:rPr dirty="0"/>
              <a:t>jump.</a:t>
            </a:r>
            <a:r>
              <a:rPr spc="25" dirty="0"/>
              <a:t> </a:t>
            </a:r>
            <a:r>
              <a:rPr dirty="0"/>
              <a:t>Bradley</a:t>
            </a:r>
            <a:r>
              <a:rPr spc="30" dirty="0"/>
              <a:t> </a:t>
            </a:r>
            <a:r>
              <a:rPr dirty="0"/>
              <a:t>and</a:t>
            </a:r>
            <a:r>
              <a:rPr spc="25" dirty="0"/>
              <a:t> </a:t>
            </a:r>
            <a:r>
              <a:rPr dirty="0"/>
              <a:t>Peterka,</a:t>
            </a:r>
            <a:r>
              <a:rPr spc="20" dirty="0"/>
              <a:t> </a:t>
            </a:r>
            <a:r>
              <a:rPr dirty="0"/>
              <a:t>after</a:t>
            </a:r>
            <a:r>
              <a:rPr spc="30" dirty="0"/>
              <a:t> </a:t>
            </a:r>
            <a:r>
              <a:rPr dirty="0"/>
              <a:t>extensive</a:t>
            </a:r>
            <a:r>
              <a:rPr spc="20" dirty="0"/>
              <a:t> </a:t>
            </a:r>
            <a:r>
              <a:rPr spc="-10" dirty="0"/>
              <a:t>experimental </a:t>
            </a:r>
            <a:r>
              <a:rPr dirty="0"/>
              <a:t>investigations,</a:t>
            </a:r>
            <a:r>
              <a:rPr spc="530" dirty="0"/>
              <a:t> </a:t>
            </a:r>
            <a:r>
              <a:rPr dirty="0"/>
              <a:t>have</a:t>
            </a:r>
            <a:r>
              <a:rPr spc="535" dirty="0"/>
              <a:t> </a:t>
            </a:r>
            <a:r>
              <a:rPr dirty="0"/>
              <a:t>classified</a:t>
            </a:r>
            <a:r>
              <a:rPr spc="535" dirty="0"/>
              <a:t> </a:t>
            </a:r>
            <a:r>
              <a:rPr dirty="0"/>
              <a:t>the</a:t>
            </a:r>
            <a:r>
              <a:rPr spc="525" dirty="0"/>
              <a:t> </a:t>
            </a:r>
            <a:r>
              <a:rPr dirty="0"/>
              <a:t>hydraulic</a:t>
            </a:r>
            <a:r>
              <a:rPr spc="530" dirty="0"/>
              <a:t> </a:t>
            </a:r>
            <a:r>
              <a:rPr dirty="0"/>
              <a:t>jump</a:t>
            </a:r>
            <a:r>
              <a:rPr spc="540" dirty="0"/>
              <a:t> </a:t>
            </a:r>
            <a:r>
              <a:rPr dirty="0"/>
              <a:t>into</a:t>
            </a:r>
            <a:r>
              <a:rPr spc="535" dirty="0"/>
              <a:t> </a:t>
            </a:r>
            <a:r>
              <a:rPr dirty="0"/>
              <a:t>five</a:t>
            </a:r>
            <a:r>
              <a:rPr spc="535" dirty="0"/>
              <a:t> </a:t>
            </a:r>
            <a:r>
              <a:rPr dirty="0"/>
              <a:t>categories</a:t>
            </a:r>
            <a:r>
              <a:rPr spc="535" dirty="0"/>
              <a:t> </a:t>
            </a:r>
            <a:r>
              <a:rPr dirty="0"/>
              <a:t>as</a:t>
            </a:r>
            <a:r>
              <a:rPr spc="530" dirty="0"/>
              <a:t> </a:t>
            </a:r>
            <a:r>
              <a:rPr dirty="0"/>
              <a:t>shown</a:t>
            </a:r>
            <a:r>
              <a:rPr spc="535" dirty="0"/>
              <a:t> </a:t>
            </a:r>
            <a:r>
              <a:rPr spc="-25" dirty="0"/>
              <a:t>in </a:t>
            </a:r>
            <a:r>
              <a:rPr dirty="0"/>
              <a:t>Figure</a:t>
            </a:r>
            <a:r>
              <a:rPr spc="495" dirty="0"/>
              <a:t> </a:t>
            </a:r>
            <a:r>
              <a:rPr dirty="0"/>
              <a:t>28.4.</a:t>
            </a:r>
            <a:r>
              <a:rPr spc="480" dirty="0"/>
              <a:t> </a:t>
            </a:r>
            <a:r>
              <a:rPr dirty="0"/>
              <a:t>The</a:t>
            </a:r>
            <a:r>
              <a:rPr spc="490" dirty="0"/>
              <a:t> </a:t>
            </a:r>
            <a:r>
              <a:rPr dirty="0"/>
              <a:t>hydraulic</a:t>
            </a:r>
            <a:r>
              <a:rPr spc="484" dirty="0"/>
              <a:t> </a:t>
            </a:r>
            <a:r>
              <a:rPr dirty="0"/>
              <a:t>jump</a:t>
            </a:r>
            <a:r>
              <a:rPr spc="490" dirty="0"/>
              <a:t> </a:t>
            </a:r>
            <a:r>
              <a:rPr dirty="0"/>
              <a:t>is</a:t>
            </a:r>
            <a:r>
              <a:rPr spc="495" dirty="0"/>
              <a:t> </a:t>
            </a:r>
            <a:r>
              <a:rPr dirty="0"/>
              <a:t>the</a:t>
            </a:r>
            <a:r>
              <a:rPr spc="495" dirty="0"/>
              <a:t> </a:t>
            </a:r>
            <a:r>
              <a:rPr dirty="0"/>
              <a:t>phenomenon</a:t>
            </a:r>
            <a:r>
              <a:rPr spc="490" dirty="0"/>
              <a:t> </a:t>
            </a:r>
            <a:r>
              <a:rPr dirty="0"/>
              <a:t>that</a:t>
            </a:r>
            <a:r>
              <a:rPr spc="490" dirty="0"/>
              <a:t> </a:t>
            </a:r>
            <a:r>
              <a:rPr dirty="0"/>
              <a:t>occurs</a:t>
            </a:r>
            <a:r>
              <a:rPr spc="495" dirty="0"/>
              <a:t> </a:t>
            </a:r>
            <a:r>
              <a:rPr dirty="0"/>
              <a:t>where</a:t>
            </a:r>
            <a:r>
              <a:rPr spc="484" dirty="0"/>
              <a:t> </a:t>
            </a:r>
            <a:r>
              <a:rPr dirty="0"/>
              <a:t>there</a:t>
            </a:r>
            <a:r>
              <a:rPr spc="484" dirty="0"/>
              <a:t> </a:t>
            </a:r>
            <a:r>
              <a:rPr dirty="0"/>
              <a:t>is</a:t>
            </a:r>
            <a:r>
              <a:rPr spc="480" dirty="0"/>
              <a:t> </a:t>
            </a:r>
            <a:r>
              <a:rPr spc="-25" dirty="0"/>
              <a:t>an </a:t>
            </a:r>
            <a:r>
              <a:rPr dirty="0"/>
              <a:t>abrupt</a:t>
            </a:r>
            <a:r>
              <a:rPr spc="484" dirty="0"/>
              <a:t> </a:t>
            </a:r>
            <a:r>
              <a:rPr dirty="0"/>
              <a:t>transition</a:t>
            </a:r>
            <a:r>
              <a:rPr spc="480" dirty="0"/>
              <a:t> </a:t>
            </a:r>
            <a:r>
              <a:rPr dirty="0"/>
              <a:t>from</a:t>
            </a:r>
            <a:r>
              <a:rPr spc="459" dirty="0"/>
              <a:t> </a:t>
            </a:r>
            <a:r>
              <a:rPr dirty="0"/>
              <a:t>supercritical</a:t>
            </a:r>
            <a:r>
              <a:rPr spc="490" dirty="0"/>
              <a:t> </a:t>
            </a:r>
            <a:r>
              <a:rPr dirty="0"/>
              <a:t>(inertia</a:t>
            </a:r>
            <a:r>
              <a:rPr spc="490" dirty="0"/>
              <a:t> </a:t>
            </a:r>
            <a:r>
              <a:rPr dirty="0"/>
              <a:t>dominated)</a:t>
            </a:r>
            <a:r>
              <a:rPr spc="484" dirty="0"/>
              <a:t> </a:t>
            </a:r>
            <a:r>
              <a:rPr dirty="0"/>
              <a:t>flow</a:t>
            </a:r>
            <a:r>
              <a:rPr spc="475" dirty="0"/>
              <a:t> </a:t>
            </a:r>
            <a:r>
              <a:rPr dirty="0"/>
              <a:t>to</a:t>
            </a:r>
            <a:r>
              <a:rPr spc="475" dirty="0"/>
              <a:t> </a:t>
            </a:r>
            <a:r>
              <a:rPr dirty="0"/>
              <a:t>sub</a:t>
            </a:r>
            <a:r>
              <a:rPr spc="490" dirty="0"/>
              <a:t> </a:t>
            </a:r>
            <a:r>
              <a:rPr dirty="0"/>
              <a:t>critical</a:t>
            </a:r>
            <a:r>
              <a:rPr spc="490" dirty="0"/>
              <a:t> </a:t>
            </a:r>
            <a:r>
              <a:rPr spc="-10" dirty="0"/>
              <a:t>(gravity </a:t>
            </a:r>
            <a:r>
              <a:rPr dirty="0"/>
              <a:t>dominated)</a:t>
            </a:r>
            <a:r>
              <a:rPr spc="15" dirty="0"/>
              <a:t> </a:t>
            </a:r>
            <a:r>
              <a:rPr dirty="0"/>
              <a:t>flow.</a:t>
            </a:r>
            <a:r>
              <a:rPr spc="20" dirty="0"/>
              <a:t> </a:t>
            </a:r>
            <a:r>
              <a:rPr dirty="0"/>
              <a:t>The</a:t>
            </a:r>
            <a:r>
              <a:rPr spc="20" dirty="0"/>
              <a:t> </a:t>
            </a:r>
            <a:r>
              <a:rPr dirty="0"/>
              <a:t>most</a:t>
            </a:r>
            <a:r>
              <a:rPr spc="25" dirty="0"/>
              <a:t> </a:t>
            </a:r>
            <a:r>
              <a:rPr dirty="0"/>
              <a:t>important</a:t>
            </a:r>
            <a:r>
              <a:rPr spc="20" dirty="0"/>
              <a:t> </a:t>
            </a:r>
            <a:r>
              <a:rPr dirty="0"/>
              <a:t>factor</a:t>
            </a:r>
            <a:r>
              <a:rPr spc="20" dirty="0"/>
              <a:t> </a:t>
            </a:r>
            <a:r>
              <a:rPr dirty="0"/>
              <a:t>that</a:t>
            </a:r>
            <a:r>
              <a:rPr spc="10" dirty="0"/>
              <a:t> </a:t>
            </a:r>
            <a:r>
              <a:rPr dirty="0"/>
              <a:t>affects</a:t>
            </a:r>
            <a:r>
              <a:rPr spc="25" dirty="0"/>
              <a:t> </a:t>
            </a:r>
            <a:r>
              <a:rPr dirty="0"/>
              <a:t>the</a:t>
            </a:r>
            <a:r>
              <a:rPr spc="20" dirty="0"/>
              <a:t> </a:t>
            </a:r>
            <a:r>
              <a:rPr dirty="0"/>
              <a:t>hydraulic</a:t>
            </a:r>
            <a:r>
              <a:rPr spc="10" dirty="0"/>
              <a:t> </a:t>
            </a:r>
            <a:r>
              <a:rPr dirty="0"/>
              <a:t>jump</a:t>
            </a:r>
            <a:r>
              <a:rPr spc="20" dirty="0"/>
              <a:t> </a:t>
            </a:r>
            <a:r>
              <a:rPr dirty="0"/>
              <a:t>is</a:t>
            </a:r>
            <a:r>
              <a:rPr spc="25" dirty="0"/>
              <a:t> </a:t>
            </a:r>
            <a:r>
              <a:rPr dirty="0"/>
              <a:t>the</a:t>
            </a:r>
            <a:r>
              <a:rPr spc="15" dirty="0"/>
              <a:t> </a:t>
            </a:r>
            <a:r>
              <a:rPr spc="-10" dirty="0"/>
              <a:t>initial </a:t>
            </a:r>
            <a:r>
              <a:rPr dirty="0"/>
              <a:t>Froude</a:t>
            </a:r>
            <a:r>
              <a:rPr spc="-40" dirty="0"/>
              <a:t> </a:t>
            </a:r>
            <a:r>
              <a:rPr dirty="0"/>
              <a:t>number</a:t>
            </a:r>
            <a:r>
              <a:rPr spc="-40" dirty="0"/>
              <a:t> </a:t>
            </a:r>
            <a:r>
              <a:rPr i="1" spc="-25" dirty="0">
                <a:latin typeface="Times New Roman"/>
                <a:cs typeface="Times New Roman"/>
              </a:rPr>
              <a:t>F</a:t>
            </a:r>
            <a:r>
              <a:rPr spc="-25" dirty="0"/>
              <a:t>1.</a:t>
            </a:r>
          </a:p>
        </p:txBody>
      </p:sp>
      <p:sp>
        <p:nvSpPr>
          <p:cNvPr id="4" name="Slide Number Placeholder 3">
            <a:extLst>
              <a:ext uri="{FF2B5EF4-FFF2-40B4-BE49-F238E27FC236}">
                <a16:creationId xmlns:a16="http://schemas.microsoft.com/office/drawing/2014/main" id="{E10BD748-9F47-C807-C281-0FDDCF45FEEA}"/>
              </a:ext>
            </a:extLst>
          </p:cNvPr>
          <p:cNvSpPr>
            <a:spLocks noGrp="1"/>
          </p:cNvSpPr>
          <p:nvPr>
            <p:ph type="sldNum" sz="quarter" idx="12"/>
          </p:nvPr>
        </p:nvSpPr>
        <p:spPr/>
        <p:txBody>
          <a:bodyPr/>
          <a:lstStyle/>
          <a:p>
            <a:fld id="{34216374-E7D6-4C74-ADA3-2C9987A1DEB2}" type="slidenum">
              <a:rPr lang="en-US" smtClean="0"/>
              <a:t>130</a:t>
            </a:fld>
            <a:endParaRPr lang="en-US"/>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82751" y="1357883"/>
            <a:ext cx="10623804" cy="4727448"/>
          </a:xfrm>
          <a:prstGeom prst="rect">
            <a:avLst/>
          </a:prstGeom>
        </p:spPr>
      </p:pic>
      <p:sp>
        <p:nvSpPr>
          <p:cNvPr id="3" name="object 3"/>
          <p:cNvSpPr txBox="1">
            <a:spLocks noGrp="1"/>
          </p:cNvSpPr>
          <p:nvPr>
            <p:ph type="title"/>
          </p:nvPr>
        </p:nvSpPr>
        <p:spPr>
          <a:prstGeom prst="rect">
            <a:avLst/>
          </a:prstGeom>
        </p:spPr>
        <p:txBody>
          <a:bodyPr vert="horz" wrap="square" lIns="0" tIns="483692" rIns="0" bIns="0" rtlCol="0">
            <a:spAutoFit/>
          </a:bodyPr>
          <a:lstStyle/>
          <a:p>
            <a:pPr marL="617220">
              <a:lnSpc>
                <a:spcPct val="100000"/>
              </a:lnSpc>
              <a:spcBef>
                <a:spcPts val="105"/>
              </a:spcBef>
            </a:pPr>
            <a:r>
              <a:rPr dirty="0"/>
              <a:t>Classification</a:t>
            </a:r>
            <a:r>
              <a:rPr spc="-35" dirty="0"/>
              <a:t> </a:t>
            </a:r>
            <a:r>
              <a:rPr dirty="0"/>
              <a:t>of Jumps</a:t>
            </a:r>
            <a:r>
              <a:rPr spc="-30" dirty="0"/>
              <a:t> </a:t>
            </a:r>
            <a:r>
              <a:rPr spc="-10" dirty="0"/>
              <a:t>Cont..</a:t>
            </a:r>
          </a:p>
        </p:txBody>
      </p:sp>
      <p:sp>
        <p:nvSpPr>
          <p:cNvPr id="4" name="Slide Number Placeholder 3">
            <a:extLst>
              <a:ext uri="{FF2B5EF4-FFF2-40B4-BE49-F238E27FC236}">
                <a16:creationId xmlns:a16="http://schemas.microsoft.com/office/drawing/2014/main" id="{F72A6CDD-F8FD-4F7E-587B-B5F25A36C269}"/>
              </a:ext>
            </a:extLst>
          </p:cNvPr>
          <p:cNvSpPr>
            <a:spLocks noGrp="1"/>
          </p:cNvSpPr>
          <p:nvPr>
            <p:ph type="sldNum" sz="quarter" idx="12"/>
          </p:nvPr>
        </p:nvSpPr>
        <p:spPr/>
        <p:txBody>
          <a:bodyPr/>
          <a:lstStyle/>
          <a:p>
            <a:fld id="{34216374-E7D6-4C74-ADA3-2C9987A1DEB2}" type="slidenum">
              <a:rPr lang="en-US" smtClean="0"/>
              <a:t>131</a:t>
            </a:fld>
            <a:endParaRPr lang="en-US"/>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751319" y="870203"/>
            <a:ext cx="5134356" cy="5987794"/>
          </a:xfrm>
          <a:prstGeom prst="rect">
            <a:avLst/>
          </a:prstGeom>
        </p:spPr>
      </p:pic>
      <p:sp>
        <p:nvSpPr>
          <p:cNvPr id="3" name="object 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Classification</a:t>
            </a:r>
            <a:r>
              <a:rPr spc="-75" dirty="0"/>
              <a:t> </a:t>
            </a:r>
            <a:r>
              <a:rPr dirty="0"/>
              <a:t>of</a:t>
            </a:r>
            <a:r>
              <a:rPr spc="-45" dirty="0"/>
              <a:t> </a:t>
            </a:r>
            <a:r>
              <a:rPr dirty="0"/>
              <a:t>Jumps</a:t>
            </a:r>
            <a:r>
              <a:rPr spc="-60" dirty="0"/>
              <a:t> </a:t>
            </a:r>
            <a:r>
              <a:rPr spc="-10" dirty="0"/>
              <a:t>Cont..</a:t>
            </a:r>
          </a:p>
        </p:txBody>
      </p:sp>
      <p:pic>
        <p:nvPicPr>
          <p:cNvPr id="4" name="object 4"/>
          <p:cNvPicPr/>
          <p:nvPr/>
        </p:nvPicPr>
        <p:blipFill>
          <a:blip r:embed="rId3" cstate="print"/>
          <a:stretch>
            <a:fillRect/>
          </a:stretch>
        </p:blipFill>
        <p:spPr>
          <a:xfrm>
            <a:off x="0" y="870203"/>
            <a:ext cx="6531864" cy="5987793"/>
          </a:xfrm>
          <a:prstGeom prst="rect">
            <a:avLst/>
          </a:prstGeom>
        </p:spPr>
      </p:pic>
      <p:sp>
        <p:nvSpPr>
          <p:cNvPr id="5" name="Slide Number Placeholder 4">
            <a:extLst>
              <a:ext uri="{FF2B5EF4-FFF2-40B4-BE49-F238E27FC236}">
                <a16:creationId xmlns:a16="http://schemas.microsoft.com/office/drawing/2014/main" id="{C607B8FA-311F-A49A-3A4D-02C41B855EF0}"/>
              </a:ext>
            </a:extLst>
          </p:cNvPr>
          <p:cNvSpPr>
            <a:spLocks noGrp="1"/>
          </p:cNvSpPr>
          <p:nvPr>
            <p:ph type="sldNum" sz="quarter" idx="12"/>
          </p:nvPr>
        </p:nvSpPr>
        <p:spPr/>
        <p:txBody>
          <a:bodyPr/>
          <a:lstStyle/>
          <a:p>
            <a:fld id="{34216374-E7D6-4C74-ADA3-2C9987A1DEB2}" type="slidenum">
              <a:rPr lang="en-US" smtClean="0"/>
              <a:t>132</a:t>
            </a:fld>
            <a:endParaRPr lang="en-US"/>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54380" y="327659"/>
            <a:ext cx="11450320" cy="6204585"/>
            <a:chOff x="754380" y="327659"/>
            <a:chExt cx="11450320" cy="6204585"/>
          </a:xfrm>
        </p:grpSpPr>
        <p:pic>
          <p:nvPicPr>
            <p:cNvPr id="3" name="object 3"/>
            <p:cNvPicPr/>
            <p:nvPr/>
          </p:nvPicPr>
          <p:blipFill>
            <a:blip r:embed="rId2" cstate="print"/>
            <a:stretch>
              <a:fillRect/>
            </a:stretch>
          </p:blipFill>
          <p:spPr>
            <a:xfrm>
              <a:off x="754380" y="327659"/>
              <a:ext cx="10696956" cy="6204203"/>
            </a:xfrm>
            <a:prstGeom prst="rect">
              <a:avLst/>
            </a:prstGeom>
          </p:spPr>
        </p:pic>
        <p:pic>
          <p:nvPicPr>
            <p:cNvPr id="4" name="object 4"/>
            <p:cNvPicPr/>
            <p:nvPr/>
          </p:nvPicPr>
          <p:blipFill>
            <a:blip r:embed="rId3" cstate="print"/>
            <a:stretch>
              <a:fillRect/>
            </a:stretch>
          </p:blipFill>
          <p:spPr>
            <a:xfrm>
              <a:off x="8022336" y="327659"/>
              <a:ext cx="2737104" cy="646176"/>
            </a:xfrm>
            <a:prstGeom prst="rect">
              <a:avLst/>
            </a:prstGeom>
          </p:spPr>
        </p:pic>
      </p:grpSp>
      <p:sp>
        <p:nvSpPr>
          <p:cNvPr id="5" name="Slide Number Placeholder 4">
            <a:extLst>
              <a:ext uri="{FF2B5EF4-FFF2-40B4-BE49-F238E27FC236}">
                <a16:creationId xmlns:a16="http://schemas.microsoft.com/office/drawing/2014/main" id="{518B7028-CB55-83EF-F63D-F8E370EADAAD}"/>
              </a:ext>
            </a:extLst>
          </p:cNvPr>
          <p:cNvSpPr>
            <a:spLocks noGrp="1"/>
          </p:cNvSpPr>
          <p:nvPr>
            <p:ph type="sldNum" sz="quarter" idx="12"/>
          </p:nvPr>
        </p:nvSpPr>
        <p:spPr/>
        <p:txBody>
          <a:bodyPr/>
          <a:lstStyle/>
          <a:p>
            <a:fld id="{34216374-E7D6-4C74-ADA3-2C9987A1DEB2}" type="slidenum">
              <a:rPr lang="en-US" smtClean="0"/>
              <a:t>133</a:t>
            </a:fld>
            <a:endParaRPr lang="en-US"/>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134112" y="242315"/>
            <a:ext cx="11847576" cy="6454139"/>
          </a:xfrm>
          <a:prstGeom prst="rect">
            <a:avLst/>
          </a:prstGeom>
        </p:spPr>
      </p:pic>
      <p:sp>
        <p:nvSpPr>
          <p:cNvPr id="2" name="Slide Number Placeholder 1">
            <a:extLst>
              <a:ext uri="{FF2B5EF4-FFF2-40B4-BE49-F238E27FC236}">
                <a16:creationId xmlns:a16="http://schemas.microsoft.com/office/drawing/2014/main" id="{B896ED94-5432-43D1-4A6C-40ACB76787E0}"/>
              </a:ext>
            </a:extLst>
          </p:cNvPr>
          <p:cNvSpPr>
            <a:spLocks noGrp="1"/>
          </p:cNvSpPr>
          <p:nvPr>
            <p:ph type="sldNum" sz="quarter" idx="12"/>
          </p:nvPr>
        </p:nvSpPr>
        <p:spPr/>
        <p:txBody>
          <a:bodyPr/>
          <a:lstStyle/>
          <a:p>
            <a:fld id="{34216374-E7D6-4C74-ADA3-2C9987A1DEB2}" type="slidenum">
              <a:rPr lang="en-US" smtClean="0"/>
              <a:t>134</a:t>
            </a:fld>
            <a:endParaRPr lang="en-US"/>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134112" y="0"/>
            <a:ext cx="11861292" cy="6720840"/>
          </a:xfrm>
          <a:prstGeom prst="rect">
            <a:avLst/>
          </a:prstGeom>
        </p:spPr>
      </p:pic>
      <p:sp>
        <p:nvSpPr>
          <p:cNvPr id="2" name="Slide Number Placeholder 1">
            <a:extLst>
              <a:ext uri="{FF2B5EF4-FFF2-40B4-BE49-F238E27FC236}">
                <a16:creationId xmlns:a16="http://schemas.microsoft.com/office/drawing/2014/main" id="{93D6282F-73F8-3EDE-A819-00FB6AAA5AE2}"/>
              </a:ext>
            </a:extLst>
          </p:cNvPr>
          <p:cNvSpPr>
            <a:spLocks noGrp="1"/>
          </p:cNvSpPr>
          <p:nvPr>
            <p:ph type="sldNum" sz="quarter" idx="12"/>
          </p:nvPr>
        </p:nvSpPr>
        <p:spPr/>
        <p:txBody>
          <a:bodyPr/>
          <a:lstStyle/>
          <a:p>
            <a:fld id="{34216374-E7D6-4C74-ADA3-2C9987A1DEB2}" type="slidenum">
              <a:rPr lang="en-US" smtClean="0"/>
              <a:t>135</a:t>
            </a:fld>
            <a:endParaRPr lang="en-US"/>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201168" y="94488"/>
            <a:ext cx="11887200" cy="6379463"/>
          </a:xfrm>
          <a:prstGeom prst="rect">
            <a:avLst/>
          </a:prstGeom>
        </p:spPr>
      </p:pic>
      <p:sp>
        <p:nvSpPr>
          <p:cNvPr id="2" name="Slide Number Placeholder 1">
            <a:extLst>
              <a:ext uri="{FF2B5EF4-FFF2-40B4-BE49-F238E27FC236}">
                <a16:creationId xmlns:a16="http://schemas.microsoft.com/office/drawing/2014/main" id="{A2B64F62-7996-C3B9-3244-D59AD470BB4D}"/>
              </a:ext>
            </a:extLst>
          </p:cNvPr>
          <p:cNvSpPr>
            <a:spLocks noGrp="1"/>
          </p:cNvSpPr>
          <p:nvPr>
            <p:ph type="sldNum" sz="quarter" idx="12"/>
          </p:nvPr>
        </p:nvSpPr>
        <p:spPr/>
        <p:txBody>
          <a:bodyPr/>
          <a:lstStyle/>
          <a:p>
            <a:fld id="{34216374-E7D6-4C74-ADA3-2C9987A1DEB2}" type="slidenum">
              <a:rPr lang="en-US" smtClean="0"/>
              <a:t>136</a:t>
            </a:fld>
            <a:endParaRPr lang="en-US"/>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188976" y="134112"/>
            <a:ext cx="11737848" cy="6603492"/>
          </a:xfrm>
          <a:prstGeom prst="rect">
            <a:avLst/>
          </a:prstGeom>
        </p:spPr>
      </p:pic>
      <p:sp>
        <p:nvSpPr>
          <p:cNvPr id="2" name="Slide Number Placeholder 1">
            <a:extLst>
              <a:ext uri="{FF2B5EF4-FFF2-40B4-BE49-F238E27FC236}">
                <a16:creationId xmlns:a16="http://schemas.microsoft.com/office/drawing/2014/main" id="{84D8EF0C-4566-5A95-0801-DD99C51DF667}"/>
              </a:ext>
            </a:extLst>
          </p:cNvPr>
          <p:cNvSpPr>
            <a:spLocks noGrp="1"/>
          </p:cNvSpPr>
          <p:nvPr>
            <p:ph type="sldNum" sz="quarter" idx="12"/>
          </p:nvPr>
        </p:nvSpPr>
        <p:spPr/>
        <p:txBody>
          <a:bodyPr/>
          <a:lstStyle/>
          <a:p>
            <a:fld id="{34216374-E7D6-4C74-ADA3-2C9987A1DEB2}" type="slidenum">
              <a:rPr lang="en-US" smtClean="0"/>
              <a:t>137</a:t>
            </a:fld>
            <a:endParaRPr lang="en-US"/>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4884" y="316991"/>
            <a:ext cx="11861292" cy="6070092"/>
          </a:xfrm>
          <a:prstGeom prst="rect">
            <a:avLst/>
          </a:prstGeom>
        </p:spPr>
      </p:pic>
      <p:sp>
        <p:nvSpPr>
          <p:cNvPr id="3" name="Slide Number Placeholder 2">
            <a:extLst>
              <a:ext uri="{FF2B5EF4-FFF2-40B4-BE49-F238E27FC236}">
                <a16:creationId xmlns:a16="http://schemas.microsoft.com/office/drawing/2014/main" id="{2F173890-B4C0-898F-FFD6-5BA22B636DF1}"/>
              </a:ext>
            </a:extLst>
          </p:cNvPr>
          <p:cNvSpPr>
            <a:spLocks noGrp="1"/>
          </p:cNvSpPr>
          <p:nvPr>
            <p:ph type="sldNum" sz="quarter" idx="12"/>
          </p:nvPr>
        </p:nvSpPr>
        <p:spPr/>
        <p:txBody>
          <a:bodyPr/>
          <a:lstStyle/>
          <a:p>
            <a:fld id="{34216374-E7D6-4C74-ADA3-2C9987A1DEB2}" type="slidenum">
              <a:rPr lang="en-US" smtClean="0"/>
              <a:t>138</a:t>
            </a:fld>
            <a:endParaRPr lang="en-US"/>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348995" y="201168"/>
            <a:ext cx="11524488" cy="6214871"/>
          </a:xfrm>
          <a:prstGeom prst="rect">
            <a:avLst/>
          </a:prstGeom>
        </p:spPr>
      </p:pic>
      <p:sp>
        <p:nvSpPr>
          <p:cNvPr id="2" name="Slide Number Placeholder 1">
            <a:extLst>
              <a:ext uri="{FF2B5EF4-FFF2-40B4-BE49-F238E27FC236}">
                <a16:creationId xmlns:a16="http://schemas.microsoft.com/office/drawing/2014/main" id="{986B1D3F-A1BB-A884-B5D3-A98C07821E30}"/>
              </a:ext>
            </a:extLst>
          </p:cNvPr>
          <p:cNvSpPr>
            <a:spLocks noGrp="1"/>
          </p:cNvSpPr>
          <p:nvPr>
            <p:ph type="sldNum" sz="quarter" idx="12"/>
          </p:nvPr>
        </p:nvSpPr>
        <p:spPr/>
        <p:txBody>
          <a:bodyPr/>
          <a:lstStyle/>
          <a:p>
            <a:fld id="{34216374-E7D6-4C74-ADA3-2C9987A1DEB2}" type="slidenum">
              <a:rPr lang="en-US" smtClean="0"/>
              <a:t>139</a:t>
            </a:fld>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58308" y="497442"/>
            <a:ext cx="7175542" cy="402061"/>
          </a:xfrm>
          <a:prstGeom prst="rect">
            <a:avLst/>
          </a:prstGeom>
        </p:spPr>
        <p:txBody>
          <a:bodyPr vert="horz" wrap="square" lIns="0" tIns="10950" rIns="0" bIns="0" rtlCol="0" anchor="ctr">
            <a:spAutoFit/>
          </a:bodyPr>
          <a:lstStyle/>
          <a:p>
            <a:pPr marL="11527">
              <a:lnSpc>
                <a:spcPct val="100000"/>
              </a:lnSpc>
              <a:spcBef>
                <a:spcPts val="86"/>
              </a:spcBef>
            </a:pPr>
            <a:r>
              <a:rPr sz="2541" spc="14" dirty="0"/>
              <a:t>Comparison</a:t>
            </a:r>
            <a:r>
              <a:rPr sz="2541" spc="331" dirty="0"/>
              <a:t> </a:t>
            </a:r>
            <a:r>
              <a:rPr sz="2541" dirty="0"/>
              <a:t>of</a:t>
            </a:r>
            <a:r>
              <a:rPr sz="2541" spc="331" dirty="0"/>
              <a:t> </a:t>
            </a:r>
            <a:r>
              <a:rPr sz="2541" spc="5" dirty="0"/>
              <a:t>Open</a:t>
            </a:r>
            <a:r>
              <a:rPr sz="2541" spc="336" dirty="0"/>
              <a:t> </a:t>
            </a:r>
            <a:r>
              <a:rPr sz="2541" spc="18" dirty="0"/>
              <a:t>Channel</a:t>
            </a:r>
            <a:r>
              <a:rPr sz="2541" spc="340" dirty="0"/>
              <a:t> </a:t>
            </a:r>
            <a:r>
              <a:rPr sz="2541" spc="-5" dirty="0"/>
              <a:t>Flow</a:t>
            </a:r>
            <a:r>
              <a:rPr sz="2541" spc="331" dirty="0"/>
              <a:t> </a:t>
            </a:r>
            <a:r>
              <a:rPr sz="2541" spc="-5" dirty="0"/>
              <a:t>&amp;</a:t>
            </a:r>
            <a:r>
              <a:rPr sz="2541" spc="331" dirty="0"/>
              <a:t> </a:t>
            </a:r>
            <a:r>
              <a:rPr sz="2541" spc="14" dirty="0"/>
              <a:t>Pipe</a:t>
            </a:r>
            <a:r>
              <a:rPr sz="2541" spc="345" dirty="0"/>
              <a:t> </a:t>
            </a:r>
            <a:r>
              <a:rPr sz="2541" spc="-5" dirty="0"/>
              <a:t>Flow</a:t>
            </a:r>
            <a:endParaRPr sz="2541"/>
          </a:p>
        </p:txBody>
      </p:sp>
      <p:sp>
        <p:nvSpPr>
          <p:cNvPr id="3" name="object 3"/>
          <p:cNvSpPr txBox="1"/>
          <p:nvPr/>
        </p:nvSpPr>
        <p:spPr>
          <a:xfrm>
            <a:off x="2180712" y="1313508"/>
            <a:ext cx="3832988" cy="4617195"/>
          </a:xfrm>
          <a:prstGeom prst="rect">
            <a:avLst/>
          </a:prstGeom>
        </p:spPr>
        <p:txBody>
          <a:bodyPr vert="horz" wrap="square" lIns="0" tIns="11526" rIns="0" bIns="0" rtlCol="0">
            <a:spAutoFit/>
          </a:bodyPr>
          <a:lstStyle/>
          <a:p>
            <a:pPr marL="426481" indent="-414955">
              <a:spcBef>
                <a:spcPts val="91"/>
              </a:spcBef>
              <a:buClr>
                <a:srgbClr val="CC6500"/>
              </a:buClr>
              <a:buSzPct val="70000"/>
              <a:buAutoNum type="arabicParenR"/>
              <a:tabLst>
                <a:tab pos="425905" algn="l"/>
                <a:tab pos="426481" algn="l"/>
              </a:tabLst>
            </a:pPr>
            <a:r>
              <a:rPr sz="1815" dirty="0">
                <a:solidFill>
                  <a:srgbClr val="3232FF"/>
                </a:solidFill>
                <a:latin typeface="Comic Sans MS"/>
                <a:cs typeface="Comic Sans MS"/>
              </a:rPr>
              <a:t>OCF</a:t>
            </a:r>
            <a:r>
              <a:rPr sz="1815" spc="-18" dirty="0">
                <a:solidFill>
                  <a:srgbClr val="3232FF"/>
                </a:solidFill>
                <a:latin typeface="Comic Sans MS"/>
                <a:cs typeface="Comic Sans MS"/>
              </a:rPr>
              <a:t> </a:t>
            </a:r>
            <a:r>
              <a:rPr sz="1815" spc="-5" dirty="0">
                <a:solidFill>
                  <a:srgbClr val="3232FF"/>
                </a:solidFill>
                <a:latin typeface="Comic Sans MS"/>
                <a:cs typeface="Comic Sans MS"/>
              </a:rPr>
              <a:t>must have</a:t>
            </a:r>
            <a:r>
              <a:rPr sz="1815" spc="-18" dirty="0">
                <a:solidFill>
                  <a:srgbClr val="3232FF"/>
                </a:solidFill>
                <a:latin typeface="Comic Sans MS"/>
                <a:cs typeface="Comic Sans MS"/>
              </a:rPr>
              <a:t> </a:t>
            </a:r>
            <a:r>
              <a:rPr sz="1815" dirty="0">
                <a:solidFill>
                  <a:srgbClr val="3232FF"/>
                </a:solidFill>
                <a:latin typeface="Comic Sans MS"/>
                <a:cs typeface="Comic Sans MS"/>
              </a:rPr>
              <a:t>a</a:t>
            </a:r>
            <a:r>
              <a:rPr sz="1815" spc="-14" dirty="0">
                <a:solidFill>
                  <a:srgbClr val="3232FF"/>
                </a:solidFill>
                <a:latin typeface="Comic Sans MS"/>
                <a:cs typeface="Comic Sans MS"/>
              </a:rPr>
              <a:t> </a:t>
            </a:r>
            <a:r>
              <a:rPr sz="1815" dirty="0">
                <a:solidFill>
                  <a:srgbClr val="3232FF"/>
                </a:solidFill>
                <a:latin typeface="Comic Sans MS"/>
                <a:cs typeface="Comic Sans MS"/>
              </a:rPr>
              <a:t>free</a:t>
            </a:r>
            <a:r>
              <a:rPr sz="1815" spc="-18" dirty="0">
                <a:solidFill>
                  <a:srgbClr val="3232FF"/>
                </a:solidFill>
                <a:latin typeface="Comic Sans MS"/>
                <a:cs typeface="Comic Sans MS"/>
              </a:rPr>
              <a:t> </a:t>
            </a:r>
            <a:r>
              <a:rPr sz="1815" dirty="0">
                <a:solidFill>
                  <a:srgbClr val="3232FF"/>
                </a:solidFill>
                <a:latin typeface="Comic Sans MS"/>
                <a:cs typeface="Comic Sans MS"/>
              </a:rPr>
              <a:t>surface</a:t>
            </a:r>
            <a:endParaRPr sz="1815">
              <a:latin typeface="Comic Sans MS"/>
              <a:cs typeface="Comic Sans MS"/>
            </a:endParaRPr>
          </a:p>
          <a:p>
            <a:pPr>
              <a:spcBef>
                <a:spcPts val="23"/>
              </a:spcBef>
              <a:buClr>
                <a:srgbClr val="CC6500"/>
              </a:buClr>
              <a:buFont typeface="Comic Sans MS"/>
              <a:buAutoNum type="arabicParenR"/>
            </a:pPr>
            <a:endParaRPr sz="2178">
              <a:latin typeface="Comic Sans MS"/>
              <a:cs typeface="Comic Sans MS"/>
            </a:endParaRPr>
          </a:p>
          <a:p>
            <a:pPr marL="426481" marR="357898" indent="-414955">
              <a:lnSpc>
                <a:spcPts val="1743"/>
              </a:lnSpc>
              <a:buClr>
                <a:srgbClr val="CC6500"/>
              </a:buClr>
              <a:buSzPct val="70000"/>
              <a:buAutoNum type="arabicParenR"/>
              <a:tabLst>
                <a:tab pos="425905" algn="l"/>
                <a:tab pos="426481" algn="l"/>
              </a:tabLst>
            </a:pPr>
            <a:r>
              <a:rPr sz="1815" dirty="0">
                <a:solidFill>
                  <a:srgbClr val="32CC32"/>
                </a:solidFill>
                <a:latin typeface="Comic Sans MS"/>
                <a:cs typeface="Comic Sans MS"/>
              </a:rPr>
              <a:t>A </a:t>
            </a:r>
            <a:r>
              <a:rPr sz="1815" spc="-5" dirty="0">
                <a:solidFill>
                  <a:srgbClr val="32CC32"/>
                </a:solidFill>
                <a:latin typeface="Comic Sans MS"/>
                <a:cs typeface="Comic Sans MS"/>
              </a:rPr>
              <a:t>free surface </a:t>
            </a:r>
            <a:r>
              <a:rPr sz="1815" dirty="0">
                <a:solidFill>
                  <a:srgbClr val="32CC32"/>
                </a:solidFill>
                <a:latin typeface="Comic Sans MS"/>
                <a:cs typeface="Comic Sans MS"/>
              </a:rPr>
              <a:t>is </a:t>
            </a:r>
            <a:r>
              <a:rPr sz="1815" spc="-5" dirty="0">
                <a:solidFill>
                  <a:srgbClr val="32CC32"/>
                </a:solidFill>
                <a:latin typeface="Comic Sans MS"/>
                <a:cs typeface="Comic Sans MS"/>
              </a:rPr>
              <a:t>subject </a:t>
            </a:r>
            <a:r>
              <a:rPr sz="1815" dirty="0">
                <a:solidFill>
                  <a:srgbClr val="32CC32"/>
                </a:solidFill>
                <a:latin typeface="Comic Sans MS"/>
                <a:cs typeface="Comic Sans MS"/>
              </a:rPr>
              <a:t>to </a:t>
            </a:r>
            <a:r>
              <a:rPr sz="1815" spc="-531" dirty="0">
                <a:solidFill>
                  <a:srgbClr val="32CC32"/>
                </a:solidFill>
                <a:latin typeface="Comic Sans MS"/>
                <a:cs typeface="Comic Sans MS"/>
              </a:rPr>
              <a:t> </a:t>
            </a:r>
            <a:r>
              <a:rPr sz="1815" spc="-5" dirty="0">
                <a:solidFill>
                  <a:srgbClr val="32CC32"/>
                </a:solidFill>
                <a:latin typeface="Comic Sans MS"/>
                <a:cs typeface="Comic Sans MS"/>
              </a:rPr>
              <a:t>atmospheric </a:t>
            </a:r>
            <a:r>
              <a:rPr sz="1815" dirty="0">
                <a:solidFill>
                  <a:srgbClr val="32CC32"/>
                </a:solidFill>
                <a:latin typeface="Comic Sans MS"/>
                <a:cs typeface="Comic Sans MS"/>
              </a:rPr>
              <a:t>pressure</a:t>
            </a:r>
            <a:endParaRPr sz="1815">
              <a:latin typeface="Comic Sans MS"/>
              <a:cs typeface="Comic Sans MS"/>
            </a:endParaRPr>
          </a:p>
          <a:p>
            <a:pPr>
              <a:spcBef>
                <a:spcPts val="59"/>
              </a:spcBef>
              <a:buClr>
                <a:srgbClr val="CC6500"/>
              </a:buClr>
              <a:buFont typeface="Comic Sans MS"/>
              <a:buAutoNum type="arabicParenR"/>
            </a:pPr>
            <a:endParaRPr sz="1861">
              <a:latin typeface="Comic Sans MS"/>
              <a:cs typeface="Comic Sans MS"/>
            </a:endParaRPr>
          </a:p>
          <a:p>
            <a:pPr marL="426481" indent="-414955">
              <a:lnSpc>
                <a:spcPts val="1960"/>
              </a:lnSpc>
              <a:buClr>
                <a:srgbClr val="CC6500"/>
              </a:buClr>
              <a:buSzPct val="70000"/>
              <a:buAutoNum type="arabicParenR"/>
              <a:tabLst>
                <a:tab pos="425905" algn="l"/>
                <a:tab pos="426481" algn="l"/>
              </a:tabLst>
            </a:pPr>
            <a:r>
              <a:rPr sz="1815" dirty="0">
                <a:solidFill>
                  <a:srgbClr val="3232FF"/>
                </a:solidFill>
                <a:latin typeface="Comic Sans MS"/>
                <a:cs typeface="Comic Sans MS"/>
              </a:rPr>
              <a:t>The</a:t>
            </a:r>
            <a:r>
              <a:rPr sz="1815" spc="-9" dirty="0">
                <a:solidFill>
                  <a:srgbClr val="3232FF"/>
                </a:solidFill>
                <a:latin typeface="Comic Sans MS"/>
                <a:cs typeface="Comic Sans MS"/>
              </a:rPr>
              <a:t> </a:t>
            </a:r>
            <a:r>
              <a:rPr sz="1815" spc="-5" dirty="0">
                <a:solidFill>
                  <a:srgbClr val="3232FF"/>
                </a:solidFill>
                <a:latin typeface="Comic Sans MS"/>
                <a:cs typeface="Comic Sans MS"/>
              </a:rPr>
              <a:t>driving</a:t>
            </a:r>
            <a:r>
              <a:rPr sz="1815" dirty="0">
                <a:solidFill>
                  <a:srgbClr val="3232FF"/>
                </a:solidFill>
                <a:latin typeface="Comic Sans MS"/>
                <a:cs typeface="Comic Sans MS"/>
              </a:rPr>
              <a:t> force</a:t>
            </a:r>
            <a:r>
              <a:rPr sz="1815" spc="-9" dirty="0">
                <a:solidFill>
                  <a:srgbClr val="3232FF"/>
                </a:solidFill>
                <a:latin typeface="Comic Sans MS"/>
                <a:cs typeface="Comic Sans MS"/>
              </a:rPr>
              <a:t> </a:t>
            </a:r>
            <a:r>
              <a:rPr sz="1815" dirty="0">
                <a:solidFill>
                  <a:srgbClr val="3232FF"/>
                </a:solidFill>
                <a:latin typeface="Comic Sans MS"/>
                <a:cs typeface="Comic Sans MS"/>
              </a:rPr>
              <a:t>is</a:t>
            </a:r>
            <a:r>
              <a:rPr sz="1815" spc="-9" dirty="0">
                <a:solidFill>
                  <a:srgbClr val="3232FF"/>
                </a:solidFill>
                <a:latin typeface="Comic Sans MS"/>
                <a:cs typeface="Comic Sans MS"/>
              </a:rPr>
              <a:t> </a:t>
            </a:r>
            <a:r>
              <a:rPr sz="1815" spc="-5" dirty="0">
                <a:solidFill>
                  <a:srgbClr val="3232FF"/>
                </a:solidFill>
                <a:latin typeface="Comic Sans MS"/>
                <a:cs typeface="Comic Sans MS"/>
              </a:rPr>
              <a:t>mainly the</a:t>
            </a:r>
            <a:endParaRPr sz="1815">
              <a:latin typeface="Comic Sans MS"/>
              <a:cs typeface="Comic Sans MS"/>
            </a:endParaRPr>
          </a:p>
          <a:p>
            <a:pPr marL="426481" marR="74346">
              <a:lnSpc>
                <a:spcPts val="1752"/>
              </a:lnSpc>
              <a:spcBef>
                <a:spcPts val="195"/>
              </a:spcBef>
            </a:pPr>
            <a:r>
              <a:rPr sz="1815" spc="-5" dirty="0">
                <a:solidFill>
                  <a:srgbClr val="3232FF"/>
                </a:solidFill>
                <a:latin typeface="Comic Sans MS"/>
                <a:cs typeface="Comic Sans MS"/>
              </a:rPr>
              <a:t>component of gravity along the </a:t>
            </a:r>
            <a:r>
              <a:rPr sz="1815" spc="-531" dirty="0">
                <a:solidFill>
                  <a:srgbClr val="3232FF"/>
                </a:solidFill>
                <a:latin typeface="Comic Sans MS"/>
                <a:cs typeface="Comic Sans MS"/>
              </a:rPr>
              <a:t> </a:t>
            </a:r>
            <a:r>
              <a:rPr sz="1815" spc="-5" dirty="0">
                <a:solidFill>
                  <a:srgbClr val="3232FF"/>
                </a:solidFill>
                <a:latin typeface="Comic Sans MS"/>
                <a:cs typeface="Comic Sans MS"/>
              </a:rPr>
              <a:t>flow</a:t>
            </a:r>
            <a:r>
              <a:rPr sz="1815" spc="-9" dirty="0">
                <a:solidFill>
                  <a:srgbClr val="3232FF"/>
                </a:solidFill>
                <a:latin typeface="Comic Sans MS"/>
                <a:cs typeface="Comic Sans MS"/>
              </a:rPr>
              <a:t> </a:t>
            </a:r>
            <a:r>
              <a:rPr sz="1815" spc="-5" dirty="0">
                <a:solidFill>
                  <a:srgbClr val="3232FF"/>
                </a:solidFill>
                <a:latin typeface="Comic Sans MS"/>
                <a:cs typeface="Comic Sans MS"/>
              </a:rPr>
              <a:t>direction.</a:t>
            </a:r>
            <a:endParaRPr sz="1815">
              <a:latin typeface="Comic Sans MS"/>
              <a:cs typeface="Comic Sans MS"/>
            </a:endParaRPr>
          </a:p>
          <a:p>
            <a:pPr>
              <a:spcBef>
                <a:spcPts val="18"/>
              </a:spcBef>
            </a:pPr>
            <a:endParaRPr sz="2178">
              <a:latin typeface="Comic Sans MS"/>
              <a:cs typeface="Comic Sans MS"/>
            </a:endParaRPr>
          </a:p>
          <a:p>
            <a:pPr marL="426481" marR="4611" indent="-414955">
              <a:lnSpc>
                <a:spcPts val="1752"/>
              </a:lnSpc>
              <a:buClr>
                <a:srgbClr val="CC6500"/>
              </a:buClr>
              <a:buSzPct val="70000"/>
              <a:buAutoNum type="arabicParenR" startAt="4"/>
              <a:tabLst>
                <a:tab pos="425905" algn="l"/>
                <a:tab pos="426481" algn="l"/>
              </a:tabLst>
            </a:pPr>
            <a:r>
              <a:rPr sz="1815" dirty="0">
                <a:solidFill>
                  <a:srgbClr val="32CC32"/>
                </a:solidFill>
                <a:latin typeface="Comic Sans MS"/>
                <a:cs typeface="Comic Sans MS"/>
              </a:rPr>
              <a:t>HGL</a:t>
            </a:r>
            <a:r>
              <a:rPr sz="1815" spc="-14" dirty="0">
                <a:solidFill>
                  <a:srgbClr val="32CC32"/>
                </a:solidFill>
                <a:latin typeface="Comic Sans MS"/>
                <a:cs typeface="Comic Sans MS"/>
              </a:rPr>
              <a:t> </a:t>
            </a:r>
            <a:r>
              <a:rPr sz="1815" dirty="0">
                <a:solidFill>
                  <a:srgbClr val="32CC32"/>
                </a:solidFill>
                <a:latin typeface="Comic Sans MS"/>
                <a:cs typeface="Comic Sans MS"/>
              </a:rPr>
              <a:t>is</a:t>
            </a:r>
            <a:r>
              <a:rPr sz="1815" spc="-14" dirty="0">
                <a:solidFill>
                  <a:srgbClr val="32CC32"/>
                </a:solidFill>
                <a:latin typeface="Comic Sans MS"/>
                <a:cs typeface="Comic Sans MS"/>
              </a:rPr>
              <a:t> </a:t>
            </a:r>
            <a:r>
              <a:rPr sz="1815" spc="-5" dirty="0">
                <a:solidFill>
                  <a:srgbClr val="32CC32"/>
                </a:solidFill>
                <a:latin typeface="Comic Sans MS"/>
                <a:cs typeface="Comic Sans MS"/>
              </a:rPr>
              <a:t>coincident </a:t>
            </a:r>
            <a:r>
              <a:rPr sz="1815" dirty="0">
                <a:solidFill>
                  <a:srgbClr val="32CC32"/>
                </a:solidFill>
                <a:latin typeface="Comic Sans MS"/>
                <a:cs typeface="Comic Sans MS"/>
              </a:rPr>
              <a:t>with</a:t>
            </a:r>
            <a:r>
              <a:rPr sz="1815" spc="-23" dirty="0">
                <a:solidFill>
                  <a:srgbClr val="32CC32"/>
                </a:solidFill>
                <a:latin typeface="Comic Sans MS"/>
                <a:cs typeface="Comic Sans MS"/>
              </a:rPr>
              <a:t> </a:t>
            </a:r>
            <a:r>
              <a:rPr sz="1815" spc="-5" dirty="0">
                <a:solidFill>
                  <a:srgbClr val="32CC32"/>
                </a:solidFill>
                <a:latin typeface="Comic Sans MS"/>
                <a:cs typeface="Comic Sans MS"/>
              </a:rPr>
              <a:t>the</a:t>
            </a:r>
            <a:r>
              <a:rPr sz="1815" spc="-14" dirty="0">
                <a:solidFill>
                  <a:srgbClr val="32CC32"/>
                </a:solidFill>
                <a:latin typeface="Comic Sans MS"/>
                <a:cs typeface="Comic Sans MS"/>
              </a:rPr>
              <a:t> </a:t>
            </a:r>
            <a:r>
              <a:rPr sz="1815" dirty="0">
                <a:solidFill>
                  <a:srgbClr val="32CC32"/>
                </a:solidFill>
                <a:latin typeface="Comic Sans MS"/>
                <a:cs typeface="Comic Sans MS"/>
              </a:rPr>
              <a:t>free </a:t>
            </a:r>
            <a:r>
              <a:rPr sz="1815" spc="-526" dirty="0">
                <a:solidFill>
                  <a:srgbClr val="32CC32"/>
                </a:solidFill>
                <a:latin typeface="Comic Sans MS"/>
                <a:cs typeface="Comic Sans MS"/>
              </a:rPr>
              <a:t> </a:t>
            </a:r>
            <a:r>
              <a:rPr sz="1815" spc="-5" dirty="0">
                <a:solidFill>
                  <a:srgbClr val="32CC32"/>
                </a:solidFill>
                <a:latin typeface="Comic Sans MS"/>
                <a:cs typeface="Comic Sans MS"/>
              </a:rPr>
              <a:t>surface.</a:t>
            </a:r>
            <a:endParaRPr sz="1815">
              <a:latin typeface="Comic Sans MS"/>
              <a:cs typeface="Comic Sans MS"/>
            </a:endParaRPr>
          </a:p>
          <a:p>
            <a:pPr>
              <a:spcBef>
                <a:spcPts val="54"/>
              </a:spcBef>
              <a:buClr>
                <a:srgbClr val="CC6500"/>
              </a:buClr>
              <a:buFont typeface="Comic Sans MS"/>
              <a:buAutoNum type="arabicParenR" startAt="4"/>
            </a:pPr>
            <a:endParaRPr sz="1861">
              <a:latin typeface="Comic Sans MS"/>
              <a:cs typeface="Comic Sans MS"/>
            </a:endParaRPr>
          </a:p>
          <a:p>
            <a:pPr marL="426481" indent="-414955">
              <a:lnSpc>
                <a:spcPts val="1960"/>
              </a:lnSpc>
              <a:spcBef>
                <a:spcPts val="5"/>
              </a:spcBef>
              <a:buClr>
                <a:srgbClr val="CC6500"/>
              </a:buClr>
              <a:buSzPct val="70000"/>
              <a:buAutoNum type="arabicParenR" startAt="4"/>
              <a:tabLst>
                <a:tab pos="425905" algn="l"/>
                <a:tab pos="426481" algn="l"/>
              </a:tabLst>
            </a:pPr>
            <a:r>
              <a:rPr sz="1815" dirty="0">
                <a:solidFill>
                  <a:srgbClr val="3232FF"/>
                </a:solidFill>
                <a:latin typeface="Comic Sans MS"/>
                <a:cs typeface="Comic Sans MS"/>
              </a:rPr>
              <a:t>Flow</a:t>
            </a:r>
            <a:r>
              <a:rPr sz="1815" spc="-14" dirty="0">
                <a:solidFill>
                  <a:srgbClr val="3232FF"/>
                </a:solidFill>
                <a:latin typeface="Comic Sans MS"/>
                <a:cs typeface="Comic Sans MS"/>
              </a:rPr>
              <a:t> </a:t>
            </a:r>
            <a:r>
              <a:rPr sz="1815" spc="-5" dirty="0">
                <a:solidFill>
                  <a:srgbClr val="3232FF"/>
                </a:solidFill>
                <a:latin typeface="Comic Sans MS"/>
                <a:cs typeface="Comic Sans MS"/>
              </a:rPr>
              <a:t>area</a:t>
            </a:r>
            <a:r>
              <a:rPr sz="1815" spc="-14" dirty="0">
                <a:solidFill>
                  <a:srgbClr val="3232FF"/>
                </a:solidFill>
                <a:latin typeface="Comic Sans MS"/>
                <a:cs typeface="Comic Sans MS"/>
              </a:rPr>
              <a:t> </a:t>
            </a:r>
            <a:r>
              <a:rPr sz="1815" dirty="0">
                <a:solidFill>
                  <a:srgbClr val="3232FF"/>
                </a:solidFill>
                <a:latin typeface="Comic Sans MS"/>
                <a:cs typeface="Comic Sans MS"/>
              </a:rPr>
              <a:t>is </a:t>
            </a:r>
            <a:r>
              <a:rPr sz="1815" spc="-5" dirty="0">
                <a:solidFill>
                  <a:srgbClr val="3232FF"/>
                </a:solidFill>
                <a:latin typeface="Comic Sans MS"/>
                <a:cs typeface="Comic Sans MS"/>
              </a:rPr>
              <a:t>determined</a:t>
            </a:r>
            <a:r>
              <a:rPr sz="1815" dirty="0">
                <a:solidFill>
                  <a:srgbClr val="3232FF"/>
                </a:solidFill>
                <a:latin typeface="Comic Sans MS"/>
                <a:cs typeface="Comic Sans MS"/>
              </a:rPr>
              <a:t> by</a:t>
            </a:r>
            <a:r>
              <a:rPr sz="1815" spc="-5" dirty="0">
                <a:solidFill>
                  <a:srgbClr val="3232FF"/>
                </a:solidFill>
                <a:latin typeface="Comic Sans MS"/>
                <a:cs typeface="Comic Sans MS"/>
              </a:rPr>
              <a:t> the</a:t>
            </a:r>
            <a:endParaRPr sz="1815">
              <a:latin typeface="Comic Sans MS"/>
              <a:cs typeface="Comic Sans MS"/>
            </a:endParaRPr>
          </a:p>
          <a:p>
            <a:pPr marL="426481">
              <a:lnSpc>
                <a:spcPts val="1743"/>
              </a:lnSpc>
            </a:pPr>
            <a:r>
              <a:rPr sz="1815" spc="-5" dirty="0">
                <a:solidFill>
                  <a:srgbClr val="3232FF"/>
                </a:solidFill>
                <a:latin typeface="Comic Sans MS"/>
                <a:cs typeface="Comic Sans MS"/>
              </a:rPr>
              <a:t>geometry</a:t>
            </a:r>
            <a:r>
              <a:rPr sz="1815" spc="-14" dirty="0">
                <a:solidFill>
                  <a:srgbClr val="3232FF"/>
                </a:solidFill>
                <a:latin typeface="Comic Sans MS"/>
                <a:cs typeface="Comic Sans MS"/>
              </a:rPr>
              <a:t> </a:t>
            </a:r>
            <a:r>
              <a:rPr sz="1815" spc="-5" dirty="0">
                <a:solidFill>
                  <a:srgbClr val="3232FF"/>
                </a:solidFill>
                <a:latin typeface="Comic Sans MS"/>
                <a:cs typeface="Comic Sans MS"/>
              </a:rPr>
              <a:t>of</a:t>
            </a:r>
            <a:r>
              <a:rPr sz="1815" spc="-18" dirty="0">
                <a:solidFill>
                  <a:srgbClr val="3232FF"/>
                </a:solidFill>
                <a:latin typeface="Comic Sans MS"/>
                <a:cs typeface="Comic Sans MS"/>
              </a:rPr>
              <a:t> </a:t>
            </a:r>
            <a:r>
              <a:rPr sz="1815" spc="-5" dirty="0">
                <a:solidFill>
                  <a:srgbClr val="3232FF"/>
                </a:solidFill>
                <a:latin typeface="Comic Sans MS"/>
                <a:cs typeface="Comic Sans MS"/>
              </a:rPr>
              <a:t>the</a:t>
            </a:r>
            <a:r>
              <a:rPr sz="1815" spc="-14" dirty="0">
                <a:solidFill>
                  <a:srgbClr val="3232FF"/>
                </a:solidFill>
                <a:latin typeface="Comic Sans MS"/>
                <a:cs typeface="Comic Sans MS"/>
              </a:rPr>
              <a:t> </a:t>
            </a:r>
            <a:r>
              <a:rPr sz="1815" spc="-5" dirty="0">
                <a:solidFill>
                  <a:srgbClr val="3232FF"/>
                </a:solidFill>
                <a:latin typeface="Comic Sans MS"/>
                <a:cs typeface="Comic Sans MS"/>
              </a:rPr>
              <a:t>channel</a:t>
            </a:r>
            <a:r>
              <a:rPr sz="1815" spc="5" dirty="0">
                <a:solidFill>
                  <a:srgbClr val="3232FF"/>
                </a:solidFill>
                <a:latin typeface="Comic Sans MS"/>
                <a:cs typeface="Comic Sans MS"/>
              </a:rPr>
              <a:t> </a:t>
            </a:r>
            <a:r>
              <a:rPr sz="1815" dirty="0">
                <a:solidFill>
                  <a:srgbClr val="3232FF"/>
                </a:solidFill>
                <a:latin typeface="Comic Sans MS"/>
                <a:cs typeface="Comic Sans MS"/>
              </a:rPr>
              <a:t>plus</a:t>
            </a:r>
            <a:endParaRPr sz="1815">
              <a:latin typeface="Comic Sans MS"/>
              <a:cs typeface="Comic Sans MS"/>
            </a:endParaRPr>
          </a:p>
          <a:p>
            <a:pPr marL="426481" marR="194222">
              <a:lnSpc>
                <a:spcPts val="1752"/>
              </a:lnSpc>
              <a:spcBef>
                <a:spcPts val="195"/>
              </a:spcBef>
            </a:pPr>
            <a:r>
              <a:rPr sz="1815" spc="-5" dirty="0">
                <a:solidFill>
                  <a:srgbClr val="3232FF"/>
                </a:solidFill>
                <a:latin typeface="Comic Sans MS"/>
                <a:cs typeface="Comic Sans MS"/>
              </a:rPr>
              <a:t>the level </a:t>
            </a:r>
            <a:r>
              <a:rPr sz="1815" dirty="0">
                <a:solidFill>
                  <a:srgbClr val="3232FF"/>
                </a:solidFill>
                <a:latin typeface="Comic Sans MS"/>
                <a:cs typeface="Comic Sans MS"/>
              </a:rPr>
              <a:t>of </a:t>
            </a:r>
            <a:r>
              <a:rPr sz="1815" spc="-5" dirty="0">
                <a:solidFill>
                  <a:srgbClr val="3232FF"/>
                </a:solidFill>
                <a:latin typeface="Comic Sans MS"/>
                <a:cs typeface="Comic Sans MS"/>
              </a:rPr>
              <a:t>free </a:t>
            </a:r>
            <a:r>
              <a:rPr sz="1815" dirty="0">
                <a:solidFill>
                  <a:srgbClr val="3232FF"/>
                </a:solidFill>
                <a:latin typeface="Comic Sans MS"/>
                <a:cs typeface="Comic Sans MS"/>
              </a:rPr>
              <a:t>surface, </a:t>
            </a:r>
            <a:r>
              <a:rPr sz="1815" spc="5" dirty="0">
                <a:solidFill>
                  <a:srgbClr val="3232FF"/>
                </a:solidFill>
                <a:latin typeface="Comic Sans MS"/>
                <a:cs typeface="Comic Sans MS"/>
              </a:rPr>
              <a:t> </a:t>
            </a:r>
            <a:r>
              <a:rPr sz="1815" spc="-5" dirty="0">
                <a:solidFill>
                  <a:srgbClr val="3232FF"/>
                </a:solidFill>
                <a:latin typeface="Comic Sans MS"/>
                <a:cs typeface="Comic Sans MS"/>
              </a:rPr>
              <a:t>which</a:t>
            </a:r>
            <a:r>
              <a:rPr sz="1815" spc="-14" dirty="0">
                <a:solidFill>
                  <a:srgbClr val="3232FF"/>
                </a:solidFill>
                <a:latin typeface="Comic Sans MS"/>
                <a:cs typeface="Comic Sans MS"/>
              </a:rPr>
              <a:t> </a:t>
            </a:r>
            <a:r>
              <a:rPr sz="1815" dirty="0">
                <a:solidFill>
                  <a:srgbClr val="3232FF"/>
                </a:solidFill>
                <a:latin typeface="Comic Sans MS"/>
                <a:cs typeface="Comic Sans MS"/>
              </a:rPr>
              <a:t>is</a:t>
            </a:r>
            <a:r>
              <a:rPr sz="1815" spc="-9" dirty="0">
                <a:solidFill>
                  <a:srgbClr val="3232FF"/>
                </a:solidFill>
                <a:latin typeface="Comic Sans MS"/>
                <a:cs typeface="Comic Sans MS"/>
              </a:rPr>
              <a:t> </a:t>
            </a:r>
            <a:r>
              <a:rPr sz="1815" spc="-5" dirty="0">
                <a:solidFill>
                  <a:srgbClr val="3232FF"/>
                </a:solidFill>
                <a:latin typeface="Comic Sans MS"/>
                <a:cs typeface="Comic Sans MS"/>
              </a:rPr>
              <a:t>likely</a:t>
            </a:r>
            <a:r>
              <a:rPr sz="1815" spc="-9" dirty="0">
                <a:solidFill>
                  <a:srgbClr val="3232FF"/>
                </a:solidFill>
                <a:latin typeface="Comic Sans MS"/>
                <a:cs typeface="Comic Sans MS"/>
              </a:rPr>
              <a:t> </a:t>
            </a:r>
            <a:r>
              <a:rPr sz="1815" spc="-5" dirty="0">
                <a:solidFill>
                  <a:srgbClr val="3232FF"/>
                </a:solidFill>
                <a:latin typeface="Comic Sans MS"/>
                <a:cs typeface="Comic Sans MS"/>
              </a:rPr>
              <a:t>to</a:t>
            </a:r>
            <a:r>
              <a:rPr sz="1815" spc="-14" dirty="0">
                <a:solidFill>
                  <a:srgbClr val="3232FF"/>
                </a:solidFill>
                <a:latin typeface="Comic Sans MS"/>
                <a:cs typeface="Comic Sans MS"/>
              </a:rPr>
              <a:t> </a:t>
            </a:r>
            <a:r>
              <a:rPr sz="1815" spc="-5" dirty="0">
                <a:solidFill>
                  <a:srgbClr val="3232FF"/>
                </a:solidFill>
                <a:latin typeface="Comic Sans MS"/>
                <a:cs typeface="Comic Sans MS"/>
              </a:rPr>
              <a:t>change</a:t>
            </a:r>
            <a:r>
              <a:rPr sz="1815" spc="-14" dirty="0">
                <a:solidFill>
                  <a:srgbClr val="3232FF"/>
                </a:solidFill>
                <a:latin typeface="Comic Sans MS"/>
                <a:cs typeface="Comic Sans MS"/>
              </a:rPr>
              <a:t> </a:t>
            </a:r>
            <a:r>
              <a:rPr sz="1815" dirty="0">
                <a:solidFill>
                  <a:srgbClr val="3232FF"/>
                </a:solidFill>
                <a:latin typeface="Comic Sans MS"/>
                <a:cs typeface="Comic Sans MS"/>
              </a:rPr>
              <a:t>along</a:t>
            </a:r>
            <a:endParaRPr sz="1815">
              <a:latin typeface="Comic Sans MS"/>
              <a:cs typeface="Comic Sans MS"/>
            </a:endParaRPr>
          </a:p>
          <a:p>
            <a:pPr marL="426481" marR="188459">
              <a:lnSpc>
                <a:spcPct val="80500"/>
              </a:lnSpc>
              <a:spcBef>
                <a:spcPts val="5"/>
              </a:spcBef>
            </a:pPr>
            <a:r>
              <a:rPr sz="1815" spc="-5" dirty="0">
                <a:solidFill>
                  <a:srgbClr val="3232FF"/>
                </a:solidFill>
                <a:latin typeface="Comic Sans MS"/>
                <a:cs typeface="Comic Sans MS"/>
              </a:rPr>
              <a:t>the </a:t>
            </a:r>
            <a:r>
              <a:rPr sz="1815" dirty="0">
                <a:solidFill>
                  <a:srgbClr val="3232FF"/>
                </a:solidFill>
                <a:latin typeface="Comic Sans MS"/>
                <a:cs typeface="Comic Sans MS"/>
              </a:rPr>
              <a:t>flow </a:t>
            </a:r>
            <a:r>
              <a:rPr sz="1815" spc="-5" dirty="0">
                <a:solidFill>
                  <a:srgbClr val="3232FF"/>
                </a:solidFill>
                <a:latin typeface="Comic Sans MS"/>
                <a:cs typeface="Comic Sans MS"/>
              </a:rPr>
              <a:t>direction and with as </a:t>
            </a:r>
            <a:r>
              <a:rPr sz="1815" spc="-531" dirty="0">
                <a:solidFill>
                  <a:srgbClr val="3232FF"/>
                </a:solidFill>
                <a:latin typeface="Comic Sans MS"/>
                <a:cs typeface="Comic Sans MS"/>
              </a:rPr>
              <a:t> </a:t>
            </a:r>
            <a:r>
              <a:rPr sz="1815" spc="-5" dirty="0">
                <a:solidFill>
                  <a:srgbClr val="3232FF"/>
                </a:solidFill>
                <a:latin typeface="Comic Sans MS"/>
                <a:cs typeface="Comic Sans MS"/>
              </a:rPr>
              <a:t>well</a:t>
            </a:r>
            <a:r>
              <a:rPr sz="1815" dirty="0">
                <a:solidFill>
                  <a:srgbClr val="3232FF"/>
                </a:solidFill>
                <a:latin typeface="Comic Sans MS"/>
                <a:cs typeface="Comic Sans MS"/>
              </a:rPr>
              <a:t> </a:t>
            </a:r>
            <a:r>
              <a:rPr sz="1815" spc="-5" dirty="0">
                <a:solidFill>
                  <a:srgbClr val="3232FF"/>
                </a:solidFill>
                <a:latin typeface="Comic Sans MS"/>
                <a:cs typeface="Comic Sans MS"/>
              </a:rPr>
              <a:t>as</a:t>
            </a:r>
            <a:r>
              <a:rPr sz="1815" spc="-9" dirty="0">
                <a:solidFill>
                  <a:srgbClr val="3232FF"/>
                </a:solidFill>
                <a:latin typeface="Comic Sans MS"/>
                <a:cs typeface="Comic Sans MS"/>
              </a:rPr>
              <a:t> </a:t>
            </a:r>
            <a:r>
              <a:rPr sz="1815" dirty="0">
                <a:solidFill>
                  <a:srgbClr val="3232FF"/>
                </a:solidFill>
                <a:latin typeface="Comic Sans MS"/>
                <a:cs typeface="Comic Sans MS"/>
              </a:rPr>
              <a:t>time.</a:t>
            </a:r>
            <a:endParaRPr sz="1815">
              <a:latin typeface="Comic Sans MS"/>
              <a:cs typeface="Comic Sans MS"/>
            </a:endParaRPr>
          </a:p>
        </p:txBody>
      </p:sp>
      <p:sp>
        <p:nvSpPr>
          <p:cNvPr id="4" name="object 4"/>
          <p:cNvSpPr txBox="1">
            <a:spLocks noGrp="1"/>
          </p:cNvSpPr>
          <p:nvPr>
            <p:ph sz="half" idx="3"/>
          </p:nvPr>
        </p:nvSpPr>
        <p:spPr>
          <a:xfrm>
            <a:off x="6856853" y="1259877"/>
            <a:ext cx="4652035" cy="4242092"/>
          </a:xfrm>
          <a:prstGeom prst="rect">
            <a:avLst/>
          </a:prstGeom>
        </p:spPr>
        <p:txBody>
          <a:bodyPr vert="horz" wrap="square" lIns="0" tIns="11526" rIns="0" bIns="0" rtlCol="0">
            <a:spAutoFit/>
          </a:bodyPr>
          <a:lstStyle/>
          <a:p>
            <a:pPr marL="426481" indent="-414955">
              <a:lnSpc>
                <a:spcPct val="100000"/>
              </a:lnSpc>
              <a:spcBef>
                <a:spcPts val="91"/>
              </a:spcBef>
              <a:buClr>
                <a:srgbClr val="CC6500"/>
              </a:buClr>
              <a:buSzPct val="70000"/>
              <a:buAutoNum type="arabicParenR"/>
              <a:tabLst>
                <a:tab pos="425905" algn="l"/>
                <a:tab pos="426481" algn="l"/>
              </a:tabLst>
            </a:pPr>
            <a:r>
              <a:rPr dirty="0"/>
              <a:t>No</a:t>
            </a:r>
            <a:r>
              <a:rPr spc="-5" dirty="0"/>
              <a:t> free surface</a:t>
            </a:r>
            <a:r>
              <a:rPr spc="-9" dirty="0"/>
              <a:t> </a:t>
            </a:r>
            <a:r>
              <a:rPr dirty="0"/>
              <a:t>in</a:t>
            </a:r>
            <a:r>
              <a:rPr spc="-5" dirty="0"/>
              <a:t> </a:t>
            </a:r>
            <a:r>
              <a:rPr dirty="0"/>
              <a:t>pipe</a:t>
            </a:r>
            <a:r>
              <a:rPr spc="-9" dirty="0"/>
              <a:t> </a:t>
            </a:r>
            <a:r>
              <a:rPr dirty="0"/>
              <a:t>flow</a:t>
            </a:r>
          </a:p>
          <a:p>
            <a:pPr>
              <a:lnSpc>
                <a:spcPct val="100000"/>
              </a:lnSpc>
              <a:spcBef>
                <a:spcPts val="18"/>
              </a:spcBef>
              <a:buClr>
                <a:srgbClr val="CC6500"/>
              </a:buClr>
              <a:buFont typeface="Comic Sans MS"/>
              <a:buAutoNum type="arabicParenR"/>
            </a:pPr>
            <a:endParaRPr sz="2269"/>
          </a:p>
          <a:p>
            <a:pPr marL="425905" marR="147539" indent="-414955">
              <a:lnSpc>
                <a:spcPts val="1851"/>
              </a:lnSpc>
              <a:buClr>
                <a:srgbClr val="CC6500"/>
              </a:buClr>
              <a:buSzPct val="70000"/>
              <a:buAutoNum type="arabicParenR"/>
              <a:tabLst>
                <a:tab pos="425905" algn="l"/>
                <a:tab pos="426481" algn="l"/>
              </a:tabLst>
            </a:pPr>
            <a:r>
              <a:rPr dirty="0">
                <a:solidFill>
                  <a:srgbClr val="32CC32"/>
                </a:solidFill>
              </a:rPr>
              <a:t>No </a:t>
            </a:r>
            <a:r>
              <a:rPr spc="-5" dirty="0">
                <a:solidFill>
                  <a:srgbClr val="32CC32"/>
                </a:solidFill>
              </a:rPr>
              <a:t>direct atmospheric pressure, </a:t>
            </a:r>
            <a:r>
              <a:rPr spc="-531" dirty="0">
                <a:solidFill>
                  <a:srgbClr val="32CC32"/>
                </a:solidFill>
              </a:rPr>
              <a:t> </a:t>
            </a:r>
            <a:r>
              <a:rPr spc="-5" dirty="0">
                <a:solidFill>
                  <a:srgbClr val="32CC32"/>
                </a:solidFill>
              </a:rPr>
              <a:t>hydraulic</a:t>
            </a:r>
            <a:r>
              <a:rPr dirty="0">
                <a:solidFill>
                  <a:srgbClr val="32CC32"/>
                </a:solidFill>
              </a:rPr>
              <a:t> pressure</a:t>
            </a:r>
            <a:r>
              <a:rPr spc="-9" dirty="0">
                <a:solidFill>
                  <a:srgbClr val="32CC32"/>
                </a:solidFill>
              </a:rPr>
              <a:t> </a:t>
            </a:r>
            <a:r>
              <a:rPr dirty="0">
                <a:solidFill>
                  <a:srgbClr val="32CC32"/>
                </a:solidFill>
              </a:rPr>
              <a:t>only.</a:t>
            </a:r>
          </a:p>
          <a:p>
            <a:pPr>
              <a:lnSpc>
                <a:spcPct val="100000"/>
              </a:lnSpc>
              <a:spcBef>
                <a:spcPts val="54"/>
              </a:spcBef>
              <a:buClr>
                <a:srgbClr val="CC6500"/>
              </a:buClr>
              <a:buFont typeface="Comic Sans MS"/>
              <a:buAutoNum type="arabicParenR"/>
            </a:pPr>
            <a:endParaRPr sz="1679"/>
          </a:p>
          <a:p>
            <a:pPr marL="425905" marR="346372" indent="-414955">
              <a:lnSpc>
                <a:spcPts val="1851"/>
              </a:lnSpc>
              <a:buClr>
                <a:srgbClr val="CC6500"/>
              </a:buClr>
              <a:buSzPct val="70000"/>
              <a:buAutoNum type="arabicParenR"/>
              <a:tabLst>
                <a:tab pos="425905" algn="l"/>
                <a:tab pos="426481" algn="l"/>
              </a:tabLst>
            </a:pPr>
            <a:r>
              <a:rPr dirty="0"/>
              <a:t>The </a:t>
            </a:r>
            <a:r>
              <a:rPr spc="-5" dirty="0"/>
              <a:t>driving </a:t>
            </a:r>
            <a:r>
              <a:rPr dirty="0"/>
              <a:t>force is </a:t>
            </a:r>
            <a:r>
              <a:rPr spc="-5" dirty="0"/>
              <a:t>mainly the </a:t>
            </a:r>
            <a:r>
              <a:rPr spc="-531" dirty="0"/>
              <a:t> </a:t>
            </a:r>
            <a:r>
              <a:rPr dirty="0"/>
              <a:t>pressure force </a:t>
            </a:r>
            <a:r>
              <a:rPr spc="-5" dirty="0"/>
              <a:t>along the flow </a:t>
            </a:r>
            <a:r>
              <a:rPr dirty="0"/>
              <a:t> </a:t>
            </a:r>
            <a:r>
              <a:rPr spc="-5" dirty="0"/>
              <a:t>direction.</a:t>
            </a:r>
          </a:p>
          <a:p>
            <a:pPr marL="426481" indent="-414955">
              <a:lnSpc>
                <a:spcPct val="100000"/>
              </a:lnSpc>
              <a:spcBef>
                <a:spcPts val="2065"/>
              </a:spcBef>
              <a:buClr>
                <a:srgbClr val="CC6500"/>
              </a:buClr>
              <a:buSzPct val="70000"/>
              <a:buAutoNum type="arabicParenR"/>
              <a:tabLst>
                <a:tab pos="425905" algn="l"/>
                <a:tab pos="426481" algn="l"/>
              </a:tabLst>
            </a:pPr>
            <a:r>
              <a:rPr dirty="0">
                <a:solidFill>
                  <a:srgbClr val="32CC32"/>
                </a:solidFill>
              </a:rPr>
              <a:t>HGL is</a:t>
            </a:r>
            <a:r>
              <a:rPr spc="-5" dirty="0">
                <a:solidFill>
                  <a:srgbClr val="32CC32"/>
                </a:solidFill>
              </a:rPr>
              <a:t> (usually)</a:t>
            </a:r>
            <a:r>
              <a:rPr dirty="0">
                <a:solidFill>
                  <a:srgbClr val="32CC32"/>
                </a:solidFill>
              </a:rPr>
              <a:t> </a:t>
            </a:r>
            <a:r>
              <a:rPr spc="-5" dirty="0">
                <a:solidFill>
                  <a:srgbClr val="32CC32"/>
                </a:solidFill>
              </a:rPr>
              <a:t>above the conduit</a:t>
            </a:r>
          </a:p>
          <a:p>
            <a:pPr>
              <a:lnSpc>
                <a:spcPct val="100000"/>
              </a:lnSpc>
              <a:spcBef>
                <a:spcPts val="54"/>
              </a:spcBef>
              <a:buClr>
                <a:srgbClr val="CC6500"/>
              </a:buClr>
              <a:buFont typeface="Comic Sans MS"/>
              <a:buAutoNum type="arabicParenR"/>
            </a:pPr>
            <a:endParaRPr sz="2950"/>
          </a:p>
          <a:p>
            <a:pPr marL="425905" marR="21324" indent="-414955">
              <a:lnSpc>
                <a:spcPct val="84700"/>
              </a:lnSpc>
              <a:buClr>
                <a:srgbClr val="CC6500"/>
              </a:buClr>
              <a:buSzPct val="70000"/>
              <a:buAutoNum type="arabicParenR"/>
              <a:tabLst>
                <a:tab pos="425905" algn="l"/>
                <a:tab pos="426481" algn="l"/>
              </a:tabLst>
            </a:pPr>
            <a:r>
              <a:rPr dirty="0"/>
              <a:t>Flow </a:t>
            </a:r>
            <a:r>
              <a:rPr spc="-5" dirty="0"/>
              <a:t>area </a:t>
            </a:r>
            <a:r>
              <a:rPr dirty="0"/>
              <a:t>is </a:t>
            </a:r>
            <a:r>
              <a:rPr spc="-5" dirty="0"/>
              <a:t>fixed </a:t>
            </a:r>
            <a:r>
              <a:rPr dirty="0"/>
              <a:t>by </a:t>
            </a:r>
            <a:r>
              <a:rPr spc="-5" dirty="0"/>
              <a:t>the </a:t>
            </a:r>
            <a:r>
              <a:rPr dirty="0"/>
              <a:t>pipe </a:t>
            </a:r>
            <a:r>
              <a:rPr spc="5" dirty="0"/>
              <a:t> </a:t>
            </a:r>
            <a:r>
              <a:rPr spc="-5" dirty="0"/>
              <a:t>dimensions </a:t>
            </a:r>
            <a:r>
              <a:rPr dirty="0"/>
              <a:t>The cross </a:t>
            </a:r>
            <a:r>
              <a:rPr spc="-5" dirty="0"/>
              <a:t>section </a:t>
            </a:r>
            <a:r>
              <a:rPr dirty="0"/>
              <a:t>of a </a:t>
            </a:r>
            <a:r>
              <a:rPr spc="-531" dirty="0"/>
              <a:t> </a:t>
            </a:r>
            <a:r>
              <a:rPr dirty="0"/>
              <a:t>pipe</a:t>
            </a:r>
            <a:r>
              <a:rPr spc="-9" dirty="0"/>
              <a:t> </a:t>
            </a:r>
            <a:r>
              <a:rPr dirty="0"/>
              <a:t>is</a:t>
            </a:r>
            <a:r>
              <a:rPr spc="-5" dirty="0"/>
              <a:t> </a:t>
            </a:r>
            <a:r>
              <a:rPr dirty="0"/>
              <a:t>usually</a:t>
            </a:r>
            <a:r>
              <a:rPr spc="-5" dirty="0"/>
              <a:t> circular.</a:t>
            </a:r>
            <a:r>
              <a:rPr spc="-5" dirty="0">
                <a:solidFill>
                  <a:srgbClr val="32CC32"/>
                </a:solidFill>
              </a:rPr>
              <a:t>.</a:t>
            </a:r>
          </a:p>
        </p:txBody>
      </p:sp>
      <p:sp>
        <p:nvSpPr>
          <p:cNvPr id="5" name="Slide Number Placeholder 4">
            <a:extLst>
              <a:ext uri="{FF2B5EF4-FFF2-40B4-BE49-F238E27FC236}">
                <a16:creationId xmlns:a16="http://schemas.microsoft.com/office/drawing/2014/main" id="{A4E51852-9B4A-7C99-3264-05A4F9B30C0E}"/>
              </a:ext>
            </a:extLst>
          </p:cNvPr>
          <p:cNvSpPr>
            <a:spLocks noGrp="1"/>
          </p:cNvSpPr>
          <p:nvPr>
            <p:ph type="sldNum" sz="quarter" idx="7"/>
          </p:nvPr>
        </p:nvSpPr>
        <p:spPr/>
        <p:txBody>
          <a:bodyPr/>
          <a:lstStyle/>
          <a:p>
            <a:fld id="{B6F15528-21DE-4FAA-801E-634DDDAF4B2B}" type="slidenum">
              <a:rPr lang="en-US" smtClean="0"/>
              <a:t>14</a:t>
            </a:fld>
            <a:endParaRPr lang="en-US"/>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843B8-5A58-A8A7-BE7B-0E262294985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5C880C-F7CD-4EDD-571C-1D091AD6911E}"/>
              </a:ext>
            </a:extLst>
          </p:cNvPr>
          <p:cNvSpPr>
            <a:spLocks noGrp="1"/>
          </p:cNvSpPr>
          <p:nvPr>
            <p:ph type="sldNum" sz="quarter" idx="12"/>
          </p:nvPr>
        </p:nvSpPr>
        <p:spPr/>
        <p:txBody>
          <a:bodyPr/>
          <a:lstStyle/>
          <a:p>
            <a:fld id="{34216374-E7D6-4C74-ADA3-2C9987A1DEB2}" type="slidenum">
              <a:rPr lang="en-US" smtClean="0"/>
              <a:t>140</a:t>
            </a:fld>
            <a:endParaRPr lang="en-US"/>
          </a:p>
        </p:txBody>
      </p:sp>
      <p:sp>
        <p:nvSpPr>
          <p:cNvPr id="5" name="TextBox 4">
            <a:extLst>
              <a:ext uri="{FF2B5EF4-FFF2-40B4-BE49-F238E27FC236}">
                <a16:creationId xmlns:a16="http://schemas.microsoft.com/office/drawing/2014/main" id="{4C822BF2-F291-B5C2-1620-8848747D036D}"/>
              </a:ext>
            </a:extLst>
          </p:cNvPr>
          <p:cNvSpPr txBox="1"/>
          <p:nvPr/>
        </p:nvSpPr>
        <p:spPr>
          <a:xfrm>
            <a:off x="2945823" y="2181351"/>
            <a:ext cx="6099462" cy="993926"/>
          </a:xfrm>
          <a:prstGeom prst="rect">
            <a:avLst/>
          </a:prstGeom>
          <a:noFill/>
        </p:spPr>
        <p:txBody>
          <a:bodyPr wrap="square">
            <a:spAutoFit/>
          </a:bodyPr>
          <a:lstStyle/>
          <a:p>
            <a:pPr marL="0" marR="0" algn="ctr">
              <a:lnSpc>
                <a:spcPct val="107000"/>
              </a:lnSpc>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Hydraulic Jump Related </a:t>
            </a:r>
            <a:r>
              <a:rPr lang="en-US" sz="2800" dirty="0">
                <a:latin typeface="Calibri" panose="020F0502020204030204" pitchFamily="34" charset="0"/>
                <a:ea typeface="Calibri" panose="020F0502020204030204" pitchFamily="34" charset="0"/>
                <a:cs typeface="Times New Roman" panose="02020603050405020304" pitchFamily="18" charset="0"/>
              </a:rPr>
              <a:t>Math</a:t>
            </a:r>
          </a:p>
          <a:p>
            <a:pPr marL="0" marR="0" algn="ctr">
              <a:lnSpc>
                <a:spcPct val="107000"/>
              </a:lnSpc>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Week 16</a:t>
            </a:r>
          </a:p>
        </p:txBody>
      </p:sp>
    </p:spTree>
    <p:extLst>
      <p:ext uri="{BB962C8B-B14F-4D97-AF65-F5344CB8AC3E}">
        <p14:creationId xmlns:p14="http://schemas.microsoft.com/office/powerpoint/2010/main" val="152505833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56031" y="188976"/>
            <a:ext cx="11550396" cy="6332220"/>
          </a:xfrm>
          <a:prstGeom prst="rect">
            <a:avLst/>
          </a:prstGeom>
        </p:spPr>
      </p:pic>
      <p:sp>
        <p:nvSpPr>
          <p:cNvPr id="3" name="Slide Number Placeholder 2">
            <a:extLst>
              <a:ext uri="{FF2B5EF4-FFF2-40B4-BE49-F238E27FC236}">
                <a16:creationId xmlns:a16="http://schemas.microsoft.com/office/drawing/2014/main" id="{B401A701-88DB-CC39-F26B-6E6F797551F9}"/>
              </a:ext>
            </a:extLst>
          </p:cNvPr>
          <p:cNvSpPr>
            <a:spLocks noGrp="1"/>
          </p:cNvSpPr>
          <p:nvPr>
            <p:ph type="sldNum" sz="quarter" idx="12"/>
          </p:nvPr>
        </p:nvSpPr>
        <p:spPr/>
        <p:txBody>
          <a:bodyPr/>
          <a:lstStyle/>
          <a:p>
            <a:fld id="{34216374-E7D6-4C74-ADA3-2C9987A1DEB2}" type="slidenum">
              <a:rPr lang="en-US" smtClean="0"/>
              <a:t>141</a:t>
            </a:fld>
            <a:endParaRPr lang="en-US"/>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23088" y="161544"/>
            <a:ext cx="11483340" cy="6495288"/>
          </a:xfrm>
          <a:prstGeom prst="rect">
            <a:avLst/>
          </a:prstGeom>
        </p:spPr>
      </p:pic>
      <p:sp>
        <p:nvSpPr>
          <p:cNvPr id="3" name="Slide Number Placeholder 2">
            <a:extLst>
              <a:ext uri="{FF2B5EF4-FFF2-40B4-BE49-F238E27FC236}">
                <a16:creationId xmlns:a16="http://schemas.microsoft.com/office/drawing/2014/main" id="{5D19983A-1783-61B3-992A-FFB480331327}"/>
              </a:ext>
            </a:extLst>
          </p:cNvPr>
          <p:cNvSpPr>
            <a:spLocks noGrp="1"/>
          </p:cNvSpPr>
          <p:nvPr>
            <p:ph type="sldNum" sz="quarter" idx="12"/>
          </p:nvPr>
        </p:nvSpPr>
        <p:spPr/>
        <p:txBody>
          <a:bodyPr/>
          <a:lstStyle/>
          <a:p>
            <a:fld id="{34216374-E7D6-4C74-ADA3-2C9987A1DEB2}" type="slidenum">
              <a:rPr lang="en-US" smtClean="0"/>
              <a:t>142</a:t>
            </a:fld>
            <a:endParaRPr lang="en-US"/>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768095" y="295656"/>
            <a:ext cx="10876788" cy="6091428"/>
          </a:xfrm>
          <a:prstGeom prst="rect">
            <a:avLst/>
          </a:prstGeom>
        </p:spPr>
      </p:pic>
      <p:sp>
        <p:nvSpPr>
          <p:cNvPr id="2" name="Slide Number Placeholder 1">
            <a:extLst>
              <a:ext uri="{FF2B5EF4-FFF2-40B4-BE49-F238E27FC236}">
                <a16:creationId xmlns:a16="http://schemas.microsoft.com/office/drawing/2014/main" id="{F9579B9A-552C-E558-65D3-37C393CFDBFB}"/>
              </a:ext>
            </a:extLst>
          </p:cNvPr>
          <p:cNvSpPr>
            <a:spLocks noGrp="1"/>
          </p:cNvSpPr>
          <p:nvPr>
            <p:ph type="sldNum" sz="quarter" idx="12"/>
          </p:nvPr>
        </p:nvSpPr>
        <p:spPr/>
        <p:txBody>
          <a:bodyPr/>
          <a:lstStyle/>
          <a:p>
            <a:fld id="{34216374-E7D6-4C74-ADA3-2C9987A1DEB2}" type="slidenum">
              <a:rPr lang="en-US" smtClean="0"/>
              <a:t>143</a:t>
            </a:fld>
            <a:endParaRPr lang="en-US"/>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81940" y="161544"/>
            <a:ext cx="11457432" cy="6030468"/>
          </a:xfrm>
          <a:prstGeom prst="rect">
            <a:avLst/>
          </a:prstGeom>
        </p:spPr>
      </p:pic>
      <p:sp>
        <p:nvSpPr>
          <p:cNvPr id="3" name="Slide Number Placeholder 2">
            <a:extLst>
              <a:ext uri="{FF2B5EF4-FFF2-40B4-BE49-F238E27FC236}">
                <a16:creationId xmlns:a16="http://schemas.microsoft.com/office/drawing/2014/main" id="{BFBC9A6D-C87D-524B-B328-6F72642C6345}"/>
              </a:ext>
            </a:extLst>
          </p:cNvPr>
          <p:cNvSpPr>
            <a:spLocks noGrp="1"/>
          </p:cNvSpPr>
          <p:nvPr>
            <p:ph type="sldNum" sz="quarter" idx="12"/>
          </p:nvPr>
        </p:nvSpPr>
        <p:spPr/>
        <p:txBody>
          <a:bodyPr/>
          <a:lstStyle/>
          <a:p>
            <a:fld id="{34216374-E7D6-4C74-ADA3-2C9987A1DEB2}" type="slidenum">
              <a:rPr lang="en-US" smtClean="0"/>
              <a:t>144</a:t>
            </a:fld>
            <a:endParaRPr lang="en-US"/>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93F72C-F007-B269-D3BD-F2A3C553FFDA}"/>
              </a:ext>
            </a:extLst>
          </p:cNvPr>
          <p:cNvSpPr>
            <a:spLocks noGrp="1"/>
          </p:cNvSpPr>
          <p:nvPr>
            <p:ph type="sldNum" sz="quarter" idx="12"/>
          </p:nvPr>
        </p:nvSpPr>
        <p:spPr/>
        <p:txBody>
          <a:bodyPr/>
          <a:lstStyle/>
          <a:p>
            <a:fld id="{34216374-E7D6-4C74-ADA3-2C9987A1DEB2}" type="slidenum">
              <a:rPr lang="en-US" smtClean="0"/>
              <a:t>145</a:t>
            </a:fld>
            <a:endParaRPr lang="en-US"/>
          </a:p>
        </p:txBody>
      </p:sp>
      <p:sp>
        <p:nvSpPr>
          <p:cNvPr id="4" name="TextBox 3">
            <a:extLst>
              <a:ext uri="{FF2B5EF4-FFF2-40B4-BE49-F238E27FC236}">
                <a16:creationId xmlns:a16="http://schemas.microsoft.com/office/drawing/2014/main" id="{6E4D6C7C-09C9-945A-5AD6-F92F3406C8F2}"/>
              </a:ext>
            </a:extLst>
          </p:cNvPr>
          <p:cNvSpPr txBox="1"/>
          <p:nvPr/>
        </p:nvSpPr>
        <p:spPr>
          <a:xfrm>
            <a:off x="3046269" y="2803219"/>
            <a:ext cx="6099462" cy="1251561"/>
          </a:xfrm>
          <a:prstGeom prst="rect">
            <a:avLst/>
          </a:prstGeom>
          <a:noFill/>
        </p:spPr>
        <p:txBody>
          <a:bodyPr wrap="square">
            <a:spAutoFit/>
          </a:bodyPr>
          <a:lstStyle/>
          <a:p>
            <a:pPr marL="0" marR="0" algn="ctr">
              <a:lnSpc>
                <a:spcPct val="107000"/>
              </a:lnSpc>
              <a:spcBef>
                <a:spcPts val="0"/>
              </a:spcBef>
              <a:spcAft>
                <a:spcPts val="0"/>
              </a:spcAft>
            </a:pPr>
            <a:r>
              <a:rPr lang="en-US" sz="3600" dirty="0">
                <a:latin typeface="Calibri" panose="020F0502020204030204" pitchFamily="34" charset="0"/>
                <a:ea typeface="Calibri" panose="020F0502020204030204" pitchFamily="34" charset="0"/>
                <a:cs typeface="Times New Roman" panose="02020603050405020304" pitchFamily="18" charset="0"/>
              </a:rPr>
              <a:t>Practice and Exercise </a:t>
            </a:r>
          </a:p>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Week 17</a:t>
            </a:r>
          </a:p>
        </p:txBody>
      </p:sp>
    </p:spTree>
    <p:extLst>
      <p:ext uri="{BB962C8B-B14F-4D97-AF65-F5344CB8AC3E}">
        <p14:creationId xmlns:p14="http://schemas.microsoft.com/office/powerpoint/2010/main" val="3306806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15846" y="325935"/>
            <a:ext cx="7267175" cy="402061"/>
          </a:xfrm>
          <a:prstGeom prst="rect">
            <a:avLst/>
          </a:prstGeom>
        </p:spPr>
        <p:txBody>
          <a:bodyPr vert="horz" wrap="square" lIns="0" tIns="10950" rIns="0" bIns="0" rtlCol="0" anchor="ctr">
            <a:spAutoFit/>
          </a:bodyPr>
          <a:lstStyle/>
          <a:p>
            <a:pPr marL="11527">
              <a:lnSpc>
                <a:spcPct val="100000"/>
              </a:lnSpc>
              <a:spcBef>
                <a:spcPts val="86"/>
              </a:spcBef>
            </a:pPr>
            <a:r>
              <a:rPr sz="2541" spc="9" dirty="0"/>
              <a:t>Comparision</a:t>
            </a:r>
            <a:r>
              <a:rPr sz="2541" spc="336" dirty="0"/>
              <a:t> </a:t>
            </a:r>
            <a:r>
              <a:rPr sz="2541" dirty="0"/>
              <a:t>of</a:t>
            </a:r>
            <a:r>
              <a:rPr sz="2541" spc="349" dirty="0"/>
              <a:t> </a:t>
            </a:r>
            <a:r>
              <a:rPr sz="2541" spc="5" dirty="0"/>
              <a:t>Open</a:t>
            </a:r>
            <a:r>
              <a:rPr sz="2541" spc="340" dirty="0"/>
              <a:t> </a:t>
            </a:r>
            <a:r>
              <a:rPr sz="2541" spc="18" dirty="0"/>
              <a:t>Channel</a:t>
            </a:r>
            <a:r>
              <a:rPr sz="2541" spc="345" dirty="0"/>
              <a:t> </a:t>
            </a:r>
            <a:r>
              <a:rPr sz="2541" spc="-5" dirty="0"/>
              <a:t>Flow</a:t>
            </a:r>
            <a:r>
              <a:rPr sz="2541" spc="336" dirty="0"/>
              <a:t> </a:t>
            </a:r>
            <a:r>
              <a:rPr sz="2541" spc="-5" dirty="0"/>
              <a:t>&amp;</a:t>
            </a:r>
            <a:r>
              <a:rPr sz="2541" spc="336" dirty="0"/>
              <a:t> </a:t>
            </a:r>
            <a:r>
              <a:rPr sz="2541" spc="14" dirty="0"/>
              <a:t>Pipe</a:t>
            </a:r>
            <a:r>
              <a:rPr sz="2541" spc="349" dirty="0"/>
              <a:t> </a:t>
            </a:r>
            <a:r>
              <a:rPr sz="2541" spc="-5" dirty="0"/>
              <a:t>Flow</a:t>
            </a:r>
            <a:endParaRPr sz="2541"/>
          </a:p>
        </p:txBody>
      </p:sp>
      <p:sp>
        <p:nvSpPr>
          <p:cNvPr id="3" name="object 3"/>
          <p:cNvSpPr txBox="1">
            <a:spLocks noGrp="1"/>
          </p:cNvSpPr>
          <p:nvPr>
            <p:ph sz="half" idx="2"/>
          </p:nvPr>
        </p:nvSpPr>
        <p:spPr>
          <a:xfrm>
            <a:off x="2125969" y="1037692"/>
            <a:ext cx="4455572" cy="3662230"/>
          </a:xfrm>
          <a:prstGeom prst="rect">
            <a:avLst/>
          </a:prstGeom>
        </p:spPr>
        <p:txBody>
          <a:bodyPr vert="horz" wrap="square" lIns="0" tIns="39189" rIns="0" bIns="0" rtlCol="0">
            <a:spAutoFit/>
          </a:bodyPr>
          <a:lstStyle/>
          <a:p>
            <a:pPr marL="426481" marR="17290" indent="-414955">
              <a:lnSpc>
                <a:spcPct val="90100"/>
              </a:lnSpc>
              <a:spcBef>
                <a:spcPts val="309"/>
              </a:spcBef>
              <a:buClr>
                <a:srgbClr val="CC6500"/>
              </a:buClr>
              <a:buSzPct val="70000"/>
              <a:buAutoNum type="arabicParenR" startAt="6"/>
              <a:tabLst>
                <a:tab pos="425905" algn="l"/>
                <a:tab pos="426481" algn="l"/>
              </a:tabLst>
            </a:pPr>
            <a:r>
              <a:rPr dirty="0"/>
              <a:t>The</a:t>
            </a:r>
            <a:r>
              <a:rPr spc="-18" dirty="0"/>
              <a:t> </a:t>
            </a:r>
            <a:r>
              <a:rPr dirty="0"/>
              <a:t>cross</a:t>
            </a:r>
            <a:r>
              <a:rPr spc="-14" dirty="0"/>
              <a:t> </a:t>
            </a:r>
            <a:r>
              <a:rPr dirty="0"/>
              <a:t>section</a:t>
            </a:r>
            <a:r>
              <a:rPr spc="-18" dirty="0"/>
              <a:t> </a:t>
            </a:r>
            <a:r>
              <a:rPr spc="-5" dirty="0"/>
              <a:t>may</a:t>
            </a:r>
            <a:r>
              <a:rPr spc="-9" dirty="0"/>
              <a:t> </a:t>
            </a:r>
            <a:r>
              <a:rPr dirty="0"/>
              <a:t>be</a:t>
            </a:r>
            <a:r>
              <a:rPr spc="-14" dirty="0"/>
              <a:t> </a:t>
            </a:r>
            <a:r>
              <a:rPr dirty="0"/>
              <a:t>of</a:t>
            </a:r>
            <a:r>
              <a:rPr spc="-14" dirty="0"/>
              <a:t> </a:t>
            </a:r>
            <a:r>
              <a:rPr spc="-5" dirty="0"/>
              <a:t>any </a:t>
            </a:r>
            <a:r>
              <a:rPr spc="-526" dirty="0"/>
              <a:t> </a:t>
            </a:r>
            <a:r>
              <a:rPr spc="-5" dirty="0"/>
              <a:t>from circular </a:t>
            </a:r>
            <a:r>
              <a:rPr dirty="0"/>
              <a:t>to </a:t>
            </a:r>
            <a:r>
              <a:rPr spc="-5" dirty="0"/>
              <a:t>irregular forms </a:t>
            </a:r>
            <a:r>
              <a:rPr spc="-531" dirty="0"/>
              <a:t> </a:t>
            </a:r>
            <a:r>
              <a:rPr dirty="0"/>
              <a:t>of </a:t>
            </a:r>
            <a:r>
              <a:rPr spc="-5" dirty="0"/>
              <a:t>natural streams, which </a:t>
            </a:r>
            <a:r>
              <a:rPr dirty="0"/>
              <a:t>may </a:t>
            </a:r>
            <a:r>
              <a:rPr spc="5" dirty="0"/>
              <a:t> </a:t>
            </a:r>
            <a:r>
              <a:rPr spc="-5" dirty="0"/>
              <a:t>change along the </a:t>
            </a:r>
            <a:r>
              <a:rPr dirty="0"/>
              <a:t>flow </a:t>
            </a:r>
            <a:r>
              <a:rPr spc="-5" dirty="0"/>
              <a:t>direction </a:t>
            </a:r>
            <a:r>
              <a:rPr dirty="0"/>
              <a:t> </a:t>
            </a:r>
            <a:r>
              <a:rPr spc="-5" dirty="0"/>
              <a:t>and as</a:t>
            </a:r>
            <a:r>
              <a:rPr spc="-9" dirty="0"/>
              <a:t> </a:t>
            </a:r>
            <a:r>
              <a:rPr dirty="0"/>
              <a:t>well </a:t>
            </a:r>
            <a:r>
              <a:rPr spc="5" dirty="0"/>
              <a:t>as</a:t>
            </a:r>
            <a:r>
              <a:rPr spc="-9" dirty="0"/>
              <a:t> </a:t>
            </a:r>
            <a:r>
              <a:rPr dirty="0"/>
              <a:t>with</a:t>
            </a:r>
            <a:r>
              <a:rPr spc="-14" dirty="0"/>
              <a:t> </a:t>
            </a:r>
            <a:r>
              <a:rPr spc="-5" dirty="0"/>
              <a:t>time.</a:t>
            </a:r>
          </a:p>
          <a:p>
            <a:pPr>
              <a:lnSpc>
                <a:spcPct val="100000"/>
              </a:lnSpc>
              <a:spcBef>
                <a:spcPts val="27"/>
              </a:spcBef>
              <a:buClr>
                <a:srgbClr val="CC6500"/>
              </a:buClr>
              <a:buFont typeface="Comic Sans MS"/>
              <a:buAutoNum type="arabicParenR" startAt="6"/>
            </a:pPr>
            <a:endParaRPr sz="2360"/>
          </a:p>
          <a:p>
            <a:pPr marL="426481" marR="4611" indent="-414955">
              <a:lnSpc>
                <a:spcPts val="1960"/>
              </a:lnSpc>
              <a:spcBef>
                <a:spcPts val="5"/>
              </a:spcBef>
              <a:buClr>
                <a:srgbClr val="CC6500"/>
              </a:buClr>
              <a:buSzPct val="70000"/>
              <a:buAutoNum type="arabicParenR" startAt="6"/>
              <a:tabLst>
                <a:tab pos="425905" algn="l"/>
                <a:tab pos="426481" algn="l"/>
                <a:tab pos="2350257" algn="l"/>
              </a:tabLst>
            </a:pPr>
            <a:r>
              <a:rPr spc="-5" dirty="0">
                <a:solidFill>
                  <a:srgbClr val="3232FF"/>
                </a:solidFill>
              </a:rPr>
              <a:t>Relative roughness </a:t>
            </a:r>
            <a:r>
              <a:rPr dirty="0">
                <a:solidFill>
                  <a:srgbClr val="3232FF"/>
                </a:solidFill>
              </a:rPr>
              <a:t>changes with </a:t>
            </a:r>
            <a:r>
              <a:rPr spc="-531" dirty="0">
                <a:solidFill>
                  <a:srgbClr val="3232FF"/>
                </a:solidFill>
              </a:rPr>
              <a:t> </a:t>
            </a:r>
            <a:r>
              <a:rPr spc="-5" dirty="0">
                <a:solidFill>
                  <a:srgbClr val="3232FF"/>
                </a:solidFill>
              </a:rPr>
              <a:t>the</a:t>
            </a:r>
            <a:r>
              <a:rPr dirty="0">
                <a:solidFill>
                  <a:srgbClr val="3232FF"/>
                </a:solidFill>
              </a:rPr>
              <a:t> </a:t>
            </a:r>
            <a:r>
              <a:rPr spc="-5" dirty="0">
                <a:solidFill>
                  <a:srgbClr val="3232FF"/>
                </a:solidFill>
              </a:rPr>
              <a:t>level</a:t>
            </a:r>
            <a:r>
              <a:rPr spc="14" dirty="0">
                <a:solidFill>
                  <a:srgbClr val="3232FF"/>
                </a:solidFill>
              </a:rPr>
              <a:t> </a:t>
            </a:r>
            <a:r>
              <a:rPr dirty="0">
                <a:solidFill>
                  <a:srgbClr val="3232FF"/>
                </a:solidFill>
              </a:rPr>
              <a:t>of</a:t>
            </a:r>
            <a:r>
              <a:rPr spc="9" dirty="0">
                <a:solidFill>
                  <a:srgbClr val="3232FF"/>
                </a:solidFill>
              </a:rPr>
              <a:t> </a:t>
            </a:r>
            <a:r>
              <a:rPr spc="-5" dirty="0">
                <a:solidFill>
                  <a:srgbClr val="3232FF"/>
                </a:solidFill>
              </a:rPr>
              <a:t>free	surface</a:t>
            </a:r>
          </a:p>
          <a:p>
            <a:pPr>
              <a:lnSpc>
                <a:spcPct val="100000"/>
              </a:lnSpc>
              <a:spcBef>
                <a:spcPts val="18"/>
              </a:spcBef>
              <a:buClr>
                <a:srgbClr val="CC6500"/>
              </a:buClr>
              <a:buFont typeface="Comic Sans MS"/>
              <a:buAutoNum type="arabicParenR" startAt="6"/>
            </a:pPr>
            <a:endParaRPr sz="2314"/>
          </a:p>
          <a:p>
            <a:pPr marL="426481" marR="69735" indent="-414955">
              <a:lnSpc>
                <a:spcPct val="90200"/>
              </a:lnSpc>
              <a:buClr>
                <a:srgbClr val="CC6500"/>
              </a:buClr>
              <a:buSzPct val="70000"/>
              <a:buAutoNum type="arabicParenR" startAt="6"/>
              <a:tabLst>
                <a:tab pos="425905" algn="l"/>
                <a:tab pos="426481" algn="l"/>
              </a:tabLst>
            </a:pPr>
            <a:r>
              <a:rPr dirty="0"/>
              <a:t>The </a:t>
            </a:r>
            <a:r>
              <a:rPr spc="-5" dirty="0"/>
              <a:t>depth </a:t>
            </a:r>
            <a:r>
              <a:rPr dirty="0"/>
              <a:t>of </a:t>
            </a:r>
            <a:r>
              <a:rPr spc="-5" dirty="0"/>
              <a:t>flow, discharge </a:t>
            </a:r>
            <a:r>
              <a:rPr dirty="0"/>
              <a:t> </a:t>
            </a:r>
            <a:r>
              <a:rPr spc="-5" dirty="0"/>
              <a:t>and the </a:t>
            </a:r>
            <a:r>
              <a:rPr dirty="0"/>
              <a:t>slopes of </a:t>
            </a:r>
            <a:r>
              <a:rPr spc="-5" dirty="0"/>
              <a:t>channel </a:t>
            </a:r>
            <a:r>
              <a:rPr dirty="0"/>
              <a:t> </a:t>
            </a:r>
            <a:r>
              <a:rPr spc="-5" dirty="0"/>
              <a:t>bottom and </a:t>
            </a:r>
            <a:r>
              <a:rPr dirty="0"/>
              <a:t>of </a:t>
            </a:r>
            <a:r>
              <a:rPr spc="-5" dirty="0"/>
              <a:t>the free </a:t>
            </a:r>
            <a:r>
              <a:rPr dirty="0"/>
              <a:t>surface </a:t>
            </a:r>
            <a:r>
              <a:rPr spc="-531" dirty="0"/>
              <a:t> </a:t>
            </a:r>
            <a:r>
              <a:rPr spc="-5" dirty="0"/>
              <a:t>are</a:t>
            </a:r>
            <a:r>
              <a:rPr spc="-9" dirty="0"/>
              <a:t> </a:t>
            </a:r>
            <a:r>
              <a:rPr spc="-5" dirty="0"/>
              <a:t>interdependent.</a:t>
            </a:r>
          </a:p>
        </p:txBody>
      </p:sp>
      <p:sp>
        <p:nvSpPr>
          <p:cNvPr id="4" name="object 4"/>
          <p:cNvSpPr txBox="1"/>
          <p:nvPr/>
        </p:nvSpPr>
        <p:spPr>
          <a:xfrm>
            <a:off x="6265085" y="1289995"/>
            <a:ext cx="3589788" cy="570253"/>
          </a:xfrm>
          <a:prstGeom prst="rect">
            <a:avLst/>
          </a:prstGeom>
        </p:spPr>
        <p:txBody>
          <a:bodyPr vert="horz" wrap="square" lIns="0" tIns="11526" rIns="0" bIns="0" rtlCol="0">
            <a:spAutoFit/>
          </a:bodyPr>
          <a:lstStyle/>
          <a:p>
            <a:pPr marL="425905" marR="4611" indent="-414955">
              <a:spcBef>
                <a:spcPts val="91"/>
              </a:spcBef>
              <a:tabLst>
                <a:tab pos="425905" algn="l"/>
              </a:tabLst>
            </a:pPr>
            <a:r>
              <a:rPr sz="1271" spc="-5" dirty="0">
                <a:solidFill>
                  <a:srgbClr val="CC6500"/>
                </a:solidFill>
                <a:latin typeface="Comic Sans MS"/>
                <a:cs typeface="Comic Sans MS"/>
              </a:rPr>
              <a:t>6)	</a:t>
            </a:r>
            <a:r>
              <a:rPr sz="1815" dirty="0">
                <a:solidFill>
                  <a:srgbClr val="32CC32"/>
                </a:solidFill>
                <a:latin typeface="Comic Sans MS"/>
                <a:cs typeface="Comic Sans MS"/>
              </a:rPr>
              <a:t>The</a:t>
            </a:r>
            <a:r>
              <a:rPr sz="1815" spc="-18" dirty="0">
                <a:solidFill>
                  <a:srgbClr val="32CC32"/>
                </a:solidFill>
                <a:latin typeface="Comic Sans MS"/>
                <a:cs typeface="Comic Sans MS"/>
              </a:rPr>
              <a:t> </a:t>
            </a:r>
            <a:r>
              <a:rPr sz="1815" dirty="0">
                <a:solidFill>
                  <a:srgbClr val="32CC32"/>
                </a:solidFill>
                <a:latin typeface="Comic Sans MS"/>
                <a:cs typeface="Comic Sans MS"/>
              </a:rPr>
              <a:t>cross</a:t>
            </a:r>
            <a:r>
              <a:rPr sz="1815" spc="-14" dirty="0">
                <a:solidFill>
                  <a:srgbClr val="32CC32"/>
                </a:solidFill>
                <a:latin typeface="Comic Sans MS"/>
                <a:cs typeface="Comic Sans MS"/>
              </a:rPr>
              <a:t> </a:t>
            </a:r>
            <a:r>
              <a:rPr sz="1815" dirty="0">
                <a:solidFill>
                  <a:srgbClr val="32CC32"/>
                </a:solidFill>
                <a:latin typeface="Comic Sans MS"/>
                <a:cs typeface="Comic Sans MS"/>
              </a:rPr>
              <a:t>section</a:t>
            </a:r>
            <a:r>
              <a:rPr sz="1815" spc="-14" dirty="0">
                <a:solidFill>
                  <a:srgbClr val="32CC32"/>
                </a:solidFill>
                <a:latin typeface="Comic Sans MS"/>
                <a:cs typeface="Comic Sans MS"/>
              </a:rPr>
              <a:t> </a:t>
            </a:r>
            <a:r>
              <a:rPr sz="1815" spc="-5" dirty="0">
                <a:solidFill>
                  <a:srgbClr val="32CC32"/>
                </a:solidFill>
                <a:latin typeface="Comic Sans MS"/>
                <a:cs typeface="Comic Sans MS"/>
              </a:rPr>
              <a:t>of</a:t>
            </a:r>
            <a:r>
              <a:rPr sz="1815" spc="-14" dirty="0">
                <a:solidFill>
                  <a:srgbClr val="32CC32"/>
                </a:solidFill>
                <a:latin typeface="Comic Sans MS"/>
                <a:cs typeface="Comic Sans MS"/>
              </a:rPr>
              <a:t> </a:t>
            </a:r>
            <a:r>
              <a:rPr sz="1815" dirty="0">
                <a:solidFill>
                  <a:srgbClr val="32CC32"/>
                </a:solidFill>
                <a:latin typeface="Comic Sans MS"/>
                <a:cs typeface="Comic Sans MS"/>
              </a:rPr>
              <a:t>a</a:t>
            </a:r>
            <a:r>
              <a:rPr sz="1815" spc="-14" dirty="0">
                <a:solidFill>
                  <a:srgbClr val="32CC32"/>
                </a:solidFill>
                <a:latin typeface="Comic Sans MS"/>
                <a:cs typeface="Comic Sans MS"/>
              </a:rPr>
              <a:t> </a:t>
            </a:r>
            <a:r>
              <a:rPr sz="1815" dirty="0">
                <a:solidFill>
                  <a:srgbClr val="32CC32"/>
                </a:solidFill>
                <a:latin typeface="Comic Sans MS"/>
                <a:cs typeface="Comic Sans MS"/>
              </a:rPr>
              <a:t>pipe</a:t>
            </a:r>
            <a:r>
              <a:rPr sz="1815" spc="-14" dirty="0">
                <a:solidFill>
                  <a:srgbClr val="32CC32"/>
                </a:solidFill>
                <a:latin typeface="Comic Sans MS"/>
                <a:cs typeface="Comic Sans MS"/>
              </a:rPr>
              <a:t> </a:t>
            </a:r>
            <a:r>
              <a:rPr sz="1815" dirty="0">
                <a:solidFill>
                  <a:srgbClr val="32CC32"/>
                </a:solidFill>
                <a:latin typeface="Comic Sans MS"/>
                <a:cs typeface="Comic Sans MS"/>
              </a:rPr>
              <a:t>is </a:t>
            </a:r>
            <a:r>
              <a:rPr sz="1815" spc="-531" dirty="0">
                <a:solidFill>
                  <a:srgbClr val="32CC32"/>
                </a:solidFill>
                <a:latin typeface="Comic Sans MS"/>
                <a:cs typeface="Comic Sans MS"/>
              </a:rPr>
              <a:t> </a:t>
            </a:r>
            <a:r>
              <a:rPr sz="1815" dirty="0">
                <a:solidFill>
                  <a:srgbClr val="32CC32"/>
                </a:solidFill>
                <a:latin typeface="Comic Sans MS"/>
                <a:cs typeface="Comic Sans MS"/>
              </a:rPr>
              <a:t>usually</a:t>
            </a:r>
            <a:r>
              <a:rPr sz="1815" spc="-14" dirty="0">
                <a:solidFill>
                  <a:srgbClr val="32CC32"/>
                </a:solidFill>
                <a:latin typeface="Comic Sans MS"/>
                <a:cs typeface="Comic Sans MS"/>
              </a:rPr>
              <a:t> </a:t>
            </a:r>
            <a:r>
              <a:rPr sz="1815" spc="-5" dirty="0">
                <a:solidFill>
                  <a:srgbClr val="32CC32"/>
                </a:solidFill>
                <a:latin typeface="Comic Sans MS"/>
                <a:cs typeface="Comic Sans MS"/>
              </a:rPr>
              <a:t>circular</a:t>
            </a:r>
            <a:endParaRPr sz="1815">
              <a:latin typeface="Comic Sans MS"/>
              <a:cs typeface="Comic Sans MS"/>
            </a:endParaRPr>
          </a:p>
        </p:txBody>
      </p:sp>
      <p:sp>
        <p:nvSpPr>
          <p:cNvPr id="5" name="object 5"/>
          <p:cNvSpPr txBox="1"/>
          <p:nvPr/>
        </p:nvSpPr>
        <p:spPr>
          <a:xfrm>
            <a:off x="6265084" y="2888888"/>
            <a:ext cx="3336792" cy="1128649"/>
          </a:xfrm>
          <a:prstGeom prst="rect">
            <a:avLst/>
          </a:prstGeom>
        </p:spPr>
        <p:txBody>
          <a:bodyPr vert="horz" wrap="square" lIns="0" tIns="54172" rIns="0" bIns="0" rtlCol="0">
            <a:spAutoFit/>
          </a:bodyPr>
          <a:lstStyle/>
          <a:p>
            <a:pPr marL="425905" marR="4611" indent="-414955">
              <a:lnSpc>
                <a:spcPts val="1851"/>
              </a:lnSpc>
              <a:spcBef>
                <a:spcPts val="427"/>
              </a:spcBef>
              <a:buClr>
                <a:srgbClr val="CC6500"/>
              </a:buClr>
              <a:buSzPct val="70000"/>
              <a:buAutoNum type="arabicParenR" startAt="7"/>
              <a:tabLst>
                <a:tab pos="425905" algn="l"/>
                <a:tab pos="426481" algn="l"/>
              </a:tabLst>
            </a:pPr>
            <a:r>
              <a:rPr sz="1815" dirty="0">
                <a:solidFill>
                  <a:srgbClr val="3232FF"/>
                </a:solidFill>
                <a:latin typeface="Comic Sans MS"/>
                <a:cs typeface="Comic Sans MS"/>
              </a:rPr>
              <a:t>The </a:t>
            </a:r>
            <a:r>
              <a:rPr sz="1815" spc="-5" dirty="0">
                <a:solidFill>
                  <a:srgbClr val="3232FF"/>
                </a:solidFill>
                <a:latin typeface="Comic Sans MS"/>
                <a:cs typeface="Comic Sans MS"/>
              </a:rPr>
              <a:t>relative roughness </a:t>
            </a:r>
            <a:r>
              <a:rPr sz="1815" dirty="0">
                <a:solidFill>
                  <a:srgbClr val="3232FF"/>
                </a:solidFill>
                <a:latin typeface="Comic Sans MS"/>
                <a:cs typeface="Comic Sans MS"/>
              </a:rPr>
              <a:t>is a </a:t>
            </a:r>
            <a:r>
              <a:rPr sz="1815" spc="-531" dirty="0">
                <a:solidFill>
                  <a:srgbClr val="3232FF"/>
                </a:solidFill>
                <a:latin typeface="Comic Sans MS"/>
                <a:cs typeface="Comic Sans MS"/>
              </a:rPr>
              <a:t> </a:t>
            </a:r>
            <a:r>
              <a:rPr sz="1815" spc="-5" dirty="0">
                <a:solidFill>
                  <a:srgbClr val="3232FF"/>
                </a:solidFill>
                <a:latin typeface="Comic Sans MS"/>
                <a:cs typeface="Comic Sans MS"/>
              </a:rPr>
              <a:t>fixed quantity.</a:t>
            </a:r>
            <a:endParaRPr sz="1815">
              <a:latin typeface="Comic Sans MS"/>
              <a:cs typeface="Comic Sans MS"/>
            </a:endParaRPr>
          </a:p>
          <a:p>
            <a:pPr>
              <a:spcBef>
                <a:spcPts val="41"/>
              </a:spcBef>
              <a:buClr>
                <a:srgbClr val="CC6500"/>
              </a:buClr>
              <a:buFont typeface="Comic Sans MS"/>
              <a:buAutoNum type="arabicParenR" startAt="7"/>
            </a:pPr>
            <a:endParaRPr sz="1997">
              <a:latin typeface="Comic Sans MS"/>
              <a:cs typeface="Comic Sans MS"/>
            </a:endParaRPr>
          </a:p>
          <a:p>
            <a:pPr marL="426481" indent="-414955">
              <a:buClr>
                <a:srgbClr val="CC6500"/>
              </a:buClr>
              <a:buSzPct val="70000"/>
              <a:buAutoNum type="arabicParenR" startAt="7"/>
              <a:tabLst>
                <a:tab pos="425905" algn="l"/>
                <a:tab pos="426481" algn="l"/>
              </a:tabLst>
            </a:pPr>
            <a:r>
              <a:rPr sz="1815" dirty="0">
                <a:solidFill>
                  <a:srgbClr val="32CC32"/>
                </a:solidFill>
                <a:latin typeface="Comic Sans MS"/>
                <a:cs typeface="Comic Sans MS"/>
              </a:rPr>
              <a:t>No</a:t>
            </a:r>
            <a:r>
              <a:rPr sz="1815" spc="-23" dirty="0">
                <a:solidFill>
                  <a:srgbClr val="32CC32"/>
                </a:solidFill>
                <a:latin typeface="Comic Sans MS"/>
                <a:cs typeface="Comic Sans MS"/>
              </a:rPr>
              <a:t> </a:t>
            </a:r>
            <a:r>
              <a:rPr sz="1815" dirty="0">
                <a:solidFill>
                  <a:srgbClr val="32CC32"/>
                </a:solidFill>
                <a:latin typeface="Comic Sans MS"/>
                <a:cs typeface="Comic Sans MS"/>
              </a:rPr>
              <a:t>such</a:t>
            </a:r>
            <a:r>
              <a:rPr sz="1815" spc="-27" dirty="0">
                <a:solidFill>
                  <a:srgbClr val="32CC32"/>
                </a:solidFill>
                <a:latin typeface="Comic Sans MS"/>
                <a:cs typeface="Comic Sans MS"/>
              </a:rPr>
              <a:t> </a:t>
            </a:r>
            <a:r>
              <a:rPr sz="1815" spc="-5" dirty="0">
                <a:solidFill>
                  <a:srgbClr val="32CC32"/>
                </a:solidFill>
                <a:latin typeface="Comic Sans MS"/>
                <a:cs typeface="Comic Sans MS"/>
              </a:rPr>
              <a:t>dependence.</a:t>
            </a:r>
            <a:endParaRPr sz="1815">
              <a:latin typeface="Comic Sans MS"/>
              <a:cs typeface="Comic Sans MS"/>
            </a:endParaRPr>
          </a:p>
        </p:txBody>
      </p:sp>
      <p:sp>
        <p:nvSpPr>
          <p:cNvPr id="6" name="Slide Number Placeholder 5">
            <a:extLst>
              <a:ext uri="{FF2B5EF4-FFF2-40B4-BE49-F238E27FC236}">
                <a16:creationId xmlns:a16="http://schemas.microsoft.com/office/drawing/2014/main" id="{5BF683EC-95A7-9ED1-89DE-B534175948D1}"/>
              </a:ext>
            </a:extLst>
          </p:cNvPr>
          <p:cNvSpPr>
            <a:spLocks noGrp="1"/>
          </p:cNvSpPr>
          <p:nvPr>
            <p:ph type="sldNum" sz="quarter" idx="7"/>
          </p:nvPr>
        </p:nvSpPr>
        <p:spPr/>
        <p:txBody>
          <a:bodyPr/>
          <a:lstStyle/>
          <a:p>
            <a:fld id="{B6F15528-21DE-4FAA-801E-634DDDAF4B2B}" type="slidenum">
              <a:rPr lang="en-US" smtClean="0"/>
              <a:t>15</a:t>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65915" y="325935"/>
            <a:ext cx="3530429" cy="402061"/>
          </a:xfrm>
          <a:prstGeom prst="rect">
            <a:avLst/>
          </a:prstGeom>
        </p:spPr>
        <p:txBody>
          <a:bodyPr vert="horz" wrap="square" lIns="0" tIns="10950" rIns="0" bIns="0" rtlCol="0" anchor="ctr">
            <a:spAutoFit/>
          </a:bodyPr>
          <a:lstStyle/>
          <a:p>
            <a:pPr marL="11527">
              <a:lnSpc>
                <a:spcPct val="100000"/>
              </a:lnSpc>
              <a:spcBef>
                <a:spcPts val="86"/>
              </a:spcBef>
            </a:pPr>
            <a:r>
              <a:rPr sz="2541" spc="-5" dirty="0"/>
              <a:t>Kinds</a:t>
            </a:r>
            <a:r>
              <a:rPr sz="2541" spc="313" dirty="0"/>
              <a:t> </a:t>
            </a:r>
            <a:r>
              <a:rPr sz="2541" spc="5" dirty="0"/>
              <a:t>of</a:t>
            </a:r>
            <a:r>
              <a:rPr sz="2541" spc="322" dirty="0"/>
              <a:t> </a:t>
            </a:r>
            <a:r>
              <a:rPr sz="2541" spc="5" dirty="0"/>
              <a:t>Open</a:t>
            </a:r>
            <a:r>
              <a:rPr sz="2541" spc="313" dirty="0"/>
              <a:t> </a:t>
            </a:r>
            <a:r>
              <a:rPr sz="2541" spc="23" dirty="0"/>
              <a:t>Channel</a:t>
            </a:r>
            <a:endParaRPr sz="2541"/>
          </a:p>
        </p:txBody>
      </p:sp>
      <p:sp>
        <p:nvSpPr>
          <p:cNvPr id="3" name="object 3"/>
          <p:cNvSpPr txBox="1"/>
          <p:nvPr/>
        </p:nvSpPr>
        <p:spPr>
          <a:xfrm>
            <a:off x="2638530" y="1191793"/>
            <a:ext cx="2627363" cy="2408351"/>
          </a:xfrm>
          <a:prstGeom prst="rect">
            <a:avLst/>
          </a:prstGeom>
        </p:spPr>
        <p:txBody>
          <a:bodyPr vert="horz" wrap="square" lIns="0" tIns="76072" rIns="0" bIns="0" rtlCol="0">
            <a:spAutoFit/>
          </a:bodyPr>
          <a:lstStyle/>
          <a:p>
            <a:pPr marL="322743" indent="-311216">
              <a:spcBef>
                <a:spcPts val="599"/>
              </a:spcBef>
              <a:buClr>
                <a:srgbClr val="CC6500"/>
              </a:buClr>
              <a:buSzPct val="70833"/>
              <a:buFont typeface="Lucida Sans Unicode"/>
              <a:buChar char="■"/>
              <a:tabLst>
                <a:tab pos="322166" algn="l"/>
                <a:tab pos="322743" algn="l"/>
              </a:tabLst>
            </a:pPr>
            <a:r>
              <a:rPr sz="2178" spc="-5" dirty="0">
                <a:solidFill>
                  <a:srgbClr val="3232FF"/>
                </a:solidFill>
                <a:latin typeface="Comic Sans MS"/>
                <a:cs typeface="Comic Sans MS"/>
              </a:rPr>
              <a:t>Canal</a:t>
            </a:r>
            <a:endParaRPr sz="2178">
              <a:latin typeface="Comic Sans MS"/>
              <a:cs typeface="Comic Sans MS"/>
            </a:endParaRPr>
          </a:p>
          <a:p>
            <a:pPr marL="322743" indent="-311216">
              <a:spcBef>
                <a:spcPts val="513"/>
              </a:spcBef>
              <a:buClr>
                <a:srgbClr val="CC6500"/>
              </a:buClr>
              <a:buSzPct val="70833"/>
              <a:buFont typeface="Lucida Sans Unicode"/>
              <a:buChar char="■"/>
              <a:tabLst>
                <a:tab pos="322166" algn="l"/>
                <a:tab pos="322743" algn="l"/>
              </a:tabLst>
            </a:pPr>
            <a:r>
              <a:rPr sz="2178" spc="-5" dirty="0">
                <a:solidFill>
                  <a:srgbClr val="3232FF"/>
                </a:solidFill>
                <a:latin typeface="Comic Sans MS"/>
                <a:cs typeface="Comic Sans MS"/>
              </a:rPr>
              <a:t>Flume</a:t>
            </a:r>
            <a:endParaRPr sz="2178">
              <a:latin typeface="Comic Sans MS"/>
              <a:cs typeface="Comic Sans MS"/>
            </a:endParaRPr>
          </a:p>
          <a:p>
            <a:pPr marL="322743" indent="-311216">
              <a:spcBef>
                <a:spcPts val="522"/>
              </a:spcBef>
              <a:buClr>
                <a:srgbClr val="CC6500"/>
              </a:buClr>
              <a:buSzPct val="70833"/>
              <a:buFont typeface="Lucida Sans Unicode"/>
              <a:buChar char="■"/>
              <a:tabLst>
                <a:tab pos="322166" algn="l"/>
                <a:tab pos="322743" algn="l"/>
              </a:tabLst>
            </a:pPr>
            <a:r>
              <a:rPr sz="2178" dirty="0">
                <a:solidFill>
                  <a:srgbClr val="3232FF"/>
                </a:solidFill>
                <a:latin typeface="Comic Sans MS"/>
                <a:cs typeface="Comic Sans MS"/>
              </a:rPr>
              <a:t>Chute</a:t>
            </a:r>
            <a:endParaRPr sz="2178">
              <a:latin typeface="Comic Sans MS"/>
              <a:cs typeface="Comic Sans MS"/>
            </a:endParaRPr>
          </a:p>
          <a:p>
            <a:pPr marL="322743" indent="-311216">
              <a:spcBef>
                <a:spcPts val="513"/>
              </a:spcBef>
              <a:buClr>
                <a:srgbClr val="CC6500"/>
              </a:buClr>
              <a:buSzPct val="70833"/>
              <a:buFont typeface="Lucida Sans Unicode"/>
              <a:buChar char="■"/>
              <a:tabLst>
                <a:tab pos="322166" algn="l"/>
                <a:tab pos="322743" algn="l"/>
              </a:tabLst>
            </a:pPr>
            <a:r>
              <a:rPr sz="2178" spc="-5" dirty="0">
                <a:solidFill>
                  <a:srgbClr val="3232FF"/>
                </a:solidFill>
                <a:latin typeface="Comic Sans MS"/>
                <a:cs typeface="Comic Sans MS"/>
              </a:rPr>
              <a:t>Drop</a:t>
            </a:r>
            <a:endParaRPr sz="2178">
              <a:latin typeface="Comic Sans MS"/>
              <a:cs typeface="Comic Sans MS"/>
            </a:endParaRPr>
          </a:p>
          <a:p>
            <a:pPr marL="322743" indent="-311216">
              <a:spcBef>
                <a:spcPts val="522"/>
              </a:spcBef>
              <a:buClr>
                <a:srgbClr val="CC6500"/>
              </a:buClr>
              <a:buSzPct val="70833"/>
              <a:buFont typeface="Lucida Sans Unicode"/>
              <a:buChar char="■"/>
              <a:tabLst>
                <a:tab pos="322166" algn="l"/>
                <a:tab pos="322743" algn="l"/>
              </a:tabLst>
            </a:pPr>
            <a:r>
              <a:rPr sz="2178" spc="-5" dirty="0">
                <a:solidFill>
                  <a:srgbClr val="3232FF"/>
                </a:solidFill>
                <a:latin typeface="Comic Sans MS"/>
                <a:cs typeface="Comic Sans MS"/>
              </a:rPr>
              <a:t>Culvert</a:t>
            </a:r>
            <a:endParaRPr sz="2178">
              <a:latin typeface="Comic Sans MS"/>
              <a:cs typeface="Comic Sans MS"/>
            </a:endParaRPr>
          </a:p>
          <a:p>
            <a:pPr marL="322743" indent="-311216">
              <a:spcBef>
                <a:spcPts val="513"/>
              </a:spcBef>
              <a:buClr>
                <a:srgbClr val="CC6500"/>
              </a:buClr>
              <a:buSzPct val="70833"/>
              <a:buFont typeface="Lucida Sans Unicode"/>
              <a:buChar char="■"/>
              <a:tabLst>
                <a:tab pos="322166" algn="l"/>
                <a:tab pos="322743" algn="l"/>
              </a:tabLst>
            </a:pPr>
            <a:r>
              <a:rPr sz="2178" spc="-5" dirty="0">
                <a:solidFill>
                  <a:srgbClr val="3232FF"/>
                </a:solidFill>
                <a:latin typeface="Comic Sans MS"/>
                <a:cs typeface="Comic Sans MS"/>
              </a:rPr>
              <a:t>Open-Flow</a:t>
            </a:r>
            <a:r>
              <a:rPr sz="2178" spc="-32" dirty="0">
                <a:solidFill>
                  <a:srgbClr val="3232FF"/>
                </a:solidFill>
                <a:latin typeface="Comic Sans MS"/>
                <a:cs typeface="Comic Sans MS"/>
              </a:rPr>
              <a:t> </a:t>
            </a:r>
            <a:r>
              <a:rPr sz="2178" spc="-5" dirty="0">
                <a:solidFill>
                  <a:srgbClr val="3232FF"/>
                </a:solidFill>
                <a:latin typeface="Comic Sans MS"/>
                <a:cs typeface="Comic Sans MS"/>
              </a:rPr>
              <a:t>Tunnel</a:t>
            </a:r>
            <a:endParaRPr sz="2178">
              <a:latin typeface="Comic Sans MS"/>
              <a:cs typeface="Comic Sans MS"/>
            </a:endParaRPr>
          </a:p>
        </p:txBody>
      </p:sp>
      <p:sp>
        <p:nvSpPr>
          <p:cNvPr id="4" name="Slide Number Placeholder 3">
            <a:extLst>
              <a:ext uri="{FF2B5EF4-FFF2-40B4-BE49-F238E27FC236}">
                <a16:creationId xmlns:a16="http://schemas.microsoft.com/office/drawing/2014/main" id="{363CB726-B7D5-CA82-9DF5-5E57CDE49586}"/>
              </a:ext>
            </a:extLst>
          </p:cNvPr>
          <p:cNvSpPr>
            <a:spLocks noGrp="1"/>
          </p:cNvSpPr>
          <p:nvPr>
            <p:ph type="sldNum" sz="quarter" idx="12"/>
          </p:nvPr>
        </p:nvSpPr>
        <p:spPr/>
        <p:txBody>
          <a:bodyPr/>
          <a:lstStyle/>
          <a:p>
            <a:fld id="{34216374-E7D6-4C74-ADA3-2C9987A1DEB2}" type="slidenum">
              <a:rPr lang="en-US" smtClean="0"/>
              <a:t>16</a:t>
            </a:fld>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65915" y="325935"/>
            <a:ext cx="3530429" cy="402061"/>
          </a:xfrm>
          <a:prstGeom prst="rect">
            <a:avLst/>
          </a:prstGeom>
        </p:spPr>
        <p:txBody>
          <a:bodyPr vert="horz" wrap="square" lIns="0" tIns="10950" rIns="0" bIns="0" rtlCol="0" anchor="ctr">
            <a:spAutoFit/>
          </a:bodyPr>
          <a:lstStyle/>
          <a:p>
            <a:pPr marL="11527">
              <a:lnSpc>
                <a:spcPct val="100000"/>
              </a:lnSpc>
              <a:spcBef>
                <a:spcPts val="86"/>
              </a:spcBef>
            </a:pPr>
            <a:r>
              <a:rPr sz="2541" spc="-5" dirty="0"/>
              <a:t>Kinds</a:t>
            </a:r>
            <a:r>
              <a:rPr sz="2541" spc="313" dirty="0"/>
              <a:t> </a:t>
            </a:r>
            <a:r>
              <a:rPr sz="2541" spc="5" dirty="0"/>
              <a:t>of</a:t>
            </a:r>
            <a:r>
              <a:rPr sz="2541" spc="322" dirty="0"/>
              <a:t> </a:t>
            </a:r>
            <a:r>
              <a:rPr sz="2541" spc="5" dirty="0"/>
              <a:t>Open</a:t>
            </a:r>
            <a:r>
              <a:rPr sz="2541" spc="313" dirty="0"/>
              <a:t> </a:t>
            </a:r>
            <a:r>
              <a:rPr sz="2541" spc="23" dirty="0"/>
              <a:t>Channel</a:t>
            </a:r>
            <a:endParaRPr sz="2541"/>
          </a:p>
        </p:txBody>
      </p:sp>
      <p:sp>
        <p:nvSpPr>
          <p:cNvPr id="3" name="object 3"/>
          <p:cNvSpPr txBox="1"/>
          <p:nvPr/>
        </p:nvSpPr>
        <p:spPr>
          <a:xfrm>
            <a:off x="2638530" y="1256800"/>
            <a:ext cx="6458045" cy="690126"/>
          </a:xfrm>
          <a:prstGeom prst="rect">
            <a:avLst/>
          </a:prstGeom>
        </p:spPr>
        <p:txBody>
          <a:bodyPr vert="horz" wrap="square" lIns="0" tIns="23052" rIns="0" bIns="0" rtlCol="0">
            <a:spAutoFit/>
          </a:bodyPr>
          <a:lstStyle/>
          <a:p>
            <a:pPr marL="322166" marR="4611" indent="-311216">
              <a:lnSpc>
                <a:spcPts val="2605"/>
              </a:lnSpc>
              <a:spcBef>
                <a:spcPts val="182"/>
              </a:spcBef>
              <a:buClr>
                <a:srgbClr val="CC6500"/>
              </a:buClr>
              <a:buSzPct val="70833"/>
              <a:buFont typeface="Lucida Sans Unicode"/>
              <a:buChar char="■"/>
              <a:tabLst>
                <a:tab pos="322166" algn="l"/>
                <a:tab pos="322743" algn="l"/>
              </a:tabLst>
            </a:pPr>
            <a:r>
              <a:rPr sz="2178" spc="-5" dirty="0">
                <a:solidFill>
                  <a:srgbClr val="3232FF"/>
                </a:solidFill>
                <a:latin typeface="Comic Sans MS"/>
                <a:cs typeface="Comic Sans MS"/>
              </a:rPr>
              <a:t>CANAL</a:t>
            </a:r>
            <a:r>
              <a:rPr sz="2178" dirty="0">
                <a:solidFill>
                  <a:srgbClr val="3232FF"/>
                </a:solidFill>
                <a:latin typeface="Comic Sans MS"/>
                <a:cs typeface="Comic Sans MS"/>
              </a:rPr>
              <a:t> </a:t>
            </a:r>
            <a:r>
              <a:rPr sz="2178" spc="-5" dirty="0">
                <a:solidFill>
                  <a:srgbClr val="3232FF"/>
                </a:solidFill>
                <a:latin typeface="Comic Sans MS"/>
                <a:cs typeface="Comic Sans MS"/>
              </a:rPr>
              <a:t>is</a:t>
            </a:r>
            <a:r>
              <a:rPr sz="2178" spc="-14" dirty="0">
                <a:solidFill>
                  <a:srgbClr val="3232FF"/>
                </a:solidFill>
                <a:latin typeface="Comic Sans MS"/>
                <a:cs typeface="Comic Sans MS"/>
              </a:rPr>
              <a:t> </a:t>
            </a:r>
            <a:r>
              <a:rPr sz="2178" spc="-5" dirty="0">
                <a:solidFill>
                  <a:srgbClr val="3232FF"/>
                </a:solidFill>
                <a:latin typeface="Comic Sans MS"/>
                <a:cs typeface="Comic Sans MS"/>
              </a:rPr>
              <a:t>usually</a:t>
            </a:r>
            <a:r>
              <a:rPr sz="2178" dirty="0">
                <a:solidFill>
                  <a:srgbClr val="3232FF"/>
                </a:solidFill>
                <a:latin typeface="Comic Sans MS"/>
                <a:cs typeface="Comic Sans MS"/>
              </a:rPr>
              <a:t> a</a:t>
            </a:r>
            <a:r>
              <a:rPr sz="2178" spc="-5" dirty="0">
                <a:solidFill>
                  <a:srgbClr val="3232FF"/>
                </a:solidFill>
                <a:latin typeface="Comic Sans MS"/>
                <a:cs typeface="Comic Sans MS"/>
              </a:rPr>
              <a:t> long</a:t>
            </a:r>
            <a:r>
              <a:rPr sz="2178" dirty="0">
                <a:solidFill>
                  <a:srgbClr val="3232FF"/>
                </a:solidFill>
                <a:latin typeface="Comic Sans MS"/>
                <a:cs typeface="Comic Sans MS"/>
              </a:rPr>
              <a:t> </a:t>
            </a:r>
            <a:r>
              <a:rPr sz="2178" spc="-5" dirty="0">
                <a:solidFill>
                  <a:srgbClr val="3232FF"/>
                </a:solidFill>
                <a:latin typeface="Comic Sans MS"/>
                <a:cs typeface="Comic Sans MS"/>
              </a:rPr>
              <a:t>and</a:t>
            </a:r>
            <a:r>
              <a:rPr sz="2178" dirty="0">
                <a:solidFill>
                  <a:srgbClr val="3232FF"/>
                </a:solidFill>
                <a:latin typeface="Comic Sans MS"/>
                <a:cs typeface="Comic Sans MS"/>
              </a:rPr>
              <a:t> </a:t>
            </a:r>
            <a:r>
              <a:rPr sz="2178" spc="-5" dirty="0">
                <a:solidFill>
                  <a:srgbClr val="3232FF"/>
                </a:solidFill>
                <a:latin typeface="Comic Sans MS"/>
                <a:cs typeface="Comic Sans MS"/>
              </a:rPr>
              <a:t>mild-sloped </a:t>
            </a:r>
            <a:r>
              <a:rPr sz="2178" dirty="0">
                <a:solidFill>
                  <a:srgbClr val="3232FF"/>
                </a:solidFill>
                <a:latin typeface="Comic Sans MS"/>
                <a:cs typeface="Comic Sans MS"/>
              </a:rPr>
              <a:t>channel </a:t>
            </a:r>
            <a:r>
              <a:rPr sz="2178" spc="-640" dirty="0">
                <a:solidFill>
                  <a:srgbClr val="3232FF"/>
                </a:solidFill>
                <a:latin typeface="Comic Sans MS"/>
                <a:cs typeface="Comic Sans MS"/>
              </a:rPr>
              <a:t> </a:t>
            </a:r>
            <a:r>
              <a:rPr sz="2178" spc="-5" dirty="0">
                <a:solidFill>
                  <a:srgbClr val="3232FF"/>
                </a:solidFill>
                <a:latin typeface="Comic Sans MS"/>
                <a:cs typeface="Comic Sans MS"/>
              </a:rPr>
              <a:t>built</a:t>
            </a:r>
            <a:r>
              <a:rPr sz="2178" spc="-9" dirty="0">
                <a:solidFill>
                  <a:srgbClr val="3232FF"/>
                </a:solidFill>
                <a:latin typeface="Comic Sans MS"/>
                <a:cs typeface="Comic Sans MS"/>
              </a:rPr>
              <a:t> </a:t>
            </a:r>
            <a:r>
              <a:rPr sz="2178" spc="-5" dirty="0">
                <a:solidFill>
                  <a:srgbClr val="3232FF"/>
                </a:solidFill>
                <a:latin typeface="Comic Sans MS"/>
                <a:cs typeface="Comic Sans MS"/>
              </a:rPr>
              <a:t>in</a:t>
            </a:r>
            <a:r>
              <a:rPr sz="2178" spc="5" dirty="0">
                <a:solidFill>
                  <a:srgbClr val="3232FF"/>
                </a:solidFill>
                <a:latin typeface="Comic Sans MS"/>
                <a:cs typeface="Comic Sans MS"/>
              </a:rPr>
              <a:t> </a:t>
            </a:r>
            <a:r>
              <a:rPr sz="2178" spc="-5" dirty="0">
                <a:solidFill>
                  <a:srgbClr val="3232FF"/>
                </a:solidFill>
                <a:latin typeface="Comic Sans MS"/>
                <a:cs typeface="Comic Sans MS"/>
              </a:rPr>
              <a:t>the</a:t>
            </a:r>
            <a:r>
              <a:rPr sz="2178" spc="5" dirty="0">
                <a:solidFill>
                  <a:srgbClr val="3232FF"/>
                </a:solidFill>
                <a:latin typeface="Comic Sans MS"/>
                <a:cs typeface="Comic Sans MS"/>
              </a:rPr>
              <a:t> </a:t>
            </a:r>
            <a:r>
              <a:rPr sz="2178" spc="-5" dirty="0">
                <a:solidFill>
                  <a:srgbClr val="3232FF"/>
                </a:solidFill>
                <a:latin typeface="Comic Sans MS"/>
                <a:cs typeface="Comic Sans MS"/>
              </a:rPr>
              <a:t>ground.</a:t>
            </a:r>
            <a:endParaRPr sz="2178">
              <a:latin typeface="Comic Sans MS"/>
              <a:cs typeface="Comic Sans MS"/>
            </a:endParaRPr>
          </a:p>
        </p:txBody>
      </p:sp>
      <p:pic>
        <p:nvPicPr>
          <p:cNvPr id="4" name="object 4"/>
          <p:cNvPicPr/>
          <p:nvPr/>
        </p:nvPicPr>
        <p:blipFill>
          <a:blip r:embed="rId2" cstate="print"/>
          <a:stretch>
            <a:fillRect/>
          </a:stretch>
        </p:blipFill>
        <p:spPr>
          <a:xfrm>
            <a:off x="3416313" y="2449516"/>
            <a:ext cx="4564316" cy="3319503"/>
          </a:xfrm>
          <a:prstGeom prst="rect">
            <a:avLst/>
          </a:prstGeom>
        </p:spPr>
      </p:pic>
      <p:sp>
        <p:nvSpPr>
          <p:cNvPr id="5" name="Slide Number Placeholder 4">
            <a:extLst>
              <a:ext uri="{FF2B5EF4-FFF2-40B4-BE49-F238E27FC236}">
                <a16:creationId xmlns:a16="http://schemas.microsoft.com/office/drawing/2014/main" id="{CFC95704-7A56-909F-510E-722D7781BA6C}"/>
              </a:ext>
            </a:extLst>
          </p:cNvPr>
          <p:cNvSpPr>
            <a:spLocks noGrp="1"/>
          </p:cNvSpPr>
          <p:nvPr>
            <p:ph type="sldNum" sz="quarter" idx="12"/>
          </p:nvPr>
        </p:nvSpPr>
        <p:spPr/>
        <p:txBody>
          <a:bodyPr/>
          <a:lstStyle/>
          <a:p>
            <a:fld id="{34216374-E7D6-4C74-ADA3-2C9987A1DEB2}" type="slidenum">
              <a:rPr lang="en-US" smtClean="0"/>
              <a:t>17</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65915" y="325935"/>
            <a:ext cx="3530429" cy="402061"/>
          </a:xfrm>
          <a:prstGeom prst="rect">
            <a:avLst/>
          </a:prstGeom>
        </p:spPr>
        <p:txBody>
          <a:bodyPr vert="horz" wrap="square" lIns="0" tIns="10950" rIns="0" bIns="0" rtlCol="0" anchor="ctr">
            <a:spAutoFit/>
          </a:bodyPr>
          <a:lstStyle/>
          <a:p>
            <a:pPr marL="11527">
              <a:lnSpc>
                <a:spcPct val="100000"/>
              </a:lnSpc>
              <a:spcBef>
                <a:spcPts val="86"/>
              </a:spcBef>
            </a:pPr>
            <a:r>
              <a:rPr sz="2541" spc="-5" dirty="0"/>
              <a:t>Kinds</a:t>
            </a:r>
            <a:r>
              <a:rPr sz="2541" spc="313" dirty="0"/>
              <a:t> </a:t>
            </a:r>
            <a:r>
              <a:rPr sz="2541" spc="5" dirty="0"/>
              <a:t>of</a:t>
            </a:r>
            <a:r>
              <a:rPr sz="2541" spc="322" dirty="0"/>
              <a:t> </a:t>
            </a:r>
            <a:r>
              <a:rPr sz="2541" spc="5" dirty="0"/>
              <a:t>Open</a:t>
            </a:r>
            <a:r>
              <a:rPr sz="2541" spc="313" dirty="0"/>
              <a:t> </a:t>
            </a:r>
            <a:r>
              <a:rPr sz="2541" spc="23" dirty="0"/>
              <a:t>Channel</a:t>
            </a:r>
            <a:endParaRPr sz="2541"/>
          </a:p>
        </p:txBody>
      </p:sp>
      <p:sp>
        <p:nvSpPr>
          <p:cNvPr id="3" name="object 3"/>
          <p:cNvSpPr txBox="1"/>
          <p:nvPr/>
        </p:nvSpPr>
        <p:spPr>
          <a:xfrm>
            <a:off x="2508516" y="1155832"/>
            <a:ext cx="6985362" cy="556606"/>
          </a:xfrm>
          <a:prstGeom prst="rect">
            <a:avLst/>
          </a:prstGeom>
        </p:spPr>
        <p:txBody>
          <a:bodyPr vert="horz" wrap="square" lIns="0" tIns="43223" rIns="0" bIns="0" rtlCol="0">
            <a:spAutoFit/>
          </a:bodyPr>
          <a:lstStyle/>
          <a:p>
            <a:pPr marL="322166" marR="4611" indent="-311216">
              <a:lnSpc>
                <a:spcPts val="1960"/>
              </a:lnSpc>
              <a:spcBef>
                <a:spcPts val="340"/>
              </a:spcBef>
              <a:buClr>
                <a:srgbClr val="CC6500"/>
              </a:buClr>
              <a:buSzPct val="70000"/>
              <a:buFont typeface="Lucida Sans Unicode"/>
              <a:buChar char="■"/>
              <a:tabLst>
                <a:tab pos="322166" algn="l"/>
                <a:tab pos="322743" algn="l"/>
              </a:tabLst>
            </a:pPr>
            <a:r>
              <a:rPr sz="1815" spc="-5" dirty="0">
                <a:solidFill>
                  <a:srgbClr val="3232FF"/>
                </a:solidFill>
                <a:latin typeface="Comic Sans MS"/>
                <a:cs typeface="Comic Sans MS"/>
              </a:rPr>
              <a:t>FLUME</a:t>
            </a:r>
            <a:r>
              <a:rPr sz="1815" dirty="0">
                <a:solidFill>
                  <a:srgbClr val="3232FF"/>
                </a:solidFill>
                <a:latin typeface="Comic Sans MS"/>
                <a:cs typeface="Comic Sans MS"/>
              </a:rPr>
              <a:t> is a </a:t>
            </a:r>
            <a:r>
              <a:rPr sz="1815" spc="-5" dirty="0">
                <a:solidFill>
                  <a:srgbClr val="3232FF"/>
                </a:solidFill>
                <a:latin typeface="Comic Sans MS"/>
                <a:cs typeface="Comic Sans MS"/>
              </a:rPr>
              <a:t>channel</a:t>
            </a:r>
            <a:r>
              <a:rPr sz="1815" spc="9" dirty="0">
                <a:solidFill>
                  <a:srgbClr val="3232FF"/>
                </a:solidFill>
                <a:latin typeface="Comic Sans MS"/>
                <a:cs typeface="Comic Sans MS"/>
              </a:rPr>
              <a:t> </a:t>
            </a:r>
            <a:r>
              <a:rPr sz="1815" dirty="0">
                <a:solidFill>
                  <a:srgbClr val="3232FF"/>
                </a:solidFill>
                <a:latin typeface="Comic Sans MS"/>
                <a:cs typeface="Comic Sans MS"/>
              </a:rPr>
              <a:t>usually</a:t>
            </a:r>
            <a:r>
              <a:rPr sz="1815" spc="5" dirty="0">
                <a:solidFill>
                  <a:srgbClr val="3232FF"/>
                </a:solidFill>
                <a:latin typeface="Comic Sans MS"/>
                <a:cs typeface="Comic Sans MS"/>
              </a:rPr>
              <a:t> </a:t>
            </a:r>
            <a:r>
              <a:rPr sz="1815" spc="-5" dirty="0">
                <a:solidFill>
                  <a:srgbClr val="3232FF"/>
                </a:solidFill>
                <a:latin typeface="Comic Sans MS"/>
                <a:cs typeface="Comic Sans MS"/>
              </a:rPr>
              <a:t>supported</a:t>
            </a:r>
            <a:r>
              <a:rPr sz="1815" spc="5" dirty="0">
                <a:solidFill>
                  <a:srgbClr val="3232FF"/>
                </a:solidFill>
                <a:latin typeface="Comic Sans MS"/>
                <a:cs typeface="Comic Sans MS"/>
              </a:rPr>
              <a:t> </a:t>
            </a:r>
            <a:r>
              <a:rPr sz="1815" dirty="0">
                <a:solidFill>
                  <a:srgbClr val="3232FF"/>
                </a:solidFill>
                <a:latin typeface="Comic Sans MS"/>
                <a:cs typeface="Comic Sans MS"/>
              </a:rPr>
              <a:t>on or </a:t>
            </a:r>
            <a:r>
              <a:rPr sz="1815" spc="-5" dirty="0">
                <a:solidFill>
                  <a:srgbClr val="3232FF"/>
                </a:solidFill>
                <a:latin typeface="Comic Sans MS"/>
                <a:cs typeface="Comic Sans MS"/>
              </a:rPr>
              <a:t>above</a:t>
            </a:r>
            <a:r>
              <a:rPr sz="1815" spc="5" dirty="0">
                <a:solidFill>
                  <a:srgbClr val="3232FF"/>
                </a:solidFill>
                <a:latin typeface="Comic Sans MS"/>
                <a:cs typeface="Comic Sans MS"/>
              </a:rPr>
              <a:t> </a:t>
            </a:r>
            <a:r>
              <a:rPr sz="1815" spc="-5" dirty="0">
                <a:solidFill>
                  <a:srgbClr val="3232FF"/>
                </a:solidFill>
                <a:latin typeface="Comic Sans MS"/>
                <a:cs typeface="Comic Sans MS"/>
              </a:rPr>
              <a:t>the</a:t>
            </a:r>
            <a:r>
              <a:rPr sz="1815" dirty="0">
                <a:solidFill>
                  <a:srgbClr val="3232FF"/>
                </a:solidFill>
                <a:latin typeface="Comic Sans MS"/>
                <a:cs typeface="Comic Sans MS"/>
              </a:rPr>
              <a:t> </a:t>
            </a:r>
            <a:r>
              <a:rPr sz="1815" spc="-5" dirty="0">
                <a:solidFill>
                  <a:srgbClr val="3232FF"/>
                </a:solidFill>
                <a:latin typeface="Comic Sans MS"/>
                <a:cs typeface="Comic Sans MS"/>
              </a:rPr>
              <a:t>surface </a:t>
            </a:r>
            <a:r>
              <a:rPr sz="1815" spc="-531" dirty="0">
                <a:solidFill>
                  <a:srgbClr val="3232FF"/>
                </a:solidFill>
                <a:latin typeface="Comic Sans MS"/>
                <a:cs typeface="Comic Sans MS"/>
              </a:rPr>
              <a:t> </a:t>
            </a:r>
            <a:r>
              <a:rPr sz="1815" dirty="0">
                <a:solidFill>
                  <a:srgbClr val="3232FF"/>
                </a:solidFill>
                <a:latin typeface="Comic Sans MS"/>
                <a:cs typeface="Comic Sans MS"/>
              </a:rPr>
              <a:t>of</a:t>
            </a:r>
            <a:r>
              <a:rPr sz="1815" spc="-9" dirty="0">
                <a:solidFill>
                  <a:srgbClr val="3232FF"/>
                </a:solidFill>
                <a:latin typeface="Comic Sans MS"/>
                <a:cs typeface="Comic Sans MS"/>
              </a:rPr>
              <a:t> </a:t>
            </a:r>
            <a:r>
              <a:rPr sz="1815" spc="-5" dirty="0">
                <a:solidFill>
                  <a:srgbClr val="3232FF"/>
                </a:solidFill>
                <a:latin typeface="Comic Sans MS"/>
                <a:cs typeface="Comic Sans MS"/>
              </a:rPr>
              <a:t>the ground</a:t>
            </a:r>
            <a:r>
              <a:rPr sz="1815" spc="5" dirty="0">
                <a:solidFill>
                  <a:srgbClr val="3232FF"/>
                </a:solidFill>
                <a:latin typeface="Comic Sans MS"/>
                <a:cs typeface="Comic Sans MS"/>
              </a:rPr>
              <a:t> </a:t>
            </a:r>
            <a:r>
              <a:rPr sz="1815" dirty="0">
                <a:solidFill>
                  <a:srgbClr val="3232FF"/>
                </a:solidFill>
                <a:latin typeface="Comic Sans MS"/>
                <a:cs typeface="Comic Sans MS"/>
              </a:rPr>
              <a:t>to</a:t>
            </a:r>
            <a:r>
              <a:rPr sz="1815" spc="-9" dirty="0">
                <a:solidFill>
                  <a:srgbClr val="3232FF"/>
                </a:solidFill>
                <a:latin typeface="Comic Sans MS"/>
                <a:cs typeface="Comic Sans MS"/>
              </a:rPr>
              <a:t> </a:t>
            </a:r>
            <a:r>
              <a:rPr sz="1815" spc="-5" dirty="0">
                <a:solidFill>
                  <a:srgbClr val="3232FF"/>
                </a:solidFill>
                <a:latin typeface="Comic Sans MS"/>
                <a:cs typeface="Comic Sans MS"/>
              </a:rPr>
              <a:t>carry</a:t>
            </a:r>
            <a:r>
              <a:rPr sz="1815" spc="5" dirty="0">
                <a:solidFill>
                  <a:srgbClr val="3232FF"/>
                </a:solidFill>
                <a:latin typeface="Comic Sans MS"/>
                <a:cs typeface="Comic Sans MS"/>
              </a:rPr>
              <a:t> </a:t>
            </a:r>
            <a:r>
              <a:rPr sz="1815" spc="-9" dirty="0">
                <a:solidFill>
                  <a:srgbClr val="3232FF"/>
                </a:solidFill>
                <a:latin typeface="Comic Sans MS"/>
                <a:cs typeface="Comic Sans MS"/>
              </a:rPr>
              <a:t>water</a:t>
            </a:r>
            <a:r>
              <a:rPr sz="1815" spc="-5" dirty="0">
                <a:solidFill>
                  <a:srgbClr val="3232FF"/>
                </a:solidFill>
                <a:latin typeface="Comic Sans MS"/>
                <a:cs typeface="Comic Sans MS"/>
              </a:rPr>
              <a:t> across </a:t>
            </a:r>
            <a:r>
              <a:rPr sz="1815" dirty="0">
                <a:solidFill>
                  <a:srgbClr val="3232FF"/>
                </a:solidFill>
                <a:latin typeface="Comic Sans MS"/>
                <a:cs typeface="Comic Sans MS"/>
              </a:rPr>
              <a:t>a</a:t>
            </a:r>
            <a:r>
              <a:rPr sz="1815" spc="9" dirty="0">
                <a:solidFill>
                  <a:srgbClr val="3232FF"/>
                </a:solidFill>
                <a:latin typeface="Comic Sans MS"/>
                <a:cs typeface="Comic Sans MS"/>
              </a:rPr>
              <a:t> </a:t>
            </a:r>
            <a:r>
              <a:rPr sz="1815" spc="-5" dirty="0">
                <a:solidFill>
                  <a:srgbClr val="3232FF"/>
                </a:solidFill>
                <a:latin typeface="Comic Sans MS"/>
                <a:cs typeface="Comic Sans MS"/>
              </a:rPr>
              <a:t>depression.</a:t>
            </a:r>
            <a:endParaRPr sz="1815">
              <a:latin typeface="Comic Sans MS"/>
              <a:cs typeface="Comic Sans MS"/>
            </a:endParaRPr>
          </a:p>
        </p:txBody>
      </p:sp>
      <p:grpSp>
        <p:nvGrpSpPr>
          <p:cNvPr id="4" name="object 4"/>
          <p:cNvGrpSpPr/>
          <p:nvPr/>
        </p:nvGrpSpPr>
        <p:grpSpPr>
          <a:xfrm>
            <a:off x="6871175" y="3158886"/>
            <a:ext cx="2852697" cy="1932919"/>
            <a:chOff x="6200828" y="3480625"/>
            <a:chExt cx="3143250" cy="2129790"/>
          </a:xfrm>
        </p:grpSpPr>
        <p:pic>
          <p:nvPicPr>
            <p:cNvPr id="5" name="object 5"/>
            <p:cNvPicPr/>
            <p:nvPr/>
          </p:nvPicPr>
          <p:blipFill>
            <a:blip r:embed="rId2" cstate="print"/>
            <a:stretch>
              <a:fillRect/>
            </a:stretch>
          </p:blipFill>
          <p:spPr>
            <a:xfrm>
              <a:off x="6210177" y="3489960"/>
              <a:ext cx="3124199" cy="2110739"/>
            </a:xfrm>
            <a:prstGeom prst="rect">
              <a:avLst/>
            </a:prstGeom>
          </p:spPr>
        </p:pic>
        <p:sp>
          <p:nvSpPr>
            <p:cNvPr id="6" name="object 6"/>
            <p:cNvSpPr/>
            <p:nvPr/>
          </p:nvSpPr>
          <p:spPr>
            <a:xfrm>
              <a:off x="6205590" y="3485388"/>
              <a:ext cx="3133725" cy="2120265"/>
            </a:xfrm>
            <a:custGeom>
              <a:avLst/>
              <a:gdLst/>
              <a:ahLst/>
              <a:cxnLst/>
              <a:rect l="l" t="t" r="r" b="b"/>
              <a:pathLst>
                <a:path w="3133725" h="2120265">
                  <a:moveTo>
                    <a:pt x="0" y="0"/>
                  </a:moveTo>
                  <a:lnTo>
                    <a:pt x="0" y="2119883"/>
                  </a:lnTo>
                  <a:lnTo>
                    <a:pt x="3133343" y="2119883"/>
                  </a:lnTo>
                  <a:lnTo>
                    <a:pt x="3133343" y="0"/>
                  </a:lnTo>
                  <a:lnTo>
                    <a:pt x="0" y="0"/>
                  </a:lnTo>
                  <a:close/>
                </a:path>
              </a:pathLst>
            </a:custGeom>
            <a:ln w="9524">
              <a:solidFill>
                <a:srgbClr val="007F00"/>
              </a:solidFill>
            </a:ln>
          </p:spPr>
          <p:txBody>
            <a:bodyPr wrap="square" lIns="0" tIns="0" rIns="0" bIns="0" rtlCol="0"/>
            <a:lstStyle/>
            <a:p>
              <a:endParaRPr sz="1634"/>
            </a:p>
          </p:txBody>
        </p:sp>
      </p:grpSp>
      <p:pic>
        <p:nvPicPr>
          <p:cNvPr id="7" name="object 7"/>
          <p:cNvPicPr/>
          <p:nvPr/>
        </p:nvPicPr>
        <p:blipFill>
          <a:blip r:embed="rId3" cstate="print"/>
          <a:stretch>
            <a:fillRect/>
          </a:stretch>
        </p:blipFill>
        <p:spPr>
          <a:xfrm>
            <a:off x="2435674" y="2709544"/>
            <a:ext cx="4051176" cy="2691563"/>
          </a:xfrm>
          <a:prstGeom prst="rect">
            <a:avLst/>
          </a:prstGeom>
        </p:spPr>
      </p:pic>
      <p:sp>
        <p:nvSpPr>
          <p:cNvPr id="8" name="Slide Number Placeholder 7">
            <a:extLst>
              <a:ext uri="{FF2B5EF4-FFF2-40B4-BE49-F238E27FC236}">
                <a16:creationId xmlns:a16="http://schemas.microsoft.com/office/drawing/2014/main" id="{E78975C8-0E09-12BF-D109-58D6FBE25796}"/>
              </a:ext>
            </a:extLst>
          </p:cNvPr>
          <p:cNvSpPr>
            <a:spLocks noGrp="1"/>
          </p:cNvSpPr>
          <p:nvPr>
            <p:ph type="sldNum" sz="quarter" idx="12"/>
          </p:nvPr>
        </p:nvSpPr>
        <p:spPr/>
        <p:txBody>
          <a:bodyPr/>
          <a:lstStyle/>
          <a:p>
            <a:fld id="{34216374-E7D6-4C74-ADA3-2C9987A1DEB2}" type="slidenum">
              <a:rPr lang="en-US" smtClean="0"/>
              <a:t>18</a:t>
            </a:fld>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65915" y="325935"/>
            <a:ext cx="3530429" cy="402061"/>
          </a:xfrm>
          <a:prstGeom prst="rect">
            <a:avLst/>
          </a:prstGeom>
        </p:spPr>
        <p:txBody>
          <a:bodyPr vert="horz" wrap="square" lIns="0" tIns="10950" rIns="0" bIns="0" rtlCol="0" anchor="ctr">
            <a:spAutoFit/>
          </a:bodyPr>
          <a:lstStyle/>
          <a:p>
            <a:pPr marL="11527">
              <a:lnSpc>
                <a:spcPct val="100000"/>
              </a:lnSpc>
              <a:spcBef>
                <a:spcPts val="86"/>
              </a:spcBef>
            </a:pPr>
            <a:r>
              <a:rPr sz="2541" spc="-5" dirty="0"/>
              <a:t>Kinds</a:t>
            </a:r>
            <a:r>
              <a:rPr sz="2541" spc="313" dirty="0"/>
              <a:t> </a:t>
            </a:r>
            <a:r>
              <a:rPr sz="2541" spc="5" dirty="0"/>
              <a:t>of</a:t>
            </a:r>
            <a:r>
              <a:rPr sz="2541" spc="322" dirty="0"/>
              <a:t> </a:t>
            </a:r>
            <a:r>
              <a:rPr sz="2541" spc="5" dirty="0"/>
              <a:t>Open</a:t>
            </a:r>
            <a:r>
              <a:rPr sz="2541" spc="313" dirty="0"/>
              <a:t> </a:t>
            </a:r>
            <a:r>
              <a:rPr sz="2541" spc="23" dirty="0"/>
              <a:t>Channel</a:t>
            </a:r>
            <a:endParaRPr sz="2541"/>
          </a:p>
        </p:txBody>
      </p:sp>
      <p:sp>
        <p:nvSpPr>
          <p:cNvPr id="3" name="object 3"/>
          <p:cNvSpPr txBox="1"/>
          <p:nvPr/>
        </p:nvSpPr>
        <p:spPr>
          <a:xfrm>
            <a:off x="2443509" y="1229137"/>
            <a:ext cx="5468535" cy="346795"/>
          </a:xfrm>
          <a:prstGeom prst="rect">
            <a:avLst/>
          </a:prstGeom>
        </p:spPr>
        <p:txBody>
          <a:bodyPr vert="horz" wrap="square" lIns="0" tIns="11526" rIns="0" bIns="0" rtlCol="0">
            <a:spAutoFit/>
          </a:bodyPr>
          <a:lstStyle/>
          <a:p>
            <a:pPr marL="322743" indent="-311216">
              <a:spcBef>
                <a:spcPts val="91"/>
              </a:spcBef>
              <a:buClr>
                <a:srgbClr val="CC6500"/>
              </a:buClr>
              <a:buSzPct val="70833"/>
              <a:buFont typeface="Lucida Sans Unicode"/>
              <a:buChar char="■"/>
              <a:tabLst>
                <a:tab pos="322166" algn="l"/>
                <a:tab pos="322743" algn="l"/>
              </a:tabLst>
            </a:pPr>
            <a:r>
              <a:rPr sz="2178" dirty="0">
                <a:solidFill>
                  <a:srgbClr val="3232FF"/>
                </a:solidFill>
                <a:latin typeface="Comic Sans MS"/>
                <a:cs typeface="Comic Sans MS"/>
              </a:rPr>
              <a:t>CHUTE</a:t>
            </a:r>
            <a:r>
              <a:rPr sz="2178" spc="-5" dirty="0">
                <a:solidFill>
                  <a:srgbClr val="3232FF"/>
                </a:solidFill>
                <a:latin typeface="Comic Sans MS"/>
                <a:cs typeface="Comic Sans MS"/>
              </a:rPr>
              <a:t> is</a:t>
            </a:r>
            <a:r>
              <a:rPr sz="2178" spc="-32" dirty="0">
                <a:solidFill>
                  <a:srgbClr val="3232FF"/>
                </a:solidFill>
                <a:latin typeface="Comic Sans MS"/>
                <a:cs typeface="Comic Sans MS"/>
              </a:rPr>
              <a:t> </a:t>
            </a:r>
            <a:r>
              <a:rPr sz="2178" dirty="0">
                <a:solidFill>
                  <a:srgbClr val="3232FF"/>
                </a:solidFill>
                <a:latin typeface="Comic Sans MS"/>
                <a:cs typeface="Comic Sans MS"/>
              </a:rPr>
              <a:t>a</a:t>
            </a:r>
            <a:r>
              <a:rPr sz="2178" spc="-9" dirty="0">
                <a:solidFill>
                  <a:srgbClr val="3232FF"/>
                </a:solidFill>
                <a:latin typeface="Comic Sans MS"/>
                <a:cs typeface="Comic Sans MS"/>
              </a:rPr>
              <a:t> </a:t>
            </a:r>
            <a:r>
              <a:rPr sz="2178" dirty="0">
                <a:solidFill>
                  <a:srgbClr val="3232FF"/>
                </a:solidFill>
                <a:latin typeface="Comic Sans MS"/>
                <a:cs typeface="Comic Sans MS"/>
              </a:rPr>
              <a:t>channel</a:t>
            </a:r>
            <a:r>
              <a:rPr sz="2178" spc="-14" dirty="0">
                <a:solidFill>
                  <a:srgbClr val="3232FF"/>
                </a:solidFill>
                <a:latin typeface="Comic Sans MS"/>
                <a:cs typeface="Comic Sans MS"/>
              </a:rPr>
              <a:t> </a:t>
            </a:r>
            <a:r>
              <a:rPr sz="2178" spc="-5" dirty="0">
                <a:solidFill>
                  <a:srgbClr val="3232FF"/>
                </a:solidFill>
                <a:latin typeface="Comic Sans MS"/>
                <a:cs typeface="Comic Sans MS"/>
              </a:rPr>
              <a:t>having steep slopes.</a:t>
            </a:r>
            <a:endParaRPr sz="2178">
              <a:latin typeface="Comic Sans MS"/>
              <a:cs typeface="Comic Sans MS"/>
            </a:endParaRPr>
          </a:p>
        </p:txBody>
      </p:sp>
      <p:grpSp>
        <p:nvGrpSpPr>
          <p:cNvPr id="4" name="object 4"/>
          <p:cNvGrpSpPr/>
          <p:nvPr/>
        </p:nvGrpSpPr>
        <p:grpSpPr>
          <a:xfrm>
            <a:off x="2175646" y="1730291"/>
            <a:ext cx="8069388" cy="4810973"/>
            <a:chOff x="1027051" y="1906524"/>
            <a:chExt cx="8891270" cy="5300980"/>
          </a:xfrm>
        </p:grpSpPr>
        <p:pic>
          <p:nvPicPr>
            <p:cNvPr id="5" name="object 5"/>
            <p:cNvPicPr/>
            <p:nvPr/>
          </p:nvPicPr>
          <p:blipFill>
            <a:blip r:embed="rId2" cstate="print"/>
            <a:stretch>
              <a:fillRect/>
            </a:stretch>
          </p:blipFill>
          <p:spPr>
            <a:xfrm>
              <a:off x="4160398" y="2889504"/>
              <a:ext cx="5757656" cy="4317491"/>
            </a:xfrm>
            <a:prstGeom prst="rect">
              <a:avLst/>
            </a:prstGeom>
          </p:spPr>
        </p:pic>
        <p:pic>
          <p:nvPicPr>
            <p:cNvPr id="6" name="object 6"/>
            <p:cNvPicPr/>
            <p:nvPr/>
          </p:nvPicPr>
          <p:blipFill>
            <a:blip r:embed="rId3" cstate="print"/>
            <a:stretch>
              <a:fillRect/>
            </a:stretch>
          </p:blipFill>
          <p:spPr>
            <a:xfrm>
              <a:off x="1027051" y="1906524"/>
              <a:ext cx="4910328" cy="3316223"/>
            </a:xfrm>
            <a:prstGeom prst="rect">
              <a:avLst/>
            </a:prstGeom>
          </p:spPr>
        </p:pic>
      </p:grpSp>
      <p:sp>
        <p:nvSpPr>
          <p:cNvPr id="7" name="Slide Number Placeholder 6">
            <a:extLst>
              <a:ext uri="{FF2B5EF4-FFF2-40B4-BE49-F238E27FC236}">
                <a16:creationId xmlns:a16="http://schemas.microsoft.com/office/drawing/2014/main" id="{4C005B44-B7DE-55F3-749D-98E968166584}"/>
              </a:ext>
            </a:extLst>
          </p:cNvPr>
          <p:cNvSpPr>
            <a:spLocks noGrp="1"/>
          </p:cNvSpPr>
          <p:nvPr>
            <p:ph type="sldNum" sz="quarter" idx="12"/>
          </p:nvPr>
        </p:nvSpPr>
        <p:spPr/>
        <p:txBody>
          <a:bodyPr/>
          <a:lstStyle/>
          <a:p>
            <a:fld id="{34216374-E7D6-4C74-ADA3-2C9987A1DEB2}" type="slidenum">
              <a:rPr lang="en-US" smtClean="0"/>
              <a:t>19</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ABCF12-521F-F399-9DB1-DB7AFD930232}"/>
              </a:ext>
            </a:extLst>
          </p:cNvPr>
          <p:cNvSpPr>
            <a:spLocks noGrp="1"/>
          </p:cNvSpPr>
          <p:nvPr>
            <p:ph type="sldNum" sz="quarter" idx="12"/>
          </p:nvPr>
        </p:nvSpPr>
        <p:spPr/>
        <p:txBody>
          <a:bodyPr/>
          <a:lstStyle/>
          <a:p>
            <a:fld id="{34216374-E7D6-4C74-ADA3-2C9987A1DEB2}" type="slidenum">
              <a:rPr lang="en-US" smtClean="0"/>
              <a:t>2</a:t>
            </a:fld>
            <a:endParaRPr lang="en-US"/>
          </a:p>
        </p:txBody>
      </p:sp>
      <p:sp>
        <p:nvSpPr>
          <p:cNvPr id="5" name="TextBox 4">
            <a:extLst>
              <a:ext uri="{FF2B5EF4-FFF2-40B4-BE49-F238E27FC236}">
                <a16:creationId xmlns:a16="http://schemas.microsoft.com/office/drawing/2014/main" id="{E1C17479-AA6D-D91C-8302-53A3B6F8CC75}"/>
              </a:ext>
            </a:extLst>
          </p:cNvPr>
          <p:cNvSpPr txBox="1"/>
          <p:nvPr/>
        </p:nvSpPr>
        <p:spPr>
          <a:xfrm>
            <a:off x="3288722" y="401823"/>
            <a:ext cx="6099462" cy="630301"/>
          </a:xfrm>
          <a:prstGeom prst="rect">
            <a:avLst/>
          </a:prstGeom>
          <a:noFill/>
        </p:spPr>
        <p:txBody>
          <a:bodyPr wrap="square">
            <a:spAutoFit/>
          </a:bodyPr>
          <a:lstStyle/>
          <a:p>
            <a:pPr>
              <a:lnSpc>
                <a:spcPts val="5000"/>
              </a:lnSpc>
              <a:spcBef>
                <a:spcPct val="0"/>
              </a:spcBef>
            </a:pPr>
            <a:r>
              <a:rPr lang="en-US" sz="1800" b="1" dirty="0">
                <a:solidFill>
                  <a:schemeClr val="tx1"/>
                </a:solidFill>
                <a:latin typeface="Montserrat Bold"/>
                <a:ea typeface="Montserrat Bold"/>
                <a:cs typeface="Montserrat Bold"/>
                <a:sym typeface="Montserrat Bold"/>
              </a:rPr>
              <a:t>BASIC COURSE INFORMATION</a:t>
            </a:r>
          </a:p>
        </p:txBody>
      </p:sp>
      <p:graphicFrame>
        <p:nvGraphicFramePr>
          <p:cNvPr id="6" name="Table 5">
            <a:extLst>
              <a:ext uri="{FF2B5EF4-FFF2-40B4-BE49-F238E27FC236}">
                <a16:creationId xmlns:a16="http://schemas.microsoft.com/office/drawing/2014/main" id="{B4BAC274-9AF3-89AF-9DDC-EC6C6885953E}"/>
              </a:ext>
            </a:extLst>
          </p:cNvPr>
          <p:cNvGraphicFramePr>
            <a:graphicFrameLocks noGrp="1"/>
          </p:cNvGraphicFramePr>
          <p:nvPr>
            <p:extLst>
              <p:ext uri="{D42A27DB-BD31-4B8C-83A1-F6EECF244321}">
                <p14:modId xmlns:p14="http://schemas.microsoft.com/office/powerpoint/2010/main" val="572044945"/>
              </p:ext>
            </p:extLst>
          </p:nvPr>
        </p:nvGraphicFramePr>
        <p:xfrm>
          <a:off x="1892876" y="1122219"/>
          <a:ext cx="7396598" cy="5517572"/>
        </p:xfrm>
        <a:graphic>
          <a:graphicData uri="http://schemas.openxmlformats.org/drawingml/2006/table">
            <a:tbl>
              <a:tblPr/>
              <a:tblGrid>
                <a:gridCol w="2571168">
                  <a:extLst>
                    <a:ext uri="{9D8B030D-6E8A-4147-A177-3AD203B41FA5}">
                      <a16:colId xmlns:a16="http://schemas.microsoft.com/office/drawing/2014/main" val="3693754703"/>
                    </a:ext>
                  </a:extLst>
                </a:gridCol>
                <a:gridCol w="4825430">
                  <a:extLst>
                    <a:ext uri="{9D8B030D-6E8A-4147-A177-3AD203B41FA5}">
                      <a16:colId xmlns:a16="http://schemas.microsoft.com/office/drawing/2014/main" val="2929379941"/>
                    </a:ext>
                  </a:extLst>
                </a:gridCol>
              </a:tblGrid>
              <a:tr h="793720">
                <a:tc>
                  <a:txBody>
                    <a:bodyPr/>
                    <a:lstStyle/>
                    <a:p>
                      <a:pPr algn="l">
                        <a:lnSpc>
                          <a:spcPts val="3880"/>
                        </a:lnSpc>
                        <a:defRPr/>
                      </a:pPr>
                      <a:r>
                        <a:rPr lang="en-US" sz="2400" b="1" dirty="0">
                          <a:solidFill>
                            <a:srgbClr val="FFFFFF"/>
                          </a:solidFill>
                          <a:latin typeface="Montserrat Bold"/>
                          <a:ea typeface="Montserrat Bold"/>
                          <a:cs typeface="Montserrat Bold"/>
                          <a:sym typeface="Montserrat Bold"/>
                        </a:rPr>
                        <a:t>Course Title</a:t>
                      </a:r>
                      <a:endParaRPr lang="en-US" sz="2400" dirty="0"/>
                    </a:p>
                  </a:txBody>
                  <a:tcPr marL="145396" marR="145396"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16578D"/>
                    </a:solidFill>
                  </a:tcPr>
                </a:tc>
                <a:tc>
                  <a:txBody>
                    <a:bodyPr/>
                    <a:lstStyle/>
                    <a:p>
                      <a:pPr algn="ctr">
                        <a:lnSpc>
                          <a:spcPts val="3880"/>
                        </a:lnSpc>
                        <a:defRPr/>
                      </a:pPr>
                      <a:r>
                        <a:rPr lang="en-US" sz="2400" b="1" dirty="0">
                          <a:solidFill>
                            <a:srgbClr val="FFFFFF"/>
                          </a:solidFill>
                          <a:latin typeface="Montserrat Bold"/>
                          <a:ea typeface="Montserrat Bold"/>
                          <a:cs typeface="Montserrat Bold"/>
                          <a:sym typeface="Montserrat Bold"/>
                        </a:rPr>
                        <a:t>Open Channel Flow</a:t>
                      </a:r>
                    </a:p>
                  </a:txBody>
                  <a:tcPr marL="145396" marR="145396"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48924"/>
                    </a:solidFill>
                  </a:tcPr>
                </a:tc>
                <a:extLst>
                  <a:ext uri="{0D108BD9-81ED-4DB2-BD59-A6C34878D82A}">
                    <a16:rowId xmlns:a16="http://schemas.microsoft.com/office/drawing/2014/main" val="1840673008"/>
                  </a:ext>
                </a:extLst>
              </a:tr>
              <a:tr h="716781">
                <a:tc>
                  <a:txBody>
                    <a:bodyPr/>
                    <a:lstStyle/>
                    <a:p>
                      <a:pPr algn="l">
                        <a:lnSpc>
                          <a:spcPts val="3255"/>
                        </a:lnSpc>
                        <a:defRPr/>
                      </a:pPr>
                      <a:r>
                        <a:rPr lang="en-US" sz="2400" b="1" dirty="0">
                          <a:solidFill>
                            <a:srgbClr val="243B55"/>
                          </a:solidFill>
                          <a:latin typeface="Public Sans Bold"/>
                          <a:ea typeface="Public Sans Bold"/>
                          <a:cs typeface="Public Sans Bold"/>
                          <a:sym typeface="Public Sans Bold"/>
                        </a:rPr>
                        <a:t>Course Code </a:t>
                      </a:r>
                      <a:endParaRPr lang="en-US" sz="2400" dirty="0"/>
                    </a:p>
                  </a:txBody>
                  <a:tcPr marL="145396" marR="145396"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3255"/>
                        </a:lnSpc>
                        <a:defRPr/>
                      </a:pPr>
                      <a:r>
                        <a:rPr lang="en-US" sz="2400" b="1" dirty="0">
                          <a:solidFill>
                            <a:srgbClr val="243B55"/>
                          </a:solidFill>
                          <a:latin typeface="Public Sans Bold"/>
                          <a:ea typeface="Public Sans Bold"/>
                          <a:cs typeface="Public Sans Bold"/>
                          <a:sym typeface="Public Sans Bold"/>
                        </a:rPr>
                        <a:t>CE 0732-3105</a:t>
                      </a:r>
                      <a:endParaRPr lang="en-US" sz="2400" dirty="0"/>
                    </a:p>
                  </a:txBody>
                  <a:tcPr marL="145396" marR="145396"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32657508"/>
                  </a:ext>
                </a:extLst>
              </a:tr>
              <a:tr h="716781">
                <a:tc>
                  <a:txBody>
                    <a:bodyPr/>
                    <a:lstStyle/>
                    <a:p>
                      <a:pPr algn="l">
                        <a:lnSpc>
                          <a:spcPts val="3255"/>
                        </a:lnSpc>
                        <a:defRPr/>
                      </a:pPr>
                      <a:r>
                        <a:rPr lang="en-US" sz="2400" b="1">
                          <a:solidFill>
                            <a:srgbClr val="243B55"/>
                          </a:solidFill>
                          <a:latin typeface="Public Sans Bold"/>
                          <a:ea typeface="Public Sans Bold"/>
                          <a:cs typeface="Public Sans Bold"/>
                          <a:sym typeface="Public Sans Bold"/>
                        </a:rPr>
                        <a:t>Credits</a:t>
                      </a:r>
                      <a:endParaRPr lang="en-US" sz="2400"/>
                    </a:p>
                  </a:txBody>
                  <a:tcPr marL="145396" marR="145396"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3255"/>
                        </a:lnSpc>
                        <a:defRPr/>
                      </a:pPr>
                      <a:r>
                        <a:rPr lang="en-US" sz="2400" b="1" dirty="0">
                          <a:solidFill>
                            <a:srgbClr val="243B55"/>
                          </a:solidFill>
                          <a:latin typeface="Public Sans Bold"/>
                          <a:ea typeface="Public Sans Bold"/>
                          <a:cs typeface="Public Sans Bold"/>
                          <a:sym typeface="Public Sans Bold"/>
                        </a:rPr>
                        <a:t>03</a:t>
                      </a:r>
                      <a:endParaRPr lang="en-US" sz="2400" dirty="0"/>
                    </a:p>
                  </a:txBody>
                  <a:tcPr marL="145396" marR="145396"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71919700"/>
                  </a:ext>
                </a:extLst>
              </a:tr>
              <a:tr h="716781">
                <a:tc>
                  <a:txBody>
                    <a:bodyPr/>
                    <a:lstStyle/>
                    <a:p>
                      <a:pPr algn="l">
                        <a:lnSpc>
                          <a:spcPts val="3255"/>
                        </a:lnSpc>
                        <a:defRPr/>
                      </a:pPr>
                      <a:r>
                        <a:rPr lang="en-US" sz="2400" b="1">
                          <a:solidFill>
                            <a:srgbClr val="243B55"/>
                          </a:solidFill>
                          <a:latin typeface="Public Sans Bold"/>
                          <a:ea typeface="Public Sans Bold"/>
                          <a:cs typeface="Public Sans Bold"/>
                          <a:sym typeface="Public Sans Bold"/>
                        </a:rPr>
                        <a:t>CIE Marks </a:t>
                      </a:r>
                      <a:endParaRPr lang="en-US" sz="2400"/>
                    </a:p>
                  </a:txBody>
                  <a:tcPr marL="145396" marR="145396"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3255"/>
                        </a:lnSpc>
                        <a:defRPr/>
                      </a:pPr>
                      <a:r>
                        <a:rPr lang="en-US" sz="2400" b="1" dirty="0">
                          <a:solidFill>
                            <a:srgbClr val="243B55"/>
                          </a:solidFill>
                          <a:latin typeface="Public Sans Bold"/>
                          <a:sym typeface="Public Sans Bold"/>
                        </a:rPr>
                        <a:t>90</a:t>
                      </a:r>
                      <a:endParaRPr lang="en-US" sz="2400" dirty="0"/>
                    </a:p>
                  </a:txBody>
                  <a:tcPr marL="145396" marR="145396"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09232328"/>
                  </a:ext>
                </a:extLst>
              </a:tr>
              <a:tr h="716781">
                <a:tc>
                  <a:txBody>
                    <a:bodyPr/>
                    <a:lstStyle/>
                    <a:p>
                      <a:pPr algn="l">
                        <a:lnSpc>
                          <a:spcPts val="3255"/>
                        </a:lnSpc>
                        <a:defRPr/>
                      </a:pPr>
                      <a:r>
                        <a:rPr lang="en-US" sz="2400" b="1">
                          <a:solidFill>
                            <a:srgbClr val="243B55"/>
                          </a:solidFill>
                          <a:latin typeface="Public Sans Bold"/>
                          <a:ea typeface="Public Sans Bold"/>
                          <a:cs typeface="Public Sans Bold"/>
                          <a:sym typeface="Public Sans Bold"/>
                        </a:rPr>
                        <a:t>SEE Marks</a:t>
                      </a:r>
                      <a:endParaRPr lang="en-US" sz="2400"/>
                    </a:p>
                  </a:txBody>
                  <a:tcPr marL="145396" marR="145396"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3255"/>
                        </a:lnSpc>
                        <a:defRPr/>
                      </a:pPr>
                      <a:r>
                        <a:rPr lang="en-US" sz="2400" b="1" dirty="0">
                          <a:solidFill>
                            <a:srgbClr val="243B55"/>
                          </a:solidFill>
                          <a:latin typeface="Public Sans Bold"/>
                          <a:sym typeface="Public Sans Bold"/>
                        </a:rPr>
                        <a:t>60</a:t>
                      </a:r>
                      <a:endParaRPr lang="en-US" sz="2400" dirty="0"/>
                    </a:p>
                  </a:txBody>
                  <a:tcPr marL="145396" marR="145396"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81861517"/>
                  </a:ext>
                </a:extLst>
              </a:tr>
              <a:tr h="1139947">
                <a:tc>
                  <a:txBody>
                    <a:bodyPr/>
                    <a:lstStyle/>
                    <a:p>
                      <a:pPr algn="l">
                        <a:lnSpc>
                          <a:spcPts val="3255"/>
                        </a:lnSpc>
                        <a:defRPr/>
                      </a:pPr>
                      <a:r>
                        <a:rPr lang="en-US" sz="2400" b="1">
                          <a:solidFill>
                            <a:srgbClr val="243B55"/>
                          </a:solidFill>
                          <a:latin typeface="Public Sans Bold"/>
                          <a:ea typeface="Public Sans Bold"/>
                          <a:cs typeface="Public Sans Bold"/>
                          <a:sym typeface="Public Sans Bold"/>
                        </a:rPr>
                        <a:t>Exam Hours </a:t>
                      </a:r>
                      <a:endParaRPr lang="en-US" sz="2400"/>
                    </a:p>
                  </a:txBody>
                  <a:tcPr marL="145396" marR="145396"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3255"/>
                        </a:lnSpc>
                        <a:defRPr/>
                      </a:pPr>
                      <a:r>
                        <a:rPr lang="en-US" sz="2400" b="1" dirty="0">
                          <a:solidFill>
                            <a:srgbClr val="243B55"/>
                          </a:solidFill>
                          <a:latin typeface="Public Sans Bold"/>
                          <a:ea typeface="Public Sans Bold"/>
                          <a:cs typeface="Public Sans Bold"/>
                          <a:sym typeface="Public Sans Bold"/>
                        </a:rPr>
                        <a:t>2 hours (Mid Exam)</a:t>
                      </a:r>
                      <a:endParaRPr lang="en-US" sz="2400" dirty="0"/>
                    </a:p>
                    <a:p>
                      <a:pPr algn="ctr">
                        <a:lnSpc>
                          <a:spcPts val="3255"/>
                        </a:lnSpc>
                      </a:pPr>
                      <a:r>
                        <a:rPr lang="en-US" sz="2400" b="1" dirty="0">
                          <a:solidFill>
                            <a:srgbClr val="243B55"/>
                          </a:solidFill>
                          <a:latin typeface="Public Sans Bold"/>
                          <a:ea typeface="Public Sans Bold"/>
                          <a:cs typeface="Public Sans Bold"/>
                          <a:sym typeface="Public Sans Bold"/>
                        </a:rPr>
                        <a:t>3 hours (Semester Final Exam)</a:t>
                      </a:r>
                    </a:p>
                  </a:txBody>
                  <a:tcPr marL="145396" marR="145396"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91397181"/>
                  </a:ext>
                </a:extLst>
              </a:tr>
              <a:tr h="716781">
                <a:tc>
                  <a:txBody>
                    <a:bodyPr/>
                    <a:lstStyle/>
                    <a:p>
                      <a:pPr algn="l">
                        <a:lnSpc>
                          <a:spcPts val="3255"/>
                        </a:lnSpc>
                        <a:defRPr/>
                      </a:pPr>
                      <a:r>
                        <a:rPr lang="en-US" sz="2400" b="1" dirty="0">
                          <a:solidFill>
                            <a:srgbClr val="243B55"/>
                          </a:solidFill>
                          <a:latin typeface="Public Sans Bold"/>
                          <a:ea typeface="Public Sans Bold"/>
                          <a:cs typeface="Public Sans Bold"/>
                          <a:sym typeface="Public Sans Bold"/>
                        </a:rPr>
                        <a:t>Level</a:t>
                      </a:r>
                      <a:endParaRPr lang="en-US" sz="2400" dirty="0"/>
                    </a:p>
                  </a:txBody>
                  <a:tcPr marL="145396" marR="145396"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3255"/>
                        </a:lnSpc>
                        <a:defRPr/>
                      </a:pPr>
                      <a:r>
                        <a:rPr lang="en-US" sz="2400" b="1" dirty="0">
                          <a:solidFill>
                            <a:srgbClr val="243B55"/>
                          </a:solidFill>
                          <a:latin typeface="Public Sans Bold"/>
                          <a:ea typeface="Public Sans Bold"/>
                          <a:cs typeface="Public Sans Bold"/>
                          <a:sym typeface="Public Sans Bold"/>
                        </a:rPr>
                        <a:t>5th Semester</a:t>
                      </a:r>
                      <a:endParaRPr lang="en-US" sz="2400" dirty="0"/>
                    </a:p>
                  </a:txBody>
                  <a:tcPr marL="145396" marR="145396"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60360846"/>
                  </a:ext>
                </a:extLst>
              </a:tr>
            </a:tbl>
          </a:graphicData>
        </a:graphic>
      </p:graphicFrame>
    </p:spTree>
    <p:extLst>
      <p:ext uri="{BB962C8B-B14F-4D97-AF65-F5344CB8AC3E}">
        <p14:creationId xmlns:p14="http://schemas.microsoft.com/office/powerpoint/2010/main" val="40693129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65915" y="325935"/>
            <a:ext cx="3530429" cy="402061"/>
          </a:xfrm>
          <a:prstGeom prst="rect">
            <a:avLst/>
          </a:prstGeom>
        </p:spPr>
        <p:txBody>
          <a:bodyPr vert="horz" wrap="square" lIns="0" tIns="10950" rIns="0" bIns="0" rtlCol="0" anchor="ctr">
            <a:spAutoFit/>
          </a:bodyPr>
          <a:lstStyle/>
          <a:p>
            <a:pPr marL="11527">
              <a:lnSpc>
                <a:spcPct val="100000"/>
              </a:lnSpc>
              <a:spcBef>
                <a:spcPts val="86"/>
              </a:spcBef>
            </a:pPr>
            <a:r>
              <a:rPr sz="2541" spc="-5" dirty="0"/>
              <a:t>Kinds</a:t>
            </a:r>
            <a:r>
              <a:rPr sz="2541" spc="313" dirty="0"/>
              <a:t> </a:t>
            </a:r>
            <a:r>
              <a:rPr sz="2541" spc="5" dirty="0"/>
              <a:t>of</a:t>
            </a:r>
            <a:r>
              <a:rPr sz="2541" spc="322" dirty="0"/>
              <a:t> </a:t>
            </a:r>
            <a:r>
              <a:rPr sz="2541" spc="5" dirty="0"/>
              <a:t>Open</a:t>
            </a:r>
            <a:r>
              <a:rPr sz="2541" spc="313" dirty="0"/>
              <a:t> </a:t>
            </a:r>
            <a:r>
              <a:rPr sz="2541" spc="23" dirty="0"/>
              <a:t>Channel</a:t>
            </a:r>
            <a:endParaRPr sz="2541"/>
          </a:p>
        </p:txBody>
      </p:sp>
      <p:sp>
        <p:nvSpPr>
          <p:cNvPr id="3" name="object 3"/>
          <p:cNvSpPr txBox="1"/>
          <p:nvPr/>
        </p:nvSpPr>
        <p:spPr>
          <a:xfrm>
            <a:off x="2638530" y="1256800"/>
            <a:ext cx="6090365" cy="690126"/>
          </a:xfrm>
          <a:prstGeom prst="rect">
            <a:avLst/>
          </a:prstGeom>
        </p:spPr>
        <p:txBody>
          <a:bodyPr vert="horz" wrap="square" lIns="0" tIns="23052" rIns="0" bIns="0" rtlCol="0">
            <a:spAutoFit/>
          </a:bodyPr>
          <a:lstStyle/>
          <a:p>
            <a:pPr marL="322166" marR="4611" indent="-311216">
              <a:lnSpc>
                <a:spcPts val="2605"/>
              </a:lnSpc>
              <a:spcBef>
                <a:spcPts val="182"/>
              </a:spcBef>
              <a:buClr>
                <a:srgbClr val="CC6500"/>
              </a:buClr>
              <a:buSzPct val="70833"/>
              <a:buFont typeface="Lucida Sans Unicode"/>
              <a:buChar char="■"/>
              <a:tabLst>
                <a:tab pos="322166" algn="l"/>
                <a:tab pos="322743" algn="l"/>
              </a:tabLst>
            </a:pPr>
            <a:r>
              <a:rPr sz="2178" spc="-5" dirty="0">
                <a:solidFill>
                  <a:srgbClr val="3232FF"/>
                </a:solidFill>
                <a:latin typeface="Comic Sans MS"/>
                <a:cs typeface="Comic Sans MS"/>
              </a:rPr>
              <a:t>DROP</a:t>
            </a:r>
            <a:r>
              <a:rPr sz="2178" dirty="0">
                <a:solidFill>
                  <a:srgbClr val="3232FF"/>
                </a:solidFill>
                <a:latin typeface="Comic Sans MS"/>
                <a:cs typeface="Comic Sans MS"/>
              </a:rPr>
              <a:t> </a:t>
            </a:r>
            <a:r>
              <a:rPr sz="2178" spc="-5" dirty="0">
                <a:solidFill>
                  <a:srgbClr val="3232FF"/>
                </a:solidFill>
                <a:latin typeface="Comic Sans MS"/>
                <a:cs typeface="Comic Sans MS"/>
              </a:rPr>
              <a:t>is</a:t>
            </a:r>
            <a:r>
              <a:rPr sz="2178" dirty="0">
                <a:solidFill>
                  <a:srgbClr val="3232FF"/>
                </a:solidFill>
                <a:latin typeface="Comic Sans MS"/>
                <a:cs typeface="Comic Sans MS"/>
              </a:rPr>
              <a:t> </a:t>
            </a:r>
            <a:r>
              <a:rPr sz="2178" spc="-9" dirty="0">
                <a:solidFill>
                  <a:srgbClr val="3232FF"/>
                </a:solidFill>
                <a:latin typeface="Comic Sans MS"/>
                <a:cs typeface="Comic Sans MS"/>
              </a:rPr>
              <a:t>similar</a:t>
            </a:r>
            <a:r>
              <a:rPr sz="2178" spc="5" dirty="0">
                <a:solidFill>
                  <a:srgbClr val="3232FF"/>
                </a:solidFill>
                <a:latin typeface="Comic Sans MS"/>
                <a:cs typeface="Comic Sans MS"/>
              </a:rPr>
              <a:t> </a:t>
            </a:r>
            <a:r>
              <a:rPr sz="2178" spc="-5" dirty="0">
                <a:solidFill>
                  <a:srgbClr val="3232FF"/>
                </a:solidFill>
                <a:latin typeface="Comic Sans MS"/>
                <a:cs typeface="Comic Sans MS"/>
              </a:rPr>
              <a:t>to</a:t>
            </a:r>
            <a:r>
              <a:rPr sz="2178" spc="5" dirty="0">
                <a:solidFill>
                  <a:srgbClr val="3232FF"/>
                </a:solidFill>
                <a:latin typeface="Comic Sans MS"/>
                <a:cs typeface="Comic Sans MS"/>
              </a:rPr>
              <a:t> </a:t>
            </a:r>
            <a:r>
              <a:rPr sz="2178" dirty="0">
                <a:solidFill>
                  <a:srgbClr val="3232FF"/>
                </a:solidFill>
                <a:latin typeface="Comic Sans MS"/>
                <a:cs typeface="Comic Sans MS"/>
              </a:rPr>
              <a:t>a</a:t>
            </a:r>
            <a:r>
              <a:rPr sz="2178" spc="-9" dirty="0">
                <a:solidFill>
                  <a:srgbClr val="3232FF"/>
                </a:solidFill>
                <a:latin typeface="Comic Sans MS"/>
                <a:cs typeface="Comic Sans MS"/>
              </a:rPr>
              <a:t> </a:t>
            </a:r>
            <a:r>
              <a:rPr sz="2178" spc="-5" dirty="0">
                <a:solidFill>
                  <a:srgbClr val="3232FF"/>
                </a:solidFill>
                <a:latin typeface="Comic Sans MS"/>
                <a:cs typeface="Comic Sans MS"/>
              </a:rPr>
              <a:t>chute,</a:t>
            </a:r>
            <a:r>
              <a:rPr sz="2178" spc="-9" dirty="0">
                <a:solidFill>
                  <a:srgbClr val="3232FF"/>
                </a:solidFill>
                <a:latin typeface="Comic Sans MS"/>
                <a:cs typeface="Comic Sans MS"/>
              </a:rPr>
              <a:t> </a:t>
            </a:r>
            <a:r>
              <a:rPr sz="2178" spc="-5" dirty="0">
                <a:solidFill>
                  <a:srgbClr val="3232FF"/>
                </a:solidFill>
                <a:latin typeface="Comic Sans MS"/>
                <a:cs typeface="Comic Sans MS"/>
              </a:rPr>
              <a:t>but</a:t>
            </a:r>
            <a:r>
              <a:rPr sz="2178" spc="-9" dirty="0">
                <a:solidFill>
                  <a:srgbClr val="3232FF"/>
                </a:solidFill>
                <a:latin typeface="Comic Sans MS"/>
                <a:cs typeface="Comic Sans MS"/>
              </a:rPr>
              <a:t> </a:t>
            </a:r>
            <a:r>
              <a:rPr sz="2178" dirty="0">
                <a:solidFill>
                  <a:srgbClr val="3232FF"/>
                </a:solidFill>
                <a:latin typeface="Comic Sans MS"/>
                <a:cs typeface="Comic Sans MS"/>
              </a:rPr>
              <a:t>the </a:t>
            </a:r>
            <a:r>
              <a:rPr sz="2178" spc="-5" dirty="0">
                <a:solidFill>
                  <a:srgbClr val="3232FF"/>
                </a:solidFill>
                <a:latin typeface="Comic Sans MS"/>
                <a:cs typeface="Comic Sans MS"/>
              </a:rPr>
              <a:t>change</a:t>
            </a:r>
            <a:r>
              <a:rPr sz="2178" dirty="0">
                <a:solidFill>
                  <a:srgbClr val="3232FF"/>
                </a:solidFill>
                <a:latin typeface="Comic Sans MS"/>
                <a:cs typeface="Comic Sans MS"/>
              </a:rPr>
              <a:t> </a:t>
            </a:r>
            <a:r>
              <a:rPr sz="2178" spc="-5" dirty="0">
                <a:solidFill>
                  <a:srgbClr val="3232FF"/>
                </a:solidFill>
                <a:latin typeface="Comic Sans MS"/>
                <a:cs typeface="Comic Sans MS"/>
              </a:rPr>
              <a:t>in </a:t>
            </a:r>
            <a:r>
              <a:rPr sz="2178" spc="-635" dirty="0">
                <a:solidFill>
                  <a:srgbClr val="3232FF"/>
                </a:solidFill>
                <a:latin typeface="Comic Sans MS"/>
                <a:cs typeface="Comic Sans MS"/>
              </a:rPr>
              <a:t> </a:t>
            </a:r>
            <a:r>
              <a:rPr sz="2178" spc="-5" dirty="0">
                <a:solidFill>
                  <a:srgbClr val="3232FF"/>
                </a:solidFill>
                <a:latin typeface="Comic Sans MS"/>
                <a:cs typeface="Comic Sans MS"/>
              </a:rPr>
              <a:t>elevation</a:t>
            </a:r>
            <a:r>
              <a:rPr sz="2178" dirty="0">
                <a:solidFill>
                  <a:srgbClr val="3232FF"/>
                </a:solidFill>
                <a:latin typeface="Comic Sans MS"/>
                <a:cs typeface="Comic Sans MS"/>
              </a:rPr>
              <a:t> </a:t>
            </a:r>
            <a:r>
              <a:rPr sz="2178" spc="-9" dirty="0">
                <a:solidFill>
                  <a:srgbClr val="3232FF"/>
                </a:solidFill>
                <a:latin typeface="Comic Sans MS"/>
                <a:cs typeface="Comic Sans MS"/>
              </a:rPr>
              <a:t>is</a:t>
            </a:r>
            <a:r>
              <a:rPr sz="2178" spc="-5" dirty="0">
                <a:solidFill>
                  <a:srgbClr val="3232FF"/>
                </a:solidFill>
                <a:latin typeface="Comic Sans MS"/>
                <a:cs typeface="Comic Sans MS"/>
              </a:rPr>
              <a:t> affected in</a:t>
            </a:r>
            <a:r>
              <a:rPr sz="2178" dirty="0">
                <a:solidFill>
                  <a:srgbClr val="3232FF"/>
                </a:solidFill>
                <a:latin typeface="Comic Sans MS"/>
                <a:cs typeface="Comic Sans MS"/>
              </a:rPr>
              <a:t> a</a:t>
            </a:r>
            <a:r>
              <a:rPr sz="2178" spc="-5" dirty="0">
                <a:solidFill>
                  <a:srgbClr val="3232FF"/>
                </a:solidFill>
                <a:latin typeface="Comic Sans MS"/>
                <a:cs typeface="Comic Sans MS"/>
              </a:rPr>
              <a:t> short</a:t>
            </a:r>
            <a:r>
              <a:rPr sz="2178" spc="-23" dirty="0">
                <a:solidFill>
                  <a:srgbClr val="3232FF"/>
                </a:solidFill>
                <a:latin typeface="Comic Sans MS"/>
                <a:cs typeface="Comic Sans MS"/>
              </a:rPr>
              <a:t> </a:t>
            </a:r>
            <a:r>
              <a:rPr sz="2178" spc="-5" dirty="0">
                <a:solidFill>
                  <a:srgbClr val="3232FF"/>
                </a:solidFill>
                <a:latin typeface="Comic Sans MS"/>
                <a:cs typeface="Comic Sans MS"/>
              </a:rPr>
              <a:t>distance.</a:t>
            </a:r>
            <a:endParaRPr sz="2178">
              <a:latin typeface="Comic Sans MS"/>
              <a:cs typeface="Comic Sans MS"/>
            </a:endParaRPr>
          </a:p>
        </p:txBody>
      </p:sp>
      <p:pic>
        <p:nvPicPr>
          <p:cNvPr id="4" name="object 4"/>
          <p:cNvPicPr/>
          <p:nvPr/>
        </p:nvPicPr>
        <p:blipFill>
          <a:blip r:embed="rId2" cstate="print"/>
          <a:stretch>
            <a:fillRect/>
          </a:stretch>
        </p:blipFill>
        <p:spPr>
          <a:xfrm>
            <a:off x="2638530" y="2322499"/>
            <a:ext cx="6984442" cy="3941909"/>
          </a:xfrm>
          <a:prstGeom prst="rect">
            <a:avLst/>
          </a:prstGeom>
        </p:spPr>
      </p:pic>
      <p:sp>
        <p:nvSpPr>
          <p:cNvPr id="5" name="Slide Number Placeholder 4">
            <a:extLst>
              <a:ext uri="{FF2B5EF4-FFF2-40B4-BE49-F238E27FC236}">
                <a16:creationId xmlns:a16="http://schemas.microsoft.com/office/drawing/2014/main" id="{10F85B4D-CFB0-37D7-ED1F-3AD414E2A1A1}"/>
              </a:ext>
            </a:extLst>
          </p:cNvPr>
          <p:cNvSpPr>
            <a:spLocks noGrp="1"/>
          </p:cNvSpPr>
          <p:nvPr>
            <p:ph type="sldNum" sz="quarter" idx="12"/>
          </p:nvPr>
        </p:nvSpPr>
        <p:spPr/>
        <p:txBody>
          <a:bodyPr/>
          <a:lstStyle/>
          <a:p>
            <a:fld id="{34216374-E7D6-4C74-ADA3-2C9987A1DEB2}" type="slidenum">
              <a:rPr lang="en-US" smtClean="0"/>
              <a:t>20</a:t>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99802" y="339284"/>
            <a:ext cx="2219917" cy="793066"/>
          </a:xfrm>
          <a:prstGeom prst="rect">
            <a:avLst/>
          </a:prstGeom>
        </p:spPr>
        <p:txBody>
          <a:bodyPr vert="horz" wrap="square" lIns="0" tIns="10950" rIns="0" bIns="0" rtlCol="0" anchor="ctr">
            <a:spAutoFit/>
          </a:bodyPr>
          <a:lstStyle/>
          <a:p>
            <a:pPr marL="524457" marR="4611" indent="-513506">
              <a:lnSpc>
                <a:spcPct val="100000"/>
              </a:lnSpc>
              <a:spcBef>
                <a:spcPts val="86"/>
              </a:spcBef>
            </a:pPr>
            <a:r>
              <a:rPr sz="2541" spc="-5" dirty="0"/>
              <a:t>Kinds</a:t>
            </a:r>
            <a:r>
              <a:rPr sz="2541" spc="295" dirty="0"/>
              <a:t> </a:t>
            </a:r>
            <a:r>
              <a:rPr sz="2541" spc="5" dirty="0"/>
              <a:t>of</a:t>
            </a:r>
            <a:r>
              <a:rPr sz="2541" spc="309" dirty="0"/>
              <a:t> </a:t>
            </a:r>
            <a:r>
              <a:rPr sz="2541" spc="5" dirty="0"/>
              <a:t>Open </a:t>
            </a:r>
            <a:r>
              <a:rPr sz="2541" spc="-743" dirty="0"/>
              <a:t> </a:t>
            </a:r>
            <a:r>
              <a:rPr sz="2541" spc="18" dirty="0"/>
              <a:t>Channel</a:t>
            </a:r>
            <a:endParaRPr sz="2541"/>
          </a:p>
        </p:txBody>
      </p:sp>
      <p:sp>
        <p:nvSpPr>
          <p:cNvPr id="3" name="object 3"/>
          <p:cNvSpPr txBox="1"/>
          <p:nvPr/>
        </p:nvSpPr>
        <p:spPr>
          <a:xfrm>
            <a:off x="2638530" y="1256799"/>
            <a:ext cx="3276856" cy="2023155"/>
          </a:xfrm>
          <a:prstGeom prst="rect">
            <a:avLst/>
          </a:prstGeom>
        </p:spPr>
        <p:txBody>
          <a:bodyPr vert="horz" wrap="square" lIns="0" tIns="12102" rIns="0" bIns="0" rtlCol="0">
            <a:spAutoFit/>
          </a:bodyPr>
          <a:lstStyle/>
          <a:p>
            <a:pPr marL="322166" marR="4611" indent="-311216">
              <a:lnSpc>
                <a:spcPct val="99700"/>
              </a:lnSpc>
              <a:spcBef>
                <a:spcPts val="95"/>
              </a:spcBef>
              <a:buClr>
                <a:srgbClr val="CC6500"/>
              </a:buClr>
              <a:buSzPct val="70833"/>
              <a:buFont typeface="Lucida Sans Unicode"/>
              <a:buChar char="■"/>
              <a:tabLst>
                <a:tab pos="322166" algn="l"/>
                <a:tab pos="322743" algn="l"/>
              </a:tabLst>
            </a:pPr>
            <a:r>
              <a:rPr sz="2178" spc="-5" dirty="0">
                <a:solidFill>
                  <a:srgbClr val="3232FF"/>
                </a:solidFill>
                <a:latin typeface="Comic Sans MS"/>
                <a:cs typeface="Comic Sans MS"/>
              </a:rPr>
              <a:t>CULVERT is </a:t>
            </a:r>
            <a:r>
              <a:rPr sz="2178" dirty="0">
                <a:solidFill>
                  <a:srgbClr val="3232FF"/>
                </a:solidFill>
                <a:latin typeface="Comic Sans MS"/>
                <a:cs typeface="Comic Sans MS"/>
              </a:rPr>
              <a:t>a </a:t>
            </a:r>
            <a:r>
              <a:rPr sz="2178" spc="-9" dirty="0">
                <a:solidFill>
                  <a:srgbClr val="3232FF"/>
                </a:solidFill>
                <a:latin typeface="Comic Sans MS"/>
                <a:cs typeface="Comic Sans MS"/>
              </a:rPr>
              <a:t>covered </a:t>
            </a:r>
            <a:r>
              <a:rPr sz="2178" spc="-5" dirty="0">
                <a:solidFill>
                  <a:srgbClr val="3232FF"/>
                </a:solidFill>
                <a:latin typeface="Comic Sans MS"/>
                <a:cs typeface="Comic Sans MS"/>
              </a:rPr>
              <a:t> </a:t>
            </a:r>
            <a:r>
              <a:rPr sz="2178" dirty="0">
                <a:solidFill>
                  <a:srgbClr val="3232FF"/>
                </a:solidFill>
                <a:latin typeface="Comic Sans MS"/>
                <a:cs typeface="Comic Sans MS"/>
              </a:rPr>
              <a:t>channel </a:t>
            </a:r>
            <a:r>
              <a:rPr sz="2178" spc="-5" dirty="0">
                <a:solidFill>
                  <a:srgbClr val="3232FF"/>
                </a:solidFill>
                <a:latin typeface="Comic Sans MS"/>
                <a:cs typeface="Comic Sans MS"/>
              </a:rPr>
              <a:t>flowing partly </a:t>
            </a:r>
            <a:r>
              <a:rPr sz="2178" dirty="0">
                <a:solidFill>
                  <a:srgbClr val="3232FF"/>
                </a:solidFill>
                <a:latin typeface="Comic Sans MS"/>
                <a:cs typeface="Comic Sans MS"/>
              </a:rPr>
              <a:t> </a:t>
            </a:r>
            <a:r>
              <a:rPr sz="2178" spc="-5" dirty="0">
                <a:solidFill>
                  <a:srgbClr val="3232FF"/>
                </a:solidFill>
                <a:latin typeface="Comic Sans MS"/>
                <a:cs typeface="Comic Sans MS"/>
              </a:rPr>
              <a:t>full, </a:t>
            </a:r>
            <a:r>
              <a:rPr sz="2178" dirty="0">
                <a:solidFill>
                  <a:srgbClr val="3232FF"/>
                </a:solidFill>
                <a:latin typeface="Comic Sans MS"/>
                <a:cs typeface="Comic Sans MS"/>
              </a:rPr>
              <a:t>which </a:t>
            </a:r>
            <a:r>
              <a:rPr sz="2178" spc="-5" dirty="0">
                <a:solidFill>
                  <a:srgbClr val="3232FF"/>
                </a:solidFill>
                <a:latin typeface="Comic Sans MS"/>
                <a:cs typeface="Comic Sans MS"/>
              </a:rPr>
              <a:t>is installed </a:t>
            </a:r>
            <a:r>
              <a:rPr sz="2178" dirty="0">
                <a:solidFill>
                  <a:srgbClr val="3232FF"/>
                </a:solidFill>
                <a:latin typeface="Comic Sans MS"/>
                <a:cs typeface="Comic Sans MS"/>
              </a:rPr>
              <a:t> </a:t>
            </a:r>
            <a:r>
              <a:rPr sz="2178" spc="-5" dirty="0">
                <a:solidFill>
                  <a:srgbClr val="3232FF"/>
                </a:solidFill>
                <a:latin typeface="Comic Sans MS"/>
                <a:cs typeface="Comic Sans MS"/>
              </a:rPr>
              <a:t>to</a:t>
            </a:r>
            <a:r>
              <a:rPr sz="2178" spc="-27" dirty="0">
                <a:solidFill>
                  <a:srgbClr val="3232FF"/>
                </a:solidFill>
                <a:latin typeface="Comic Sans MS"/>
                <a:cs typeface="Comic Sans MS"/>
              </a:rPr>
              <a:t> </a:t>
            </a:r>
            <a:r>
              <a:rPr sz="2178" spc="-5" dirty="0">
                <a:solidFill>
                  <a:srgbClr val="3232FF"/>
                </a:solidFill>
                <a:latin typeface="Comic Sans MS"/>
                <a:cs typeface="Comic Sans MS"/>
              </a:rPr>
              <a:t>drain</a:t>
            </a:r>
            <a:r>
              <a:rPr sz="2178" spc="-18" dirty="0">
                <a:solidFill>
                  <a:srgbClr val="3232FF"/>
                </a:solidFill>
                <a:latin typeface="Comic Sans MS"/>
                <a:cs typeface="Comic Sans MS"/>
              </a:rPr>
              <a:t> </a:t>
            </a:r>
            <a:r>
              <a:rPr sz="2178" spc="-5" dirty="0">
                <a:solidFill>
                  <a:srgbClr val="3232FF"/>
                </a:solidFill>
                <a:latin typeface="Comic Sans MS"/>
                <a:cs typeface="Comic Sans MS"/>
              </a:rPr>
              <a:t>water</a:t>
            </a:r>
            <a:r>
              <a:rPr sz="2178" spc="-36" dirty="0">
                <a:solidFill>
                  <a:srgbClr val="3232FF"/>
                </a:solidFill>
                <a:latin typeface="Comic Sans MS"/>
                <a:cs typeface="Comic Sans MS"/>
              </a:rPr>
              <a:t> </a:t>
            </a:r>
            <a:r>
              <a:rPr sz="2178" spc="-5" dirty="0">
                <a:solidFill>
                  <a:srgbClr val="3232FF"/>
                </a:solidFill>
                <a:latin typeface="Comic Sans MS"/>
                <a:cs typeface="Comic Sans MS"/>
              </a:rPr>
              <a:t>through </a:t>
            </a:r>
            <a:r>
              <a:rPr sz="2178" spc="-635" dirty="0">
                <a:solidFill>
                  <a:srgbClr val="3232FF"/>
                </a:solidFill>
                <a:latin typeface="Comic Sans MS"/>
                <a:cs typeface="Comic Sans MS"/>
              </a:rPr>
              <a:t> </a:t>
            </a:r>
            <a:r>
              <a:rPr sz="2178" dirty="0">
                <a:solidFill>
                  <a:srgbClr val="3232FF"/>
                </a:solidFill>
                <a:latin typeface="Comic Sans MS"/>
                <a:cs typeface="Comic Sans MS"/>
              </a:rPr>
              <a:t>highway </a:t>
            </a:r>
            <a:r>
              <a:rPr sz="2178" spc="-5" dirty="0">
                <a:solidFill>
                  <a:srgbClr val="3232FF"/>
                </a:solidFill>
                <a:latin typeface="Comic Sans MS"/>
                <a:cs typeface="Comic Sans MS"/>
              </a:rPr>
              <a:t>and railroad </a:t>
            </a:r>
            <a:r>
              <a:rPr sz="2178" dirty="0">
                <a:solidFill>
                  <a:srgbClr val="3232FF"/>
                </a:solidFill>
                <a:latin typeface="Comic Sans MS"/>
                <a:cs typeface="Comic Sans MS"/>
              </a:rPr>
              <a:t> </a:t>
            </a:r>
            <a:r>
              <a:rPr sz="2178" spc="-5" dirty="0">
                <a:solidFill>
                  <a:srgbClr val="3232FF"/>
                </a:solidFill>
                <a:latin typeface="Comic Sans MS"/>
                <a:cs typeface="Comic Sans MS"/>
              </a:rPr>
              <a:t>embankments.</a:t>
            </a:r>
            <a:endParaRPr sz="2178">
              <a:latin typeface="Comic Sans MS"/>
              <a:cs typeface="Comic Sans MS"/>
            </a:endParaRPr>
          </a:p>
        </p:txBody>
      </p:sp>
      <p:pic>
        <p:nvPicPr>
          <p:cNvPr id="4" name="object 4"/>
          <p:cNvPicPr/>
          <p:nvPr/>
        </p:nvPicPr>
        <p:blipFill>
          <a:blip r:embed="rId2" cstate="print"/>
          <a:stretch>
            <a:fillRect/>
          </a:stretch>
        </p:blipFill>
        <p:spPr>
          <a:xfrm>
            <a:off x="1946047" y="3625173"/>
            <a:ext cx="4182573" cy="2734440"/>
          </a:xfrm>
          <a:prstGeom prst="rect">
            <a:avLst/>
          </a:prstGeom>
        </p:spPr>
      </p:pic>
      <p:grpSp>
        <p:nvGrpSpPr>
          <p:cNvPr id="5" name="object 5"/>
          <p:cNvGrpSpPr/>
          <p:nvPr/>
        </p:nvGrpSpPr>
        <p:grpSpPr>
          <a:xfrm>
            <a:off x="6486853" y="315352"/>
            <a:ext cx="3758069" cy="6070771"/>
            <a:chOff x="5777362" y="347471"/>
            <a:chExt cx="4140835" cy="6689090"/>
          </a:xfrm>
        </p:grpSpPr>
        <p:pic>
          <p:nvPicPr>
            <p:cNvPr id="6" name="object 6"/>
            <p:cNvPicPr/>
            <p:nvPr/>
          </p:nvPicPr>
          <p:blipFill>
            <a:blip r:embed="rId3" cstate="print"/>
            <a:stretch>
              <a:fillRect/>
            </a:stretch>
          </p:blipFill>
          <p:spPr>
            <a:xfrm>
              <a:off x="5777362" y="4066031"/>
              <a:ext cx="3960876" cy="2970276"/>
            </a:xfrm>
            <a:prstGeom prst="rect">
              <a:avLst/>
            </a:prstGeom>
          </p:spPr>
        </p:pic>
        <p:pic>
          <p:nvPicPr>
            <p:cNvPr id="7" name="object 7"/>
            <p:cNvPicPr/>
            <p:nvPr/>
          </p:nvPicPr>
          <p:blipFill>
            <a:blip r:embed="rId4" cstate="print"/>
            <a:stretch>
              <a:fillRect/>
            </a:stretch>
          </p:blipFill>
          <p:spPr>
            <a:xfrm>
              <a:off x="6197986" y="347471"/>
              <a:ext cx="3720084" cy="3720083"/>
            </a:xfrm>
            <a:prstGeom prst="rect">
              <a:avLst/>
            </a:prstGeom>
          </p:spPr>
        </p:pic>
      </p:grpSp>
      <p:sp>
        <p:nvSpPr>
          <p:cNvPr id="8" name="Slide Number Placeholder 7">
            <a:extLst>
              <a:ext uri="{FF2B5EF4-FFF2-40B4-BE49-F238E27FC236}">
                <a16:creationId xmlns:a16="http://schemas.microsoft.com/office/drawing/2014/main" id="{BE3F2E2C-FF94-75B4-B00D-736330C54CDE}"/>
              </a:ext>
            </a:extLst>
          </p:cNvPr>
          <p:cNvSpPr>
            <a:spLocks noGrp="1"/>
          </p:cNvSpPr>
          <p:nvPr>
            <p:ph type="sldNum" sz="quarter" idx="12"/>
          </p:nvPr>
        </p:nvSpPr>
        <p:spPr/>
        <p:txBody>
          <a:bodyPr/>
          <a:lstStyle/>
          <a:p>
            <a:fld id="{34216374-E7D6-4C74-ADA3-2C9987A1DEB2}" type="slidenum">
              <a:rPr lang="en-US" smtClean="0"/>
              <a:t>21</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65915" y="325935"/>
            <a:ext cx="3530429" cy="402061"/>
          </a:xfrm>
          <a:prstGeom prst="rect">
            <a:avLst/>
          </a:prstGeom>
        </p:spPr>
        <p:txBody>
          <a:bodyPr vert="horz" wrap="square" lIns="0" tIns="10950" rIns="0" bIns="0" rtlCol="0" anchor="ctr">
            <a:spAutoFit/>
          </a:bodyPr>
          <a:lstStyle/>
          <a:p>
            <a:pPr marL="11527">
              <a:lnSpc>
                <a:spcPct val="100000"/>
              </a:lnSpc>
              <a:spcBef>
                <a:spcPts val="86"/>
              </a:spcBef>
            </a:pPr>
            <a:r>
              <a:rPr sz="2541" spc="-5" dirty="0"/>
              <a:t>Kinds</a:t>
            </a:r>
            <a:r>
              <a:rPr sz="2541" spc="313" dirty="0"/>
              <a:t> </a:t>
            </a:r>
            <a:r>
              <a:rPr sz="2541" spc="5" dirty="0"/>
              <a:t>of</a:t>
            </a:r>
            <a:r>
              <a:rPr sz="2541" spc="322" dirty="0"/>
              <a:t> </a:t>
            </a:r>
            <a:r>
              <a:rPr sz="2541" spc="5" dirty="0"/>
              <a:t>Open</a:t>
            </a:r>
            <a:r>
              <a:rPr sz="2541" spc="313" dirty="0"/>
              <a:t> </a:t>
            </a:r>
            <a:r>
              <a:rPr sz="2541" spc="23" dirty="0"/>
              <a:t>Channel</a:t>
            </a:r>
            <a:endParaRPr sz="2541"/>
          </a:p>
        </p:txBody>
      </p:sp>
      <p:sp>
        <p:nvSpPr>
          <p:cNvPr id="3" name="object 3"/>
          <p:cNvSpPr txBox="1"/>
          <p:nvPr/>
        </p:nvSpPr>
        <p:spPr>
          <a:xfrm>
            <a:off x="2638530" y="1258183"/>
            <a:ext cx="3237091" cy="1408175"/>
          </a:xfrm>
          <a:prstGeom prst="rect">
            <a:avLst/>
          </a:prstGeom>
        </p:spPr>
        <p:txBody>
          <a:bodyPr vert="horz" wrap="square" lIns="0" tIns="11526" rIns="0" bIns="0" rtlCol="0">
            <a:spAutoFit/>
          </a:bodyPr>
          <a:lstStyle/>
          <a:p>
            <a:pPr marL="322166" marR="4611" indent="-311216">
              <a:spcBef>
                <a:spcPts val="91"/>
              </a:spcBef>
              <a:buClr>
                <a:srgbClr val="CC6500"/>
              </a:buClr>
              <a:buSzPct val="70000"/>
              <a:buFont typeface="Lucida Sans Unicode"/>
              <a:buChar char="■"/>
              <a:tabLst>
                <a:tab pos="322166" algn="l"/>
                <a:tab pos="322743" algn="l"/>
              </a:tabLst>
            </a:pPr>
            <a:r>
              <a:rPr sz="1815" dirty="0">
                <a:solidFill>
                  <a:srgbClr val="3232FF"/>
                </a:solidFill>
                <a:latin typeface="Comic Sans MS"/>
                <a:cs typeface="Comic Sans MS"/>
              </a:rPr>
              <a:t>OPEN-FLOW TUNNEL is a </a:t>
            </a:r>
            <a:r>
              <a:rPr sz="1815" spc="-531" dirty="0">
                <a:solidFill>
                  <a:srgbClr val="3232FF"/>
                </a:solidFill>
                <a:latin typeface="Comic Sans MS"/>
                <a:cs typeface="Comic Sans MS"/>
              </a:rPr>
              <a:t> </a:t>
            </a:r>
            <a:r>
              <a:rPr sz="1815" spc="-5" dirty="0">
                <a:solidFill>
                  <a:srgbClr val="3232FF"/>
                </a:solidFill>
                <a:latin typeface="Comic Sans MS"/>
                <a:cs typeface="Comic Sans MS"/>
              </a:rPr>
              <a:t>comparatively long </a:t>
            </a:r>
            <a:r>
              <a:rPr sz="1815" dirty="0">
                <a:solidFill>
                  <a:srgbClr val="3232FF"/>
                </a:solidFill>
                <a:latin typeface="Comic Sans MS"/>
                <a:cs typeface="Comic Sans MS"/>
              </a:rPr>
              <a:t>covered </a:t>
            </a:r>
            <a:r>
              <a:rPr sz="1815" spc="-531" dirty="0">
                <a:solidFill>
                  <a:srgbClr val="3232FF"/>
                </a:solidFill>
                <a:latin typeface="Comic Sans MS"/>
                <a:cs typeface="Comic Sans MS"/>
              </a:rPr>
              <a:t> </a:t>
            </a:r>
            <a:r>
              <a:rPr sz="1815" spc="-5" dirty="0">
                <a:solidFill>
                  <a:srgbClr val="3232FF"/>
                </a:solidFill>
                <a:latin typeface="Comic Sans MS"/>
                <a:cs typeface="Comic Sans MS"/>
              </a:rPr>
              <a:t>channel </a:t>
            </a:r>
            <a:r>
              <a:rPr sz="1815" dirty="0">
                <a:solidFill>
                  <a:srgbClr val="3232FF"/>
                </a:solidFill>
                <a:latin typeface="Comic Sans MS"/>
                <a:cs typeface="Comic Sans MS"/>
              </a:rPr>
              <a:t>used to </a:t>
            </a:r>
            <a:r>
              <a:rPr sz="1815" spc="-5" dirty="0">
                <a:solidFill>
                  <a:srgbClr val="3232FF"/>
                </a:solidFill>
                <a:latin typeface="Comic Sans MS"/>
                <a:cs typeface="Comic Sans MS"/>
              </a:rPr>
              <a:t>carry </a:t>
            </a:r>
            <a:r>
              <a:rPr sz="1815" dirty="0">
                <a:solidFill>
                  <a:srgbClr val="3232FF"/>
                </a:solidFill>
                <a:latin typeface="Comic Sans MS"/>
                <a:cs typeface="Comic Sans MS"/>
              </a:rPr>
              <a:t> </a:t>
            </a:r>
            <a:r>
              <a:rPr sz="1815" spc="-5" dirty="0">
                <a:solidFill>
                  <a:srgbClr val="3232FF"/>
                </a:solidFill>
                <a:latin typeface="Comic Sans MS"/>
                <a:cs typeface="Comic Sans MS"/>
              </a:rPr>
              <a:t>water through </a:t>
            </a:r>
            <a:r>
              <a:rPr sz="1815" dirty="0">
                <a:solidFill>
                  <a:srgbClr val="3232FF"/>
                </a:solidFill>
                <a:latin typeface="Comic Sans MS"/>
                <a:cs typeface="Comic Sans MS"/>
              </a:rPr>
              <a:t>a </a:t>
            </a:r>
            <a:r>
              <a:rPr sz="1815" spc="-5" dirty="0">
                <a:solidFill>
                  <a:srgbClr val="3232FF"/>
                </a:solidFill>
                <a:latin typeface="Comic Sans MS"/>
                <a:cs typeface="Comic Sans MS"/>
              </a:rPr>
              <a:t>hill </a:t>
            </a:r>
            <a:r>
              <a:rPr sz="1815" dirty="0">
                <a:solidFill>
                  <a:srgbClr val="3232FF"/>
                </a:solidFill>
                <a:latin typeface="Comic Sans MS"/>
                <a:cs typeface="Comic Sans MS"/>
              </a:rPr>
              <a:t>or </a:t>
            </a:r>
            <a:r>
              <a:rPr sz="1815" spc="-5" dirty="0">
                <a:solidFill>
                  <a:srgbClr val="3232FF"/>
                </a:solidFill>
                <a:latin typeface="Comic Sans MS"/>
                <a:cs typeface="Comic Sans MS"/>
              </a:rPr>
              <a:t>any </a:t>
            </a:r>
            <a:r>
              <a:rPr sz="1815" spc="-531" dirty="0">
                <a:solidFill>
                  <a:srgbClr val="3232FF"/>
                </a:solidFill>
                <a:latin typeface="Comic Sans MS"/>
                <a:cs typeface="Comic Sans MS"/>
              </a:rPr>
              <a:t> </a:t>
            </a:r>
            <a:r>
              <a:rPr sz="1815" spc="-5" dirty="0">
                <a:solidFill>
                  <a:srgbClr val="3232FF"/>
                </a:solidFill>
                <a:latin typeface="Comic Sans MS"/>
                <a:cs typeface="Comic Sans MS"/>
              </a:rPr>
              <a:t>obstruction</a:t>
            </a:r>
            <a:r>
              <a:rPr sz="1815" spc="-14" dirty="0">
                <a:solidFill>
                  <a:srgbClr val="3232FF"/>
                </a:solidFill>
                <a:latin typeface="Comic Sans MS"/>
                <a:cs typeface="Comic Sans MS"/>
              </a:rPr>
              <a:t> </a:t>
            </a:r>
            <a:r>
              <a:rPr sz="1815" dirty="0">
                <a:solidFill>
                  <a:srgbClr val="3232FF"/>
                </a:solidFill>
                <a:latin typeface="Comic Sans MS"/>
                <a:cs typeface="Comic Sans MS"/>
              </a:rPr>
              <a:t>on</a:t>
            </a:r>
            <a:r>
              <a:rPr sz="1815" spc="-14" dirty="0">
                <a:solidFill>
                  <a:srgbClr val="3232FF"/>
                </a:solidFill>
                <a:latin typeface="Comic Sans MS"/>
                <a:cs typeface="Comic Sans MS"/>
              </a:rPr>
              <a:t> </a:t>
            </a:r>
            <a:r>
              <a:rPr sz="1815" spc="-5" dirty="0">
                <a:solidFill>
                  <a:srgbClr val="3232FF"/>
                </a:solidFill>
                <a:latin typeface="Comic Sans MS"/>
                <a:cs typeface="Comic Sans MS"/>
              </a:rPr>
              <a:t>the</a:t>
            </a:r>
            <a:r>
              <a:rPr sz="1815" spc="-14" dirty="0">
                <a:solidFill>
                  <a:srgbClr val="3232FF"/>
                </a:solidFill>
                <a:latin typeface="Comic Sans MS"/>
                <a:cs typeface="Comic Sans MS"/>
              </a:rPr>
              <a:t> </a:t>
            </a:r>
            <a:r>
              <a:rPr sz="1815" spc="-5" dirty="0">
                <a:solidFill>
                  <a:srgbClr val="3232FF"/>
                </a:solidFill>
                <a:latin typeface="Comic Sans MS"/>
                <a:cs typeface="Comic Sans MS"/>
              </a:rPr>
              <a:t>ground.</a:t>
            </a:r>
            <a:endParaRPr sz="1815">
              <a:latin typeface="Comic Sans MS"/>
              <a:cs typeface="Comic Sans MS"/>
            </a:endParaRPr>
          </a:p>
        </p:txBody>
      </p:sp>
      <p:pic>
        <p:nvPicPr>
          <p:cNvPr id="4" name="object 4"/>
          <p:cNvPicPr/>
          <p:nvPr/>
        </p:nvPicPr>
        <p:blipFill>
          <a:blip r:embed="rId2" cstate="print"/>
          <a:stretch>
            <a:fillRect/>
          </a:stretch>
        </p:blipFill>
        <p:spPr>
          <a:xfrm>
            <a:off x="6291831" y="1076072"/>
            <a:ext cx="3526971" cy="4771785"/>
          </a:xfrm>
          <a:prstGeom prst="rect">
            <a:avLst/>
          </a:prstGeom>
        </p:spPr>
      </p:pic>
      <p:pic>
        <p:nvPicPr>
          <p:cNvPr id="5" name="object 5"/>
          <p:cNvPicPr/>
          <p:nvPr/>
        </p:nvPicPr>
        <p:blipFill>
          <a:blip r:embed="rId3" cstate="print"/>
          <a:stretch>
            <a:fillRect/>
          </a:stretch>
        </p:blipFill>
        <p:spPr>
          <a:xfrm>
            <a:off x="2378966" y="2975103"/>
            <a:ext cx="3641770" cy="2463347"/>
          </a:xfrm>
          <a:prstGeom prst="rect">
            <a:avLst/>
          </a:prstGeom>
        </p:spPr>
      </p:pic>
      <p:sp>
        <p:nvSpPr>
          <p:cNvPr id="6" name="Slide Number Placeholder 5">
            <a:extLst>
              <a:ext uri="{FF2B5EF4-FFF2-40B4-BE49-F238E27FC236}">
                <a16:creationId xmlns:a16="http://schemas.microsoft.com/office/drawing/2014/main" id="{962B72BC-35DF-E248-BA7C-2F8706ACE902}"/>
              </a:ext>
            </a:extLst>
          </p:cNvPr>
          <p:cNvSpPr>
            <a:spLocks noGrp="1"/>
          </p:cNvSpPr>
          <p:nvPr>
            <p:ph type="sldNum" sz="quarter" idx="12"/>
          </p:nvPr>
        </p:nvSpPr>
        <p:spPr/>
        <p:txBody>
          <a:bodyPr/>
          <a:lstStyle/>
          <a:p>
            <a:fld id="{34216374-E7D6-4C74-ADA3-2C9987A1DEB2}" type="slidenum">
              <a:rPr lang="en-US" smtClean="0"/>
              <a:t>22</a:t>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53C2B80-0470-0148-A771-47177953E192}"/>
              </a:ext>
            </a:extLst>
          </p:cNvPr>
          <p:cNvSpPr>
            <a:spLocks noGrp="1"/>
          </p:cNvSpPr>
          <p:nvPr>
            <p:ph type="sldNum" sz="quarter" idx="12"/>
          </p:nvPr>
        </p:nvSpPr>
        <p:spPr/>
        <p:txBody>
          <a:bodyPr/>
          <a:lstStyle/>
          <a:p>
            <a:fld id="{34216374-E7D6-4C74-ADA3-2C9987A1DEB2}" type="slidenum">
              <a:rPr lang="en-US" smtClean="0"/>
              <a:t>23</a:t>
            </a:fld>
            <a:endParaRPr lang="en-US"/>
          </a:p>
        </p:txBody>
      </p:sp>
      <p:sp>
        <p:nvSpPr>
          <p:cNvPr id="6" name="TextBox 5">
            <a:extLst>
              <a:ext uri="{FF2B5EF4-FFF2-40B4-BE49-F238E27FC236}">
                <a16:creationId xmlns:a16="http://schemas.microsoft.com/office/drawing/2014/main" id="{CD6205F6-6918-10C8-BC7F-FA6439829F41}"/>
              </a:ext>
            </a:extLst>
          </p:cNvPr>
          <p:cNvSpPr txBox="1"/>
          <p:nvPr/>
        </p:nvSpPr>
        <p:spPr>
          <a:xfrm>
            <a:off x="2914651" y="1952752"/>
            <a:ext cx="6099462" cy="1844351"/>
          </a:xfrm>
          <a:prstGeom prst="rect">
            <a:avLst/>
          </a:prstGeom>
          <a:noFill/>
        </p:spPr>
        <p:txBody>
          <a:bodyPr wrap="square">
            <a:spAutoFit/>
          </a:bodyPr>
          <a:lstStyle/>
          <a:p>
            <a:pPr marL="0" marR="0" algn="ctr">
              <a:lnSpc>
                <a:spcPct val="107000"/>
              </a:lnSpc>
              <a:spcBef>
                <a:spcPts val="0"/>
              </a:spcBef>
              <a:spcAft>
                <a:spcPts val="0"/>
              </a:spcAft>
            </a:pPr>
            <a:r>
              <a:rPr lang="en-US" sz="3600" kern="1200" dirty="0">
                <a:solidFill>
                  <a:schemeClr val="tx1"/>
                </a:solidFill>
                <a:effectLst/>
                <a:latin typeface="+mn-lt"/>
                <a:ea typeface="+mn-ea"/>
                <a:cs typeface="+mn-cs"/>
              </a:rPr>
              <a:t>Channel Geometry</a:t>
            </a:r>
            <a:r>
              <a:rPr lang="en-US" sz="3600" dirty="0">
                <a:effectLst/>
              </a:rPr>
              <a:t> &amp; Problem related to Channel Geometry</a:t>
            </a:r>
          </a:p>
          <a:p>
            <a:pPr marL="0" marR="0" algn="ctr">
              <a:lnSpc>
                <a:spcPct val="107000"/>
              </a:lnSpc>
              <a:spcBef>
                <a:spcPts val="0"/>
              </a:spcBef>
              <a:spcAft>
                <a:spcPts val="0"/>
              </a:spcAft>
            </a:pPr>
            <a:r>
              <a:rPr lang="en-US" sz="3600" dirty="0">
                <a:latin typeface="Calibri" panose="020F0502020204030204" pitchFamily="34" charset="0"/>
                <a:ea typeface="Calibri" panose="020F0502020204030204" pitchFamily="34" charset="0"/>
                <a:cs typeface="Times New Roman" panose="02020603050405020304" pitchFamily="18" charset="0"/>
              </a:rPr>
              <a:t>Week 2</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599318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21379" y="628839"/>
            <a:ext cx="2819848" cy="402061"/>
          </a:xfrm>
          <a:prstGeom prst="rect">
            <a:avLst/>
          </a:prstGeom>
        </p:spPr>
        <p:txBody>
          <a:bodyPr vert="horz" wrap="square" lIns="0" tIns="10950" rIns="0" bIns="0" rtlCol="0" anchor="ctr">
            <a:spAutoFit/>
          </a:bodyPr>
          <a:lstStyle/>
          <a:p>
            <a:pPr marL="11527">
              <a:lnSpc>
                <a:spcPct val="100000"/>
              </a:lnSpc>
              <a:spcBef>
                <a:spcPts val="86"/>
              </a:spcBef>
            </a:pPr>
            <a:r>
              <a:rPr sz="2541" spc="18" dirty="0"/>
              <a:t>Channel</a:t>
            </a:r>
            <a:r>
              <a:rPr sz="2541" spc="300" dirty="0"/>
              <a:t> </a:t>
            </a:r>
            <a:r>
              <a:rPr sz="2541" spc="14" dirty="0"/>
              <a:t>Geometry</a:t>
            </a:r>
            <a:endParaRPr sz="2541"/>
          </a:p>
        </p:txBody>
      </p:sp>
      <p:sp>
        <p:nvSpPr>
          <p:cNvPr id="3" name="object 3"/>
          <p:cNvSpPr txBox="1"/>
          <p:nvPr/>
        </p:nvSpPr>
        <p:spPr>
          <a:xfrm>
            <a:off x="2638530" y="1256800"/>
            <a:ext cx="6400415" cy="1750966"/>
          </a:xfrm>
          <a:prstGeom prst="rect">
            <a:avLst/>
          </a:prstGeom>
        </p:spPr>
        <p:txBody>
          <a:bodyPr vert="horz" wrap="square" lIns="0" tIns="12102" rIns="0" bIns="0" rtlCol="0">
            <a:spAutoFit/>
          </a:bodyPr>
          <a:lstStyle/>
          <a:p>
            <a:pPr marL="322166" marR="4611" indent="-311216">
              <a:lnSpc>
                <a:spcPct val="99800"/>
              </a:lnSpc>
              <a:spcBef>
                <a:spcPts val="95"/>
              </a:spcBef>
              <a:buClr>
                <a:srgbClr val="CC6500"/>
              </a:buClr>
              <a:buSzPct val="70833"/>
              <a:buFont typeface="Lucida Sans Unicode"/>
              <a:buChar char="■"/>
              <a:tabLst>
                <a:tab pos="322166" algn="l"/>
                <a:tab pos="322743" algn="l"/>
              </a:tabLst>
            </a:pPr>
            <a:r>
              <a:rPr sz="2178" dirty="0">
                <a:solidFill>
                  <a:srgbClr val="3232FF"/>
                </a:solidFill>
                <a:latin typeface="Comic Sans MS"/>
                <a:cs typeface="Comic Sans MS"/>
              </a:rPr>
              <a:t>A channel </a:t>
            </a:r>
            <a:r>
              <a:rPr sz="2178" spc="-5" dirty="0">
                <a:solidFill>
                  <a:srgbClr val="3232FF"/>
                </a:solidFill>
                <a:latin typeface="Comic Sans MS"/>
                <a:cs typeface="Comic Sans MS"/>
              </a:rPr>
              <a:t>built with constant cross section and </a:t>
            </a:r>
            <a:r>
              <a:rPr sz="2178" spc="-640" dirty="0">
                <a:solidFill>
                  <a:srgbClr val="3232FF"/>
                </a:solidFill>
                <a:latin typeface="Comic Sans MS"/>
                <a:cs typeface="Comic Sans MS"/>
              </a:rPr>
              <a:t> </a:t>
            </a:r>
            <a:r>
              <a:rPr sz="2178" spc="-5" dirty="0">
                <a:solidFill>
                  <a:srgbClr val="3232FF"/>
                </a:solidFill>
                <a:latin typeface="Comic Sans MS"/>
                <a:cs typeface="Comic Sans MS"/>
              </a:rPr>
              <a:t>constant bottom slope is called </a:t>
            </a:r>
            <a:r>
              <a:rPr sz="2178" dirty="0">
                <a:solidFill>
                  <a:srgbClr val="3232FF"/>
                </a:solidFill>
                <a:latin typeface="Comic Sans MS"/>
                <a:cs typeface="Comic Sans MS"/>
              </a:rPr>
              <a:t>a </a:t>
            </a:r>
            <a:r>
              <a:rPr sz="2178" spc="9" dirty="0">
                <a:solidFill>
                  <a:srgbClr val="3232FF"/>
                </a:solidFill>
                <a:latin typeface="Comic Sans MS"/>
                <a:cs typeface="Comic Sans MS"/>
              </a:rPr>
              <a:t>PRISMATIC </a:t>
            </a:r>
            <a:r>
              <a:rPr sz="2178" spc="14" dirty="0">
                <a:solidFill>
                  <a:srgbClr val="3232FF"/>
                </a:solidFill>
                <a:latin typeface="Comic Sans MS"/>
                <a:cs typeface="Comic Sans MS"/>
              </a:rPr>
              <a:t> </a:t>
            </a:r>
            <a:r>
              <a:rPr sz="2178" spc="59" dirty="0">
                <a:solidFill>
                  <a:srgbClr val="3232FF"/>
                </a:solidFill>
                <a:latin typeface="Comic Sans MS"/>
                <a:cs typeface="Comic Sans MS"/>
              </a:rPr>
              <a:t>CHANNEL.</a:t>
            </a:r>
            <a:endParaRPr sz="2178">
              <a:latin typeface="Comic Sans MS"/>
              <a:cs typeface="Comic Sans MS"/>
            </a:endParaRPr>
          </a:p>
          <a:p>
            <a:pPr>
              <a:spcBef>
                <a:spcPts val="41"/>
              </a:spcBef>
              <a:buClr>
                <a:srgbClr val="CC6500"/>
              </a:buClr>
              <a:buFont typeface="Lucida Sans Unicode"/>
              <a:buChar char="■"/>
            </a:pPr>
            <a:endParaRPr sz="2587">
              <a:latin typeface="Comic Sans MS"/>
              <a:cs typeface="Comic Sans MS"/>
            </a:endParaRPr>
          </a:p>
          <a:p>
            <a:pPr marL="322743" indent="-311216">
              <a:spcBef>
                <a:spcPts val="5"/>
              </a:spcBef>
              <a:buClr>
                <a:srgbClr val="CC6500"/>
              </a:buClr>
              <a:buSzPct val="70833"/>
              <a:buFont typeface="Lucida Sans Unicode"/>
              <a:buChar char="■"/>
              <a:tabLst>
                <a:tab pos="322166" algn="l"/>
                <a:tab pos="322743" algn="l"/>
              </a:tabLst>
            </a:pPr>
            <a:r>
              <a:rPr sz="2178" spc="-5" dirty="0">
                <a:solidFill>
                  <a:srgbClr val="3232FF"/>
                </a:solidFill>
                <a:latin typeface="Comic Sans MS"/>
                <a:cs typeface="Comic Sans MS"/>
              </a:rPr>
              <a:t>Otherwise,</a:t>
            </a:r>
            <a:r>
              <a:rPr sz="2178" spc="-9" dirty="0">
                <a:solidFill>
                  <a:srgbClr val="3232FF"/>
                </a:solidFill>
                <a:latin typeface="Comic Sans MS"/>
                <a:cs typeface="Comic Sans MS"/>
              </a:rPr>
              <a:t> </a:t>
            </a:r>
            <a:r>
              <a:rPr sz="2178" spc="-5" dirty="0">
                <a:solidFill>
                  <a:srgbClr val="3232FF"/>
                </a:solidFill>
                <a:latin typeface="Comic Sans MS"/>
                <a:cs typeface="Comic Sans MS"/>
              </a:rPr>
              <a:t>the</a:t>
            </a:r>
            <a:r>
              <a:rPr sz="2178" dirty="0">
                <a:solidFill>
                  <a:srgbClr val="3232FF"/>
                </a:solidFill>
                <a:latin typeface="Comic Sans MS"/>
                <a:cs typeface="Comic Sans MS"/>
              </a:rPr>
              <a:t> </a:t>
            </a:r>
            <a:r>
              <a:rPr sz="2178" spc="-5" dirty="0">
                <a:solidFill>
                  <a:srgbClr val="3232FF"/>
                </a:solidFill>
                <a:latin typeface="Comic Sans MS"/>
                <a:cs typeface="Comic Sans MS"/>
              </a:rPr>
              <a:t>channel</a:t>
            </a:r>
            <a:r>
              <a:rPr sz="2178" dirty="0">
                <a:solidFill>
                  <a:srgbClr val="3232FF"/>
                </a:solidFill>
                <a:latin typeface="Comic Sans MS"/>
                <a:cs typeface="Comic Sans MS"/>
              </a:rPr>
              <a:t> </a:t>
            </a:r>
            <a:r>
              <a:rPr sz="2178" spc="-5" dirty="0">
                <a:solidFill>
                  <a:srgbClr val="3232FF"/>
                </a:solidFill>
                <a:latin typeface="Comic Sans MS"/>
                <a:cs typeface="Comic Sans MS"/>
              </a:rPr>
              <a:t>is</a:t>
            </a:r>
            <a:r>
              <a:rPr sz="2178" spc="-23" dirty="0">
                <a:solidFill>
                  <a:srgbClr val="3232FF"/>
                </a:solidFill>
                <a:latin typeface="Comic Sans MS"/>
                <a:cs typeface="Comic Sans MS"/>
              </a:rPr>
              <a:t> </a:t>
            </a:r>
            <a:r>
              <a:rPr sz="2178" spc="41" dirty="0">
                <a:solidFill>
                  <a:srgbClr val="3232FF"/>
                </a:solidFill>
                <a:latin typeface="Comic Sans MS"/>
                <a:cs typeface="Comic Sans MS"/>
              </a:rPr>
              <a:t>NONPRISMATIC.</a:t>
            </a:r>
            <a:endParaRPr sz="2178">
              <a:latin typeface="Comic Sans MS"/>
              <a:cs typeface="Comic Sans MS"/>
            </a:endParaRPr>
          </a:p>
        </p:txBody>
      </p:sp>
      <p:sp>
        <p:nvSpPr>
          <p:cNvPr id="4" name="Slide Number Placeholder 3">
            <a:extLst>
              <a:ext uri="{FF2B5EF4-FFF2-40B4-BE49-F238E27FC236}">
                <a16:creationId xmlns:a16="http://schemas.microsoft.com/office/drawing/2014/main" id="{2CA48001-F16B-4950-D76C-8FA97F9BCA2F}"/>
              </a:ext>
            </a:extLst>
          </p:cNvPr>
          <p:cNvSpPr>
            <a:spLocks noGrp="1"/>
          </p:cNvSpPr>
          <p:nvPr>
            <p:ph type="sldNum" sz="quarter" idx="12"/>
          </p:nvPr>
        </p:nvSpPr>
        <p:spPr/>
        <p:txBody>
          <a:bodyPr/>
          <a:lstStyle/>
          <a:p>
            <a:fld id="{34216374-E7D6-4C74-ADA3-2C9987A1DEB2}" type="slidenum">
              <a:rPr lang="en-US" smtClean="0"/>
              <a:t>24</a:t>
            </a:fld>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638530" y="656518"/>
            <a:ext cx="7247004" cy="2085540"/>
          </a:xfrm>
          <a:prstGeom prst="rect">
            <a:avLst/>
          </a:prstGeom>
        </p:spPr>
        <p:txBody>
          <a:bodyPr vert="horz" wrap="square" lIns="0" tIns="11526" rIns="0" bIns="0" rtlCol="0">
            <a:spAutoFit/>
          </a:bodyPr>
          <a:lstStyle/>
          <a:p>
            <a:pPr marL="322166" marR="225920" indent="-311216">
              <a:spcBef>
                <a:spcPts val="91"/>
              </a:spcBef>
              <a:buClr>
                <a:srgbClr val="CC6500"/>
              </a:buClr>
              <a:buSzPct val="70833"/>
              <a:buFont typeface="Lucida Sans Unicode"/>
              <a:buChar char="■"/>
              <a:tabLst>
                <a:tab pos="322166" algn="l"/>
                <a:tab pos="322743" algn="l"/>
              </a:tabLst>
            </a:pPr>
            <a:r>
              <a:rPr sz="2178" spc="9" dirty="0">
                <a:solidFill>
                  <a:srgbClr val="3232FF"/>
                </a:solidFill>
                <a:latin typeface="Comic Sans MS"/>
                <a:cs typeface="Comic Sans MS"/>
              </a:rPr>
              <a:t>THE</a:t>
            </a:r>
            <a:r>
              <a:rPr sz="2178" spc="295" dirty="0">
                <a:solidFill>
                  <a:srgbClr val="3232FF"/>
                </a:solidFill>
                <a:latin typeface="Comic Sans MS"/>
                <a:cs typeface="Comic Sans MS"/>
              </a:rPr>
              <a:t> </a:t>
            </a:r>
            <a:r>
              <a:rPr sz="2178" spc="9" dirty="0">
                <a:solidFill>
                  <a:srgbClr val="3232FF"/>
                </a:solidFill>
                <a:latin typeface="Comic Sans MS"/>
                <a:cs typeface="Comic Sans MS"/>
              </a:rPr>
              <a:t>CHANNEL</a:t>
            </a:r>
            <a:r>
              <a:rPr sz="2178" spc="281" dirty="0">
                <a:solidFill>
                  <a:srgbClr val="3232FF"/>
                </a:solidFill>
                <a:latin typeface="Comic Sans MS"/>
                <a:cs typeface="Comic Sans MS"/>
              </a:rPr>
              <a:t> </a:t>
            </a:r>
            <a:r>
              <a:rPr sz="2178" spc="9" dirty="0">
                <a:solidFill>
                  <a:srgbClr val="3232FF"/>
                </a:solidFill>
                <a:latin typeface="Comic Sans MS"/>
                <a:cs typeface="Comic Sans MS"/>
              </a:rPr>
              <a:t>SECTION</a:t>
            </a:r>
            <a:r>
              <a:rPr sz="2178" dirty="0">
                <a:solidFill>
                  <a:srgbClr val="3232FF"/>
                </a:solidFill>
                <a:latin typeface="Comic Sans MS"/>
                <a:cs typeface="Comic Sans MS"/>
              </a:rPr>
              <a:t> </a:t>
            </a:r>
            <a:r>
              <a:rPr sz="2178" spc="-5" dirty="0">
                <a:solidFill>
                  <a:srgbClr val="3232FF"/>
                </a:solidFill>
                <a:latin typeface="Comic Sans MS"/>
                <a:cs typeface="Comic Sans MS"/>
              </a:rPr>
              <a:t>is</a:t>
            </a:r>
            <a:r>
              <a:rPr sz="2178" spc="-14" dirty="0">
                <a:solidFill>
                  <a:srgbClr val="3232FF"/>
                </a:solidFill>
                <a:latin typeface="Comic Sans MS"/>
                <a:cs typeface="Comic Sans MS"/>
              </a:rPr>
              <a:t> </a:t>
            </a:r>
            <a:r>
              <a:rPr sz="2178" dirty="0">
                <a:solidFill>
                  <a:srgbClr val="3232FF"/>
                </a:solidFill>
                <a:latin typeface="Comic Sans MS"/>
                <a:cs typeface="Comic Sans MS"/>
              </a:rPr>
              <a:t>the</a:t>
            </a:r>
            <a:r>
              <a:rPr sz="2178" spc="-5" dirty="0">
                <a:solidFill>
                  <a:srgbClr val="3232FF"/>
                </a:solidFill>
                <a:latin typeface="Comic Sans MS"/>
                <a:cs typeface="Comic Sans MS"/>
              </a:rPr>
              <a:t> cross</a:t>
            </a:r>
            <a:r>
              <a:rPr sz="2178" spc="-27" dirty="0">
                <a:solidFill>
                  <a:srgbClr val="3232FF"/>
                </a:solidFill>
                <a:latin typeface="Comic Sans MS"/>
                <a:cs typeface="Comic Sans MS"/>
              </a:rPr>
              <a:t> </a:t>
            </a:r>
            <a:r>
              <a:rPr sz="2178" spc="-5" dirty="0">
                <a:solidFill>
                  <a:srgbClr val="3232FF"/>
                </a:solidFill>
                <a:latin typeface="Comic Sans MS"/>
                <a:cs typeface="Comic Sans MS"/>
              </a:rPr>
              <a:t>section</a:t>
            </a:r>
            <a:r>
              <a:rPr sz="2178" spc="5" dirty="0">
                <a:solidFill>
                  <a:srgbClr val="3232FF"/>
                </a:solidFill>
                <a:latin typeface="Comic Sans MS"/>
                <a:cs typeface="Comic Sans MS"/>
              </a:rPr>
              <a:t> </a:t>
            </a:r>
            <a:r>
              <a:rPr sz="2178" spc="-5" dirty="0">
                <a:solidFill>
                  <a:srgbClr val="3232FF"/>
                </a:solidFill>
                <a:latin typeface="Comic Sans MS"/>
                <a:cs typeface="Comic Sans MS"/>
              </a:rPr>
              <a:t>of</a:t>
            </a:r>
            <a:r>
              <a:rPr sz="2178" spc="-9" dirty="0">
                <a:solidFill>
                  <a:srgbClr val="3232FF"/>
                </a:solidFill>
                <a:latin typeface="Comic Sans MS"/>
                <a:cs typeface="Comic Sans MS"/>
              </a:rPr>
              <a:t> </a:t>
            </a:r>
            <a:r>
              <a:rPr sz="2178" dirty="0">
                <a:solidFill>
                  <a:srgbClr val="3232FF"/>
                </a:solidFill>
                <a:latin typeface="Comic Sans MS"/>
                <a:cs typeface="Comic Sans MS"/>
              </a:rPr>
              <a:t>a </a:t>
            </a:r>
            <a:r>
              <a:rPr sz="2178" spc="-635" dirty="0">
                <a:solidFill>
                  <a:srgbClr val="3232FF"/>
                </a:solidFill>
                <a:latin typeface="Comic Sans MS"/>
                <a:cs typeface="Comic Sans MS"/>
              </a:rPr>
              <a:t> </a:t>
            </a:r>
            <a:r>
              <a:rPr sz="2178" dirty="0">
                <a:solidFill>
                  <a:srgbClr val="3232FF"/>
                </a:solidFill>
                <a:latin typeface="Comic Sans MS"/>
                <a:cs typeface="Comic Sans MS"/>
              </a:rPr>
              <a:t>channel</a:t>
            </a:r>
            <a:r>
              <a:rPr sz="2178" spc="5" dirty="0">
                <a:solidFill>
                  <a:srgbClr val="3232FF"/>
                </a:solidFill>
                <a:latin typeface="Comic Sans MS"/>
                <a:cs typeface="Comic Sans MS"/>
              </a:rPr>
              <a:t> </a:t>
            </a:r>
            <a:r>
              <a:rPr sz="2178" spc="-9" dirty="0">
                <a:solidFill>
                  <a:srgbClr val="3232FF"/>
                </a:solidFill>
                <a:latin typeface="Comic Sans MS"/>
                <a:cs typeface="Comic Sans MS"/>
              </a:rPr>
              <a:t>taken</a:t>
            </a:r>
            <a:r>
              <a:rPr sz="2178" dirty="0">
                <a:solidFill>
                  <a:srgbClr val="3232FF"/>
                </a:solidFill>
                <a:latin typeface="Comic Sans MS"/>
                <a:cs typeface="Comic Sans MS"/>
              </a:rPr>
              <a:t> </a:t>
            </a:r>
            <a:r>
              <a:rPr sz="2178" spc="9" dirty="0">
                <a:latin typeface="Comic Sans MS"/>
                <a:cs typeface="Comic Sans MS"/>
              </a:rPr>
              <a:t>normal</a:t>
            </a:r>
            <a:r>
              <a:rPr sz="2178" spc="5" dirty="0">
                <a:latin typeface="Comic Sans MS"/>
                <a:cs typeface="Comic Sans MS"/>
              </a:rPr>
              <a:t> </a:t>
            </a:r>
            <a:r>
              <a:rPr sz="2178" spc="-5" dirty="0">
                <a:solidFill>
                  <a:srgbClr val="3232FF"/>
                </a:solidFill>
                <a:latin typeface="Comic Sans MS"/>
                <a:cs typeface="Comic Sans MS"/>
              </a:rPr>
              <a:t>to</a:t>
            </a:r>
            <a:r>
              <a:rPr sz="2178" spc="-14" dirty="0">
                <a:solidFill>
                  <a:srgbClr val="3232FF"/>
                </a:solidFill>
                <a:latin typeface="Comic Sans MS"/>
                <a:cs typeface="Comic Sans MS"/>
              </a:rPr>
              <a:t> </a:t>
            </a:r>
            <a:r>
              <a:rPr sz="2178" spc="-5" dirty="0">
                <a:solidFill>
                  <a:srgbClr val="3232FF"/>
                </a:solidFill>
                <a:latin typeface="Comic Sans MS"/>
                <a:cs typeface="Comic Sans MS"/>
              </a:rPr>
              <a:t>the</a:t>
            </a:r>
            <a:r>
              <a:rPr sz="2178" spc="5" dirty="0">
                <a:solidFill>
                  <a:srgbClr val="3232FF"/>
                </a:solidFill>
                <a:latin typeface="Comic Sans MS"/>
                <a:cs typeface="Comic Sans MS"/>
              </a:rPr>
              <a:t> </a:t>
            </a:r>
            <a:r>
              <a:rPr sz="2178" spc="-5" dirty="0">
                <a:solidFill>
                  <a:srgbClr val="3232FF"/>
                </a:solidFill>
                <a:latin typeface="Comic Sans MS"/>
                <a:cs typeface="Comic Sans MS"/>
              </a:rPr>
              <a:t>direction</a:t>
            </a:r>
            <a:r>
              <a:rPr sz="2178" spc="5" dirty="0">
                <a:solidFill>
                  <a:srgbClr val="3232FF"/>
                </a:solidFill>
                <a:latin typeface="Comic Sans MS"/>
                <a:cs typeface="Comic Sans MS"/>
              </a:rPr>
              <a:t> </a:t>
            </a:r>
            <a:r>
              <a:rPr sz="2178" spc="-5" dirty="0">
                <a:solidFill>
                  <a:srgbClr val="3232FF"/>
                </a:solidFill>
                <a:latin typeface="Comic Sans MS"/>
                <a:cs typeface="Comic Sans MS"/>
              </a:rPr>
              <a:t>of</a:t>
            </a:r>
            <a:r>
              <a:rPr sz="2178" spc="5" dirty="0">
                <a:solidFill>
                  <a:srgbClr val="3232FF"/>
                </a:solidFill>
                <a:latin typeface="Comic Sans MS"/>
                <a:cs typeface="Comic Sans MS"/>
              </a:rPr>
              <a:t> </a:t>
            </a:r>
            <a:r>
              <a:rPr sz="2178" spc="-5" dirty="0">
                <a:solidFill>
                  <a:srgbClr val="3232FF"/>
                </a:solidFill>
                <a:latin typeface="Comic Sans MS"/>
                <a:cs typeface="Comic Sans MS"/>
              </a:rPr>
              <a:t>the</a:t>
            </a:r>
            <a:r>
              <a:rPr sz="2178" dirty="0">
                <a:solidFill>
                  <a:srgbClr val="3232FF"/>
                </a:solidFill>
                <a:latin typeface="Comic Sans MS"/>
                <a:cs typeface="Comic Sans MS"/>
              </a:rPr>
              <a:t> </a:t>
            </a:r>
            <a:r>
              <a:rPr sz="2178" spc="-5" dirty="0">
                <a:solidFill>
                  <a:srgbClr val="3232FF"/>
                </a:solidFill>
                <a:latin typeface="Comic Sans MS"/>
                <a:cs typeface="Comic Sans MS"/>
              </a:rPr>
              <a:t>flow.</a:t>
            </a:r>
            <a:endParaRPr sz="2178">
              <a:latin typeface="Comic Sans MS"/>
              <a:cs typeface="Comic Sans MS"/>
            </a:endParaRPr>
          </a:p>
          <a:p>
            <a:pPr>
              <a:spcBef>
                <a:spcPts val="45"/>
              </a:spcBef>
              <a:buClr>
                <a:srgbClr val="CC6500"/>
              </a:buClr>
              <a:buFont typeface="Lucida Sans Unicode"/>
              <a:buChar char="■"/>
            </a:pPr>
            <a:endParaRPr sz="2587">
              <a:latin typeface="Comic Sans MS"/>
              <a:cs typeface="Comic Sans MS"/>
            </a:endParaRPr>
          </a:p>
          <a:p>
            <a:pPr marL="322166" marR="4611" indent="-311216">
              <a:lnSpc>
                <a:spcPct val="99800"/>
              </a:lnSpc>
              <a:spcBef>
                <a:spcPts val="5"/>
              </a:spcBef>
              <a:buClr>
                <a:srgbClr val="CC6500"/>
              </a:buClr>
              <a:buSzPct val="70833"/>
              <a:buFont typeface="Lucida Sans Unicode"/>
              <a:buChar char="■"/>
              <a:tabLst>
                <a:tab pos="322166" algn="l"/>
                <a:tab pos="322743" algn="l"/>
              </a:tabLst>
            </a:pPr>
            <a:r>
              <a:rPr sz="2178" spc="9" dirty="0">
                <a:solidFill>
                  <a:srgbClr val="3232FF"/>
                </a:solidFill>
                <a:latin typeface="Comic Sans MS"/>
                <a:cs typeface="Comic Sans MS"/>
              </a:rPr>
              <a:t>THE</a:t>
            </a:r>
            <a:r>
              <a:rPr sz="2178" spc="290" dirty="0">
                <a:solidFill>
                  <a:srgbClr val="3232FF"/>
                </a:solidFill>
                <a:latin typeface="Comic Sans MS"/>
                <a:cs typeface="Comic Sans MS"/>
              </a:rPr>
              <a:t> </a:t>
            </a:r>
            <a:r>
              <a:rPr sz="2178" spc="14" dirty="0">
                <a:solidFill>
                  <a:srgbClr val="3232FF"/>
                </a:solidFill>
                <a:latin typeface="Comic Sans MS"/>
                <a:cs typeface="Comic Sans MS"/>
              </a:rPr>
              <a:t>VERTICAL</a:t>
            </a:r>
            <a:r>
              <a:rPr sz="2178" spc="290" dirty="0">
                <a:solidFill>
                  <a:srgbClr val="3232FF"/>
                </a:solidFill>
                <a:latin typeface="Comic Sans MS"/>
                <a:cs typeface="Comic Sans MS"/>
              </a:rPr>
              <a:t> </a:t>
            </a:r>
            <a:r>
              <a:rPr sz="2178" spc="14" dirty="0">
                <a:solidFill>
                  <a:srgbClr val="3232FF"/>
                </a:solidFill>
                <a:latin typeface="Comic Sans MS"/>
                <a:cs typeface="Comic Sans MS"/>
              </a:rPr>
              <a:t>CHANNEL</a:t>
            </a:r>
            <a:r>
              <a:rPr sz="2178" spc="277" dirty="0">
                <a:solidFill>
                  <a:srgbClr val="3232FF"/>
                </a:solidFill>
                <a:latin typeface="Comic Sans MS"/>
                <a:cs typeface="Comic Sans MS"/>
              </a:rPr>
              <a:t> </a:t>
            </a:r>
            <a:r>
              <a:rPr sz="2178" spc="9" dirty="0">
                <a:solidFill>
                  <a:srgbClr val="3232FF"/>
                </a:solidFill>
                <a:latin typeface="Comic Sans MS"/>
                <a:cs typeface="Comic Sans MS"/>
              </a:rPr>
              <a:t>SECTION</a:t>
            </a:r>
            <a:r>
              <a:rPr sz="2178" spc="-5" dirty="0">
                <a:solidFill>
                  <a:srgbClr val="3232FF"/>
                </a:solidFill>
                <a:latin typeface="Comic Sans MS"/>
                <a:cs typeface="Comic Sans MS"/>
              </a:rPr>
              <a:t> </a:t>
            </a:r>
            <a:r>
              <a:rPr sz="2178" spc="-9" dirty="0">
                <a:solidFill>
                  <a:srgbClr val="3232FF"/>
                </a:solidFill>
                <a:latin typeface="Comic Sans MS"/>
                <a:cs typeface="Comic Sans MS"/>
              </a:rPr>
              <a:t>is </a:t>
            </a:r>
            <a:r>
              <a:rPr sz="2178" spc="-5" dirty="0">
                <a:solidFill>
                  <a:srgbClr val="3232FF"/>
                </a:solidFill>
                <a:latin typeface="Comic Sans MS"/>
                <a:cs typeface="Comic Sans MS"/>
              </a:rPr>
              <a:t>the vertical </a:t>
            </a:r>
            <a:r>
              <a:rPr sz="2178" spc="-640" dirty="0">
                <a:solidFill>
                  <a:srgbClr val="3232FF"/>
                </a:solidFill>
                <a:latin typeface="Comic Sans MS"/>
                <a:cs typeface="Comic Sans MS"/>
              </a:rPr>
              <a:t> </a:t>
            </a:r>
            <a:r>
              <a:rPr sz="2178" spc="-5" dirty="0">
                <a:solidFill>
                  <a:srgbClr val="3232FF"/>
                </a:solidFill>
                <a:latin typeface="Comic Sans MS"/>
                <a:cs typeface="Comic Sans MS"/>
              </a:rPr>
              <a:t>section passing through the </a:t>
            </a:r>
            <a:r>
              <a:rPr sz="2178" dirty="0">
                <a:latin typeface="Comic Sans MS"/>
                <a:cs typeface="Comic Sans MS"/>
              </a:rPr>
              <a:t>lowest</a:t>
            </a:r>
            <a:r>
              <a:rPr sz="2178" spc="5" dirty="0">
                <a:latin typeface="Comic Sans MS"/>
                <a:cs typeface="Comic Sans MS"/>
              </a:rPr>
              <a:t> </a:t>
            </a:r>
            <a:r>
              <a:rPr sz="2178" spc="-5" dirty="0">
                <a:latin typeface="Comic Sans MS"/>
                <a:cs typeface="Comic Sans MS"/>
              </a:rPr>
              <a:t>or</a:t>
            </a:r>
            <a:r>
              <a:rPr sz="2178" dirty="0">
                <a:latin typeface="Comic Sans MS"/>
                <a:cs typeface="Comic Sans MS"/>
              </a:rPr>
              <a:t> </a:t>
            </a:r>
            <a:r>
              <a:rPr sz="2178" spc="-5" dirty="0">
                <a:latin typeface="Comic Sans MS"/>
                <a:cs typeface="Comic Sans MS"/>
              </a:rPr>
              <a:t>bottom</a:t>
            </a:r>
            <a:r>
              <a:rPr sz="2178" spc="640" dirty="0">
                <a:latin typeface="Comic Sans MS"/>
                <a:cs typeface="Comic Sans MS"/>
              </a:rPr>
              <a:t> </a:t>
            </a:r>
            <a:r>
              <a:rPr sz="2178" dirty="0">
                <a:latin typeface="Comic Sans MS"/>
                <a:cs typeface="Comic Sans MS"/>
              </a:rPr>
              <a:t>point </a:t>
            </a:r>
            <a:r>
              <a:rPr sz="2178" spc="5" dirty="0">
                <a:latin typeface="Comic Sans MS"/>
                <a:cs typeface="Comic Sans MS"/>
              </a:rPr>
              <a:t> </a:t>
            </a:r>
            <a:r>
              <a:rPr sz="2178" spc="-5" dirty="0">
                <a:solidFill>
                  <a:srgbClr val="3232FF"/>
                </a:solidFill>
                <a:latin typeface="Comic Sans MS"/>
                <a:cs typeface="Comic Sans MS"/>
              </a:rPr>
              <a:t>of</a:t>
            </a:r>
            <a:r>
              <a:rPr sz="2178" dirty="0">
                <a:solidFill>
                  <a:srgbClr val="3232FF"/>
                </a:solidFill>
                <a:latin typeface="Comic Sans MS"/>
                <a:cs typeface="Comic Sans MS"/>
              </a:rPr>
              <a:t> </a:t>
            </a:r>
            <a:r>
              <a:rPr sz="2178" spc="-5" dirty="0">
                <a:solidFill>
                  <a:srgbClr val="3232FF"/>
                </a:solidFill>
                <a:latin typeface="Comic Sans MS"/>
                <a:cs typeface="Comic Sans MS"/>
              </a:rPr>
              <a:t>the</a:t>
            </a:r>
            <a:r>
              <a:rPr sz="2178" spc="5" dirty="0">
                <a:solidFill>
                  <a:srgbClr val="3232FF"/>
                </a:solidFill>
                <a:latin typeface="Comic Sans MS"/>
                <a:cs typeface="Comic Sans MS"/>
              </a:rPr>
              <a:t> </a:t>
            </a:r>
            <a:r>
              <a:rPr sz="2178" spc="-5" dirty="0">
                <a:solidFill>
                  <a:srgbClr val="3232FF"/>
                </a:solidFill>
                <a:latin typeface="Comic Sans MS"/>
                <a:cs typeface="Comic Sans MS"/>
              </a:rPr>
              <a:t>channel</a:t>
            </a:r>
            <a:r>
              <a:rPr sz="2178" spc="5" dirty="0">
                <a:solidFill>
                  <a:srgbClr val="3232FF"/>
                </a:solidFill>
                <a:latin typeface="Comic Sans MS"/>
                <a:cs typeface="Comic Sans MS"/>
              </a:rPr>
              <a:t> </a:t>
            </a:r>
            <a:r>
              <a:rPr sz="2178" spc="-5" dirty="0">
                <a:solidFill>
                  <a:srgbClr val="3232FF"/>
                </a:solidFill>
                <a:latin typeface="Comic Sans MS"/>
                <a:cs typeface="Comic Sans MS"/>
              </a:rPr>
              <a:t>section.</a:t>
            </a:r>
            <a:endParaRPr sz="2178">
              <a:latin typeface="Comic Sans MS"/>
              <a:cs typeface="Comic Sans MS"/>
            </a:endParaRPr>
          </a:p>
        </p:txBody>
      </p:sp>
      <p:pic>
        <p:nvPicPr>
          <p:cNvPr id="3" name="object 3"/>
          <p:cNvPicPr/>
          <p:nvPr/>
        </p:nvPicPr>
        <p:blipFill>
          <a:blip r:embed="rId2" cstate="print"/>
          <a:stretch>
            <a:fillRect/>
          </a:stretch>
        </p:blipFill>
        <p:spPr>
          <a:xfrm>
            <a:off x="2892109" y="3301522"/>
            <a:ext cx="3391424" cy="1980636"/>
          </a:xfrm>
          <a:prstGeom prst="rect">
            <a:avLst/>
          </a:prstGeom>
        </p:spPr>
      </p:pic>
      <p:grpSp>
        <p:nvGrpSpPr>
          <p:cNvPr id="4" name="object 4"/>
          <p:cNvGrpSpPr/>
          <p:nvPr/>
        </p:nvGrpSpPr>
        <p:grpSpPr>
          <a:xfrm>
            <a:off x="6876189" y="3096127"/>
            <a:ext cx="2219917" cy="1078838"/>
            <a:chOff x="6206352" y="3411473"/>
            <a:chExt cx="2446020" cy="1188720"/>
          </a:xfrm>
        </p:grpSpPr>
        <p:sp>
          <p:nvSpPr>
            <p:cNvPr id="5" name="object 5"/>
            <p:cNvSpPr/>
            <p:nvPr/>
          </p:nvSpPr>
          <p:spPr>
            <a:xfrm>
              <a:off x="7340970" y="3712464"/>
              <a:ext cx="52069" cy="878205"/>
            </a:xfrm>
            <a:custGeom>
              <a:avLst/>
              <a:gdLst/>
              <a:ahLst/>
              <a:cxnLst/>
              <a:rect l="l" t="t" r="r" b="b"/>
              <a:pathLst>
                <a:path w="52070" h="878204">
                  <a:moveTo>
                    <a:pt x="51816" y="51816"/>
                  </a:moveTo>
                  <a:lnTo>
                    <a:pt x="25908" y="0"/>
                  </a:lnTo>
                  <a:lnTo>
                    <a:pt x="0" y="51816"/>
                  </a:lnTo>
                  <a:lnTo>
                    <a:pt x="21336" y="51816"/>
                  </a:lnTo>
                  <a:lnTo>
                    <a:pt x="21336" y="38100"/>
                  </a:lnTo>
                  <a:lnTo>
                    <a:pt x="22860" y="35052"/>
                  </a:lnTo>
                  <a:lnTo>
                    <a:pt x="25908" y="33528"/>
                  </a:lnTo>
                  <a:lnTo>
                    <a:pt x="28956" y="35052"/>
                  </a:lnTo>
                  <a:lnTo>
                    <a:pt x="30480" y="38100"/>
                  </a:lnTo>
                  <a:lnTo>
                    <a:pt x="30480" y="51816"/>
                  </a:lnTo>
                  <a:lnTo>
                    <a:pt x="51816" y="51816"/>
                  </a:lnTo>
                  <a:close/>
                </a:path>
                <a:path w="52070" h="878204">
                  <a:moveTo>
                    <a:pt x="51816" y="827532"/>
                  </a:moveTo>
                  <a:lnTo>
                    <a:pt x="0" y="827532"/>
                  </a:lnTo>
                  <a:lnTo>
                    <a:pt x="21336" y="868948"/>
                  </a:lnTo>
                  <a:lnTo>
                    <a:pt x="21336" y="839724"/>
                  </a:lnTo>
                  <a:lnTo>
                    <a:pt x="22860" y="844296"/>
                  </a:lnTo>
                  <a:lnTo>
                    <a:pt x="28956" y="844296"/>
                  </a:lnTo>
                  <a:lnTo>
                    <a:pt x="30480" y="839724"/>
                  </a:lnTo>
                  <a:lnTo>
                    <a:pt x="30480" y="868948"/>
                  </a:lnTo>
                  <a:lnTo>
                    <a:pt x="51816" y="827532"/>
                  </a:lnTo>
                  <a:close/>
                </a:path>
                <a:path w="52070" h="878204">
                  <a:moveTo>
                    <a:pt x="30480" y="51816"/>
                  </a:moveTo>
                  <a:lnTo>
                    <a:pt x="30480" y="38100"/>
                  </a:lnTo>
                  <a:lnTo>
                    <a:pt x="28956" y="35052"/>
                  </a:lnTo>
                  <a:lnTo>
                    <a:pt x="25908" y="33528"/>
                  </a:lnTo>
                  <a:lnTo>
                    <a:pt x="22860" y="35052"/>
                  </a:lnTo>
                  <a:lnTo>
                    <a:pt x="21336" y="38100"/>
                  </a:lnTo>
                  <a:lnTo>
                    <a:pt x="21336" y="51816"/>
                  </a:lnTo>
                  <a:lnTo>
                    <a:pt x="30480" y="51816"/>
                  </a:lnTo>
                  <a:close/>
                </a:path>
                <a:path w="52070" h="878204">
                  <a:moveTo>
                    <a:pt x="30480" y="827532"/>
                  </a:moveTo>
                  <a:lnTo>
                    <a:pt x="30480" y="51816"/>
                  </a:lnTo>
                  <a:lnTo>
                    <a:pt x="21336" y="51816"/>
                  </a:lnTo>
                  <a:lnTo>
                    <a:pt x="21336" y="827532"/>
                  </a:lnTo>
                  <a:lnTo>
                    <a:pt x="30480" y="827532"/>
                  </a:lnTo>
                  <a:close/>
                </a:path>
                <a:path w="52070" h="878204">
                  <a:moveTo>
                    <a:pt x="30480" y="868948"/>
                  </a:moveTo>
                  <a:lnTo>
                    <a:pt x="30480" y="839724"/>
                  </a:lnTo>
                  <a:lnTo>
                    <a:pt x="28956" y="844296"/>
                  </a:lnTo>
                  <a:lnTo>
                    <a:pt x="22860" y="844296"/>
                  </a:lnTo>
                  <a:lnTo>
                    <a:pt x="21336" y="839724"/>
                  </a:lnTo>
                  <a:lnTo>
                    <a:pt x="21336" y="868948"/>
                  </a:lnTo>
                  <a:lnTo>
                    <a:pt x="25908" y="877824"/>
                  </a:lnTo>
                  <a:lnTo>
                    <a:pt x="30480" y="868948"/>
                  </a:lnTo>
                  <a:close/>
                </a:path>
              </a:pathLst>
            </a:custGeom>
            <a:solidFill>
              <a:srgbClr val="000000"/>
            </a:solidFill>
          </p:spPr>
          <p:txBody>
            <a:bodyPr wrap="square" lIns="0" tIns="0" rIns="0" bIns="0" rtlCol="0"/>
            <a:lstStyle/>
            <a:p>
              <a:endParaRPr sz="1634"/>
            </a:p>
          </p:txBody>
        </p:sp>
        <p:sp>
          <p:nvSpPr>
            <p:cNvPr id="6" name="object 6"/>
            <p:cNvSpPr/>
            <p:nvPr/>
          </p:nvSpPr>
          <p:spPr>
            <a:xfrm>
              <a:off x="6225402" y="3430523"/>
              <a:ext cx="2407920" cy="1150620"/>
            </a:xfrm>
            <a:custGeom>
              <a:avLst/>
              <a:gdLst/>
              <a:ahLst/>
              <a:cxnLst/>
              <a:rect l="l" t="t" r="r" b="b"/>
              <a:pathLst>
                <a:path w="2407920" h="1150620">
                  <a:moveTo>
                    <a:pt x="0" y="0"/>
                  </a:moveTo>
                  <a:lnTo>
                    <a:pt x="107" y="46539"/>
                  </a:lnTo>
                  <a:lnTo>
                    <a:pt x="2234" y="92636"/>
                  </a:lnTo>
                  <a:lnTo>
                    <a:pt x="6341" y="138253"/>
                  </a:lnTo>
                  <a:lnTo>
                    <a:pt x="12390" y="183353"/>
                  </a:lnTo>
                  <a:lnTo>
                    <a:pt x="20341" y="227900"/>
                  </a:lnTo>
                  <a:lnTo>
                    <a:pt x="30158" y="271856"/>
                  </a:lnTo>
                  <a:lnTo>
                    <a:pt x="41800" y="315184"/>
                  </a:lnTo>
                  <a:lnTo>
                    <a:pt x="55229" y="357847"/>
                  </a:lnTo>
                  <a:lnTo>
                    <a:pt x="70408" y="399808"/>
                  </a:lnTo>
                  <a:lnTo>
                    <a:pt x="87296" y="441031"/>
                  </a:lnTo>
                  <a:lnTo>
                    <a:pt x="105856" y="481478"/>
                  </a:lnTo>
                  <a:lnTo>
                    <a:pt x="126050" y="521111"/>
                  </a:lnTo>
                  <a:lnTo>
                    <a:pt x="147837" y="559896"/>
                  </a:lnTo>
                  <a:lnTo>
                    <a:pt x="171181" y="597793"/>
                  </a:lnTo>
                  <a:lnTo>
                    <a:pt x="196042" y="634766"/>
                  </a:lnTo>
                  <a:lnTo>
                    <a:pt x="222382" y="670779"/>
                  </a:lnTo>
                  <a:lnTo>
                    <a:pt x="250161" y="705794"/>
                  </a:lnTo>
                  <a:lnTo>
                    <a:pt x="279343" y="739774"/>
                  </a:lnTo>
                  <a:lnTo>
                    <a:pt x="309888" y="772682"/>
                  </a:lnTo>
                  <a:lnTo>
                    <a:pt x="341756" y="804481"/>
                  </a:lnTo>
                  <a:lnTo>
                    <a:pt x="374911" y="835134"/>
                  </a:lnTo>
                  <a:lnTo>
                    <a:pt x="409314" y="864605"/>
                  </a:lnTo>
                  <a:lnTo>
                    <a:pt x="444924" y="892856"/>
                  </a:lnTo>
                  <a:lnTo>
                    <a:pt x="481705" y="919849"/>
                  </a:lnTo>
                  <a:lnTo>
                    <a:pt x="519618" y="945549"/>
                  </a:lnTo>
                  <a:lnTo>
                    <a:pt x="558624" y="969918"/>
                  </a:lnTo>
                  <a:lnTo>
                    <a:pt x="598684" y="992919"/>
                  </a:lnTo>
                  <a:lnTo>
                    <a:pt x="639759" y="1014516"/>
                  </a:lnTo>
                  <a:lnTo>
                    <a:pt x="681813" y="1034670"/>
                  </a:lnTo>
                  <a:lnTo>
                    <a:pt x="724804" y="1053345"/>
                  </a:lnTo>
                  <a:lnTo>
                    <a:pt x="768696" y="1070505"/>
                  </a:lnTo>
                  <a:lnTo>
                    <a:pt x="813450" y="1086112"/>
                  </a:lnTo>
                  <a:lnTo>
                    <a:pt x="859026" y="1100128"/>
                  </a:lnTo>
                  <a:lnTo>
                    <a:pt x="905387" y="1112518"/>
                  </a:lnTo>
                  <a:lnTo>
                    <a:pt x="952494" y="1123244"/>
                  </a:lnTo>
                  <a:lnTo>
                    <a:pt x="1000307" y="1132269"/>
                  </a:lnTo>
                  <a:lnTo>
                    <a:pt x="1048790" y="1139556"/>
                  </a:lnTo>
                  <a:lnTo>
                    <a:pt x="1097902" y="1145068"/>
                  </a:lnTo>
                  <a:lnTo>
                    <a:pt x="1147606" y="1148768"/>
                  </a:lnTo>
                  <a:lnTo>
                    <a:pt x="1197863" y="1150619"/>
                  </a:lnTo>
                </a:path>
                <a:path w="2407920" h="1150620">
                  <a:moveTo>
                    <a:pt x="2407919" y="42671"/>
                  </a:moveTo>
                  <a:lnTo>
                    <a:pt x="2405994" y="89174"/>
                  </a:lnTo>
                  <a:lnTo>
                    <a:pt x="2402075" y="135161"/>
                  </a:lnTo>
                  <a:lnTo>
                    <a:pt x="2396200" y="180597"/>
                  </a:lnTo>
                  <a:lnTo>
                    <a:pt x="2388409" y="225446"/>
                  </a:lnTo>
                  <a:lnTo>
                    <a:pt x="2378743" y="269673"/>
                  </a:lnTo>
                  <a:lnTo>
                    <a:pt x="2367241" y="313242"/>
                  </a:lnTo>
                  <a:lnTo>
                    <a:pt x="2353943" y="356117"/>
                  </a:lnTo>
                  <a:lnTo>
                    <a:pt x="2338888" y="398263"/>
                  </a:lnTo>
                  <a:lnTo>
                    <a:pt x="2322117" y="439645"/>
                  </a:lnTo>
                  <a:lnTo>
                    <a:pt x="2303668" y="480226"/>
                  </a:lnTo>
                  <a:lnTo>
                    <a:pt x="2283582" y="519972"/>
                  </a:lnTo>
                  <a:lnTo>
                    <a:pt x="2261899" y="558846"/>
                  </a:lnTo>
                  <a:lnTo>
                    <a:pt x="2238657" y="596813"/>
                  </a:lnTo>
                  <a:lnTo>
                    <a:pt x="2213898" y="633837"/>
                  </a:lnTo>
                  <a:lnTo>
                    <a:pt x="2187660" y="669884"/>
                  </a:lnTo>
                  <a:lnTo>
                    <a:pt x="2159983" y="704917"/>
                  </a:lnTo>
                  <a:lnTo>
                    <a:pt x="2130907" y="738900"/>
                  </a:lnTo>
                  <a:lnTo>
                    <a:pt x="2100472" y="771799"/>
                  </a:lnTo>
                  <a:lnTo>
                    <a:pt x="2068717" y="803577"/>
                  </a:lnTo>
                  <a:lnTo>
                    <a:pt x="2035682" y="834199"/>
                  </a:lnTo>
                  <a:lnTo>
                    <a:pt x="2001408" y="863630"/>
                  </a:lnTo>
                  <a:lnTo>
                    <a:pt x="1965932" y="891833"/>
                  </a:lnTo>
                  <a:lnTo>
                    <a:pt x="1929296" y="918774"/>
                  </a:lnTo>
                  <a:lnTo>
                    <a:pt x="1891539" y="944416"/>
                  </a:lnTo>
                  <a:lnTo>
                    <a:pt x="1852701" y="968725"/>
                  </a:lnTo>
                  <a:lnTo>
                    <a:pt x="1812821" y="991664"/>
                  </a:lnTo>
                  <a:lnTo>
                    <a:pt x="1771940" y="1013198"/>
                  </a:lnTo>
                  <a:lnTo>
                    <a:pt x="1730096" y="1033291"/>
                  </a:lnTo>
                  <a:lnTo>
                    <a:pt x="1687330" y="1051909"/>
                  </a:lnTo>
                  <a:lnTo>
                    <a:pt x="1643681" y="1069014"/>
                  </a:lnTo>
                  <a:lnTo>
                    <a:pt x="1599189" y="1084572"/>
                  </a:lnTo>
                  <a:lnTo>
                    <a:pt x="1553894" y="1098547"/>
                  </a:lnTo>
                  <a:lnTo>
                    <a:pt x="1507836" y="1110904"/>
                  </a:lnTo>
                  <a:lnTo>
                    <a:pt x="1461053" y="1121607"/>
                  </a:lnTo>
                  <a:lnTo>
                    <a:pt x="1413587" y="1130620"/>
                  </a:lnTo>
                  <a:lnTo>
                    <a:pt x="1365476" y="1137908"/>
                  </a:lnTo>
                  <a:lnTo>
                    <a:pt x="1316761" y="1143435"/>
                  </a:lnTo>
                  <a:lnTo>
                    <a:pt x="1267480" y="1147166"/>
                  </a:lnTo>
                  <a:lnTo>
                    <a:pt x="1217675" y="1149064"/>
                  </a:lnTo>
                  <a:lnTo>
                    <a:pt x="1167383" y="1149095"/>
                  </a:lnTo>
                </a:path>
              </a:pathLst>
            </a:custGeom>
            <a:ln w="38099">
              <a:solidFill>
                <a:srgbClr val="000000"/>
              </a:solidFill>
            </a:ln>
          </p:spPr>
          <p:txBody>
            <a:bodyPr wrap="square" lIns="0" tIns="0" rIns="0" bIns="0" rtlCol="0"/>
            <a:lstStyle/>
            <a:p>
              <a:endParaRPr sz="1634"/>
            </a:p>
          </p:txBody>
        </p:sp>
        <p:sp>
          <p:nvSpPr>
            <p:cNvPr id="7" name="object 7"/>
            <p:cNvSpPr/>
            <p:nvPr/>
          </p:nvSpPr>
          <p:spPr>
            <a:xfrm>
              <a:off x="6251310" y="3712463"/>
              <a:ext cx="2350135" cy="1905"/>
            </a:xfrm>
            <a:custGeom>
              <a:avLst/>
              <a:gdLst/>
              <a:ahLst/>
              <a:cxnLst/>
              <a:rect l="l" t="t" r="r" b="b"/>
              <a:pathLst>
                <a:path w="2350134" h="1904">
                  <a:moveTo>
                    <a:pt x="0" y="0"/>
                  </a:moveTo>
                  <a:lnTo>
                    <a:pt x="2350007" y="1523"/>
                  </a:lnTo>
                </a:path>
              </a:pathLst>
            </a:custGeom>
            <a:ln w="9524">
              <a:solidFill>
                <a:srgbClr val="000000"/>
              </a:solidFill>
            </a:ln>
          </p:spPr>
          <p:txBody>
            <a:bodyPr wrap="square" lIns="0" tIns="0" rIns="0" bIns="0" rtlCol="0"/>
            <a:lstStyle/>
            <a:p>
              <a:endParaRPr sz="1634"/>
            </a:p>
          </p:txBody>
        </p:sp>
        <p:sp>
          <p:nvSpPr>
            <p:cNvPr id="8" name="object 8"/>
            <p:cNvSpPr/>
            <p:nvPr/>
          </p:nvSpPr>
          <p:spPr>
            <a:xfrm>
              <a:off x="7182474" y="3918203"/>
              <a:ext cx="388620" cy="367665"/>
            </a:xfrm>
            <a:custGeom>
              <a:avLst/>
              <a:gdLst/>
              <a:ahLst/>
              <a:cxnLst/>
              <a:rect l="l" t="t" r="r" b="b"/>
              <a:pathLst>
                <a:path w="388620" h="367664">
                  <a:moveTo>
                    <a:pt x="388619" y="367283"/>
                  </a:moveTo>
                  <a:lnTo>
                    <a:pt x="388619" y="0"/>
                  </a:lnTo>
                  <a:lnTo>
                    <a:pt x="0" y="0"/>
                  </a:lnTo>
                  <a:lnTo>
                    <a:pt x="0" y="367283"/>
                  </a:lnTo>
                  <a:lnTo>
                    <a:pt x="388619" y="367283"/>
                  </a:lnTo>
                  <a:close/>
                </a:path>
              </a:pathLst>
            </a:custGeom>
            <a:solidFill>
              <a:srgbClr val="FFFFFF"/>
            </a:solidFill>
          </p:spPr>
          <p:txBody>
            <a:bodyPr wrap="square" lIns="0" tIns="0" rIns="0" bIns="0" rtlCol="0"/>
            <a:lstStyle/>
            <a:p>
              <a:endParaRPr sz="1634"/>
            </a:p>
          </p:txBody>
        </p:sp>
        <p:pic>
          <p:nvPicPr>
            <p:cNvPr id="9" name="object 9"/>
            <p:cNvPicPr/>
            <p:nvPr/>
          </p:nvPicPr>
          <p:blipFill>
            <a:blip r:embed="rId3" cstate="print"/>
            <a:stretch>
              <a:fillRect/>
            </a:stretch>
          </p:blipFill>
          <p:spPr>
            <a:xfrm>
              <a:off x="8098208" y="3601021"/>
              <a:ext cx="140588" cy="250316"/>
            </a:xfrm>
            <a:prstGeom prst="rect">
              <a:avLst/>
            </a:prstGeom>
          </p:spPr>
        </p:pic>
      </p:grpSp>
      <p:sp>
        <p:nvSpPr>
          <p:cNvPr id="10" name="object 10"/>
          <p:cNvSpPr/>
          <p:nvPr/>
        </p:nvSpPr>
        <p:spPr>
          <a:xfrm>
            <a:off x="6432897" y="5279391"/>
            <a:ext cx="3387505" cy="289304"/>
          </a:xfrm>
          <a:custGeom>
            <a:avLst/>
            <a:gdLst/>
            <a:ahLst/>
            <a:cxnLst/>
            <a:rect l="l" t="t" r="r" b="b"/>
            <a:pathLst>
              <a:path w="3732529" h="318770">
                <a:moveTo>
                  <a:pt x="3732275" y="318515"/>
                </a:moveTo>
                <a:lnTo>
                  <a:pt x="3732275" y="0"/>
                </a:lnTo>
                <a:lnTo>
                  <a:pt x="0" y="0"/>
                </a:lnTo>
                <a:lnTo>
                  <a:pt x="0" y="318515"/>
                </a:lnTo>
                <a:lnTo>
                  <a:pt x="3732275" y="318515"/>
                </a:lnTo>
                <a:close/>
              </a:path>
            </a:pathLst>
          </a:custGeom>
          <a:solidFill>
            <a:srgbClr val="FFFFFF"/>
          </a:solidFill>
        </p:spPr>
        <p:txBody>
          <a:bodyPr wrap="square" lIns="0" tIns="0" rIns="0" bIns="0" rtlCol="0"/>
          <a:lstStyle/>
          <a:p>
            <a:endParaRPr sz="1634"/>
          </a:p>
        </p:txBody>
      </p:sp>
      <p:grpSp>
        <p:nvGrpSpPr>
          <p:cNvPr id="11" name="object 11"/>
          <p:cNvGrpSpPr/>
          <p:nvPr/>
        </p:nvGrpSpPr>
        <p:grpSpPr>
          <a:xfrm>
            <a:off x="6728886" y="4229599"/>
            <a:ext cx="2684993" cy="1002190"/>
            <a:chOff x="6044046" y="4660391"/>
            <a:chExt cx="2958465" cy="1104265"/>
          </a:xfrm>
        </p:grpSpPr>
        <p:sp>
          <p:nvSpPr>
            <p:cNvPr id="12" name="object 12"/>
            <p:cNvSpPr/>
            <p:nvPr/>
          </p:nvSpPr>
          <p:spPr>
            <a:xfrm>
              <a:off x="6044046" y="4660391"/>
              <a:ext cx="2958465" cy="304800"/>
            </a:xfrm>
            <a:custGeom>
              <a:avLst/>
              <a:gdLst/>
              <a:ahLst/>
              <a:cxnLst/>
              <a:rect l="l" t="t" r="r" b="b"/>
              <a:pathLst>
                <a:path w="2958465" h="304800">
                  <a:moveTo>
                    <a:pt x="2958083" y="304799"/>
                  </a:moveTo>
                  <a:lnTo>
                    <a:pt x="2958083" y="0"/>
                  </a:lnTo>
                  <a:lnTo>
                    <a:pt x="0" y="0"/>
                  </a:lnTo>
                  <a:lnTo>
                    <a:pt x="0" y="304799"/>
                  </a:lnTo>
                  <a:lnTo>
                    <a:pt x="2958083" y="304799"/>
                  </a:lnTo>
                  <a:close/>
                </a:path>
              </a:pathLst>
            </a:custGeom>
            <a:solidFill>
              <a:srgbClr val="FFFFFF"/>
            </a:solidFill>
          </p:spPr>
          <p:txBody>
            <a:bodyPr wrap="square" lIns="0" tIns="0" rIns="0" bIns="0" rtlCol="0"/>
            <a:lstStyle/>
            <a:p>
              <a:endParaRPr sz="1634"/>
            </a:p>
          </p:txBody>
        </p:sp>
        <p:sp>
          <p:nvSpPr>
            <p:cNvPr id="13" name="object 13"/>
            <p:cNvSpPr/>
            <p:nvPr/>
          </p:nvSpPr>
          <p:spPr>
            <a:xfrm>
              <a:off x="6167490" y="4943855"/>
              <a:ext cx="2397760" cy="802005"/>
            </a:xfrm>
            <a:custGeom>
              <a:avLst/>
              <a:gdLst/>
              <a:ahLst/>
              <a:cxnLst/>
              <a:rect l="l" t="t" r="r" b="b"/>
              <a:pathLst>
                <a:path w="2397759" h="802004">
                  <a:moveTo>
                    <a:pt x="0" y="0"/>
                  </a:moveTo>
                  <a:lnTo>
                    <a:pt x="4219" y="75042"/>
                  </a:lnTo>
                  <a:lnTo>
                    <a:pt x="19231" y="148264"/>
                  </a:lnTo>
                  <a:lnTo>
                    <a:pt x="44534" y="219333"/>
                  </a:lnTo>
                  <a:lnTo>
                    <a:pt x="60887" y="253955"/>
                  </a:lnTo>
                  <a:lnTo>
                    <a:pt x="79625" y="287915"/>
                  </a:lnTo>
                  <a:lnTo>
                    <a:pt x="100684" y="321169"/>
                  </a:lnTo>
                  <a:lnTo>
                    <a:pt x="124001" y="353677"/>
                  </a:lnTo>
                  <a:lnTo>
                    <a:pt x="149514" y="385397"/>
                  </a:lnTo>
                  <a:lnTo>
                    <a:pt x="177160" y="416287"/>
                  </a:lnTo>
                  <a:lnTo>
                    <a:pt x="206876" y="446305"/>
                  </a:lnTo>
                  <a:lnTo>
                    <a:pt x="238600" y="475411"/>
                  </a:lnTo>
                  <a:lnTo>
                    <a:pt x="272268" y="503561"/>
                  </a:lnTo>
                  <a:lnTo>
                    <a:pt x="307817" y="530715"/>
                  </a:lnTo>
                  <a:lnTo>
                    <a:pt x="345185" y="556831"/>
                  </a:lnTo>
                  <a:lnTo>
                    <a:pt x="384310" y="581867"/>
                  </a:lnTo>
                  <a:lnTo>
                    <a:pt x="425128" y="605782"/>
                  </a:lnTo>
                  <a:lnTo>
                    <a:pt x="467576" y="628534"/>
                  </a:lnTo>
                  <a:lnTo>
                    <a:pt x="511591" y="650081"/>
                  </a:lnTo>
                  <a:lnTo>
                    <a:pt x="557112" y="670382"/>
                  </a:lnTo>
                  <a:lnTo>
                    <a:pt x="604074" y="689395"/>
                  </a:lnTo>
                  <a:lnTo>
                    <a:pt x="652415" y="707078"/>
                  </a:lnTo>
                  <a:lnTo>
                    <a:pt x="702073" y="723391"/>
                  </a:lnTo>
                  <a:lnTo>
                    <a:pt x="752985" y="738290"/>
                  </a:lnTo>
                  <a:lnTo>
                    <a:pt x="805087" y="751735"/>
                  </a:lnTo>
                  <a:lnTo>
                    <a:pt x="858316" y="763683"/>
                  </a:lnTo>
                  <a:lnTo>
                    <a:pt x="912611" y="774094"/>
                  </a:lnTo>
                  <a:lnTo>
                    <a:pt x="967909" y="782925"/>
                  </a:lnTo>
                  <a:lnTo>
                    <a:pt x="1024145" y="790136"/>
                  </a:lnTo>
                  <a:lnTo>
                    <a:pt x="1081258" y="795683"/>
                  </a:lnTo>
                  <a:lnTo>
                    <a:pt x="1139185" y="799526"/>
                  </a:lnTo>
                  <a:lnTo>
                    <a:pt x="1197863" y="801623"/>
                  </a:lnTo>
                </a:path>
                <a:path w="2397759" h="802004">
                  <a:moveTo>
                    <a:pt x="2397251" y="42671"/>
                  </a:moveTo>
                  <a:lnTo>
                    <a:pt x="2390361" y="117526"/>
                  </a:lnTo>
                  <a:lnTo>
                    <a:pt x="2372724" y="190191"/>
                  </a:lnTo>
                  <a:lnTo>
                    <a:pt x="2344858" y="260346"/>
                  </a:lnTo>
                  <a:lnTo>
                    <a:pt x="2327251" y="294382"/>
                  </a:lnTo>
                  <a:lnTo>
                    <a:pt x="2307281" y="327668"/>
                  </a:lnTo>
                  <a:lnTo>
                    <a:pt x="2285012" y="360167"/>
                  </a:lnTo>
                  <a:lnTo>
                    <a:pt x="2260509" y="391836"/>
                  </a:lnTo>
                  <a:lnTo>
                    <a:pt x="2233837" y="422636"/>
                  </a:lnTo>
                  <a:lnTo>
                    <a:pt x="2205060" y="452527"/>
                  </a:lnTo>
                  <a:lnTo>
                    <a:pt x="2174243" y="481468"/>
                  </a:lnTo>
                  <a:lnTo>
                    <a:pt x="2141452" y="509419"/>
                  </a:lnTo>
                  <a:lnTo>
                    <a:pt x="2106750" y="536340"/>
                  </a:lnTo>
                  <a:lnTo>
                    <a:pt x="2070202" y="562190"/>
                  </a:lnTo>
                  <a:lnTo>
                    <a:pt x="2031872" y="586930"/>
                  </a:lnTo>
                  <a:lnTo>
                    <a:pt x="1991827" y="610519"/>
                  </a:lnTo>
                  <a:lnTo>
                    <a:pt x="1950129" y="632917"/>
                  </a:lnTo>
                  <a:lnTo>
                    <a:pt x="1906845" y="654083"/>
                  </a:lnTo>
                  <a:lnTo>
                    <a:pt x="1862038" y="673978"/>
                  </a:lnTo>
                  <a:lnTo>
                    <a:pt x="1815773" y="692561"/>
                  </a:lnTo>
                  <a:lnTo>
                    <a:pt x="1768115" y="709791"/>
                  </a:lnTo>
                  <a:lnTo>
                    <a:pt x="1719129" y="725629"/>
                  </a:lnTo>
                  <a:lnTo>
                    <a:pt x="1668879" y="740035"/>
                  </a:lnTo>
                  <a:lnTo>
                    <a:pt x="1617430" y="752968"/>
                  </a:lnTo>
                  <a:lnTo>
                    <a:pt x="1564846" y="764387"/>
                  </a:lnTo>
                  <a:lnTo>
                    <a:pt x="1511193" y="774254"/>
                  </a:lnTo>
                  <a:lnTo>
                    <a:pt x="1456535" y="782526"/>
                  </a:lnTo>
                  <a:lnTo>
                    <a:pt x="1400936" y="789165"/>
                  </a:lnTo>
                  <a:lnTo>
                    <a:pt x="1344462" y="794129"/>
                  </a:lnTo>
                  <a:lnTo>
                    <a:pt x="1287176" y="797379"/>
                  </a:lnTo>
                  <a:lnTo>
                    <a:pt x="1229145" y="798875"/>
                  </a:lnTo>
                  <a:lnTo>
                    <a:pt x="1170431" y="798575"/>
                  </a:lnTo>
                </a:path>
              </a:pathLst>
            </a:custGeom>
            <a:ln w="38099">
              <a:solidFill>
                <a:srgbClr val="000000"/>
              </a:solidFill>
            </a:ln>
          </p:spPr>
          <p:txBody>
            <a:bodyPr wrap="square" lIns="0" tIns="0" rIns="0" bIns="0" rtlCol="0"/>
            <a:lstStyle/>
            <a:p>
              <a:endParaRPr sz="1634"/>
            </a:p>
          </p:txBody>
        </p:sp>
        <p:sp>
          <p:nvSpPr>
            <p:cNvPr id="14" name="object 14"/>
            <p:cNvSpPr/>
            <p:nvPr/>
          </p:nvSpPr>
          <p:spPr>
            <a:xfrm>
              <a:off x="6245214" y="5173979"/>
              <a:ext cx="2254250" cy="0"/>
            </a:xfrm>
            <a:custGeom>
              <a:avLst/>
              <a:gdLst/>
              <a:ahLst/>
              <a:cxnLst/>
              <a:rect l="l" t="t" r="r" b="b"/>
              <a:pathLst>
                <a:path w="2254250">
                  <a:moveTo>
                    <a:pt x="0" y="0"/>
                  </a:moveTo>
                  <a:lnTo>
                    <a:pt x="2253995" y="0"/>
                  </a:lnTo>
                </a:path>
              </a:pathLst>
            </a:custGeom>
            <a:ln w="9524">
              <a:solidFill>
                <a:srgbClr val="000000"/>
              </a:solidFill>
            </a:ln>
          </p:spPr>
          <p:txBody>
            <a:bodyPr wrap="square" lIns="0" tIns="0" rIns="0" bIns="0" rtlCol="0"/>
            <a:lstStyle/>
            <a:p>
              <a:endParaRPr sz="1634"/>
            </a:p>
          </p:txBody>
        </p:sp>
        <p:pic>
          <p:nvPicPr>
            <p:cNvPr id="15" name="object 15"/>
            <p:cNvPicPr/>
            <p:nvPr/>
          </p:nvPicPr>
          <p:blipFill>
            <a:blip r:embed="rId4" cstate="print"/>
            <a:stretch>
              <a:fillRect/>
            </a:stretch>
          </p:blipFill>
          <p:spPr>
            <a:xfrm>
              <a:off x="8015912" y="5083873"/>
              <a:ext cx="134492" cy="203072"/>
            </a:xfrm>
            <a:prstGeom prst="rect">
              <a:avLst/>
            </a:prstGeom>
          </p:spPr>
        </p:pic>
        <p:sp>
          <p:nvSpPr>
            <p:cNvPr id="16" name="object 16"/>
            <p:cNvSpPr/>
            <p:nvPr/>
          </p:nvSpPr>
          <p:spPr>
            <a:xfrm>
              <a:off x="7334874" y="5164836"/>
              <a:ext cx="52069" cy="585470"/>
            </a:xfrm>
            <a:custGeom>
              <a:avLst/>
              <a:gdLst/>
              <a:ahLst/>
              <a:cxnLst/>
              <a:rect l="l" t="t" r="r" b="b"/>
              <a:pathLst>
                <a:path w="52070" h="585470">
                  <a:moveTo>
                    <a:pt x="21377" y="533400"/>
                  </a:moveTo>
                  <a:lnTo>
                    <a:pt x="0" y="533400"/>
                  </a:lnTo>
                  <a:lnTo>
                    <a:pt x="21336" y="576072"/>
                  </a:lnTo>
                  <a:lnTo>
                    <a:pt x="21336" y="547116"/>
                  </a:lnTo>
                  <a:lnTo>
                    <a:pt x="21377" y="533400"/>
                  </a:lnTo>
                  <a:close/>
                </a:path>
                <a:path w="52070" h="585470">
                  <a:moveTo>
                    <a:pt x="51816" y="51816"/>
                  </a:moveTo>
                  <a:lnTo>
                    <a:pt x="27432" y="0"/>
                  </a:lnTo>
                  <a:lnTo>
                    <a:pt x="1524" y="51816"/>
                  </a:lnTo>
                  <a:lnTo>
                    <a:pt x="22818" y="51816"/>
                  </a:lnTo>
                  <a:lnTo>
                    <a:pt x="22860" y="38100"/>
                  </a:lnTo>
                  <a:lnTo>
                    <a:pt x="24384" y="35052"/>
                  </a:lnTo>
                  <a:lnTo>
                    <a:pt x="27432" y="33528"/>
                  </a:lnTo>
                  <a:lnTo>
                    <a:pt x="30480" y="35052"/>
                  </a:lnTo>
                  <a:lnTo>
                    <a:pt x="32004" y="38100"/>
                  </a:lnTo>
                  <a:lnTo>
                    <a:pt x="32004" y="51816"/>
                  </a:lnTo>
                  <a:lnTo>
                    <a:pt x="51816" y="51816"/>
                  </a:lnTo>
                  <a:close/>
                </a:path>
                <a:path w="52070" h="585470">
                  <a:moveTo>
                    <a:pt x="30521" y="533400"/>
                  </a:moveTo>
                  <a:lnTo>
                    <a:pt x="21377" y="533400"/>
                  </a:lnTo>
                  <a:lnTo>
                    <a:pt x="21336" y="547116"/>
                  </a:lnTo>
                  <a:lnTo>
                    <a:pt x="22860" y="550164"/>
                  </a:lnTo>
                  <a:lnTo>
                    <a:pt x="25908" y="551688"/>
                  </a:lnTo>
                  <a:lnTo>
                    <a:pt x="28956" y="550164"/>
                  </a:lnTo>
                  <a:lnTo>
                    <a:pt x="30480" y="547116"/>
                  </a:lnTo>
                  <a:lnTo>
                    <a:pt x="30521" y="533400"/>
                  </a:lnTo>
                  <a:close/>
                </a:path>
                <a:path w="52070" h="585470">
                  <a:moveTo>
                    <a:pt x="51816" y="533400"/>
                  </a:moveTo>
                  <a:lnTo>
                    <a:pt x="30521" y="533400"/>
                  </a:lnTo>
                  <a:lnTo>
                    <a:pt x="30480" y="547116"/>
                  </a:lnTo>
                  <a:lnTo>
                    <a:pt x="28956" y="550164"/>
                  </a:lnTo>
                  <a:lnTo>
                    <a:pt x="25908" y="551688"/>
                  </a:lnTo>
                  <a:lnTo>
                    <a:pt x="22860" y="550164"/>
                  </a:lnTo>
                  <a:lnTo>
                    <a:pt x="21336" y="547116"/>
                  </a:lnTo>
                  <a:lnTo>
                    <a:pt x="21336" y="576072"/>
                  </a:lnTo>
                  <a:lnTo>
                    <a:pt x="25908" y="585216"/>
                  </a:lnTo>
                  <a:lnTo>
                    <a:pt x="51816" y="533400"/>
                  </a:lnTo>
                  <a:close/>
                </a:path>
                <a:path w="52070" h="585470">
                  <a:moveTo>
                    <a:pt x="31962" y="51816"/>
                  </a:moveTo>
                  <a:lnTo>
                    <a:pt x="22818" y="51816"/>
                  </a:lnTo>
                  <a:lnTo>
                    <a:pt x="21377" y="533400"/>
                  </a:lnTo>
                  <a:lnTo>
                    <a:pt x="30521" y="533400"/>
                  </a:lnTo>
                  <a:lnTo>
                    <a:pt x="31962" y="51816"/>
                  </a:lnTo>
                  <a:close/>
                </a:path>
                <a:path w="52070" h="585470">
                  <a:moveTo>
                    <a:pt x="32004" y="38100"/>
                  </a:moveTo>
                  <a:lnTo>
                    <a:pt x="30480" y="35052"/>
                  </a:lnTo>
                  <a:lnTo>
                    <a:pt x="27432" y="33528"/>
                  </a:lnTo>
                  <a:lnTo>
                    <a:pt x="24384" y="35052"/>
                  </a:lnTo>
                  <a:lnTo>
                    <a:pt x="22860" y="38100"/>
                  </a:lnTo>
                  <a:lnTo>
                    <a:pt x="22818" y="51816"/>
                  </a:lnTo>
                  <a:lnTo>
                    <a:pt x="31962" y="51816"/>
                  </a:lnTo>
                  <a:lnTo>
                    <a:pt x="32004" y="38100"/>
                  </a:lnTo>
                  <a:close/>
                </a:path>
                <a:path w="52070" h="585470">
                  <a:moveTo>
                    <a:pt x="32004" y="51816"/>
                  </a:moveTo>
                  <a:lnTo>
                    <a:pt x="32004" y="38100"/>
                  </a:lnTo>
                  <a:lnTo>
                    <a:pt x="31962" y="51816"/>
                  </a:lnTo>
                  <a:close/>
                </a:path>
              </a:pathLst>
            </a:custGeom>
            <a:solidFill>
              <a:srgbClr val="000000"/>
            </a:solidFill>
          </p:spPr>
          <p:txBody>
            <a:bodyPr wrap="square" lIns="0" tIns="0" rIns="0" bIns="0" rtlCol="0"/>
            <a:lstStyle/>
            <a:p>
              <a:endParaRPr sz="1634"/>
            </a:p>
          </p:txBody>
        </p:sp>
        <p:sp>
          <p:nvSpPr>
            <p:cNvPr id="17" name="object 17"/>
            <p:cNvSpPr/>
            <p:nvPr/>
          </p:nvSpPr>
          <p:spPr>
            <a:xfrm>
              <a:off x="7209906" y="5289803"/>
              <a:ext cx="411480" cy="323215"/>
            </a:xfrm>
            <a:custGeom>
              <a:avLst/>
              <a:gdLst/>
              <a:ahLst/>
              <a:cxnLst/>
              <a:rect l="l" t="t" r="r" b="b"/>
              <a:pathLst>
                <a:path w="411479" h="323214">
                  <a:moveTo>
                    <a:pt x="411479" y="323087"/>
                  </a:moveTo>
                  <a:lnTo>
                    <a:pt x="411479" y="0"/>
                  </a:lnTo>
                  <a:lnTo>
                    <a:pt x="0" y="0"/>
                  </a:lnTo>
                  <a:lnTo>
                    <a:pt x="0" y="323087"/>
                  </a:lnTo>
                  <a:lnTo>
                    <a:pt x="411479" y="323087"/>
                  </a:lnTo>
                  <a:close/>
                </a:path>
              </a:pathLst>
            </a:custGeom>
            <a:solidFill>
              <a:srgbClr val="FFFFFF"/>
            </a:solidFill>
          </p:spPr>
          <p:txBody>
            <a:bodyPr wrap="square" lIns="0" tIns="0" rIns="0" bIns="0" rtlCol="0"/>
            <a:lstStyle/>
            <a:p>
              <a:endParaRPr sz="1634"/>
            </a:p>
          </p:txBody>
        </p:sp>
      </p:grpSp>
      <p:sp>
        <p:nvSpPr>
          <p:cNvPr id="18" name="object 18"/>
          <p:cNvSpPr txBox="1"/>
          <p:nvPr/>
        </p:nvSpPr>
        <p:spPr>
          <a:xfrm>
            <a:off x="6504366" y="3545872"/>
            <a:ext cx="2788728" cy="1978903"/>
          </a:xfrm>
          <a:prstGeom prst="rect">
            <a:avLst/>
          </a:prstGeom>
        </p:spPr>
        <p:txBody>
          <a:bodyPr vert="horz" wrap="square" lIns="0" tIns="10950" rIns="0" bIns="0" rtlCol="0">
            <a:spAutoFit/>
          </a:bodyPr>
          <a:lstStyle/>
          <a:p>
            <a:pPr algn="ctr">
              <a:spcBef>
                <a:spcPts val="86"/>
              </a:spcBef>
            </a:pPr>
            <a:r>
              <a:rPr sz="1452" spc="-5" dirty="0">
                <a:latin typeface="Arial MT"/>
                <a:cs typeface="Arial MT"/>
              </a:rPr>
              <a:t>d</a:t>
            </a:r>
            <a:endParaRPr sz="1452">
              <a:latin typeface="Arial MT"/>
              <a:cs typeface="Arial MT"/>
            </a:endParaRPr>
          </a:p>
          <a:p>
            <a:pPr marL="308334" marR="341761" algn="ctr">
              <a:lnSpc>
                <a:spcPct val="257500"/>
              </a:lnSpc>
              <a:spcBef>
                <a:spcPts val="826"/>
              </a:spcBef>
            </a:pPr>
            <a:r>
              <a:rPr sz="1452" spc="-5" dirty="0">
                <a:latin typeface="Arial MT"/>
                <a:cs typeface="Arial MT"/>
              </a:rPr>
              <a:t>The</a:t>
            </a:r>
            <a:r>
              <a:rPr sz="1452" spc="-23" dirty="0">
                <a:latin typeface="Arial MT"/>
                <a:cs typeface="Arial MT"/>
              </a:rPr>
              <a:t> </a:t>
            </a:r>
            <a:r>
              <a:rPr sz="1452" spc="-5" dirty="0">
                <a:latin typeface="Arial MT"/>
                <a:cs typeface="Arial MT"/>
              </a:rPr>
              <a:t>channel</a:t>
            </a:r>
            <a:r>
              <a:rPr sz="1452" spc="-14" dirty="0">
                <a:latin typeface="Arial MT"/>
                <a:cs typeface="Arial MT"/>
              </a:rPr>
              <a:t> </a:t>
            </a:r>
            <a:r>
              <a:rPr sz="1452" dirty="0">
                <a:latin typeface="Arial MT"/>
                <a:cs typeface="Arial MT"/>
              </a:rPr>
              <a:t>section</a:t>
            </a:r>
            <a:r>
              <a:rPr sz="1452" spc="-18" dirty="0">
                <a:latin typeface="Arial MT"/>
                <a:cs typeface="Arial MT"/>
              </a:rPr>
              <a:t> </a:t>
            </a:r>
            <a:r>
              <a:rPr sz="1452" spc="-5" dirty="0">
                <a:latin typeface="Arial MT"/>
                <a:cs typeface="Arial MT"/>
              </a:rPr>
              <a:t>(B-B) </a:t>
            </a:r>
            <a:r>
              <a:rPr sz="1452" spc="-390" dirty="0">
                <a:latin typeface="Arial MT"/>
                <a:cs typeface="Arial MT"/>
              </a:rPr>
              <a:t> </a:t>
            </a:r>
            <a:r>
              <a:rPr sz="1452" spc="-5" dirty="0">
                <a:latin typeface="Arial MT"/>
                <a:cs typeface="Arial MT"/>
              </a:rPr>
              <a:t>y</a:t>
            </a:r>
            <a:endParaRPr sz="1452">
              <a:latin typeface="Arial MT"/>
              <a:cs typeface="Arial MT"/>
            </a:endParaRPr>
          </a:p>
          <a:p>
            <a:pPr>
              <a:spcBef>
                <a:spcPts val="45"/>
              </a:spcBef>
            </a:pPr>
            <a:endParaRPr sz="1724">
              <a:latin typeface="Arial MT"/>
              <a:cs typeface="Arial MT"/>
            </a:endParaRPr>
          </a:p>
          <a:p>
            <a:pPr algn="ctr">
              <a:lnSpc>
                <a:spcPct val="100000"/>
              </a:lnSpc>
            </a:pPr>
            <a:r>
              <a:rPr sz="1452" spc="-5" dirty="0">
                <a:latin typeface="Arial MT"/>
                <a:cs typeface="Arial MT"/>
              </a:rPr>
              <a:t>The</a:t>
            </a:r>
            <a:r>
              <a:rPr sz="1452" spc="-14" dirty="0">
                <a:latin typeface="Arial MT"/>
                <a:cs typeface="Arial MT"/>
              </a:rPr>
              <a:t> </a:t>
            </a:r>
            <a:r>
              <a:rPr sz="1452" dirty="0">
                <a:latin typeface="Arial MT"/>
                <a:cs typeface="Arial MT"/>
              </a:rPr>
              <a:t>vertical</a:t>
            </a:r>
            <a:r>
              <a:rPr sz="1452" spc="-5" dirty="0">
                <a:latin typeface="Arial MT"/>
                <a:cs typeface="Arial MT"/>
              </a:rPr>
              <a:t> channel section</a:t>
            </a:r>
            <a:r>
              <a:rPr sz="1452" spc="-14" dirty="0">
                <a:latin typeface="Arial MT"/>
                <a:cs typeface="Arial MT"/>
              </a:rPr>
              <a:t> </a:t>
            </a:r>
            <a:r>
              <a:rPr sz="1452" spc="-5" dirty="0">
                <a:latin typeface="Arial MT"/>
                <a:cs typeface="Arial MT"/>
              </a:rPr>
              <a:t>(A-A)</a:t>
            </a:r>
            <a:endParaRPr sz="1452">
              <a:latin typeface="Arial MT"/>
              <a:cs typeface="Arial MT"/>
            </a:endParaRPr>
          </a:p>
        </p:txBody>
      </p:sp>
      <p:sp>
        <p:nvSpPr>
          <p:cNvPr id="19" name="Slide Number Placeholder 18">
            <a:extLst>
              <a:ext uri="{FF2B5EF4-FFF2-40B4-BE49-F238E27FC236}">
                <a16:creationId xmlns:a16="http://schemas.microsoft.com/office/drawing/2014/main" id="{2052C75D-D7B4-7FB0-D928-D80A472BE328}"/>
              </a:ext>
            </a:extLst>
          </p:cNvPr>
          <p:cNvSpPr>
            <a:spLocks noGrp="1"/>
          </p:cNvSpPr>
          <p:nvPr>
            <p:ph type="sldNum" sz="quarter" idx="12"/>
          </p:nvPr>
        </p:nvSpPr>
        <p:spPr/>
        <p:txBody>
          <a:bodyPr/>
          <a:lstStyle/>
          <a:p>
            <a:fld id="{34216374-E7D6-4C74-ADA3-2C9987A1DEB2}" type="slidenum">
              <a:rPr lang="en-US" smtClean="0"/>
              <a:t>25</a:t>
            </a:fld>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42264" y="325935"/>
            <a:ext cx="6180268" cy="402061"/>
          </a:xfrm>
          <a:prstGeom prst="rect">
            <a:avLst/>
          </a:prstGeom>
        </p:spPr>
        <p:txBody>
          <a:bodyPr vert="horz" wrap="square" lIns="0" tIns="10950" rIns="0" bIns="0" rtlCol="0" anchor="ctr">
            <a:spAutoFit/>
          </a:bodyPr>
          <a:lstStyle/>
          <a:p>
            <a:pPr marL="11527">
              <a:lnSpc>
                <a:spcPct val="100000"/>
              </a:lnSpc>
              <a:spcBef>
                <a:spcPts val="86"/>
              </a:spcBef>
            </a:pPr>
            <a:r>
              <a:rPr sz="2541" spc="5" dirty="0"/>
              <a:t>Geometric</a:t>
            </a:r>
            <a:r>
              <a:rPr sz="2541" spc="331" dirty="0"/>
              <a:t> </a:t>
            </a:r>
            <a:r>
              <a:rPr sz="2541" dirty="0"/>
              <a:t>Elements</a:t>
            </a:r>
            <a:r>
              <a:rPr sz="2541" spc="322" dirty="0"/>
              <a:t> </a:t>
            </a:r>
            <a:r>
              <a:rPr sz="2541" spc="5" dirty="0"/>
              <a:t>of</a:t>
            </a:r>
            <a:r>
              <a:rPr sz="2541" spc="318" dirty="0"/>
              <a:t> </a:t>
            </a:r>
            <a:r>
              <a:rPr sz="2541" spc="23" dirty="0"/>
              <a:t>Channel</a:t>
            </a:r>
            <a:r>
              <a:rPr sz="2541" spc="331" dirty="0"/>
              <a:t> </a:t>
            </a:r>
            <a:r>
              <a:rPr sz="2541" dirty="0"/>
              <a:t>Section</a:t>
            </a:r>
            <a:endParaRPr sz="2541"/>
          </a:p>
        </p:txBody>
      </p:sp>
      <p:sp>
        <p:nvSpPr>
          <p:cNvPr id="3" name="object 3"/>
          <p:cNvSpPr txBox="1"/>
          <p:nvPr/>
        </p:nvSpPr>
        <p:spPr>
          <a:xfrm>
            <a:off x="2638530" y="1256800"/>
            <a:ext cx="6593476" cy="1017688"/>
          </a:xfrm>
          <a:prstGeom prst="rect">
            <a:avLst/>
          </a:prstGeom>
        </p:spPr>
        <p:txBody>
          <a:bodyPr vert="horz" wrap="square" lIns="0" tIns="12102" rIns="0" bIns="0" rtlCol="0">
            <a:spAutoFit/>
          </a:bodyPr>
          <a:lstStyle/>
          <a:p>
            <a:pPr marL="322166" marR="4611" indent="-311216">
              <a:lnSpc>
                <a:spcPct val="99800"/>
              </a:lnSpc>
              <a:spcBef>
                <a:spcPts val="95"/>
              </a:spcBef>
              <a:buClr>
                <a:srgbClr val="CC6500"/>
              </a:buClr>
              <a:buSzPct val="70833"/>
              <a:buFont typeface="Lucida Sans Unicode"/>
              <a:buChar char="■"/>
              <a:tabLst>
                <a:tab pos="322166" algn="l"/>
                <a:tab pos="322743" algn="l"/>
              </a:tabLst>
            </a:pPr>
            <a:r>
              <a:rPr sz="2178" spc="9" dirty="0">
                <a:solidFill>
                  <a:srgbClr val="3232FF"/>
                </a:solidFill>
                <a:latin typeface="Comic Sans MS"/>
                <a:cs typeface="Comic Sans MS"/>
              </a:rPr>
              <a:t>THE</a:t>
            </a:r>
            <a:r>
              <a:rPr sz="2178" spc="14" dirty="0">
                <a:solidFill>
                  <a:srgbClr val="3232FF"/>
                </a:solidFill>
                <a:latin typeface="Comic Sans MS"/>
                <a:cs typeface="Comic Sans MS"/>
              </a:rPr>
              <a:t> </a:t>
            </a:r>
            <a:r>
              <a:rPr sz="2178" spc="9" dirty="0">
                <a:solidFill>
                  <a:srgbClr val="3232FF"/>
                </a:solidFill>
                <a:latin typeface="Comic Sans MS"/>
                <a:cs typeface="Comic Sans MS"/>
              </a:rPr>
              <a:t>DEPTH</a:t>
            </a:r>
            <a:r>
              <a:rPr sz="2178" spc="14" dirty="0">
                <a:solidFill>
                  <a:srgbClr val="3232FF"/>
                </a:solidFill>
                <a:latin typeface="Comic Sans MS"/>
                <a:cs typeface="Comic Sans MS"/>
              </a:rPr>
              <a:t> </a:t>
            </a:r>
            <a:r>
              <a:rPr sz="2178" dirty="0">
                <a:solidFill>
                  <a:srgbClr val="3232FF"/>
                </a:solidFill>
                <a:latin typeface="Comic Sans MS"/>
                <a:cs typeface="Comic Sans MS"/>
              </a:rPr>
              <a:t>OF</a:t>
            </a:r>
            <a:r>
              <a:rPr sz="2178" spc="5" dirty="0">
                <a:solidFill>
                  <a:srgbClr val="3232FF"/>
                </a:solidFill>
                <a:latin typeface="Comic Sans MS"/>
                <a:cs typeface="Comic Sans MS"/>
              </a:rPr>
              <a:t> </a:t>
            </a:r>
            <a:r>
              <a:rPr sz="2178" spc="64" dirty="0">
                <a:solidFill>
                  <a:srgbClr val="3232FF"/>
                </a:solidFill>
                <a:latin typeface="Comic Sans MS"/>
                <a:cs typeface="Comic Sans MS"/>
              </a:rPr>
              <a:t>FLOW, </a:t>
            </a:r>
            <a:r>
              <a:rPr sz="2178" spc="200" dirty="0">
                <a:solidFill>
                  <a:srgbClr val="3232FF"/>
                </a:solidFill>
                <a:latin typeface="Comic Sans MS"/>
                <a:cs typeface="Comic Sans MS"/>
              </a:rPr>
              <a:t>y, </a:t>
            </a:r>
            <a:r>
              <a:rPr sz="2178" spc="-5" dirty="0">
                <a:solidFill>
                  <a:srgbClr val="3232FF"/>
                </a:solidFill>
                <a:latin typeface="Comic Sans MS"/>
                <a:cs typeface="Comic Sans MS"/>
              </a:rPr>
              <a:t>is the </a:t>
            </a:r>
            <a:r>
              <a:rPr sz="2178" spc="9" dirty="0">
                <a:latin typeface="Comic Sans MS"/>
                <a:cs typeface="Comic Sans MS"/>
              </a:rPr>
              <a:t>vertical </a:t>
            </a:r>
            <a:r>
              <a:rPr sz="2178" spc="14" dirty="0">
                <a:latin typeface="Comic Sans MS"/>
                <a:cs typeface="Comic Sans MS"/>
              </a:rPr>
              <a:t> </a:t>
            </a:r>
            <a:r>
              <a:rPr sz="2178" spc="-5" dirty="0">
                <a:solidFill>
                  <a:srgbClr val="3232FF"/>
                </a:solidFill>
                <a:latin typeface="Comic Sans MS"/>
                <a:cs typeface="Comic Sans MS"/>
              </a:rPr>
              <a:t>distance</a:t>
            </a:r>
            <a:r>
              <a:rPr sz="2178" spc="5" dirty="0">
                <a:solidFill>
                  <a:srgbClr val="3232FF"/>
                </a:solidFill>
                <a:latin typeface="Comic Sans MS"/>
                <a:cs typeface="Comic Sans MS"/>
              </a:rPr>
              <a:t> </a:t>
            </a:r>
            <a:r>
              <a:rPr sz="2178" spc="-5" dirty="0">
                <a:solidFill>
                  <a:srgbClr val="3232FF"/>
                </a:solidFill>
                <a:latin typeface="Comic Sans MS"/>
                <a:cs typeface="Comic Sans MS"/>
              </a:rPr>
              <a:t>of</a:t>
            </a:r>
            <a:r>
              <a:rPr sz="2178" spc="5" dirty="0">
                <a:solidFill>
                  <a:srgbClr val="3232FF"/>
                </a:solidFill>
                <a:latin typeface="Comic Sans MS"/>
                <a:cs typeface="Comic Sans MS"/>
              </a:rPr>
              <a:t> </a:t>
            </a:r>
            <a:r>
              <a:rPr sz="2178" spc="-5" dirty="0">
                <a:solidFill>
                  <a:srgbClr val="3232FF"/>
                </a:solidFill>
                <a:latin typeface="Comic Sans MS"/>
                <a:cs typeface="Comic Sans MS"/>
              </a:rPr>
              <a:t>the</a:t>
            </a:r>
            <a:r>
              <a:rPr sz="2178" spc="5" dirty="0">
                <a:solidFill>
                  <a:srgbClr val="3232FF"/>
                </a:solidFill>
                <a:latin typeface="Comic Sans MS"/>
                <a:cs typeface="Comic Sans MS"/>
              </a:rPr>
              <a:t> </a:t>
            </a:r>
            <a:r>
              <a:rPr sz="2178" spc="-5" dirty="0">
                <a:solidFill>
                  <a:srgbClr val="3232FF"/>
                </a:solidFill>
                <a:latin typeface="Comic Sans MS"/>
                <a:cs typeface="Comic Sans MS"/>
              </a:rPr>
              <a:t>lowest point of</a:t>
            </a:r>
            <a:r>
              <a:rPr sz="2178" spc="-9" dirty="0">
                <a:solidFill>
                  <a:srgbClr val="3232FF"/>
                </a:solidFill>
                <a:latin typeface="Comic Sans MS"/>
                <a:cs typeface="Comic Sans MS"/>
              </a:rPr>
              <a:t> </a:t>
            </a:r>
            <a:r>
              <a:rPr sz="2178" dirty="0">
                <a:solidFill>
                  <a:srgbClr val="3232FF"/>
                </a:solidFill>
                <a:latin typeface="Comic Sans MS"/>
                <a:cs typeface="Comic Sans MS"/>
              </a:rPr>
              <a:t>a</a:t>
            </a:r>
            <a:r>
              <a:rPr sz="2178" spc="-5" dirty="0">
                <a:solidFill>
                  <a:srgbClr val="3232FF"/>
                </a:solidFill>
                <a:latin typeface="Comic Sans MS"/>
                <a:cs typeface="Comic Sans MS"/>
              </a:rPr>
              <a:t> channel</a:t>
            </a:r>
            <a:r>
              <a:rPr sz="2178" spc="-9" dirty="0">
                <a:solidFill>
                  <a:srgbClr val="3232FF"/>
                </a:solidFill>
                <a:latin typeface="Comic Sans MS"/>
                <a:cs typeface="Comic Sans MS"/>
              </a:rPr>
              <a:t> </a:t>
            </a:r>
            <a:r>
              <a:rPr sz="2178" spc="-5" dirty="0">
                <a:solidFill>
                  <a:srgbClr val="3232FF"/>
                </a:solidFill>
                <a:latin typeface="Comic Sans MS"/>
                <a:cs typeface="Comic Sans MS"/>
              </a:rPr>
              <a:t>section </a:t>
            </a:r>
            <a:r>
              <a:rPr sz="2178" spc="-640" dirty="0">
                <a:solidFill>
                  <a:srgbClr val="3232FF"/>
                </a:solidFill>
                <a:latin typeface="Comic Sans MS"/>
                <a:cs typeface="Comic Sans MS"/>
              </a:rPr>
              <a:t> </a:t>
            </a:r>
            <a:r>
              <a:rPr sz="2178" spc="-5" dirty="0">
                <a:solidFill>
                  <a:srgbClr val="3232FF"/>
                </a:solidFill>
                <a:latin typeface="Comic Sans MS"/>
                <a:cs typeface="Comic Sans MS"/>
              </a:rPr>
              <a:t>from</a:t>
            </a:r>
            <a:r>
              <a:rPr sz="2178" spc="-9" dirty="0">
                <a:solidFill>
                  <a:srgbClr val="3232FF"/>
                </a:solidFill>
                <a:latin typeface="Comic Sans MS"/>
                <a:cs typeface="Comic Sans MS"/>
              </a:rPr>
              <a:t> </a:t>
            </a:r>
            <a:r>
              <a:rPr sz="2178" spc="-5" dirty="0">
                <a:solidFill>
                  <a:srgbClr val="3232FF"/>
                </a:solidFill>
                <a:latin typeface="Comic Sans MS"/>
                <a:cs typeface="Comic Sans MS"/>
              </a:rPr>
              <a:t>the</a:t>
            </a:r>
            <a:r>
              <a:rPr sz="2178" spc="5" dirty="0">
                <a:solidFill>
                  <a:srgbClr val="3232FF"/>
                </a:solidFill>
                <a:latin typeface="Comic Sans MS"/>
                <a:cs typeface="Comic Sans MS"/>
              </a:rPr>
              <a:t> </a:t>
            </a:r>
            <a:r>
              <a:rPr sz="2178" spc="-5" dirty="0">
                <a:solidFill>
                  <a:srgbClr val="3232FF"/>
                </a:solidFill>
                <a:latin typeface="Comic Sans MS"/>
                <a:cs typeface="Comic Sans MS"/>
              </a:rPr>
              <a:t>free surface.</a:t>
            </a:r>
            <a:endParaRPr sz="2178">
              <a:latin typeface="Comic Sans MS"/>
              <a:cs typeface="Comic Sans MS"/>
            </a:endParaRPr>
          </a:p>
        </p:txBody>
      </p:sp>
      <p:sp>
        <p:nvSpPr>
          <p:cNvPr id="4" name="object 4"/>
          <p:cNvSpPr/>
          <p:nvPr/>
        </p:nvSpPr>
        <p:spPr>
          <a:xfrm>
            <a:off x="2370654" y="4360995"/>
            <a:ext cx="2637737" cy="788382"/>
          </a:xfrm>
          <a:custGeom>
            <a:avLst/>
            <a:gdLst/>
            <a:ahLst/>
            <a:cxnLst/>
            <a:rect l="l" t="t" r="r" b="b"/>
            <a:pathLst>
              <a:path w="2906395" h="868679">
                <a:moveTo>
                  <a:pt x="2592324" y="486156"/>
                </a:moveTo>
                <a:lnTo>
                  <a:pt x="0" y="486156"/>
                </a:lnTo>
                <a:lnTo>
                  <a:pt x="0" y="868680"/>
                </a:lnTo>
                <a:lnTo>
                  <a:pt x="2592324" y="868680"/>
                </a:lnTo>
                <a:lnTo>
                  <a:pt x="2592324" y="486156"/>
                </a:lnTo>
                <a:close/>
              </a:path>
              <a:path w="2906395" h="868679">
                <a:moveTo>
                  <a:pt x="2906268" y="0"/>
                </a:moveTo>
                <a:lnTo>
                  <a:pt x="2601468" y="0"/>
                </a:lnTo>
                <a:lnTo>
                  <a:pt x="2601468" y="364236"/>
                </a:lnTo>
                <a:lnTo>
                  <a:pt x="2906268" y="364236"/>
                </a:lnTo>
                <a:lnTo>
                  <a:pt x="2906268" y="0"/>
                </a:lnTo>
                <a:close/>
              </a:path>
            </a:pathLst>
          </a:custGeom>
          <a:solidFill>
            <a:srgbClr val="FFFFFF"/>
          </a:solidFill>
        </p:spPr>
        <p:txBody>
          <a:bodyPr wrap="square" lIns="0" tIns="0" rIns="0" bIns="0" rtlCol="0"/>
          <a:lstStyle/>
          <a:p>
            <a:endParaRPr sz="1634"/>
          </a:p>
        </p:txBody>
      </p:sp>
      <p:sp>
        <p:nvSpPr>
          <p:cNvPr id="5" name="object 5"/>
          <p:cNvSpPr txBox="1"/>
          <p:nvPr/>
        </p:nvSpPr>
        <p:spPr>
          <a:xfrm>
            <a:off x="3213910" y="4381281"/>
            <a:ext cx="4578724" cy="709137"/>
          </a:xfrm>
          <a:prstGeom prst="rect">
            <a:avLst/>
          </a:prstGeom>
        </p:spPr>
        <p:txBody>
          <a:bodyPr vert="horz" wrap="square" lIns="0" tIns="11526" rIns="0" bIns="0" rtlCol="0">
            <a:spAutoFit/>
          </a:bodyPr>
          <a:lstStyle/>
          <a:p>
            <a:pPr marR="1266765" algn="ctr">
              <a:spcBef>
                <a:spcPts val="91"/>
              </a:spcBef>
            </a:pPr>
            <a:r>
              <a:rPr sz="1815" dirty="0">
                <a:latin typeface="Times New Roman"/>
                <a:cs typeface="Times New Roman"/>
              </a:rPr>
              <a:t>z</a:t>
            </a:r>
            <a:endParaRPr sz="1815">
              <a:latin typeface="Times New Roman"/>
              <a:cs typeface="Times New Roman"/>
            </a:endParaRPr>
          </a:p>
          <a:p>
            <a:pPr marL="11527">
              <a:spcBef>
                <a:spcPts val="1325"/>
              </a:spcBef>
              <a:tabLst>
                <a:tab pos="813196" algn="l"/>
                <a:tab pos="4566807" algn="l"/>
              </a:tabLst>
            </a:pPr>
            <a:r>
              <a:rPr sz="1634" b="1" spc="-5" dirty="0">
                <a:solidFill>
                  <a:srgbClr val="00007F"/>
                </a:solidFill>
                <a:latin typeface="Arial"/>
                <a:cs typeface="Arial"/>
              </a:rPr>
              <a:t>Datum	</a:t>
            </a:r>
            <a:r>
              <a:rPr sz="1634" b="1" u="sng" spc="-5" dirty="0">
                <a:solidFill>
                  <a:srgbClr val="00007F"/>
                </a:solidFill>
                <a:uFill>
                  <a:solidFill>
                    <a:srgbClr val="000000"/>
                  </a:solidFill>
                </a:uFill>
                <a:latin typeface="Arial"/>
                <a:cs typeface="Arial"/>
              </a:rPr>
              <a:t> 	</a:t>
            </a:r>
            <a:endParaRPr sz="1634">
              <a:latin typeface="Arial"/>
              <a:cs typeface="Arial"/>
            </a:endParaRPr>
          </a:p>
        </p:txBody>
      </p:sp>
      <p:sp>
        <p:nvSpPr>
          <p:cNvPr id="6" name="object 6"/>
          <p:cNvSpPr/>
          <p:nvPr/>
        </p:nvSpPr>
        <p:spPr>
          <a:xfrm>
            <a:off x="4197765" y="4110650"/>
            <a:ext cx="262794" cy="347510"/>
          </a:xfrm>
          <a:custGeom>
            <a:avLst/>
            <a:gdLst/>
            <a:ahLst/>
            <a:cxnLst/>
            <a:rect l="l" t="t" r="r" b="b"/>
            <a:pathLst>
              <a:path w="289560" h="382904">
                <a:moveTo>
                  <a:pt x="289559" y="382523"/>
                </a:moveTo>
                <a:lnTo>
                  <a:pt x="289559" y="0"/>
                </a:lnTo>
                <a:lnTo>
                  <a:pt x="0" y="0"/>
                </a:lnTo>
                <a:lnTo>
                  <a:pt x="0" y="382523"/>
                </a:lnTo>
                <a:lnTo>
                  <a:pt x="289559" y="382523"/>
                </a:lnTo>
                <a:close/>
              </a:path>
            </a:pathLst>
          </a:custGeom>
          <a:solidFill>
            <a:srgbClr val="FFFFFF"/>
          </a:solidFill>
        </p:spPr>
        <p:txBody>
          <a:bodyPr wrap="square" lIns="0" tIns="0" rIns="0" bIns="0" rtlCol="0"/>
          <a:lstStyle/>
          <a:p>
            <a:endParaRPr sz="1634"/>
          </a:p>
        </p:txBody>
      </p:sp>
      <p:sp>
        <p:nvSpPr>
          <p:cNvPr id="7" name="object 7"/>
          <p:cNvSpPr txBox="1"/>
          <p:nvPr/>
        </p:nvSpPr>
        <p:spPr>
          <a:xfrm>
            <a:off x="4270618" y="4130935"/>
            <a:ext cx="138889" cy="290946"/>
          </a:xfrm>
          <a:prstGeom prst="rect">
            <a:avLst/>
          </a:prstGeom>
        </p:spPr>
        <p:txBody>
          <a:bodyPr vert="horz" wrap="square" lIns="0" tIns="11526" rIns="0" bIns="0" rtlCol="0">
            <a:spAutoFit/>
          </a:bodyPr>
          <a:lstStyle/>
          <a:p>
            <a:pPr marL="11527">
              <a:spcBef>
                <a:spcPts val="91"/>
              </a:spcBef>
            </a:pPr>
            <a:r>
              <a:rPr sz="1815" dirty="0">
                <a:latin typeface="Times New Roman"/>
                <a:cs typeface="Times New Roman"/>
              </a:rPr>
              <a:t>h</a:t>
            </a:r>
            <a:endParaRPr sz="1815">
              <a:latin typeface="Times New Roman"/>
              <a:cs typeface="Times New Roman"/>
            </a:endParaRPr>
          </a:p>
        </p:txBody>
      </p:sp>
      <p:sp>
        <p:nvSpPr>
          <p:cNvPr id="8" name="object 8"/>
          <p:cNvSpPr/>
          <p:nvPr/>
        </p:nvSpPr>
        <p:spPr>
          <a:xfrm>
            <a:off x="7070518" y="4183957"/>
            <a:ext cx="264523" cy="307169"/>
          </a:xfrm>
          <a:custGeom>
            <a:avLst/>
            <a:gdLst/>
            <a:ahLst/>
            <a:cxnLst/>
            <a:rect l="l" t="t" r="r" b="b"/>
            <a:pathLst>
              <a:path w="291465" h="338454">
                <a:moveTo>
                  <a:pt x="291083" y="338327"/>
                </a:moveTo>
                <a:lnTo>
                  <a:pt x="291083" y="0"/>
                </a:lnTo>
                <a:lnTo>
                  <a:pt x="0" y="0"/>
                </a:lnTo>
                <a:lnTo>
                  <a:pt x="0" y="338327"/>
                </a:lnTo>
                <a:lnTo>
                  <a:pt x="291083" y="338327"/>
                </a:lnTo>
                <a:close/>
              </a:path>
            </a:pathLst>
          </a:custGeom>
          <a:solidFill>
            <a:srgbClr val="FFFFFF"/>
          </a:solidFill>
        </p:spPr>
        <p:txBody>
          <a:bodyPr wrap="square" lIns="0" tIns="0" rIns="0" bIns="0" rtlCol="0"/>
          <a:lstStyle/>
          <a:p>
            <a:endParaRPr sz="1634"/>
          </a:p>
        </p:txBody>
      </p:sp>
      <p:sp>
        <p:nvSpPr>
          <p:cNvPr id="9" name="object 9"/>
          <p:cNvSpPr txBox="1"/>
          <p:nvPr/>
        </p:nvSpPr>
        <p:spPr>
          <a:xfrm>
            <a:off x="7143363" y="4211155"/>
            <a:ext cx="107769" cy="207205"/>
          </a:xfrm>
          <a:prstGeom prst="rect">
            <a:avLst/>
          </a:prstGeom>
        </p:spPr>
        <p:txBody>
          <a:bodyPr vert="horz" wrap="square" lIns="0" tIns="11526" rIns="0" bIns="0" rtlCol="0">
            <a:spAutoFit/>
          </a:bodyPr>
          <a:lstStyle/>
          <a:p>
            <a:pPr marL="11527">
              <a:spcBef>
                <a:spcPts val="91"/>
              </a:spcBef>
            </a:pPr>
            <a:r>
              <a:rPr sz="1271" dirty="0">
                <a:solidFill>
                  <a:srgbClr val="FF0000"/>
                </a:solidFill>
                <a:latin typeface="Symbol"/>
                <a:cs typeface="Symbol"/>
              </a:rPr>
              <a:t></a:t>
            </a:r>
            <a:endParaRPr sz="1271">
              <a:latin typeface="Symbol"/>
              <a:cs typeface="Symbol"/>
            </a:endParaRPr>
          </a:p>
        </p:txBody>
      </p:sp>
      <p:grpSp>
        <p:nvGrpSpPr>
          <p:cNvPr id="10" name="object 10"/>
          <p:cNvGrpSpPr/>
          <p:nvPr/>
        </p:nvGrpSpPr>
        <p:grpSpPr>
          <a:xfrm>
            <a:off x="3934279" y="2631570"/>
            <a:ext cx="3775934" cy="2455625"/>
            <a:chOff x="2964804" y="2899600"/>
            <a:chExt cx="4160520" cy="2705735"/>
          </a:xfrm>
        </p:grpSpPr>
        <p:sp>
          <p:nvSpPr>
            <p:cNvPr id="11" name="object 11"/>
            <p:cNvSpPr/>
            <p:nvPr/>
          </p:nvSpPr>
          <p:spPr>
            <a:xfrm>
              <a:off x="2983854" y="4125468"/>
              <a:ext cx="4122420" cy="622300"/>
            </a:xfrm>
            <a:custGeom>
              <a:avLst/>
              <a:gdLst/>
              <a:ahLst/>
              <a:cxnLst/>
              <a:rect l="l" t="t" r="r" b="b"/>
              <a:pathLst>
                <a:path w="4122420" h="622300">
                  <a:moveTo>
                    <a:pt x="0" y="0"/>
                  </a:moveTo>
                  <a:lnTo>
                    <a:pt x="4122419" y="621791"/>
                  </a:lnTo>
                </a:path>
              </a:pathLst>
            </a:custGeom>
            <a:ln w="38099">
              <a:solidFill>
                <a:srgbClr val="7F0000"/>
              </a:solidFill>
            </a:ln>
          </p:spPr>
          <p:txBody>
            <a:bodyPr wrap="square" lIns="0" tIns="0" rIns="0" bIns="0" rtlCol="0"/>
            <a:lstStyle/>
            <a:p>
              <a:endParaRPr sz="1634"/>
            </a:p>
          </p:txBody>
        </p:sp>
        <p:sp>
          <p:nvSpPr>
            <p:cNvPr id="12" name="object 12"/>
            <p:cNvSpPr/>
            <p:nvPr/>
          </p:nvSpPr>
          <p:spPr>
            <a:xfrm>
              <a:off x="6621642" y="4770120"/>
              <a:ext cx="463550" cy="0"/>
            </a:xfrm>
            <a:custGeom>
              <a:avLst/>
              <a:gdLst/>
              <a:ahLst/>
              <a:cxnLst/>
              <a:rect l="l" t="t" r="r" b="b"/>
              <a:pathLst>
                <a:path w="463550">
                  <a:moveTo>
                    <a:pt x="0" y="0"/>
                  </a:moveTo>
                  <a:lnTo>
                    <a:pt x="463295" y="0"/>
                  </a:lnTo>
                </a:path>
              </a:pathLst>
            </a:custGeom>
            <a:ln w="9524">
              <a:solidFill>
                <a:srgbClr val="000000"/>
              </a:solidFill>
            </a:ln>
          </p:spPr>
          <p:txBody>
            <a:bodyPr wrap="square" lIns="0" tIns="0" rIns="0" bIns="0" rtlCol="0"/>
            <a:lstStyle/>
            <a:p>
              <a:endParaRPr sz="1634"/>
            </a:p>
          </p:txBody>
        </p:sp>
        <p:sp>
          <p:nvSpPr>
            <p:cNvPr id="13" name="object 13"/>
            <p:cNvSpPr/>
            <p:nvPr/>
          </p:nvSpPr>
          <p:spPr>
            <a:xfrm>
              <a:off x="4014078" y="3552444"/>
              <a:ext cx="346075" cy="273050"/>
            </a:xfrm>
            <a:custGeom>
              <a:avLst/>
              <a:gdLst/>
              <a:ahLst/>
              <a:cxnLst/>
              <a:rect l="l" t="t" r="r" b="b"/>
              <a:pathLst>
                <a:path w="346075" h="273050">
                  <a:moveTo>
                    <a:pt x="345947" y="272795"/>
                  </a:moveTo>
                  <a:lnTo>
                    <a:pt x="345947" y="0"/>
                  </a:lnTo>
                  <a:lnTo>
                    <a:pt x="0" y="0"/>
                  </a:lnTo>
                  <a:lnTo>
                    <a:pt x="0" y="272795"/>
                  </a:lnTo>
                  <a:lnTo>
                    <a:pt x="345947" y="272795"/>
                  </a:lnTo>
                  <a:close/>
                </a:path>
              </a:pathLst>
            </a:custGeom>
            <a:solidFill>
              <a:srgbClr val="FFFFFF"/>
            </a:solidFill>
          </p:spPr>
          <p:txBody>
            <a:bodyPr wrap="square" lIns="0" tIns="0" rIns="0" bIns="0" rtlCol="0"/>
            <a:lstStyle/>
            <a:p>
              <a:endParaRPr sz="1634"/>
            </a:p>
          </p:txBody>
        </p:sp>
        <p:sp>
          <p:nvSpPr>
            <p:cNvPr id="14" name="object 14"/>
            <p:cNvSpPr/>
            <p:nvPr/>
          </p:nvSpPr>
          <p:spPr>
            <a:xfrm>
              <a:off x="3372474" y="2913888"/>
              <a:ext cx="3667125" cy="623570"/>
            </a:xfrm>
            <a:custGeom>
              <a:avLst/>
              <a:gdLst/>
              <a:ahLst/>
              <a:cxnLst/>
              <a:rect l="l" t="t" r="r" b="b"/>
              <a:pathLst>
                <a:path w="3667125" h="623570">
                  <a:moveTo>
                    <a:pt x="0" y="0"/>
                  </a:moveTo>
                  <a:lnTo>
                    <a:pt x="3666743" y="623315"/>
                  </a:lnTo>
                </a:path>
              </a:pathLst>
            </a:custGeom>
            <a:ln w="28574">
              <a:solidFill>
                <a:srgbClr val="0000FF"/>
              </a:solidFill>
            </a:ln>
          </p:spPr>
          <p:txBody>
            <a:bodyPr wrap="square" lIns="0" tIns="0" rIns="0" bIns="0" rtlCol="0"/>
            <a:lstStyle/>
            <a:p>
              <a:endParaRPr sz="1634"/>
            </a:p>
          </p:txBody>
        </p:sp>
        <p:pic>
          <p:nvPicPr>
            <p:cNvPr id="15" name="object 15"/>
            <p:cNvPicPr/>
            <p:nvPr/>
          </p:nvPicPr>
          <p:blipFill>
            <a:blip r:embed="rId2" cstate="print"/>
            <a:stretch>
              <a:fillRect/>
            </a:stretch>
          </p:blipFill>
          <p:spPr>
            <a:xfrm>
              <a:off x="6260264" y="3262693"/>
              <a:ext cx="187832" cy="151256"/>
            </a:xfrm>
            <a:prstGeom prst="rect">
              <a:avLst/>
            </a:prstGeom>
          </p:spPr>
        </p:pic>
        <p:sp>
          <p:nvSpPr>
            <p:cNvPr id="16" name="object 16"/>
            <p:cNvSpPr/>
            <p:nvPr/>
          </p:nvSpPr>
          <p:spPr>
            <a:xfrm>
              <a:off x="4050652" y="3037344"/>
              <a:ext cx="76200" cy="2567940"/>
            </a:xfrm>
            <a:custGeom>
              <a:avLst/>
              <a:gdLst/>
              <a:ahLst/>
              <a:cxnLst/>
              <a:rect l="l" t="t" r="r" b="b"/>
              <a:pathLst>
                <a:path w="76200" h="2567940">
                  <a:moveTo>
                    <a:pt x="76200" y="1338072"/>
                  </a:moveTo>
                  <a:lnTo>
                    <a:pt x="38100" y="1261872"/>
                  </a:lnTo>
                  <a:lnTo>
                    <a:pt x="0" y="1338072"/>
                  </a:lnTo>
                  <a:lnTo>
                    <a:pt x="33528" y="1338072"/>
                  </a:lnTo>
                  <a:lnTo>
                    <a:pt x="33528" y="2491740"/>
                  </a:lnTo>
                  <a:lnTo>
                    <a:pt x="0" y="2491740"/>
                  </a:lnTo>
                  <a:lnTo>
                    <a:pt x="33528" y="2558796"/>
                  </a:lnTo>
                  <a:lnTo>
                    <a:pt x="38100" y="2567940"/>
                  </a:lnTo>
                  <a:lnTo>
                    <a:pt x="42672" y="2558796"/>
                  </a:lnTo>
                  <a:lnTo>
                    <a:pt x="76200" y="2491740"/>
                  </a:lnTo>
                  <a:lnTo>
                    <a:pt x="42672" y="2491740"/>
                  </a:lnTo>
                  <a:lnTo>
                    <a:pt x="42672" y="1338072"/>
                  </a:lnTo>
                  <a:lnTo>
                    <a:pt x="76200" y="1338072"/>
                  </a:lnTo>
                  <a:close/>
                </a:path>
                <a:path w="76200" h="2567940">
                  <a:moveTo>
                    <a:pt x="76200" y="76200"/>
                  </a:moveTo>
                  <a:lnTo>
                    <a:pt x="38100" y="0"/>
                  </a:lnTo>
                  <a:lnTo>
                    <a:pt x="0" y="76200"/>
                  </a:lnTo>
                  <a:lnTo>
                    <a:pt x="33528" y="76200"/>
                  </a:lnTo>
                  <a:lnTo>
                    <a:pt x="33528" y="1175004"/>
                  </a:lnTo>
                  <a:lnTo>
                    <a:pt x="0" y="1175004"/>
                  </a:lnTo>
                  <a:lnTo>
                    <a:pt x="33528" y="1242060"/>
                  </a:lnTo>
                  <a:lnTo>
                    <a:pt x="38100" y="1251204"/>
                  </a:lnTo>
                  <a:lnTo>
                    <a:pt x="42672" y="1242060"/>
                  </a:lnTo>
                  <a:lnTo>
                    <a:pt x="76200" y="1175004"/>
                  </a:lnTo>
                  <a:lnTo>
                    <a:pt x="42672" y="1175004"/>
                  </a:lnTo>
                  <a:lnTo>
                    <a:pt x="42672" y="76200"/>
                  </a:lnTo>
                  <a:lnTo>
                    <a:pt x="76200" y="76200"/>
                  </a:lnTo>
                  <a:close/>
                </a:path>
              </a:pathLst>
            </a:custGeom>
            <a:solidFill>
              <a:srgbClr val="000000"/>
            </a:solidFill>
          </p:spPr>
          <p:txBody>
            <a:bodyPr wrap="square" lIns="0" tIns="0" rIns="0" bIns="0" rtlCol="0"/>
            <a:lstStyle/>
            <a:p>
              <a:endParaRPr sz="1634"/>
            </a:p>
          </p:txBody>
        </p:sp>
        <p:sp>
          <p:nvSpPr>
            <p:cNvPr id="17" name="object 17"/>
            <p:cNvSpPr/>
            <p:nvPr/>
          </p:nvSpPr>
          <p:spPr>
            <a:xfrm>
              <a:off x="6258930" y="3471672"/>
              <a:ext cx="216535" cy="99060"/>
            </a:xfrm>
            <a:custGeom>
              <a:avLst/>
              <a:gdLst/>
              <a:ahLst/>
              <a:cxnLst/>
              <a:rect l="l" t="t" r="r" b="b"/>
              <a:pathLst>
                <a:path w="216535" h="99060">
                  <a:moveTo>
                    <a:pt x="0" y="0"/>
                  </a:moveTo>
                  <a:lnTo>
                    <a:pt x="216407" y="0"/>
                  </a:lnTo>
                </a:path>
                <a:path w="216535" h="99060">
                  <a:moveTo>
                    <a:pt x="27431" y="53339"/>
                  </a:moveTo>
                  <a:lnTo>
                    <a:pt x="202691" y="53339"/>
                  </a:lnTo>
                </a:path>
                <a:path w="216535" h="99060">
                  <a:moveTo>
                    <a:pt x="56387" y="99059"/>
                  </a:moveTo>
                  <a:lnTo>
                    <a:pt x="196595" y="99059"/>
                  </a:lnTo>
                </a:path>
              </a:pathLst>
            </a:custGeom>
            <a:ln w="9524">
              <a:solidFill>
                <a:srgbClr val="000000"/>
              </a:solidFill>
            </a:ln>
          </p:spPr>
          <p:txBody>
            <a:bodyPr wrap="square" lIns="0" tIns="0" rIns="0" bIns="0" rtlCol="0"/>
            <a:lstStyle/>
            <a:p>
              <a:endParaRPr sz="1634"/>
            </a:p>
          </p:txBody>
        </p:sp>
        <p:sp>
          <p:nvSpPr>
            <p:cNvPr id="18" name="object 18"/>
            <p:cNvSpPr/>
            <p:nvPr/>
          </p:nvSpPr>
          <p:spPr>
            <a:xfrm>
              <a:off x="4065894" y="3080004"/>
              <a:ext cx="291465" cy="1209040"/>
            </a:xfrm>
            <a:custGeom>
              <a:avLst/>
              <a:gdLst/>
              <a:ahLst/>
              <a:cxnLst/>
              <a:rect l="l" t="t" r="r" b="b"/>
              <a:pathLst>
                <a:path w="291464" h="1209039">
                  <a:moveTo>
                    <a:pt x="33137" y="1132998"/>
                  </a:moveTo>
                  <a:lnTo>
                    <a:pt x="0" y="1126236"/>
                  </a:lnTo>
                  <a:lnTo>
                    <a:pt x="22860" y="1208532"/>
                  </a:lnTo>
                  <a:lnTo>
                    <a:pt x="30480" y="1198670"/>
                  </a:lnTo>
                  <a:lnTo>
                    <a:pt x="30480" y="1146048"/>
                  </a:lnTo>
                  <a:lnTo>
                    <a:pt x="33137" y="1132998"/>
                  </a:lnTo>
                  <a:close/>
                </a:path>
                <a:path w="291464" h="1209039">
                  <a:moveTo>
                    <a:pt x="42214" y="1134851"/>
                  </a:moveTo>
                  <a:lnTo>
                    <a:pt x="33137" y="1132998"/>
                  </a:lnTo>
                  <a:lnTo>
                    <a:pt x="30480" y="1146048"/>
                  </a:lnTo>
                  <a:lnTo>
                    <a:pt x="32004" y="1149096"/>
                  </a:lnTo>
                  <a:lnTo>
                    <a:pt x="35052" y="1152144"/>
                  </a:lnTo>
                  <a:lnTo>
                    <a:pt x="38100" y="1150620"/>
                  </a:lnTo>
                  <a:lnTo>
                    <a:pt x="39624" y="1147572"/>
                  </a:lnTo>
                  <a:lnTo>
                    <a:pt x="42214" y="1134851"/>
                  </a:lnTo>
                  <a:close/>
                </a:path>
                <a:path w="291464" h="1209039">
                  <a:moveTo>
                    <a:pt x="74676" y="1141476"/>
                  </a:moveTo>
                  <a:lnTo>
                    <a:pt x="42214" y="1134851"/>
                  </a:lnTo>
                  <a:lnTo>
                    <a:pt x="39624" y="1147572"/>
                  </a:lnTo>
                  <a:lnTo>
                    <a:pt x="38100" y="1150620"/>
                  </a:lnTo>
                  <a:lnTo>
                    <a:pt x="35052" y="1152144"/>
                  </a:lnTo>
                  <a:lnTo>
                    <a:pt x="32004" y="1149096"/>
                  </a:lnTo>
                  <a:lnTo>
                    <a:pt x="30480" y="1146048"/>
                  </a:lnTo>
                  <a:lnTo>
                    <a:pt x="30480" y="1198670"/>
                  </a:lnTo>
                  <a:lnTo>
                    <a:pt x="74676" y="1141476"/>
                  </a:lnTo>
                  <a:close/>
                </a:path>
                <a:path w="291464" h="1209039">
                  <a:moveTo>
                    <a:pt x="257946" y="75533"/>
                  </a:moveTo>
                  <a:lnTo>
                    <a:pt x="248869" y="73680"/>
                  </a:lnTo>
                  <a:lnTo>
                    <a:pt x="33137" y="1132998"/>
                  </a:lnTo>
                  <a:lnTo>
                    <a:pt x="42214" y="1134851"/>
                  </a:lnTo>
                  <a:lnTo>
                    <a:pt x="257946" y="75533"/>
                  </a:lnTo>
                  <a:close/>
                </a:path>
                <a:path w="291464" h="1209039">
                  <a:moveTo>
                    <a:pt x="291084" y="82296"/>
                  </a:moveTo>
                  <a:lnTo>
                    <a:pt x="268224" y="0"/>
                  </a:lnTo>
                  <a:lnTo>
                    <a:pt x="216408" y="67056"/>
                  </a:lnTo>
                  <a:lnTo>
                    <a:pt x="248869" y="73680"/>
                  </a:lnTo>
                  <a:lnTo>
                    <a:pt x="251460" y="60960"/>
                  </a:lnTo>
                  <a:lnTo>
                    <a:pt x="252984" y="57912"/>
                  </a:lnTo>
                  <a:lnTo>
                    <a:pt x="257556" y="56388"/>
                  </a:lnTo>
                  <a:lnTo>
                    <a:pt x="260604" y="59436"/>
                  </a:lnTo>
                  <a:lnTo>
                    <a:pt x="260604" y="76075"/>
                  </a:lnTo>
                  <a:lnTo>
                    <a:pt x="291084" y="82296"/>
                  </a:lnTo>
                  <a:close/>
                </a:path>
                <a:path w="291464" h="1209039">
                  <a:moveTo>
                    <a:pt x="260604" y="62484"/>
                  </a:moveTo>
                  <a:lnTo>
                    <a:pt x="260604" y="59436"/>
                  </a:lnTo>
                  <a:lnTo>
                    <a:pt x="257556" y="56388"/>
                  </a:lnTo>
                  <a:lnTo>
                    <a:pt x="252984" y="57912"/>
                  </a:lnTo>
                  <a:lnTo>
                    <a:pt x="251460" y="60960"/>
                  </a:lnTo>
                  <a:lnTo>
                    <a:pt x="248869" y="73680"/>
                  </a:lnTo>
                  <a:lnTo>
                    <a:pt x="257946" y="75533"/>
                  </a:lnTo>
                  <a:lnTo>
                    <a:pt x="260604" y="62484"/>
                  </a:lnTo>
                  <a:close/>
                </a:path>
                <a:path w="291464" h="1209039">
                  <a:moveTo>
                    <a:pt x="260604" y="76075"/>
                  </a:moveTo>
                  <a:lnTo>
                    <a:pt x="260604" y="62484"/>
                  </a:lnTo>
                  <a:lnTo>
                    <a:pt x="257946" y="75533"/>
                  </a:lnTo>
                  <a:lnTo>
                    <a:pt x="260604" y="76075"/>
                  </a:lnTo>
                  <a:close/>
                </a:path>
              </a:pathLst>
            </a:custGeom>
            <a:solidFill>
              <a:srgbClr val="000000"/>
            </a:solidFill>
          </p:spPr>
          <p:txBody>
            <a:bodyPr wrap="square" lIns="0" tIns="0" rIns="0" bIns="0" rtlCol="0"/>
            <a:lstStyle/>
            <a:p>
              <a:endParaRPr sz="1634"/>
            </a:p>
          </p:txBody>
        </p:sp>
      </p:grpSp>
      <p:sp>
        <p:nvSpPr>
          <p:cNvPr id="19" name="object 19"/>
          <p:cNvSpPr txBox="1"/>
          <p:nvPr/>
        </p:nvSpPr>
        <p:spPr>
          <a:xfrm>
            <a:off x="5148903" y="3003688"/>
            <a:ext cx="138889" cy="290946"/>
          </a:xfrm>
          <a:prstGeom prst="rect">
            <a:avLst/>
          </a:prstGeom>
        </p:spPr>
        <p:txBody>
          <a:bodyPr vert="horz" wrap="square" lIns="0" tIns="11526" rIns="0" bIns="0" rtlCol="0">
            <a:spAutoFit/>
          </a:bodyPr>
          <a:lstStyle/>
          <a:p>
            <a:pPr marL="11527">
              <a:spcBef>
                <a:spcPts val="91"/>
              </a:spcBef>
            </a:pPr>
            <a:r>
              <a:rPr sz="1815" dirty="0">
                <a:latin typeface="Times New Roman"/>
                <a:cs typeface="Times New Roman"/>
              </a:rPr>
              <a:t>d</a:t>
            </a:r>
            <a:endParaRPr sz="1815">
              <a:latin typeface="Times New Roman"/>
              <a:cs typeface="Times New Roman"/>
            </a:endParaRPr>
          </a:p>
        </p:txBody>
      </p:sp>
      <p:grpSp>
        <p:nvGrpSpPr>
          <p:cNvPr id="20" name="object 20"/>
          <p:cNvGrpSpPr/>
          <p:nvPr/>
        </p:nvGrpSpPr>
        <p:grpSpPr>
          <a:xfrm>
            <a:off x="4405234" y="2752247"/>
            <a:ext cx="2906294" cy="2335178"/>
            <a:chOff x="3483726" y="3032569"/>
            <a:chExt cx="3202305" cy="2573020"/>
          </a:xfrm>
        </p:grpSpPr>
        <p:sp>
          <p:nvSpPr>
            <p:cNvPr id="21" name="object 21"/>
            <p:cNvSpPr/>
            <p:nvPr/>
          </p:nvSpPr>
          <p:spPr>
            <a:xfrm>
              <a:off x="3529446" y="3037331"/>
              <a:ext cx="3152140" cy="1732914"/>
            </a:xfrm>
            <a:custGeom>
              <a:avLst/>
              <a:gdLst/>
              <a:ahLst/>
              <a:cxnLst/>
              <a:rect l="l" t="t" r="r" b="b"/>
              <a:pathLst>
                <a:path w="3152140" h="1732914">
                  <a:moveTo>
                    <a:pt x="566927" y="903731"/>
                  </a:moveTo>
                  <a:lnTo>
                    <a:pt x="586620" y="898064"/>
                  </a:lnTo>
                  <a:lnTo>
                    <a:pt x="606742" y="894968"/>
                  </a:lnTo>
                  <a:lnTo>
                    <a:pt x="627149" y="894730"/>
                  </a:lnTo>
                  <a:lnTo>
                    <a:pt x="647699" y="897635"/>
                  </a:lnTo>
                </a:path>
                <a:path w="3152140" h="1732914">
                  <a:moveTo>
                    <a:pt x="3151631" y="1652015"/>
                  </a:moveTo>
                  <a:lnTo>
                    <a:pt x="3151631" y="1732787"/>
                  </a:lnTo>
                </a:path>
                <a:path w="3152140" h="1732914">
                  <a:moveTo>
                    <a:pt x="0" y="0"/>
                  </a:moveTo>
                  <a:lnTo>
                    <a:pt x="559307" y="0"/>
                  </a:lnTo>
                </a:path>
              </a:pathLst>
            </a:custGeom>
            <a:ln w="9524">
              <a:solidFill>
                <a:srgbClr val="000000"/>
              </a:solidFill>
            </a:ln>
          </p:spPr>
          <p:txBody>
            <a:bodyPr wrap="square" lIns="0" tIns="0" rIns="0" bIns="0" rtlCol="0"/>
            <a:lstStyle/>
            <a:p>
              <a:endParaRPr sz="1634"/>
            </a:p>
          </p:txBody>
        </p:sp>
        <p:sp>
          <p:nvSpPr>
            <p:cNvPr id="22" name="object 22"/>
            <p:cNvSpPr/>
            <p:nvPr/>
          </p:nvSpPr>
          <p:spPr>
            <a:xfrm>
              <a:off x="3483726" y="3037332"/>
              <a:ext cx="76200" cy="2567940"/>
            </a:xfrm>
            <a:custGeom>
              <a:avLst/>
              <a:gdLst/>
              <a:ahLst/>
              <a:cxnLst/>
              <a:rect l="l" t="t" r="r" b="b"/>
              <a:pathLst>
                <a:path w="76200" h="2567940">
                  <a:moveTo>
                    <a:pt x="76200" y="76200"/>
                  </a:moveTo>
                  <a:lnTo>
                    <a:pt x="38100" y="0"/>
                  </a:lnTo>
                  <a:lnTo>
                    <a:pt x="0" y="76200"/>
                  </a:lnTo>
                  <a:lnTo>
                    <a:pt x="33528" y="76200"/>
                  </a:lnTo>
                  <a:lnTo>
                    <a:pt x="33528" y="62484"/>
                  </a:lnTo>
                  <a:lnTo>
                    <a:pt x="35052" y="59436"/>
                  </a:lnTo>
                  <a:lnTo>
                    <a:pt x="38100" y="57912"/>
                  </a:lnTo>
                  <a:lnTo>
                    <a:pt x="41148" y="59436"/>
                  </a:lnTo>
                  <a:lnTo>
                    <a:pt x="42672" y="62484"/>
                  </a:lnTo>
                  <a:lnTo>
                    <a:pt x="42672" y="76200"/>
                  </a:lnTo>
                  <a:lnTo>
                    <a:pt x="76200" y="76200"/>
                  </a:lnTo>
                  <a:close/>
                </a:path>
                <a:path w="76200" h="2567940">
                  <a:moveTo>
                    <a:pt x="76200" y="2491740"/>
                  </a:moveTo>
                  <a:lnTo>
                    <a:pt x="0" y="2491740"/>
                  </a:lnTo>
                  <a:lnTo>
                    <a:pt x="33528" y="2558796"/>
                  </a:lnTo>
                  <a:lnTo>
                    <a:pt x="33528" y="2503932"/>
                  </a:lnTo>
                  <a:lnTo>
                    <a:pt x="35052" y="2508504"/>
                  </a:lnTo>
                  <a:lnTo>
                    <a:pt x="41148" y="2508504"/>
                  </a:lnTo>
                  <a:lnTo>
                    <a:pt x="42672" y="2503932"/>
                  </a:lnTo>
                  <a:lnTo>
                    <a:pt x="42672" y="2558796"/>
                  </a:lnTo>
                  <a:lnTo>
                    <a:pt x="76200" y="2491740"/>
                  </a:lnTo>
                  <a:close/>
                </a:path>
                <a:path w="76200" h="2567940">
                  <a:moveTo>
                    <a:pt x="42672" y="76200"/>
                  </a:moveTo>
                  <a:lnTo>
                    <a:pt x="42672" y="62484"/>
                  </a:lnTo>
                  <a:lnTo>
                    <a:pt x="41148" y="59436"/>
                  </a:lnTo>
                  <a:lnTo>
                    <a:pt x="38100" y="57912"/>
                  </a:lnTo>
                  <a:lnTo>
                    <a:pt x="35052" y="59436"/>
                  </a:lnTo>
                  <a:lnTo>
                    <a:pt x="33528" y="62484"/>
                  </a:lnTo>
                  <a:lnTo>
                    <a:pt x="33528" y="76200"/>
                  </a:lnTo>
                  <a:lnTo>
                    <a:pt x="42672" y="76200"/>
                  </a:lnTo>
                  <a:close/>
                </a:path>
                <a:path w="76200" h="2567940">
                  <a:moveTo>
                    <a:pt x="42672" y="2491740"/>
                  </a:moveTo>
                  <a:lnTo>
                    <a:pt x="42672" y="76200"/>
                  </a:lnTo>
                  <a:lnTo>
                    <a:pt x="33528" y="76200"/>
                  </a:lnTo>
                  <a:lnTo>
                    <a:pt x="33528" y="2491740"/>
                  </a:lnTo>
                  <a:lnTo>
                    <a:pt x="42672" y="2491740"/>
                  </a:lnTo>
                  <a:close/>
                </a:path>
                <a:path w="76200" h="2567940">
                  <a:moveTo>
                    <a:pt x="42672" y="2558796"/>
                  </a:moveTo>
                  <a:lnTo>
                    <a:pt x="42672" y="2503932"/>
                  </a:lnTo>
                  <a:lnTo>
                    <a:pt x="41148" y="2508504"/>
                  </a:lnTo>
                  <a:lnTo>
                    <a:pt x="35052" y="2508504"/>
                  </a:lnTo>
                  <a:lnTo>
                    <a:pt x="33528" y="2503932"/>
                  </a:lnTo>
                  <a:lnTo>
                    <a:pt x="33528" y="2558796"/>
                  </a:lnTo>
                  <a:lnTo>
                    <a:pt x="38100" y="2567940"/>
                  </a:lnTo>
                  <a:lnTo>
                    <a:pt x="42672" y="2558796"/>
                  </a:lnTo>
                  <a:close/>
                </a:path>
              </a:pathLst>
            </a:custGeom>
            <a:solidFill>
              <a:srgbClr val="000000"/>
            </a:solidFill>
          </p:spPr>
          <p:txBody>
            <a:bodyPr wrap="square" lIns="0" tIns="0" rIns="0" bIns="0" rtlCol="0"/>
            <a:lstStyle/>
            <a:p>
              <a:endParaRPr sz="1634"/>
            </a:p>
          </p:txBody>
        </p:sp>
      </p:grpSp>
      <p:sp>
        <p:nvSpPr>
          <p:cNvPr id="23" name="object 23"/>
          <p:cNvSpPr txBox="1"/>
          <p:nvPr/>
        </p:nvSpPr>
        <p:spPr>
          <a:xfrm>
            <a:off x="4800355" y="3067311"/>
            <a:ext cx="265099" cy="396359"/>
          </a:xfrm>
          <a:prstGeom prst="rect">
            <a:avLst/>
          </a:prstGeom>
        </p:spPr>
        <p:txBody>
          <a:bodyPr vert="horz" wrap="square" lIns="0" tIns="11526" rIns="0" bIns="0" rtlCol="0">
            <a:spAutoFit/>
          </a:bodyPr>
          <a:lstStyle/>
          <a:p>
            <a:pPr marL="11527">
              <a:lnSpc>
                <a:spcPts val="1815"/>
              </a:lnSpc>
              <a:spcBef>
                <a:spcPts val="91"/>
              </a:spcBef>
            </a:pPr>
            <a:r>
              <a:rPr sz="1815" dirty="0">
                <a:latin typeface="Times New Roman"/>
                <a:cs typeface="Times New Roman"/>
              </a:rPr>
              <a:t>y</a:t>
            </a:r>
            <a:endParaRPr sz="1815">
              <a:latin typeface="Times New Roman"/>
              <a:cs typeface="Times New Roman"/>
            </a:endParaRPr>
          </a:p>
          <a:p>
            <a:pPr marL="168864">
              <a:lnSpc>
                <a:spcPts val="1162"/>
              </a:lnSpc>
            </a:pPr>
            <a:r>
              <a:rPr sz="1271" dirty="0">
                <a:solidFill>
                  <a:srgbClr val="FF0000"/>
                </a:solidFill>
                <a:latin typeface="Symbol"/>
                <a:cs typeface="Symbol"/>
              </a:rPr>
              <a:t></a:t>
            </a:r>
            <a:endParaRPr sz="1271">
              <a:latin typeface="Symbol"/>
              <a:cs typeface="Symbol"/>
            </a:endParaRPr>
          </a:p>
        </p:txBody>
      </p:sp>
      <p:sp>
        <p:nvSpPr>
          <p:cNvPr id="24" name="Slide Number Placeholder 23">
            <a:extLst>
              <a:ext uri="{FF2B5EF4-FFF2-40B4-BE49-F238E27FC236}">
                <a16:creationId xmlns:a16="http://schemas.microsoft.com/office/drawing/2014/main" id="{2706C20D-6AD7-BCAE-DB9A-128D6AB8DD15}"/>
              </a:ext>
            </a:extLst>
          </p:cNvPr>
          <p:cNvSpPr>
            <a:spLocks noGrp="1"/>
          </p:cNvSpPr>
          <p:nvPr>
            <p:ph type="sldNum" sz="quarter" idx="12"/>
          </p:nvPr>
        </p:nvSpPr>
        <p:spPr/>
        <p:txBody>
          <a:bodyPr/>
          <a:lstStyle/>
          <a:p>
            <a:fld id="{34216374-E7D6-4C74-ADA3-2C9987A1DEB2}" type="slidenum">
              <a:rPr lang="en-US" smtClean="0"/>
              <a:t>26</a:t>
            </a:fld>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42264" y="325935"/>
            <a:ext cx="6180268" cy="402061"/>
          </a:xfrm>
          <a:prstGeom prst="rect">
            <a:avLst/>
          </a:prstGeom>
        </p:spPr>
        <p:txBody>
          <a:bodyPr vert="horz" wrap="square" lIns="0" tIns="10950" rIns="0" bIns="0" rtlCol="0" anchor="ctr">
            <a:spAutoFit/>
          </a:bodyPr>
          <a:lstStyle/>
          <a:p>
            <a:pPr marL="11527">
              <a:lnSpc>
                <a:spcPct val="100000"/>
              </a:lnSpc>
              <a:spcBef>
                <a:spcPts val="86"/>
              </a:spcBef>
            </a:pPr>
            <a:r>
              <a:rPr sz="2541" spc="5" dirty="0"/>
              <a:t>Geometric</a:t>
            </a:r>
            <a:r>
              <a:rPr sz="2541" spc="331" dirty="0"/>
              <a:t> </a:t>
            </a:r>
            <a:r>
              <a:rPr sz="2541" dirty="0"/>
              <a:t>Elements</a:t>
            </a:r>
            <a:r>
              <a:rPr sz="2541" spc="322" dirty="0"/>
              <a:t> </a:t>
            </a:r>
            <a:r>
              <a:rPr sz="2541" spc="5" dirty="0"/>
              <a:t>of</a:t>
            </a:r>
            <a:r>
              <a:rPr sz="2541" spc="318" dirty="0"/>
              <a:t> </a:t>
            </a:r>
            <a:r>
              <a:rPr sz="2541" spc="23" dirty="0"/>
              <a:t>Channel</a:t>
            </a:r>
            <a:r>
              <a:rPr sz="2541" spc="331" dirty="0"/>
              <a:t> </a:t>
            </a:r>
            <a:r>
              <a:rPr sz="2541" dirty="0"/>
              <a:t>Section</a:t>
            </a:r>
            <a:endParaRPr sz="2541"/>
          </a:p>
        </p:txBody>
      </p:sp>
      <p:sp>
        <p:nvSpPr>
          <p:cNvPr id="3" name="object 3"/>
          <p:cNvSpPr txBox="1"/>
          <p:nvPr/>
        </p:nvSpPr>
        <p:spPr>
          <a:xfrm>
            <a:off x="2638530" y="1256800"/>
            <a:ext cx="6240204" cy="690126"/>
          </a:xfrm>
          <a:prstGeom prst="rect">
            <a:avLst/>
          </a:prstGeom>
        </p:spPr>
        <p:txBody>
          <a:bodyPr vert="horz" wrap="square" lIns="0" tIns="23052" rIns="0" bIns="0" rtlCol="0">
            <a:spAutoFit/>
          </a:bodyPr>
          <a:lstStyle/>
          <a:p>
            <a:pPr marL="322166" marR="4611" indent="-311216">
              <a:lnSpc>
                <a:spcPts val="2605"/>
              </a:lnSpc>
              <a:spcBef>
                <a:spcPts val="182"/>
              </a:spcBef>
              <a:buClr>
                <a:srgbClr val="CC6500"/>
              </a:buClr>
              <a:buSzPct val="70833"/>
              <a:buFont typeface="Lucida Sans Unicode"/>
              <a:buChar char="■"/>
              <a:tabLst>
                <a:tab pos="322166" algn="l"/>
                <a:tab pos="322743" algn="l"/>
              </a:tabLst>
            </a:pPr>
            <a:r>
              <a:rPr sz="2178" spc="9" dirty="0">
                <a:solidFill>
                  <a:srgbClr val="3232FF"/>
                </a:solidFill>
                <a:latin typeface="Comic Sans MS"/>
                <a:cs typeface="Comic Sans MS"/>
              </a:rPr>
              <a:t>THE</a:t>
            </a:r>
            <a:r>
              <a:rPr sz="2178" spc="290" dirty="0">
                <a:solidFill>
                  <a:srgbClr val="3232FF"/>
                </a:solidFill>
                <a:latin typeface="Comic Sans MS"/>
                <a:cs typeface="Comic Sans MS"/>
              </a:rPr>
              <a:t> </a:t>
            </a:r>
            <a:r>
              <a:rPr sz="2178" spc="9" dirty="0">
                <a:solidFill>
                  <a:srgbClr val="3232FF"/>
                </a:solidFill>
                <a:latin typeface="Comic Sans MS"/>
                <a:cs typeface="Comic Sans MS"/>
              </a:rPr>
              <a:t>DEPTH</a:t>
            </a:r>
            <a:r>
              <a:rPr sz="2178" spc="286" dirty="0">
                <a:solidFill>
                  <a:srgbClr val="3232FF"/>
                </a:solidFill>
                <a:latin typeface="Comic Sans MS"/>
                <a:cs typeface="Comic Sans MS"/>
              </a:rPr>
              <a:t> </a:t>
            </a:r>
            <a:r>
              <a:rPr sz="2178" dirty="0">
                <a:solidFill>
                  <a:srgbClr val="3232FF"/>
                </a:solidFill>
                <a:latin typeface="Comic Sans MS"/>
                <a:cs typeface="Comic Sans MS"/>
              </a:rPr>
              <a:t>OF</a:t>
            </a:r>
            <a:r>
              <a:rPr sz="2178" spc="290" dirty="0">
                <a:solidFill>
                  <a:srgbClr val="3232FF"/>
                </a:solidFill>
                <a:latin typeface="Comic Sans MS"/>
                <a:cs typeface="Comic Sans MS"/>
              </a:rPr>
              <a:t> </a:t>
            </a:r>
            <a:r>
              <a:rPr sz="2178" spc="-5" dirty="0">
                <a:solidFill>
                  <a:srgbClr val="3232FF"/>
                </a:solidFill>
                <a:latin typeface="Comic Sans MS"/>
                <a:cs typeface="Comic Sans MS"/>
              </a:rPr>
              <a:t>FLOW</a:t>
            </a:r>
            <a:r>
              <a:rPr sz="2178" spc="290" dirty="0">
                <a:solidFill>
                  <a:srgbClr val="3232FF"/>
                </a:solidFill>
                <a:latin typeface="Comic Sans MS"/>
                <a:cs typeface="Comic Sans MS"/>
              </a:rPr>
              <a:t> </a:t>
            </a:r>
            <a:r>
              <a:rPr sz="2178" spc="50" dirty="0">
                <a:solidFill>
                  <a:srgbClr val="3232FF"/>
                </a:solidFill>
                <a:latin typeface="Comic Sans MS"/>
                <a:cs typeface="Comic Sans MS"/>
              </a:rPr>
              <a:t>SECTION,</a:t>
            </a:r>
            <a:r>
              <a:rPr sz="2178" spc="300" dirty="0">
                <a:solidFill>
                  <a:srgbClr val="3232FF"/>
                </a:solidFill>
                <a:latin typeface="Comic Sans MS"/>
                <a:cs typeface="Comic Sans MS"/>
              </a:rPr>
              <a:t> </a:t>
            </a:r>
            <a:r>
              <a:rPr sz="2178" spc="163" dirty="0">
                <a:solidFill>
                  <a:srgbClr val="3232FF"/>
                </a:solidFill>
                <a:latin typeface="Comic Sans MS"/>
                <a:cs typeface="Comic Sans MS"/>
              </a:rPr>
              <a:t>d,</a:t>
            </a:r>
            <a:r>
              <a:rPr sz="2178" spc="277" dirty="0">
                <a:solidFill>
                  <a:srgbClr val="3232FF"/>
                </a:solidFill>
                <a:latin typeface="Comic Sans MS"/>
                <a:cs typeface="Comic Sans MS"/>
              </a:rPr>
              <a:t> </a:t>
            </a:r>
            <a:r>
              <a:rPr sz="2178" spc="-5" dirty="0">
                <a:solidFill>
                  <a:srgbClr val="3232FF"/>
                </a:solidFill>
                <a:latin typeface="Comic Sans MS"/>
                <a:cs typeface="Comic Sans MS"/>
              </a:rPr>
              <a:t>is</a:t>
            </a:r>
            <a:r>
              <a:rPr sz="2178" spc="-18" dirty="0">
                <a:solidFill>
                  <a:srgbClr val="3232FF"/>
                </a:solidFill>
                <a:latin typeface="Comic Sans MS"/>
                <a:cs typeface="Comic Sans MS"/>
              </a:rPr>
              <a:t> </a:t>
            </a:r>
            <a:r>
              <a:rPr sz="2178" dirty="0">
                <a:solidFill>
                  <a:srgbClr val="3232FF"/>
                </a:solidFill>
                <a:latin typeface="Comic Sans MS"/>
                <a:cs typeface="Comic Sans MS"/>
              </a:rPr>
              <a:t>the </a:t>
            </a:r>
            <a:r>
              <a:rPr sz="2178" spc="-635" dirty="0">
                <a:solidFill>
                  <a:srgbClr val="3232FF"/>
                </a:solidFill>
                <a:latin typeface="Comic Sans MS"/>
                <a:cs typeface="Comic Sans MS"/>
              </a:rPr>
              <a:t> </a:t>
            </a:r>
            <a:r>
              <a:rPr sz="2178" spc="-5" dirty="0">
                <a:solidFill>
                  <a:srgbClr val="3232FF"/>
                </a:solidFill>
                <a:latin typeface="Comic Sans MS"/>
                <a:cs typeface="Comic Sans MS"/>
              </a:rPr>
              <a:t>depth</a:t>
            </a:r>
            <a:r>
              <a:rPr sz="2178" dirty="0">
                <a:solidFill>
                  <a:srgbClr val="3232FF"/>
                </a:solidFill>
                <a:latin typeface="Comic Sans MS"/>
                <a:cs typeface="Comic Sans MS"/>
              </a:rPr>
              <a:t> </a:t>
            </a:r>
            <a:r>
              <a:rPr sz="2178" spc="-5" dirty="0">
                <a:solidFill>
                  <a:srgbClr val="3232FF"/>
                </a:solidFill>
                <a:latin typeface="Comic Sans MS"/>
                <a:cs typeface="Comic Sans MS"/>
              </a:rPr>
              <a:t>of</a:t>
            </a:r>
            <a:r>
              <a:rPr sz="2178" spc="5" dirty="0">
                <a:solidFill>
                  <a:srgbClr val="3232FF"/>
                </a:solidFill>
                <a:latin typeface="Comic Sans MS"/>
                <a:cs typeface="Comic Sans MS"/>
              </a:rPr>
              <a:t> </a:t>
            </a:r>
            <a:r>
              <a:rPr sz="2178" spc="-5" dirty="0">
                <a:solidFill>
                  <a:srgbClr val="3232FF"/>
                </a:solidFill>
                <a:latin typeface="Comic Sans MS"/>
                <a:cs typeface="Comic Sans MS"/>
              </a:rPr>
              <a:t>flow</a:t>
            </a:r>
            <a:r>
              <a:rPr sz="2178" dirty="0">
                <a:solidFill>
                  <a:srgbClr val="3232FF"/>
                </a:solidFill>
                <a:latin typeface="Comic Sans MS"/>
                <a:cs typeface="Comic Sans MS"/>
              </a:rPr>
              <a:t> </a:t>
            </a:r>
            <a:r>
              <a:rPr sz="2178" spc="9" dirty="0">
                <a:latin typeface="Comic Sans MS"/>
                <a:cs typeface="Comic Sans MS"/>
              </a:rPr>
              <a:t>normal</a:t>
            </a:r>
            <a:r>
              <a:rPr sz="2178" spc="5" dirty="0">
                <a:latin typeface="Comic Sans MS"/>
                <a:cs typeface="Comic Sans MS"/>
              </a:rPr>
              <a:t> </a:t>
            </a:r>
            <a:r>
              <a:rPr sz="2178" spc="-5" dirty="0">
                <a:solidFill>
                  <a:srgbClr val="3232FF"/>
                </a:solidFill>
                <a:latin typeface="Comic Sans MS"/>
                <a:cs typeface="Comic Sans MS"/>
              </a:rPr>
              <a:t>to</a:t>
            </a:r>
            <a:r>
              <a:rPr sz="2178" spc="-14" dirty="0">
                <a:solidFill>
                  <a:srgbClr val="3232FF"/>
                </a:solidFill>
                <a:latin typeface="Comic Sans MS"/>
                <a:cs typeface="Comic Sans MS"/>
              </a:rPr>
              <a:t> </a:t>
            </a:r>
            <a:r>
              <a:rPr sz="2178" spc="-5" dirty="0">
                <a:solidFill>
                  <a:srgbClr val="3232FF"/>
                </a:solidFill>
                <a:latin typeface="Comic Sans MS"/>
                <a:cs typeface="Comic Sans MS"/>
              </a:rPr>
              <a:t>the</a:t>
            </a:r>
            <a:r>
              <a:rPr sz="2178" spc="5" dirty="0">
                <a:solidFill>
                  <a:srgbClr val="3232FF"/>
                </a:solidFill>
                <a:latin typeface="Comic Sans MS"/>
                <a:cs typeface="Comic Sans MS"/>
              </a:rPr>
              <a:t> </a:t>
            </a:r>
            <a:r>
              <a:rPr sz="2178" spc="-5" dirty="0">
                <a:solidFill>
                  <a:srgbClr val="3232FF"/>
                </a:solidFill>
                <a:latin typeface="Comic Sans MS"/>
                <a:cs typeface="Comic Sans MS"/>
              </a:rPr>
              <a:t>direction</a:t>
            </a:r>
            <a:r>
              <a:rPr sz="2178" spc="5" dirty="0">
                <a:solidFill>
                  <a:srgbClr val="3232FF"/>
                </a:solidFill>
                <a:latin typeface="Comic Sans MS"/>
                <a:cs typeface="Comic Sans MS"/>
              </a:rPr>
              <a:t> </a:t>
            </a:r>
            <a:r>
              <a:rPr sz="2178" spc="-5" dirty="0">
                <a:solidFill>
                  <a:srgbClr val="3232FF"/>
                </a:solidFill>
                <a:latin typeface="Comic Sans MS"/>
                <a:cs typeface="Comic Sans MS"/>
              </a:rPr>
              <a:t>of</a:t>
            </a:r>
            <a:r>
              <a:rPr sz="2178" spc="5" dirty="0">
                <a:solidFill>
                  <a:srgbClr val="3232FF"/>
                </a:solidFill>
                <a:latin typeface="Comic Sans MS"/>
                <a:cs typeface="Comic Sans MS"/>
              </a:rPr>
              <a:t> </a:t>
            </a:r>
            <a:r>
              <a:rPr sz="2178" spc="-5" dirty="0">
                <a:solidFill>
                  <a:srgbClr val="3232FF"/>
                </a:solidFill>
                <a:latin typeface="Comic Sans MS"/>
                <a:cs typeface="Comic Sans MS"/>
              </a:rPr>
              <a:t>flow.</a:t>
            </a:r>
            <a:endParaRPr sz="2178">
              <a:latin typeface="Comic Sans MS"/>
              <a:cs typeface="Comic Sans MS"/>
            </a:endParaRPr>
          </a:p>
        </p:txBody>
      </p:sp>
      <p:sp>
        <p:nvSpPr>
          <p:cNvPr id="4" name="object 4"/>
          <p:cNvSpPr/>
          <p:nvPr/>
        </p:nvSpPr>
        <p:spPr>
          <a:xfrm>
            <a:off x="4658346" y="4343015"/>
            <a:ext cx="1361227" cy="348663"/>
          </a:xfrm>
          <a:custGeom>
            <a:avLst/>
            <a:gdLst/>
            <a:ahLst/>
            <a:cxnLst/>
            <a:rect l="l" t="t" r="r" b="b"/>
            <a:pathLst>
              <a:path w="1499870" h="384175">
                <a:moveTo>
                  <a:pt x="1499615" y="384047"/>
                </a:moveTo>
                <a:lnTo>
                  <a:pt x="1499615" y="0"/>
                </a:lnTo>
                <a:lnTo>
                  <a:pt x="0" y="0"/>
                </a:lnTo>
                <a:lnTo>
                  <a:pt x="0" y="384047"/>
                </a:lnTo>
                <a:lnTo>
                  <a:pt x="1499615" y="384047"/>
                </a:lnTo>
                <a:close/>
              </a:path>
            </a:pathLst>
          </a:custGeom>
          <a:solidFill>
            <a:srgbClr val="FFFFFF"/>
          </a:solidFill>
        </p:spPr>
        <p:txBody>
          <a:bodyPr wrap="square" lIns="0" tIns="0" rIns="0" bIns="0" rtlCol="0"/>
          <a:lstStyle/>
          <a:p>
            <a:endParaRPr sz="1634"/>
          </a:p>
        </p:txBody>
      </p:sp>
      <p:sp>
        <p:nvSpPr>
          <p:cNvPr id="5" name="object 5"/>
          <p:cNvSpPr txBox="1"/>
          <p:nvPr/>
        </p:nvSpPr>
        <p:spPr>
          <a:xfrm>
            <a:off x="5005057" y="4368833"/>
            <a:ext cx="668511" cy="263118"/>
          </a:xfrm>
          <a:prstGeom prst="rect">
            <a:avLst/>
          </a:prstGeom>
        </p:spPr>
        <p:txBody>
          <a:bodyPr vert="horz" wrap="square" lIns="0" tIns="11526" rIns="0" bIns="0" rtlCol="0">
            <a:spAutoFit/>
          </a:bodyPr>
          <a:lstStyle/>
          <a:p>
            <a:pPr marL="11527">
              <a:spcBef>
                <a:spcPts val="91"/>
              </a:spcBef>
            </a:pPr>
            <a:r>
              <a:rPr sz="1634" b="1" spc="-5" dirty="0">
                <a:solidFill>
                  <a:srgbClr val="00007F"/>
                </a:solidFill>
                <a:latin typeface="Arial"/>
                <a:cs typeface="Arial"/>
              </a:rPr>
              <a:t>D</a:t>
            </a:r>
            <a:r>
              <a:rPr sz="1634" b="1" spc="-9" dirty="0">
                <a:solidFill>
                  <a:srgbClr val="00007F"/>
                </a:solidFill>
                <a:latin typeface="Arial"/>
                <a:cs typeface="Arial"/>
              </a:rPr>
              <a:t>a</a:t>
            </a:r>
            <a:r>
              <a:rPr sz="1634" b="1" dirty="0">
                <a:solidFill>
                  <a:srgbClr val="00007F"/>
                </a:solidFill>
                <a:latin typeface="Arial"/>
                <a:cs typeface="Arial"/>
              </a:rPr>
              <a:t>tum</a:t>
            </a:r>
            <a:endParaRPr sz="1634">
              <a:latin typeface="Arial"/>
              <a:cs typeface="Arial"/>
            </a:endParaRPr>
          </a:p>
        </p:txBody>
      </p:sp>
      <p:sp>
        <p:nvSpPr>
          <p:cNvPr id="6" name="object 6"/>
          <p:cNvSpPr/>
          <p:nvPr/>
        </p:nvSpPr>
        <p:spPr>
          <a:xfrm>
            <a:off x="3803572" y="3755186"/>
            <a:ext cx="2556478" cy="544030"/>
          </a:xfrm>
          <a:custGeom>
            <a:avLst/>
            <a:gdLst/>
            <a:ahLst/>
            <a:cxnLst/>
            <a:rect l="l" t="t" r="r" b="b"/>
            <a:pathLst>
              <a:path w="2816860" h="599439">
                <a:moveTo>
                  <a:pt x="304800" y="236220"/>
                </a:moveTo>
                <a:lnTo>
                  <a:pt x="0" y="236220"/>
                </a:lnTo>
                <a:lnTo>
                  <a:pt x="0" y="598932"/>
                </a:lnTo>
                <a:lnTo>
                  <a:pt x="304800" y="598932"/>
                </a:lnTo>
                <a:lnTo>
                  <a:pt x="304800" y="236220"/>
                </a:lnTo>
                <a:close/>
              </a:path>
              <a:path w="2816860" h="599439">
                <a:moveTo>
                  <a:pt x="2816352" y="0"/>
                </a:moveTo>
                <a:lnTo>
                  <a:pt x="2525268" y="0"/>
                </a:lnTo>
                <a:lnTo>
                  <a:pt x="2525268" y="338328"/>
                </a:lnTo>
                <a:lnTo>
                  <a:pt x="2816352" y="338328"/>
                </a:lnTo>
                <a:lnTo>
                  <a:pt x="2816352" y="0"/>
                </a:lnTo>
                <a:close/>
              </a:path>
            </a:pathLst>
          </a:custGeom>
          <a:solidFill>
            <a:srgbClr val="FFFFFF"/>
          </a:solidFill>
        </p:spPr>
        <p:txBody>
          <a:bodyPr wrap="square" lIns="0" tIns="0" rIns="0" bIns="0" rtlCol="0"/>
          <a:lstStyle/>
          <a:p>
            <a:endParaRPr sz="1634"/>
          </a:p>
        </p:txBody>
      </p:sp>
      <p:sp>
        <p:nvSpPr>
          <p:cNvPr id="7" name="object 7"/>
          <p:cNvSpPr txBox="1"/>
          <p:nvPr/>
        </p:nvSpPr>
        <p:spPr>
          <a:xfrm>
            <a:off x="6166877" y="3782387"/>
            <a:ext cx="626441" cy="207205"/>
          </a:xfrm>
          <a:prstGeom prst="rect">
            <a:avLst/>
          </a:prstGeom>
        </p:spPr>
        <p:txBody>
          <a:bodyPr vert="horz" wrap="square" lIns="0" tIns="11526" rIns="0" bIns="0" rtlCol="0">
            <a:spAutoFit/>
          </a:bodyPr>
          <a:lstStyle/>
          <a:p>
            <a:pPr marL="11527">
              <a:spcBef>
                <a:spcPts val="91"/>
              </a:spcBef>
              <a:tabLst>
                <a:tab pos="614364" algn="l"/>
              </a:tabLst>
            </a:pPr>
            <a:r>
              <a:rPr sz="1271" dirty="0">
                <a:solidFill>
                  <a:srgbClr val="FF0000"/>
                </a:solidFill>
                <a:latin typeface="Symbol"/>
                <a:cs typeface="Symbol"/>
              </a:rPr>
              <a:t></a:t>
            </a:r>
            <a:r>
              <a:rPr sz="1271" dirty="0">
                <a:solidFill>
                  <a:srgbClr val="FF0000"/>
                </a:solidFill>
                <a:latin typeface="Times New Roman"/>
                <a:cs typeface="Times New Roman"/>
              </a:rPr>
              <a:t> </a:t>
            </a:r>
            <a:r>
              <a:rPr sz="1271" spc="-136" dirty="0">
                <a:solidFill>
                  <a:srgbClr val="FF0000"/>
                </a:solidFill>
                <a:latin typeface="Times New Roman"/>
                <a:cs typeface="Times New Roman"/>
              </a:rPr>
              <a:t> </a:t>
            </a:r>
            <a:r>
              <a:rPr sz="1271" b="1" u="sng" dirty="0">
                <a:solidFill>
                  <a:srgbClr val="FF0000"/>
                </a:solidFill>
                <a:uFill>
                  <a:solidFill>
                    <a:srgbClr val="000000"/>
                  </a:solidFill>
                </a:uFill>
                <a:latin typeface="Times New Roman"/>
                <a:cs typeface="Times New Roman"/>
              </a:rPr>
              <a:t> 	</a:t>
            </a:r>
            <a:endParaRPr sz="1271">
              <a:latin typeface="Times New Roman"/>
              <a:cs typeface="Times New Roman"/>
            </a:endParaRPr>
          </a:p>
        </p:txBody>
      </p:sp>
      <p:sp>
        <p:nvSpPr>
          <p:cNvPr id="8" name="object 8"/>
          <p:cNvSpPr txBox="1"/>
          <p:nvPr/>
        </p:nvSpPr>
        <p:spPr>
          <a:xfrm>
            <a:off x="3875044" y="3989856"/>
            <a:ext cx="126210" cy="290946"/>
          </a:xfrm>
          <a:prstGeom prst="rect">
            <a:avLst/>
          </a:prstGeom>
        </p:spPr>
        <p:txBody>
          <a:bodyPr vert="horz" wrap="square" lIns="0" tIns="11526" rIns="0" bIns="0" rtlCol="0">
            <a:spAutoFit/>
          </a:bodyPr>
          <a:lstStyle/>
          <a:p>
            <a:pPr marL="11527">
              <a:spcBef>
                <a:spcPts val="91"/>
              </a:spcBef>
            </a:pPr>
            <a:r>
              <a:rPr sz="1815" dirty="0">
                <a:latin typeface="Times New Roman"/>
                <a:cs typeface="Times New Roman"/>
              </a:rPr>
              <a:t>z</a:t>
            </a:r>
            <a:endParaRPr sz="1815">
              <a:latin typeface="Times New Roman"/>
              <a:cs typeface="Times New Roman"/>
            </a:endParaRPr>
          </a:p>
        </p:txBody>
      </p:sp>
      <p:sp>
        <p:nvSpPr>
          <p:cNvPr id="9" name="object 9"/>
          <p:cNvSpPr/>
          <p:nvPr/>
        </p:nvSpPr>
        <p:spPr>
          <a:xfrm>
            <a:off x="3268304" y="3717843"/>
            <a:ext cx="264523" cy="347510"/>
          </a:xfrm>
          <a:custGeom>
            <a:avLst/>
            <a:gdLst/>
            <a:ahLst/>
            <a:cxnLst/>
            <a:rect l="l" t="t" r="r" b="b"/>
            <a:pathLst>
              <a:path w="291464" h="382904">
                <a:moveTo>
                  <a:pt x="291083" y="382523"/>
                </a:moveTo>
                <a:lnTo>
                  <a:pt x="291083" y="0"/>
                </a:lnTo>
                <a:lnTo>
                  <a:pt x="0" y="0"/>
                </a:lnTo>
                <a:lnTo>
                  <a:pt x="0" y="382523"/>
                </a:lnTo>
                <a:lnTo>
                  <a:pt x="291083" y="382523"/>
                </a:lnTo>
                <a:close/>
              </a:path>
            </a:pathLst>
          </a:custGeom>
          <a:solidFill>
            <a:srgbClr val="FFFFFF"/>
          </a:solidFill>
        </p:spPr>
        <p:txBody>
          <a:bodyPr wrap="square" lIns="0" tIns="0" rIns="0" bIns="0" rtlCol="0"/>
          <a:lstStyle/>
          <a:p>
            <a:endParaRPr sz="1634"/>
          </a:p>
        </p:txBody>
      </p:sp>
      <p:sp>
        <p:nvSpPr>
          <p:cNvPr id="10" name="object 10"/>
          <p:cNvSpPr txBox="1"/>
          <p:nvPr/>
        </p:nvSpPr>
        <p:spPr>
          <a:xfrm>
            <a:off x="3341158" y="3739511"/>
            <a:ext cx="138889" cy="290946"/>
          </a:xfrm>
          <a:prstGeom prst="rect">
            <a:avLst/>
          </a:prstGeom>
        </p:spPr>
        <p:txBody>
          <a:bodyPr vert="horz" wrap="square" lIns="0" tIns="11526" rIns="0" bIns="0" rtlCol="0">
            <a:spAutoFit/>
          </a:bodyPr>
          <a:lstStyle/>
          <a:p>
            <a:pPr marL="11527">
              <a:spcBef>
                <a:spcPts val="91"/>
              </a:spcBef>
            </a:pPr>
            <a:r>
              <a:rPr sz="1815" dirty="0">
                <a:latin typeface="Times New Roman"/>
                <a:cs typeface="Times New Roman"/>
              </a:rPr>
              <a:t>h</a:t>
            </a:r>
            <a:endParaRPr sz="1815">
              <a:latin typeface="Times New Roman"/>
              <a:cs typeface="Times New Roman"/>
            </a:endParaRPr>
          </a:p>
        </p:txBody>
      </p:sp>
      <p:sp>
        <p:nvSpPr>
          <p:cNvPr id="11" name="object 11"/>
          <p:cNvSpPr/>
          <p:nvPr/>
        </p:nvSpPr>
        <p:spPr>
          <a:xfrm>
            <a:off x="3958484" y="2832641"/>
            <a:ext cx="314085" cy="247810"/>
          </a:xfrm>
          <a:custGeom>
            <a:avLst/>
            <a:gdLst/>
            <a:ahLst/>
            <a:cxnLst/>
            <a:rect l="l" t="t" r="r" b="b"/>
            <a:pathLst>
              <a:path w="346075" h="273050">
                <a:moveTo>
                  <a:pt x="345947" y="272795"/>
                </a:moveTo>
                <a:lnTo>
                  <a:pt x="345947" y="0"/>
                </a:lnTo>
                <a:lnTo>
                  <a:pt x="0" y="0"/>
                </a:lnTo>
                <a:lnTo>
                  <a:pt x="0" y="272795"/>
                </a:lnTo>
                <a:lnTo>
                  <a:pt x="345947" y="272795"/>
                </a:lnTo>
                <a:close/>
              </a:path>
            </a:pathLst>
          </a:custGeom>
          <a:solidFill>
            <a:srgbClr val="FFFFFF"/>
          </a:solidFill>
        </p:spPr>
        <p:txBody>
          <a:bodyPr wrap="square" lIns="0" tIns="0" rIns="0" bIns="0" rtlCol="0"/>
          <a:lstStyle/>
          <a:p>
            <a:endParaRPr sz="1634"/>
          </a:p>
        </p:txBody>
      </p:sp>
      <p:sp>
        <p:nvSpPr>
          <p:cNvPr id="12" name="object 12"/>
          <p:cNvSpPr txBox="1"/>
          <p:nvPr/>
        </p:nvSpPr>
        <p:spPr>
          <a:xfrm>
            <a:off x="4031337" y="2859842"/>
            <a:ext cx="107769" cy="207205"/>
          </a:xfrm>
          <a:prstGeom prst="rect">
            <a:avLst/>
          </a:prstGeom>
        </p:spPr>
        <p:txBody>
          <a:bodyPr vert="horz" wrap="square" lIns="0" tIns="11526" rIns="0" bIns="0" rtlCol="0">
            <a:spAutoFit/>
          </a:bodyPr>
          <a:lstStyle/>
          <a:p>
            <a:pPr marL="11527">
              <a:spcBef>
                <a:spcPts val="91"/>
              </a:spcBef>
            </a:pPr>
            <a:r>
              <a:rPr sz="1271" dirty="0">
                <a:solidFill>
                  <a:srgbClr val="FF0000"/>
                </a:solidFill>
                <a:latin typeface="Symbol"/>
                <a:cs typeface="Symbol"/>
              </a:rPr>
              <a:t></a:t>
            </a:r>
            <a:endParaRPr sz="1271">
              <a:latin typeface="Symbol"/>
              <a:cs typeface="Symbol"/>
            </a:endParaRPr>
          </a:p>
        </p:txBody>
      </p:sp>
      <p:grpSp>
        <p:nvGrpSpPr>
          <p:cNvPr id="13" name="object 13"/>
          <p:cNvGrpSpPr/>
          <p:nvPr/>
        </p:nvGrpSpPr>
        <p:grpSpPr>
          <a:xfrm>
            <a:off x="3006202" y="2240146"/>
            <a:ext cx="3796680" cy="2460235"/>
            <a:chOff x="1942200" y="2468308"/>
            <a:chExt cx="4183379" cy="2710815"/>
          </a:xfrm>
        </p:grpSpPr>
        <p:sp>
          <p:nvSpPr>
            <p:cNvPr id="14" name="object 14"/>
            <p:cNvSpPr/>
            <p:nvPr/>
          </p:nvSpPr>
          <p:spPr>
            <a:xfrm>
              <a:off x="2045070" y="5173979"/>
              <a:ext cx="4075429" cy="0"/>
            </a:xfrm>
            <a:custGeom>
              <a:avLst/>
              <a:gdLst/>
              <a:ahLst/>
              <a:cxnLst/>
              <a:rect l="l" t="t" r="r" b="b"/>
              <a:pathLst>
                <a:path w="4075429">
                  <a:moveTo>
                    <a:pt x="0" y="0"/>
                  </a:moveTo>
                  <a:lnTo>
                    <a:pt x="4075175" y="0"/>
                  </a:lnTo>
                </a:path>
              </a:pathLst>
            </a:custGeom>
            <a:ln w="9524">
              <a:solidFill>
                <a:srgbClr val="000000"/>
              </a:solidFill>
            </a:ln>
          </p:spPr>
          <p:txBody>
            <a:bodyPr wrap="square" lIns="0" tIns="0" rIns="0" bIns="0" rtlCol="0"/>
            <a:lstStyle/>
            <a:p>
              <a:endParaRPr sz="1634"/>
            </a:p>
          </p:txBody>
        </p:sp>
        <p:sp>
          <p:nvSpPr>
            <p:cNvPr id="15" name="object 15"/>
            <p:cNvSpPr/>
            <p:nvPr/>
          </p:nvSpPr>
          <p:spPr>
            <a:xfrm>
              <a:off x="1961250" y="3694175"/>
              <a:ext cx="4122420" cy="622300"/>
            </a:xfrm>
            <a:custGeom>
              <a:avLst/>
              <a:gdLst/>
              <a:ahLst/>
              <a:cxnLst/>
              <a:rect l="l" t="t" r="r" b="b"/>
              <a:pathLst>
                <a:path w="4122420" h="622300">
                  <a:moveTo>
                    <a:pt x="0" y="0"/>
                  </a:moveTo>
                  <a:lnTo>
                    <a:pt x="4122419" y="621791"/>
                  </a:lnTo>
                </a:path>
              </a:pathLst>
            </a:custGeom>
            <a:ln w="38099">
              <a:solidFill>
                <a:srgbClr val="7F0000"/>
              </a:solidFill>
            </a:ln>
          </p:spPr>
          <p:txBody>
            <a:bodyPr wrap="square" lIns="0" tIns="0" rIns="0" bIns="0" rtlCol="0"/>
            <a:lstStyle/>
            <a:p>
              <a:endParaRPr sz="1634"/>
            </a:p>
          </p:txBody>
        </p:sp>
        <p:sp>
          <p:nvSpPr>
            <p:cNvPr id="16" name="object 16"/>
            <p:cNvSpPr/>
            <p:nvPr/>
          </p:nvSpPr>
          <p:spPr>
            <a:xfrm>
              <a:off x="2349870" y="2482595"/>
              <a:ext cx="3667125" cy="622300"/>
            </a:xfrm>
            <a:custGeom>
              <a:avLst/>
              <a:gdLst/>
              <a:ahLst/>
              <a:cxnLst/>
              <a:rect l="l" t="t" r="r" b="b"/>
              <a:pathLst>
                <a:path w="3667125" h="622300">
                  <a:moveTo>
                    <a:pt x="0" y="0"/>
                  </a:moveTo>
                  <a:lnTo>
                    <a:pt x="3666743" y="621791"/>
                  </a:lnTo>
                </a:path>
              </a:pathLst>
            </a:custGeom>
            <a:ln w="28574">
              <a:solidFill>
                <a:srgbClr val="0000FF"/>
              </a:solidFill>
            </a:ln>
          </p:spPr>
          <p:txBody>
            <a:bodyPr wrap="square" lIns="0" tIns="0" rIns="0" bIns="0" rtlCol="0"/>
            <a:lstStyle/>
            <a:p>
              <a:endParaRPr sz="1634"/>
            </a:p>
          </p:txBody>
        </p:sp>
        <p:pic>
          <p:nvPicPr>
            <p:cNvPr id="17" name="object 17"/>
            <p:cNvPicPr/>
            <p:nvPr/>
          </p:nvPicPr>
          <p:blipFill>
            <a:blip r:embed="rId2" cstate="print"/>
            <a:stretch>
              <a:fillRect/>
            </a:stretch>
          </p:blipFill>
          <p:spPr>
            <a:xfrm>
              <a:off x="5236136" y="2829877"/>
              <a:ext cx="189356" cy="152780"/>
            </a:xfrm>
            <a:prstGeom prst="rect">
              <a:avLst/>
            </a:prstGeom>
          </p:spPr>
        </p:pic>
        <p:sp>
          <p:nvSpPr>
            <p:cNvPr id="18" name="object 18"/>
            <p:cNvSpPr/>
            <p:nvPr/>
          </p:nvSpPr>
          <p:spPr>
            <a:xfrm>
              <a:off x="3028048" y="2604528"/>
              <a:ext cx="76200" cy="2569845"/>
            </a:xfrm>
            <a:custGeom>
              <a:avLst/>
              <a:gdLst/>
              <a:ahLst/>
              <a:cxnLst/>
              <a:rect l="l" t="t" r="r" b="b"/>
              <a:pathLst>
                <a:path w="76200" h="2569845">
                  <a:moveTo>
                    <a:pt x="76200" y="1338072"/>
                  </a:moveTo>
                  <a:lnTo>
                    <a:pt x="38100" y="1261872"/>
                  </a:lnTo>
                  <a:lnTo>
                    <a:pt x="0" y="1338072"/>
                  </a:lnTo>
                  <a:lnTo>
                    <a:pt x="33528" y="1338072"/>
                  </a:lnTo>
                  <a:lnTo>
                    <a:pt x="33528" y="2493264"/>
                  </a:lnTo>
                  <a:lnTo>
                    <a:pt x="0" y="2493264"/>
                  </a:lnTo>
                  <a:lnTo>
                    <a:pt x="33528" y="2560320"/>
                  </a:lnTo>
                  <a:lnTo>
                    <a:pt x="38100" y="2569464"/>
                  </a:lnTo>
                  <a:lnTo>
                    <a:pt x="42672" y="2560320"/>
                  </a:lnTo>
                  <a:lnTo>
                    <a:pt x="76200" y="2493264"/>
                  </a:lnTo>
                  <a:lnTo>
                    <a:pt x="42672" y="2493264"/>
                  </a:lnTo>
                  <a:lnTo>
                    <a:pt x="42672" y="1338072"/>
                  </a:lnTo>
                  <a:lnTo>
                    <a:pt x="76200" y="1338072"/>
                  </a:lnTo>
                  <a:close/>
                </a:path>
                <a:path w="76200" h="2569845">
                  <a:moveTo>
                    <a:pt x="76200" y="76200"/>
                  </a:moveTo>
                  <a:lnTo>
                    <a:pt x="38100" y="0"/>
                  </a:lnTo>
                  <a:lnTo>
                    <a:pt x="0" y="76200"/>
                  </a:lnTo>
                  <a:lnTo>
                    <a:pt x="33528" y="76200"/>
                  </a:lnTo>
                  <a:lnTo>
                    <a:pt x="33528" y="1176528"/>
                  </a:lnTo>
                  <a:lnTo>
                    <a:pt x="0" y="1176528"/>
                  </a:lnTo>
                  <a:lnTo>
                    <a:pt x="33528" y="1243584"/>
                  </a:lnTo>
                  <a:lnTo>
                    <a:pt x="38100" y="1252728"/>
                  </a:lnTo>
                  <a:lnTo>
                    <a:pt x="42672" y="1243584"/>
                  </a:lnTo>
                  <a:lnTo>
                    <a:pt x="76200" y="1176528"/>
                  </a:lnTo>
                  <a:lnTo>
                    <a:pt x="42672" y="1176528"/>
                  </a:lnTo>
                  <a:lnTo>
                    <a:pt x="42672" y="76200"/>
                  </a:lnTo>
                  <a:lnTo>
                    <a:pt x="76200" y="76200"/>
                  </a:lnTo>
                  <a:close/>
                </a:path>
              </a:pathLst>
            </a:custGeom>
            <a:solidFill>
              <a:srgbClr val="000000"/>
            </a:solidFill>
          </p:spPr>
          <p:txBody>
            <a:bodyPr wrap="square" lIns="0" tIns="0" rIns="0" bIns="0" rtlCol="0"/>
            <a:lstStyle/>
            <a:p>
              <a:endParaRPr sz="1634"/>
            </a:p>
          </p:txBody>
        </p:sp>
        <p:sp>
          <p:nvSpPr>
            <p:cNvPr id="19" name="object 19"/>
            <p:cNvSpPr/>
            <p:nvPr/>
          </p:nvSpPr>
          <p:spPr>
            <a:xfrm>
              <a:off x="5234802" y="3040379"/>
              <a:ext cx="216535" cy="97790"/>
            </a:xfrm>
            <a:custGeom>
              <a:avLst/>
              <a:gdLst/>
              <a:ahLst/>
              <a:cxnLst/>
              <a:rect l="l" t="t" r="r" b="b"/>
              <a:pathLst>
                <a:path w="216535" h="97789">
                  <a:moveTo>
                    <a:pt x="0" y="0"/>
                  </a:moveTo>
                  <a:lnTo>
                    <a:pt x="216407" y="0"/>
                  </a:lnTo>
                </a:path>
                <a:path w="216535" h="97789">
                  <a:moveTo>
                    <a:pt x="28955" y="53339"/>
                  </a:moveTo>
                  <a:lnTo>
                    <a:pt x="204215" y="53339"/>
                  </a:lnTo>
                </a:path>
                <a:path w="216535" h="97789">
                  <a:moveTo>
                    <a:pt x="59435" y="97535"/>
                  </a:moveTo>
                  <a:lnTo>
                    <a:pt x="196595" y="97535"/>
                  </a:lnTo>
                </a:path>
              </a:pathLst>
            </a:custGeom>
            <a:ln w="9524">
              <a:solidFill>
                <a:srgbClr val="000000"/>
              </a:solidFill>
            </a:ln>
          </p:spPr>
          <p:txBody>
            <a:bodyPr wrap="square" lIns="0" tIns="0" rIns="0" bIns="0" rtlCol="0"/>
            <a:lstStyle/>
            <a:p>
              <a:endParaRPr sz="1634"/>
            </a:p>
          </p:txBody>
        </p:sp>
        <p:sp>
          <p:nvSpPr>
            <p:cNvPr id="20" name="object 20"/>
            <p:cNvSpPr/>
            <p:nvPr/>
          </p:nvSpPr>
          <p:spPr>
            <a:xfrm>
              <a:off x="3044814" y="2647188"/>
              <a:ext cx="289560" cy="1210310"/>
            </a:xfrm>
            <a:custGeom>
              <a:avLst/>
              <a:gdLst/>
              <a:ahLst/>
              <a:cxnLst/>
              <a:rect l="l" t="t" r="r" b="b"/>
              <a:pathLst>
                <a:path w="289560" h="1210310">
                  <a:moveTo>
                    <a:pt x="31674" y="1134224"/>
                  </a:moveTo>
                  <a:lnTo>
                    <a:pt x="0" y="1127760"/>
                  </a:lnTo>
                  <a:lnTo>
                    <a:pt x="21336" y="1210056"/>
                  </a:lnTo>
                  <a:lnTo>
                    <a:pt x="28956" y="1200476"/>
                  </a:lnTo>
                  <a:lnTo>
                    <a:pt x="28956" y="1147572"/>
                  </a:lnTo>
                  <a:lnTo>
                    <a:pt x="31674" y="1134224"/>
                  </a:lnTo>
                  <a:close/>
                </a:path>
                <a:path w="289560" h="1210310">
                  <a:moveTo>
                    <a:pt x="42197" y="1136371"/>
                  </a:moveTo>
                  <a:lnTo>
                    <a:pt x="31674" y="1134224"/>
                  </a:lnTo>
                  <a:lnTo>
                    <a:pt x="28956" y="1147572"/>
                  </a:lnTo>
                  <a:lnTo>
                    <a:pt x="30480" y="1150620"/>
                  </a:lnTo>
                  <a:lnTo>
                    <a:pt x="33528" y="1152144"/>
                  </a:lnTo>
                  <a:lnTo>
                    <a:pt x="36576" y="1152144"/>
                  </a:lnTo>
                  <a:lnTo>
                    <a:pt x="39624" y="1149096"/>
                  </a:lnTo>
                  <a:lnTo>
                    <a:pt x="42197" y="1136371"/>
                  </a:lnTo>
                  <a:close/>
                </a:path>
                <a:path w="289560" h="1210310">
                  <a:moveTo>
                    <a:pt x="74676" y="1143000"/>
                  </a:moveTo>
                  <a:lnTo>
                    <a:pt x="42197" y="1136371"/>
                  </a:lnTo>
                  <a:lnTo>
                    <a:pt x="39624" y="1149096"/>
                  </a:lnTo>
                  <a:lnTo>
                    <a:pt x="36576" y="1152144"/>
                  </a:lnTo>
                  <a:lnTo>
                    <a:pt x="33528" y="1152144"/>
                  </a:lnTo>
                  <a:lnTo>
                    <a:pt x="30480" y="1150620"/>
                  </a:lnTo>
                  <a:lnTo>
                    <a:pt x="28956" y="1147572"/>
                  </a:lnTo>
                  <a:lnTo>
                    <a:pt x="28956" y="1200476"/>
                  </a:lnTo>
                  <a:lnTo>
                    <a:pt x="74676" y="1143000"/>
                  </a:lnTo>
                  <a:close/>
                </a:path>
                <a:path w="289560" h="1210310">
                  <a:moveTo>
                    <a:pt x="256736" y="75597"/>
                  </a:moveTo>
                  <a:lnTo>
                    <a:pt x="247643" y="73741"/>
                  </a:lnTo>
                  <a:lnTo>
                    <a:pt x="31674" y="1134224"/>
                  </a:lnTo>
                  <a:lnTo>
                    <a:pt x="42197" y="1136371"/>
                  </a:lnTo>
                  <a:lnTo>
                    <a:pt x="256736" y="75597"/>
                  </a:lnTo>
                  <a:close/>
                </a:path>
                <a:path w="289560" h="1210310">
                  <a:moveTo>
                    <a:pt x="289560" y="82296"/>
                  </a:moveTo>
                  <a:lnTo>
                    <a:pt x="268224" y="0"/>
                  </a:lnTo>
                  <a:lnTo>
                    <a:pt x="214884" y="67056"/>
                  </a:lnTo>
                  <a:lnTo>
                    <a:pt x="247643" y="73741"/>
                  </a:lnTo>
                  <a:lnTo>
                    <a:pt x="249936" y="62484"/>
                  </a:lnTo>
                  <a:lnTo>
                    <a:pt x="252984" y="59436"/>
                  </a:lnTo>
                  <a:lnTo>
                    <a:pt x="256032" y="57912"/>
                  </a:lnTo>
                  <a:lnTo>
                    <a:pt x="259080" y="59436"/>
                  </a:lnTo>
                  <a:lnTo>
                    <a:pt x="259080" y="76075"/>
                  </a:lnTo>
                  <a:lnTo>
                    <a:pt x="289560" y="82296"/>
                  </a:lnTo>
                  <a:close/>
                </a:path>
                <a:path w="289560" h="1210310">
                  <a:moveTo>
                    <a:pt x="259080" y="64008"/>
                  </a:moveTo>
                  <a:lnTo>
                    <a:pt x="259080" y="59436"/>
                  </a:lnTo>
                  <a:lnTo>
                    <a:pt x="256032" y="57912"/>
                  </a:lnTo>
                  <a:lnTo>
                    <a:pt x="252984" y="59436"/>
                  </a:lnTo>
                  <a:lnTo>
                    <a:pt x="249936" y="62484"/>
                  </a:lnTo>
                  <a:lnTo>
                    <a:pt x="247643" y="73741"/>
                  </a:lnTo>
                  <a:lnTo>
                    <a:pt x="256736" y="75597"/>
                  </a:lnTo>
                  <a:lnTo>
                    <a:pt x="259080" y="64008"/>
                  </a:lnTo>
                  <a:close/>
                </a:path>
                <a:path w="289560" h="1210310">
                  <a:moveTo>
                    <a:pt x="259080" y="76075"/>
                  </a:moveTo>
                  <a:lnTo>
                    <a:pt x="259080" y="64008"/>
                  </a:lnTo>
                  <a:lnTo>
                    <a:pt x="256736" y="75597"/>
                  </a:lnTo>
                  <a:lnTo>
                    <a:pt x="259080" y="76075"/>
                  </a:lnTo>
                  <a:close/>
                </a:path>
              </a:pathLst>
            </a:custGeom>
            <a:solidFill>
              <a:srgbClr val="000000"/>
            </a:solidFill>
          </p:spPr>
          <p:txBody>
            <a:bodyPr wrap="square" lIns="0" tIns="0" rIns="0" bIns="0" rtlCol="0"/>
            <a:lstStyle/>
            <a:p>
              <a:endParaRPr sz="1634"/>
            </a:p>
          </p:txBody>
        </p:sp>
      </p:grpSp>
      <p:sp>
        <p:nvSpPr>
          <p:cNvPr id="21" name="object 21"/>
          <p:cNvSpPr txBox="1"/>
          <p:nvPr/>
        </p:nvSpPr>
        <p:spPr>
          <a:xfrm>
            <a:off x="4220825" y="2612263"/>
            <a:ext cx="138889" cy="290946"/>
          </a:xfrm>
          <a:prstGeom prst="rect">
            <a:avLst/>
          </a:prstGeom>
        </p:spPr>
        <p:txBody>
          <a:bodyPr vert="horz" wrap="square" lIns="0" tIns="11526" rIns="0" bIns="0" rtlCol="0">
            <a:spAutoFit/>
          </a:bodyPr>
          <a:lstStyle/>
          <a:p>
            <a:pPr marL="11527">
              <a:spcBef>
                <a:spcPts val="91"/>
              </a:spcBef>
            </a:pPr>
            <a:r>
              <a:rPr sz="1815" dirty="0">
                <a:latin typeface="Times New Roman"/>
                <a:cs typeface="Times New Roman"/>
              </a:rPr>
              <a:t>d</a:t>
            </a:r>
            <a:endParaRPr sz="1815">
              <a:latin typeface="Times New Roman"/>
              <a:cs typeface="Times New Roman"/>
            </a:endParaRPr>
          </a:p>
        </p:txBody>
      </p:sp>
      <p:grpSp>
        <p:nvGrpSpPr>
          <p:cNvPr id="22" name="object 22"/>
          <p:cNvGrpSpPr/>
          <p:nvPr/>
        </p:nvGrpSpPr>
        <p:grpSpPr>
          <a:xfrm>
            <a:off x="3477156" y="2359440"/>
            <a:ext cx="2906294" cy="2336330"/>
            <a:chOff x="2461122" y="2599753"/>
            <a:chExt cx="3202305" cy="2574290"/>
          </a:xfrm>
        </p:grpSpPr>
        <p:sp>
          <p:nvSpPr>
            <p:cNvPr id="23" name="object 23"/>
            <p:cNvSpPr/>
            <p:nvPr/>
          </p:nvSpPr>
          <p:spPr>
            <a:xfrm>
              <a:off x="2506842" y="2604516"/>
              <a:ext cx="3152140" cy="1734820"/>
            </a:xfrm>
            <a:custGeom>
              <a:avLst/>
              <a:gdLst/>
              <a:ahLst/>
              <a:cxnLst/>
              <a:rect l="l" t="t" r="r" b="b"/>
              <a:pathLst>
                <a:path w="3152140" h="1734820">
                  <a:moveTo>
                    <a:pt x="565403" y="903731"/>
                  </a:moveTo>
                  <a:lnTo>
                    <a:pt x="585335" y="898302"/>
                  </a:lnTo>
                  <a:lnTo>
                    <a:pt x="605980" y="895730"/>
                  </a:lnTo>
                  <a:lnTo>
                    <a:pt x="626911" y="896016"/>
                  </a:lnTo>
                  <a:lnTo>
                    <a:pt x="647699" y="899159"/>
                  </a:lnTo>
                </a:path>
                <a:path w="3152140" h="1734820">
                  <a:moveTo>
                    <a:pt x="3151631" y="1653539"/>
                  </a:moveTo>
                  <a:lnTo>
                    <a:pt x="3151631" y="1734311"/>
                  </a:lnTo>
                </a:path>
                <a:path w="3152140" h="1734820">
                  <a:moveTo>
                    <a:pt x="0" y="0"/>
                  </a:moveTo>
                  <a:lnTo>
                    <a:pt x="559307" y="0"/>
                  </a:lnTo>
                </a:path>
              </a:pathLst>
            </a:custGeom>
            <a:ln w="9524">
              <a:solidFill>
                <a:srgbClr val="000000"/>
              </a:solidFill>
            </a:ln>
          </p:spPr>
          <p:txBody>
            <a:bodyPr wrap="square" lIns="0" tIns="0" rIns="0" bIns="0" rtlCol="0"/>
            <a:lstStyle/>
            <a:p>
              <a:endParaRPr sz="1634"/>
            </a:p>
          </p:txBody>
        </p:sp>
        <p:sp>
          <p:nvSpPr>
            <p:cNvPr id="24" name="object 24"/>
            <p:cNvSpPr/>
            <p:nvPr/>
          </p:nvSpPr>
          <p:spPr>
            <a:xfrm>
              <a:off x="2461122" y="2604516"/>
              <a:ext cx="76200" cy="2569845"/>
            </a:xfrm>
            <a:custGeom>
              <a:avLst/>
              <a:gdLst/>
              <a:ahLst/>
              <a:cxnLst/>
              <a:rect l="l" t="t" r="r" b="b"/>
              <a:pathLst>
                <a:path w="76200" h="2569845">
                  <a:moveTo>
                    <a:pt x="76200" y="76200"/>
                  </a:moveTo>
                  <a:lnTo>
                    <a:pt x="38100" y="0"/>
                  </a:lnTo>
                  <a:lnTo>
                    <a:pt x="0" y="76200"/>
                  </a:lnTo>
                  <a:lnTo>
                    <a:pt x="33528" y="76200"/>
                  </a:lnTo>
                  <a:lnTo>
                    <a:pt x="33528" y="64008"/>
                  </a:lnTo>
                  <a:lnTo>
                    <a:pt x="35052" y="60960"/>
                  </a:lnTo>
                  <a:lnTo>
                    <a:pt x="38100" y="59436"/>
                  </a:lnTo>
                  <a:lnTo>
                    <a:pt x="42672" y="60960"/>
                  </a:lnTo>
                  <a:lnTo>
                    <a:pt x="42672" y="76200"/>
                  </a:lnTo>
                  <a:lnTo>
                    <a:pt x="76200" y="76200"/>
                  </a:lnTo>
                  <a:close/>
                </a:path>
                <a:path w="76200" h="2569845">
                  <a:moveTo>
                    <a:pt x="76200" y="2493264"/>
                  </a:moveTo>
                  <a:lnTo>
                    <a:pt x="0" y="2493264"/>
                  </a:lnTo>
                  <a:lnTo>
                    <a:pt x="33528" y="2560320"/>
                  </a:lnTo>
                  <a:lnTo>
                    <a:pt x="33528" y="2505456"/>
                  </a:lnTo>
                  <a:lnTo>
                    <a:pt x="35052" y="2508504"/>
                  </a:lnTo>
                  <a:lnTo>
                    <a:pt x="38100" y="2510028"/>
                  </a:lnTo>
                  <a:lnTo>
                    <a:pt x="42672" y="2508504"/>
                  </a:lnTo>
                  <a:lnTo>
                    <a:pt x="42672" y="2560320"/>
                  </a:lnTo>
                  <a:lnTo>
                    <a:pt x="76200" y="2493264"/>
                  </a:lnTo>
                  <a:close/>
                </a:path>
                <a:path w="76200" h="2569845">
                  <a:moveTo>
                    <a:pt x="42672" y="76200"/>
                  </a:moveTo>
                  <a:lnTo>
                    <a:pt x="42672" y="60960"/>
                  </a:lnTo>
                  <a:lnTo>
                    <a:pt x="38100" y="59436"/>
                  </a:lnTo>
                  <a:lnTo>
                    <a:pt x="35052" y="60960"/>
                  </a:lnTo>
                  <a:lnTo>
                    <a:pt x="33528" y="64008"/>
                  </a:lnTo>
                  <a:lnTo>
                    <a:pt x="33528" y="76200"/>
                  </a:lnTo>
                  <a:lnTo>
                    <a:pt x="42672" y="76200"/>
                  </a:lnTo>
                  <a:close/>
                </a:path>
                <a:path w="76200" h="2569845">
                  <a:moveTo>
                    <a:pt x="42672" y="2493264"/>
                  </a:moveTo>
                  <a:lnTo>
                    <a:pt x="42672" y="76200"/>
                  </a:lnTo>
                  <a:lnTo>
                    <a:pt x="33528" y="76200"/>
                  </a:lnTo>
                  <a:lnTo>
                    <a:pt x="33528" y="2493264"/>
                  </a:lnTo>
                  <a:lnTo>
                    <a:pt x="42672" y="2493264"/>
                  </a:lnTo>
                  <a:close/>
                </a:path>
                <a:path w="76200" h="2569845">
                  <a:moveTo>
                    <a:pt x="42672" y="2560320"/>
                  </a:moveTo>
                  <a:lnTo>
                    <a:pt x="42672" y="2508504"/>
                  </a:lnTo>
                  <a:lnTo>
                    <a:pt x="38100" y="2510028"/>
                  </a:lnTo>
                  <a:lnTo>
                    <a:pt x="35052" y="2508504"/>
                  </a:lnTo>
                  <a:lnTo>
                    <a:pt x="33528" y="2505456"/>
                  </a:lnTo>
                  <a:lnTo>
                    <a:pt x="33528" y="2560320"/>
                  </a:lnTo>
                  <a:lnTo>
                    <a:pt x="38100" y="2569464"/>
                  </a:lnTo>
                  <a:lnTo>
                    <a:pt x="42672" y="2560320"/>
                  </a:lnTo>
                  <a:close/>
                </a:path>
              </a:pathLst>
            </a:custGeom>
            <a:solidFill>
              <a:srgbClr val="000000"/>
            </a:solidFill>
          </p:spPr>
          <p:txBody>
            <a:bodyPr wrap="square" lIns="0" tIns="0" rIns="0" bIns="0" rtlCol="0"/>
            <a:lstStyle/>
            <a:p>
              <a:endParaRPr sz="1634"/>
            </a:p>
          </p:txBody>
        </p:sp>
      </p:grpSp>
      <p:sp>
        <p:nvSpPr>
          <p:cNvPr id="25" name="object 25"/>
          <p:cNvSpPr txBox="1"/>
          <p:nvPr/>
        </p:nvSpPr>
        <p:spPr>
          <a:xfrm>
            <a:off x="3872278" y="2675887"/>
            <a:ext cx="138889" cy="290946"/>
          </a:xfrm>
          <a:prstGeom prst="rect">
            <a:avLst/>
          </a:prstGeom>
        </p:spPr>
        <p:txBody>
          <a:bodyPr vert="horz" wrap="square" lIns="0" tIns="11526" rIns="0" bIns="0" rtlCol="0">
            <a:spAutoFit/>
          </a:bodyPr>
          <a:lstStyle/>
          <a:p>
            <a:pPr marL="11527">
              <a:spcBef>
                <a:spcPts val="91"/>
              </a:spcBef>
            </a:pPr>
            <a:r>
              <a:rPr sz="1815" dirty="0">
                <a:latin typeface="Times New Roman"/>
                <a:cs typeface="Times New Roman"/>
              </a:rPr>
              <a:t>y</a:t>
            </a:r>
            <a:endParaRPr sz="1815">
              <a:latin typeface="Times New Roman"/>
              <a:cs typeface="Times New Roman"/>
            </a:endParaRPr>
          </a:p>
        </p:txBody>
      </p:sp>
      <p:sp>
        <p:nvSpPr>
          <p:cNvPr id="26" name="object 26"/>
          <p:cNvSpPr txBox="1"/>
          <p:nvPr/>
        </p:nvSpPr>
        <p:spPr>
          <a:xfrm>
            <a:off x="7147519" y="2202857"/>
            <a:ext cx="2028585" cy="1076579"/>
          </a:xfrm>
          <a:prstGeom prst="rect">
            <a:avLst/>
          </a:prstGeom>
        </p:spPr>
        <p:txBody>
          <a:bodyPr vert="horz" wrap="square" lIns="0" tIns="23052" rIns="0" bIns="0" rtlCol="0">
            <a:spAutoFit/>
          </a:bodyPr>
          <a:lstStyle/>
          <a:p>
            <a:pPr marL="11527" marR="4611">
              <a:lnSpc>
                <a:spcPts val="2605"/>
              </a:lnSpc>
              <a:spcBef>
                <a:spcPts val="182"/>
              </a:spcBef>
            </a:pPr>
            <a:r>
              <a:rPr sz="2178" dirty="0">
                <a:solidFill>
                  <a:srgbClr val="3232FF"/>
                </a:solidFill>
                <a:latin typeface="Symbol"/>
                <a:cs typeface="Symbol"/>
              </a:rPr>
              <a:t></a:t>
            </a:r>
            <a:r>
              <a:rPr sz="2178" spc="82" dirty="0">
                <a:solidFill>
                  <a:srgbClr val="3232FF"/>
                </a:solidFill>
                <a:latin typeface="Times New Roman"/>
                <a:cs typeface="Times New Roman"/>
              </a:rPr>
              <a:t> </a:t>
            </a:r>
            <a:r>
              <a:rPr sz="2178" spc="-5" dirty="0">
                <a:solidFill>
                  <a:srgbClr val="3232FF"/>
                </a:solidFill>
                <a:latin typeface="Comic Sans MS"/>
                <a:cs typeface="Comic Sans MS"/>
              </a:rPr>
              <a:t>is</a:t>
            </a:r>
            <a:r>
              <a:rPr sz="2178" spc="-23" dirty="0">
                <a:solidFill>
                  <a:srgbClr val="3232FF"/>
                </a:solidFill>
                <a:latin typeface="Comic Sans MS"/>
                <a:cs typeface="Comic Sans MS"/>
              </a:rPr>
              <a:t> </a:t>
            </a:r>
            <a:r>
              <a:rPr sz="2178" spc="-5" dirty="0">
                <a:solidFill>
                  <a:srgbClr val="3232FF"/>
                </a:solidFill>
                <a:latin typeface="Comic Sans MS"/>
                <a:cs typeface="Comic Sans MS"/>
              </a:rPr>
              <a:t>the</a:t>
            </a:r>
            <a:r>
              <a:rPr sz="2178" spc="-27" dirty="0">
                <a:solidFill>
                  <a:srgbClr val="3232FF"/>
                </a:solidFill>
                <a:latin typeface="Comic Sans MS"/>
                <a:cs typeface="Comic Sans MS"/>
              </a:rPr>
              <a:t> </a:t>
            </a:r>
            <a:r>
              <a:rPr sz="2178" spc="-5" dirty="0">
                <a:solidFill>
                  <a:srgbClr val="3232FF"/>
                </a:solidFill>
                <a:latin typeface="Comic Sans MS"/>
                <a:cs typeface="Comic Sans MS"/>
              </a:rPr>
              <a:t>channel </a:t>
            </a:r>
            <a:r>
              <a:rPr sz="2178" spc="-635" dirty="0">
                <a:solidFill>
                  <a:srgbClr val="3232FF"/>
                </a:solidFill>
                <a:latin typeface="Comic Sans MS"/>
                <a:cs typeface="Comic Sans MS"/>
              </a:rPr>
              <a:t> </a:t>
            </a:r>
            <a:r>
              <a:rPr sz="2178" spc="-5" dirty="0">
                <a:solidFill>
                  <a:srgbClr val="3232FF"/>
                </a:solidFill>
                <a:latin typeface="Comic Sans MS"/>
                <a:cs typeface="Comic Sans MS"/>
              </a:rPr>
              <a:t>bottom</a:t>
            </a:r>
            <a:r>
              <a:rPr sz="2178" spc="-18" dirty="0">
                <a:solidFill>
                  <a:srgbClr val="3232FF"/>
                </a:solidFill>
                <a:latin typeface="Comic Sans MS"/>
                <a:cs typeface="Comic Sans MS"/>
              </a:rPr>
              <a:t> </a:t>
            </a:r>
            <a:r>
              <a:rPr sz="2178" spc="-5" dirty="0">
                <a:solidFill>
                  <a:srgbClr val="3232FF"/>
                </a:solidFill>
                <a:latin typeface="Comic Sans MS"/>
                <a:cs typeface="Comic Sans MS"/>
              </a:rPr>
              <a:t>slope</a:t>
            </a:r>
            <a:endParaRPr sz="2178">
              <a:latin typeface="Comic Sans MS"/>
              <a:cs typeface="Comic Sans MS"/>
            </a:endParaRPr>
          </a:p>
          <a:p>
            <a:pPr marL="11527">
              <a:spcBef>
                <a:spcPts val="436"/>
              </a:spcBef>
            </a:pPr>
            <a:r>
              <a:rPr sz="2178" dirty="0">
                <a:solidFill>
                  <a:srgbClr val="3232FF"/>
                </a:solidFill>
                <a:latin typeface="Comic Sans MS"/>
                <a:cs typeface="Comic Sans MS"/>
              </a:rPr>
              <a:t>d</a:t>
            </a:r>
            <a:r>
              <a:rPr sz="2178" spc="-32" dirty="0">
                <a:solidFill>
                  <a:srgbClr val="3232FF"/>
                </a:solidFill>
                <a:latin typeface="Comic Sans MS"/>
                <a:cs typeface="Comic Sans MS"/>
              </a:rPr>
              <a:t> </a:t>
            </a:r>
            <a:r>
              <a:rPr sz="2178" dirty="0">
                <a:solidFill>
                  <a:srgbClr val="3232FF"/>
                </a:solidFill>
                <a:latin typeface="Comic Sans MS"/>
                <a:cs typeface="Comic Sans MS"/>
              </a:rPr>
              <a:t>=</a:t>
            </a:r>
            <a:r>
              <a:rPr sz="2178" spc="-27" dirty="0">
                <a:solidFill>
                  <a:srgbClr val="3232FF"/>
                </a:solidFill>
                <a:latin typeface="Comic Sans MS"/>
                <a:cs typeface="Comic Sans MS"/>
              </a:rPr>
              <a:t> </a:t>
            </a:r>
            <a:r>
              <a:rPr sz="2178" spc="-5" dirty="0">
                <a:solidFill>
                  <a:srgbClr val="3232FF"/>
                </a:solidFill>
                <a:latin typeface="Comic Sans MS"/>
                <a:cs typeface="Comic Sans MS"/>
              </a:rPr>
              <a:t>ycos</a:t>
            </a:r>
            <a:r>
              <a:rPr sz="2178" spc="-5" dirty="0">
                <a:solidFill>
                  <a:srgbClr val="3232FF"/>
                </a:solidFill>
                <a:latin typeface="Symbol"/>
                <a:cs typeface="Symbol"/>
              </a:rPr>
              <a:t></a:t>
            </a:r>
            <a:r>
              <a:rPr sz="2178" spc="-5" dirty="0">
                <a:solidFill>
                  <a:srgbClr val="3232FF"/>
                </a:solidFill>
                <a:latin typeface="Comic Sans MS"/>
                <a:cs typeface="Comic Sans MS"/>
              </a:rPr>
              <a:t>.</a:t>
            </a:r>
            <a:endParaRPr sz="2178">
              <a:latin typeface="Comic Sans MS"/>
              <a:cs typeface="Comic Sans MS"/>
            </a:endParaRPr>
          </a:p>
        </p:txBody>
      </p:sp>
      <p:sp>
        <p:nvSpPr>
          <p:cNvPr id="27" name="object 27"/>
          <p:cNvSpPr txBox="1"/>
          <p:nvPr/>
        </p:nvSpPr>
        <p:spPr>
          <a:xfrm>
            <a:off x="7147520" y="4124019"/>
            <a:ext cx="2098894" cy="681950"/>
          </a:xfrm>
          <a:prstGeom prst="rect">
            <a:avLst/>
          </a:prstGeom>
        </p:spPr>
        <p:txBody>
          <a:bodyPr vert="horz" wrap="square" lIns="0" tIns="11526" rIns="0" bIns="0" rtlCol="0">
            <a:spAutoFit/>
          </a:bodyPr>
          <a:lstStyle/>
          <a:p>
            <a:pPr marL="11527" marR="4611" indent="82991">
              <a:spcBef>
                <a:spcPts val="91"/>
              </a:spcBef>
            </a:pPr>
            <a:r>
              <a:rPr sz="2178" spc="-5" dirty="0">
                <a:solidFill>
                  <a:srgbClr val="7F0000"/>
                </a:solidFill>
                <a:latin typeface="Comic Sans MS"/>
                <a:cs typeface="Comic Sans MS"/>
              </a:rPr>
              <a:t>For</a:t>
            </a:r>
            <a:r>
              <a:rPr sz="2178" spc="-59" dirty="0">
                <a:solidFill>
                  <a:srgbClr val="7F0000"/>
                </a:solidFill>
                <a:latin typeface="Comic Sans MS"/>
                <a:cs typeface="Comic Sans MS"/>
              </a:rPr>
              <a:t> </a:t>
            </a:r>
            <a:r>
              <a:rPr sz="2178" spc="-5" dirty="0">
                <a:solidFill>
                  <a:srgbClr val="7F0000"/>
                </a:solidFill>
                <a:latin typeface="Comic Sans MS"/>
                <a:cs typeface="Comic Sans MS"/>
              </a:rPr>
              <a:t>mild-sloped </a:t>
            </a:r>
            <a:r>
              <a:rPr sz="2178" spc="-635" dirty="0">
                <a:solidFill>
                  <a:srgbClr val="7F0000"/>
                </a:solidFill>
                <a:latin typeface="Comic Sans MS"/>
                <a:cs typeface="Comic Sans MS"/>
              </a:rPr>
              <a:t> </a:t>
            </a:r>
            <a:r>
              <a:rPr sz="2178" dirty="0">
                <a:solidFill>
                  <a:srgbClr val="7F0000"/>
                </a:solidFill>
                <a:latin typeface="Comic Sans MS"/>
                <a:cs typeface="Comic Sans MS"/>
              </a:rPr>
              <a:t>channels</a:t>
            </a:r>
            <a:r>
              <a:rPr sz="2178" spc="-23" dirty="0">
                <a:solidFill>
                  <a:srgbClr val="7F0000"/>
                </a:solidFill>
                <a:latin typeface="Comic Sans MS"/>
                <a:cs typeface="Comic Sans MS"/>
              </a:rPr>
              <a:t> </a:t>
            </a:r>
            <a:r>
              <a:rPr sz="2178" dirty="0">
                <a:solidFill>
                  <a:srgbClr val="7F0000"/>
                </a:solidFill>
                <a:latin typeface="Comic Sans MS"/>
                <a:cs typeface="Comic Sans MS"/>
              </a:rPr>
              <a:t>y</a:t>
            </a:r>
            <a:r>
              <a:rPr sz="2178" spc="-27" dirty="0">
                <a:solidFill>
                  <a:srgbClr val="7F0000"/>
                </a:solidFill>
                <a:latin typeface="Comic Sans MS"/>
                <a:cs typeface="Comic Sans MS"/>
              </a:rPr>
              <a:t> </a:t>
            </a:r>
            <a:r>
              <a:rPr sz="2178" dirty="0">
                <a:solidFill>
                  <a:srgbClr val="7F0000"/>
                </a:solidFill>
                <a:latin typeface="Arial MT"/>
                <a:cs typeface="Arial MT"/>
              </a:rPr>
              <a:t>≈</a:t>
            </a:r>
            <a:r>
              <a:rPr sz="2178" spc="36" dirty="0">
                <a:solidFill>
                  <a:srgbClr val="7F0000"/>
                </a:solidFill>
                <a:latin typeface="Arial MT"/>
                <a:cs typeface="Arial MT"/>
              </a:rPr>
              <a:t> </a:t>
            </a:r>
            <a:r>
              <a:rPr sz="2178" spc="-5" dirty="0">
                <a:solidFill>
                  <a:srgbClr val="7F0000"/>
                </a:solidFill>
                <a:latin typeface="Comic Sans MS"/>
                <a:cs typeface="Comic Sans MS"/>
              </a:rPr>
              <a:t>d</a:t>
            </a:r>
            <a:r>
              <a:rPr sz="2178" spc="-5" dirty="0">
                <a:solidFill>
                  <a:srgbClr val="7F0000"/>
                </a:solidFill>
                <a:latin typeface="Times New Roman"/>
                <a:cs typeface="Times New Roman"/>
              </a:rPr>
              <a:t>.</a:t>
            </a:r>
            <a:endParaRPr sz="2178">
              <a:latin typeface="Times New Roman"/>
              <a:cs typeface="Times New Roman"/>
            </a:endParaRPr>
          </a:p>
        </p:txBody>
      </p:sp>
      <p:sp>
        <p:nvSpPr>
          <p:cNvPr id="28" name="Slide Number Placeholder 27">
            <a:extLst>
              <a:ext uri="{FF2B5EF4-FFF2-40B4-BE49-F238E27FC236}">
                <a16:creationId xmlns:a16="http://schemas.microsoft.com/office/drawing/2014/main" id="{74F2C27B-2BC0-D143-F36F-125B210FE00E}"/>
              </a:ext>
            </a:extLst>
          </p:cNvPr>
          <p:cNvSpPr>
            <a:spLocks noGrp="1"/>
          </p:cNvSpPr>
          <p:nvPr>
            <p:ph type="sldNum" sz="quarter" idx="12"/>
          </p:nvPr>
        </p:nvSpPr>
        <p:spPr/>
        <p:txBody>
          <a:bodyPr/>
          <a:lstStyle/>
          <a:p>
            <a:fld id="{34216374-E7D6-4C74-ADA3-2C9987A1DEB2}" type="slidenum">
              <a:rPr lang="en-US" smtClean="0"/>
              <a:t>27</a:t>
            </a:fld>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910421" y="2644883"/>
            <a:ext cx="2072960" cy="1192946"/>
            <a:chOff x="7345923" y="2914269"/>
            <a:chExt cx="2284095" cy="1314450"/>
          </a:xfrm>
        </p:grpSpPr>
        <p:pic>
          <p:nvPicPr>
            <p:cNvPr id="3" name="object 3"/>
            <p:cNvPicPr/>
            <p:nvPr/>
          </p:nvPicPr>
          <p:blipFill>
            <a:blip r:embed="rId2" cstate="print"/>
            <a:stretch>
              <a:fillRect/>
            </a:stretch>
          </p:blipFill>
          <p:spPr>
            <a:xfrm>
              <a:off x="7472035" y="3268408"/>
              <a:ext cx="2014275" cy="913447"/>
            </a:xfrm>
            <a:prstGeom prst="rect">
              <a:avLst/>
            </a:prstGeom>
          </p:spPr>
        </p:pic>
        <p:sp>
          <p:nvSpPr>
            <p:cNvPr id="4" name="object 4"/>
            <p:cNvSpPr/>
            <p:nvPr/>
          </p:nvSpPr>
          <p:spPr>
            <a:xfrm>
              <a:off x="7374498" y="2942844"/>
              <a:ext cx="2226945" cy="1257300"/>
            </a:xfrm>
            <a:custGeom>
              <a:avLst/>
              <a:gdLst/>
              <a:ahLst/>
              <a:cxnLst/>
              <a:rect l="l" t="t" r="r" b="b"/>
              <a:pathLst>
                <a:path w="2226945" h="1257300">
                  <a:moveTo>
                    <a:pt x="2226563" y="45719"/>
                  </a:moveTo>
                  <a:lnTo>
                    <a:pt x="2215847" y="103270"/>
                  </a:lnTo>
                  <a:lnTo>
                    <a:pt x="2203783" y="159821"/>
                  </a:lnTo>
                  <a:lnTo>
                    <a:pt x="2190398" y="215341"/>
                  </a:lnTo>
                  <a:lnTo>
                    <a:pt x="2175722" y="269798"/>
                  </a:lnTo>
                  <a:lnTo>
                    <a:pt x="2159780" y="323158"/>
                  </a:lnTo>
                  <a:lnTo>
                    <a:pt x="2142602" y="375390"/>
                  </a:lnTo>
                  <a:lnTo>
                    <a:pt x="2124215" y="426462"/>
                  </a:lnTo>
                  <a:lnTo>
                    <a:pt x="2104648" y="476340"/>
                  </a:lnTo>
                  <a:lnTo>
                    <a:pt x="2083927" y="524994"/>
                  </a:lnTo>
                  <a:lnTo>
                    <a:pt x="2062080" y="572389"/>
                  </a:lnTo>
                  <a:lnTo>
                    <a:pt x="2039136" y="618495"/>
                  </a:lnTo>
                  <a:lnTo>
                    <a:pt x="2015123" y="663278"/>
                  </a:lnTo>
                  <a:lnTo>
                    <a:pt x="1990067" y="706707"/>
                  </a:lnTo>
                  <a:lnTo>
                    <a:pt x="1963997" y="748748"/>
                  </a:lnTo>
                  <a:lnTo>
                    <a:pt x="1936942" y="789371"/>
                  </a:lnTo>
                  <a:lnTo>
                    <a:pt x="1908928" y="828541"/>
                  </a:lnTo>
                  <a:lnTo>
                    <a:pt x="1879983" y="866228"/>
                  </a:lnTo>
                  <a:lnTo>
                    <a:pt x="1850135" y="902398"/>
                  </a:lnTo>
                  <a:lnTo>
                    <a:pt x="1819413" y="937019"/>
                  </a:lnTo>
                  <a:lnTo>
                    <a:pt x="1787844" y="970060"/>
                  </a:lnTo>
                  <a:lnTo>
                    <a:pt x="1755455" y="1001487"/>
                  </a:lnTo>
                  <a:lnTo>
                    <a:pt x="1722275" y="1031268"/>
                  </a:lnTo>
                  <a:lnTo>
                    <a:pt x="1688332" y="1059372"/>
                  </a:lnTo>
                  <a:lnTo>
                    <a:pt x="1653652" y="1085765"/>
                  </a:lnTo>
                  <a:lnTo>
                    <a:pt x="1618265" y="1110415"/>
                  </a:lnTo>
                  <a:lnTo>
                    <a:pt x="1582198" y="1133290"/>
                  </a:lnTo>
                  <a:lnTo>
                    <a:pt x="1545478" y="1154358"/>
                  </a:lnTo>
                  <a:lnTo>
                    <a:pt x="1508134" y="1173586"/>
                  </a:lnTo>
                  <a:lnTo>
                    <a:pt x="1470194" y="1190942"/>
                  </a:lnTo>
                  <a:lnTo>
                    <a:pt x="1431685" y="1206394"/>
                  </a:lnTo>
                  <a:lnTo>
                    <a:pt x="1392634" y="1219908"/>
                  </a:lnTo>
                  <a:lnTo>
                    <a:pt x="1353071" y="1231454"/>
                  </a:lnTo>
                  <a:lnTo>
                    <a:pt x="1313022" y="1240998"/>
                  </a:lnTo>
                  <a:lnTo>
                    <a:pt x="1272516" y="1248509"/>
                  </a:lnTo>
                  <a:lnTo>
                    <a:pt x="1231581" y="1253953"/>
                  </a:lnTo>
                  <a:lnTo>
                    <a:pt x="1190243" y="1257299"/>
                  </a:lnTo>
                </a:path>
                <a:path w="2226945" h="1257300">
                  <a:moveTo>
                    <a:pt x="0" y="0"/>
                  </a:moveTo>
                  <a:lnTo>
                    <a:pt x="12628" y="56805"/>
                  </a:lnTo>
                  <a:lnTo>
                    <a:pt x="26492" y="112672"/>
                  </a:lnTo>
                  <a:lnTo>
                    <a:pt x="41564" y="167573"/>
                  </a:lnTo>
                  <a:lnTo>
                    <a:pt x="57817" y="221479"/>
                  </a:lnTo>
                  <a:lnTo>
                    <a:pt x="75223" y="274361"/>
                  </a:lnTo>
                  <a:lnTo>
                    <a:pt x="93755" y="326190"/>
                  </a:lnTo>
                  <a:lnTo>
                    <a:pt x="113386" y="376937"/>
                  </a:lnTo>
                  <a:lnTo>
                    <a:pt x="134087" y="426573"/>
                  </a:lnTo>
                  <a:lnTo>
                    <a:pt x="155832" y="475070"/>
                  </a:lnTo>
                  <a:lnTo>
                    <a:pt x="178593" y="522398"/>
                  </a:lnTo>
                  <a:lnTo>
                    <a:pt x="202343" y="568529"/>
                  </a:lnTo>
                  <a:lnTo>
                    <a:pt x="227054" y="613434"/>
                  </a:lnTo>
                  <a:lnTo>
                    <a:pt x="252699" y="657084"/>
                  </a:lnTo>
                  <a:lnTo>
                    <a:pt x="279250" y="699450"/>
                  </a:lnTo>
                  <a:lnTo>
                    <a:pt x="306681" y="740503"/>
                  </a:lnTo>
                  <a:lnTo>
                    <a:pt x="334963" y="780214"/>
                  </a:lnTo>
                  <a:lnTo>
                    <a:pt x="364068" y="818555"/>
                  </a:lnTo>
                  <a:lnTo>
                    <a:pt x="393971" y="855497"/>
                  </a:lnTo>
                  <a:lnTo>
                    <a:pt x="424643" y="891011"/>
                  </a:lnTo>
                  <a:lnTo>
                    <a:pt x="456056" y="925067"/>
                  </a:lnTo>
                  <a:lnTo>
                    <a:pt x="488185" y="957638"/>
                  </a:lnTo>
                  <a:lnTo>
                    <a:pt x="520999" y="988694"/>
                  </a:lnTo>
                  <a:lnTo>
                    <a:pt x="554474" y="1018206"/>
                  </a:lnTo>
                  <a:lnTo>
                    <a:pt x="588580" y="1046146"/>
                  </a:lnTo>
                  <a:lnTo>
                    <a:pt x="623292" y="1072485"/>
                  </a:lnTo>
                  <a:lnTo>
                    <a:pt x="658580" y="1097193"/>
                  </a:lnTo>
                  <a:lnTo>
                    <a:pt x="694418" y="1120242"/>
                  </a:lnTo>
                  <a:lnTo>
                    <a:pt x="730779" y="1141603"/>
                  </a:lnTo>
                  <a:lnTo>
                    <a:pt x="767634" y="1161248"/>
                  </a:lnTo>
                  <a:lnTo>
                    <a:pt x="804957" y="1179147"/>
                  </a:lnTo>
                  <a:lnTo>
                    <a:pt x="842720" y="1195271"/>
                  </a:lnTo>
                  <a:lnTo>
                    <a:pt x="880896" y="1209592"/>
                  </a:lnTo>
                  <a:lnTo>
                    <a:pt x="919457" y="1222081"/>
                  </a:lnTo>
                  <a:lnTo>
                    <a:pt x="958375" y="1232709"/>
                  </a:lnTo>
                  <a:lnTo>
                    <a:pt x="997624" y="1241446"/>
                  </a:lnTo>
                  <a:lnTo>
                    <a:pt x="1037176" y="1248265"/>
                  </a:lnTo>
                  <a:lnTo>
                    <a:pt x="1077003" y="1253136"/>
                  </a:lnTo>
                  <a:lnTo>
                    <a:pt x="1117079" y="1256031"/>
                  </a:lnTo>
                  <a:lnTo>
                    <a:pt x="1157374" y="1256920"/>
                  </a:lnTo>
                  <a:lnTo>
                    <a:pt x="1197863" y="1255775"/>
                  </a:lnTo>
                </a:path>
              </a:pathLst>
            </a:custGeom>
            <a:ln w="57149">
              <a:solidFill>
                <a:srgbClr val="7F0000"/>
              </a:solidFill>
            </a:ln>
          </p:spPr>
          <p:txBody>
            <a:bodyPr wrap="square" lIns="0" tIns="0" rIns="0" bIns="0" rtlCol="0"/>
            <a:lstStyle/>
            <a:p>
              <a:endParaRPr sz="1634"/>
            </a:p>
          </p:txBody>
        </p:sp>
        <p:sp>
          <p:nvSpPr>
            <p:cNvPr id="5" name="object 5"/>
            <p:cNvSpPr/>
            <p:nvPr/>
          </p:nvSpPr>
          <p:spPr>
            <a:xfrm>
              <a:off x="7478130" y="3272028"/>
              <a:ext cx="2071370" cy="0"/>
            </a:xfrm>
            <a:custGeom>
              <a:avLst/>
              <a:gdLst/>
              <a:ahLst/>
              <a:cxnLst/>
              <a:rect l="l" t="t" r="r" b="b"/>
              <a:pathLst>
                <a:path w="2071370">
                  <a:moveTo>
                    <a:pt x="0" y="0"/>
                  </a:moveTo>
                  <a:lnTo>
                    <a:pt x="2071115" y="0"/>
                  </a:lnTo>
                </a:path>
              </a:pathLst>
            </a:custGeom>
            <a:ln w="28574">
              <a:solidFill>
                <a:srgbClr val="0000FF"/>
              </a:solidFill>
            </a:ln>
          </p:spPr>
          <p:txBody>
            <a:bodyPr wrap="square" lIns="0" tIns="0" rIns="0" bIns="0" rtlCol="0"/>
            <a:lstStyle/>
            <a:p>
              <a:endParaRPr sz="1634"/>
            </a:p>
          </p:txBody>
        </p:sp>
        <p:pic>
          <p:nvPicPr>
            <p:cNvPr id="6" name="object 6"/>
            <p:cNvPicPr/>
            <p:nvPr/>
          </p:nvPicPr>
          <p:blipFill>
            <a:blip r:embed="rId3" cstate="print"/>
            <a:stretch>
              <a:fillRect/>
            </a:stretch>
          </p:blipFill>
          <p:spPr>
            <a:xfrm>
              <a:off x="9011084" y="3169729"/>
              <a:ext cx="143636" cy="267080"/>
            </a:xfrm>
            <a:prstGeom prst="rect">
              <a:avLst/>
            </a:prstGeom>
          </p:spPr>
        </p:pic>
        <p:sp>
          <p:nvSpPr>
            <p:cNvPr id="7" name="object 7"/>
            <p:cNvSpPr/>
            <p:nvPr/>
          </p:nvSpPr>
          <p:spPr>
            <a:xfrm>
              <a:off x="8426059" y="3272028"/>
              <a:ext cx="76200" cy="932815"/>
            </a:xfrm>
            <a:custGeom>
              <a:avLst/>
              <a:gdLst/>
              <a:ahLst/>
              <a:cxnLst/>
              <a:rect l="l" t="t" r="r" b="b"/>
              <a:pathLst>
                <a:path w="76200" h="932814">
                  <a:moveTo>
                    <a:pt x="76200" y="76200"/>
                  </a:moveTo>
                  <a:lnTo>
                    <a:pt x="38100" y="0"/>
                  </a:lnTo>
                  <a:lnTo>
                    <a:pt x="0" y="76200"/>
                  </a:lnTo>
                  <a:lnTo>
                    <a:pt x="33528" y="76200"/>
                  </a:lnTo>
                  <a:lnTo>
                    <a:pt x="33528" y="62484"/>
                  </a:lnTo>
                  <a:lnTo>
                    <a:pt x="35052" y="59436"/>
                  </a:lnTo>
                  <a:lnTo>
                    <a:pt x="38100" y="57912"/>
                  </a:lnTo>
                  <a:lnTo>
                    <a:pt x="41148" y="59436"/>
                  </a:lnTo>
                  <a:lnTo>
                    <a:pt x="42672" y="62484"/>
                  </a:lnTo>
                  <a:lnTo>
                    <a:pt x="42672" y="76200"/>
                  </a:lnTo>
                  <a:lnTo>
                    <a:pt x="76200" y="76200"/>
                  </a:lnTo>
                  <a:close/>
                </a:path>
                <a:path w="76200" h="932814">
                  <a:moveTo>
                    <a:pt x="76200" y="856488"/>
                  </a:moveTo>
                  <a:lnTo>
                    <a:pt x="0" y="856488"/>
                  </a:lnTo>
                  <a:lnTo>
                    <a:pt x="33528" y="923544"/>
                  </a:lnTo>
                  <a:lnTo>
                    <a:pt x="33528" y="870204"/>
                  </a:lnTo>
                  <a:lnTo>
                    <a:pt x="35052" y="873252"/>
                  </a:lnTo>
                  <a:lnTo>
                    <a:pt x="38100" y="874776"/>
                  </a:lnTo>
                  <a:lnTo>
                    <a:pt x="41148" y="873252"/>
                  </a:lnTo>
                  <a:lnTo>
                    <a:pt x="42672" y="870204"/>
                  </a:lnTo>
                  <a:lnTo>
                    <a:pt x="42672" y="923544"/>
                  </a:lnTo>
                  <a:lnTo>
                    <a:pt x="76200" y="856488"/>
                  </a:lnTo>
                  <a:close/>
                </a:path>
                <a:path w="76200" h="932814">
                  <a:moveTo>
                    <a:pt x="42672" y="76200"/>
                  </a:moveTo>
                  <a:lnTo>
                    <a:pt x="42672" y="62484"/>
                  </a:lnTo>
                  <a:lnTo>
                    <a:pt x="41148" y="59436"/>
                  </a:lnTo>
                  <a:lnTo>
                    <a:pt x="38100" y="57912"/>
                  </a:lnTo>
                  <a:lnTo>
                    <a:pt x="35052" y="59436"/>
                  </a:lnTo>
                  <a:lnTo>
                    <a:pt x="33528" y="62484"/>
                  </a:lnTo>
                  <a:lnTo>
                    <a:pt x="33528" y="76200"/>
                  </a:lnTo>
                  <a:lnTo>
                    <a:pt x="42672" y="76200"/>
                  </a:lnTo>
                  <a:close/>
                </a:path>
                <a:path w="76200" h="932814">
                  <a:moveTo>
                    <a:pt x="42672" y="856488"/>
                  </a:moveTo>
                  <a:lnTo>
                    <a:pt x="42672" y="76200"/>
                  </a:lnTo>
                  <a:lnTo>
                    <a:pt x="33528" y="76200"/>
                  </a:lnTo>
                  <a:lnTo>
                    <a:pt x="33528" y="856488"/>
                  </a:lnTo>
                  <a:lnTo>
                    <a:pt x="42672" y="856488"/>
                  </a:lnTo>
                  <a:close/>
                </a:path>
                <a:path w="76200" h="932814">
                  <a:moveTo>
                    <a:pt x="42672" y="923544"/>
                  </a:moveTo>
                  <a:lnTo>
                    <a:pt x="42672" y="870204"/>
                  </a:lnTo>
                  <a:lnTo>
                    <a:pt x="41148" y="873252"/>
                  </a:lnTo>
                  <a:lnTo>
                    <a:pt x="38100" y="874776"/>
                  </a:lnTo>
                  <a:lnTo>
                    <a:pt x="35052" y="873252"/>
                  </a:lnTo>
                  <a:lnTo>
                    <a:pt x="33528" y="870204"/>
                  </a:lnTo>
                  <a:lnTo>
                    <a:pt x="33528" y="923544"/>
                  </a:lnTo>
                  <a:lnTo>
                    <a:pt x="38100" y="932688"/>
                  </a:lnTo>
                  <a:lnTo>
                    <a:pt x="42672" y="923544"/>
                  </a:lnTo>
                  <a:close/>
                </a:path>
              </a:pathLst>
            </a:custGeom>
            <a:solidFill>
              <a:srgbClr val="000000"/>
            </a:solidFill>
          </p:spPr>
          <p:txBody>
            <a:bodyPr wrap="square" lIns="0" tIns="0" rIns="0" bIns="0" rtlCol="0"/>
            <a:lstStyle/>
            <a:p>
              <a:endParaRPr sz="1634"/>
            </a:p>
          </p:txBody>
        </p:sp>
      </p:grpSp>
      <p:sp>
        <p:nvSpPr>
          <p:cNvPr id="8" name="object 8"/>
          <p:cNvSpPr txBox="1">
            <a:spLocks noGrp="1"/>
          </p:cNvSpPr>
          <p:nvPr>
            <p:ph type="title"/>
          </p:nvPr>
        </p:nvSpPr>
        <p:spPr>
          <a:xfrm>
            <a:off x="2742264" y="325935"/>
            <a:ext cx="6180268" cy="402061"/>
          </a:xfrm>
          <a:prstGeom prst="rect">
            <a:avLst/>
          </a:prstGeom>
        </p:spPr>
        <p:txBody>
          <a:bodyPr vert="horz" wrap="square" lIns="0" tIns="10950" rIns="0" bIns="0" rtlCol="0" anchor="ctr">
            <a:spAutoFit/>
          </a:bodyPr>
          <a:lstStyle/>
          <a:p>
            <a:pPr marL="11527">
              <a:lnSpc>
                <a:spcPct val="100000"/>
              </a:lnSpc>
              <a:spcBef>
                <a:spcPts val="86"/>
              </a:spcBef>
            </a:pPr>
            <a:r>
              <a:rPr sz="2541" spc="5" dirty="0"/>
              <a:t>Geometric</a:t>
            </a:r>
            <a:r>
              <a:rPr sz="2541" spc="331" dirty="0"/>
              <a:t> </a:t>
            </a:r>
            <a:r>
              <a:rPr sz="2541" dirty="0"/>
              <a:t>Elements</a:t>
            </a:r>
            <a:r>
              <a:rPr sz="2541" spc="322" dirty="0"/>
              <a:t> </a:t>
            </a:r>
            <a:r>
              <a:rPr sz="2541" spc="5" dirty="0"/>
              <a:t>of</a:t>
            </a:r>
            <a:r>
              <a:rPr sz="2541" spc="318" dirty="0"/>
              <a:t> </a:t>
            </a:r>
            <a:r>
              <a:rPr sz="2541" spc="23" dirty="0"/>
              <a:t>Channel</a:t>
            </a:r>
            <a:r>
              <a:rPr sz="2541" spc="331" dirty="0"/>
              <a:t> </a:t>
            </a:r>
            <a:r>
              <a:rPr sz="2541" dirty="0"/>
              <a:t>Section</a:t>
            </a:r>
            <a:endParaRPr sz="2541"/>
          </a:p>
        </p:txBody>
      </p:sp>
      <p:sp>
        <p:nvSpPr>
          <p:cNvPr id="9" name="object 9"/>
          <p:cNvSpPr txBox="1"/>
          <p:nvPr/>
        </p:nvSpPr>
        <p:spPr>
          <a:xfrm>
            <a:off x="2472555" y="821657"/>
            <a:ext cx="4491702" cy="1280143"/>
          </a:xfrm>
          <a:prstGeom prst="rect">
            <a:avLst/>
          </a:prstGeom>
        </p:spPr>
        <p:txBody>
          <a:bodyPr vert="horz" wrap="square" lIns="0" tIns="66851" rIns="0" bIns="0" rtlCol="0">
            <a:spAutoFit/>
          </a:bodyPr>
          <a:lstStyle/>
          <a:p>
            <a:pPr marL="133131" indent="-122181">
              <a:spcBef>
                <a:spcPts val="526"/>
              </a:spcBef>
              <a:buClr>
                <a:srgbClr val="CC6500"/>
              </a:buClr>
              <a:buSzPct val="65000"/>
              <a:buFont typeface="Lucida Sans Unicode"/>
              <a:buChar char="■"/>
              <a:tabLst>
                <a:tab pos="133708" algn="l"/>
              </a:tabLst>
            </a:pPr>
            <a:r>
              <a:rPr sz="1815" spc="9" dirty="0">
                <a:solidFill>
                  <a:srgbClr val="3232FF"/>
                </a:solidFill>
                <a:latin typeface="Comic Sans MS"/>
                <a:cs typeface="Comic Sans MS"/>
              </a:rPr>
              <a:t>THE</a:t>
            </a:r>
            <a:r>
              <a:rPr sz="1815" spc="213" dirty="0">
                <a:solidFill>
                  <a:srgbClr val="3232FF"/>
                </a:solidFill>
                <a:latin typeface="Comic Sans MS"/>
                <a:cs typeface="Comic Sans MS"/>
              </a:rPr>
              <a:t> </a:t>
            </a:r>
            <a:r>
              <a:rPr sz="1815" spc="14" dirty="0">
                <a:solidFill>
                  <a:srgbClr val="3232FF"/>
                </a:solidFill>
                <a:latin typeface="Comic Sans MS"/>
                <a:cs typeface="Comic Sans MS"/>
              </a:rPr>
              <a:t>TOP</a:t>
            </a:r>
            <a:r>
              <a:rPr sz="1815" spc="213" dirty="0">
                <a:solidFill>
                  <a:srgbClr val="3232FF"/>
                </a:solidFill>
                <a:latin typeface="Comic Sans MS"/>
                <a:cs typeface="Comic Sans MS"/>
              </a:rPr>
              <a:t> </a:t>
            </a:r>
            <a:r>
              <a:rPr sz="1815" spc="50" dirty="0">
                <a:solidFill>
                  <a:srgbClr val="3232FF"/>
                </a:solidFill>
                <a:latin typeface="Comic Sans MS"/>
                <a:cs typeface="Comic Sans MS"/>
              </a:rPr>
              <a:t>WIDTH,</a:t>
            </a:r>
            <a:r>
              <a:rPr sz="1815" spc="218" dirty="0">
                <a:solidFill>
                  <a:srgbClr val="3232FF"/>
                </a:solidFill>
                <a:latin typeface="Comic Sans MS"/>
                <a:cs typeface="Comic Sans MS"/>
              </a:rPr>
              <a:t> </a:t>
            </a:r>
            <a:r>
              <a:rPr sz="1815" spc="150" dirty="0">
                <a:solidFill>
                  <a:srgbClr val="3232FF"/>
                </a:solidFill>
                <a:latin typeface="Comic Sans MS"/>
                <a:cs typeface="Comic Sans MS"/>
              </a:rPr>
              <a:t>T,</a:t>
            </a:r>
            <a:endParaRPr sz="1815">
              <a:latin typeface="Comic Sans MS"/>
              <a:cs typeface="Comic Sans MS"/>
            </a:endParaRPr>
          </a:p>
          <a:p>
            <a:pPr marL="11527" marR="4611">
              <a:lnSpc>
                <a:spcPts val="1969"/>
              </a:lnSpc>
              <a:spcBef>
                <a:spcPts val="672"/>
              </a:spcBef>
            </a:pPr>
            <a:r>
              <a:rPr sz="1815" dirty="0">
                <a:solidFill>
                  <a:srgbClr val="5390A8"/>
                </a:solidFill>
                <a:latin typeface="Comic Sans MS"/>
                <a:cs typeface="Comic Sans MS"/>
              </a:rPr>
              <a:t>is </a:t>
            </a:r>
            <a:r>
              <a:rPr sz="1815" spc="-5" dirty="0">
                <a:solidFill>
                  <a:srgbClr val="5390A8"/>
                </a:solidFill>
                <a:latin typeface="Comic Sans MS"/>
                <a:cs typeface="Comic Sans MS"/>
              </a:rPr>
              <a:t>the width </a:t>
            </a:r>
            <a:r>
              <a:rPr sz="1815" dirty="0">
                <a:solidFill>
                  <a:srgbClr val="5390A8"/>
                </a:solidFill>
                <a:latin typeface="Comic Sans MS"/>
                <a:cs typeface="Comic Sans MS"/>
              </a:rPr>
              <a:t>of </a:t>
            </a:r>
            <a:r>
              <a:rPr sz="1815" spc="-5" dirty="0">
                <a:solidFill>
                  <a:srgbClr val="5390A8"/>
                </a:solidFill>
                <a:latin typeface="Comic Sans MS"/>
                <a:cs typeface="Comic Sans MS"/>
              </a:rPr>
              <a:t>the channel </a:t>
            </a:r>
            <a:r>
              <a:rPr sz="1815" dirty="0">
                <a:solidFill>
                  <a:srgbClr val="5390A8"/>
                </a:solidFill>
                <a:latin typeface="Comic Sans MS"/>
                <a:cs typeface="Comic Sans MS"/>
              </a:rPr>
              <a:t>section </a:t>
            </a:r>
            <a:r>
              <a:rPr sz="1815" spc="-5" dirty="0">
                <a:solidFill>
                  <a:srgbClr val="5390A8"/>
                </a:solidFill>
                <a:latin typeface="Comic Sans MS"/>
                <a:cs typeface="Comic Sans MS"/>
              </a:rPr>
              <a:t>at the </a:t>
            </a:r>
            <a:r>
              <a:rPr sz="1815" spc="-531" dirty="0">
                <a:solidFill>
                  <a:srgbClr val="5390A8"/>
                </a:solidFill>
                <a:latin typeface="Comic Sans MS"/>
                <a:cs typeface="Comic Sans MS"/>
              </a:rPr>
              <a:t> </a:t>
            </a:r>
            <a:r>
              <a:rPr sz="1815" spc="-5" dirty="0">
                <a:solidFill>
                  <a:srgbClr val="5390A8"/>
                </a:solidFill>
                <a:latin typeface="Comic Sans MS"/>
                <a:cs typeface="Comic Sans MS"/>
              </a:rPr>
              <a:t>free</a:t>
            </a:r>
            <a:r>
              <a:rPr sz="1815" spc="-9" dirty="0">
                <a:solidFill>
                  <a:srgbClr val="5390A8"/>
                </a:solidFill>
                <a:latin typeface="Comic Sans MS"/>
                <a:cs typeface="Comic Sans MS"/>
              </a:rPr>
              <a:t> </a:t>
            </a:r>
            <a:r>
              <a:rPr sz="1815" dirty="0">
                <a:solidFill>
                  <a:srgbClr val="5390A8"/>
                </a:solidFill>
                <a:latin typeface="Comic Sans MS"/>
                <a:cs typeface="Comic Sans MS"/>
              </a:rPr>
              <a:t>surface.</a:t>
            </a:r>
            <a:endParaRPr sz="1815">
              <a:latin typeface="Comic Sans MS"/>
              <a:cs typeface="Comic Sans MS"/>
            </a:endParaRPr>
          </a:p>
          <a:p>
            <a:pPr marL="133131" indent="-122181">
              <a:spcBef>
                <a:spcPts val="408"/>
              </a:spcBef>
              <a:buClr>
                <a:srgbClr val="CC6500"/>
              </a:buClr>
              <a:buSzPct val="65000"/>
              <a:buFont typeface="Lucida Sans Unicode"/>
              <a:buChar char="■"/>
              <a:tabLst>
                <a:tab pos="133708" algn="l"/>
              </a:tabLst>
            </a:pPr>
            <a:r>
              <a:rPr sz="1815" spc="9" dirty="0">
                <a:solidFill>
                  <a:srgbClr val="3232FF"/>
                </a:solidFill>
                <a:latin typeface="Comic Sans MS"/>
                <a:cs typeface="Comic Sans MS"/>
              </a:rPr>
              <a:t>THE</a:t>
            </a:r>
            <a:r>
              <a:rPr sz="1815" spc="218" dirty="0">
                <a:solidFill>
                  <a:srgbClr val="3232FF"/>
                </a:solidFill>
                <a:latin typeface="Comic Sans MS"/>
                <a:cs typeface="Comic Sans MS"/>
              </a:rPr>
              <a:t> </a:t>
            </a:r>
            <a:r>
              <a:rPr sz="1815" spc="5" dirty="0">
                <a:solidFill>
                  <a:srgbClr val="3232FF"/>
                </a:solidFill>
                <a:latin typeface="Comic Sans MS"/>
                <a:cs typeface="Comic Sans MS"/>
              </a:rPr>
              <a:t>WATER</a:t>
            </a:r>
            <a:r>
              <a:rPr sz="1815" spc="227" dirty="0">
                <a:solidFill>
                  <a:srgbClr val="3232FF"/>
                </a:solidFill>
                <a:latin typeface="Comic Sans MS"/>
                <a:cs typeface="Comic Sans MS"/>
              </a:rPr>
              <a:t> </a:t>
            </a:r>
            <a:r>
              <a:rPr sz="1815" spc="54" dirty="0">
                <a:solidFill>
                  <a:srgbClr val="3232FF"/>
                </a:solidFill>
                <a:latin typeface="Comic Sans MS"/>
                <a:cs typeface="Comic Sans MS"/>
              </a:rPr>
              <a:t>AREA,</a:t>
            </a:r>
            <a:r>
              <a:rPr sz="1815" spc="218" dirty="0">
                <a:solidFill>
                  <a:srgbClr val="3232FF"/>
                </a:solidFill>
                <a:latin typeface="Comic Sans MS"/>
                <a:cs typeface="Comic Sans MS"/>
              </a:rPr>
              <a:t> </a:t>
            </a:r>
            <a:r>
              <a:rPr sz="1815" spc="141" dirty="0">
                <a:solidFill>
                  <a:srgbClr val="3232FF"/>
                </a:solidFill>
                <a:latin typeface="Comic Sans MS"/>
                <a:cs typeface="Comic Sans MS"/>
              </a:rPr>
              <a:t>A,</a:t>
            </a:r>
            <a:endParaRPr sz="1815">
              <a:latin typeface="Comic Sans MS"/>
              <a:cs typeface="Comic Sans MS"/>
            </a:endParaRPr>
          </a:p>
        </p:txBody>
      </p:sp>
      <p:sp>
        <p:nvSpPr>
          <p:cNvPr id="10" name="object 10"/>
          <p:cNvSpPr txBox="1"/>
          <p:nvPr/>
        </p:nvSpPr>
        <p:spPr>
          <a:xfrm>
            <a:off x="2472555" y="2124020"/>
            <a:ext cx="4759683" cy="3836222"/>
          </a:xfrm>
          <a:prstGeom prst="rect">
            <a:avLst/>
          </a:prstGeom>
        </p:spPr>
        <p:txBody>
          <a:bodyPr vert="horz" wrap="square" lIns="0" tIns="43223" rIns="0" bIns="0" rtlCol="0">
            <a:spAutoFit/>
          </a:bodyPr>
          <a:lstStyle/>
          <a:p>
            <a:pPr marL="11527" marR="548662" indent="69159">
              <a:lnSpc>
                <a:spcPts val="1960"/>
              </a:lnSpc>
              <a:spcBef>
                <a:spcPts val="340"/>
              </a:spcBef>
            </a:pPr>
            <a:r>
              <a:rPr sz="1815" dirty="0">
                <a:solidFill>
                  <a:srgbClr val="5390A8"/>
                </a:solidFill>
                <a:latin typeface="Comic Sans MS"/>
                <a:cs typeface="Comic Sans MS"/>
              </a:rPr>
              <a:t>is</a:t>
            </a:r>
            <a:r>
              <a:rPr sz="1815" spc="-9" dirty="0">
                <a:solidFill>
                  <a:srgbClr val="5390A8"/>
                </a:solidFill>
                <a:latin typeface="Comic Sans MS"/>
                <a:cs typeface="Comic Sans MS"/>
              </a:rPr>
              <a:t> </a:t>
            </a:r>
            <a:r>
              <a:rPr sz="1815" spc="-5" dirty="0">
                <a:solidFill>
                  <a:srgbClr val="5390A8"/>
                </a:solidFill>
                <a:latin typeface="Comic Sans MS"/>
                <a:cs typeface="Comic Sans MS"/>
              </a:rPr>
              <a:t>the cross-sectional</a:t>
            </a:r>
            <a:r>
              <a:rPr sz="1815" spc="5" dirty="0">
                <a:solidFill>
                  <a:srgbClr val="5390A8"/>
                </a:solidFill>
                <a:latin typeface="Comic Sans MS"/>
                <a:cs typeface="Comic Sans MS"/>
              </a:rPr>
              <a:t> </a:t>
            </a:r>
            <a:r>
              <a:rPr sz="1815" spc="-5" dirty="0">
                <a:solidFill>
                  <a:srgbClr val="5390A8"/>
                </a:solidFill>
                <a:latin typeface="Comic Sans MS"/>
                <a:cs typeface="Comic Sans MS"/>
              </a:rPr>
              <a:t>area </a:t>
            </a:r>
            <a:r>
              <a:rPr sz="1815" dirty="0">
                <a:solidFill>
                  <a:srgbClr val="5390A8"/>
                </a:solidFill>
                <a:latin typeface="Comic Sans MS"/>
                <a:cs typeface="Comic Sans MS"/>
              </a:rPr>
              <a:t>of </a:t>
            </a:r>
            <a:r>
              <a:rPr sz="1815" spc="-5" dirty="0">
                <a:solidFill>
                  <a:srgbClr val="5390A8"/>
                </a:solidFill>
                <a:latin typeface="Comic Sans MS"/>
                <a:cs typeface="Comic Sans MS"/>
              </a:rPr>
              <a:t>the flow </a:t>
            </a:r>
            <a:r>
              <a:rPr sz="1815" spc="-531" dirty="0">
                <a:solidFill>
                  <a:srgbClr val="5390A8"/>
                </a:solidFill>
                <a:latin typeface="Comic Sans MS"/>
                <a:cs typeface="Comic Sans MS"/>
              </a:rPr>
              <a:t> </a:t>
            </a:r>
            <a:r>
              <a:rPr sz="1815" spc="-5" dirty="0">
                <a:solidFill>
                  <a:srgbClr val="5390A8"/>
                </a:solidFill>
                <a:latin typeface="Comic Sans MS"/>
                <a:cs typeface="Comic Sans MS"/>
              </a:rPr>
              <a:t>normal</a:t>
            </a:r>
            <a:r>
              <a:rPr sz="1815" dirty="0">
                <a:solidFill>
                  <a:srgbClr val="5390A8"/>
                </a:solidFill>
                <a:latin typeface="Comic Sans MS"/>
                <a:cs typeface="Comic Sans MS"/>
              </a:rPr>
              <a:t> </a:t>
            </a:r>
            <a:r>
              <a:rPr sz="1815" spc="-5" dirty="0">
                <a:solidFill>
                  <a:srgbClr val="5390A8"/>
                </a:solidFill>
                <a:latin typeface="Comic Sans MS"/>
                <a:cs typeface="Comic Sans MS"/>
              </a:rPr>
              <a:t>to</a:t>
            </a:r>
            <a:r>
              <a:rPr sz="1815" spc="-14" dirty="0">
                <a:solidFill>
                  <a:srgbClr val="5390A8"/>
                </a:solidFill>
                <a:latin typeface="Comic Sans MS"/>
                <a:cs typeface="Comic Sans MS"/>
              </a:rPr>
              <a:t> </a:t>
            </a:r>
            <a:r>
              <a:rPr sz="1815" spc="-5" dirty="0">
                <a:solidFill>
                  <a:srgbClr val="5390A8"/>
                </a:solidFill>
                <a:latin typeface="Comic Sans MS"/>
                <a:cs typeface="Comic Sans MS"/>
              </a:rPr>
              <a:t>the</a:t>
            </a:r>
            <a:r>
              <a:rPr sz="1815" spc="-9" dirty="0">
                <a:solidFill>
                  <a:srgbClr val="5390A8"/>
                </a:solidFill>
                <a:latin typeface="Comic Sans MS"/>
                <a:cs typeface="Comic Sans MS"/>
              </a:rPr>
              <a:t> </a:t>
            </a:r>
            <a:r>
              <a:rPr sz="1815" dirty="0">
                <a:solidFill>
                  <a:srgbClr val="5390A8"/>
                </a:solidFill>
                <a:latin typeface="Comic Sans MS"/>
                <a:cs typeface="Comic Sans MS"/>
              </a:rPr>
              <a:t>direction</a:t>
            </a:r>
            <a:r>
              <a:rPr sz="1815" spc="-5" dirty="0">
                <a:solidFill>
                  <a:srgbClr val="5390A8"/>
                </a:solidFill>
                <a:latin typeface="Comic Sans MS"/>
                <a:cs typeface="Comic Sans MS"/>
              </a:rPr>
              <a:t> of flow.</a:t>
            </a:r>
            <a:endParaRPr sz="1815">
              <a:latin typeface="Comic Sans MS"/>
              <a:cs typeface="Comic Sans MS"/>
            </a:endParaRPr>
          </a:p>
          <a:p>
            <a:pPr marL="133131" indent="-122181">
              <a:spcBef>
                <a:spcPts val="417"/>
              </a:spcBef>
              <a:buClr>
                <a:srgbClr val="CC6500"/>
              </a:buClr>
              <a:buSzPct val="65000"/>
              <a:buFont typeface="Lucida Sans Unicode"/>
              <a:buChar char="■"/>
              <a:tabLst>
                <a:tab pos="133708" algn="l"/>
              </a:tabLst>
            </a:pPr>
            <a:r>
              <a:rPr sz="1815" spc="9" dirty="0">
                <a:solidFill>
                  <a:srgbClr val="3232FF"/>
                </a:solidFill>
                <a:latin typeface="Comic Sans MS"/>
                <a:cs typeface="Comic Sans MS"/>
              </a:rPr>
              <a:t>THE</a:t>
            </a:r>
            <a:r>
              <a:rPr sz="1815" spc="222" dirty="0">
                <a:solidFill>
                  <a:srgbClr val="3232FF"/>
                </a:solidFill>
                <a:latin typeface="Comic Sans MS"/>
                <a:cs typeface="Comic Sans MS"/>
              </a:rPr>
              <a:t> </a:t>
            </a:r>
            <a:r>
              <a:rPr sz="1815" spc="5" dirty="0">
                <a:solidFill>
                  <a:srgbClr val="3232FF"/>
                </a:solidFill>
                <a:latin typeface="Comic Sans MS"/>
                <a:cs typeface="Comic Sans MS"/>
              </a:rPr>
              <a:t>WETTED</a:t>
            </a:r>
            <a:r>
              <a:rPr sz="1815" spc="222" dirty="0">
                <a:solidFill>
                  <a:srgbClr val="3232FF"/>
                </a:solidFill>
                <a:latin typeface="Comic Sans MS"/>
                <a:cs typeface="Comic Sans MS"/>
              </a:rPr>
              <a:t> </a:t>
            </a:r>
            <a:r>
              <a:rPr sz="1815" spc="32" dirty="0">
                <a:solidFill>
                  <a:srgbClr val="3232FF"/>
                </a:solidFill>
                <a:latin typeface="Comic Sans MS"/>
                <a:cs typeface="Comic Sans MS"/>
              </a:rPr>
              <a:t>PERIMETER,</a:t>
            </a:r>
            <a:r>
              <a:rPr sz="1815" spc="218" dirty="0">
                <a:solidFill>
                  <a:srgbClr val="3232FF"/>
                </a:solidFill>
                <a:latin typeface="Comic Sans MS"/>
                <a:cs typeface="Comic Sans MS"/>
              </a:rPr>
              <a:t> </a:t>
            </a:r>
            <a:r>
              <a:rPr sz="1815" spc="154" dirty="0">
                <a:solidFill>
                  <a:srgbClr val="3232FF"/>
                </a:solidFill>
                <a:latin typeface="Comic Sans MS"/>
                <a:cs typeface="Comic Sans MS"/>
              </a:rPr>
              <a:t>P,</a:t>
            </a:r>
            <a:endParaRPr sz="1815">
              <a:latin typeface="Comic Sans MS"/>
              <a:cs typeface="Comic Sans MS"/>
            </a:endParaRPr>
          </a:p>
          <a:p>
            <a:pPr marL="11527" marR="137742" indent="69159">
              <a:lnSpc>
                <a:spcPct val="90200"/>
              </a:lnSpc>
              <a:spcBef>
                <a:spcPts val="649"/>
              </a:spcBef>
            </a:pPr>
            <a:r>
              <a:rPr sz="1815" dirty="0">
                <a:solidFill>
                  <a:srgbClr val="5390A8"/>
                </a:solidFill>
                <a:latin typeface="Comic Sans MS"/>
                <a:cs typeface="Comic Sans MS"/>
              </a:rPr>
              <a:t>is</a:t>
            </a:r>
            <a:r>
              <a:rPr sz="1815" spc="-5" dirty="0">
                <a:solidFill>
                  <a:srgbClr val="5390A8"/>
                </a:solidFill>
                <a:latin typeface="Comic Sans MS"/>
                <a:cs typeface="Comic Sans MS"/>
              </a:rPr>
              <a:t> the length</a:t>
            </a:r>
            <a:r>
              <a:rPr sz="1815" dirty="0">
                <a:solidFill>
                  <a:srgbClr val="5390A8"/>
                </a:solidFill>
                <a:latin typeface="Comic Sans MS"/>
                <a:cs typeface="Comic Sans MS"/>
              </a:rPr>
              <a:t> of</a:t>
            </a:r>
            <a:r>
              <a:rPr sz="1815" spc="-9" dirty="0">
                <a:solidFill>
                  <a:srgbClr val="5390A8"/>
                </a:solidFill>
                <a:latin typeface="Comic Sans MS"/>
                <a:cs typeface="Comic Sans MS"/>
              </a:rPr>
              <a:t> </a:t>
            </a:r>
            <a:r>
              <a:rPr sz="1815" spc="-5" dirty="0">
                <a:solidFill>
                  <a:srgbClr val="5390A8"/>
                </a:solidFill>
                <a:latin typeface="Comic Sans MS"/>
                <a:cs typeface="Comic Sans MS"/>
              </a:rPr>
              <a:t>the</a:t>
            </a:r>
            <a:r>
              <a:rPr sz="1815" dirty="0">
                <a:solidFill>
                  <a:srgbClr val="5390A8"/>
                </a:solidFill>
                <a:latin typeface="Comic Sans MS"/>
                <a:cs typeface="Comic Sans MS"/>
              </a:rPr>
              <a:t> </a:t>
            </a:r>
            <a:r>
              <a:rPr sz="1815" spc="-5" dirty="0">
                <a:solidFill>
                  <a:srgbClr val="5390A8"/>
                </a:solidFill>
                <a:latin typeface="Comic Sans MS"/>
                <a:cs typeface="Comic Sans MS"/>
              </a:rPr>
              <a:t>line </a:t>
            </a:r>
            <a:r>
              <a:rPr sz="1815" dirty="0">
                <a:solidFill>
                  <a:srgbClr val="5390A8"/>
                </a:solidFill>
                <a:latin typeface="Comic Sans MS"/>
                <a:cs typeface="Comic Sans MS"/>
              </a:rPr>
              <a:t>of</a:t>
            </a:r>
            <a:r>
              <a:rPr sz="1815" spc="5" dirty="0">
                <a:solidFill>
                  <a:srgbClr val="5390A8"/>
                </a:solidFill>
                <a:latin typeface="Comic Sans MS"/>
                <a:cs typeface="Comic Sans MS"/>
              </a:rPr>
              <a:t> </a:t>
            </a:r>
            <a:r>
              <a:rPr sz="1815" spc="-5" dirty="0">
                <a:solidFill>
                  <a:srgbClr val="5390A8"/>
                </a:solidFill>
                <a:latin typeface="Comic Sans MS"/>
                <a:cs typeface="Comic Sans MS"/>
              </a:rPr>
              <a:t>intersection </a:t>
            </a:r>
            <a:r>
              <a:rPr sz="1815" dirty="0">
                <a:solidFill>
                  <a:srgbClr val="5390A8"/>
                </a:solidFill>
                <a:latin typeface="Comic Sans MS"/>
                <a:cs typeface="Comic Sans MS"/>
              </a:rPr>
              <a:t>of </a:t>
            </a:r>
            <a:r>
              <a:rPr sz="1815" spc="-526" dirty="0">
                <a:solidFill>
                  <a:srgbClr val="5390A8"/>
                </a:solidFill>
                <a:latin typeface="Comic Sans MS"/>
                <a:cs typeface="Comic Sans MS"/>
              </a:rPr>
              <a:t> </a:t>
            </a:r>
            <a:r>
              <a:rPr sz="1815" spc="-5" dirty="0">
                <a:solidFill>
                  <a:srgbClr val="5390A8"/>
                </a:solidFill>
                <a:latin typeface="Comic Sans MS"/>
                <a:cs typeface="Comic Sans MS"/>
              </a:rPr>
              <a:t>the</a:t>
            </a:r>
            <a:r>
              <a:rPr sz="1815" spc="-9" dirty="0">
                <a:solidFill>
                  <a:srgbClr val="5390A8"/>
                </a:solidFill>
                <a:latin typeface="Comic Sans MS"/>
                <a:cs typeface="Comic Sans MS"/>
              </a:rPr>
              <a:t> </a:t>
            </a:r>
            <a:r>
              <a:rPr sz="1815" spc="-5" dirty="0">
                <a:solidFill>
                  <a:srgbClr val="5390A8"/>
                </a:solidFill>
                <a:latin typeface="Comic Sans MS"/>
                <a:cs typeface="Comic Sans MS"/>
              </a:rPr>
              <a:t>channel</a:t>
            </a:r>
            <a:r>
              <a:rPr sz="1815" spc="14" dirty="0">
                <a:solidFill>
                  <a:srgbClr val="5390A8"/>
                </a:solidFill>
                <a:latin typeface="Comic Sans MS"/>
                <a:cs typeface="Comic Sans MS"/>
              </a:rPr>
              <a:t> </a:t>
            </a:r>
            <a:r>
              <a:rPr sz="1815" spc="-5" dirty="0">
                <a:solidFill>
                  <a:srgbClr val="5390A8"/>
                </a:solidFill>
                <a:latin typeface="Comic Sans MS"/>
                <a:cs typeface="Comic Sans MS"/>
              </a:rPr>
              <a:t>wetted</a:t>
            </a:r>
            <a:r>
              <a:rPr sz="1815" dirty="0">
                <a:solidFill>
                  <a:srgbClr val="5390A8"/>
                </a:solidFill>
                <a:latin typeface="Comic Sans MS"/>
                <a:cs typeface="Comic Sans MS"/>
              </a:rPr>
              <a:t> </a:t>
            </a:r>
            <a:r>
              <a:rPr sz="1815" spc="-5" dirty="0">
                <a:solidFill>
                  <a:srgbClr val="5390A8"/>
                </a:solidFill>
                <a:latin typeface="Comic Sans MS"/>
                <a:cs typeface="Comic Sans MS"/>
              </a:rPr>
              <a:t>surface with </a:t>
            </a:r>
            <a:r>
              <a:rPr sz="1815" dirty="0">
                <a:solidFill>
                  <a:srgbClr val="5390A8"/>
                </a:solidFill>
                <a:latin typeface="Comic Sans MS"/>
                <a:cs typeface="Comic Sans MS"/>
              </a:rPr>
              <a:t>a</a:t>
            </a:r>
            <a:r>
              <a:rPr sz="1815" spc="-5" dirty="0">
                <a:solidFill>
                  <a:srgbClr val="5390A8"/>
                </a:solidFill>
                <a:latin typeface="Comic Sans MS"/>
                <a:cs typeface="Comic Sans MS"/>
              </a:rPr>
              <a:t> cross- </a:t>
            </a:r>
            <a:r>
              <a:rPr sz="1815" dirty="0">
                <a:solidFill>
                  <a:srgbClr val="5390A8"/>
                </a:solidFill>
                <a:latin typeface="Comic Sans MS"/>
                <a:cs typeface="Comic Sans MS"/>
              </a:rPr>
              <a:t> </a:t>
            </a:r>
            <a:r>
              <a:rPr sz="1815" spc="-5" dirty="0">
                <a:solidFill>
                  <a:srgbClr val="5390A8"/>
                </a:solidFill>
                <a:latin typeface="Comic Sans MS"/>
                <a:cs typeface="Comic Sans MS"/>
              </a:rPr>
              <a:t>sectional</a:t>
            </a:r>
            <a:r>
              <a:rPr sz="1815" spc="5" dirty="0">
                <a:solidFill>
                  <a:srgbClr val="5390A8"/>
                </a:solidFill>
                <a:latin typeface="Comic Sans MS"/>
                <a:cs typeface="Comic Sans MS"/>
              </a:rPr>
              <a:t> </a:t>
            </a:r>
            <a:r>
              <a:rPr sz="1815" spc="-5" dirty="0">
                <a:solidFill>
                  <a:srgbClr val="5390A8"/>
                </a:solidFill>
                <a:latin typeface="Comic Sans MS"/>
                <a:cs typeface="Comic Sans MS"/>
              </a:rPr>
              <a:t>plane</a:t>
            </a:r>
            <a:r>
              <a:rPr sz="1815" spc="5" dirty="0">
                <a:solidFill>
                  <a:srgbClr val="5390A8"/>
                </a:solidFill>
                <a:latin typeface="Comic Sans MS"/>
                <a:cs typeface="Comic Sans MS"/>
              </a:rPr>
              <a:t> </a:t>
            </a:r>
            <a:r>
              <a:rPr sz="1815" spc="-5" dirty="0">
                <a:solidFill>
                  <a:srgbClr val="5390A8"/>
                </a:solidFill>
                <a:latin typeface="Comic Sans MS"/>
                <a:cs typeface="Comic Sans MS"/>
              </a:rPr>
              <a:t>normal</a:t>
            </a:r>
            <a:r>
              <a:rPr sz="1815" spc="9" dirty="0">
                <a:solidFill>
                  <a:srgbClr val="5390A8"/>
                </a:solidFill>
                <a:latin typeface="Comic Sans MS"/>
                <a:cs typeface="Comic Sans MS"/>
              </a:rPr>
              <a:t> </a:t>
            </a:r>
            <a:r>
              <a:rPr sz="1815" spc="-5" dirty="0">
                <a:solidFill>
                  <a:srgbClr val="5390A8"/>
                </a:solidFill>
                <a:latin typeface="Comic Sans MS"/>
                <a:cs typeface="Comic Sans MS"/>
              </a:rPr>
              <a:t>to</a:t>
            </a:r>
            <a:r>
              <a:rPr sz="1815" spc="-9" dirty="0">
                <a:solidFill>
                  <a:srgbClr val="5390A8"/>
                </a:solidFill>
                <a:latin typeface="Comic Sans MS"/>
                <a:cs typeface="Comic Sans MS"/>
              </a:rPr>
              <a:t> </a:t>
            </a:r>
            <a:r>
              <a:rPr sz="1815" spc="-5" dirty="0">
                <a:solidFill>
                  <a:srgbClr val="5390A8"/>
                </a:solidFill>
                <a:latin typeface="Comic Sans MS"/>
                <a:cs typeface="Comic Sans MS"/>
              </a:rPr>
              <a:t>the</a:t>
            </a:r>
            <a:r>
              <a:rPr sz="1815" dirty="0">
                <a:solidFill>
                  <a:srgbClr val="5390A8"/>
                </a:solidFill>
                <a:latin typeface="Comic Sans MS"/>
                <a:cs typeface="Comic Sans MS"/>
              </a:rPr>
              <a:t> </a:t>
            </a:r>
            <a:r>
              <a:rPr sz="1815" spc="-5" dirty="0">
                <a:solidFill>
                  <a:srgbClr val="5390A8"/>
                </a:solidFill>
                <a:latin typeface="Comic Sans MS"/>
                <a:cs typeface="Comic Sans MS"/>
              </a:rPr>
              <a:t>direction </a:t>
            </a:r>
            <a:r>
              <a:rPr sz="1815" dirty="0">
                <a:solidFill>
                  <a:srgbClr val="5390A8"/>
                </a:solidFill>
                <a:latin typeface="Comic Sans MS"/>
                <a:cs typeface="Comic Sans MS"/>
              </a:rPr>
              <a:t>of </a:t>
            </a:r>
            <a:r>
              <a:rPr sz="1815" spc="5" dirty="0">
                <a:solidFill>
                  <a:srgbClr val="5390A8"/>
                </a:solidFill>
                <a:latin typeface="Comic Sans MS"/>
                <a:cs typeface="Comic Sans MS"/>
              </a:rPr>
              <a:t> </a:t>
            </a:r>
            <a:r>
              <a:rPr sz="1815" spc="-5" dirty="0">
                <a:solidFill>
                  <a:srgbClr val="5390A8"/>
                </a:solidFill>
                <a:latin typeface="Comic Sans MS"/>
                <a:cs typeface="Comic Sans MS"/>
              </a:rPr>
              <a:t>flow.</a:t>
            </a:r>
            <a:endParaRPr sz="1815">
              <a:latin typeface="Comic Sans MS"/>
              <a:cs typeface="Comic Sans MS"/>
            </a:endParaRPr>
          </a:p>
          <a:p>
            <a:pPr marL="133131" indent="-122181">
              <a:spcBef>
                <a:spcPts val="445"/>
              </a:spcBef>
              <a:buClr>
                <a:srgbClr val="CC6500"/>
              </a:buClr>
              <a:buSzPct val="65000"/>
              <a:buFont typeface="Lucida Sans Unicode"/>
              <a:buChar char="■"/>
              <a:tabLst>
                <a:tab pos="133708" algn="l"/>
              </a:tabLst>
            </a:pPr>
            <a:r>
              <a:rPr sz="1815" spc="9" dirty="0">
                <a:solidFill>
                  <a:srgbClr val="3232FF"/>
                </a:solidFill>
                <a:latin typeface="Comic Sans MS"/>
                <a:cs typeface="Comic Sans MS"/>
              </a:rPr>
              <a:t>THE</a:t>
            </a:r>
            <a:r>
              <a:rPr sz="1815" spc="227" dirty="0">
                <a:solidFill>
                  <a:srgbClr val="3232FF"/>
                </a:solidFill>
                <a:latin typeface="Comic Sans MS"/>
                <a:cs typeface="Comic Sans MS"/>
              </a:rPr>
              <a:t> </a:t>
            </a:r>
            <a:r>
              <a:rPr sz="1815" dirty="0">
                <a:solidFill>
                  <a:srgbClr val="3232FF"/>
                </a:solidFill>
                <a:latin typeface="Comic Sans MS"/>
                <a:cs typeface="Comic Sans MS"/>
              </a:rPr>
              <a:t>HYDRAULIC</a:t>
            </a:r>
            <a:r>
              <a:rPr sz="1815" spc="222" dirty="0">
                <a:solidFill>
                  <a:srgbClr val="3232FF"/>
                </a:solidFill>
                <a:latin typeface="Comic Sans MS"/>
                <a:cs typeface="Comic Sans MS"/>
              </a:rPr>
              <a:t> </a:t>
            </a:r>
            <a:r>
              <a:rPr sz="1815" spc="41" dirty="0">
                <a:solidFill>
                  <a:srgbClr val="3232FF"/>
                </a:solidFill>
                <a:latin typeface="Comic Sans MS"/>
                <a:cs typeface="Comic Sans MS"/>
              </a:rPr>
              <a:t>RADIUS,</a:t>
            </a:r>
            <a:r>
              <a:rPr sz="1815" spc="231" dirty="0">
                <a:solidFill>
                  <a:srgbClr val="3232FF"/>
                </a:solidFill>
                <a:latin typeface="Comic Sans MS"/>
                <a:cs typeface="Comic Sans MS"/>
              </a:rPr>
              <a:t> </a:t>
            </a:r>
            <a:r>
              <a:rPr sz="1815" spc="23" dirty="0">
                <a:solidFill>
                  <a:srgbClr val="3232FF"/>
                </a:solidFill>
                <a:latin typeface="Comic Sans MS"/>
                <a:cs typeface="Comic Sans MS"/>
              </a:rPr>
              <a:t>R</a:t>
            </a:r>
            <a:r>
              <a:rPr sz="1815" spc="222" dirty="0">
                <a:solidFill>
                  <a:srgbClr val="3232FF"/>
                </a:solidFill>
                <a:latin typeface="Comic Sans MS"/>
                <a:cs typeface="Comic Sans MS"/>
              </a:rPr>
              <a:t> </a:t>
            </a:r>
            <a:r>
              <a:rPr sz="1815" spc="182" dirty="0">
                <a:solidFill>
                  <a:srgbClr val="3232FF"/>
                </a:solidFill>
                <a:latin typeface="Comic Sans MS"/>
                <a:cs typeface="Comic Sans MS"/>
              </a:rPr>
              <a:t>=</a:t>
            </a:r>
            <a:r>
              <a:rPr sz="1815" spc="236" dirty="0">
                <a:solidFill>
                  <a:srgbClr val="3232FF"/>
                </a:solidFill>
                <a:latin typeface="Comic Sans MS"/>
                <a:cs typeface="Comic Sans MS"/>
              </a:rPr>
              <a:t> </a:t>
            </a:r>
            <a:r>
              <a:rPr sz="1815" spc="73" dirty="0">
                <a:solidFill>
                  <a:srgbClr val="3232FF"/>
                </a:solidFill>
                <a:latin typeface="Comic Sans MS"/>
                <a:cs typeface="Comic Sans MS"/>
              </a:rPr>
              <a:t>A/P,</a:t>
            </a:r>
            <a:endParaRPr sz="1815">
              <a:latin typeface="Comic Sans MS"/>
              <a:cs typeface="Comic Sans MS"/>
            </a:endParaRPr>
          </a:p>
          <a:p>
            <a:pPr marL="11527" marR="4611" indent="69159">
              <a:lnSpc>
                <a:spcPts val="1960"/>
              </a:lnSpc>
              <a:spcBef>
                <a:spcPts val="685"/>
              </a:spcBef>
            </a:pPr>
            <a:r>
              <a:rPr sz="1815" dirty="0">
                <a:solidFill>
                  <a:srgbClr val="5390A8"/>
                </a:solidFill>
                <a:latin typeface="Comic Sans MS"/>
                <a:cs typeface="Comic Sans MS"/>
              </a:rPr>
              <a:t>is </a:t>
            </a:r>
            <a:r>
              <a:rPr sz="1815" spc="-5" dirty="0">
                <a:solidFill>
                  <a:srgbClr val="5390A8"/>
                </a:solidFill>
                <a:latin typeface="Comic Sans MS"/>
                <a:cs typeface="Comic Sans MS"/>
              </a:rPr>
              <a:t>the ratio </a:t>
            </a:r>
            <a:r>
              <a:rPr sz="1815" dirty="0">
                <a:solidFill>
                  <a:srgbClr val="5390A8"/>
                </a:solidFill>
                <a:latin typeface="Comic Sans MS"/>
                <a:cs typeface="Comic Sans MS"/>
              </a:rPr>
              <a:t>of </a:t>
            </a:r>
            <a:r>
              <a:rPr sz="1815" spc="-5" dirty="0">
                <a:solidFill>
                  <a:srgbClr val="5390A8"/>
                </a:solidFill>
                <a:latin typeface="Comic Sans MS"/>
                <a:cs typeface="Comic Sans MS"/>
              </a:rPr>
              <a:t>the water </a:t>
            </a:r>
            <a:r>
              <a:rPr sz="1815" dirty="0">
                <a:solidFill>
                  <a:srgbClr val="5390A8"/>
                </a:solidFill>
                <a:latin typeface="Comic Sans MS"/>
                <a:cs typeface="Comic Sans MS"/>
              </a:rPr>
              <a:t>area to </a:t>
            </a:r>
            <a:r>
              <a:rPr sz="1815" spc="-5" dirty="0">
                <a:solidFill>
                  <a:srgbClr val="5390A8"/>
                </a:solidFill>
                <a:latin typeface="Comic Sans MS"/>
                <a:cs typeface="Comic Sans MS"/>
              </a:rPr>
              <a:t>its wetted </a:t>
            </a:r>
            <a:r>
              <a:rPr sz="1815" spc="-531" dirty="0">
                <a:solidFill>
                  <a:srgbClr val="5390A8"/>
                </a:solidFill>
                <a:latin typeface="Comic Sans MS"/>
                <a:cs typeface="Comic Sans MS"/>
              </a:rPr>
              <a:t> </a:t>
            </a:r>
            <a:r>
              <a:rPr sz="1815" spc="-5" dirty="0">
                <a:solidFill>
                  <a:srgbClr val="5390A8"/>
                </a:solidFill>
                <a:latin typeface="Comic Sans MS"/>
                <a:cs typeface="Comic Sans MS"/>
              </a:rPr>
              <a:t>perimeter.</a:t>
            </a:r>
            <a:endParaRPr sz="1815">
              <a:latin typeface="Comic Sans MS"/>
              <a:cs typeface="Comic Sans MS"/>
            </a:endParaRPr>
          </a:p>
          <a:p>
            <a:pPr marL="133131" indent="-122181">
              <a:spcBef>
                <a:spcPts val="417"/>
              </a:spcBef>
              <a:buClr>
                <a:srgbClr val="CC6500"/>
              </a:buClr>
              <a:buSzPct val="65000"/>
              <a:buFont typeface="Lucida Sans Unicode"/>
              <a:buChar char="■"/>
              <a:tabLst>
                <a:tab pos="133708" algn="l"/>
              </a:tabLst>
            </a:pPr>
            <a:r>
              <a:rPr sz="1815" spc="9" dirty="0">
                <a:solidFill>
                  <a:srgbClr val="3232FF"/>
                </a:solidFill>
                <a:latin typeface="Comic Sans MS"/>
                <a:cs typeface="Comic Sans MS"/>
              </a:rPr>
              <a:t>THE</a:t>
            </a:r>
            <a:r>
              <a:rPr sz="1815" spc="231" dirty="0">
                <a:solidFill>
                  <a:srgbClr val="3232FF"/>
                </a:solidFill>
                <a:latin typeface="Comic Sans MS"/>
                <a:cs typeface="Comic Sans MS"/>
              </a:rPr>
              <a:t> </a:t>
            </a:r>
            <a:r>
              <a:rPr sz="1815" dirty="0">
                <a:solidFill>
                  <a:srgbClr val="3232FF"/>
                </a:solidFill>
                <a:latin typeface="Comic Sans MS"/>
                <a:cs typeface="Comic Sans MS"/>
              </a:rPr>
              <a:t>HYDRAULIC</a:t>
            </a:r>
            <a:r>
              <a:rPr sz="1815" spc="222" dirty="0">
                <a:solidFill>
                  <a:srgbClr val="3232FF"/>
                </a:solidFill>
                <a:latin typeface="Comic Sans MS"/>
                <a:cs typeface="Comic Sans MS"/>
              </a:rPr>
              <a:t> </a:t>
            </a:r>
            <a:r>
              <a:rPr sz="1815" spc="50" dirty="0">
                <a:solidFill>
                  <a:srgbClr val="3232FF"/>
                </a:solidFill>
                <a:latin typeface="Comic Sans MS"/>
                <a:cs typeface="Comic Sans MS"/>
              </a:rPr>
              <a:t>DEPTH,</a:t>
            </a:r>
            <a:r>
              <a:rPr sz="1815" spc="236" dirty="0">
                <a:solidFill>
                  <a:srgbClr val="3232FF"/>
                </a:solidFill>
                <a:latin typeface="Comic Sans MS"/>
                <a:cs typeface="Comic Sans MS"/>
              </a:rPr>
              <a:t> </a:t>
            </a:r>
            <a:r>
              <a:rPr sz="1815" dirty="0">
                <a:solidFill>
                  <a:srgbClr val="3232FF"/>
                </a:solidFill>
                <a:latin typeface="Comic Sans MS"/>
                <a:cs typeface="Comic Sans MS"/>
              </a:rPr>
              <a:t>D</a:t>
            </a:r>
            <a:r>
              <a:rPr sz="1815" spc="241" dirty="0">
                <a:solidFill>
                  <a:srgbClr val="3232FF"/>
                </a:solidFill>
                <a:latin typeface="Comic Sans MS"/>
                <a:cs typeface="Comic Sans MS"/>
              </a:rPr>
              <a:t> </a:t>
            </a:r>
            <a:r>
              <a:rPr sz="1815" spc="182" dirty="0">
                <a:solidFill>
                  <a:srgbClr val="3232FF"/>
                </a:solidFill>
                <a:latin typeface="Comic Sans MS"/>
                <a:cs typeface="Comic Sans MS"/>
              </a:rPr>
              <a:t>=</a:t>
            </a:r>
            <a:r>
              <a:rPr sz="1815" spc="227" dirty="0">
                <a:solidFill>
                  <a:srgbClr val="3232FF"/>
                </a:solidFill>
                <a:latin typeface="Comic Sans MS"/>
                <a:cs typeface="Comic Sans MS"/>
              </a:rPr>
              <a:t> </a:t>
            </a:r>
            <a:r>
              <a:rPr sz="1815" dirty="0">
                <a:solidFill>
                  <a:srgbClr val="3232FF"/>
                </a:solidFill>
                <a:latin typeface="Comic Sans MS"/>
                <a:cs typeface="Comic Sans MS"/>
              </a:rPr>
              <a:t>A/T,</a:t>
            </a:r>
            <a:endParaRPr sz="1815">
              <a:latin typeface="Comic Sans MS"/>
              <a:cs typeface="Comic Sans MS"/>
            </a:endParaRPr>
          </a:p>
          <a:p>
            <a:pPr marL="11527" marR="401122">
              <a:lnSpc>
                <a:spcPts val="1960"/>
              </a:lnSpc>
              <a:spcBef>
                <a:spcPts val="694"/>
              </a:spcBef>
            </a:pPr>
            <a:r>
              <a:rPr sz="1815" dirty="0">
                <a:solidFill>
                  <a:srgbClr val="5390A8"/>
                </a:solidFill>
                <a:latin typeface="Comic Sans MS"/>
                <a:cs typeface="Comic Sans MS"/>
              </a:rPr>
              <a:t>is </a:t>
            </a:r>
            <a:r>
              <a:rPr sz="1815" spc="-5" dirty="0">
                <a:solidFill>
                  <a:srgbClr val="5390A8"/>
                </a:solidFill>
                <a:latin typeface="Comic Sans MS"/>
                <a:cs typeface="Comic Sans MS"/>
              </a:rPr>
              <a:t>the ratio of the water </a:t>
            </a:r>
            <a:r>
              <a:rPr sz="1815" dirty="0">
                <a:solidFill>
                  <a:srgbClr val="5390A8"/>
                </a:solidFill>
                <a:latin typeface="Comic Sans MS"/>
                <a:cs typeface="Comic Sans MS"/>
              </a:rPr>
              <a:t>area to </a:t>
            </a:r>
            <a:r>
              <a:rPr sz="1815" spc="-5" dirty="0">
                <a:solidFill>
                  <a:srgbClr val="5390A8"/>
                </a:solidFill>
                <a:latin typeface="Comic Sans MS"/>
                <a:cs typeface="Comic Sans MS"/>
              </a:rPr>
              <a:t>the top </a:t>
            </a:r>
            <a:r>
              <a:rPr sz="1815" spc="-531" dirty="0">
                <a:solidFill>
                  <a:srgbClr val="5390A8"/>
                </a:solidFill>
                <a:latin typeface="Comic Sans MS"/>
                <a:cs typeface="Comic Sans MS"/>
              </a:rPr>
              <a:t> </a:t>
            </a:r>
            <a:r>
              <a:rPr sz="1815" spc="-5" dirty="0">
                <a:solidFill>
                  <a:srgbClr val="5390A8"/>
                </a:solidFill>
                <a:latin typeface="Comic Sans MS"/>
                <a:cs typeface="Comic Sans MS"/>
              </a:rPr>
              <a:t>width.</a:t>
            </a:r>
            <a:endParaRPr sz="1815">
              <a:latin typeface="Comic Sans MS"/>
              <a:cs typeface="Comic Sans MS"/>
            </a:endParaRPr>
          </a:p>
        </p:txBody>
      </p:sp>
      <p:sp>
        <p:nvSpPr>
          <p:cNvPr id="11" name="object 11"/>
          <p:cNvSpPr txBox="1"/>
          <p:nvPr/>
        </p:nvSpPr>
        <p:spPr>
          <a:xfrm>
            <a:off x="8775912" y="3102352"/>
            <a:ext cx="338866" cy="311895"/>
          </a:xfrm>
          <a:prstGeom prst="rect">
            <a:avLst/>
          </a:prstGeom>
          <a:solidFill>
            <a:srgbClr val="FFFFFF"/>
          </a:solidFill>
        </p:spPr>
        <p:txBody>
          <a:bodyPr vert="horz" wrap="square" lIns="0" tIns="32273" rIns="0" bIns="0" rtlCol="0">
            <a:spAutoFit/>
          </a:bodyPr>
          <a:lstStyle/>
          <a:p>
            <a:pPr marL="82991">
              <a:spcBef>
                <a:spcPts val="254"/>
              </a:spcBef>
            </a:pPr>
            <a:r>
              <a:rPr sz="1815" dirty="0">
                <a:latin typeface="Times New Roman"/>
                <a:cs typeface="Times New Roman"/>
              </a:rPr>
              <a:t>d</a:t>
            </a:r>
            <a:endParaRPr sz="1815">
              <a:latin typeface="Times New Roman"/>
              <a:cs typeface="Times New Roman"/>
            </a:endParaRPr>
          </a:p>
        </p:txBody>
      </p:sp>
      <p:grpSp>
        <p:nvGrpSpPr>
          <p:cNvPr id="12" name="object 12"/>
          <p:cNvGrpSpPr/>
          <p:nvPr/>
        </p:nvGrpSpPr>
        <p:grpSpPr>
          <a:xfrm>
            <a:off x="7940505" y="3377421"/>
            <a:ext cx="585523" cy="779160"/>
            <a:chOff x="7379071" y="3721417"/>
            <a:chExt cx="645160" cy="858519"/>
          </a:xfrm>
        </p:grpSpPr>
        <p:sp>
          <p:nvSpPr>
            <p:cNvPr id="13" name="object 13"/>
            <p:cNvSpPr/>
            <p:nvPr/>
          </p:nvSpPr>
          <p:spPr>
            <a:xfrm>
              <a:off x="7424790" y="3726179"/>
              <a:ext cx="594360" cy="622300"/>
            </a:xfrm>
            <a:custGeom>
              <a:avLst/>
              <a:gdLst/>
              <a:ahLst/>
              <a:cxnLst/>
              <a:rect l="l" t="t" r="r" b="b"/>
              <a:pathLst>
                <a:path w="594359" h="622300">
                  <a:moveTo>
                    <a:pt x="594359" y="0"/>
                  </a:moveTo>
                  <a:lnTo>
                    <a:pt x="0" y="283463"/>
                  </a:lnTo>
                </a:path>
                <a:path w="594359" h="622300">
                  <a:moveTo>
                    <a:pt x="0" y="292607"/>
                  </a:moveTo>
                  <a:lnTo>
                    <a:pt x="283463" y="621791"/>
                  </a:lnTo>
                </a:path>
              </a:pathLst>
            </a:custGeom>
            <a:ln w="9524">
              <a:solidFill>
                <a:srgbClr val="000000"/>
              </a:solidFill>
            </a:ln>
          </p:spPr>
          <p:txBody>
            <a:bodyPr wrap="square" lIns="0" tIns="0" rIns="0" bIns="0" rtlCol="0"/>
            <a:lstStyle/>
            <a:p>
              <a:endParaRPr sz="1634"/>
            </a:p>
          </p:txBody>
        </p:sp>
        <p:sp>
          <p:nvSpPr>
            <p:cNvPr id="14" name="object 14"/>
            <p:cNvSpPr/>
            <p:nvPr/>
          </p:nvSpPr>
          <p:spPr>
            <a:xfrm>
              <a:off x="7379071" y="4343400"/>
              <a:ext cx="342900" cy="236220"/>
            </a:xfrm>
            <a:custGeom>
              <a:avLst/>
              <a:gdLst/>
              <a:ahLst/>
              <a:cxnLst/>
              <a:rect l="l" t="t" r="r" b="b"/>
              <a:pathLst>
                <a:path w="342900" h="236220">
                  <a:moveTo>
                    <a:pt x="60809" y="189340"/>
                  </a:moveTo>
                  <a:lnTo>
                    <a:pt x="41148" y="161544"/>
                  </a:lnTo>
                  <a:lnTo>
                    <a:pt x="0" y="236220"/>
                  </a:lnTo>
                  <a:lnTo>
                    <a:pt x="48768" y="229253"/>
                  </a:lnTo>
                  <a:lnTo>
                    <a:pt x="48768" y="199644"/>
                  </a:lnTo>
                  <a:lnTo>
                    <a:pt x="50292" y="196596"/>
                  </a:lnTo>
                  <a:lnTo>
                    <a:pt x="60809" y="189340"/>
                  </a:lnTo>
                  <a:close/>
                </a:path>
                <a:path w="342900" h="236220">
                  <a:moveTo>
                    <a:pt x="66456" y="197324"/>
                  </a:moveTo>
                  <a:lnTo>
                    <a:pt x="60809" y="189340"/>
                  </a:lnTo>
                  <a:lnTo>
                    <a:pt x="50292" y="196596"/>
                  </a:lnTo>
                  <a:lnTo>
                    <a:pt x="48768" y="199644"/>
                  </a:lnTo>
                  <a:lnTo>
                    <a:pt x="48768" y="202692"/>
                  </a:lnTo>
                  <a:lnTo>
                    <a:pt x="51816" y="205740"/>
                  </a:lnTo>
                  <a:lnTo>
                    <a:pt x="56388" y="204216"/>
                  </a:lnTo>
                  <a:lnTo>
                    <a:pt x="66456" y="197324"/>
                  </a:lnTo>
                  <a:close/>
                </a:path>
                <a:path w="342900" h="236220">
                  <a:moveTo>
                    <a:pt x="85344" y="224028"/>
                  </a:moveTo>
                  <a:lnTo>
                    <a:pt x="66456" y="197324"/>
                  </a:lnTo>
                  <a:lnTo>
                    <a:pt x="56388" y="204216"/>
                  </a:lnTo>
                  <a:lnTo>
                    <a:pt x="51816" y="205740"/>
                  </a:lnTo>
                  <a:lnTo>
                    <a:pt x="48768" y="202692"/>
                  </a:lnTo>
                  <a:lnTo>
                    <a:pt x="48768" y="229253"/>
                  </a:lnTo>
                  <a:lnTo>
                    <a:pt x="85344" y="224028"/>
                  </a:lnTo>
                  <a:close/>
                </a:path>
                <a:path w="342900" h="236220">
                  <a:moveTo>
                    <a:pt x="342900" y="6096"/>
                  </a:moveTo>
                  <a:lnTo>
                    <a:pt x="342900" y="1524"/>
                  </a:lnTo>
                  <a:lnTo>
                    <a:pt x="339852" y="0"/>
                  </a:lnTo>
                  <a:lnTo>
                    <a:pt x="335280" y="0"/>
                  </a:lnTo>
                  <a:lnTo>
                    <a:pt x="60809" y="189340"/>
                  </a:lnTo>
                  <a:lnTo>
                    <a:pt x="66456" y="197324"/>
                  </a:lnTo>
                  <a:lnTo>
                    <a:pt x="341376" y="9144"/>
                  </a:lnTo>
                  <a:lnTo>
                    <a:pt x="342900" y="6096"/>
                  </a:lnTo>
                  <a:close/>
                </a:path>
              </a:pathLst>
            </a:custGeom>
            <a:solidFill>
              <a:srgbClr val="000000"/>
            </a:solidFill>
          </p:spPr>
          <p:txBody>
            <a:bodyPr wrap="square" lIns="0" tIns="0" rIns="0" bIns="0" rtlCol="0"/>
            <a:lstStyle/>
            <a:p>
              <a:endParaRPr sz="1634"/>
            </a:p>
          </p:txBody>
        </p:sp>
      </p:grpSp>
      <p:sp>
        <p:nvSpPr>
          <p:cNvPr id="15" name="object 15"/>
          <p:cNvSpPr txBox="1"/>
          <p:nvPr/>
        </p:nvSpPr>
        <p:spPr>
          <a:xfrm>
            <a:off x="7403851" y="4142461"/>
            <a:ext cx="1026395" cy="311895"/>
          </a:xfrm>
          <a:prstGeom prst="rect">
            <a:avLst/>
          </a:prstGeom>
          <a:solidFill>
            <a:srgbClr val="FFFFFF"/>
          </a:solidFill>
        </p:spPr>
        <p:txBody>
          <a:bodyPr vert="horz" wrap="square" lIns="0" tIns="32273" rIns="0" bIns="0" rtlCol="0">
            <a:spAutoFit/>
          </a:bodyPr>
          <a:lstStyle/>
          <a:p>
            <a:pPr marL="82991">
              <a:spcBef>
                <a:spcPts val="254"/>
              </a:spcBef>
            </a:pPr>
            <a:r>
              <a:rPr sz="1815" dirty="0">
                <a:solidFill>
                  <a:srgbClr val="0000FF"/>
                </a:solidFill>
                <a:latin typeface="Times New Roman"/>
                <a:cs typeface="Times New Roman"/>
              </a:rPr>
              <a:t>A</a:t>
            </a:r>
            <a:r>
              <a:rPr sz="1815" spc="-18" dirty="0">
                <a:solidFill>
                  <a:srgbClr val="0000FF"/>
                </a:solidFill>
                <a:latin typeface="Times New Roman"/>
                <a:cs typeface="Times New Roman"/>
              </a:rPr>
              <a:t> </a:t>
            </a:r>
            <a:r>
              <a:rPr sz="1815" dirty="0">
                <a:solidFill>
                  <a:srgbClr val="0000FF"/>
                </a:solidFill>
                <a:latin typeface="Times New Roman"/>
                <a:cs typeface="Times New Roman"/>
              </a:rPr>
              <a:t>=</a:t>
            </a:r>
            <a:r>
              <a:rPr sz="1815" spc="-18" dirty="0">
                <a:solidFill>
                  <a:srgbClr val="0000FF"/>
                </a:solidFill>
                <a:latin typeface="Times New Roman"/>
                <a:cs typeface="Times New Roman"/>
              </a:rPr>
              <a:t> </a:t>
            </a:r>
            <a:r>
              <a:rPr sz="1815" spc="-9" dirty="0">
                <a:solidFill>
                  <a:srgbClr val="0000FF"/>
                </a:solidFill>
                <a:latin typeface="Times New Roman"/>
                <a:cs typeface="Times New Roman"/>
              </a:rPr>
              <a:t>A(d)</a:t>
            </a:r>
            <a:endParaRPr sz="1815">
              <a:latin typeface="Times New Roman"/>
              <a:cs typeface="Times New Roman"/>
            </a:endParaRPr>
          </a:p>
        </p:txBody>
      </p:sp>
      <p:sp>
        <p:nvSpPr>
          <p:cNvPr id="16" name="object 16"/>
          <p:cNvSpPr/>
          <p:nvPr/>
        </p:nvSpPr>
        <p:spPr>
          <a:xfrm>
            <a:off x="7990298" y="2549101"/>
            <a:ext cx="1936376" cy="69156"/>
          </a:xfrm>
          <a:custGeom>
            <a:avLst/>
            <a:gdLst/>
            <a:ahLst/>
            <a:cxnLst/>
            <a:rect l="l" t="t" r="r" b="b"/>
            <a:pathLst>
              <a:path w="2133600" h="76200">
                <a:moveTo>
                  <a:pt x="76200" y="32004"/>
                </a:moveTo>
                <a:lnTo>
                  <a:pt x="76200" y="0"/>
                </a:lnTo>
                <a:lnTo>
                  <a:pt x="0" y="38100"/>
                </a:lnTo>
                <a:lnTo>
                  <a:pt x="57912" y="67056"/>
                </a:lnTo>
                <a:lnTo>
                  <a:pt x="57912" y="38100"/>
                </a:lnTo>
                <a:lnTo>
                  <a:pt x="59436" y="33528"/>
                </a:lnTo>
                <a:lnTo>
                  <a:pt x="62484" y="32004"/>
                </a:lnTo>
                <a:lnTo>
                  <a:pt x="76200" y="32004"/>
                </a:lnTo>
                <a:close/>
              </a:path>
              <a:path w="2133600" h="76200">
                <a:moveTo>
                  <a:pt x="2074164" y="38100"/>
                </a:moveTo>
                <a:lnTo>
                  <a:pt x="2072640" y="33528"/>
                </a:lnTo>
                <a:lnTo>
                  <a:pt x="2069592" y="32004"/>
                </a:lnTo>
                <a:lnTo>
                  <a:pt x="62484" y="32004"/>
                </a:lnTo>
                <a:lnTo>
                  <a:pt x="59436" y="33528"/>
                </a:lnTo>
                <a:lnTo>
                  <a:pt x="57912" y="38100"/>
                </a:lnTo>
                <a:lnTo>
                  <a:pt x="59436" y="41148"/>
                </a:lnTo>
                <a:lnTo>
                  <a:pt x="62484" y="42672"/>
                </a:lnTo>
                <a:lnTo>
                  <a:pt x="2069592" y="42672"/>
                </a:lnTo>
                <a:lnTo>
                  <a:pt x="2072640" y="41148"/>
                </a:lnTo>
                <a:lnTo>
                  <a:pt x="2074164" y="38100"/>
                </a:lnTo>
                <a:close/>
              </a:path>
              <a:path w="2133600" h="76200">
                <a:moveTo>
                  <a:pt x="76200" y="76200"/>
                </a:moveTo>
                <a:lnTo>
                  <a:pt x="76200" y="42672"/>
                </a:lnTo>
                <a:lnTo>
                  <a:pt x="62484" y="42672"/>
                </a:lnTo>
                <a:lnTo>
                  <a:pt x="59436" y="41148"/>
                </a:lnTo>
                <a:lnTo>
                  <a:pt x="57912" y="38100"/>
                </a:lnTo>
                <a:lnTo>
                  <a:pt x="57912" y="67056"/>
                </a:lnTo>
                <a:lnTo>
                  <a:pt x="76200" y="76200"/>
                </a:lnTo>
                <a:close/>
              </a:path>
              <a:path w="2133600" h="76200">
                <a:moveTo>
                  <a:pt x="2133600" y="38100"/>
                </a:moveTo>
                <a:lnTo>
                  <a:pt x="2057400" y="0"/>
                </a:lnTo>
                <a:lnTo>
                  <a:pt x="2057400" y="32004"/>
                </a:lnTo>
                <a:lnTo>
                  <a:pt x="2069592" y="32004"/>
                </a:lnTo>
                <a:lnTo>
                  <a:pt x="2072640" y="33528"/>
                </a:lnTo>
                <a:lnTo>
                  <a:pt x="2074164" y="38100"/>
                </a:lnTo>
                <a:lnTo>
                  <a:pt x="2074164" y="67818"/>
                </a:lnTo>
                <a:lnTo>
                  <a:pt x="2133600" y="38100"/>
                </a:lnTo>
                <a:close/>
              </a:path>
              <a:path w="2133600" h="76200">
                <a:moveTo>
                  <a:pt x="2074164" y="67818"/>
                </a:moveTo>
                <a:lnTo>
                  <a:pt x="2074164" y="38100"/>
                </a:lnTo>
                <a:lnTo>
                  <a:pt x="2072640" y="41148"/>
                </a:lnTo>
                <a:lnTo>
                  <a:pt x="2069592" y="42672"/>
                </a:lnTo>
                <a:lnTo>
                  <a:pt x="2057400" y="42672"/>
                </a:lnTo>
                <a:lnTo>
                  <a:pt x="2057400" y="76200"/>
                </a:lnTo>
                <a:lnTo>
                  <a:pt x="2074164" y="67818"/>
                </a:lnTo>
                <a:close/>
              </a:path>
            </a:pathLst>
          </a:custGeom>
          <a:solidFill>
            <a:srgbClr val="000000"/>
          </a:solidFill>
        </p:spPr>
        <p:txBody>
          <a:bodyPr wrap="square" lIns="0" tIns="0" rIns="0" bIns="0" rtlCol="0"/>
          <a:lstStyle/>
          <a:p>
            <a:endParaRPr sz="1634"/>
          </a:p>
        </p:txBody>
      </p:sp>
      <p:sp>
        <p:nvSpPr>
          <p:cNvPr id="17" name="object 17"/>
          <p:cNvSpPr txBox="1"/>
          <p:nvPr/>
        </p:nvSpPr>
        <p:spPr>
          <a:xfrm>
            <a:off x="8594722" y="2363762"/>
            <a:ext cx="371139" cy="311895"/>
          </a:xfrm>
          <a:prstGeom prst="rect">
            <a:avLst/>
          </a:prstGeom>
          <a:solidFill>
            <a:srgbClr val="FFFFFF"/>
          </a:solidFill>
        </p:spPr>
        <p:txBody>
          <a:bodyPr vert="horz" wrap="square" lIns="0" tIns="32273" rIns="0" bIns="0" rtlCol="0">
            <a:spAutoFit/>
          </a:bodyPr>
          <a:lstStyle/>
          <a:p>
            <a:pPr marL="84144">
              <a:spcBef>
                <a:spcPts val="254"/>
              </a:spcBef>
            </a:pPr>
            <a:r>
              <a:rPr sz="1815" dirty="0">
                <a:latin typeface="Times New Roman"/>
                <a:cs typeface="Times New Roman"/>
              </a:rPr>
              <a:t>T</a:t>
            </a:r>
            <a:endParaRPr sz="1815">
              <a:latin typeface="Times New Roman"/>
              <a:cs typeface="Times New Roman"/>
            </a:endParaRPr>
          </a:p>
        </p:txBody>
      </p:sp>
      <p:sp>
        <p:nvSpPr>
          <p:cNvPr id="18" name="object 18"/>
          <p:cNvSpPr txBox="1"/>
          <p:nvPr/>
        </p:nvSpPr>
        <p:spPr>
          <a:xfrm>
            <a:off x="9370202" y="3840478"/>
            <a:ext cx="177501" cy="346795"/>
          </a:xfrm>
          <a:prstGeom prst="rect">
            <a:avLst/>
          </a:prstGeom>
        </p:spPr>
        <p:txBody>
          <a:bodyPr vert="horz" wrap="square" lIns="0" tIns="11526" rIns="0" bIns="0" rtlCol="0">
            <a:spAutoFit/>
          </a:bodyPr>
          <a:lstStyle/>
          <a:p>
            <a:pPr marL="11527">
              <a:spcBef>
                <a:spcPts val="91"/>
              </a:spcBef>
            </a:pPr>
            <a:r>
              <a:rPr sz="2178" dirty="0">
                <a:solidFill>
                  <a:srgbClr val="FF0065"/>
                </a:solidFill>
                <a:latin typeface="Times New Roman"/>
                <a:cs typeface="Times New Roman"/>
              </a:rPr>
              <a:t>P</a:t>
            </a:r>
            <a:endParaRPr sz="2178">
              <a:latin typeface="Times New Roman"/>
              <a:cs typeface="Times New Roman"/>
            </a:endParaRPr>
          </a:p>
        </p:txBody>
      </p:sp>
      <p:sp>
        <p:nvSpPr>
          <p:cNvPr id="19" name="object 19"/>
          <p:cNvSpPr/>
          <p:nvPr/>
        </p:nvSpPr>
        <p:spPr>
          <a:xfrm>
            <a:off x="8012425" y="2899043"/>
            <a:ext cx="1848202" cy="952052"/>
          </a:xfrm>
          <a:custGeom>
            <a:avLst/>
            <a:gdLst/>
            <a:ahLst/>
            <a:cxnLst/>
            <a:rect l="l" t="t" r="r" b="b"/>
            <a:pathLst>
              <a:path w="2036445" h="1049020">
                <a:moveTo>
                  <a:pt x="1021080" y="981456"/>
                </a:moveTo>
                <a:lnTo>
                  <a:pt x="1011936" y="947928"/>
                </a:lnTo>
                <a:lnTo>
                  <a:pt x="984504" y="955548"/>
                </a:lnTo>
                <a:lnTo>
                  <a:pt x="957072" y="960120"/>
                </a:lnTo>
                <a:lnTo>
                  <a:pt x="931164" y="963168"/>
                </a:lnTo>
                <a:lnTo>
                  <a:pt x="903732" y="964692"/>
                </a:lnTo>
                <a:lnTo>
                  <a:pt x="888492" y="966076"/>
                </a:lnTo>
                <a:lnTo>
                  <a:pt x="850392" y="966089"/>
                </a:lnTo>
                <a:lnTo>
                  <a:pt x="833628" y="964692"/>
                </a:lnTo>
                <a:lnTo>
                  <a:pt x="816864" y="963168"/>
                </a:lnTo>
                <a:lnTo>
                  <a:pt x="800100" y="960120"/>
                </a:lnTo>
                <a:lnTo>
                  <a:pt x="781812" y="957072"/>
                </a:lnTo>
                <a:lnTo>
                  <a:pt x="714756" y="940308"/>
                </a:lnTo>
                <a:lnTo>
                  <a:pt x="664464" y="922020"/>
                </a:lnTo>
                <a:lnTo>
                  <a:pt x="597408" y="890016"/>
                </a:lnTo>
                <a:lnTo>
                  <a:pt x="534924" y="848868"/>
                </a:lnTo>
                <a:lnTo>
                  <a:pt x="502920" y="826008"/>
                </a:lnTo>
                <a:lnTo>
                  <a:pt x="472440" y="800100"/>
                </a:lnTo>
                <a:lnTo>
                  <a:pt x="441960" y="772668"/>
                </a:lnTo>
                <a:lnTo>
                  <a:pt x="413004" y="743712"/>
                </a:lnTo>
                <a:lnTo>
                  <a:pt x="384048" y="713232"/>
                </a:lnTo>
                <a:lnTo>
                  <a:pt x="329184" y="646176"/>
                </a:lnTo>
                <a:lnTo>
                  <a:pt x="303276" y="609600"/>
                </a:lnTo>
                <a:lnTo>
                  <a:pt x="277368" y="571500"/>
                </a:lnTo>
                <a:lnTo>
                  <a:pt x="252984" y="531876"/>
                </a:lnTo>
                <a:lnTo>
                  <a:pt x="228600" y="490728"/>
                </a:lnTo>
                <a:lnTo>
                  <a:pt x="205740" y="448056"/>
                </a:lnTo>
                <a:lnTo>
                  <a:pt x="184404" y="403860"/>
                </a:lnTo>
                <a:lnTo>
                  <a:pt x="164592" y="358140"/>
                </a:lnTo>
                <a:lnTo>
                  <a:pt x="144780" y="310896"/>
                </a:lnTo>
                <a:lnTo>
                  <a:pt x="126492" y="262128"/>
                </a:lnTo>
                <a:lnTo>
                  <a:pt x="109728" y="211836"/>
                </a:lnTo>
                <a:lnTo>
                  <a:pt x="94488" y="161544"/>
                </a:lnTo>
                <a:lnTo>
                  <a:pt x="79248" y="108204"/>
                </a:lnTo>
                <a:lnTo>
                  <a:pt x="54864" y="0"/>
                </a:lnTo>
                <a:lnTo>
                  <a:pt x="21336" y="7620"/>
                </a:lnTo>
                <a:lnTo>
                  <a:pt x="33528" y="64008"/>
                </a:lnTo>
                <a:lnTo>
                  <a:pt x="60960" y="170688"/>
                </a:lnTo>
                <a:lnTo>
                  <a:pt x="77724" y="224028"/>
                </a:lnTo>
                <a:lnTo>
                  <a:pt x="94488" y="274320"/>
                </a:lnTo>
                <a:lnTo>
                  <a:pt x="112776" y="324612"/>
                </a:lnTo>
                <a:lnTo>
                  <a:pt x="132588" y="371856"/>
                </a:lnTo>
                <a:lnTo>
                  <a:pt x="153924" y="419100"/>
                </a:lnTo>
                <a:lnTo>
                  <a:pt x="176784" y="464820"/>
                </a:lnTo>
                <a:lnTo>
                  <a:pt x="199644" y="507492"/>
                </a:lnTo>
                <a:lnTo>
                  <a:pt x="224028" y="550164"/>
                </a:lnTo>
                <a:lnTo>
                  <a:pt x="248412" y="591312"/>
                </a:lnTo>
                <a:lnTo>
                  <a:pt x="274320" y="629412"/>
                </a:lnTo>
                <a:lnTo>
                  <a:pt x="301752" y="667512"/>
                </a:lnTo>
                <a:lnTo>
                  <a:pt x="330708" y="702564"/>
                </a:lnTo>
                <a:lnTo>
                  <a:pt x="359664" y="736092"/>
                </a:lnTo>
                <a:lnTo>
                  <a:pt x="388620" y="768096"/>
                </a:lnTo>
                <a:lnTo>
                  <a:pt x="419100" y="798576"/>
                </a:lnTo>
                <a:lnTo>
                  <a:pt x="451104" y="827532"/>
                </a:lnTo>
                <a:lnTo>
                  <a:pt x="483108" y="853440"/>
                </a:lnTo>
                <a:lnTo>
                  <a:pt x="515112" y="877824"/>
                </a:lnTo>
                <a:lnTo>
                  <a:pt x="582168" y="920496"/>
                </a:lnTo>
                <a:lnTo>
                  <a:pt x="617220" y="937260"/>
                </a:lnTo>
                <a:lnTo>
                  <a:pt x="650748" y="954024"/>
                </a:lnTo>
                <a:lnTo>
                  <a:pt x="687324" y="967740"/>
                </a:lnTo>
                <a:lnTo>
                  <a:pt x="758952" y="987552"/>
                </a:lnTo>
                <a:lnTo>
                  <a:pt x="813816" y="996696"/>
                </a:lnTo>
                <a:lnTo>
                  <a:pt x="850392" y="999744"/>
                </a:lnTo>
                <a:lnTo>
                  <a:pt x="906780" y="999744"/>
                </a:lnTo>
                <a:lnTo>
                  <a:pt x="935736" y="996696"/>
                </a:lnTo>
                <a:lnTo>
                  <a:pt x="963168" y="993648"/>
                </a:lnTo>
                <a:lnTo>
                  <a:pt x="1021080" y="981456"/>
                </a:lnTo>
                <a:close/>
              </a:path>
              <a:path w="2036445" h="1049020">
                <a:moveTo>
                  <a:pt x="2013204" y="91440"/>
                </a:moveTo>
                <a:lnTo>
                  <a:pt x="1979676" y="83820"/>
                </a:lnTo>
                <a:lnTo>
                  <a:pt x="1969008" y="137160"/>
                </a:lnTo>
                <a:lnTo>
                  <a:pt x="1941576" y="236220"/>
                </a:lnTo>
                <a:lnTo>
                  <a:pt x="1926336" y="284988"/>
                </a:lnTo>
                <a:lnTo>
                  <a:pt x="1909572" y="330708"/>
                </a:lnTo>
                <a:lnTo>
                  <a:pt x="1891284" y="376428"/>
                </a:lnTo>
                <a:lnTo>
                  <a:pt x="1851660" y="464820"/>
                </a:lnTo>
                <a:lnTo>
                  <a:pt x="1830324" y="505968"/>
                </a:lnTo>
                <a:lnTo>
                  <a:pt x="1808988" y="545592"/>
                </a:lnTo>
                <a:lnTo>
                  <a:pt x="1784604" y="585216"/>
                </a:lnTo>
                <a:lnTo>
                  <a:pt x="1735836" y="658368"/>
                </a:lnTo>
                <a:lnTo>
                  <a:pt x="1709928" y="691896"/>
                </a:lnTo>
                <a:lnTo>
                  <a:pt x="1655064" y="755904"/>
                </a:lnTo>
                <a:lnTo>
                  <a:pt x="1626108" y="784860"/>
                </a:lnTo>
                <a:lnTo>
                  <a:pt x="1597152" y="812292"/>
                </a:lnTo>
                <a:lnTo>
                  <a:pt x="1536192" y="861060"/>
                </a:lnTo>
                <a:lnTo>
                  <a:pt x="1473708" y="902208"/>
                </a:lnTo>
                <a:lnTo>
                  <a:pt x="1409700" y="937260"/>
                </a:lnTo>
                <a:lnTo>
                  <a:pt x="1342644" y="963168"/>
                </a:lnTo>
                <a:lnTo>
                  <a:pt x="1275588" y="981456"/>
                </a:lnTo>
                <a:lnTo>
                  <a:pt x="1242060" y="986028"/>
                </a:lnTo>
                <a:lnTo>
                  <a:pt x="1223772" y="989076"/>
                </a:lnTo>
                <a:lnTo>
                  <a:pt x="1207008" y="990600"/>
                </a:lnTo>
                <a:lnTo>
                  <a:pt x="1190244" y="990600"/>
                </a:lnTo>
                <a:lnTo>
                  <a:pt x="1173480" y="992124"/>
                </a:lnTo>
                <a:lnTo>
                  <a:pt x="1155192" y="992124"/>
                </a:lnTo>
                <a:lnTo>
                  <a:pt x="1138428" y="990600"/>
                </a:lnTo>
                <a:lnTo>
                  <a:pt x="1110996" y="989076"/>
                </a:lnTo>
                <a:lnTo>
                  <a:pt x="1083564" y="984504"/>
                </a:lnTo>
                <a:lnTo>
                  <a:pt x="1057656" y="979932"/>
                </a:lnTo>
                <a:lnTo>
                  <a:pt x="1030224" y="973836"/>
                </a:lnTo>
                <a:lnTo>
                  <a:pt x="1024521" y="998880"/>
                </a:lnTo>
                <a:lnTo>
                  <a:pt x="1022604" y="992124"/>
                </a:lnTo>
                <a:lnTo>
                  <a:pt x="995172" y="999744"/>
                </a:lnTo>
                <a:lnTo>
                  <a:pt x="937260" y="1008888"/>
                </a:lnTo>
                <a:lnTo>
                  <a:pt x="906780" y="1010412"/>
                </a:lnTo>
                <a:lnTo>
                  <a:pt x="888492" y="1011936"/>
                </a:lnTo>
                <a:lnTo>
                  <a:pt x="850392" y="1011936"/>
                </a:lnTo>
                <a:lnTo>
                  <a:pt x="830580" y="1010412"/>
                </a:lnTo>
                <a:lnTo>
                  <a:pt x="812292" y="1008888"/>
                </a:lnTo>
                <a:lnTo>
                  <a:pt x="775716" y="1002792"/>
                </a:lnTo>
                <a:lnTo>
                  <a:pt x="755904" y="998220"/>
                </a:lnTo>
                <a:lnTo>
                  <a:pt x="737616" y="995172"/>
                </a:lnTo>
                <a:lnTo>
                  <a:pt x="719328" y="989076"/>
                </a:lnTo>
                <a:lnTo>
                  <a:pt x="701040" y="984504"/>
                </a:lnTo>
                <a:lnTo>
                  <a:pt x="682752" y="978408"/>
                </a:lnTo>
                <a:lnTo>
                  <a:pt x="611124" y="947928"/>
                </a:lnTo>
                <a:lnTo>
                  <a:pt x="576072" y="929640"/>
                </a:lnTo>
                <a:lnTo>
                  <a:pt x="542544" y="909828"/>
                </a:lnTo>
                <a:lnTo>
                  <a:pt x="509016" y="886968"/>
                </a:lnTo>
                <a:lnTo>
                  <a:pt x="475488" y="862584"/>
                </a:lnTo>
                <a:lnTo>
                  <a:pt x="411480" y="807720"/>
                </a:lnTo>
                <a:lnTo>
                  <a:pt x="381000" y="777240"/>
                </a:lnTo>
                <a:lnTo>
                  <a:pt x="350520" y="743712"/>
                </a:lnTo>
                <a:lnTo>
                  <a:pt x="321564" y="710184"/>
                </a:lnTo>
                <a:lnTo>
                  <a:pt x="292608" y="673608"/>
                </a:lnTo>
                <a:lnTo>
                  <a:pt x="265176" y="637032"/>
                </a:lnTo>
                <a:lnTo>
                  <a:pt x="239268" y="597408"/>
                </a:lnTo>
                <a:lnTo>
                  <a:pt x="213360" y="556260"/>
                </a:lnTo>
                <a:lnTo>
                  <a:pt x="188976" y="513588"/>
                </a:lnTo>
                <a:lnTo>
                  <a:pt x="166116" y="469392"/>
                </a:lnTo>
                <a:lnTo>
                  <a:pt x="143256" y="423672"/>
                </a:lnTo>
                <a:lnTo>
                  <a:pt x="123444" y="376428"/>
                </a:lnTo>
                <a:lnTo>
                  <a:pt x="102108" y="327660"/>
                </a:lnTo>
                <a:lnTo>
                  <a:pt x="83820" y="278892"/>
                </a:lnTo>
                <a:lnTo>
                  <a:pt x="50292" y="175260"/>
                </a:lnTo>
                <a:lnTo>
                  <a:pt x="35052" y="120396"/>
                </a:lnTo>
                <a:lnTo>
                  <a:pt x="10668" y="10668"/>
                </a:lnTo>
                <a:lnTo>
                  <a:pt x="0" y="12192"/>
                </a:lnTo>
                <a:lnTo>
                  <a:pt x="10668" y="68580"/>
                </a:lnTo>
                <a:lnTo>
                  <a:pt x="24384" y="123444"/>
                </a:lnTo>
                <a:lnTo>
                  <a:pt x="39624" y="178308"/>
                </a:lnTo>
                <a:lnTo>
                  <a:pt x="56388" y="231648"/>
                </a:lnTo>
                <a:lnTo>
                  <a:pt x="73152" y="281940"/>
                </a:lnTo>
                <a:lnTo>
                  <a:pt x="92964" y="332232"/>
                </a:lnTo>
                <a:lnTo>
                  <a:pt x="112776" y="381000"/>
                </a:lnTo>
                <a:lnTo>
                  <a:pt x="155448" y="475488"/>
                </a:lnTo>
                <a:lnTo>
                  <a:pt x="179832" y="519684"/>
                </a:lnTo>
                <a:lnTo>
                  <a:pt x="204216" y="562356"/>
                </a:lnTo>
                <a:lnTo>
                  <a:pt x="230124" y="603504"/>
                </a:lnTo>
                <a:lnTo>
                  <a:pt x="256032" y="643128"/>
                </a:lnTo>
                <a:lnTo>
                  <a:pt x="283464" y="681228"/>
                </a:lnTo>
                <a:lnTo>
                  <a:pt x="312420" y="717804"/>
                </a:lnTo>
                <a:lnTo>
                  <a:pt x="373380" y="784860"/>
                </a:lnTo>
                <a:lnTo>
                  <a:pt x="403860" y="815340"/>
                </a:lnTo>
                <a:lnTo>
                  <a:pt x="435864" y="844296"/>
                </a:lnTo>
                <a:lnTo>
                  <a:pt x="469392" y="871728"/>
                </a:lnTo>
                <a:lnTo>
                  <a:pt x="502920" y="896112"/>
                </a:lnTo>
                <a:lnTo>
                  <a:pt x="536448" y="918972"/>
                </a:lnTo>
                <a:lnTo>
                  <a:pt x="571500" y="940308"/>
                </a:lnTo>
                <a:lnTo>
                  <a:pt x="606552" y="958596"/>
                </a:lnTo>
                <a:lnTo>
                  <a:pt x="643128" y="975360"/>
                </a:lnTo>
                <a:lnTo>
                  <a:pt x="679704" y="989076"/>
                </a:lnTo>
                <a:lnTo>
                  <a:pt x="716280" y="1001268"/>
                </a:lnTo>
                <a:lnTo>
                  <a:pt x="736092" y="1005840"/>
                </a:lnTo>
                <a:lnTo>
                  <a:pt x="754380" y="1010412"/>
                </a:lnTo>
                <a:lnTo>
                  <a:pt x="772668" y="1013460"/>
                </a:lnTo>
                <a:lnTo>
                  <a:pt x="792480" y="1016508"/>
                </a:lnTo>
                <a:lnTo>
                  <a:pt x="810768" y="1019556"/>
                </a:lnTo>
                <a:lnTo>
                  <a:pt x="850392" y="1022604"/>
                </a:lnTo>
                <a:lnTo>
                  <a:pt x="908304" y="1022604"/>
                </a:lnTo>
                <a:lnTo>
                  <a:pt x="938784" y="1019556"/>
                </a:lnTo>
                <a:lnTo>
                  <a:pt x="967740" y="1016508"/>
                </a:lnTo>
                <a:lnTo>
                  <a:pt x="998220" y="1010412"/>
                </a:lnTo>
                <a:lnTo>
                  <a:pt x="1023505" y="1003388"/>
                </a:lnTo>
                <a:lnTo>
                  <a:pt x="1022604" y="1007364"/>
                </a:lnTo>
                <a:lnTo>
                  <a:pt x="1051560" y="1013460"/>
                </a:lnTo>
                <a:lnTo>
                  <a:pt x="1078992" y="1019556"/>
                </a:lnTo>
                <a:lnTo>
                  <a:pt x="1136904" y="1025652"/>
                </a:lnTo>
                <a:lnTo>
                  <a:pt x="1193292" y="1025525"/>
                </a:lnTo>
                <a:lnTo>
                  <a:pt x="1246632" y="1021080"/>
                </a:lnTo>
                <a:lnTo>
                  <a:pt x="1319784" y="1005840"/>
                </a:lnTo>
                <a:lnTo>
                  <a:pt x="1389888" y="982980"/>
                </a:lnTo>
                <a:lnTo>
                  <a:pt x="1424940" y="967740"/>
                </a:lnTo>
                <a:lnTo>
                  <a:pt x="1525524" y="911352"/>
                </a:lnTo>
                <a:lnTo>
                  <a:pt x="1557528" y="888492"/>
                </a:lnTo>
                <a:lnTo>
                  <a:pt x="1589532" y="862584"/>
                </a:lnTo>
                <a:lnTo>
                  <a:pt x="1620012" y="836676"/>
                </a:lnTo>
                <a:lnTo>
                  <a:pt x="1650492" y="807720"/>
                </a:lnTo>
                <a:lnTo>
                  <a:pt x="1679448" y="778764"/>
                </a:lnTo>
                <a:lnTo>
                  <a:pt x="1708404" y="746760"/>
                </a:lnTo>
                <a:lnTo>
                  <a:pt x="1737360" y="713232"/>
                </a:lnTo>
                <a:lnTo>
                  <a:pt x="1763268" y="678180"/>
                </a:lnTo>
                <a:lnTo>
                  <a:pt x="1789176" y="641604"/>
                </a:lnTo>
                <a:lnTo>
                  <a:pt x="1815084" y="601980"/>
                </a:lnTo>
                <a:lnTo>
                  <a:pt x="1837944" y="562356"/>
                </a:lnTo>
                <a:lnTo>
                  <a:pt x="1860804" y="521208"/>
                </a:lnTo>
                <a:lnTo>
                  <a:pt x="1883664" y="478536"/>
                </a:lnTo>
                <a:lnTo>
                  <a:pt x="1923288" y="390144"/>
                </a:lnTo>
                <a:lnTo>
                  <a:pt x="1941576" y="342900"/>
                </a:lnTo>
                <a:lnTo>
                  <a:pt x="1958340" y="295656"/>
                </a:lnTo>
                <a:lnTo>
                  <a:pt x="1975104" y="245364"/>
                </a:lnTo>
                <a:lnTo>
                  <a:pt x="2002536" y="144780"/>
                </a:lnTo>
                <a:lnTo>
                  <a:pt x="2013204" y="91440"/>
                </a:lnTo>
                <a:close/>
              </a:path>
              <a:path w="2036445" h="1049020">
                <a:moveTo>
                  <a:pt x="2036064" y="96012"/>
                </a:moveTo>
                <a:lnTo>
                  <a:pt x="2025396" y="94488"/>
                </a:lnTo>
                <a:lnTo>
                  <a:pt x="2013204" y="146304"/>
                </a:lnTo>
                <a:lnTo>
                  <a:pt x="1985772" y="248412"/>
                </a:lnTo>
                <a:lnTo>
                  <a:pt x="1969008" y="298704"/>
                </a:lnTo>
                <a:lnTo>
                  <a:pt x="1952244" y="345948"/>
                </a:lnTo>
                <a:lnTo>
                  <a:pt x="1933956" y="393192"/>
                </a:lnTo>
                <a:lnTo>
                  <a:pt x="1914144" y="438912"/>
                </a:lnTo>
                <a:lnTo>
                  <a:pt x="1871472" y="527304"/>
                </a:lnTo>
                <a:lnTo>
                  <a:pt x="1848612" y="568452"/>
                </a:lnTo>
                <a:lnTo>
                  <a:pt x="1824228" y="608076"/>
                </a:lnTo>
                <a:lnTo>
                  <a:pt x="1798320" y="647700"/>
                </a:lnTo>
                <a:lnTo>
                  <a:pt x="1772412" y="684276"/>
                </a:lnTo>
                <a:lnTo>
                  <a:pt x="1717548" y="754380"/>
                </a:lnTo>
                <a:lnTo>
                  <a:pt x="1688592" y="786384"/>
                </a:lnTo>
                <a:lnTo>
                  <a:pt x="1659636" y="816864"/>
                </a:lnTo>
                <a:lnTo>
                  <a:pt x="1627632" y="844296"/>
                </a:lnTo>
                <a:lnTo>
                  <a:pt x="1597152" y="871728"/>
                </a:lnTo>
                <a:lnTo>
                  <a:pt x="1565148" y="897636"/>
                </a:lnTo>
                <a:lnTo>
                  <a:pt x="1531620" y="920496"/>
                </a:lnTo>
                <a:lnTo>
                  <a:pt x="1498092" y="941832"/>
                </a:lnTo>
                <a:lnTo>
                  <a:pt x="1464564" y="960120"/>
                </a:lnTo>
                <a:lnTo>
                  <a:pt x="1429512" y="978408"/>
                </a:lnTo>
                <a:lnTo>
                  <a:pt x="1394460" y="993648"/>
                </a:lnTo>
                <a:lnTo>
                  <a:pt x="1322832" y="1016508"/>
                </a:lnTo>
                <a:lnTo>
                  <a:pt x="1249680" y="1031748"/>
                </a:lnTo>
                <a:lnTo>
                  <a:pt x="1211580" y="1036320"/>
                </a:lnTo>
                <a:lnTo>
                  <a:pt x="1191768" y="1036434"/>
                </a:lnTo>
                <a:lnTo>
                  <a:pt x="1173480" y="1037844"/>
                </a:lnTo>
                <a:lnTo>
                  <a:pt x="1155192" y="1037844"/>
                </a:lnTo>
                <a:lnTo>
                  <a:pt x="1135380" y="1036320"/>
                </a:lnTo>
                <a:lnTo>
                  <a:pt x="1106424" y="1034796"/>
                </a:lnTo>
                <a:lnTo>
                  <a:pt x="1048512" y="1025652"/>
                </a:lnTo>
                <a:lnTo>
                  <a:pt x="1021080" y="1018032"/>
                </a:lnTo>
                <a:lnTo>
                  <a:pt x="1018032" y="1030224"/>
                </a:lnTo>
                <a:lnTo>
                  <a:pt x="1075944" y="1042416"/>
                </a:lnTo>
                <a:lnTo>
                  <a:pt x="1106424" y="1045464"/>
                </a:lnTo>
                <a:lnTo>
                  <a:pt x="1135380" y="1048512"/>
                </a:lnTo>
                <a:lnTo>
                  <a:pt x="1193292" y="1048512"/>
                </a:lnTo>
                <a:lnTo>
                  <a:pt x="1213104" y="1046988"/>
                </a:lnTo>
                <a:lnTo>
                  <a:pt x="1251204" y="1042416"/>
                </a:lnTo>
                <a:lnTo>
                  <a:pt x="1289304" y="1036320"/>
                </a:lnTo>
                <a:lnTo>
                  <a:pt x="1362456" y="1016508"/>
                </a:lnTo>
                <a:lnTo>
                  <a:pt x="1399032" y="1002792"/>
                </a:lnTo>
                <a:lnTo>
                  <a:pt x="1435608" y="987552"/>
                </a:lnTo>
                <a:lnTo>
                  <a:pt x="1470660" y="970788"/>
                </a:lnTo>
                <a:lnTo>
                  <a:pt x="1504188" y="950976"/>
                </a:lnTo>
                <a:lnTo>
                  <a:pt x="1539240" y="929640"/>
                </a:lnTo>
                <a:lnTo>
                  <a:pt x="1571244" y="906780"/>
                </a:lnTo>
                <a:lnTo>
                  <a:pt x="1604772" y="880872"/>
                </a:lnTo>
                <a:lnTo>
                  <a:pt x="1636776" y="853440"/>
                </a:lnTo>
                <a:lnTo>
                  <a:pt x="1667256" y="824484"/>
                </a:lnTo>
                <a:lnTo>
                  <a:pt x="1697736" y="794004"/>
                </a:lnTo>
                <a:lnTo>
                  <a:pt x="1726692" y="760476"/>
                </a:lnTo>
                <a:lnTo>
                  <a:pt x="1754124" y="726948"/>
                </a:lnTo>
                <a:lnTo>
                  <a:pt x="1808988" y="653796"/>
                </a:lnTo>
                <a:lnTo>
                  <a:pt x="1857756" y="574548"/>
                </a:lnTo>
                <a:lnTo>
                  <a:pt x="1882140" y="531876"/>
                </a:lnTo>
                <a:lnTo>
                  <a:pt x="1903476" y="489204"/>
                </a:lnTo>
                <a:lnTo>
                  <a:pt x="1924812" y="443484"/>
                </a:lnTo>
                <a:lnTo>
                  <a:pt x="1944624" y="397764"/>
                </a:lnTo>
                <a:lnTo>
                  <a:pt x="1962912" y="350520"/>
                </a:lnTo>
                <a:lnTo>
                  <a:pt x="1979676" y="301752"/>
                </a:lnTo>
                <a:lnTo>
                  <a:pt x="1996440" y="251460"/>
                </a:lnTo>
                <a:lnTo>
                  <a:pt x="2011680" y="201168"/>
                </a:lnTo>
                <a:lnTo>
                  <a:pt x="2036064" y="96012"/>
                </a:lnTo>
                <a:close/>
              </a:path>
            </a:pathLst>
          </a:custGeom>
          <a:solidFill>
            <a:srgbClr val="FF0065"/>
          </a:solidFill>
        </p:spPr>
        <p:txBody>
          <a:bodyPr wrap="square" lIns="0" tIns="0" rIns="0" bIns="0" rtlCol="0"/>
          <a:lstStyle/>
          <a:p>
            <a:endParaRPr sz="1634"/>
          </a:p>
        </p:txBody>
      </p:sp>
      <p:sp>
        <p:nvSpPr>
          <p:cNvPr id="20" name="Slide Number Placeholder 19">
            <a:extLst>
              <a:ext uri="{FF2B5EF4-FFF2-40B4-BE49-F238E27FC236}">
                <a16:creationId xmlns:a16="http://schemas.microsoft.com/office/drawing/2014/main" id="{3E09B196-B5C5-FAA4-FCDF-0656E62735BC}"/>
              </a:ext>
            </a:extLst>
          </p:cNvPr>
          <p:cNvSpPr>
            <a:spLocks noGrp="1"/>
          </p:cNvSpPr>
          <p:nvPr>
            <p:ph type="sldNum" sz="quarter" idx="12"/>
          </p:nvPr>
        </p:nvSpPr>
        <p:spPr/>
        <p:txBody>
          <a:bodyPr/>
          <a:lstStyle/>
          <a:p>
            <a:fld id="{34216374-E7D6-4C74-ADA3-2C9987A1DEB2}" type="slidenum">
              <a:rPr lang="en-US" smtClean="0"/>
              <a:t>28</a:t>
            </a:fld>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269943" y="339484"/>
            <a:ext cx="2532742" cy="1365855"/>
          </a:xfrm>
          <a:prstGeom prst="rect">
            <a:avLst/>
          </a:prstGeom>
        </p:spPr>
        <p:txBody>
          <a:bodyPr vert="horz" wrap="square" lIns="0" tIns="11526" rIns="0" bIns="0" rtlCol="0" anchor="ctr">
            <a:spAutoFit/>
          </a:bodyPr>
          <a:lstStyle/>
          <a:p>
            <a:pPr marL="11527" marR="4611" indent="180966">
              <a:lnSpc>
                <a:spcPct val="100000"/>
              </a:lnSpc>
              <a:spcBef>
                <a:spcPts val="91"/>
              </a:spcBef>
            </a:pPr>
            <a:r>
              <a:rPr spc="27" dirty="0"/>
              <a:t>Channel </a:t>
            </a:r>
            <a:r>
              <a:rPr spc="32" dirty="0"/>
              <a:t> </a:t>
            </a:r>
            <a:r>
              <a:rPr spc="-9" dirty="0"/>
              <a:t>G</a:t>
            </a:r>
            <a:r>
              <a:rPr spc="27" dirty="0"/>
              <a:t>e</a:t>
            </a:r>
            <a:r>
              <a:rPr spc="-9" dirty="0"/>
              <a:t>om</a:t>
            </a:r>
            <a:r>
              <a:rPr spc="27" dirty="0"/>
              <a:t>e</a:t>
            </a:r>
            <a:r>
              <a:rPr spc="9" dirty="0"/>
              <a:t>t</a:t>
            </a:r>
            <a:r>
              <a:rPr spc="-9" dirty="0"/>
              <a:t>r</a:t>
            </a:r>
            <a:r>
              <a:rPr spc="95" dirty="0"/>
              <a:t>y</a:t>
            </a:r>
          </a:p>
        </p:txBody>
      </p:sp>
      <p:sp>
        <p:nvSpPr>
          <p:cNvPr id="3" name="object 3"/>
          <p:cNvSpPr txBox="1"/>
          <p:nvPr/>
        </p:nvSpPr>
        <p:spPr>
          <a:xfrm>
            <a:off x="6854296" y="1931063"/>
            <a:ext cx="3296450" cy="1769937"/>
          </a:xfrm>
          <a:prstGeom prst="rect">
            <a:avLst/>
          </a:prstGeom>
        </p:spPr>
        <p:txBody>
          <a:bodyPr vert="horz" wrap="square" lIns="0" tIns="34002" rIns="0" bIns="0" rtlCol="0">
            <a:spAutoFit/>
          </a:bodyPr>
          <a:lstStyle/>
          <a:p>
            <a:pPr marL="322166" marR="4611" indent="-311216">
              <a:lnSpc>
                <a:spcPts val="2178"/>
              </a:lnSpc>
              <a:spcBef>
                <a:spcPts val="268"/>
              </a:spcBef>
              <a:buClr>
                <a:srgbClr val="CC6500"/>
              </a:buClr>
              <a:buSzPct val="70000"/>
              <a:buFont typeface="Lucida Sans Unicode"/>
              <a:buChar char="■"/>
              <a:tabLst>
                <a:tab pos="322166" algn="l"/>
                <a:tab pos="322743" algn="l"/>
              </a:tabLst>
            </a:pPr>
            <a:r>
              <a:rPr sz="1815" dirty="0">
                <a:solidFill>
                  <a:srgbClr val="3232FF"/>
                </a:solidFill>
                <a:latin typeface="Comic Sans MS"/>
                <a:cs typeface="Comic Sans MS"/>
              </a:rPr>
              <a:t>The </a:t>
            </a:r>
            <a:r>
              <a:rPr sz="1815" spc="-5" dirty="0">
                <a:solidFill>
                  <a:srgbClr val="3232FF"/>
                </a:solidFill>
                <a:latin typeface="Comic Sans MS"/>
                <a:cs typeface="Comic Sans MS"/>
              </a:rPr>
              <a:t>wetted perimeter </a:t>
            </a:r>
            <a:r>
              <a:rPr sz="1906" i="1" spc="-45" dirty="0">
                <a:solidFill>
                  <a:srgbClr val="3232FF"/>
                </a:solidFill>
                <a:latin typeface="Comic Sans MS"/>
                <a:cs typeface="Comic Sans MS"/>
              </a:rPr>
              <a:t>does </a:t>
            </a:r>
            <a:r>
              <a:rPr sz="1906" i="1" spc="-558" dirty="0">
                <a:solidFill>
                  <a:srgbClr val="3232FF"/>
                </a:solidFill>
                <a:latin typeface="Comic Sans MS"/>
                <a:cs typeface="Comic Sans MS"/>
              </a:rPr>
              <a:t> </a:t>
            </a:r>
            <a:r>
              <a:rPr sz="1906" i="1" spc="-50" dirty="0">
                <a:solidFill>
                  <a:srgbClr val="3232FF"/>
                </a:solidFill>
                <a:latin typeface="Comic Sans MS"/>
                <a:cs typeface="Comic Sans MS"/>
              </a:rPr>
              <a:t>not</a:t>
            </a:r>
            <a:r>
              <a:rPr sz="1906" i="1" spc="-45" dirty="0">
                <a:solidFill>
                  <a:srgbClr val="3232FF"/>
                </a:solidFill>
                <a:latin typeface="Comic Sans MS"/>
                <a:cs typeface="Comic Sans MS"/>
              </a:rPr>
              <a:t> </a:t>
            </a:r>
            <a:r>
              <a:rPr sz="1815" spc="-5" dirty="0">
                <a:solidFill>
                  <a:srgbClr val="3232FF"/>
                </a:solidFill>
                <a:latin typeface="Comic Sans MS"/>
                <a:cs typeface="Comic Sans MS"/>
              </a:rPr>
              <a:t>include the free </a:t>
            </a:r>
            <a:r>
              <a:rPr sz="1815" dirty="0">
                <a:solidFill>
                  <a:srgbClr val="3232FF"/>
                </a:solidFill>
                <a:latin typeface="Comic Sans MS"/>
                <a:cs typeface="Comic Sans MS"/>
              </a:rPr>
              <a:t> </a:t>
            </a:r>
            <a:r>
              <a:rPr sz="1815" spc="-5" dirty="0">
                <a:solidFill>
                  <a:srgbClr val="3232FF"/>
                </a:solidFill>
                <a:latin typeface="Comic Sans MS"/>
                <a:cs typeface="Comic Sans MS"/>
              </a:rPr>
              <a:t>surface.</a:t>
            </a:r>
            <a:endParaRPr sz="1815">
              <a:latin typeface="Comic Sans MS"/>
              <a:cs typeface="Comic Sans MS"/>
            </a:endParaRPr>
          </a:p>
          <a:p>
            <a:pPr marL="322166" marR="45530" indent="-311216">
              <a:spcBef>
                <a:spcPts val="354"/>
              </a:spcBef>
              <a:buClr>
                <a:srgbClr val="CC6500"/>
              </a:buClr>
              <a:buSzPct val="70000"/>
              <a:buFont typeface="Lucida Sans Unicode"/>
              <a:buChar char="■"/>
              <a:tabLst>
                <a:tab pos="322166" algn="l"/>
                <a:tab pos="322743" algn="l"/>
              </a:tabLst>
            </a:pPr>
            <a:r>
              <a:rPr sz="1815" spc="-5" dirty="0">
                <a:solidFill>
                  <a:srgbClr val="3232FF"/>
                </a:solidFill>
                <a:latin typeface="Comic Sans MS"/>
                <a:cs typeface="Comic Sans MS"/>
              </a:rPr>
              <a:t>Examples </a:t>
            </a:r>
            <a:r>
              <a:rPr sz="1815" dirty="0">
                <a:solidFill>
                  <a:srgbClr val="3232FF"/>
                </a:solidFill>
                <a:latin typeface="Comic Sans MS"/>
                <a:cs typeface="Comic Sans MS"/>
              </a:rPr>
              <a:t>of R for </a:t>
            </a:r>
            <a:r>
              <a:rPr sz="1815" spc="-9" dirty="0">
                <a:solidFill>
                  <a:srgbClr val="3232FF"/>
                </a:solidFill>
                <a:latin typeface="Comic Sans MS"/>
                <a:cs typeface="Comic Sans MS"/>
              </a:rPr>
              <a:t>common </a:t>
            </a:r>
            <a:r>
              <a:rPr sz="1815" spc="-5" dirty="0">
                <a:solidFill>
                  <a:srgbClr val="3232FF"/>
                </a:solidFill>
                <a:latin typeface="Comic Sans MS"/>
                <a:cs typeface="Comic Sans MS"/>
              </a:rPr>
              <a:t> geometries shown </a:t>
            </a:r>
            <a:r>
              <a:rPr sz="1815" dirty="0">
                <a:solidFill>
                  <a:srgbClr val="3232FF"/>
                </a:solidFill>
                <a:latin typeface="Comic Sans MS"/>
                <a:cs typeface="Comic Sans MS"/>
              </a:rPr>
              <a:t>in </a:t>
            </a:r>
            <a:r>
              <a:rPr sz="1815" spc="-5" dirty="0">
                <a:solidFill>
                  <a:srgbClr val="3232FF"/>
                </a:solidFill>
                <a:latin typeface="Comic Sans MS"/>
                <a:cs typeface="Comic Sans MS"/>
              </a:rPr>
              <a:t>Figure </a:t>
            </a:r>
            <a:r>
              <a:rPr sz="1815" spc="-531" dirty="0">
                <a:solidFill>
                  <a:srgbClr val="3232FF"/>
                </a:solidFill>
                <a:latin typeface="Comic Sans MS"/>
                <a:cs typeface="Comic Sans MS"/>
              </a:rPr>
              <a:t> </a:t>
            </a:r>
            <a:r>
              <a:rPr sz="1815" spc="-5" dirty="0">
                <a:solidFill>
                  <a:srgbClr val="3232FF"/>
                </a:solidFill>
                <a:latin typeface="Comic Sans MS"/>
                <a:cs typeface="Comic Sans MS"/>
              </a:rPr>
              <a:t>at</a:t>
            </a:r>
            <a:r>
              <a:rPr sz="1815" dirty="0">
                <a:solidFill>
                  <a:srgbClr val="3232FF"/>
                </a:solidFill>
                <a:latin typeface="Comic Sans MS"/>
                <a:cs typeface="Comic Sans MS"/>
              </a:rPr>
              <a:t> </a:t>
            </a:r>
            <a:r>
              <a:rPr sz="1815" spc="-5" dirty="0">
                <a:solidFill>
                  <a:srgbClr val="3232FF"/>
                </a:solidFill>
                <a:latin typeface="Comic Sans MS"/>
                <a:cs typeface="Comic Sans MS"/>
              </a:rPr>
              <a:t>the</a:t>
            </a:r>
            <a:r>
              <a:rPr sz="1815" spc="-9" dirty="0">
                <a:solidFill>
                  <a:srgbClr val="3232FF"/>
                </a:solidFill>
                <a:latin typeface="Comic Sans MS"/>
                <a:cs typeface="Comic Sans MS"/>
              </a:rPr>
              <a:t> </a:t>
            </a:r>
            <a:r>
              <a:rPr sz="1815" dirty="0">
                <a:solidFill>
                  <a:srgbClr val="3232FF"/>
                </a:solidFill>
                <a:latin typeface="Comic Sans MS"/>
                <a:cs typeface="Comic Sans MS"/>
              </a:rPr>
              <a:t>left.</a:t>
            </a:r>
            <a:endParaRPr sz="1815">
              <a:latin typeface="Comic Sans MS"/>
              <a:cs typeface="Comic Sans MS"/>
            </a:endParaRPr>
          </a:p>
        </p:txBody>
      </p:sp>
      <p:pic>
        <p:nvPicPr>
          <p:cNvPr id="4" name="object 4"/>
          <p:cNvPicPr/>
          <p:nvPr/>
        </p:nvPicPr>
        <p:blipFill>
          <a:blip r:embed="rId2" cstate="print"/>
          <a:stretch>
            <a:fillRect/>
          </a:stretch>
        </p:blipFill>
        <p:spPr>
          <a:xfrm>
            <a:off x="2084360" y="488244"/>
            <a:ext cx="4853388" cy="5818810"/>
          </a:xfrm>
          <a:prstGeom prst="rect">
            <a:avLst/>
          </a:prstGeom>
        </p:spPr>
      </p:pic>
      <p:sp>
        <p:nvSpPr>
          <p:cNvPr id="5" name="object 5"/>
          <p:cNvSpPr/>
          <p:nvPr/>
        </p:nvSpPr>
        <p:spPr>
          <a:xfrm>
            <a:off x="2399706" y="878279"/>
            <a:ext cx="1361227" cy="41494"/>
          </a:xfrm>
          <a:custGeom>
            <a:avLst/>
            <a:gdLst/>
            <a:ahLst/>
            <a:cxnLst/>
            <a:rect l="l" t="t" r="r" b="b"/>
            <a:pathLst>
              <a:path w="1499870" h="45719">
                <a:moveTo>
                  <a:pt x="0" y="0"/>
                </a:moveTo>
                <a:lnTo>
                  <a:pt x="1499609" y="45719"/>
                </a:lnTo>
              </a:path>
            </a:pathLst>
          </a:custGeom>
          <a:ln w="38099">
            <a:solidFill>
              <a:srgbClr val="FF0065"/>
            </a:solidFill>
          </a:ln>
        </p:spPr>
        <p:txBody>
          <a:bodyPr wrap="square" lIns="0" tIns="0" rIns="0" bIns="0" rtlCol="0"/>
          <a:lstStyle/>
          <a:p>
            <a:endParaRPr sz="1634"/>
          </a:p>
        </p:txBody>
      </p:sp>
      <p:sp>
        <p:nvSpPr>
          <p:cNvPr id="6" name="object 6"/>
          <p:cNvSpPr/>
          <p:nvPr/>
        </p:nvSpPr>
        <p:spPr>
          <a:xfrm>
            <a:off x="4734418" y="1272470"/>
            <a:ext cx="1945021" cy="41494"/>
          </a:xfrm>
          <a:custGeom>
            <a:avLst/>
            <a:gdLst/>
            <a:ahLst/>
            <a:cxnLst/>
            <a:rect l="l" t="t" r="r" b="b"/>
            <a:pathLst>
              <a:path w="2143125" h="45719">
                <a:moveTo>
                  <a:pt x="0" y="45719"/>
                </a:moveTo>
                <a:lnTo>
                  <a:pt x="2142743" y="0"/>
                </a:lnTo>
              </a:path>
            </a:pathLst>
          </a:custGeom>
          <a:ln w="38099">
            <a:solidFill>
              <a:srgbClr val="FF0065"/>
            </a:solidFill>
          </a:ln>
        </p:spPr>
        <p:txBody>
          <a:bodyPr wrap="square" lIns="0" tIns="0" rIns="0" bIns="0" rtlCol="0"/>
          <a:lstStyle/>
          <a:p>
            <a:endParaRPr sz="1634"/>
          </a:p>
        </p:txBody>
      </p:sp>
      <p:sp>
        <p:nvSpPr>
          <p:cNvPr id="7" name="object 7"/>
          <p:cNvSpPr/>
          <p:nvPr/>
        </p:nvSpPr>
        <p:spPr>
          <a:xfrm>
            <a:off x="2388642" y="4271092"/>
            <a:ext cx="1308783" cy="0"/>
          </a:xfrm>
          <a:custGeom>
            <a:avLst/>
            <a:gdLst/>
            <a:ahLst/>
            <a:cxnLst/>
            <a:rect l="l" t="t" r="r" b="b"/>
            <a:pathLst>
              <a:path w="1442085">
                <a:moveTo>
                  <a:pt x="0" y="0"/>
                </a:moveTo>
                <a:lnTo>
                  <a:pt x="1441697" y="0"/>
                </a:lnTo>
              </a:path>
            </a:pathLst>
          </a:custGeom>
          <a:ln w="38099">
            <a:solidFill>
              <a:srgbClr val="FF0065"/>
            </a:solidFill>
          </a:ln>
        </p:spPr>
        <p:txBody>
          <a:bodyPr wrap="square" lIns="0" tIns="0" rIns="0" bIns="0" rtlCol="0"/>
          <a:lstStyle/>
          <a:p>
            <a:endParaRPr sz="1634"/>
          </a:p>
        </p:txBody>
      </p:sp>
      <p:sp>
        <p:nvSpPr>
          <p:cNvPr id="8" name="Slide Number Placeholder 7">
            <a:extLst>
              <a:ext uri="{FF2B5EF4-FFF2-40B4-BE49-F238E27FC236}">
                <a16:creationId xmlns:a16="http://schemas.microsoft.com/office/drawing/2014/main" id="{547FC1FA-F31A-E30C-D3BA-EA9F7C6BBCAD}"/>
              </a:ext>
            </a:extLst>
          </p:cNvPr>
          <p:cNvSpPr>
            <a:spLocks noGrp="1"/>
          </p:cNvSpPr>
          <p:nvPr>
            <p:ph type="sldNum" sz="quarter" idx="12"/>
          </p:nvPr>
        </p:nvSpPr>
        <p:spPr/>
        <p:txBody>
          <a:bodyPr/>
          <a:lstStyle/>
          <a:p>
            <a:fld id="{34216374-E7D6-4C74-ADA3-2C9987A1DEB2}" type="slidenum">
              <a:rPr lang="en-US" smtClean="0"/>
              <a:t>29</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130952441"/>
              </p:ext>
            </p:extLst>
          </p:nvPr>
        </p:nvGraphicFramePr>
        <p:xfrm>
          <a:off x="2001078" y="1249251"/>
          <a:ext cx="8811479" cy="1348175"/>
        </p:xfrm>
        <a:graphic>
          <a:graphicData uri="http://schemas.openxmlformats.org/drawingml/2006/table">
            <a:tbl>
              <a:tblPr firstRow="1" firstCol="1" bandRow="1"/>
              <a:tblGrid>
                <a:gridCol w="4631269">
                  <a:extLst>
                    <a:ext uri="{9D8B030D-6E8A-4147-A177-3AD203B41FA5}">
                      <a16:colId xmlns:a16="http://schemas.microsoft.com/office/drawing/2014/main" val="20000"/>
                    </a:ext>
                  </a:extLst>
                </a:gridCol>
                <a:gridCol w="4180210">
                  <a:extLst>
                    <a:ext uri="{9D8B030D-6E8A-4147-A177-3AD203B41FA5}">
                      <a16:colId xmlns:a16="http://schemas.microsoft.com/office/drawing/2014/main" val="20001"/>
                    </a:ext>
                  </a:extLst>
                </a:gridCol>
              </a:tblGrid>
              <a:tr h="337955">
                <a:tc>
                  <a:txBody>
                    <a:bodyPr/>
                    <a:lstStyle/>
                    <a:p>
                      <a:pPr>
                        <a:lnSpc>
                          <a:spcPct val="115000"/>
                        </a:lnSpc>
                      </a:pPr>
                      <a:r>
                        <a:rPr lang="en-US" sz="1400" b="1" dirty="0">
                          <a:solidFill>
                            <a:srgbClr val="000000"/>
                          </a:solidFill>
                          <a:effectLst/>
                          <a:latin typeface="Times New Roman" panose="02020603050405020304" pitchFamily="18" charset="0"/>
                        </a:rPr>
                        <a:t>COURSE CODE: </a:t>
                      </a:r>
                      <a:r>
                        <a:rPr lang="en-US" sz="1800" kern="1200" dirty="0">
                          <a:solidFill>
                            <a:schemeClr val="tx1"/>
                          </a:solidFill>
                          <a:effectLst/>
                          <a:latin typeface="+mn-lt"/>
                          <a:ea typeface="+mn-ea"/>
                          <a:cs typeface="+mn-cs"/>
                        </a:rPr>
                        <a:t>CE 0732-3105</a:t>
                      </a:r>
                      <a:endParaRPr lang="en-US" sz="1100" dirty="0">
                        <a:effectLst/>
                        <a:latin typeface="Calibri" panose="020F0502020204030204" pitchFamily="34" charset="0"/>
                      </a:endParaRPr>
                    </a:p>
                  </a:txBody>
                  <a:tcPr marL="68580" marR="68580" marT="0" marB="0" anchor="ctr">
                    <a:lnL>
                      <a:noFill/>
                    </a:lnL>
                    <a:lnR>
                      <a:noFill/>
                    </a:lnR>
                    <a:lnT>
                      <a:noFill/>
                    </a:lnT>
                    <a:lnB>
                      <a:noFill/>
                    </a:lnB>
                  </a:tcPr>
                </a:tc>
                <a:tc>
                  <a:txBody>
                    <a:bodyPr/>
                    <a:lstStyle/>
                    <a:p>
                      <a:pPr algn="r">
                        <a:lnSpc>
                          <a:spcPct val="115000"/>
                        </a:lnSpc>
                      </a:pPr>
                      <a:r>
                        <a:rPr lang="en-US" sz="1400" b="1" dirty="0">
                          <a:solidFill>
                            <a:srgbClr val="000000"/>
                          </a:solidFill>
                          <a:effectLst/>
                          <a:latin typeface="Times New Roman" panose="02020603050405020304" pitchFamily="18" charset="0"/>
                        </a:rPr>
                        <a:t>CREDIT:03</a:t>
                      </a:r>
                      <a:endParaRPr lang="en-US" sz="1100" dirty="0">
                        <a:effectLst/>
                        <a:latin typeface="Calibri" panose="020F0502020204030204" pitchFamily="34" charset="0"/>
                      </a:endParaRPr>
                    </a:p>
                  </a:txBody>
                  <a:tcPr marL="68580" marR="68580" marT="0" marB="0" anchor="ctr">
                    <a:lnL>
                      <a:noFill/>
                    </a:lnL>
                    <a:lnR>
                      <a:noFill/>
                    </a:lnR>
                    <a:lnT>
                      <a:noFill/>
                    </a:lnT>
                    <a:lnB>
                      <a:noFill/>
                    </a:lnB>
                  </a:tcPr>
                </a:tc>
                <a:extLst>
                  <a:ext uri="{0D108BD9-81ED-4DB2-BD59-A6C34878D82A}">
                    <a16:rowId xmlns:a16="http://schemas.microsoft.com/office/drawing/2014/main" val="10000"/>
                  </a:ext>
                </a:extLst>
              </a:tr>
              <a:tr h="336740">
                <a:tc>
                  <a:txBody>
                    <a:bodyPr/>
                    <a:lstStyle/>
                    <a:p>
                      <a:pPr>
                        <a:lnSpc>
                          <a:spcPct val="115000"/>
                        </a:lnSpc>
                      </a:pPr>
                      <a:r>
                        <a:rPr lang="en-US" sz="1400" b="1" dirty="0">
                          <a:solidFill>
                            <a:srgbClr val="000000"/>
                          </a:solidFill>
                          <a:effectLst/>
                          <a:latin typeface="Times New Roman" panose="02020603050405020304" pitchFamily="18" charset="0"/>
                        </a:rPr>
                        <a:t> </a:t>
                      </a:r>
                      <a:endParaRPr lang="en-US" sz="1100" dirty="0">
                        <a:effectLst/>
                        <a:latin typeface="Calibri" panose="020F0502020204030204" pitchFamily="34" charset="0"/>
                      </a:endParaRPr>
                    </a:p>
                  </a:txBody>
                  <a:tcPr marL="68580" marR="68580" marT="0" marB="0" anchor="ctr">
                    <a:lnL>
                      <a:noFill/>
                    </a:lnL>
                    <a:lnR>
                      <a:noFill/>
                    </a:lnR>
                    <a:lnT>
                      <a:noFill/>
                    </a:lnT>
                    <a:lnB>
                      <a:noFill/>
                    </a:lnB>
                  </a:tcPr>
                </a:tc>
                <a:tc>
                  <a:txBody>
                    <a:bodyPr/>
                    <a:lstStyle/>
                    <a:p>
                      <a:pPr marL="457200" algn="r">
                        <a:lnSpc>
                          <a:spcPct val="115000"/>
                        </a:lnSpc>
                      </a:pPr>
                      <a:r>
                        <a:rPr lang="en-US" sz="1400" b="1" dirty="0">
                          <a:solidFill>
                            <a:srgbClr val="000000"/>
                          </a:solidFill>
                          <a:effectLst/>
                          <a:latin typeface="Times New Roman" panose="02020603050405020304" pitchFamily="18" charset="0"/>
                        </a:rPr>
                        <a:t>TOTAL MARKS:150</a:t>
                      </a:r>
                      <a:endParaRPr lang="en-US" sz="1100" dirty="0">
                        <a:effectLst/>
                        <a:latin typeface="Calibri" panose="020F0502020204030204" pitchFamily="34" charset="0"/>
                      </a:endParaRPr>
                    </a:p>
                  </a:txBody>
                  <a:tcPr marL="68580" marR="68580" marT="0" marB="0" anchor="ctr">
                    <a:lnL>
                      <a:noFill/>
                    </a:lnL>
                    <a:lnR>
                      <a:noFill/>
                    </a:lnR>
                    <a:lnT>
                      <a:noFill/>
                    </a:lnT>
                    <a:lnB>
                      <a:noFill/>
                    </a:lnB>
                  </a:tcPr>
                </a:tc>
                <a:extLst>
                  <a:ext uri="{0D108BD9-81ED-4DB2-BD59-A6C34878D82A}">
                    <a16:rowId xmlns:a16="http://schemas.microsoft.com/office/drawing/2014/main" val="10001"/>
                  </a:ext>
                </a:extLst>
              </a:tr>
              <a:tr h="336740">
                <a:tc>
                  <a:txBody>
                    <a:bodyPr/>
                    <a:lstStyle/>
                    <a:p>
                      <a:pPr>
                        <a:lnSpc>
                          <a:spcPct val="115000"/>
                        </a:lnSpc>
                      </a:pPr>
                      <a:r>
                        <a:rPr lang="en-US" sz="1400" b="1" dirty="0">
                          <a:solidFill>
                            <a:srgbClr val="000000"/>
                          </a:solidFill>
                          <a:effectLst/>
                          <a:latin typeface="Times New Roman" panose="02020603050405020304" pitchFamily="18" charset="0"/>
                        </a:rPr>
                        <a:t>Mid Exam Hours   2</a:t>
                      </a:r>
                      <a:endParaRPr lang="en-US" sz="1100" dirty="0">
                        <a:effectLst/>
                        <a:latin typeface="Calibri" panose="020F0502020204030204" pitchFamily="34" charset="0"/>
                      </a:endParaRPr>
                    </a:p>
                  </a:txBody>
                  <a:tcPr marL="68580" marR="68580" marT="0" marB="0" anchor="ctr">
                    <a:lnL>
                      <a:noFill/>
                    </a:lnL>
                    <a:lnR>
                      <a:noFill/>
                    </a:lnR>
                    <a:lnT>
                      <a:noFill/>
                    </a:lnT>
                    <a:lnB>
                      <a:noFill/>
                    </a:lnB>
                  </a:tcPr>
                </a:tc>
                <a:tc>
                  <a:txBody>
                    <a:bodyPr/>
                    <a:lstStyle/>
                    <a:p>
                      <a:pPr marL="457200" algn="r">
                        <a:lnSpc>
                          <a:spcPct val="115000"/>
                        </a:lnSpc>
                      </a:pPr>
                      <a:r>
                        <a:rPr lang="en-US" sz="1400" b="1" dirty="0">
                          <a:solidFill>
                            <a:srgbClr val="000000"/>
                          </a:solidFill>
                          <a:effectLst/>
                          <a:latin typeface="Times New Roman" panose="02020603050405020304" pitchFamily="18" charset="0"/>
                        </a:rPr>
                        <a:t>CIE MARKS: 90</a:t>
                      </a:r>
                      <a:endParaRPr lang="en-US" sz="1100" dirty="0">
                        <a:effectLst/>
                        <a:latin typeface="Calibri" panose="020F0502020204030204" pitchFamily="34" charset="0"/>
                      </a:endParaRPr>
                    </a:p>
                  </a:txBody>
                  <a:tcPr marL="68580" marR="68580" marT="0" marB="0" anchor="ctr">
                    <a:lnL>
                      <a:noFill/>
                    </a:lnL>
                    <a:lnR>
                      <a:noFill/>
                    </a:lnR>
                    <a:lnT>
                      <a:noFill/>
                    </a:lnT>
                    <a:lnB>
                      <a:noFill/>
                    </a:lnB>
                  </a:tcPr>
                </a:tc>
                <a:extLst>
                  <a:ext uri="{0D108BD9-81ED-4DB2-BD59-A6C34878D82A}">
                    <a16:rowId xmlns:a16="http://schemas.microsoft.com/office/drawing/2014/main" val="10002"/>
                  </a:ext>
                </a:extLst>
              </a:tr>
              <a:tr h="336740">
                <a:tc>
                  <a:txBody>
                    <a:bodyPr/>
                    <a:lstStyle/>
                    <a:p>
                      <a:pPr>
                        <a:lnSpc>
                          <a:spcPct val="115000"/>
                        </a:lnSpc>
                        <a:spcAft>
                          <a:spcPts val="600"/>
                        </a:spcAft>
                      </a:pPr>
                      <a:r>
                        <a:rPr lang="en-US" sz="1400" b="1" dirty="0">
                          <a:solidFill>
                            <a:srgbClr val="000000"/>
                          </a:solidFill>
                          <a:effectLst/>
                          <a:latin typeface="Times New Roman" panose="02020603050405020304" pitchFamily="18" charset="0"/>
                        </a:rPr>
                        <a:t>Semester</a:t>
                      </a:r>
                      <a:r>
                        <a:rPr lang="en-US" sz="1400" b="1" baseline="0" dirty="0">
                          <a:solidFill>
                            <a:srgbClr val="000000"/>
                          </a:solidFill>
                          <a:effectLst/>
                          <a:latin typeface="Times New Roman" panose="02020603050405020304" pitchFamily="18" charset="0"/>
                        </a:rPr>
                        <a:t> End </a:t>
                      </a:r>
                      <a:r>
                        <a:rPr lang="en-US" sz="1400" b="1" dirty="0">
                          <a:solidFill>
                            <a:srgbClr val="000000"/>
                          </a:solidFill>
                          <a:effectLst/>
                          <a:latin typeface="Times New Roman" panose="02020603050405020304" pitchFamily="18" charset="0"/>
                        </a:rPr>
                        <a:t>Exam Hours   3</a:t>
                      </a:r>
                      <a:endParaRPr lang="en-US" sz="1100" dirty="0">
                        <a:effectLst/>
                        <a:latin typeface="Calibri" panose="020F0502020204030204" pitchFamily="34" charset="0"/>
                      </a:endParaRPr>
                    </a:p>
                  </a:txBody>
                  <a:tcPr marL="68580" marR="68580" marT="0" marB="0" anchor="ctr">
                    <a:lnL>
                      <a:noFill/>
                    </a:lnL>
                    <a:lnR>
                      <a:noFill/>
                    </a:lnR>
                    <a:lnT>
                      <a:noFill/>
                    </a:lnT>
                    <a:lnB>
                      <a:noFill/>
                    </a:lnB>
                  </a:tcPr>
                </a:tc>
                <a:tc>
                  <a:txBody>
                    <a:bodyPr/>
                    <a:lstStyle/>
                    <a:p>
                      <a:pPr marL="457200" algn="r">
                        <a:lnSpc>
                          <a:spcPct val="115000"/>
                        </a:lnSpc>
                      </a:pPr>
                      <a:r>
                        <a:rPr lang="en-US" sz="1400" b="1" dirty="0">
                          <a:solidFill>
                            <a:srgbClr val="000000"/>
                          </a:solidFill>
                          <a:effectLst/>
                          <a:latin typeface="Times New Roman" panose="02020603050405020304" pitchFamily="18" charset="0"/>
                        </a:rPr>
                        <a:t>SEE MARKS:60</a:t>
                      </a:r>
                      <a:endParaRPr lang="en-US" sz="1100" dirty="0">
                        <a:effectLst/>
                        <a:latin typeface="Calibri" panose="020F0502020204030204" pitchFamily="34" charset="0"/>
                      </a:endParaRPr>
                    </a:p>
                  </a:txBody>
                  <a:tcPr marL="68580" marR="68580" marT="0" marB="0" anchor="ctr">
                    <a:lnL>
                      <a:noFill/>
                    </a:lnL>
                    <a:lnR>
                      <a:noFill/>
                    </a:lnR>
                    <a:lnT>
                      <a:noFill/>
                    </a:lnT>
                    <a:lnB>
                      <a:noFill/>
                    </a:lnB>
                  </a:tcPr>
                </a:tc>
                <a:extLst>
                  <a:ext uri="{0D108BD9-81ED-4DB2-BD59-A6C34878D82A}">
                    <a16:rowId xmlns:a16="http://schemas.microsoft.com/office/drawing/2014/main" val="10003"/>
                  </a:ext>
                </a:extLst>
              </a:tr>
            </a:tbl>
          </a:graphicData>
        </a:graphic>
      </p:graphicFrame>
      <p:sp>
        <p:nvSpPr>
          <p:cNvPr id="7" name="Rectangle 1"/>
          <p:cNvSpPr>
            <a:spLocks noChangeArrowheads="1"/>
          </p:cNvSpPr>
          <p:nvPr/>
        </p:nvSpPr>
        <p:spPr bwMode="auto">
          <a:xfrm>
            <a:off x="4353754" y="704680"/>
            <a:ext cx="22236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en-US" sz="1800" b="0" i="0" u="none" strike="noStrike" cap="none" normalizeH="0" baseline="0" dirty="0">
                <a:ln>
                  <a:noFill/>
                </a:ln>
                <a:solidFill>
                  <a:schemeClr val="tx1"/>
                </a:solidFill>
                <a:effectLst/>
                <a:latin typeface="Arial" panose="020B0604020202020204" pitchFamily="34" charset="0"/>
              </a:rPr>
              <a:t>Open Channel Flow</a:t>
            </a:r>
          </a:p>
        </p:txBody>
      </p:sp>
      <p:graphicFrame>
        <p:nvGraphicFramePr>
          <p:cNvPr id="8" name="Table 7"/>
          <p:cNvGraphicFramePr>
            <a:graphicFrameLocks noGrp="1"/>
          </p:cNvGraphicFramePr>
          <p:nvPr>
            <p:extLst>
              <p:ext uri="{D42A27DB-BD31-4B8C-83A1-F6EECF244321}">
                <p14:modId xmlns:p14="http://schemas.microsoft.com/office/powerpoint/2010/main" val="892399557"/>
              </p:ext>
            </p:extLst>
          </p:nvPr>
        </p:nvGraphicFramePr>
        <p:xfrm>
          <a:off x="1478973" y="3663059"/>
          <a:ext cx="9418983" cy="2820544"/>
        </p:xfrm>
        <a:graphic>
          <a:graphicData uri="http://schemas.openxmlformats.org/drawingml/2006/table">
            <a:tbl>
              <a:tblPr firstRow="1" firstCol="1" bandRow="1"/>
              <a:tblGrid>
                <a:gridCol w="1522108">
                  <a:extLst>
                    <a:ext uri="{9D8B030D-6E8A-4147-A177-3AD203B41FA5}">
                      <a16:colId xmlns:a16="http://schemas.microsoft.com/office/drawing/2014/main" val="20000"/>
                    </a:ext>
                  </a:extLst>
                </a:gridCol>
                <a:gridCol w="7896875">
                  <a:extLst>
                    <a:ext uri="{9D8B030D-6E8A-4147-A177-3AD203B41FA5}">
                      <a16:colId xmlns:a16="http://schemas.microsoft.com/office/drawing/2014/main" val="20001"/>
                    </a:ext>
                  </a:extLst>
                </a:gridCol>
              </a:tblGrid>
              <a:tr h="302551">
                <a:tc>
                  <a:txBody>
                    <a:bodyPr/>
                    <a:lstStyle/>
                    <a:p>
                      <a:pPr marL="0" marR="0" algn="ctr">
                        <a:lnSpc>
                          <a:spcPct val="150000"/>
                        </a:lnSpc>
                        <a:spcBef>
                          <a:spcPts val="0"/>
                        </a:spcBef>
                        <a:spcAft>
                          <a:spcPts val="1000"/>
                        </a:spcAft>
                      </a:pPr>
                      <a:r>
                        <a:rPr lang="en-US" sz="1400" b="1" dirty="0">
                          <a:effectLst/>
                          <a:latin typeface="Times New Roman" panose="02020603050405020304" pitchFamily="18" charset="0"/>
                          <a:ea typeface="Calibri" panose="020F0502020204030204" pitchFamily="34" charset="0"/>
                        </a:rPr>
                        <a:t>CLO 1</a:t>
                      </a:r>
                      <a:endParaRPr lang="en-US" sz="1200" dirty="0">
                        <a:effectLst/>
                        <a:latin typeface="Calibri" panose="020F0502020204030204" pitchFamily="34" charset="0"/>
                        <a:ea typeface="Calibri" panose="020F0502020204030204" pitchFamily="34" charset="0"/>
                      </a:endParaRPr>
                    </a:p>
                  </a:txBody>
                  <a:tcPr marL="68580" marR="68580" marT="0" marB="0">
                    <a:lnL>
                      <a:noFill/>
                    </a:lnL>
                    <a:lnR>
                      <a:noFill/>
                    </a:lnR>
                    <a:lnT>
                      <a:noFill/>
                    </a:lnT>
                    <a:lnB>
                      <a:noFill/>
                    </a:lnB>
                  </a:tcPr>
                </a:tc>
                <a:tc>
                  <a:txBody>
                    <a:bodyPr/>
                    <a:lstStyle/>
                    <a:p>
                      <a:pPr rtl="0"/>
                      <a:r>
                        <a:rPr lang="en-US" sz="1800" b="1" kern="1200" dirty="0">
                          <a:solidFill>
                            <a:schemeClr val="tx1"/>
                          </a:solidFill>
                          <a:effectLst/>
                          <a:latin typeface="+mn-lt"/>
                          <a:ea typeface="+mn-ea"/>
                          <a:cs typeface="+mn-cs"/>
                        </a:rPr>
                        <a:t>Ability</a:t>
                      </a:r>
                      <a:r>
                        <a:rPr lang="en-US" sz="1800" kern="1200" dirty="0">
                          <a:solidFill>
                            <a:schemeClr val="tx1"/>
                          </a:solidFill>
                          <a:effectLst/>
                          <a:latin typeface="+mn-lt"/>
                          <a:ea typeface="+mn-ea"/>
                          <a:cs typeface="+mn-cs"/>
                        </a:rPr>
                        <a:t> to explain and </a:t>
                      </a:r>
                      <a:r>
                        <a:rPr lang="en-US" sz="1800" b="1" kern="1200" dirty="0">
                          <a:solidFill>
                            <a:schemeClr val="tx1"/>
                          </a:solidFill>
                          <a:effectLst/>
                          <a:latin typeface="+mn-lt"/>
                          <a:ea typeface="+mn-ea"/>
                          <a:cs typeface="+mn-cs"/>
                        </a:rPr>
                        <a:t>apply </a:t>
                      </a:r>
                      <a:r>
                        <a:rPr lang="en-US" sz="1800" kern="1200" dirty="0">
                          <a:solidFill>
                            <a:schemeClr val="tx1"/>
                          </a:solidFill>
                          <a:effectLst/>
                          <a:latin typeface="+mn-lt"/>
                          <a:ea typeface="+mn-ea"/>
                          <a:cs typeface="+mn-cs"/>
                        </a:rPr>
                        <a:t>fundamental concepts, techniques, and engineering knowledge used in open channel Hydraulics</a:t>
                      </a:r>
                      <a:r>
                        <a:rPr lang="en-US" sz="1400" dirty="0">
                          <a:effectLst/>
                        </a:rPr>
                        <a:t> </a:t>
                      </a:r>
                      <a:endParaRPr lang="en-US" sz="1400" dirty="0">
                        <a:effectLst/>
                        <a:latin typeface="Calibri" panose="020F0502020204030204" pitchFamily="34" charset="0"/>
                        <a:ea typeface="Calibri" panose="020F050202020403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10000"/>
                  </a:ext>
                </a:extLst>
              </a:tr>
              <a:tr h="0">
                <a:tc>
                  <a:txBody>
                    <a:bodyPr/>
                    <a:lstStyle/>
                    <a:p>
                      <a:pPr marL="0" marR="0" algn="ctr">
                        <a:lnSpc>
                          <a:spcPct val="150000"/>
                        </a:lnSpc>
                        <a:spcBef>
                          <a:spcPts val="0"/>
                        </a:spcBef>
                        <a:spcAft>
                          <a:spcPts val="1000"/>
                        </a:spcAft>
                      </a:pPr>
                      <a:r>
                        <a:rPr lang="en-US" sz="1400" b="1" dirty="0">
                          <a:effectLst/>
                          <a:latin typeface="Times New Roman" panose="02020603050405020304" pitchFamily="18" charset="0"/>
                          <a:ea typeface="Calibri" panose="020F0502020204030204" pitchFamily="34" charset="0"/>
                        </a:rPr>
                        <a:t>CLO 2</a:t>
                      </a:r>
                      <a:endParaRPr lang="en-US" sz="1200" dirty="0">
                        <a:effectLst/>
                        <a:latin typeface="Calibri" panose="020F0502020204030204" pitchFamily="34" charset="0"/>
                        <a:ea typeface="Calibri" panose="020F0502020204030204" pitchFamily="34" charset="0"/>
                      </a:endParaRPr>
                    </a:p>
                  </a:txBody>
                  <a:tcPr marL="68580" marR="68580" marT="0" marB="0">
                    <a:lnL>
                      <a:noFill/>
                    </a:lnL>
                    <a:lnR>
                      <a:noFill/>
                    </a:lnR>
                    <a:lnT>
                      <a:noFill/>
                    </a:lnT>
                    <a:lnB>
                      <a:noFill/>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Apply continuity, momentum and energy equation on open channel flow system and </a:t>
                      </a:r>
                      <a:r>
                        <a:rPr lang="en-US" sz="1800" b="1" kern="1200" dirty="0">
                          <a:solidFill>
                            <a:schemeClr val="tx1"/>
                          </a:solidFill>
                          <a:effectLst/>
                          <a:latin typeface="+mn-lt"/>
                          <a:ea typeface="+mn-ea"/>
                          <a:cs typeface="+mn-cs"/>
                        </a:rPr>
                        <a:t>solve</a:t>
                      </a:r>
                      <a:r>
                        <a:rPr lang="en-US" sz="1800" kern="1200" dirty="0">
                          <a:solidFill>
                            <a:schemeClr val="tx1"/>
                          </a:solidFill>
                          <a:effectLst/>
                          <a:latin typeface="+mn-lt"/>
                          <a:ea typeface="+mn-ea"/>
                          <a:cs typeface="+mn-cs"/>
                        </a:rPr>
                        <a:t> real life problems</a:t>
                      </a:r>
                      <a:r>
                        <a:rPr lang="en-US" sz="1400" dirty="0">
                          <a:effectLst/>
                        </a:rPr>
                        <a:t> </a:t>
                      </a:r>
                      <a:endParaRPr lang="en-US" sz="1400" dirty="0">
                        <a:effectLst/>
                        <a:latin typeface="Calibri" panose="020F0502020204030204" pitchFamily="34" charset="0"/>
                        <a:ea typeface="Calibri" panose="020F050202020403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10001"/>
                  </a:ext>
                </a:extLst>
              </a:tr>
              <a:tr h="0">
                <a:tc>
                  <a:txBody>
                    <a:bodyPr/>
                    <a:lstStyle/>
                    <a:p>
                      <a:pPr marL="0" marR="0" algn="ctr">
                        <a:lnSpc>
                          <a:spcPct val="150000"/>
                        </a:lnSpc>
                        <a:spcBef>
                          <a:spcPts val="0"/>
                        </a:spcBef>
                        <a:spcAft>
                          <a:spcPts val="1000"/>
                        </a:spcAft>
                      </a:pPr>
                      <a:r>
                        <a:rPr lang="en-US" sz="1400" b="1">
                          <a:effectLst/>
                          <a:latin typeface="Times New Roman" panose="02020603050405020304" pitchFamily="18" charset="0"/>
                          <a:ea typeface="Calibri" panose="020F0502020204030204" pitchFamily="34" charset="0"/>
                        </a:rPr>
                        <a:t>CLO 3</a:t>
                      </a:r>
                      <a:endParaRPr lang="en-US" sz="1200">
                        <a:effectLst/>
                        <a:latin typeface="Calibri" panose="020F0502020204030204" pitchFamily="34" charset="0"/>
                        <a:ea typeface="Calibri" panose="020F0502020204030204" pitchFamily="34" charset="0"/>
                      </a:endParaRPr>
                    </a:p>
                  </a:txBody>
                  <a:tcPr marL="68580" marR="68580" marT="0" marB="0">
                    <a:lnL>
                      <a:noFill/>
                    </a:lnL>
                    <a:lnR>
                      <a:noFill/>
                    </a:lnR>
                    <a:lnT>
                      <a:noFill/>
                    </a:lnT>
                    <a:lnB>
                      <a:noFill/>
                    </a:lnB>
                  </a:tcPr>
                </a:tc>
                <a:tc>
                  <a:txBody>
                    <a:bodyPr/>
                    <a:lstStyle/>
                    <a:p>
                      <a:pPr marL="0" marR="0" lvl="0" indent="0" algn="just" defTabSz="914400" rtl="0" eaLnBrk="1" fontAlgn="auto" latinLnBrk="0" hangingPunct="1">
                        <a:lnSpc>
                          <a:spcPct val="150000"/>
                        </a:lnSpc>
                        <a:spcBef>
                          <a:spcPts val="0"/>
                        </a:spcBef>
                        <a:spcAft>
                          <a:spcPts val="1000"/>
                        </a:spcAft>
                        <a:buClrTx/>
                        <a:buSzTx/>
                        <a:buFontTx/>
                        <a:buNone/>
                        <a:tabLst/>
                        <a:defRPr/>
                      </a:pPr>
                      <a:r>
                        <a:rPr lang="en-US" sz="1800" kern="1200" dirty="0">
                          <a:solidFill>
                            <a:schemeClr val="tx1"/>
                          </a:solidFill>
                          <a:effectLst/>
                          <a:latin typeface="+mn-lt"/>
                          <a:ea typeface="+mn-ea"/>
                          <a:cs typeface="+mn-cs"/>
                        </a:rPr>
                        <a:t>Ability to explain the theories of uniform flow, gradually varied flow, critical flow and </a:t>
                      </a:r>
                      <a:r>
                        <a:rPr lang="en-US" sz="1800" b="1" kern="1200" dirty="0">
                          <a:solidFill>
                            <a:schemeClr val="tx1"/>
                          </a:solidFill>
                          <a:effectLst/>
                          <a:latin typeface="+mn-lt"/>
                          <a:ea typeface="+mn-ea"/>
                          <a:cs typeface="+mn-cs"/>
                        </a:rPr>
                        <a:t>identify</a:t>
                      </a:r>
                      <a:r>
                        <a:rPr lang="en-US" sz="1800" kern="1200" dirty="0">
                          <a:solidFill>
                            <a:schemeClr val="tx1"/>
                          </a:solidFill>
                          <a:effectLst/>
                          <a:latin typeface="+mn-lt"/>
                          <a:ea typeface="+mn-ea"/>
                          <a:cs typeface="+mn-cs"/>
                        </a:rPr>
                        <a:t> different flow profiles in channels</a:t>
                      </a:r>
                      <a:r>
                        <a:rPr lang="en-US" sz="1400" dirty="0">
                          <a:effectLst/>
                        </a:rPr>
                        <a:t> </a:t>
                      </a:r>
                      <a:r>
                        <a:rPr lang="en-US" sz="1400" b="0" i="0" u="none" strike="noStrike" kern="1200" dirty="0">
                          <a:solidFill>
                            <a:schemeClr val="tx1"/>
                          </a:solidFill>
                          <a:effectLst/>
                          <a:latin typeface="+mn-lt"/>
                          <a:ea typeface="+mn-ea"/>
                          <a:cs typeface="+mn-cs"/>
                        </a:rPr>
                        <a:t>.</a:t>
                      </a:r>
                      <a:endParaRPr lang="en-US" sz="1400" dirty="0">
                        <a:effectLst/>
                        <a:latin typeface="Calibri" panose="020F0502020204030204" pitchFamily="34" charset="0"/>
                        <a:ea typeface="Calibri" panose="020F050202020403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10002"/>
                  </a:ext>
                </a:extLst>
              </a:tr>
              <a:tr h="0">
                <a:tc>
                  <a:txBody>
                    <a:bodyPr/>
                    <a:lstStyle/>
                    <a:p>
                      <a:pPr marL="0" marR="0" algn="ctr">
                        <a:lnSpc>
                          <a:spcPct val="150000"/>
                        </a:lnSpc>
                        <a:spcBef>
                          <a:spcPts val="0"/>
                        </a:spcBef>
                        <a:spcAft>
                          <a:spcPts val="1000"/>
                        </a:spcAft>
                      </a:pPr>
                      <a:r>
                        <a:rPr lang="en-US" sz="1400" b="1" dirty="0">
                          <a:effectLst/>
                          <a:latin typeface="Times New Roman" panose="02020603050405020304" pitchFamily="18" charset="0"/>
                          <a:ea typeface="Calibri" panose="020F0502020204030204" pitchFamily="34" charset="0"/>
                        </a:rPr>
                        <a:t>CLO 4</a:t>
                      </a:r>
                      <a:endParaRPr lang="en-US" sz="1200" dirty="0">
                        <a:effectLst/>
                        <a:latin typeface="Calibri" panose="020F0502020204030204" pitchFamily="34" charset="0"/>
                        <a:ea typeface="Calibri" panose="020F0502020204030204" pitchFamily="34" charset="0"/>
                      </a:endParaRPr>
                    </a:p>
                  </a:txBody>
                  <a:tcPr marL="68580" marR="68580" marT="0" marB="0">
                    <a:lnL>
                      <a:noFill/>
                    </a:lnL>
                    <a:lnR>
                      <a:noFill/>
                    </a:lnR>
                    <a:lnT>
                      <a:noFill/>
                    </a:lnT>
                    <a:lnB>
                      <a:noFill/>
                    </a:lnB>
                  </a:tcPr>
                </a:tc>
                <a:tc>
                  <a:txBody>
                    <a:bodyPr/>
                    <a:lstStyle/>
                    <a:p>
                      <a:pPr marL="0" marR="0" algn="just">
                        <a:lnSpc>
                          <a:spcPct val="150000"/>
                        </a:lnSpc>
                        <a:spcBef>
                          <a:spcPts val="0"/>
                        </a:spcBef>
                        <a:spcAft>
                          <a:spcPts val="1000"/>
                        </a:spcAft>
                      </a:pPr>
                      <a:r>
                        <a:rPr lang="en-US" sz="1800" kern="1200" dirty="0">
                          <a:solidFill>
                            <a:schemeClr val="tx1"/>
                          </a:solidFill>
                          <a:effectLst/>
                          <a:latin typeface="+mn-lt"/>
                          <a:ea typeface="+mn-ea"/>
                          <a:cs typeface="+mn-cs"/>
                        </a:rPr>
                        <a:t>Perform hydraulic </a:t>
                      </a:r>
                      <a:r>
                        <a:rPr lang="en-US" sz="1800" b="1" kern="1200" dirty="0">
                          <a:solidFill>
                            <a:schemeClr val="tx1"/>
                          </a:solidFill>
                          <a:effectLst/>
                          <a:latin typeface="+mn-lt"/>
                          <a:ea typeface="+mn-ea"/>
                          <a:cs typeface="+mn-cs"/>
                        </a:rPr>
                        <a:t>analysis</a:t>
                      </a:r>
                      <a:r>
                        <a:rPr lang="en-US" sz="1800" kern="1200" dirty="0">
                          <a:solidFill>
                            <a:schemeClr val="tx1"/>
                          </a:solidFill>
                          <a:effectLst/>
                          <a:latin typeface="+mn-lt"/>
                          <a:ea typeface="+mn-ea"/>
                          <a:cs typeface="+mn-cs"/>
                        </a:rPr>
                        <a:t> and design of lined and unlined channels.</a:t>
                      </a:r>
                      <a:r>
                        <a:rPr lang="en-US" sz="1400" dirty="0">
                          <a:effectLst/>
                        </a:rPr>
                        <a:t> </a:t>
                      </a:r>
                    </a:p>
                  </a:txBody>
                  <a:tcPr marL="68580" marR="68580" marT="0" marB="0">
                    <a:lnL>
                      <a:noFill/>
                    </a:lnL>
                    <a:lnR>
                      <a:noFill/>
                    </a:lnR>
                    <a:lnT>
                      <a:noFill/>
                    </a:lnT>
                    <a:lnB>
                      <a:noFill/>
                    </a:lnB>
                  </a:tcPr>
                </a:tc>
                <a:extLst>
                  <a:ext uri="{0D108BD9-81ED-4DB2-BD59-A6C34878D82A}">
                    <a16:rowId xmlns:a16="http://schemas.microsoft.com/office/drawing/2014/main" val="10003"/>
                  </a:ext>
                </a:extLst>
              </a:tr>
              <a:tr h="0">
                <a:tc>
                  <a:txBody>
                    <a:bodyPr/>
                    <a:lstStyle/>
                    <a:p>
                      <a:pPr marL="0" marR="0" algn="ctr">
                        <a:lnSpc>
                          <a:spcPct val="150000"/>
                        </a:lnSpc>
                        <a:spcBef>
                          <a:spcPts val="0"/>
                        </a:spcBef>
                        <a:spcAft>
                          <a:spcPts val="1000"/>
                        </a:spcAft>
                      </a:pPr>
                      <a:endParaRPr lang="en-US" sz="1100" dirty="0">
                        <a:effectLst/>
                        <a:latin typeface="Calibri" panose="020F0502020204030204" pitchFamily="34" charset="0"/>
                        <a:ea typeface="Calibri" panose="020F0502020204030204" pitchFamily="34" charset="0"/>
                      </a:endParaRPr>
                    </a:p>
                  </a:txBody>
                  <a:tcPr marL="68580" marR="68580" marT="0" marB="0">
                    <a:lnL>
                      <a:noFill/>
                    </a:lnL>
                    <a:lnR>
                      <a:noFill/>
                    </a:lnR>
                    <a:lnT>
                      <a:noFill/>
                    </a:lnT>
                    <a:lnB>
                      <a:noFill/>
                    </a:lnB>
                  </a:tcPr>
                </a:tc>
                <a:tc>
                  <a:txBody>
                    <a:bodyPr/>
                    <a:lstStyle/>
                    <a:p>
                      <a:pPr marL="0" marR="0" algn="just">
                        <a:lnSpc>
                          <a:spcPct val="150000"/>
                        </a:lnSpc>
                        <a:spcBef>
                          <a:spcPts val="0"/>
                        </a:spcBef>
                        <a:spcAft>
                          <a:spcPts val="1000"/>
                        </a:spcAft>
                      </a:pPr>
                      <a:endParaRPr lang="en-US" sz="1400" dirty="0">
                        <a:effectLst/>
                        <a:latin typeface="Calibri" panose="020F0502020204030204" pitchFamily="34" charset="0"/>
                        <a:ea typeface="Calibri" panose="020F050202020403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3068819291"/>
                  </a:ext>
                </a:extLst>
              </a:tr>
              <a:tr h="0">
                <a:tc>
                  <a:txBody>
                    <a:bodyPr/>
                    <a:lstStyle/>
                    <a:p>
                      <a:pPr marL="0" marR="0" algn="ctr">
                        <a:lnSpc>
                          <a:spcPct val="150000"/>
                        </a:lnSpc>
                        <a:spcBef>
                          <a:spcPts val="0"/>
                        </a:spcBef>
                        <a:spcAft>
                          <a:spcPts val="1000"/>
                        </a:spcAft>
                      </a:pPr>
                      <a:endParaRPr lang="en-US" sz="1200" dirty="0">
                        <a:effectLst/>
                        <a:latin typeface="Calibri" panose="020F0502020204030204" pitchFamily="34" charset="0"/>
                        <a:ea typeface="Calibri" panose="020F0502020204030204" pitchFamily="34" charset="0"/>
                      </a:endParaRPr>
                    </a:p>
                  </a:txBody>
                  <a:tcPr marL="68580" marR="68580" marT="0" marB="0">
                    <a:lnL>
                      <a:noFill/>
                    </a:lnL>
                    <a:lnR>
                      <a:noFill/>
                    </a:lnR>
                    <a:lnT>
                      <a:noFill/>
                    </a:lnT>
                    <a:lnB>
                      <a:noFill/>
                    </a:lnB>
                  </a:tcPr>
                </a:tc>
                <a:tc>
                  <a:txBody>
                    <a:bodyPr/>
                    <a:lstStyle/>
                    <a:p>
                      <a:pPr marL="0" marR="0" algn="just">
                        <a:lnSpc>
                          <a:spcPct val="150000"/>
                        </a:lnSpc>
                        <a:spcBef>
                          <a:spcPts val="0"/>
                        </a:spcBef>
                        <a:spcAft>
                          <a:spcPts val="1000"/>
                        </a:spcAft>
                      </a:pPr>
                      <a:endParaRPr lang="en-US" sz="1400" dirty="0">
                        <a:effectLst/>
                        <a:latin typeface="Calibri" panose="020F0502020204030204" pitchFamily="34" charset="0"/>
                        <a:ea typeface="Calibri" panose="020F050202020403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732027783"/>
                  </a:ext>
                </a:extLst>
              </a:tr>
            </a:tbl>
          </a:graphicData>
        </a:graphic>
      </p:graphicFrame>
      <p:sp>
        <p:nvSpPr>
          <p:cNvPr id="9" name="Rectangle 2"/>
          <p:cNvSpPr>
            <a:spLocks noChangeArrowheads="1"/>
          </p:cNvSpPr>
          <p:nvPr/>
        </p:nvSpPr>
        <p:spPr bwMode="auto">
          <a:xfrm>
            <a:off x="2017643" y="3106727"/>
            <a:ext cx="806297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Course Learning Outcomes (CLOs): </a:t>
            </a:r>
            <a:r>
              <a:rPr kumimoji="0" 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After completing this course successfully, the students will be able to-</a:t>
            </a:r>
            <a:endParaRPr kumimoji="0" lang="en-US"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endParaRPr>
          </a:p>
        </p:txBody>
      </p:sp>
      <p:sp>
        <p:nvSpPr>
          <p:cNvPr id="13" name="Slide Number Placeholder 12">
            <a:extLst>
              <a:ext uri="{FF2B5EF4-FFF2-40B4-BE49-F238E27FC236}">
                <a16:creationId xmlns:a16="http://schemas.microsoft.com/office/drawing/2014/main" id="{CD23389E-E20C-98EB-91C3-2325AB466C8B}"/>
              </a:ext>
            </a:extLst>
          </p:cNvPr>
          <p:cNvSpPr>
            <a:spLocks noGrp="1"/>
          </p:cNvSpPr>
          <p:nvPr>
            <p:ph type="sldNum" sz="quarter" idx="12"/>
          </p:nvPr>
        </p:nvSpPr>
        <p:spPr/>
        <p:txBody>
          <a:bodyPr/>
          <a:lstStyle/>
          <a:p>
            <a:fld id="{34216374-E7D6-4C74-ADA3-2C9987A1DEB2}" type="slidenum">
              <a:rPr lang="en-US" smtClean="0"/>
              <a:t>3</a:t>
            </a:fld>
            <a:endParaRPr lang="en-US"/>
          </a:p>
        </p:txBody>
      </p:sp>
    </p:spTree>
    <p:extLst>
      <p:ext uri="{BB962C8B-B14F-4D97-AF65-F5344CB8AC3E}">
        <p14:creationId xmlns:p14="http://schemas.microsoft.com/office/powerpoint/2010/main" val="37896234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84354" y="6262794"/>
            <a:ext cx="7952975" cy="1729"/>
          </a:xfrm>
          <a:custGeom>
            <a:avLst/>
            <a:gdLst/>
            <a:ahLst/>
            <a:cxnLst/>
            <a:rect l="l" t="t" r="r" b="b"/>
            <a:pathLst>
              <a:path w="8763000" h="1904">
                <a:moveTo>
                  <a:pt x="0" y="0"/>
                </a:moveTo>
                <a:lnTo>
                  <a:pt x="8762993" y="1523"/>
                </a:lnTo>
              </a:path>
            </a:pathLst>
          </a:custGeom>
          <a:ln w="9524">
            <a:solidFill>
              <a:srgbClr val="CC6300"/>
            </a:solidFill>
          </a:ln>
        </p:spPr>
        <p:txBody>
          <a:bodyPr wrap="square" lIns="0" tIns="0" rIns="0" bIns="0" rtlCol="0"/>
          <a:lstStyle/>
          <a:p>
            <a:endParaRPr sz="1634"/>
          </a:p>
        </p:txBody>
      </p:sp>
      <p:grpSp>
        <p:nvGrpSpPr>
          <p:cNvPr id="3" name="object 3"/>
          <p:cNvGrpSpPr/>
          <p:nvPr/>
        </p:nvGrpSpPr>
        <p:grpSpPr>
          <a:xfrm>
            <a:off x="7630697" y="360990"/>
            <a:ext cx="290456" cy="290456"/>
            <a:chOff x="7037709" y="397757"/>
            <a:chExt cx="320040" cy="320040"/>
          </a:xfrm>
        </p:grpSpPr>
        <p:sp>
          <p:nvSpPr>
            <p:cNvPr id="4" name="object 4"/>
            <p:cNvSpPr/>
            <p:nvPr/>
          </p:nvSpPr>
          <p:spPr>
            <a:xfrm>
              <a:off x="7353177" y="459479"/>
              <a:ext cx="5080" cy="0"/>
            </a:xfrm>
            <a:custGeom>
              <a:avLst/>
              <a:gdLst/>
              <a:ahLst/>
              <a:cxnLst/>
              <a:rect l="l" t="t" r="r" b="b"/>
              <a:pathLst>
                <a:path w="5079">
                  <a:moveTo>
                    <a:pt x="0" y="0"/>
                  </a:moveTo>
                  <a:lnTo>
                    <a:pt x="4572" y="0"/>
                  </a:lnTo>
                </a:path>
              </a:pathLst>
            </a:custGeom>
            <a:ln w="4572">
              <a:solidFill>
                <a:srgbClr val="797979"/>
              </a:solidFill>
            </a:ln>
          </p:spPr>
          <p:txBody>
            <a:bodyPr wrap="square" lIns="0" tIns="0" rIns="0" bIns="0" rtlCol="0"/>
            <a:lstStyle/>
            <a:p>
              <a:endParaRPr sz="1634"/>
            </a:p>
          </p:txBody>
        </p:sp>
        <p:pic>
          <p:nvPicPr>
            <p:cNvPr id="5" name="object 5"/>
            <p:cNvPicPr/>
            <p:nvPr/>
          </p:nvPicPr>
          <p:blipFill>
            <a:blip r:embed="rId2" cstate="print"/>
            <a:stretch>
              <a:fillRect/>
            </a:stretch>
          </p:blipFill>
          <p:spPr>
            <a:xfrm>
              <a:off x="7037709" y="397757"/>
              <a:ext cx="320040" cy="219456"/>
            </a:xfrm>
            <a:prstGeom prst="rect">
              <a:avLst/>
            </a:prstGeom>
          </p:spPr>
        </p:pic>
        <p:pic>
          <p:nvPicPr>
            <p:cNvPr id="6" name="object 6"/>
            <p:cNvPicPr/>
            <p:nvPr/>
          </p:nvPicPr>
          <p:blipFill>
            <a:blip r:embed="rId3" cstate="print"/>
            <a:stretch>
              <a:fillRect/>
            </a:stretch>
          </p:blipFill>
          <p:spPr>
            <a:xfrm>
              <a:off x="7037709" y="617213"/>
              <a:ext cx="320039" cy="9144"/>
            </a:xfrm>
            <a:prstGeom prst="rect">
              <a:avLst/>
            </a:prstGeom>
          </p:spPr>
        </p:pic>
        <p:pic>
          <p:nvPicPr>
            <p:cNvPr id="7" name="object 7"/>
            <p:cNvPicPr/>
            <p:nvPr/>
          </p:nvPicPr>
          <p:blipFill>
            <a:blip r:embed="rId4" cstate="print"/>
            <a:stretch>
              <a:fillRect/>
            </a:stretch>
          </p:blipFill>
          <p:spPr>
            <a:xfrm>
              <a:off x="7037709" y="621785"/>
              <a:ext cx="320040" cy="36576"/>
            </a:xfrm>
            <a:prstGeom prst="rect">
              <a:avLst/>
            </a:prstGeom>
          </p:spPr>
        </p:pic>
        <p:pic>
          <p:nvPicPr>
            <p:cNvPr id="8" name="object 8"/>
            <p:cNvPicPr/>
            <p:nvPr/>
          </p:nvPicPr>
          <p:blipFill>
            <a:blip r:embed="rId5" cstate="print"/>
            <a:stretch>
              <a:fillRect/>
            </a:stretch>
          </p:blipFill>
          <p:spPr>
            <a:xfrm>
              <a:off x="7083429" y="653789"/>
              <a:ext cx="274320" cy="64008"/>
            </a:xfrm>
            <a:prstGeom prst="rect">
              <a:avLst/>
            </a:prstGeom>
          </p:spPr>
        </p:pic>
      </p:grpSp>
      <p:sp>
        <p:nvSpPr>
          <p:cNvPr id="9" name="object 9"/>
          <p:cNvSpPr/>
          <p:nvPr/>
        </p:nvSpPr>
        <p:spPr>
          <a:xfrm>
            <a:off x="8827088" y="1769018"/>
            <a:ext cx="760719" cy="553250"/>
          </a:xfrm>
          <a:custGeom>
            <a:avLst/>
            <a:gdLst/>
            <a:ahLst/>
            <a:cxnLst/>
            <a:rect l="l" t="t" r="r" b="b"/>
            <a:pathLst>
              <a:path w="838200" h="609600">
                <a:moveTo>
                  <a:pt x="838199" y="0"/>
                </a:moveTo>
                <a:lnTo>
                  <a:pt x="0" y="0"/>
                </a:lnTo>
                <a:lnTo>
                  <a:pt x="25907" y="114299"/>
                </a:lnTo>
                <a:lnTo>
                  <a:pt x="50291" y="202691"/>
                </a:lnTo>
                <a:lnTo>
                  <a:pt x="102107" y="368807"/>
                </a:lnTo>
                <a:lnTo>
                  <a:pt x="178307" y="507491"/>
                </a:lnTo>
                <a:lnTo>
                  <a:pt x="304799" y="583691"/>
                </a:lnTo>
                <a:lnTo>
                  <a:pt x="431291" y="609599"/>
                </a:lnTo>
                <a:lnTo>
                  <a:pt x="559307" y="571499"/>
                </a:lnTo>
                <a:lnTo>
                  <a:pt x="647699" y="507491"/>
                </a:lnTo>
                <a:lnTo>
                  <a:pt x="711707" y="406907"/>
                </a:lnTo>
                <a:lnTo>
                  <a:pt x="761999" y="254507"/>
                </a:lnTo>
                <a:lnTo>
                  <a:pt x="800099" y="114299"/>
                </a:lnTo>
                <a:lnTo>
                  <a:pt x="838199" y="0"/>
                </a:lnTo>
                <a:close/>
              </a:path>
            </a:pathLst>
          </a:custGeom>
          <a:solidFill>
            <a:srgbClr val="CC6500"/>
          </a:solidFill>
        </p:spPr>
        <p:txBody>
          <a:bodyPr wrap="square" lIns="0" tIns="0" rIns="0" bIns="0" rtlCol="0"/>
          <a:lstStyle/>
          <a:p>
            <a:endParaRPr sz="1634"/>
          </a:p>
        </p:txBody>
      </p:sp>
      <p:sp>
        <p:nvSpPr>
          <p:cNvPr id="10" name="object 10"/>
          <p:cNvSpPr/>
          <p:nvPr/>
        </p:nvSpPr>
        <p:spPr>
          <a:xfrm>
            <a:off x="7593339" y="1769017"/>
            <a:ext cx="749770" cy="587829"/>
          </a:xfrm>
          <a:custGeom>
            <a:avLst/>
            <a:gdLst/>
            <a:ahLst/>
            <a:cxnLst/>
            <a:rect l="l" t="t" r="r" b="b"/>
            <a:pathLst>
              <a:path w="826134" h="647700">
                <a:moveTo>
                  <a:pt x="826007" y="254507"/>
                </a:moveTo>
                <a:lnTo>
                  <a:pt x="826007" y="140207"/>
                </a:lnTo>
                <a:lnTo>
                  <a:pt x="749807" y="0"/>
                </a:lnTo>
                <a:lnTo>
                  <a:pt x="76199" y="0"/>
                </a:lnTo>
                <a:lnTo>
                  <a:pt x="0" y="202691"/>
                </a:lnTo>
                <a:lnTo>
                  <a:pt x="13715" y="355091"/>
                </a:lnTo>
                <a:lnTo>
                  <a:pt x="76199" y="495299"/>
                </a:lnTo>
                <a:lnTo>
                  <a:pt x="152399" y="571499"/>
                </a:lnTo>
                <a:lnTo>
                  <a:pt x="280415" y="635507"/>
                </a:lnTo>
                <a:lnTo>
                  <a:pt x="432815" y="647699"/>
                </a:lnTo>
                <a:lnTo>
                  <a:pt x="521207" y="647699"/>
                </a:lnTo>
                <a:lnTo>
                  <a:pt x="609599" y="609599"/>
                </a:lnTo>
                <a:lnTo>
                  <a:pt x="711707" y="545591"/>
                </a:lnTo>
                <a:lnTo>
                  <a:pt x="800099" y="406907"/>
                </a:lnTo>
                <a:lnTo>
                  <a:pt x="826007" y="254507"/>
                </a:lnTo>
                <a:close/>
              </a:path>
            </a:pathLst>
          </a:custGeom>
          <a:solidFill>
            <a:srgbClr val="CC6500"/>
          </a:solidFill>
        </p:spPr>
        <p:txBody>
          <a:bodyPr wrap="square" lIns="0" tIns="0" rIns="0" bIns="0" rtlCol="0"/>
          <a:lstStyle/>
          <a:p>
            <a:endParaRPr sz="1634"/>
          </a:p>
        </p:txBody>
      </p:sp>
      <p:sp>
        <p:nvSpPr>
          <p:cNvPr id="11" name="object 11"/>
          <p:cNvSpPr/>
          <p:nvPr/>
        </p:nvSpPr>
        <p:spPr>
          <a:xfrm>
            <a:off x="6302883" y="1769017"/>
            <a:ext cx="795297" cy="449516"/>
          </a:xfrm>
          <a:custGeom>
            <a:avLst/>
            <a:gdLst/>
            <a:ahLst/>
            <a:cxnLst/>
            <a:rect l="l" t="t" r="r" b="b"/>
            <a:pathLst>
              <a:path w="876300" h="495300">
                <a:moveTo>
                  <a:pt x="876299" y="0"/>
                </a:moveTo>
                <a:lnTo>
                  <a:pt x="0" y="0"/>
                </a:lnTo>
                <a:lnTo>
                  <a:pt x="437387" y="495299"/>
                </a:lnTo>
                <a:lnTo>
                  <a:pt x="876299" y="0"/>
                </a:lnTo>
                <a:close/>
              </a:path>
            </a:pathLst>
          </a:custGeom>
          <a:solidFill>
            <a:srgbClr val="CC6500"/>
          </a:solidFill>
        </p:spPr>
        <p:txBody>
          <a:bodyPr wrap="square" lIns="0" tIns="0" rIns="0" bIns="0" rtlCol="0"/>
          <a:lstStyle/>
          <a:p>
            <a:endParaRPr sz="1634"/>
          </a:p>
        </p:txBody>
      </p:sp>
      <p:grpSp>
        <p:nvGrpSpPr>
          <p:cNvPr id="12" name="object 12"/>
          <p:cNvGrpSpPr/>
          <p:nvPr/>
        </p:nvGrpSpPr>
        <p:grpSpPr>
          <a:xfrm>
            <a:off x="5077261" y="1596128"/>
            <a:ext cx="949169" cy="637967"/>
            <a:chOff x="4224200" y="1758696"/>
            <a:chExt cx="1045844" cy="702945"/>
          </a:xfrm>
        </p:grpSpPr>
        <p:sp>
          <p:nvSpPr>
            <p:cNvPr id="13" name="object 13"/>
            <p:cNvSpPr/>
            <p:nvPr/>
          </p:nvSpPr>
          <p:spPr>
            <a:xfrm>
              <a:off x="4279254" y="1949196"/>
              <a:ext cx="876300" cy="495300"/>
            </a:xfrm>
            <a:custGeom>
              <a:avLst/>
              <a:gdLst/>
              <a:ahLst/>
              <a:cxnLst/>
              <a:rect l="l" t="t" r="r" b="b"/>
              <a:pathLst>
                <a:path w="876300" h="495300">
                  <a:moveTo>
                    <a:pt x="876299" y="0"/>
                  </a:moveTo>
                  <a:lnTo>
                    <a:pt x="0" y="0"/>
                  </a:lnTo>
                  <a:lnTo>
                    <a:pt x="219455" y="495299"/>
                  </a:lnTo>
                  <a:lnTo>
                    <a:pt x="656843" y="495299"/>
                  </a:lnTo>
                  <a:lnTo>
                    <a:pt x="876299" y="0"/>
                  </a:lnTo>
                  <a:close/>
                </a:path>
              </a:pathLst>
            </a:custGeom>
            <a:solidFill>
              <a:srgbClr val="CC6500"/>
            </a:solidFill>
          </p:spPr>
          <p:txBody>
            <a:bodyPr wrap="square" lIns="0" tIns="0" rIns="0" bIns="0" rtlCol="0"/>
            <a:lstStyle/>
            <a:p>
              <a:endParaRPr sz="1634"/>
            </a:p>
          </p:txBody>
        </p:sp>
        <p:sp>
          <p:nvSpPr>
            <p:cNvPr id="14" name="object 14"/>
            <p:cNvSpPr/>
            <p:nvPr/>
          </p:nvSpPr>
          <p:spPr>
            <a:xfrm>
              <a:off x="4228962" y="1834896"/>
              <a:ext cx="1003300" cy="622300"/>
            </a:xfrm>
            <a:custGeom>
              <a:avLst/>
              <a:gdLst/>
              <a:ahLst/>
              <a:cxnLst/>
              <a:rect l="l" t="t" r="r" b="b"/>
              <a:pathLst>
                <a:path w="1003300" h="622300">
                  <a:moveTo>
                    <a:pt x="0" y="12191"/>
                  </a:moveTo>
                  <a:lnTo>
                    <a:pt x="252983" y="621791"/>
                  </a:lnTo>
                  <a:lnTo>
                    <a:pt x="697991" y="621791"/>
                  </a:lnTo>
                  <a:lnTo>
                    <a:pt x="1002791" y="0"/>
                  </a:lnTo>
                </a:path>
                <a:path w="1003300" h="622300">
                  <a:moveTo>
                    <a:pt x="50291" y="117347"/>
                  </a:moveTo>
                  <a:lnTo>
                    <a:pt x="941831" y="117347"/>
                  </a:lnTo>
                </a:path>
              </a:pathLst>
            </a:custGeom>
            <a:ln w="9524">
              <a:solidFill>
                <a:srgbClr val="000000"/>
              </a:solidFill>
            </a:ln>
          </p:spPr>
          <p:txBody>
            <a:bodyPr wrap="square" lIns="0" tIns="0" rIns="0" bIns="0" rtlCol="0"/>
            <a:lstStyle/>
            <a:p>
              <a:endParaRPr sz="1634"/>
            </a:p>
          </p:txBody>
        </p:sp>
        <p:sp>
          <p:nvSpPr>
            <p:cNvPr id="15" name="object 15"/>
            <p:cNvSpPr/>
            <p:nvPr/>
          </p:nvSpPr>
          <p:spPr>
            <a:xfrm>
              <a:off x="4267060" y="1758708"/>
              <a:ext cx="1003300" cy="688975"/>
            </a:xfrm>
            <a:custGeom>
              <a:avLst/>
              <a:gdLst/>
              <a:ahLst/>
              <a:cxnLst/>
              <a:rect l="l" t="t" r="r" b="b"/>
              <a:pathLst>
                <a:path w="1003300" h="688975">
                  <a:moveTo>
                    <a:pt x="76200" y="0"/>
                  </a:moveTo>
                  <a:lnTo>
                    <a:pt x="0" y="38100"/>
                  </a:lnTo>
                  <a:lnTo>
                    <a:pt x="45720" y="60960"/>
                  </a:lnTo>
                  <a:lnTo>
                    <a:pt x="76200" y="76200"/>
                  </a:lnTo>
                  <a:lnTo>
                    <a:pt x="53403" y="42672"/>
                  </a:lnTo>
                  <a:lnTo>
                    <a:pt x="50292" y="42672"/>
                  </a:lnTo>
                  <a:lnTo>
                    <a:pt x="50292" y="38100"/>
                  </a:lnTo>
                  <a:lnTo>
                    <a:pt x="50292" y="33528"/>
                  </a:lnTo>
                  <a:lnTo>
                    <a:pt x="53403" y="33528"/>
                  </a:lnTo>
                  <a:lnTo>
                    <a:pt x="76200" y="0"/>
                  </a:lnTo>
                  <a:close/>
                </a:path>
                <a:path w="1003300" h="688975">
                  <a:moveTo>
                    <a:pt x="903732" y="38100"/>
                  </a:moveTo>
                  <a:lnTo>
                    <a:pt x="827532" y="0"/>
                  </a:lnTo>
                  <a:lnTo>
                    <a:pt x="850328" y="33528"/>
                  </a:lnTo>
                  <a:lnTo>
                    <a:pt x="53403" y="33528"/>
                  </a:lnTo>
                  <a:lnTo>
                    <a:pt x="53403" y="42672"/>
                  </a:lnTo>
                  <a:lnTo>
                    <a:pt x="850328" y="42672"/>
                  </a:lnTo>
                  <a:lnTo>
                    <a:pt x="827532" y="76200"/>
                  </a:lnTo>
                  <a:lnTo>
                    <a:pt x="858012" y="60960"/>
                  </a:lnTo>
                  <a:lnTo>
                    <a:pt x="903732" y="38100"/>
                  </a:lnTo>
                  <a:close/>
                </a:path>
                <a:path w="1003300" h="688975">
                  <a:moveTo>
                    <a:pt x="1002792" y="284988"/>
                  </a:moveTo>
                  <a:lnTo>
                    <a:pt x="964692" y="208788"/>
                  </a:lnTo>
                  <a:lnTo>
                    <a:pt x="926592" y="284988"/>
                  </a:lnTo>
                  <a:lnTo>
                    <a:pt x="960120" y="263525"/>
                  </a:lnTo>
                  <a:lnTo>
                    <a:pt x="960120" y="635444"/>
                  </a:lnTo>
                  <a:lnTo>
                    <a:pt x="964692" y="638556"/>
                  </a:lnTo>
                  <a:lnTo>
                    <a:pt x="926592" y="612648"/>
                  </a:lnTo>
                  <a:lnTo>
                    <a:pt x="960120" y="679704"/>
                  </a:lnTo>
                  <a:lnTo>
                    <a:pt x="964692" y="688848"/>
                  </a:lnTo>
                  <a:lnTo>
                    <a:pt x="969264" y="679704"/>
                  </a:lnTo>
                  <a:lnTo>
                    <a:pt x="1002792" y="612648"/>
                  </a:lnTo>
                  <a:lnTo>
                    <a:pt x="969264" y="635444"/>
                  </a:lnTo>
                  <a:lnTo>
                    <a:pt x="969264" y="263525"/>
                  </a:lnTo>
                  <a:lnTo>
                    <a:pt x="1002792" y="284988"/>
                  </a:lnTo>
                  <a:close/>
                </a:path>
              </a:pathLst>
            </a:custGeom>
            <a:solidFill>
              <a:srgbClr val="000000"/>
            </a:solidFill>
          </p:spPr>
          <p:txBody>
            <a:bodyPr wrap="square" lIns="0" tIns="0" rIns="0" bIns="0" rtlCol="0"/>
            <a:lstStyle/>
            <a:p>
              <a:endParaRPr sz="1634"/>
            </a:p>
          </p:txBody>
        </p:sp>
        <p:sp>
          <p:nvSpPr>
            <p:cNvPr id="16" name="object 16"/>
            <p:cNvSpPr/>
            <p:nvPr/>
          </p:nvSpPr>
          <p:spPr>
            <a:xfrm>
              <a:off x="4305162" y="1999488"/>
              <a:ext cx="660400" cy="330835"/>
            </a:xfrm>
            <a:custGeom>
              <a:avLst/>
              <a:gdLst/>
              <a:ahLst/>
              <a:cxnLst/>
              <a:rect l="l" t="t" r="r" b="b"/>
              <a:pathLst>
                <a:path w="660400" h="330835">
                  <a:moveTo>
                    <a:pt x="278891" y="0"/>
                  </a:moveTo>
                  <a:lnTo>
                    <a:pt x="659891" y="0"/>
                  </a:lnTo>
                </a:path>
                <a:path w="660400" h="330835">
                  <a:moveTo>
                    <a:pt x="335279" y="32003"/>
                  </a:moveTo>
                  <a:lnTo>
                    <a:pt x="601979" y="32003"/>
                  </a:lnTo>
                </a:path>
                <a:path w="660400" h="330835">
                  <a:moveTo>
                    <a:pt x="361187" y="68579"/>
                  </a:moveTo>
                  <a:lnTo>
                    <a:pt x="577595" y="68579"/>
                  </a:lnTo>
                </a:path>
                <a:path w="660400" h="330835">
                  <a:moveTo>
                    <a:pt x="399287" y="108203"/>
                  </a:moveTo>
                  <a:lnTo>
                    <a:pt x="539495" y="108203"/>
                  </a:lnTo>
                </a:path>
                <a:path w="660400" h="330835">
                  <a:moveTo>
                    <a:pt x="126491" y="330707"/>
                  </a:moveTo>
                  <a:lnTo>
                    <a:pt x="0" y="330707"/>
                  </a:lnTo>
                  <a:lnTo>
                    <a:pt x="0" y="51815"/>
                  </a:lnTo>
                </a:path>
              </a:pathLst>
            </a:custGeom>
            <a:ln w="9524">
              <a:solidFill>
                <a:srgbClr val="000000"/>
              </a:solidFill>
            </a:ln>
          </p:spPr>
          <p:txBody>
            <a:bodyPr wrap="square" lIns="0" tIns="0" rIns="0" bIns="0" rtlCol="0"/>
            <a:lstStyle/>
            <a:p>
              <a:endParaRPr sz="1634"/>
            </a:p>
          </p:txBody>
        </p:sp>
      </p:grpSp>
      <p:grpSp>
        <p:nvGrpSpPr>
          <p:cNvPr id="17" name="object 17"/>
          <p:cNvGrpSpPr/>
          <p:nvPr/>
        </p:nvGrpSpPr>
        <p:grpSpPr>
          <a:xfrm>
            <a:off x="3878090" y="1596128"/>
            <a:ext cx="903642" cy="629899"/>
            <a:chOff x="2902892" y="1758696"/>
            <a:chExt cx="995680" cy="694055"/>
          </a:xfrm>
        </p:grpSpPr>
        <p:sp>
          <p:nvSpPr>
            <p:cNvPr id="18" name="object 18"/>
            <p:cNvSpPr/>
            <p:nvPr/>
          </p:nvSpPr>
          <p:spPr>
            <a:xfrm>
              <a:off x="2907654" y="1949196"/>
              <a:ext cx="891540" cy="495300"/>
            </a:xfrm>
            <a:custGeom>
              <a:avLst/>
              <a:gdLst/>
              <a:ahLst/>
              <a:cxnLst/>
              <a:rect l="l" t="t" r="r" b="b"/>
              <a:pathLst>
                <a:path w="891539" h="495300">
                  <a:moveTo>
                    <a:pt x="891539" y="495299"/>
                  </a:moveTo>
                  <a:lnTo>
                    <a:pt x="891539" y="0"/>
                  </a:lnTo>
                  <a:lnTo>
                    <a:pt x="0" y="0"/>
                  </a:lnTo>
                  <a:lnTo>
                    <a:pt x="0" y="495299"/>
                  </a:lnTo>
                  <a:lnTo>
                    <a:pt x="891539" y="495299"/>
                  </a:lnTo>
                  <a:close/>
                </a:path>
              </a:pathLst>
            </a:custGeom>
            <a:solidFill>
              <a:srgbClr val="CC6500"/>
            </a:solidFill>
          </p:spPr>
          <p:txBody>
            <a:bodyPr wrap="square" lIns="0" tIns="0" rIns="0" bIns="0" rtlCol="0"/>
            <a:lstStyle/>
            <a:p>
              <a:endParaRPr sz="1634"/>
            </a:p>
          </p:txBody>
        </p:sp>
        <p:sp>
          <p:nvSpPr>
            <p:cNvPr id="19" name="object 19"/>
            <p:cNvSpPr/>
            <p:nvPr/>
          </p:nvSpPr>
          <p:spPr>
            <a:xfrm>
              <a:off x="2907654" y="1851660"/>
              <a:ext cx="891540" cy="596265"/>
            </a:xfrm>
            <a:custGeom>
              <a:avLst/>
              <a:gdLst/>
              <a:ahLst/>
              <a:cxnLst/>
              <a:rect l="l" t="t" r="r" b="b"/>
              <a:pathLst>
                <a:path w="891539" h="596264">
                  <a:moveTo>
                    <a:pt x="0" y="0"/>
                  </a:moveTo>
                  <a:lnTo>
                    <a:pt x="0" y="595883"/>
                  </a:lnTo>
                  <a:lnTo>
                    <a:pt x="891539" y="595883"/>
                  </a:lnTo>
                  <a:lnTo>
                    <a:pt x="891539" y="0"/>
                  </a:lnTo>
                </a:path>
                <a:path w="891539" h="596264">
                  <a:moveTo>
                    <a:pt x="0" y="100583"/>
                  </a:moveTo>
                  <a:lnTo>
                    <a:pt x="891539" y="100583"/>
                  </a:lnTo>
                </a:path>
              </a:pathLst>
            </a:custGeom>
            <a:ln w="9524">
              <a:solidFill>
                <a:srgbClr val="000000"/>
              </a:solidFill>
            </a:ln>
          </p:spPr>
          <p:txBody>
            <a:bodyPr wrap="square" lIns="0" tIns="0" rIns="0" bIns="0" rtlCol="0"/>
            <a:lstStyle/>
            <a:p>
              <a:endParaRPr sz="1634"/>
            </a:p>
          </p:txBody>
        </p:sp>
        <p:sp>
          <p:nvSpPr>
            <p:cNvPr id="20" name="object 20"/>
            <p:cNvSpPr/>
            <p:nvPr/>
          </p:nvSpPr>
          <p:spPr>
            <a:xfrm>
              <a:off x="2907652" y="1758708"/>
              <a:ext cx="990600" cy="688975"/>
            </a:xfrm>
            <a:custGeom>
              <a:avLst/>
              <a:gdLst/>
              <a:ahLst/>
              <a:cxnLst/>
              <a:rect l="l" t="t" r="r" b="b"/>
              <a:pathLst>
                <a:path w="990600" h="688975">
                  <a:moveTo>
                    <a:pt x="76200" y="0"/>
                  </a:moveTo>
                  <a:lnTo>
                    <a:pt x="0" y="38100"/>
                  </a:lnTo>
                  <a:lnTo>
                    <a:pt x="45720" y="60960"/>
                  </a:lnTo>
                  <a:lnTo>
                    <a:pt x="76200" y="76200"/>
                  </a:lnTo>
                  <a:lnTo>
                    <a:pt x="53403" y="42672"/>
                  </a:lnTo>
                  <a:lnTo>
                    <a:pt x="50292" y="42672"/>
                  </a:lnTo>
                  <a:lnTo>
                    <a:pt x="50292" y="38100"/>
                  </a:lnTo>
                  <a:lnTo>
                    <a:pt x="50292" y="33528"/>
                  </a:lnTo>
                  <a:lnTo>
                    <a:pt x="53403" y="33528"/>
                  </a:lnTo>
                  <a:lnTo>
                    <a:pt x="76200" y="0"/>
                  </a:lnTo>
                  <a:close/>
                </a:path>
                <a:path w="990600" h="688975">
                  <a:moveTo>
                    <a:pt x="891540" y="38100"/>
                  </a:moveTo>
                  <a:lnTo>
                    <a:pt x="815340" y="0"/>
                  </a:lnTo>
                  <a:lnTo>
                    <a:pt x="838136" y="33528"/>
                  </a:lnTo>
                  <a:lnTo>
                    <a:pt x="53403" y="33528"/>
                  </a:lnTo>
                  <a:lnTo>
                    <a:pt x="53403" y="42672"/>
                  </a:lnTo>
                  <a:lnTo>
                    <a:pt x="838136" y="42672"/>
                  </a:lnTo>
                  <a:lnTo>
                    <a:pt x="815340" y="76200"/>
                  </a:lnTo>
                  <a:lnTo>
                    <a:pt x="845820" y="60960"/>
                  </a:lnTo>
                  <a:lnTo>
                    <a:pt x="891540" y="38100"/>
                  </a:lnTo>
                  <a:close/>
                </a:path>
                <a:path w="990600" h="688975">
                  <a:moveTo>
                    <a:pt x="990600" y="284988"/>
                  </a:moveTo>
                  <a:lnTo>
                    <a:pt x="952500" y="208788"/>
                  </a:lnTo>
                  <a:lnTo>
                    <a:pt x="914400" y="284988"/>
                  </a:lnTo>
                  <a:lnTo>
                    <a:pt x="947928" y="263525"/>
                  </a:lnTo>
                  <a:lnTo>
                    <a:pt x="947928" y="635444"/>
                  </a:lnTo>
                  <a:lnTo>
                    <a:pt x="952500" y="638556"/>
                  </a:lnTo>
                  <a:lnTo>
                    <a:pt x="914400" y="612648"/>
                  </a:lnTo>
                  <a:lnTo>
                    <a:pt x="947928" y="679704"/>
                  </a:lnTo>
                  <a:lnTo>
                    <a:pt x="952500" y="688848"/>
                  </a:lnTo>
                  <a:lnTo>
                    <a:pt x="957072" y="679704"/>
                  </a:lnTo>
                  <a:lnTo>
                    <a:pt x="990600" y="612648"/>
                  </a:lnTo>
                  <a:lnTo>
                    <a:pt x="957072" y="635444"/>
                  </a:lnTo>
                  <a:lnTo>
                    <a:pt x="957072" y="263525"/>
                  </a:lnTo>
                  <a:lnTo>
                    <a:pt x="990600" y="284988"/>
                  </a:lnTo>
                  <a:close/>
                </a:path>
              </a:pathLst>
            </a:custGeom>
            <a:solidFill>
              <a:srgbClr val="000000"/>
            </a:solidFill>
          </p:spPr>
          <p:txBody>
            <a:bodyPr wrap="square" lIns="0" tIns="0" rIns="0" bIns="0" rtlCol="0"/>
            <a:lstStyle/>
            <a:p>
              <a:endParaRPr sz="1634"/>
            </a:p>
          </p:txBody>
        </p:sp>
        <p:sp>
          <p:nvSpPr>
            <p:cNvPr id="21" name="object 21"/>
            <p:cNvSpPr/>
            <p:nvPr/>
          </p:nvSpPr>
          <p:spPr>
            <a:xfrm>
              <a:off x="3212454" y="1999488"/>
              <a:ext cx="381000" cy="108585"/>
            </a:xfrm>
            <a:custGeom>
              <a:avLst/>
              <a:gdLst/>
              <a:ahLst/>
              <a:cxnLst/>
              <a:rect l="l" t="t" r="r" b="b"/>
              <a:pathLst>
                <a:path w="381000" h="108585">
                  <a:moveTo>
                    <a:pt x="0" y="0"/>
                  </a:moveTo>
                  <a:lnTo>
                    <a:pt x="380999" y="0"/>
                  </a:lnTo>
                </a:path>
                <a:path w="381000" h="108585">
                  <a:moveTo>
                    <a:pt x="56387" y="32003"/>
                  </a:moveTo>
                  <a:lnTo>
                    <a:pt x="323087" y="32003"/>
                  </a:lnTo>
                </a:path>
                <a:path w="381000" h="108585">
                  <a:moveTo>
                    <a:pt x="82295" y="68579"/>
                  </a:moveTo>
                  <a:lnTo>
                    <a:pt x="298703" y="68579"/>
                  </a:lnTo>
                </a:path>
                <a:path w="381000" h="108585">
                  <a:moveTo>
                    <a:pt x="120395" y="108203"/>
                  </a:moveTo>
                  <a:lnTo>
                    <a:pt x="260603" y="108203"/>
                  </a:lnTo>
                </a:path>
              </a:pathLst>
            </a:custGeom>
            <a:ln w="9524">
              <a:solidFill>
                <a:srgbClr val="000000"/>
              </a:solidFill>
            </a:ln>
          </p:spPr>
          <p:txBody>
            <a:bodyPr wrap="square" lIns="0" tIns="0" rIns="0" bIns="0" rtlCol="0"/>
            <a:lstStyle/>
            <a:p>
              <a:endParaRPr sz="1634"/>
            </a:p>
          </p:txBody>
        </p:sp>
      </p:grpSp>
      <p:sp>
        <p:nvSpPr>
          <p:cNvPr id="22" name="object 22"/>
          <p:cNvSpPr/>
          <p:nvPr/>
        </p:nvSpPr>
        <p:spPr>
          <a:xfrm>
            <a:off x="3882412" y="2276626"/>
            <a:ext cx="809129" cy="69156"/>
          </a:xfrm>
          <a:custGeom>
            <a:avLst/>
            <a:gdLst/>
            <a:ahLst/>
            <a:cxnLst/>
            <a:rect l="l" t="t" r="r" b="b"/>
            <a:pathLst>
              <a:path w="891539" h="76200">
                <a:moveTo>
                  <a:pt x="76200" y="0"/>
                </a:moveTo>
                <a:lnTo>
                  <a:pt x="0" y="38100"/>
                </a:lnTo>
                <a:lnTo>
                  <a:pt x="45720" y="60960"/>
                </a:lnTo>
                <a:lnTo>
                  <a:pt x="45720" y="38100"/>
                </a:lnTo>
                <a:lnTo>
                  <a:pt x="47244" y="33528"/>
                </a:lnTo>
                <a:lnTo>
                  <a:pt x="53400" y="33528"/>
                </a:lnTo>
                <a:lnTo>
                  <a:pt x="76200" y="0"/>
                </a:lnTo>
                <a:close/>
              </a:path>
              <a:path w="891539" h="76200">
                <a:moveTo>
                  <a:pt x="53400" y="33528"/>
                </a:moveTo>
                <a:lnTo>
                  <a:pt x="47244" y="33528"/>
                </a:lnTo>
                <a:lnTo>
                  <a:pt x="45720" y="38100"/>
                </a:lnTo>
                <a:lnTo>
                  <a:pt x="47244" y="41148"/>
                </a:lnTo>
                <a:lnTo>
                  <a:pt x="50292" y="42672"/>
                </a:lnTo>
                <a:lnTo>
                  <a:pt x="50292" y="38100"/>
                </a:lnTo>
                <a:lnTo>
                  <a:pt x="53400" y="33528"/>
                </a:lnTo>
                <a:close/>
              </a:path>
              <a:path w="891539" h="76200">
                <a:moveTo>
                  <a:pt x="76200" y="76200"/>
                </a:moveTo>
                <a:lnTo>
                  <a:pt x="53400" y="42672"/>
                </a:lnTo>
                <a:lnTo>
                  <a:pt x="50292" y="42672"/>
                </a:lnTo>
                <a:lnTo>
                  <a:pt x="47244" y="41148"/>
                </a:lnTo>
                <a:lnTo>
                  <a:pt x="45720" y="38100"/>
                </a:lnTo>
                <a:lnTo>
                  <a:pt x="45720" y="60960"/>
                </a:lnTo>
                <a:lnTo>
                  <a:pt x="76200" y="76200"/>
                </a:lnTo>
                <a:close/>
              </a:path>
              <a:path w="891539" h="76200">
                <a:moveTo>
                  <a:pt x="841248" y="38100"/>
                </a:moveTo>
                <a:lnTo>
                  <a:pt x="838139" y="33528"/>
                </a:lnTo>
                <a:lnTo>
                  <a:pt x="53400" y="33528"/>
                </a:lnTo>
                <a:lnTo>
                  <a:pt x="50292" y="38100"/>
                </a:lnTo>
                <a:lnTo>
                  <a:pt x="53400" y="42672"/>
                </a:lnTo>
                <a:lnTo>
                  <a:pt x="838139" y="42672"/>
                </a:lnTo>
                <a:lnTo>
                  <a:pt x="841248" y="38100"/>
                </a:lnTo>
                <a:close/>
              </a:path>
              <a:path w="891539" h="76200">
                <a:moveTo>
                  <a:pt x="53400" y="42672"/>
                </a:moveTo>
                <a:lnTo>
                  <a:pt x="50292" y="38100"/>
                </a:lnTo>
                <a:lnTo>
                  <a:pt x="50292" y="42672"/>
                </a:lnTo>
                <a:lnTo>
                  <a:pt x="53400" y="42672"/>
                </a:lnTo>
                <a:close/>
              </a:path>
              <a:path w="891539" h="76200">
                <a:moveTo>
                  <a:pt x="891540" y="38100"/>
                </a:moveTo>
                <a:lnTo>
                  <a:pt x="815340" y="0"/>
                </a:lnTo>
                <a:lnTo>
                  <a:pt x="838139" y="33528"/>
                </a:lnTo>
                <a:lnTo>
                  <a:pt x="844296" y="33528"/>
                </a:lnTo>
                <a:lnTo>
                  <a:pt x="845820" y="38100"/>
                </a:lnTo>
                <a:lnTo>
                  <a:pt x="845820" y="60960"/>
                </a:lnTo>
                <a:lnTo>
                  <a:pt x="891540" y="38100"/>
                </a:lnTo>
                <a:close/>
              </a:path>
              <a:path w="891539" h="76200">
                <a:moveTo>
                  <a:pt x="845820" y="60960"/>
                </a:moveTo>
                <a:lnTo>
                  <a:pt x="845820" y="38100"/>
                </a:lnTo>
                <a:lnTo>
                  <a:pt x="844296" y="41148"/>
                </a:lnTo>
                <a:lnTo>
                  <a:pt x="841248" y="42672"/>
                </a:lnTo>
                <a:lnTo>
                  <a:pt x="838139" y="42672"/>
                </a:lnTo>
                <a:lnTo>
                  <a:pt x="815340" y="76200"/>
                </a:lnTo>
                <a:lnTo>
                  <a:pt x="845820" y="60960"/>
                </a:lnTo>
                <a:close/>
              </a:path>
              <a:path w="891539" h="76200">
                <a:moveTo>
                  <a:pt x="845820" y="38100"/>
                </a:moveTo>
                <a:lnTo>
                  <a:pt x="844296" y="33528"/>
                </a:lnTo>
                <a:lnTo>
                  <a:pt x="838139" y="33528"/>
                </a:lnTo>
                <a:lnTo>
                  <a:pt x="841248" y="38100"/>
                </a:lnTo>
                <a:lnTo>
                  <a:pt x="841248" y="42672"/>
                </a:lnTo>
                <a:lnTo>
                  <a:pt x="844296" y="41148"/>
                </a:lnTo>
                <a:lnTo>
                  <a:pt x="845820" y="38100"/>
                </a:lnTo>
                <a:close/>
              </a:path>
              <a:path w="891539" h="76200">
                <a:moveTo>
                  <a:pt x="841248" y="42672"/>
                </a:moveTo>
                <a:lnTo>
                  <a:pt x="841248" y="38100"/>
                </a:lnTo>
                <a:lnTo>
                  <a:pt x="838139" y="42672"/>
                </a:lnTo>
                <a:lnTo>
                  <a:pt x="841248" y="42672"/>
                </a:lnTo>
                <a:close/>
              </a:path>
            </a:pathLst>
          </a:custGeom>
          <a:solidFill>
            <a:srgbClr val="000000"/>
          </a:solidFill>
        </p:spPr>
        <p:txBody>
          <a:bodyPr wrap="square" lIns="0" tIns="0" rIns="0" bIns="0" rtlCol="0"/>
          <a:lstStyle/>
          <a:p>
            <a:endParaRPr sz="1634"/>
          </a:p>
        </p:txBody>
      </p:sp>
      <p:sp>
        <p:nvSpPr>
          <p:cNvPr id="23" name="object 23"/>
          <p:cNvSpPr/>
          <p:nvPr/>
        </p:nvSpPr>
        <p:spPr>
          <a:xfrm>
            <a:off x="5311182" y="2276626"/>
            <a:ext cx="383241" cy="69156"/>
          </a:xfrm>
          <a:custGeom>
            <a:avLst/>
            <a:gdLst/>
            <a:ahLst/>
            <a:cxnLst/>
            <a:rect l="l" t="t" r="r" b="b"/>
            <a:pathLst>
              <a:path w="422275" h="76200">
                <a:moveTo>
                  <a:pt x="76200" y="0"/>
                </a:moveTo>
                <a:lnTo>
                  <a:pt x="0" y="38100"/>
                </a:lnTo>
                <a:lnTo>
                  <a:pt x="47244" y="61722"/>
                </a:lnTo>
                <a:lnTo>
                  <a:pt x="47244" y="33528"/>
                </a:lnTo>
                <a:lnTo>
                  <a:pt x="54742" y="33528"/>
                </a:lnTo>
                <a:lnTo>
                  <a:pt x="76200" y="0"/>
                </a:lnTo>
                <a:close/>
              </a:path>
              <a:path w="422275" h="76200">
                <a:moveTo>
                  <a:pt x="54742" y="33528"/>
                </a:moveTo>
                <a:lnTo>
                  <a:pt x="47244" y="33528"/>
                </a:lnTo>
                <a:lnTo>
                  <a:pt x="47244" y="41148"/>
                </a:lnTo>
                <a:lnTo>
                  <a:pt x="51816" y="42672"/>
                </a:lnTo>
                <a:lnTo>
                  <a:pt x="51816" y="38100"/>
                </a:lnTo>
                <a:lnTo>
                  <a:pt x="54742" y="33528"/>
                </a:lnTo>
                <a:close/>
              </a:path>
              <a:path w="422275" h="76200">
                <a:moveTo>
                  <a:pt x="76200" y="76200"/>
                </a:moveTo>
                <a:lnTo>
                  <a:pt x="54742" y="42672"/>
                </a:lnTo>
                <a:lnTo>
                  <a:pt x="51816" y="42672"/>
                </a:lnTo>
                <a:lnTo>
                  <a:pt x="47244" y="41148"/>
                </a:lnTo>
                <a:lnTo>
                  <a:pt x="47244" y="61722"/>
                </a:lnTo>
                <a:lnTo>
                  <a:pt x="76200" y="76200"/>
                </a:lnTo>
                <a:close/>
              </a:path>
              <a:path w="422275" h="76200">
                <a:moveTo>
                  <a:pt x="371856" y="38100"/>
                </a:moveTo>
                <a:lnTo>
                  <a:pt x="368747" y="33528"/>
                </a:lnTo>
                <a:lnTo>
                  <a:pt x="54742" y="33528"/>
                </a:lnTo>
                <a:lnTo>
                  <a:pt x="51816" y="38100"/>
                </a:lnTo>
                <a:lnTo>
                  <a:pt x="54742" y="42672"/>
                </a:lnTo>
                <a:lnTo>
                  <a:pt x="368747" y="42672"/>
                </a:lnTo>
                <a:lnTo>
                  <a:pt x="371856" y="38100"/>
                </a:lnTo>
                <a:close/>
              </a:path>
              <a:path w="422275" h="76200">
                <a:moveTo>
                  <a:pt x="54742" y="42672"/>
                </a:moveTo>
                <a:lnTo>
                  <a:pt x="51816" y="38100"/>
                </a:lnTo>
                <a:lnTo>
                  <a:pt x="51816" y="42672"/>
                </a:lnTo>
                <a:lnTo>
                  <a:pt x="54742" y="42672"/>
                </a:lnTo>
                <a:close/>
              </a:path>
              <a:path w="422275" h="76200">
                <a:moveTo>
                  <a:pt x="422148" y="38100"/>
                </a:moveTo>
                <a:lnTo>
                  <a:pt x="345948" y="0"/>
                </a:lnTo>
                <a:lnTo>
                  <a:pt x="368747" y="33528"/>
                </a:lnTo>
                <a:lnTo>
                  <a:pt x="374904" y="33528"/>
                </a:lnTo>
                <a:lnTo>
                  <a:pt x="376428" y="38100"/>
                </a:lnTo>
                <a:lnTo>
                  <a:pt x="376428" y="60960"/>
                </a:lnTo>
                <a:lnTo>
                  <a:pt x="422148" y="38100"/>
                </a:lnTo>
                <a:close/>
              </a:path>
              <a:path w="422275" h="76200">
                <a:moveTo>
                  <a:pt x="376428" y="60960"/>
                </a:moveTo>
                <a:lnTo>
                  <a:pt x="376428" y="38100"/>
                </a:lnTo>
                <a:lnTo>
                  <a:pt x="374904" y="41148"/>
                </a:lnTo>
                <a:lnTo>
                  <a:pt x="371856" y="42672"/>
                </a:lnTo>
                <a:lnTo>
                  <a:pt x="368747" y="42672"/>
                </a:lnTo>
                <a:lnTo>
                  <a:pt x="345948" y="76200"/>
                </a:lnTo>
                <a:lnTo>
                  <a:pt x="376428" y="60960"/>
                </a:lnTo>
                <a:close/>
              </a:path>
              <a:path w="422275" h="76200">
                <a:moveTo>
                  <a:pt x="376428" y="38100"/>
                </a:moveTo>
                <a:lnTo>
                  <a:pt x="374904" y="33528"/>
                </a:lnTo>
                <a:lnTo>
                  <a:pt x="368747" y="33528"/>
                </a:lnTo>
                <a:lnTo>
                  <a:pt x="371856" y="38100"/>
                </a:lnTo>
                <a:lnTo>
                  <a:pt x="371856" y="42672"/>
                </a:lnTo>
                <a:lnTo>
                  <a:pt x="374904" y="41148"/>
                </a:lnTo>
                <a:lnTo>
                  <a:pt x="376428" y="38100"/>
                </a:lnTo>
                <a:close/>
              </a:path>
              <a:path w="422275" h="76200">
                <a:moveTo>
                  <a:pt x="371856" y="42672"/>
                </a:moveTo>
                <a:lnTo>
                  <a:pt x="371856" y="38100"/>
                </a:lnTo>
                <a:lnTo>
                  <a:pt x="368747" y="42672"/>
                </a:lnTo>
                <a:lnTo>
                  <a:pt x="371856" y="42672"/>
                </a:lnTo>
                <a:close/>
              </a:path>
            </a:pathLst>
          </a:custGeom>
          <a:solidFill>
            <a:srgbClr val="000000"/>
          </a:solidFill>
        </p:spPr>
        <p:txBody>
          <a:bodyPr wrap="square" lIns="0" tIns="0" rIns="0" bIns="0" rtlCol="0"/>
          <a:lstStyle/>
          <a:p>
            <a:endParaRPr sz="1634"/>
          </a:p>
        </p:txBody>
      </p:sp>
      <p:grpSp>
        <p:nvGrpSpPr>
          <p:cNvPr id="24" name="object 24"/>
          <p:cNvGrpSpPr/>
          <p:nvPr/>
        </p:nvGrpSpPr>
        <p:grpSpPr>
          <a:xfrm>
            <a:off x="6205892" y="1596128"/>
            <a:ext cx="989511" cy="637967"/>
            <a:chOff x="5467784" y="1758696"/>
            <a:chExt cx="1090295" cy="702945"/>
          </a:xfrm>
        </p:grpSpPr>
        <p:sp>
          <p:nvSpPr>
            <p:cNvPr id="25" name="object 25"/>
            <p:cNvSpPr/>
            <p:nvPr/>
          </p:nvSpPr>
          <p:spPr>
            <a:xfrm>
              <a:off x="5574654" y="1952244"/>
              <a:ext cx="891540" cy="0"/>
            </a:xfrm>
            <a:custGeom>
              <a:avLst/>
              <a:gdLst/>
              <a:ahLst/>
              <a:cxnLst/>
              <a:rect l="l" t="t" r="r" b="b"/>
              <a:pathLst>
                <a:path w="891539">
                  <a:moveTo>
                    <a:pt x="0" y="0"/>
                  </a:moveTo>
                  <a:lnTo>
                    <a:pt x="891539" y="0"/>
                  </a:lnTo>
                </a:path>
              </a:pathLst>
            </a:custGeom>
            <a:ln w="9524">
              <a:solidFill>
                <a:srgbClr val="000000"/>
              </a:solidFill>
            </a:ln>
          </p:spPr>
          <p:txBody>
            <a:bodyPr wrap="square" lIns="0" tIns="0" rIns="0" bIns="0" rtlCol="0"/>
            <a:lstStyle/>
            <a:p>
              <a:endParaRPr sz="1634"/>
            </a:p>
          </p:txBody>
        </p:sp>
        <p:sp>
          <p:nvSpPr>
            <p:cNvPr id="26" name="object 26"/>
            <p:cNvSpPr/>
            <p:nvPr/>
          </p:nvSpPr>
          <p:spPr>
            <a:xfrm>
              <a:off x="6450954" y="1949196"/>
              <a:ext cx="76200" cy="480059"/>
            </a:xfrm>
            <a:custGeom>
              <a:avLst/>
              <a:gdLst/>
              <a:ahLst/>
              <a:cxnLst/>
              <a:rect l="l" t="t" r="r" b="b"/>
              <a:pathLst>
                <a:path w="76200" h="480060">
                  <a:moveTo>
                    <a:pt x="76200" y="76200"/>
                  </a:moveTo>
                  <a:lnTo>
                    <a:pt x="38100" y="0"/>
                  </a:lnTo>
                  <a:lnTo>
                    <a:pt x="0" y="76200"/>
                  </a:lnTo>
                  <a:lnTo>
                    <a:pt x="33528" y="53400"/>
                  </a:lnTo>
                  <a:lnTo>
                    <a:pt x="33528" y="50292"/>
                  </a:lnTo>
                  <a:lnTo>
                    <a:pt x="35052" y="47244"/>
                  </a:lnTo>
                  <a:lnTo>
                    <a:pt x="38100" y="45720"/>
                  </a:lnTo>
                  <a:lnTo>
                    <a:pt x="41148" y="47244"/>
                  </a:lnTo>
                  <a:lnTo>
                    <a:pt x="42672" y="50292"/>
                  </a:lnTo>
                  <a:lnTo>
                    <a:pt x="42672" y="53400"/>
                  </a:lnTo>
                  <a:lnTo>
                    <a:pt x="76200" y="76200"/>
                  </a:lnTo>
                  <a:close/>
                </a:path>
                <a:path w="76200" h="480060">
                  <a:moveTo>
                    <a:pt x="76200" y="403860"/>
                  </a:moveTo>
                  <a:lnTo>
                    <a:pt x="38100" y="428244"/>
                  </a:lnTo>
                  <a:lnTo>
                    <a:pt x="0" y="403860"/>
                  </a:lnTo>
                  <a:lnTo>
                    <a:pt x="33528" y="470916"/>
                  </a:lnTo>
                  <a:lnTo>
                    <a:pt x="33528" y="428244"/>
                  </a:lnTo>
                  <a:lnTo>
                    <a:pt x="35052" y="431292"/>
                  </a:lnTo>
                  <a:lnTo>
                    <a:pt x="38100" y="432816"/>
                  </a:lnTo>
                  <a:lnTo>
                    <a:pt x="41148" y="431292"/>
                  </a:lnTo>
                  <a:lnTo>
                    <a:pt x="42672" y="428244"/>
                  </a:lnTo>
                  <a:lnTo>
                    <a:pt x="42672" y="470916"/>
                  </a:lnTo>
                  <a:lnTo>
                    <a:pt x="76200" y="403860"/>
                  </a:lnTo>
                  <a:close/>
                </a:path>
                <a:path w="76200" h="480060">
                  <a:moveTo>
                    <a:pt x="42672" y="53400"/>
                  </a:moveTo>
                  <a:lnTo>
                    <a:pt x="42672" y="50292"/>
                  </a:lnTo>
                  <a:lnTo>
                    <a:pt x="41148" y="47244"/>
                  </a:lnTo>
                  <a:lnTo>
                    <a:pt x="38100" y="45720"/>
                  </a:lnTo>
                  <a:lnTo>
                    <a:pt x="35052" y="47244"/>
                  </a:lnTo>
                  <a:lnTo>
                    <a:pt x="33528" y="50292"/>
                  </a:lnTo>
                  <a:lnTo>
                    <a:pt x="33528" y="53400"/>
                  </a:lnTo>
                  <a:lnTo>
                    <a:pt x="38100" y="50292"/>
                  </a:lnTo>
                  <a:lnTo>
                    <a:pt x="42672" y="53400"/>
                  </a:lnTo>
                  <a:close/>
                </a:path>
                <a:path w="76200" h="480060">
                  <a:moveTo>
                    <a:pt x="42672" y="425317"/>
                  </a:moveTo>
                  <a:lnTo>
                    <a:pt x="42672" y="53400"/>
                  </a:lnTo>
                  <a:lnTo>
                    <a:pt x="38100" y="50292"/>
                  </a:lnTo>
                  <a:lnTo>
                    <a:pt x="33528" y="53400"/>
                  </a:lnTo>
                  <a:lnTo>
                    <a:pt x="33528" y="425317"/>
                  </a:lnTo>
                  <a:lnTo>
                    <a:pt x="38100" y="428244"/>
                  </a:lnTo>
                  <a:lnTo>
                    <a:pt x="42672" y="425317"/>
                  </a:lnTo>
                  <a:close/>
                </a:path>
                <a:path w="76200" h="480060">
                  <a:moveTo>
                    <a:pt x="42672" y="470916"/>
                  </a:moveTo>
                  <a:lnTo>
                    <a:pt x="42672" y="428244"/>
                  </a:lnTo>
                  <a:lnTo>
                    <a:pt x="41148" y="431292"/>
                  </a:lnTo>
                  <a:lnTo>
                    <a:pt x="38100" y="432816"/>
                  </a:lnTo>
                  <a:lnTo>
                    <a:pt x="35052" y="431292"/>
                  </a:lnTo>
                  <a:lnTo>
                    <a:pt x="33528" y="428244"/>
                  </a:lnTo>
                  <a:lnTo>
                    <a:pt x="33528" y="470916"/>
                  </a:lnTo>
                  <a:lnTo>
                    <a:pt x="38100" y="480060"/>
                  </a:lnTo>
                  <a:lnTo>
                    <a:pt x="42672" y="470916"/>
                  </a:lnTo>
                  <a:close/>
                </a:path>
              </a:pathLst>
            </a:custGeom>
            <a:solidFill>
              <a:srgbClr val="000000"/>
            </a:solidFill>
          </p:spPr>
          <p:txBody>
            <a:bodyPr wrap="square" lIns="0" tIns="0" rIns="0" bIns="0" rtlCol="0"/>
            <a:lstStyle/>
            <a:p>
              <a:endParaRPr sz="1634"/>
            </a:p>
          </p:txBody>
        </p:sp>
        <p:sp>
          <p:nvSpPr>
            <p:cNvPr id="27" name="object 27"/>
            <p:cNvSpPr/>
            <p:nvPr/>
          </p:nvSpPr>
          <p:spPr>
            <a:xfrm>
              <a:off x="5879454" y="1999488"/>
              <a:ext cx="381000" cy="108585"/>
            </a:xfrm>
            <a:custGeom>
              <a:avLst/>
              <a:gdLst/>
              <a:ahLst/>
              <a:cxnLst/>
              <a:rect l="l" t="t" r="r" b="b"/>
              <a:pathLst>
                <a:path w="381000" h="108585">
                  <a:moveTo>
                    <a:pt x="0" y="0"/>
                  </a:moveTo>
                  <a:lnTo>
                    <a:pt x="380999" y="0"/>
                  </a:lnTo>
                </a:path>
                <a:path w="381000" h="108585">
                  <a:moveTo>
                    <a:pt x="56387" y="32003"/>
                  </a:moveTo>
                  <a:lnTo>
                    <a:pt x="323087" y="32003"/>
                  </a:lnTo>
                </a:path>
                <a:path w="381000" h="108585">
                  <a:moveTo>
                    <a:pt x="82295" y="68579"/>
                  </a:moveTo>
                  <a:lnTo>
                    <a:pt x="298703" y="68579"/>
                  </a:lnTo>
                </a:path>
                <a:path w="381000" h="108585">
                  <a:moveTo>
                    <a:pt x="120395" y="108203"/>
                  </a:moveTo>
                  <a:lnTo>
                    <a:pt x="260603" y="108203"/>
                  </a:lnTo>
                </a:path>
              </a:pathLst>
            </a:custGeom>
            <a:ln w="9524">
              <a:solidFill>
                <a:srgbClr val="000000"/>
              </a:solidFill>
            </a:ln>
          </p:spPr>
          <p:txBody>
            <a:bodyPr wrap="square" lIns="0" tIns="0" rIns="0" bIns="0" rtlCol="0"/>
            <a:lstStyle/>
            <a:p>
              <a:endParaRPr sz="1634"/>
            </a:p>
          </p:txBody>
        </p:sp>
        <p:sp>
          <p:nvSpPr>
            <p:cNvPr id="28" name="object 28"/>
            <p:cNvSpPr/>
            <p:nvPr/>
          </p:nvSpPr>
          <p:spPr>
            <a:xfrm>
              <a:off x="5574654" y="1758696"/>
              <a:ext cx="891540" cy="76200"/>
            </a:xfrm>
            <a:custGeom>
              <a:avLst/>
              <a:gdLst/>
              <a:ahLst/>
              <a:cxnLst/>
              <a:rect l="l" t="t" r="r" b="b"/>
              <a:pathLst>
                <a:path w="891539" h="76200">
                  <a:moveTo>
                    <a:pt x="76200" y="0"/>
                  </a:moveTo>
                  <a:lnTo>
                    <a:pt x="0" y="38100"/>
                  </a:lnTo>
                  <a:lnTo>
                    <a:pt x="45720" y="60960"/>
                  </a:lnTo>
                  <a:lnTo>
                    <a:pt x="45720" y="38100"/>
                  </a:lnTo>
                  <a:lnTo>
                    <a:pt x="47244" y="35052"/>
                  </a:lnTo>
                  <a:lnTo>
                    <a:pt x="50292" y="33528"/>
                  </a:lnTo>
                  <a:lnTo>
                    <a:pt x="53400" y="33528"/>
                  </a:lnTo>
                  <a:lnTo>
                    <a:pt x="76200" y="0"/>
                  </a:lnTo>
                  <a:close/>
                </a:path>
                <a:path w="891539" h="76200">
                  <a:moveTo>
                    <a:pt x="53400" y="42672"/>
                  </a:moveTo>
                  <a:lnTo>
                    <a:pt x="50292" y="38100"/>
                  </a:lnTo>
                  <a:lnTo>
                    <a:pt x="50292" y="33528"/>
                  </a:lnTo>
                  <a:lnTo>
                    <a:pt x="47244" y="35052"/>
                  </a:lnTo>
                  <a:lnTo>
                    <a:pt x="45720" y="38100"/>
                  </a:lnTo>
                  <a:lnTo>
                    <a:pt x="47244" y="41148"/>
                  </a:lnTo>
                  <a:lnTo>
                    <a:pt x="50292" y="42672"/>
                  </a:lnTo>
                  <a:lnTo>
                    <a:pt x="50292" y="38100"/>
                  </a:lnTo>
                  <a:lnTo>
                    <a:pt x="53400" y="33528"/>
                  </a:lnTo>
                  <a:lnTo>
                    <a:pt x="53400" y="42672"/>
                  </a:lnTo>
                  <a:close/>
                </a:path>
                <a:path w="891539" h="76200">
                  <a:moveTo>
                    <a:pt x="76200" y="76200"/>
                  </a:moveTo>
                  <a:lnTo>
                    <a:pt x="53400" y="42672"/>
                  </a:lnTo>
                  <a:lnTo>
                    <a:pt x="50292" y="42672"/>
                  </a:lnTo>
                  <a:lnTo>
                    <a:pt x="47244" y="41148"/>
                  </a:lnTo>
                  <a:lnTo>
                    <a:pt x="45720" y="38100"/>
                  </a:lnTo>
                  <a:lnTo>
                    <a:pt x="45720" y="60960"/>
                  </a:lnTo>
                  <a:lnTo>
                    <a:pt x="76200" y="76200"/>
                  </a:lnTo>
                  <a:close/>
                </a:path>
                <a:path w="891539" h="76200">
                  <a:moveTo>
                    <a:pt x="841248" y="38100"/>
                  </a:moveTo>
                  <a:lnTo>
                    <a:pt x="838139" y="33528"/>
                  </a:lnTo>
                  <a:lnTo>
                    <a:pt x="53400" y="33528"/>
                  </a:lnTo>
                  <a:lnTo>
                    <a:pt x="50292" y="38100"/>
                  </a:lnTo>
                  <a:lnTo>
                    <a:pt x="53400" y="42672"/>
                  </a:lnTo>
                  <a:lnTo>
                    <a:pt x="838139" y="42672"/>
                  </a:lnTo>
                  <a:lnTo>
                    <a:pt x="841248" y="38100"/>
                  </a:lnTo>
                  <a:close/>
                </a:path>
                <a:path w="891539" h="76200">
                  <a:moveTo>
                    <a:pt x="891540" y="38100"/>
                  </a:moveTo>
                  <a:lnTo>
                    <a:pt x="815340" y="0"/>
                  </a:lnTo>
                  <a:lnTo>
                    <a:pt x="838139" y="33528"/>
                  </a:lnTo>
                  <a:lnTo>
                    <a:pt x="841248" y="33528"/>
                  </a:lnTo>
                  <a:lnTo>
                    <a:pt x="844296" y="35052"/>
                  </a:lnTo>
                  <a:lnTo>
                    <a:pt x="845820" y="38100"/>
                  </a:lnTo>
                  <a:lnTo>
                    <a:pt x="845820" y="60960"/>
                  </a:lnTo>
                  <a:lnTo>
                    <a:pt x="891540" y="38100"/>
                  </a:lnTo>
                  <a:close/>
                </a:path>
                <a:path w="891539" h="76200">
                  <a:moveTo>
                    <a:pt x="845820" y="60960"/>
                  </a:moveTo>
                  <a:lnTo>
                    <a:pt x="845820" y="38100"/>
                  </a:lnTo>
                  <a:lnTo>
                    <a:pt x="844296" y="41148"/>
                  </a:lnTo>
                  <a:lnTo>
                    <a:pt x="841248" y="42672"/>
                  </a:lnTo>
                  <a:lnTo>
                    <a:pt x="838139" y="42672"/>
                  </a:lnTo>
                  <a:lnTo>
                    <a:pt x="815340" y="76200"/>
                  </a:lnTo>
                  <a:lnTo>
                    <a:pt x="845820" y="60960"/>
                  </a:lnTo>
                  <a:close/>
                </a:path>
                <a:path w="891539" h="76200">
                  <a:moveTo>
                    <a:pt x="845820" y="38100"/>
                  </a:moveTo>
                  <a:lnTo>
                    <a:pt x="844296" y="35052"/>
                  </a:lnTo>
                  <a:lnTo>
                    <a:pt x="841248" y="33528"/>
                  </a:lnTo>
                  <a:lnTo>
                    <a:pt x="838139" y="33528"/>
                  </a:lnTo>
                  <a:lnTo>
                    <a:pt x="841248" y="38100"/>
                  </a:lnTo>
                  <a:lnTo>
                    <a:pt x="841248" y="42672"/>
                  </a:lnTo>
                  <a:lnTo>
                    <a:pt x="844296" y="41148"/>
                  </a:lnTo>
                  <a:lnTo>
                    <a:pt x="845820" y="38100"/>
                  </a:lnTo>
                  <a:close/>
                </a:path>
                <a:path w="891539" h="76200">
                  <a:moveTo>
                    <a:pt x="841248" y="42672"/>
                  </a:moveTo>
                  <a:lnTo>
                    <a:pt x="841248" y="38100"/>
                  </a:lnTo>
                  <a:lnTo>
                    <a:pt x="838139" y="42672"/>
                  </a:lnTo>
                  <a:lnTo>
                    <a:pt x="841248" y="42672"/>
                  </a:lnTo>
                  <a:close/>
                </a:path>
              </a:pathLst>
            </a:custGeom>
            <a:solidFill>
              <a:srgbClr val="000000"/>
            </a:solidFill>
          </p:spPr>
          <p:txBody>
            <a:bodyPr wrap="square" lIns="0" tIns="0" rIns="0" bIns="0" rtlCol="0"/>
            <a:lstStyle/>
            <a:p>
              <a:endParaRPr sz="1634"/>
            </a:p>
          </p:txBody>
        </p:sp>
        <p:sp>
          <p:nvSpPr>
            <p:cNvPr id="29" name="object 29"/>
            <p:cNvSpPr/>
            <p:nvPr/>
          </p:nvSpPr>
          <p:spPr>
            <a:xfrm>
              <a:off x="5472546" y="1834896"/>
              <a:ext cx="1080770" cy="622300"/>
            </a:xfrm>
            <a:custGeom>
              <a:avLst/>
              <a:gdLst/>
              <a:ahLst/>
              <a:cxnLst/>
              <a:rect l="l" t="t" r="r" b="b"/>
              <a:pathLst>
                <a:path w="1080770" h="622300">
                  <a:moveTo>
                    <a:pt x="533399" y="621791"/>
                  </a:moveTo>
                  <a:lnTo>
                    <a:pt x="1080515" y="0"/>
                  </a:lnTo>
                </a:path>
                <a:path w="1080770" h="622300">
                  <a:moveTo>
                    <a:pt x="547115" y="621791"/>
                  </a:moveTo>
                  <a:lnTo>
                    <a:pt x="0" y="0"/>
                  </a:lnTo>
                </a:path>
                <a:path w="1080770" h="622300">
                  <a:moveTo>
                    <a:pt x="419099" y="495299"/>
                  </a:moveTo>
                  <a:lnTo>
                    <a:pt x="178307" y="495299"/>
                  </a:lnTo>
                  <a:lnTo>
                    <a:pt x="178307" y="216407"/>
                  </a:lnTo>
                </a:path>
              </a:pathLst>
            </a:custGeom>
            <a:ln w="9524">
              <a:solidFill>
                <a:srgbClr val="000000"/>
              </a:solidFill>
            </a:ln>
          </p:spPr>
          <p:txBody>
            <a:bodyPr wrap="square" lIns="0" tIns="0" rIns="0" bIns="0" rtlCol="0"/>
            <a:lstStyle/>
            <a:p>
              <a:endParaRPr sz="1634"/>
            </a:p>
          </p:txBody>
        </p:sp>
      </p:grpSp>
      <p:grpSp>
        <p:nvGrpSpPr>
          <p:cNvPr id="30" name="object 30"/>
          <p:cNvGrpSpPr/>
          <p:nvPr/>
        </p:nvGrpSpPr>
        <p:grpSpPr>
          <a:xfrm>
            <a:off x="7478540" y="1526971"/>
            <a:ext cx="991817" cy="845435"/>
            <a:chOff x="6870054" y="1682496"/>
            <a:chExt cx="1092835" cy="931544"/>
          </a:xfrm>
        </p:grpSpPr>
        <p:sp>
          <p:nvSpPr>
            <p:cNvPr id="31" name="object 31"/>
            <p:cNvSpPr/>
            <p:nvPr/>
          </p:nvSpPr>
          <p:spPr>
            <a:xfrm>
              <a:off x="6996546" y="1770888"/>
              <a:ext cx="838200" cy="838200"/>
            </a:xfrm>
            <a:custGeom>
              <a:avLst/>
              <a:gdLst/>
              <a:ahLst/>
              <a:cxnLst/>
              <a:rect l="l" t="t" r="r" b="b"/>
              <a:pathLst>
                <a:path w="838200" h="838200">
                  <a:moveTo>
                    <a:pt x="419099" y="0"/>
                  </a:moveTo>
                  <a:lnTo>
                    <a:pt x="370189" y="2816"/>
                  </a:lnTo>
                  <a:lnTo>
                    <a:pt x="322945" y="11058"/>
                  </a:lnTo>
                  <a:lnTo>
                    <a:pt x="277681" y="24412"/>
                  </a:lnTo>
                  <a:lnTo>
                    <a:pt x="234709" y="42565"/>
                  </a:lnTo>
                  <a:lnTo>
                    <a:pt x="194343" y="65203"/>
                  </a:lnTo>
                  <a:lnTo>
                    <a:pt x="156896" y="92013"/>
                  </a:lnTo>
                  <a:lnTo>
                    <a:pt x="122681" y="122681"/>
                  </a:lnTo>
                  <a:lnTo>
                    <a:pt x="92013" y="156896"/>
                  </a:lnTo>
                  <a:lnTo>
                    <a:pt x="65203" y="194343"/>
                  </a:lnTo>
                  <a:lnTo>
                    <a:pt x="42565" y="234709"/>
                  </a:lnTo>
                  <a:lnTo>
                    <a:pt x="24412" y="277681"/>
                  </a:lnTo>
                  <a:lnTo>
                    <a:pt x="11058" y="322945"/>
                  </a:lnTo>
                  <a:lnTo>
                    <a:pt x="2816" y="370189"/>
                  </a:lnTo>
                  <a:lnTo>
                    <a:pt x="0" y="419099"/>
                  </a:lnTo>
                  <a:lnTo>
                    <a:pt x="2816" y="468010"/>
                  </a:lnTo>
                  <a:lnTo>
                    <a:pt x="11058" y="515254"/>
                  </a:lnTo>
                  <a:lnTo>
                    <a:pt x="24412" y="560518"/>
                  </a:lnTo>
                  <a:lnTo>
                    <a:pt x="42565" y="603490"/>
                  </a:lnTo>
                  <a:lnTo>
                    <a:pt x="65203" y="643856"/>
                  </a:lnTo>
                  <a:lnTo>
                    <a:pt x="92013" y="681303"/>
                  </a:lnTo>
                  <a:lnTo>
                    <a:pt x="122681" y="715517"/>
                  </a:lnTo>
                  <a:lnTo>
                    <a:pt x="156896" y="746186"/>
                  </a:lnTo>
                  <a:lnTo>
                    <a:pt x="194343" y="772996"/>
                  </a:lnTo>
                  <a:lnTo>
                    <a:pt x="234709" y="795634"/>
                  </a:lnTo>
                  <a:lnTo>
                    <a:pt x="277681" y="813787"/>
                  </a:lnTo>
                  <a:lnTo>
                    <a:pt x="322945" y="827140"/>
                  </a:lnTo>
                  <a:lnTo>
                    <a:pt x="370189" y="835383"/>
                  </a:lnTo>
                  <a:lnTo>
                    <a:pt x="419099" y="838199"/>
                  </a:lnTo>
                  <a:lnTo>
                    <a:pt x="468010" y="835383"/>
                  </a:lnTo>
                  <a:lnTo>
                    <a:pt x="515254" y="827140"/>
                  </a:lnTo>
                  <a:lnTo>
                    <a:pt x="560518" y="813787"/>
                  </a:lnTo>
                  <a:lnTo>
                    <a:pt x="603490" y="795634"/>
                  </a:lnTo>
                  <a:lnTo>
                    <a:pt x="643856" y="772996"/>
                  </a:lnTo>
                  <a:lnTo>
                    <a:pt x="681303" y="746186"/>
                  </a:lnTo>
                  <a:lnTo>
                    <a:pt x="715517" y="715517"/>
                  </a:lnTo>
                  <a:lnTo>
                    <a:pt x="746186" y="681303"/>
                  </a:lnTo>
                  <a:lnTo>
                    <a:pt x="772996" y="643856"/>
                  </a:lnTo>
                  <a:lnTo>
                    <a:pt x="795634" y="603490"/>
                  </a:lnTo>
                  <a:lnTo>
                    <a:pt x="813787" y="560518"/>
                  </a:lnTo>
                  <a:lnTo>
                    <a:pt x="827140" y="515254"/>
                  </a:lnTo>
                  <a:lnTo>
                    <a:pt x="835383" y="468010"/>
                  </a:lnTo>
                  <a:lnTo>
                    <a:pt x="838199" y="419099"/>
                  </a:lnTo>
                  <a:lnTo>
                    <a:pt x="835383" y="370189"/>
                  </a:lnTo>
                  <a:lnTo>
                    <a:pt x="827140" y="322945"/>
                  </a:lnTo>
                  <a:lnTo>
                    <a:pt x="813787" y="277681"/>
                  </a:lnTo>
                  <a:lnTo>
                    <a:pt x="795634" y="234709"/>
                  </a:lnTo>
                  <a:lnTo>
                    <a:pt x="772996" y="194343"/>
                  </a:lnTo>
                  <a:lnTo>
                    <a:pt x="746186" y="156896"/>
                  </a:lnTo>
                  <a:lnTo>
                    <a:pt x="715517" y="122681"/>
                  </a:lnTo>
                  <a:lnTo>
                    <a:pt x="681303" y="92013"/>
                  </a:lnTo>
                  <a:lnTo>
                    <a:pt x="643856" y="65203"/>
                  </a:lnTo>
                  <a:lnTo>
                    <a:pt x="603490" y="42565"/>
                  </a:lnTo>
                  <a:lnTo>
                    <a:pt x="560518" y="24412"/>
                  </a:lnTo>
                  <a:lnTo>
                    <a:pt x="515254" y="11058"/>
                  </a:lnTo>
                  <a:lnTo>
                    <a:pt x="468010" y="2816"/>
                  </a:lnTo>
                  <a:lnTo>
                    <a:pt x="419099" y="0"/>
                  </a:lnTo>
                  <a:close/>
                </a:path>
                <a:path w="838200" h="838200">
                  <a:moveTo>
                    <a:pt x="76199" y="181355"/>
                  </a:moveTo>
                  <a:lnTo>
                    <a:pt x="765047" y="181355"/>
                  </a:lnTo>
                </a:path>
              </a:pathLst>
            </a:custGeom>
            <a:ln w="9524">
              <a:solidFill>
                <a:srgbClr val="000000"/>
              </a:solidFill>
            </a:ln>
          </p:spPr>
          <p:txBody>
            <a:bodyPr wrap="square" lIns="0" tIns="0" rIns="0" bIns="0" rtlCol="0"/>
            <a:lstStyle/>
            <a:p>
              <a:endParaRPr sz="1634"/>
            </a:p>
          </p:txBody>
        </p:sp>
        <p:sp>
          <p:nvSpPr>
            <p:cNvPr id="32" name="object 32"/>
            <p:cNvSpPr/>
            <p:nvPr/>
          </p:nvSpPr>
          <p:spPr>
            <a:xfrm>
              <a:off x="7060554" y="1682496"/>
              <a:ext cx="701040" cy="76200"/>
            </a:xfrm>
            <a:custGeom>
              <a:avLst/>
              <a:gdLst/>
              <a:ahLst/>
              <a:cxnLst/>
              <a:rect l="l" t="t" r="r" b="b"/>
              <a:pathLst>
                <a:path w="701040" h="76200">
                  <a:moveTo>
                    <a:pt x="76200" y="0"/>
                  </a:moveTo>
                  <a:lnTo>
                    <a:pt x="0" y="38100"/>
                  </a:lnTo>
                  <a:lnTo>
                    <a:pt x="45720" y="60960"/>
                  </a:lnTo>
                  <a:lnTo>
                    <a:pt x="45720" y="38100"/>
                  </a:lnTo>
                  <a:lnTo>
                    <a:pt x="47244" y="35052"/>
                  </a:lnTo>
                  <a:lnTo>
                    <a:pt x="50292" y="33528"/>
                  </a:lnTo>
                  <a:lnTo>
                    <a:pt x="53400" y="33528"/>
                  </a:lnTo>
                  <a:lnTo>
                    <a:pt x="76200" y="0"/>
                  </a:lnTo>
                  <a:close/>
                </a:path>
                <a:path w="701040" h="76200">
                  <a:moveTo>
                    <a:pt x="53400" y="42672"/>
                  </a:moveTo>
                  <a:lnTo>
                    <a:pt x="50292" y="38100"/>
                  </a:lnTo>
                  <a:lnTo>
                    <a:pt x="50292" y="33528"/>
                  </a:lnTo>
                  <a:lnTo>
                    <a:pt x="47244" y="35052"/>
                  </a:lnTo>
                  <a:lnTo>
                    <a:pt x="45720" y="38100"/>
                  </a:lnTo>
                  <a:lnTo>
                    <a:pt x="47244" y="41148"/>
                  </a:lnTo>
                  <a:lnTo>
                    <a:pt x="50292" y="42672"/>
                  </a:lnTo>
                  <a:lnTo>
                    <a:pt x="50292" y="38100"/>
                  </a:lnTo>
                  <a:lnTo>
                    <a:pt x="53400" y="33528"/>
                  </a:lnTo>
                  <a:lnTo>
                    <a:pt x="53400" y="42672"/>
                  </a:lnTo>
                  <a:close/>
                </a:path>
                <a:path w="701040" h="76200">
                  <a:moveTo>
                    <a:pt x="76200" y="76200"/>
                  </a:moveTo>
                  <a:lnTo>
                    <a:pt x="53400" y="42672"/>
                  </a:lnTo>
                  <a:lnTo>
                    <a:pt x="50292" y="42672"/>
                  </a:lnTo>
                  <a:lnTo>
                    <a:pt x="47244" y="41148"/>
                  </a:lnTo>
                  <a:lnTo>
                    <a:pt x="45720" y="38100"/>
                  </a:lnTo>
                  <a:lnTo>
                    <a:pt x="45720" y="60960"/>
                  </a:lnTo>
                  <a:lnTo>
                    <a:pt x="76200" y="76200"/>
                  </a:lnTo>
                  <a:close/>
                </a:path>
                <a:path w="701040" h="76200">
                  <a:moveTo>
                    <a:pt x="650748" y="38100"/>
                  </a:moveTo>
                  <a:lnTo>
                    <a:pt x="647639" y="33528"/>
                  </a:lnTo>
                  <a:lnTo>
                    <a:pt x="53400" y="33528"/>
                  </a:lnTo>
                  <a:lnTo>
                    <a:pt x="50292" y="38100"/>
                  </a:lnTo>
                  <a:lnTo>
                    <a:pt x="53400" y="42672"/>
                  </a:lnTo>
                  <a:lnTo>
                    <a:pt x="647639" y="42672"/>
                  </a:lnTo>
                  <a:lnTo>
                    <a:pt x="650748" y="38100"/>
                  </a:lnTo>
                  <a:close/>
                </a:path>
                <a:path w="701040" h="76200">
                  <a:moveTo>
                    <a:pt x="701040" y="38100"/>
                  </a:moveTo>
                  <a:lnTo>
                    <a:pt x="624840" y="0"/>
                  </a:lnTo>
                  <a:lnTo>
                    <a:pt x="647639" y="33528"/>
                  </a:lnTo>
                  <a:lnTo>
                    <a:pt x="650748" y="33528"/>
                  </a:lnTo>
                  <a:lnTo>
                    <a:pt x="653796" y="35052"/>
                  </a:lnTo>
                  <a:lnTo>
                    <a:pt x="655320" y="38100"/>
                  </a:lnTo>
                  <a:lnTo>
                    <a:pt x="655320" y="60960"/>
                  </a:lnTo>
                  <a:lnTo>
                    <a:pt x="701040" y="38100"/>
                  </a:lnTo>
                  <a:close/>
                </a:path>
                <a:path w="701040" h="76200">
                  <a:moveTo>
                    <a:pt x="655320" y="60960"/>
                  </a:moveTo>
                  <a:lnTo>
                    <a:pt x="655320" y="38100"/>
                  </a:lnTo>
                  <a:lnTo>
                    <a:pt x="653796" y="41148"/>
                  </a:lnTo>
                  <a:lnTo>
                    <a:pt x="650748" y="42672"/>
                  </a:lnTo>
                  <a:lnTo>
                    <a:pt x="647639" y="42672"/>
                  </a:lnTo>
                  <a:lnTo>
                    <a:pt x="624840" y="76200"/>
                  </a:lnTo>
                  <a:lnTo>
                    <a:pt x="655320" y="60960"/>
                  </a:lnTo>
                  <a:close/>
                </a:path>
                <a:path w="701040" h="76200">
                  <a:moveTo>
                    <a:pt x="655320" y="38100"/>
                  </a:moveTo>
                  <a:lnTo>
                    <a:pt x="653796" y="35052"/>
                  </a:lnTo>
                  <a:lnTo>
                    <a:pt x="650748" y="33528"/>
                  </a:lnTo>
                  <a:lnTo>
                    <a:pt x="647639" y="33528"/>
                  </a:lnTo>
                  <a:lnTo>
                    <a:pt x="650748" y="38100"/>
                  </a:lnTo>
                  <a:lnTo>
                    <a:pt x="650748" y="42672"/>
                  </a:lnTo>
                  <a:lnTo>
                    <a:pt x="653796" y="41148"/>
                  </a:lnTo>
                  <a:lnTo>
                    <a:pt x="655320" y="38100"/>
                  </a:lnTo>
                  <a:close/>
                </a:path>
                <a:path w="701040" h="76200">
                  <a:moveTo>
                    <a:pt x="650748" y="42672"/>
                  </a:moveTo>
                  <a:lnTo>
                    <a:pt x="650748" y="38100"/>
                  </a:lnTo>
                  <a:lnTo>
                    <a:pt x="647639" y="42672"/>
                  </a:lnTo>
                  <a:lnTo>
                    <a:pt x="650748" y="42672"/>
                  </a:lnTo>
                  <a:close/>
                </a:path>
              </a:pathLst>
            </a:custGeom>
            <a:solidFill>
              <a:srgbClr val="000000"/>
            </a:solidFill>
          </p:spPr>
          <p:txBody>
            <a:bodyPr wrap="square" lIns="0" tIns="0" rIns="0" bIns="0" rtlCol="0"/>
            <a:lstStyle/>
            <a:p>
              <a:endParaRPr sz="1634"/>
            </a:p>
          </p:txBody>
        </p:sp>
        <p:sp>
          <p:nvSpPr>
            <p:cNvPr id="33" name="object 33"/>
            <p:cNvSpPr/>
            <p:nvPr/>
          </p:nvSpPr>
          <p:spPr>
            <a:xfrm>
              <a:off x="7060554" y="1949196"/>
              <a:ext cx="698500" cy="437515"/>
            </a:xfrm>
            <a:custGeom>
              <a:avLst/>
              <a:gdLst/>
              <a:ahLst/>
              <a:cxnLst/>
              <a:rect l="l" t="t" r="r" b="b"/>
              <a:pathLst>
                <a:path w="698500" h="437514">
                  <a:moveTo>
                    <a:pt x="164591" y="50291"/>
                  </a:moveTo>
                  <a:lnTo>
                    <a:pt x="545591" y="50291"/>
                  </a:lnTo>
                </a:path>
                <a:path w="698500" h="437514">
                  <a:moveTo>
                    <a:pt x="222503" y="82295"/>
                  </a:moveTo>
                  <a:lnTo>
                    <a:pt x="489203" y="82295"/>
                  </a:lnTo>
                </a:path>
                <a:path w="698500" h="437514">
                  <a:moveTo>
                    <a:pt x="246887" y="118871"/>
                  </a:moveTo>
                  <a:lnTo>
                    <a:pt x="463295" y="118871"/>
                  </a:lnTo>
                </a:path>
                <a:path w="698500" h="437514">
                  <a:moveTo>
                    <a:pt x="284987" y="158495"/>
                  </a:moveTo>
                  <a:lnTo>
                    <a:pt x="425195" y="158495"/>
                  </a:lnTo>
                </a:path>
                <a:path w="698500" h="437514">
                  <a:moveTo>
                    <a:pt x="240791" y="228599"/>
                  </a:moveTo>
                  <a:lnTo>
                    <a:pt x="457199" y="228599"/>
                  </a:lnTo>
                </a:path>
                <a:path w="698500" h="437514">
                  <a:moveTo>
                    <a:pt x="361187" y="336803"/>
                  </a:moveTo>
                  <a:lnTo>
                    <a:pt x="361187" y="120395"/>
                  </a:lnTo>
                </a:path>
                <a:path w="698500" h="437514">
                  <a:moveTo>
                    <a:pt x="342899" y="228599"/>
                  </a:moveTo>
                  <a:lnTo>
                    <a:pt x="0" y="0"/>
                  </a:lnTo>
                </a:path>
                <a:path w="698500" h="437514">
                  <a:moveTo>
                    <a:pt x="355091" y="228599"/>
                  </a:moveTo>
                  <a:lnTo>
                    <a:pt x="697991" y="0"/>
                  </a:lnTo>
                </a:path>
                <a:path w="698500" h="437514">
                  <a:moveTo>
                    <a:pt x="178307" y="114299"/>
                  </a:moveTo>
                  <a:lnTo>
                    <a:pt x="153923" y="161543"/>
                  </a:lnTo>
                  <a:lnTo>
                    <a:pt x="144922" y="213193"/>
                  </a:lnTo>
                  <a:lnTo>
                    <a:pt x="144779" y="233171"/>
                  </a:lnTo>
                  <a:lnTo>
                    <a:pt x="146637" y="255674"/>
                  </a:lnTo>
                  <a:lnTo>
                    <a:pt x="157210" y="305823"/>
                  </a:lnTo>
                  <a:lnTo>
                    <a:pt x="182975" y="350091"/>
                  </a:lnTo>
                  <a:lnTo>
                    <a:pt x="221646" y="389620"/>
                  </a:lnTo>
                  <a:lnTo>
                    <a:pt x="271224" y="417242"/>
                  </a:lnTo>
                  <a:lnTo>
                    <a:pt x="335137" y="434101"/>
                  </a:lnTo>
                  <a:lnTo>
                    <a:pt x="364235" y="437387"/>
                  </a:lnTo>
                  <a:lnTo>
                    <a:pt x="388358" y="437030"/>
                  </a:lnTo>
                  <a:lnTo>
                    <a:pt x="432601" y="424314"/>
                  </a:lnTo>
                  <a:lnTo>
                    <a:pt x="476416" y="401264"/>
                  </a:lnTo>
                  <a:lnTo>
                    <a:pt x="518660" y="366736"/>
                  </a:lnTo>
                  <a:lnTo>
                    <a:pt x="547639" y="327278"/>
                  </a:lnTo>
                  <a:lnTo>
                    <a:pt x="562784" y="284035"/>
                  </a:lnTo>
                  <a:lnTo>
                    <a:pt x="569023" y="240006"/>
                  </a:lnTo>
                  <a:lnTo>
                    <a:pt x="568832" y="217741"/>
                  </a:lnTo>
                  <a:lnTo>
                    <a:pt x="563879" y="176783"/>
                  </a:lnTo>
                  <a:lnTo>
                    <a:pt x="551687" y="139255"/>
                  </a:lnTo>
                  <a:lnTo>
                    <a:pt x="534923" y="105155"/>
                  </a:lnTo>
                </a:path>
              </a:pathLst>
            </a:custGeom>
            <a:ln w="9524">
              <a:solidFill>
                <a:srgbClr val="000000"/>
              </a:solidFill>
            </a:ln>
          </p:spPr>
          <p:txBody>
            <a:bodyPr wrap="square" lIns="0" tIns="0" rIns="0" bIns="0" rtlCol="0"/>
            <a:lstStyle/>
            <a:p>
              <a:endParaRPr sz="1634"/>
            </a:p>
          </p:txBody>
        </p:sp>
        <p:sp>
          <p:nvSpPr>
            <p:cNvPr id="34" name="object 34"/>
            <p:cNvSpPr/>
            <p:nvPr/>
          </p:nvSpPr>
          <p:spPr>
            <a:xfrm>
              <a:off x="7822554" y="1949196"/>
              <a:ext cx="76200" cy="660400"/>
            </a:xfrm>
            <a:custGeom>
              <a:avLst/>
              <a:gdLst/>
              <a:ahLst/>
              <a:cxnLst/>
              <a:rect l="l" t="t" r="r" b="b"/>
              <a:pathLst>
                <a:path w="76200" h="660400">
                  <a:moveTo>
                    <a:pt x="76200" y="76200"/>
                  </a:moveTo>
                  <a:lnTo>
                    <a:pt x="38100" y="0"/>
                  </a:lnTo>
                  <a:lnTo>
                    <a:pt x="0" y="76200"/>
                  </a:lnTo>
                  <a:lnTo>
                    <a:pt x="33528" y="53400"/>
                  </a:lnTo>
                  <a:lnTo>
                    <a:pt x="33528" y="50292"/>
                  </a:lnTo>
                  <a:lnTo>
                    <a:pt x="35052" y="47244"/>
                  </a:lnTo>
                  <a:lnTo>
                    <a:pt x="38100" y="45720"/>
                  </a:lnTo>
                  <a:lnTo>
                    <a:pt x="41148" y="47244"/>
                  </a:lnTo>
                  <a:lnTo>
                    <a:pt x="42672" y="50292"/>
                  </a:lnTo>
                  <a:lnTo>
                    <a:pt x="42672" y="53400"/>
                  </a:lnTo>
                  <a:lnTo>
                    <a:pt x="76200" y="76200"/>
                  </a:lnTo>
                  <a:close/>
                </a:path>
                <a:path w="76200" h="660400">
                  <a:moveTo>
                    <a:pt x="76200" y="583692"/>
                  </a:moveTo>
                  <a:lnTo>
                    <a:pt x="38100" y="609600"/>
                  </a:lnTo>
                  <a:lnTo>
                    <a:pt x="0" y="583692"/>
                  </a:lnTo>
                  <a:lnTo>
                    <a:pt x="33528" y="650748"/>
                  </a:lnTo>
                  <a:lnTo>
                    <a:pt x="33528" y="609600"/>
                  </a:lnTo>
                  <a:lnTo>
                    <a:pt x="35052" y="612648"/>
                  </a:lnTo>
                  <a:lnTo>
                    <a:pt x="38100" y="614172"/>
                  </a:lnTo>
                  <a:lnTo>
                    <a:pt x="41148" y="612648"/>
                  </a:lnTo>
                  <a:lnTo>
                    <a:pt x="42672" y="609600"/>
                  </a:lnTo>
                  <a:lnTo>
                    <a:pt x="42672" y="650748"/>
                  </a:lnTo>
                  <a:lnTo>
                    <a:pt x="76200" y="583692"/>
                  </a:lnTo>
                  <a:close/>
                </a:path>
                <a:path w="76200" h="660400">
                  <a:moveTo>
                    <a:pt x="42672" y="53400"/>
                  </a:moveTo>
                  <a:lnTo>
                    <a:pt x="42672" y="50292"/>
                  </a:lnTo>
                  <a:lnTo>
                    <a:pt x="41148" y="47244"/>
                  </a:lnTo>
                  <a:lnTo>
                    <a:pt x="38100" y="45720"/>
                  </a:lnTo>
                  <a:lnTo>
                    <a:pt x="35052" y="47244"/>
                  </a:lnTo>
                  <a:lnTo>
                    <a:pt x="33528" y="50292"/>
                  </a:lnTo>
                  <a:lnTo>
                    <a:pt x="33528" y="53400"/>
                  </a:lnTo>
                  <a:lnTo>
                    <a:pt x="38100" y="50292"/>
                  </a:lnTo>
                  <a:lnTo>
                    <a:pt x="42672" y="53400"/>
                  </a:lnTo>
                  <a:close/>
                </a:path>
                <a:path w="76200" h="660400">
                  <a:moveTo>
                    <a:pt x="42672" y="606491"/>
                  </a:moveTo>
                  <a:lnTo>
                    <a:pt x="42672" y="53400"/>
                  </a:lnTo>
                  <a:lnTo>
                    <a:pt x="38100" y="50292"/>
                  </a:lnTo>
                  <a:lnTo>
                    <a:pt x="33528" y="53400"/>
                  </a:lnTo>
                  <a:lnTo>
                    <a:pt x="33528" y="606491"/>
                  </a:lnTo>
                  <a:lnTo>
                    <a:pt x="38100" y="609600"/>
                  </a:lnTo>
                  <a:lnTo>
                    <a:pt x="42672" y="606491"/>
                  </a:lnTo>
                  <a:close/>
                </a:path>
                <a:path w="76200" h="660400">
                  <a:moveTo>
                    <a:pt x="42672" y="650748"/>
                  </a:moveTo>
                  <a:lnTo>
                    <a:pt x="42672" y="609600"/>
                  </a:lnTo>
                  <a:lnTo>
                    <a:pt x="41148" y="612648"/>
                  </a:lnTo>
                  <a:lnTo>
                    <a:pt x="38100" y="614172"/>
                  </a:lnTo>
                  <a:lnTo>
                    <a:pt x="35052" y="612648"/>
                  </a:lnTo>
                  <a:lnTo>
                    <a:pt x="33528" y="609600"/>
                  </a:lnTo>
                  <a:lnTo>
                    <a:pt x="33528" y="650748"/>
                  </a:lnTo>
                  <a:lnTo>
                    <a:pt x="38100" y="659892"/>
                  </a:lnTo>
                  <a:lnTo>
                    <a:pt x="42672" y="650748"/>
                  </a:lnTo>
                  <a:close/>
                </a:path>
              </a:pathLst>
            </a:custGeom>
            <a:solidFill>
              <a:srgbClr val="000000"/>
            </a:solidFill>
          </p:spPr>
          <p:txBody>
            <a:bodyPr wrap="square" lIns="0" tIns="0" rIns="0" bIns="0" rtlCol="0"/>
            <a:lstStyle/>
            <a:p>
              <a:endParaRPr sz="1634"/>
            </a:p>
          </p:txBody>
        </p:sp>
        <p:sp>
          <p:nvSpPr>
            <p:cNvPr id="35" name="object 35"/>
            <p:cNvSpPr/>
            <p:nvPr/>
          </p:nvSpPr>
          <p:spPr>
            <a:xfrm>
              <a:off x="6870054" y="2609088"/>
              <a:ext cx="1092835" cy="0"/>
            </a:xfrm>
            <a:custGeom>
              <a:avLst/>
              <a:gdLst/>
              <a:ahLst/>
              <a:cxnLst/>
              <a:rect l="l" t="t" r="r" b="b"/>
              <a:pathLst>
                <a:path w="1092834">
                  <a:moveTo>
                    <a:pt x="0" y="0"/>
                  </a:moveTo>
                  <a:lnTo>
                    <a:pt x="1092707" y="0"/>
                  </a:lnTo>
                </a:path>
              </a:pathLst>
            </a:custGeom>
            <a:ln w="9524">
              <a:solidFill>
                <a:srgbClr val="000000"/>
              </a:solidFill>
              <a:prstDash val="lgDash"/>
            </a:ln>
          </p:spPr>
          <p:txBody>
            <a:bodyPr wrap="square" lIns="0" tIns="0" rIns="0" bIns="0" rtlCol="0"/>
            <a:lstStyle/>
            <a:p>
              <a:endParaRPr sz="1634"/>
            </a:p>
          </p:txBody>
        </p:sp>
        <p:sp>
          <p:nvSpPr>
            <p:cNvPr id="36" name="object 36"/>
            <p:cNvSpPr/>
            <p:nvPr/>
          </p:nvSpPr>
          <p:spPr>
            <a:xfrm>
              <a:off x="6882246" y="1770888"/>
              <a:ext cx="76200" cy="838200"/>
            </a:xfrm>
            <a:custGeom>
              <a:avLst/>
              <a:gdLst/>
              <a:ahLst/>
              <a:cxnLst/>
              <a:rect l="l" t="t" r="r" b="b"/>
              <a:pathLst>
                <a:path w="76200" h="838200">
                  <a:moveTo>
                    <a:pt x="76200" y="76200"/>
                  </a:moveTo>
                  <a:lnTo>
                    <a:pt x="38100" y="0"/>
                  </a:lnTo>
                  <a:lnTo>
                    <a:pt x="0" y="76200"/>
                  </a:lnTo>
                  <a:lnTo>
                    <a:pt x="33528" y="54742"/>
                  </a:lnTo>
                  <a:lnTo>
                    <a:pt x="33528" y="51816"/>
                  </a:lnTo>
                  <a:lnTo>
                    <a:pt x="35052" y="47244"/>
                  </a:lnTo>
                  <a:lnTo>
                    <a:pt x="42672" y="47244"/>
                  </a:lnTo>
                  <a:lnTo>
                    <a:pt x="42672" y="54742"/>
                  </a:lnTo>
                  <a:lnTo>
                    <a:pt x="76200" y="76200"/>
                  </a:lnTo>
                  <a:close/>
                </a:path>
                <a:path w="76200" h="838200">
                  <a:moveTo>
                    <a:pt x="76200" y="762000"/>
                  </a:moveTo>
                  <a:lnTo>
                    <a:pt x="38100" y="787908"/>
                  </a:lnTo>
                  <a:lnTo>
                    <a:pt x="0" y="762000"/>
                  </a:lnTo>
                  <a:lnTo>
                    <a:pt x="33528" y="829056"/>
                  </a:lnTo>
                  <a:lnTo>
                    <a:pt x="33528" y="787908"/>
                  </a:lnTo>
                  <a:lnTo>
                    <a:pt x="35052" y="790956"/>
                  </a:lnTo>
                  <a:lnTo>
                    <a:pt x="38100" y="792480"/>
                  </a:lnTo>
                  <a:lnTo>
                    <a:pt x="42672" y="790956"/>
                  </a:lnTo>
                  <a:lnTo>
                    <a:pt x="42672" y="829056"/>
                  </a:lnTo>
                  <a:lnTo>
                    <a:pt x="76200" y="762000"/>
                  </a:lnTo>
                  <a:close/>
                </a:path>
                <a:path w="76200" h="838200">
                  <a:moveTo>
                    <a:pt x="42672" y="54742"/>
                  </a:moveTo>
                  <a:lnTo>
                    <a:pt x="42672" y="47244"/>
                  </a:lnTo>
                  <a:lnTo>
                    <a:pt x="35052" y="47244"/>
                  </a:lnTo>
                  <a:lnTo>
                    <a:pt x="33528" y="51816"/>
                  </a:lnTo>
                  <a:lnTo>
                    <a:pt x="33528" y="54742"/>
                  </a:lnTo>
                  <a:lnTo>
                    <a:pt x="38100" y="51816"/>
                  </a:lnTo>
                  <a:lnTo>
                    <a:pt x="42672" y="54742"/>
                  </a:lnTo>
                  <a:close/>
                </a:path>
                <a:path w="76200" h="838200">
                  <a:moveTo>
                    <a:pt x="42672" y="784799"/>
                  </a:moveTo>
                  <a:lnTo>
                    <a:pt x="42672" y="54742"/>
                  </a:lnTo>
                  <a:lnTo>
                    <a:pt x="38100" y="51816"/>
                  </a:lnTo>
                  <a:lnTo>
                    <a:pt x="33528" y="54742"/>
                  </a:lnTo>
                  <a:lnTo>
                    <a:pt x="33528" y="784799"/>
                  </a:lnTo>
                  <a:lnTo>
                    <a:pt x="38100" y="787908"/>
                  </a:lnTo>
                  <a:lnTo>
                    <a:pt x="42672" y="784799"/>
                  </a:lnTo>
                  <a:close/>
                </a:path>
                <a:path w="76200" h="838200">
                  <a:moveTo>
                    <a:pt x="42672" y="829056"/>
                  </a:moveTo>
                  <a:lnTo>
                    <a:pt x="42672" y="790956"/>
                  </a:lnTo>
                  <a:lnTo>
                    <a:pt x="38100" y="792480"/>
                  </a:lnTo>
                  <a:lnTo>
                    <a:pt x="35052" y="790956"/>
                  </a:lnTo>
                  <a:lnTo>
                    <a:pt x="33528" y="787908"/>
                  </a:lnTo>
                  <a:lnTo>
                    <a:pt x="33528" y="829056"/>
                  </a:lnTo>
                  <a:lnTo>
                    <a:pt x="38100" y="838200"/>
                  </a:lnTo>
                  <a:lnTo>
                    <a:pt x="42672" y="829056"/>
                  </a:lnTo>
                  <a:close/>
                </a:path>
              </a:pathLst>
            </a:custGeom>
            <a:solidFill>
              <a:srgbClr val="000000"/>
            </a:solidFill>
          </p:spPr>
          <p:txBody>
            <a:bodyPr wrap="square" lIns="0" tIns="0" rIns="0" bIns="0" rtlCol="0"/>
            <a:lstStyle/>
            <a:p>
              <a:endParaRPr sz="1634"/>
            </a:p>
          </p:txBody>
        </p:sp>
      </p:grpSp>
      <p:grpSp>
        <p:nvGrpSpPr>
          <p:cNvPr id="37" name="object 37"/>
          <p:cNvGrpSpPr/>
          <p:nvPr/>
        </p:nvGrpSpPr>
        <p:grpSpPr>
          <a:xfrm>
            <a:off x="8788187" y="1526971"/>
            <a:ext cx="949169" cy="806824"/>
            <a:chOff x="8313091" y="1682496"/>
            <a:chExt cx="1045844" cy="889000"/>
          </a:xfrm>
        </p:grpSpPr>
        <p:sp>
          <p:nvSpPr>
            <p:cNvPr id="38" name="object 38"/>
            <p:cNvSpPr/>
            <p:nvPr/>
          </p:nvSpPr>
          <p:spPr>
            <a:xfrm>
              <a:off x="8317854" y="1796796"/>
              <a:ext cx="914400" cy="762000"/>
            </a:xfrm>
            <a:custGeom>
              <a:avLst/>
              <a:gdLst/>
              <a:ahLst/>
              <a:cxnLst/>
              <a:rect l="l" t="t" r="r" b="b"/>
              <a:pathLst>
                <a:path w="914400" h="762000">
                  <a:moveTo>
                    <a:pt x="457199" y="761999"/>
                  </a:moveTo>
                  <a:lnTo>
                    <a:pt x="501919" y="758213"/>
                  </a:lnTo>
                  <a:lnTo>
                    <a:pt x="546353" y="751141"/>
                  </a:lnTo>
                  <a:lnTo>
                    <a:pt x="589645" y="736925"/>
                  </a:lnTo>
                  <a:lnTo>
                    <a:pt x="630935" y="711707"/>
                  </a:lnTo>
                  <a:lnTo>
                    <a:pt x="661623" y="685495"/>
                  </a:lnTo>
                  <a:lnTo>
                    <a:pt x="690262" y="655624"/>
                  </a:lnTo>
                  <a:lnTo>
                    <a:pt x="717730" y="618439"/>
                  </a:lnTo>
                  <a:lnTo>
                    <a:pt x="744906" y="570280"/>
                  </a:lnTo>
                  <a:lnTo>
                    <a:pt x="772667" y="507491"/>
                  </a:lnTo>
                  <a:lnTo>
                    <a:pt x="786841" y="469622"/>
                  </a:lnTo>
                  <a:lnTo>
                    <a:pt x="801014" y="427646"/>
                  </a:lnTo>
                  <a:lnTo>
                    <a:pt x="815187" y="382031"/>
                  </a:lnTo>
                  <a:lnTo>
                    <a:pt x="829360" y="333243"/>
                  </a:lnTo>
                  <a:lnTo>
                    <a:pt x="843533" y="281749"/>
                  </a:lnTo>
                  <a:lnTo>
                    <a:pt x="857707" y="228014"/>
                  </a:lnTo>
                  <a:lnTo>
                    <a:pt x="871880" y="172506"/>
                  </a:lnTo>
                  <a:lnTo>
                    <a:pt x="886053" y="115689"/>
                  </a:lnTo>
                  <a:lnTo>
                    <a:pt x="900226" y="58032"/>
                  </a:lnTo>
                  <a:lnTo>
                    <a:pt x="914399" y="0"/>
                  </a:lnTo>
                </a:path>
                <a:path w="914400" h="762000">
                  <a:moveTo>
                    <a:pt x="457199" y="761999"/>
                  </a:moveTo>
                  <a:lnTo>
                    <a:pt x="412480" y="758213"/>
                  </a:lnTo>
                  <a:lnTo>
                    <a:pt x="368045" y="751141"/>
                  </a:lnTo>
                  <a:lnTo>
                    <a:pt x="324754" y="736925"/>
                  </a:lnTo>
                  <a:lnTo>
                    <a:pt x="283463" y="711707"/>
                  </a:lnTo>
                  <a:lnTo>
                    <a:pt x="252776" y="685495"/>
                  </a:lnTo>
                  <a:lnTo>
                    <a:pt x="224137" y="655624"/>
                  </a:lnTo>
                  <a:lnTo>
                    <a:pt x="196669" y="618439"/>
                  </a:lnTo>
                  <a:lnTo>
                    <a:pt x="169493" y="570280"/>
                  </a:lnTo>
                  <a:lnTo>
                    <a:pt x="141731" y="507491"/>
                  </a:lnTo>
                  <a:lnTo>
                    <a:pt x="127558" y="469622"/>
                  </a:lnTo>
                  <a:lnTo>
                    <a:pt x="113385" y="427646"/>
                  </a:lnTo>
                  <a:lnTo>
                    <a:pt x="99212" y="382031"/>
                  </a:lnTo>
                  <a:lnTo>
                    <a:pt x="85039" y="333243"/>
                  </a:lnTo>
                  <a:lnTo>
                    <a:pt x="70865" y="281749"/>
                  </a:lnTo>
                  <a:lnTo>
                    <a:pt x="56692" y="228014"/>
                  </a:lnTo>
                  <a:lnTo>
                    <a:pt x="42519" y="172506"/>
                  </a:lnTo>
                  <a:lnTo>
                    <a:pt x="28346" y="115689"/>
                  </a:lnTo>
                  <a:lnTo>
                    <a:pt x="14173" y="58032"/>
                  </a:lnTo>
                  <a:lnTo>
                    <a:pt x="0" y="0"/>
                  </a:lnTo>
                </a:path>
                <a:path w="914400" h="762000">
                  <a:moveTo>
                    <a:pt x="38099" y="155447"/>
                  </a:moveTo>
                  <a:lnTo>
                    <a:pt x="876299" y="152399"/>
                  </a:lnTo>
                </a:path>
              </a:pathLst>
            </a:custGeom>
            <a:ln w="9524">
              <a:solidFill>
                <a:srgbClr val="000000"/>
              </a:solidFill>
            </a:ln>
          </p:spPr>
          <p:txBody>
            <a:bodyPr wrap="square" lIns="0" tIns="0" rIns="0" bIns="0" rtlCol="0"/>
            <a:lstStyle/>
            <a:p>
              <a:endParaRPr sz="1634"/>
            </a:p>
          </p:txBody>
        </p:sp>
        <p:sp>
          <p:nvSpPr>
            <p:cNvPr id="39" name="object 39"/>
            <p:cNvSpPr/>
            <p:nvPr/>
          </p:nvSpPr>
          <p:spPr>
            <a:xfrm>
              <a:off x="8355954" y="1682496"/>
              <a:ext cx="841375" cy="76200"/>
            </a:xfrm>
            <a:custGeom>
              <a:avLst/>
              <a:gdLst/>
              <a:ahLst/>
              <a:cxnLst/>
              <a:rect l="l" t="t" r="r" b="b"/>
              <a:pathLst>
                <a:path w="841375" h="76200">
                  <a:moveTo>
                    <a:pt x="76200" y="0"/>
                  </a:moveTo>
                  <a:lnTo>
                    <a:pt x="0" y="38100"/>
                  </a:lnTo>
                  <a:lnTo>
                    <a:pt x="45720" y="60960"/>
                  </a:lnTo>
                  <a:lnTo>
                    <a:pt x="45720" y="38100"/>
                  </a:lnTo>
                  <a:lnTo>
                    <a:pt x="47244" y="35052"/>
                  </a:lnTo>
                  <a:lnTo>
                    <a:pt x="50292" y="33528"/>
                  </a:lnTo>
                  <a:lnTo>
                    <a:pt x="53400" y="33528"/>
                  </a:lnTo>
                  <a:lnTo>
                    <a:pt x="76200" y="0"/>
                  </a:lnTo>
                  <a:close/>
                </a:path>
                <a:path w="841375" h="76200">
                  <a:moveTo>
                    <a:pt x="53400" y="42672"/>
                  </a:moveTo>
                  <a:lnTo>
                    <a:pt x="50292" y="38100"/>
                  </a:lnTo>
                  <a:lnTo>
                    <a:pt x="50292" y="33528"/>
                  </a:lnTo>
                  <a:lnTo>
                    <a:pt x="47244" y="35052"/>
                  </a:lnTo>
                  <a:lnTo>
                    <a:pt x="45720" y="38100"/>
                  </a:lnTo>
                  <a:lnTo>
                    <a:pt x="47244" y="41148"/>
                  </a:lnTo>
                  <a:lnTo>
                    <a:pt x="50292" y="42672"/>
                  </a:lnTo>
                  <a:lnTo>
                    <a:pt x="50292" y="38100"/>
                  </a:lnTo>
                  <a:lnTo>
                    <a:pt x="53400" y="33528"/>
                  </a:lnTo>
                  <a:lnTo>
                    <a:pt x="53400" y="42672"/>
                  </a:lnTo>
                  <a:close/>
                </a:path>
                <a:path w="841375" h="76200">
                  <a:moveTo>
                    <a:pt x="76200" y="76200"/>
                  </a:moveTo>
                  <a:lnTo>
                    <a:pt x="53400" y="42672"/>
                  </a:lnTo>
                  <a:lnTo>
                    <a:pt x="50292" y="42672"/>
                  </a:lnTo>
                  <a:lnTo>
                    <a:pt x="47244" y="41148"/>
                  </a:lnTo>
                  <a:lnTo>
                    <a:pt x="45720" y="38100"/>
                  </a:lnTo>
                  <a:lnTo>
                    <a:pt x="45720" y="60960"/>
                  </a:lnTo>
                  <a:lnTo>
                    <a:pt x="76200" y="76200"/>
                  </a:lnTo>
                  <a:close/>
                </a:path>
                <a:path w="841375" h="76200">
                  <a:moveTo>
                    <a:pt x="790956" y="38100"/>
                  </a:moveTo>
                  <a:lnTo>
                    <a:pt x="787847" y="33528"/>
                  </a:lnTo>
                  <a:lnTo>
                    <a:pt x="53400" y="33528"/>
                  </a:lnTo>
                  <a:lnTo>
                    <a:pt x="50292" y="38100"/>
                  </a:lnTo>
                  <a:lnTo>
                    <a:pt x="53400" y="42672"/>
                  </a:lnTo>
                  <a:lnTo>
                    <a:pt x="787847" y="42672"/>
                  </a:lnTo>
                  <a:lnTo>
                    <a:pt x="790956" y="38100"/>
                  </a:lnTo>
                  <a:close/>
                </a:path>
                <a:path w="841375" h="76200">
                  <a:moveTo>
                    <a:pt x="841248" y="38100"/>
                  </a:moveTo>
                  <a:lnTo>
                    <a:pt x="765048" y="0"/>
                  </a:lnTo>
                  <a:lnTo>
                    <a:pt x="787847" y="33528"/>
                  </a:lnTo>
                  <a:lnTo>
                    <a:pt x="790956" y="33528"/>
                  </a:lnTo>
                  <a:lnTo>
                    <a:pt x="794004" y="35052"/>
                  </a:lnTo>
                  <a:lnTo>
                    <a:pt x="795528" y="38100"/>
                  </a:lnTo>
                  <a:lnTo>
                    <a:pt x="795528" y="60960"/>
                  </a:lnTo>
                  <a:lnTo>
                    <a:pt x="841248" y="38100"/>
                  </a:lnTo>
                  <a:close/>
                </a:path>
                <a:path w="841375" h="76200">
                  <a:moveTo>
                    <a:pt x="795528" y="60960"/>
                  </a:moveTo>
                  <a:lnTo>
                    <a:pt x="795528" y="38100"/>
                  </a:lnTo>
                  <a:lnTo>
                    <a:pt x="794004" y="41148"/>
                  </a:lnTo>
                  <a:lnTo>
                    <a:pt x="790956" y="42672"/>
                  </a:lnTo>
                  <a:lnTo>
                    <a:pt x="787847" y="42672"/>
                  </a:lnTo>
                  <a:lnTo>
                    <a:pt x="765048" y="76200"/>
                  </a:lnTo>
                  <a:lnTo>
                    <a:pt x="795528" y="60960"/>
                  </a:lnTo>
                  <a:close/>
                </a:path>
                <a:path w="841375" h="76200">
                  <a:moveTo>
                    <a:pt x="795528" y="38100"/>
                  </a:moveTo>
                  <a:lnTo>
                    <a:pt x="794004" y="35052"/>
                  </a:lnTo>
                  <a:lnTo>
                    <a:pt x="790956" y="33528"/>
                  </a:lnTo>
                  <a:lnTo>
                    <a:pt x="787847" y="33528"/>
                  </a:lnTo>
                  <a:lnTo>
                    <a:pt x="790956" y="38100"/>
                  </a:lnTo>
                  <a:lnTo>
                    <a:pt x="790956" y="42672"/>
                  </a:lnTo>
                  <a:lnTo>
                    <a:pt x="794004" y="41148"/>
                  </a:lnTo>
                  <a:lnTo>
                    <a:pt x="795528" y="38100"/>
                  </a:lnTo>
                  <a:close/>
                </a:path>
                <a:path w="841375" h="76200">
                  <a:moveTo>
                    <a:pt x="790956" y="42672"/>
                  </a:moveTo>
                  <a:lnTo>
                    <a:pt x="790956" y="38100"/>
                  </a:lnTo>
                  <a:lnTo>
                    <a:pt x="787847" y="42672"/>
                  </a:lnTo>
                  <a:lnTo>
                    <a:pt x="790956" y="42672"/>
                  </a:lnTo>
                  <a:close/>
                </a:path>
              </a:pathLst>
            </a:custGeom>
            <a:solidFill>
              <a:srgbClr val="000000"/>
            </a:solidFill>
          </p:spPr>
          <p:txBody>
            <a:bodyPr wrap="square" lIns="0" tIns="0" rIns="0" bIns="0" rtlCol="0"/>
            <a:lstStyle/>
            <a:p>
              <a:endParaRPr sz="1634"/>
            </a:p>
          </p:txBody>
        </p:sp>
        <p:sp>
          <p:nvSpPr>
            <p:cNvPr id="40" name="object 40"/>
            <p:cNvSpPr/>
            <p:nvPr/>
          </p:nvSpPr>
          <p:spPr>
            <a:xfrm>
              <a:off x="8572362" y="1999488"/>
              <a:ext cx="381000" cy="108585"/>
            </a:xfrm>
            <a:custGeom>
              <a:avLst/>
              <a:gdLst/>
              <a:ahLst/>
              <a:cxnLst/>
              <a:rect l="l" t="t" r="r" b="b"/>
              <a:pathLst>
                <a:path w="381000" h="108585">
                  <a:moveTo>
                    <a:pt x="0" y="0"/>
                  </a:moveTo>
                  <a:lnTo>
                    <a:pt x="380999" y="0"/>
                  </a:lnTo>
                </a:path>
                <a:path w="381000" h="108585">
                  <a:moveTo>
                    <a:pt x="56387" y="32003"/>
                  </a:moveTo>
                  <a:lnTo>
                    <a:pt x="323087" y="32003"/>
                  </a:lnTo>
                </a:path>
                <a:path w="381000" h="108585">
                  <a:moveTo>
                    <a:pt x="82295" y="68579"/>
                  </a:moveTo>
                  <a:lnTo>
                    <a:pt x="297179" y="68579"/>
                  </a:lnTo>
                </a:path>
                <a:path w="381000" h="108585">
                  <a:moveTo>
                    <a:pt x="120395" y="108203"/>
                  </a:moveTo>
                  <a:lnTo>
                    <a:pt x="259079" y="108203"/>
                  </a:lnTo>
                </a:path>
              </a:pathLst>
            </a:custGeom>
            <a:ln w="9524">
              <a:solidFill>
                <a:srgbClr val="000000"/>
              </a:solidFill>
            </a:ln>
          </p:spPr>
          <p:txBody>
            <a:bodyPr wrap="square" lIns="0" tIns="0" rIns="0" bIns="0" rtlCol="0"/>
            <a:lstStyle/>
            <a:p>
              <a:endParaRPr sz="1634"/>
            </a:p>
          </p:txBody>
        </p:sp>
        <p:sp>
          <p:nvSpPr>
            <p:cNvPr id="41" name="object 41"/>
            <p:cNvSpPr/>
            <p:nvPr/>
          </p:nvSpPr>
          <p:spPr>
            <a:xfrm>
              <a:off x="9194154" y="1949196"/>
              <a:ext cx="76200" cy="622300"/>
            </a:xfrm>
            <a:custGeom>
              <a:avLst/>
              <a:gdLst/>
              <a:ahLst/>
              <a:cxnLst/>
              <a:rect l="l" t="t" r="r" b="b"/>
              <a:pathLst>
                <a:path w="76200" h="622300">
                  <a:moveTo>
                    <a:pt x="76200" y="76200"/>
                  </a:moveTo>
                  <a:lnTo>
                    <a:pt x="38100" y="0"/>
                  </a:lnTo>
                  <a:lnTo>
                    <a:pt x="0" y="76200"/>
                  </a:lnTo>
                  <a:lnTo>
                    <a:pt x="33528" y="53400"/>
                  </a:lnTo>
                  <a:lnTo>
                    <a:pt x="33528" y="50292"/>
                  </a:lnTo>
                  <a:lnTo>
                    <a:pt x="35052" y="47244"/>
                  </a:lnTo>
                  <a:lnTo>
                    <a:pt x="38100" y="45720"/>
                  </a:lnTo>
                  <a:lnTo>
                    <a:pt x="41148" y="47244"/>
                  </a:lnTo>
                  <a:lnTo>
                    <a:pt x="42672" y="50292"/>
                  </a:lnTo>
                  <a:lnTo>
                    <a:pt x="42672" y="53400"/>
                  </a:lnTo>
                  <a:lnTo>
                    <a:pt x="76200" y="76200"/>
                  </a:lnTo>
                  <a:close/>
                </a:path>
                <a:path w="76200" h="622300">
                  <a:moveTo>
                    <a:pt x="76200" y="545592"/>
                  </a:moveTo>
                  <a:lnTo>
                    <a:pt x="38100" y="571500"/>
                  </a:lnTo>
                  <a:lnTo>
                    <a:pt x="0" y="545592"/>
                  </a:lnTo>
                  <a:lnTo>
                    <a:pt x="33528" y="612648"/>
                  </a:lnTo>
                  <a:lnTo>
                    <a:pt x="33528" y="571500"/>
                  </a:lnTo>
                  <a:lnTo>
                    <a:pt x="35052" y="574548"/>
                  </a:lnTo>
                  <a:lnTo>
                    <a:pt x="38100" y="576072"/>
                  </a:lnTo>
                  <a:lnTo>
                    <a:pt x="41148" y="574548"/>
                  </a:lnTo>
                  <a:lnTo>
                    <a:pt x="42672" y="571500"/>
                  </a:lnTo>
                  <a:lnTo>
                    <a:pt x="42672" y="612648"/>
                  </a:lnTo>
                  <a:lnTo>
                    <a:pt x="76200" y="545592"/>
                  </a:lnTo>
                  <a:close/>
                </a:path>
                <a:path w="76200" h="622300">
                  <a:moveTo>
                    <a:pt x="42672" y="53400"/>
                  </a:moveTo>
                  <a:lnTo>
                    <a:pt x="42672" y="50292"/>
                  </a:lnTo>
                  <a:lnTo>
                    <a:pt x="41148" y="47244"/>
                  </a:lnTo>
                  <a:lnTo>
                    <a:pt x="38100" y="45720"/>
                  </a:lnTo>
                  <a:lnTo>
                    <a:pt x="35052" y="47244"/>
                  </a:lnTo>
                  <a:lnTo>
                    <a:pt x="33528" y="50292"/>
                  </a:lnTo>
                  <a:lnTo>
                    <a:pt x="33528" y="53400"/>
                  </a:lnTo>
                  <a:lnTo>
                    <a:pt x="38100" y="50292"/>
                  </a:lnTo>
                  <a:lnTo>
                    <a:pt x="42672" y="53400"/>
                  </a:lnTo>
                  <a:close/>
                </a:path>
                <a:path w="76200" h="622300">
                  <a:moveTo>
                    <a:pt x="42672" y="568391"/>
                  </a:moveTo>
                  <a:lnTo>
                    <a:pt x="42672" y="53400"/>
                  </a:lnTo>
                  <a:lnTo>
                    <a:pt x="38100" y="50292"/>
                  </a:lnTo>
                  <a:lnTo>
                    <a:pt x="33528" y="53400"/>
                  </a:lnTo>
                  <a:lnTo>
                    <a:pt x="33528" y="568391"/>
                  </a:lnTo>
                  <a:lnTo>
                    <a:pt x="38100" y="571500"/>
                  </a:lnTo>
                  <a:lnTo>
                    <a:pt x="42672" y="568391"/>
                  </a:lnTo>
                  <a:close/>
                </a:path>
                <a:path w="76200" h="622300">
                  <a:moveTo>
                    <a:pt x="42672" y="612648"/>
                  </a:moveTo>
                  <a:lnTo>
                    <a:pt x="42672" y="571500"/>
                  </a:lnTo>
                  <a:lnTo>
                    <a:pt x="41148" y="574548"/>
                  </a:lnTo>
                  <a:lnTo>
                    <a:pt x="38100" y="576072"/>
                  </a:lnTo>
                  <a:lnTo>
                    <a:pt x="35052" y="574548"/>
                  </a:lnTo>
                  <a:lnTo>
                    <a:pt x="33528" y="571500"/>
                  </a:lnTo>
                  <a:lnTo>
                    <a:pt x="33528" y="612648"/>
                  </a:lnTo>
                  <a:lnTo>
                    <a:pt x="38100" y="621792"/>
                  </a:lnTo>
                  <a:lnTo>
                    <a:pt x="42672" y="612648"/>
                  </a:lnTo>
                  <a:close/>
                </a:path>
              </a:pathLst>
            </a:custGeom>
            <a:solidFill>
              <a:srgbClr val="000000"/>
            </a:solidFill>
          </p:spPr>
          <p:txBody>
            <a:bodyPr wrap="square" lIns="0" tIns="0" rIns="0" bIns="0" rtlCol="0"/>
            <a:lstStyle/>
            <a:p>
              <a:endParaRPr sz="1634"/>
            </a:p>
          </p:txBody>
        </p:sp>
        <p:sp>
          <p:nvSpPr>
            <p:cNvPr id="42" name="object 42"/>
            <p:cNvSpPr/>
            <p:nvPr/>
          </p:nvSpPr>
          <p:spPr>
            <a:xfrm>
              <a:off x="8787246" y="2558796"/>
              <a:ext cx="571500" cy="0"/>
            </a:xfrm>
            <a:custGeom>
              <a:avLst/>
              <a:gdLst/>
              <a:ahLst/>
              <a:cxnLst/>
              <a:rect l="l" t="t" r="r" b="b"/>
              <a:pathLst>
                <a:path w="571500">
                  <a:moveTo>
                    <a:pt x="0" y="0"/>
                  </a:moveTo>
                  <a:lnTo>
                    <a:pt x="571499" y="0"/>
                  </a:lnTo>
                </a:path>
              </a:pathLst>
            </a:custGeom>
            <a:ln w="9524">
              <a:solidFill>
                <a:srgbClr val="000000"/>
              </a:solidFill>
              <a:prstDash val="lgDash"/>
            </a:ln>
          </p:spPr>
          <p:txBody>
            <a:bodyPr wrap="square" lIns="0" tIns="0" rIns="0" bIns="0" rtlCol="0"/>
            <a:lstStyle/>
            <a:p>
              <a:endParaRPr sz="1634"/>
            </a:p>
          </p:txBody>
        </p:sp>
      </p:grpSp>
      <p:sp>
        <p:nvSpPr>
          <p:cNvPr id="43" name="object 43"/>
          <p:cNvSpPr/>
          <p:nvPr/>
        </p:nvSpPr>
        <p:spPr>
          <a:xfrm>
            <a:off x="7547715" y="2886575"/>
            <a:ext cx="76648" cy="0"/>
          </a:xfrm>
          <a:custGeom>
            <a:avLst/>
            <a:gdLst/>
            <a:ahLst/>
            <a:cxnLst/>
            <a:rect l="l" t="t" r="r" b="b"/>
            <a:pathLst>
              <a:path w="84454">
                <a:moveTo>
                  <a:pt x="0" y="0"/>
                </a:moveTo>
                <a:lnTo>
                  <a:pt x="83831" y="0"/>
                </a:lnTo>
              </a:path>
            </a:pathLst>
          </a:custGeom>
          <a:ln w="6291">
            <a:solidFill>
              <a:srgbClr val="000000"/>
            </a:solidFill>
          </a:ln>
        </p:spPr>
        <p:txBody>
          <a:bodyPr wrap="square" lIns="0" tIns="0" rIns="0" bIns="0" rtlCol="0"/>
          <a:lstStyle/>
          <a:p>
            <a:endParaRPr sz="1634"/>
          </a:p>
        </p:txBody>
      </p:sp>
      <p:sp>
        <p:nvSpPr>
          <p:cNvPr id="44" name="object 44"/>
          <p:cNvSpPr/>
          <p:nvPr/>
        </p:nvSpPr>
        <p:spPr>
          <a:xfrm>
            <a:off x="9087148" y="2886575"/>
            <a:ext cx="84716" cy="0"/>
          </a:xfrm>
          <a:custGeom>
            <a:avLst/>
            <a:gdLst/>
            <a:ahLst/>
            <a:cxnLst/>
            <a:rect l="l" t="t" r="r" b="b"/>
            <a:pathLst>
              <a:path w="93345">
                <a:moveTo>
                  <a:pt x="0" y="0"/>
                </a:moveTo>
                <a:lnTo>
                  <a:pt x="92960" y="0"/>
                </a:lnTo>
              </a:path>
            </a:pathLst>
          </a:custGeom>
          <a:ln w="6291">
            <a:solidFill>
              <a:srgbClr val="000000"/>
            </a:solidFill>
          </a:ln>
        </p:spPr>
        <p:txBody>
          <a:bodyPr wrap="square" lIns="0" tIns="0" rIns="0" bIns="0" rtlCol="0"/>
          <a:lstStyle/>
          <a:p>
            <a:endParaRPr sz="1634"/>
          </a:p>
        </p:txBody>
      </p:sp>
      <p:grpSp>
        <p:nvGrpSpPr>
          <p:cNvPr id="45" name="object 45"/>
          <p:cNvGrpSpPr/>
          <p:nvPr/>
        </p:nvGrpSpPr>
        <p:grpSpPr>
          <a:xfrm>
            <a:off x="5531004" y="3333154"/>
            <a:ext cx="436261" cy="166551"/>
            <a:chOff x="4724158" y="3672641"/>
            <a:chExt cx="480695" cy="183515"/>
          </a:xfrm>
        </p:grpSpPr>
        <p:sp>
          <p:nvSpPr>
            <p:cNvPr id="46" name="object 46"/>
            <p:cNvSpPr/>
            <p:nvPr/>
          </p:nvSpPr>
          <p:spPr>
            <a:xfrm>
              <a:off x="4727332" y="3785614"/>
              <a:ext cx="20320" cy="12700"/>
            </a:xfrm>
            <a:custGeom>
              <a:avLst/>
              <a:gdLst/>
              <a:ahLst/>
              <a:cxnLst/>
              <a:rect l="l" t="t" r="r" b="b"/>
              <a:pathLst>
                <a:path w="20320" h="12700">
                  <a:moveTo>
                    <a:pt x="0" y="12185"/>
                  </a:moveTo>
                  <a:lnTo>
                    <a:pt x="19805" y="0"/>
                  </a:lnTo>
                </a:path>
              </a:pathLst>
            </a:custGeom>
            <a:ln w="6344">
              <a:solidFill>
                <a:srgbClr val="000000"/>
              </a:solidFill>
            </a:ln>
          </p:spPr>
          <p:txBody>
            <a:bodyPr wrap="square" lIns="0" tIns="0" rIns="0" bIns="0" rtlCol="0"/>
            <a:lstStyle/>
            <a:p>
              <a:endParaRPr sz="1634"/>
            </a:p>
          </p:txBody>
        </p:sp>
        <p:sp>
          <p:nvSpPr>
            <p:cNvPr id="47" name="object 47"/>
            <p:cNvSpPr/>
            <p:nvPr/>
          </p:nvSpPr>
          <p:spPr>
            <a:xfrm>
              <a:off x="4747137" y="3790176"/>
              <a:ext cx="29209" cy="59690"/>
            </a:xfrm>
            <a:custGeom>
              <a:avLst/>
              <a:gdLst/>
              <a:ahLst/>
              <a:cxnLst/>
              <a:rect l="l" t="t" r="r" b="b"/>
              <a:pathLst>
                <a:path w="29210" h="59689">
                  <a:moveTo>
                    <a:pt x="0" y="0"/>
                  </a:moveTo>
                  <a:lnTo>
                    <a:pt x="28964" y="59444"/>
                  </a:lnTo>
                </a:path>
              </a:pathLst>
            </a:custGeom>
            <a:ln w="12897">
              <a:solidFill>
                <a:srgbClr val="000000"/>
              </a:solidFill>
            </a:ln>
          </p:spPr>
          <p:txBody>
            <a:bodyPr wrap="square" lIns="0" tIns="0" rIns="0" bIns="0" rtlCol="0"/>
            <a:lstStyle/>
            <a:p>
              <a:endParaRPr sz="1634"/>
            </a:p>
          </p:txBody>
        </p:sp>
        <p:sp>
          <p:nvSpPr>
            <p:cNvPr id="48" name="object 48"/>
            <p:cNvSpPr/>
            <p:nvPr/>
          </p:nvSpPr>
          <p:spPr>
            <a:xfrm>
              <a:off x="4779150" y="3675880"/>
              <a:ext cx="425450" cy="173990"/>
            </a:xfrm>
            <a:custGeom>
              <a:avLst/>
              <a:gdLst/>
              <a:ahLst/>
              <a:cxnLst/>
              <a:rect l="l" t="t" r="r" b="b"/>
              <a:pathLst>
                <a:path w="425450" h="173989">
                  <a:moveTo>
                    <a:pt x="0" y="173739"/>
                  </a:moveTo>
                  <a:lnTo>
                    <a:pt x="38093" y="0"/>
                  </a:lnTo>
                </a:path>
                <a:path w="425450" h="173989">
                  <a:moveTo>
                    <a:pt x="38093" y="0"/>
                  </a:moveTo>
                  <a:lnTo>
                    <a:pt x="425190" y="0"/>
                  </a:lnTo>
                </a:path>
              </a:pathLst>
            </a:custGeom>
            <a:ln w="6388">
              <a:solidFill>
                <a:srgbClr val="000000"/>
              </a:solidFill>
            </a:ln>
          </p:spPr>
          <p:txBody>
            <a:bodyPr wrap="square" lIns="0" tIns="0" rIns="0" bIns="0" rtlCol="0"/>
            <a:lstStyle/>
            <a:p>
              <a:endParaRPr sz="1634"/>
            </a:p>
          </p:txBody>
        </p:sp>
      </p:grpSp>
      <p:grpSp>
        <p:nvGrpSpPr>
          <p:cNvPr id="49" name="object 49"/>
          <p:cNvGrpSpPr/>
          <p:nvPr/>
        </p:nvGrpSpPr>
        <p:grpSpPr>
          <a:xfrm>
            <a:off x="6576653" y="3338684"/>
            <a:ext cx="434532" cy="166551"/>
            <a:chOff x="5876308" y="3678734"/>
            <a:chExt cx="478790" cy="183515"/>
          </a:xfrm>
        </p:grpSpPr>
        <p:sp>
          <p:nvSpPr>
            <p:cNvPr id="50" name="object 50"/>
            <p:cNvSpPr/>
            <p:nvPr/>
          </p:nvSpPr>
          <p:spPr>
            <a:xfrm>
              <a:off x="5879476" y="3793237"/>
              <a:ext cx="20320" cy="10795"/>
            </a:xfrm>
            <a:custGeom>
              <a:avLst/>
              <a:gdLst/>
              <a:ahLst/>
              <a:cxnLst/>
              <a:rect l="l" t="t" r="r" b="b"/>
              <a:pathLst>
                <a:path w="20320" h="10795">
                  <a:moveTo>
                    <a:pt x="0" y="10655"/>
                  </a:moveTo>
                  <a:lnTo>
                    <a:pt x="19805" y="0"/>
                  </a:lnTo>
                </a:path>
              </a:pathLst>
            </a:custGeom>
            <a:ln w="6334">
              <a:solidFill>
                <a:srgbClr val="000000"/>
              </a:solidFill>
            </a:ln>
          </p:spPr>
          <p:txBody>
            <a:bodyPr wrap="square" lIns="0" tIns="0" rIns="0" bIns="0" rtlCol="0"/>
            <a:lstStyle/>
            <a:p>
              <a:endParaRPr sz="1634"/>
            </a:p>
          </p:txBody>
        </p:sp>
        <p:sp>
          <p:nvSpPr>
            <p:cNvPr id="51" name="object 51"/>
            <p:cNvSpPr/>
            <p:nvPr/>
          </p:nvSpPr>
          <p:spPr>
            <a:xfrm>
              <a:off x="5899281" y="3796284"/>
              <a:ext cx="29209" cy="59690"/>
            </a:xfrm>
            <a:custGeom>
              <a:avLst/>
              <a:gdLst/>
              <a:ahLst/>
              <a:cxnLst/>
              <a:rect l="l" t="t" r="r" b="b"/>
              <a:pathLst>
                <a:path w="29210" h="59689">
                  <a:moveTo>
                    <a:pt x="0" y="0"/>
                  </a:moveTo>
                  <a:lnTo>
                    <a:pt x="28964" y="59429"/>
                  </a:lnTo>
                </a:path>
              </a:pathLst>
            </a:custGeom>
            <a:ln w="12897">
              <a:solidFill>
                <a:srgbClr val="000000"/>
              </a:solidFill>
            </a:ln>
          </p:spPr>
          <p:txBody>
            <a:bodyPr wrap="square" lIns="0" tIns="0" rIns="0" bIns="0" rtlCol="0"/>
            <a:lstStyle/>
            <a:p>
              <a:endParaRPr sz="1634"/>
            </a:p>
          </p:txBody>
        </p:sp>
        <p:sp>
          <p:nvSpPr>
            <p:cNvPr id="52" name="object 52"/>
            <p:cNvSpPr/>
            <p:nvPr/>
          </p:nvSpPr>
          <p:spPr>
            <a:xfrm>
              <a:off x="5931294" y="3681973"/>
              <a:ext cx="424180" cy="173990"/>
            </a:xfrm>
            <a:custGeom>
              <a:avLst/>
              <a:gdLst/>
              <a:ahLst/>
              <a:cxnLst/>
              <a:rect l="l" t="t" r="r" b="b"/>
              <a:pathLst>
                <a:path w="424179" h="173989">
                  <a:moveTo>
                    <a:pt x="0" y="173739"/>
                  </a:moveTo>
                  <a:lnTo>
                    <a:pt x="38093" y="0"/>
                  </a:lnTo>
                </a:path>
                <a:path w="424179" h="173989">
                  <a:moveTo>
                    <a:pt x="38093" y="0"/>
                  </a:moveTo>
                  <a:lnTo>
                    <a:pt x="423673" y="0"/>
                  </a:lnTo>
                </a:path>
              </a:pathLst>
            </a:custGeom>
            <a:ln w="6388">
              <a:solidFill>
                <a:srgbClr val="000000"/>
              </a:solidFill>
            </a:ln>
          </p:spPr>
          <p:txBody>
            <a:bodyPr wrap="square" lIns="0" tIns="0" rIns="0" bIns="0" rtlCol="0"/>
            <a:lstStyle/>
            <a:p>
              <a:endParaRPr sz="1634"/>
            </a:p>
          </p:txBody>
        </p:sp>
      </p:grpSp>
      <p:sp>
        <p:nvSpPr>
          <p:cNvPr id="53" name="object 53"/>
          <p:cNvSpPr/>
          <p:nvPr/>
        </p:nvSpPr>
        <p:spPr>
          <a:xfrm>
            <a:off x="7789765" y="3428764"/>
            <a:ext cx="84716" cy="0"/>
          </a:xfrm>
          <a:custGeom>
            <a:avLst/>
            <a:gdLst/>
            <a:ahLst/>
            <a:cxnLst/>
            <a:rect l="l" t="t" r="r" b="b"/>
            <a:pathLst>
              <a:path w="93345">
                <a:moveTo>
                  <a:pt x="0" y="0"/>
                </a:moveTo>
                <a:lnTo>
                  <a:pt x="92960" y="0"/>
                </a:lnTo>
              </a:path>
            </a:pathLst>
          </a:custGeom>
          <a:ln w="6291">
            <a:solidFill>
              <a:srgbClr val="000000"/>
            </a:solidFill>
          </a:ln>
        </p:spPr>
        <p:txBody>
          <a:bodyPr wrap="square" lIns="0" tIns="0" rIns="0" bIns="0" rtlCol="0"/>
          <a:lstStyle/>
          <a:p>
            <a:endParaRPr sz="1634"/>
          </a:p>
        </p:txBody>
      </p:sp>
      <p:sp>
        <p:nvSpPr>
          <p:cNvPr id="54" name="object 54"/>
          <p:cNvSpPr/>
          <p:nvPr/>
        </p:nvSpPr>
        <p:spPr>
          <a:xfrm>
            <a:off x="9201945" y="3439824"/>
            <a:ext cx="267404" cy="0"/>
          </a:xfrm>
          <a:custGeom>
            <a:avLst/>
            <a:gdLst/>
            <a:ahLst/>
            <a:cxnLst/>
            <a:rect l="l" t="t" r="r" b="b"/>
            <a:pathLst>
              <a:path w="294640">
                <a:moveTo>
                  <a:pt x="0" y="0"/>
                </a:moveTo>
                <a:lnTo>
                  <a:pt x="83815" y="0"/>
                </a:lnTo>
              </a:path>
              <a:path w="294640">
                <a:moveTo>
                  <a:pt x="128021" y="0"/>
                </a:moveTo>
                <a:lnTo>
                  <a:pt x="294136" y="0"/>
                </a:lnTo>
              </a:path>
            </a:pathLst>
          </a:custGeom>
          <a:ln w="6388">
            <a:solidFill>
              <a:srgbClr val="000000"/>
            </a:solidFill>
          </a:ln>
        </p:spPr>
        <p:txBody>
          <a:bodyPr wrap="square" lIns="0" tIns="0" rIns="0" bIns="0" rtlCol="0"/>
          <a:lstStyle/>
          <a:p>
            <a:endParaRPr sz="1634"/>
          </a:p>
        </p:txBody>
      </p:sp>
      <p:grpSp>
        <p:nvGrpSpPr>
          <p:cNvPr id="55" name="object 55"/>
          <p:cNvGrpSpPr/>
          <p:nvPr/>
        </p:nvGrpSpPr>
        <p:grpSpPr>
          <a:xfrm>
            <a:off x="5532385" y="4027479"/>
            <a:ext cx="434532" cy="166551"/>
            <a:chOff x="4725680" y="4437685"/>
            <a:chExt cx="478790" cy="183515"/>
          </a:xfrm>
        </p:grpSpPr>
        <p:sp>
          <p:nvSpPr>
            <p:cNvPr id="56" name="object 56"/>
            <p:cNvSpPr/>
            <p:nvPr/>
          </p:nvSpPr>
          <p:spPr>
            <a:xfrm>
              <a:off x="4728848" y="4552188"/>
              <a:ext cx="20320" cy="10795"/>
            </a:xfrm>
            <a:custGeom>
              <a:avLst/>
              <a:gdLst/>
              <a:ahLst/>
              <a:cxnLst/>
              <a:rect l="l" t="t" r="r" b="b"/>
              <a:pathLst>
                <a:path w="20320" h="10795">
                  <a:moveTo>
                    <a:pt x="0" y="10655"/>
                  </a:moveTo>
                  <a:lnTo>
                    <a:pt x="19820" y="0"/>
                  </a:lnTo>
                </a:path>
              </a:pathLst>
            </a:custGeom>
            <a:ln w="6334">
              <a:solidFill>
                <a:srgbClr val="000000"/>
              </a:solidFill>
            </a:ln>
          </p:spPr>
          <p:txBody>
            <a:bodyPr wrap="square" lIns="0" tIns="0" rIns="0" bIns="0" rtlCol="0"/>
            <a:lstStyle/>
            <a:p>
              <a:endParaRPr sz="1634"/>
            </a:p>
          </p:txBody>
        </p:sp>
        <p:sp>
          <p:nvSpPr>
            <p:cNvPr id="57" name="object 57"/>
            <p:cNvSpPr/>
            <p:nvPr/>
          </p:nvSpPr>
          <p:spPr>
            <a:xfrm>
              <a:off x="4748669" y="4555235"/>
              <a:ext cx="29209" cy="59690"/>
            </a:xfrm>
            <a:custGeom>
              <a:avLst/>
              <a:gdLst/>
              <a:ahLst/>
              <a:cxnLst/>
              <a:rect l="l" t="t" r="r" b="b"/>
              <a:pathLst>
                <a:path w="29210" h="59689">
                  <a:moveTo>
                    <a:pt x="0" y="0"/>
                  </a:moveTo>
                  <a:lnTo>
                    <a:pt x="28949" y="59429"/>
                  </a:lnTo>
                </a:path>
              </a:pathLst>
            </a:custGeom>
            <a:ln w="12897">
              <a:solidFill>
                <a:srgbClr val="000000"/>
              </a:solidFill>
            </a:ln>
          </p:spPr>
          <p:txBody>
            <a:bodyPr wrap="square" lIns="0" tIns="0" rIns="0" bIns="0" rtlCol="0"/>
            <a:lstStyle/>
            <a:p>
              <a:endParaRPr sz="1634"/>
            </a:p>
          </p:txBody>
        </p:sp>
        <p:sp>
          <p:nvSpPr>
            <p:cNvPr id="58" name="object 58"/>
            <p:cNvSpPr/>
            <p:nvPr/>
          </p:nvSpPr>
          <p:spPr>
            <a:xfrm>
              <a:off x="4780666" y="4440924"/>
              <a:ext cx="424180" cy="173990"/>
            </a:xfrm>
            <a:custGeom>
              <a:avLst/>
              <a:gdLst/>
              <a:ahLst/>
              <a:cxnLst/>
              <a:rect l="l" t="t" r="r" b="b"/>
              <a:pathLst>
                <a:path w="424179" h="173989">
                  <a:moveTo>
                    <a:pt x="0" y="173739"/>
                  </a:moveTo>
                  <a:lnTo>
                    <a:pt x="38109" y="0"/>
                  </a:lnTo>
                </a:path>
                <a:path w="424179" h="173989">
                  <a:moveTo>
                    <a:pt x="38109" y="0"/>
                  </a:moveTo>
                  <a:lnTo>
                    <a:pt x="423673" y="0"/>
                  </a:lnTo>
                </a:path>
              </a:pathLst>
            </a:custGeom>
            <a:ln w="6388">
              <a:solidFill>
                <a:srgbClr val="000000"/>
              </a:solidFill>
            </a:ln>
          </p:spPr>
          <p:txBody>
            <a:bodyPr wrap="square" lIns="0" tIns="0" rIns="0" bIns="0" rtlCol="0"/>
            <a:lstStyle/>
            <a:p>
              <a:endParaRPr sz="1634"/>
            </a:p>
          </p:txBody>
        </p:sp>
      </p:grpSp>
      <p:grpSp>
        <p:nvGrpSpPr>
          <p:cNvPr id="59" name="object 59"/>
          <p:cNvGrpSpPr/>
          <p:nvPr/>
        </p:nvGrpSpPr>
        <p:grpSpPr>
          <a:xfrm>
            <a:off x="6537923" y="4038553"/>
            <a:ext cx="434532" cy="166551"/>
            <a:chOff x="5833634" y="4449886"/>
            <a:chExt cx="478790" cy="183515"/>
          </a:xfrm>
        </p:grpSpPr>
        <p:sp>
          <p:nvSpPr>
            <p:cNvPr id="60" name="object 60"/>
            <p:cNvSpPr/>
            <p:nvPr/>
          </p:nvSpPr>
          <p:spPr>
            <a:xfrm>
              <a:off x="5836803" y="4564374"/>
              <a:ext cx="20320" cy="10795"/>
            </a:xfrm>
            <a:custGeom>
              <a:avLst/>
              <a:gdLst/>
              <a:ahLst/>
              <a:cxnLst/>
              <a:rect l="l" t="t" r="r" b="b"/>
              <a:pathLst>
                <a:path w="20320" h="10795">
                  <a:moveTo>
                    <a:pt x="0" y="10670"/>
                  </a:moveTo>
                  <a:lnTo>
                    <a:pt x="19820" y="0"/>
                  </a:lnTo>
                </a:path>
              </a:pathLst>
            </a:custGeom>
            <a:ln w="6334">
              <a:solidFill>
                <a:srgbClr val="000000"/>
              </a:solidFill>
            </a:ln>
          </p:spPr>
          <p:txBody>
            <a:bodyPr wrap="square" lIns="0" tIns="0" rIns="0" bIns="0" rtlCol="0"/>
            <a:lstStyle/>
            <a:p>
              <a:endParaRPr sz="1634"/>
            </a:p>
          </p:txBody>
        </p:sp>
        <p:sp>
          <p:nvSpPr>
            <p:cNvPr id="61" name="object 61"/>
            <p:cNvSpPr/>
            <p:nvPr/>
          </p:nvSpPr>
          <p:spPr>
            <a:xfrm>
              <a:off x="5856623" y="4567421"/>
              <a:ext cx="29209" cy="59690"/>
            </a:xfrm>
            <a:custGeom>
              <a:avLst/>
              <a:gdLst/>
              <a:ahLst/>
              <a:cxnLst/>
              <a:rect l="l" t="t" r="r" b="b"/>
              <a:pathLst>
                <a:path w="29210" h="59689">
                  <a:moveTo>
                    <a:pt x="0" y="0"/>
                  </a:moveTo>
                  <a:lnTo>
                    <a:pt x="28949" y="59444"/>
                  </a:lnTo>
                </a:path>
              </a:pathLst>
            </a:custGeom>
            <a:ln w="12897">
              <a:solidFill>
                <a:srgbClr val="000000"/>
              </a:solidFill>
            </a:ln>
          </p:spPr>
          <p:txBody>
            <a:bodyPr wrap="square" lIns="0" tIns="0" rIns="0" bIns="0" rtlCol="0"/>
            <a:lstStyle/>
            <a:p>
              <a:endParaRPr sz="1634"/>
            </a:p>
          </p:txBody>
        </p:sp>
        <p:sp>
          <p:nvSpPr>
            <p:cNvPr id="62" name="object 62"/>
            <p:cNvSpPr/>
            <p:nvPr/>
          </p:nvSpPr>
          <p:spPr>
            <a:xfrm>
              <a:off x="5888621" y="4453125"/>
              <a:ext cx="424180" cy="173990"/>
            </a:xfrm>
            <a:custGeom>
              <a:avLst/>
              <a:gdLst/>
              <a:ahLst/>
              <a:cxnLst/>
              <a:rect l="l" t="t" r="r" b="b"/>
              <a:pathLst>
                <a:path w="424179" h="173989">
                  <a:moveTo>
                    <a:pt x="0" y="173739"/>
                  </a:moveTo>
                  <a:lnTo>
                    <a:pt x="38093" y="0"/>
                  </a:lnTo>
                </a:path>
                <a:path w="424179" h="173989">
                  <a:moveTo>
                    <a:pt x="38093" y="0"/>
                  </a:moveTo>
                  <a:lnTo>
                    <a:pt x="423673" y="0"/>
                  </a:lnTo>
                </a:path>
              </a:pathLst>
            </a:custGeom>
            <a:ln w="6388">
              <a:solidFill>
                <a:srgbClr val="000000"/>
              </a:solidFill>
            </a:ln>
          </p:spPr>
          <p:txBody>
            <a:bodyPr wrap="square" lIns="0" tIns="0" rIns="0" bIns="0" rtlCol="0"/>
            <a:lstStyle/>
            <a:p>
              <a:endParaRPr sz="1634"/>
            </a:p>
          </p:txBody>
        </p:sp>
      </p:grpSp>
      <p:sp>
        <p:nvSpPr>
          <p:cNvPr id="63" name="object 63"/>
          <p:cNvSpPr/>
          <p:nvPr/>
        </p:nvSpPr>
        <p:spPr>
          <a:xfrm>
            <a:off x="7536649" y="4033196"/>
            <a:ext cx="84716" cy="0"/>
          </a:xfrm>
          <a:custGeom>
            <a:avLst/>
            <a:gdLst/>
            <a:ahLst/>
            <a:cxnLst/>
            <a:rect l="l" t="t" r="r" b="b"/>
            <a:pathLst>
              <a:path w="93345">
                <a:moveTo>
                  <a:pt x="0" y="0"/>
                </a:moveTo>
                <a:lnTo>
                  <a:pt x="92975" y="0"/>
                </a:lnTo>
              </a:path>
            </a:pathLst>
          </a:custGeom>
          <a:ln w="6291">
            <a:solidFill>
              <a:srgbClr val="000000"/>
            </a:solidFill>
          </a:ln>
        </p:spPr>
        <p:txBody>
          <a:bodyPr wrap="square" lIns="0" tIns="0" rIns="0" bIns="0" rtlCol="0"/>
          <a:lstStyle/>
          <a:p>
            <a:endParaRPr sz="1634"/>
          </a:p>
        </p:txBody>
      </p:sp>
      <p:sp>
        <p:nvSpPr>
          <p:cNvPr id="64" name="object 64"/>
          <p:cNvSpPr/>
          <p:nvPr/>
        </p:nvSpPr>
        <p:spPr>
          <a:xfrm>
            <a:off x="7897652" y="4033196"/>
            <a:ext cx="281236" cy="0"/>
          </a:xfrm>
          <a:custGeom>
            <a:avLst/>
            <a:gdLst/>
            <a:ahLst/>
            <a:cxnLst/>
            <a:rect l="l" t="t" r="r" b="b"/>
            <a:pathLst>
              <a:path w="309879">
                <a:moveTo>
                  <a:pt x="0" y="0"/>
                </a:moveTo>
                <a:lnTo>
                  <a:pt x="309376" y="0"/>
                </a:lnTo>
              </a:path>
            </a:pathLst>
          </a:custGeom>
          <a:ln w="6291">
            <a:solidFill>
              <a:srgbClr val="000000"/>
            </a:solidFill>
          </a:ln>
        </p:spPr>
        <p:txBody>
          <a:bodyPr wrap="square" lIns="0" tIns="0" rIns="0" bIns="0" rtlCol="0"/>
          <a:lstStyle/>
          <a:p>
            <a:endParaRPr sz="1634"/>
          </a:p>
        </p:txBody>
      </p:sp>
      <p:sp>
        <p:nvSpPr>
          <p:cNvPr id="65" name="object 65"/>
          <p:cNvSpPr/>
          <p:nvPr/>
        </p:nvSpPr>
        <p:spPr>
          <a:xfrm>
            <a:off x="8946063" y="4051175"/>
            <a:ext cx="563048" cy="0"/>
          </a:xfrm>
          <a:custGeom>
            <a:avLst/>
            <a:gdLst/>
            <a:ahLst/>
            <a:cxnLst/>
            <a:rect l="l" t="t" r="r" b="b"/>
            <a:pathLst>
              <a:path w="620395">
                <a:moveTo>
                  <a:pt x="0" y="0"/>
                </a:moveTo>
                <a:lnTo>
                  <a:pt x="620270" y="0"/>
                </a:lnTo>
              </a:path>
            </a:pathLst>
          </a:custGeom>
          <a:ln w="6291">
            <a:solidFill>
              <a:srgbClr val="000000"/>
            </a:solidFill>
          </a:ln>
        </p:spPr>
        <p:txBody>
          <a:bodyPr wrap="square" lIns="0" tIns="0" rIns="0" bIns="0" rtlCol="0"/>
          <a:lstStyle/>
          <a:p>
            <a:endParaRPr sz="1634"/>
          </a:p>
        </p:txBody>
      </p:sp>
      <p:grpSp>
        <p:nvGrpSpPr>
          <p:cNvPr id="66" name="object 66"/>
          <p:cNvGrpSpPr/>
          <p:nvPr/>
        </p:nvGrpSpPr>
        <p:grpSpPr>
          <a:xfrm>
            <a:off x="7777215" y="4659574"/>
            <a:ext cx="564776" cy="175196"/>
            <a:chOff x="7199150" y="5134160"/>
            <a:chExt cx="622300" cy="193040"/>
          </a:xfrm>
        </p:grpSpPr>
        <p:sp>
          <p:nvSpPr>
            <p:cNvPr id="67" name="object 67"/>
            <p:cNvSpPr/>
            <p:nvPr/>
          </p:nvSpPr>
          <p:spPr>
            <a:xfrm>
              <a:off x="7202316" y="5254741"/>
              <a:ext cx="21590" cy="10795"/>
            </a:xfrm>
            <a:custGeom>
              <a:avLst/>
              <a:gdLst/>
              <a:ahLst/>
              <a:cxnLst/>
              <a:rect l="l" t="t" r="r" b="b"/>
              <a:pathLst>
                <a:path w="21590" h="10795">
                  <a:moveTo>
                    <a:pt x="0" y="10670"/>
                  </a:moveTo>
                  <a:lnTo>
                    <a:pt x="21336" y="0"/>
                  </a:lnTo>
                </a:path>
              </a:pathLst>
            </a:custGeom>
            <a:ln w="6330">
              <a:solidFill>
                <a:srgbClr val="000000"/>
              </a:solidFill>
            </a:ln>
          </p:spPr>
          <p:txBody>
            <a:bodyPr wrap="square" lIns="0" tIns="0" rIns="0" bIns="0" rtlCol="0"/>
            <a:lstStyle/>
            <a:p>
              <a:endParaRPr sz="1634"/>
            </a:p>
          </p:txBody>
        </p:sp>
        <p:sp>
          <p:nvSpPr>
            <p:cNvPr id="68" name="object 68"/>
            <p:cNvSpPr/>
            <p:nvPr/>
          </p:nvSpPr>
          <p:spPr>
            <a:xfrm>
              <a:off x="7223653" y="5257788"/>
              <a:ext cx="27940" cy="62865"/>
            </a:xfrm>
            <a:custGeom>
              <a:avLst/>
              <a:gdLst/>
              <a:ahLst/>
              <a:cxnLst/>
              <a:rect l="l" t="t" r="r" b="b"/>
              <a:pathLst>
                <a:path w="27940" h="62864">
                  <a:moveTo>
                    <a:pt x="0" y="0"/>
                  </a:moveTo>
                  <a:lnTo>
                    <a:pt x="27433" y="62490"/>
                  </a:lnTo>
                </a:path>
              </a:pathLst>
            </a:custGeom>
            <a:ln w="12909">
              <a:solidFill>
                <a:srgbClr val="000000"/>
              </a:solidFill>
            </a:ln>
          </p:spPr>
          <p:txBody>
            <a:bodyPr wrap="square" lIns="0" tIns="0" rIns="0" bIns="0" rtlCol="0"/>
            <a:lstStyle/>
            <a:p>
              <a:endParaRPr sz="1634"/>
            </a:p>
          </p:txBody>
        </p:sp>
        <p:sp>
          <p:nvSpPr>
            <p:cNvPr id="69" name="object 69"/>
            <p:cNvSpPr/>
            <p:nvPr/>
          </p:nvSpPr>
          <p:spPr>
            <a:xfrm>
              <a:off x="7255650" y="5137399"/>
              <a:ext cx="565785" cy="182880"/>
            </a:xfrm>
            <a:custGeom>
              <a:avLst/>
              <a:gdLst/>
              <a:ahLst/>
              <a:cxnLst/>
              <a:rect l="l" t="t" r="r" b="b"/>
              <a:pathLst>
                <a:path w="565784" h="182879">
                  <a:moveTo>
                    <a:pt x="0" y="182879"/>
                  </a:moveTo>
                  <a:lnTo>
                    <a:pt x="38109" y="0"/>
                  </a:lnTo>
                </a:path>
                <a:path w="565784" h="182879">
                  <a:moveTo>
                    <a:pt x="38109" y="0"/>
                  </a:moveTo>
                  <a:lnTo>
                    <a:pt x="565403" y="0"/>
                  </a:lnTo>
                </a:path>
              </a:pathLst>
            </a:custGeom>
            <a:ln w="6388">
              <a:solidFill>
                <a:srgbClr val="000000"/>
              </a:solidFill>
            </a:ln>
          </p:spPr>
          <p:txBody>
            <a:bodyPr wrap="square" lIns="0" tIns="0" rIns="0" bIns="0" rtlCol="0"/>
            <a:lstStyle/>
            <a:p>
              <a:endParaRPr sz="1634"/>
            </a:p>
          </p:txBody>
        </p:sp>
      </p:grpSp>
      <p:sp>
        <p:nvSpPr>
          <p:cNvPr id="70" name="object 70"/>
          <p:cNvSpPr/>
          <p:nvPr/>
        </p:nvSpPr>
        <p:spPr>
          <a:xfrm>
            <a:off x="6622382" y="5237890"/>
            <a:ext cx="85869" cy="0"/>
          </a:xfrm>
          <a:custGeom>
            <a:avLst/>
            <a:gdLst/>
            <a:ahLst/>
            <a:cxnLst/>
            <a:rect l="l" t="t" r="r" b="b"/>
            <a:pathLst>
              <a:path w="94614">
                <a:moveTo>
                  <a:pt x="0" y="0"/>
                </a:moveTo>
                <a:lnTo>
                  <a:pt x="94477" y="0"/>
                </a:lnTo>
              </a:path>
            </a:pathLst>
          </a:custGeom>
          <a:ln w="6291">
            <a:solidFill>
              <a:srgbClr val="000000"/>
            </a:solidFill>
          </a:ln>
        </p:spPr>
        <p:txBody>
          <a:bodyPr wrap="square" lIns="0" tIns="0" rIns="0" bIns="0" rtlCol="0"/>
          <a:lstStyle/>
          <a:p>
            <a:endParaRPr sz="1634"/>
          </a:p>
        </p:txBody>
      </p:sp>
      <p:sp>
        <p:nvSpPr>
          <p:cNvPr id="71" name="object 71"/>
          <p:cNvSpPr/>
          <p:nvPr/>
        </p:nvSpPr>
        <p:spPr>
          <a:xfrm>
            <a:off x="7630704" y="5232365"/>
            <a:ext cx="482942" cy="0"/>
          </a:xfrm>
          <a:custGeom>
            <a:avLst/>
            <a:gdLst/>
            <a:ahLst/>
            <a:cxnLst/>
            <a:rect l="l" t="t" r="r" b="b"/>
            <a:pathLst>
              <a:path w="532129">
                <a:moveTo>
                  <a:pt x="0" y="0"/>
                </a:moveTo>
                <a:lnTo>
                  <a:pt x="531874" y="0"/>
                </a:lnTo>
              </a:path>
            </a:pathLst>
          </a:custGeom>
          <a:ln w="6291">
            <a:solidFill>
              <a:srgbClr val="000000"/>
            </a:solidFill>
          </a:ln>
        </p:spPr>
        <p:txBody>
          <a:bodyPr wrap="square" lIns="0" tIns="0" rIns="0" bIns="0" rtlCol="0"/>
          <a:lstStyle/>
          <a:p>
            <a:endParaRPr sz="1634"/>
          </a:p>
        </p:txBody>
      </p:sp>
      <p:sp>
        <p:nvSpPr>
          <p:cNvPr id="72" name="object 72"/>
          <p:cNvSpPr/>
          <p:nvPr/>
        </p:nvSpPr>
        <p:spPr>
          <a:xfrm>
            <a:off x="8214394" y="5232365"/>
            <a:ext cx="126210" cy="0"/>
          </a:xfrm>
          <a:custGeom>
            <a:avLst/>
            <a:gdLst/>
            <a:ahLst/>
            <a:cxnLst/>
            <a:rect l="l" t="t" r="r" b="b"/>
            <a:pathLst>
              <a:path w="139065">
                <a:moveTo>
                  <a:pt x="0" y="0"/>
                </a:moveTo>
                <a:lnTo>
                  <a:pt x="138681" y="0"/>
                </a:lnTo>
              </a:path>
            </a:pathLst>
          </a:custGeom>
          <a:ln w="6291">
            <a:solidFill>
              <a:srgbClr val="000000"/>
            </a:solidFill>
          </a:ln>
        </p:spPr>
        <p:txBody>
          <a:bodyPr wrap="square" lIns="0" tIns="0" rIns="0" bIns="0" rtlCol="0"/>
          <a:lstStyle/>
          <a:p>
            <a:endParaRPr sz="1634"/>
          </a:p>
        </p:txBody>
      </p:sp>
      <p:sp>
        <p:nvSpPr>
          <p:cNvPr id="73" name="object 73"/>
          <p:cNvSpPr/>
          <p:nvPr/>
        </p:nvSpPr>
        <p:spPr>
          <a:xfrm>
            <a:off x="9127253" y="5237895"/>
            <a:ext cx="84716" cy="0"/>
          </a:xfrm>
          <a:custGeom>
            <a:avLst/>
            <a:gdLst/>
            <a:ahLst/>
            <a:cxnLst/>
            <a:rect l="l" t="t" r="r" b="b"/>
            <a:pathLst>
              <a:path w="93345">
                <a:moveTo>
                  <a:pt x="0" y="0"/>
                </a:moveTo>
                <a:lnTo>
                  <a:pt x="92960" y="0"/>
                </a:lnTo>
              </a:path>
            </a:pathLst>
          </a:custGeom>
          <a:ln w="6291">
            <a:solidFill>
              <a:srgbClr val="000000"/>
            </a:solidFill>
          </a:ln>
        </p:spPr>
        <p:txBody>
          <a:bodyPr wrap="square" lIns="0" tIns="0" rIns="0" bIns="0" rtlCol="0"/>
          <a:lstStyle/>
          <a:p>
            <a:endParaRPr sz="1634"/>
          </a:p>
        </p:txBody>
      </p:sp>
      <p:sp>
        <p:nvSpPr>
          <p:cNvPr id="74" name="object 74"/>
          <p:cNvSpPr txBox="1"/>
          <p:nvPr/>
        </p:nvSpPr>
        <p:spPr>
          <a:xfrm>
            <a:off x="2432444" y="5598430"/>
            <a:ext cx="115261" cy="234516"/>
          </a:xfrm>
          <a:prstGeom prst="rect">
            <a:avLst/>
          </a:prstGeom>
        </p:spPr>
        <p:txBody>
          <a:bodyPr vert="horz" wrap="square" lIns="0" tIns="10950" rIns="0" bIns="0" rtlCol="0">
            <a:spAutoFit/>
          </a:bodyPr>
          <a:lstStyle/>
          <a:p>
            <a:pPr marL="11527">
              <a:spcBef>
                <a:spcPts val="86"/>
              </a:spcBef>
            </a:pPr>
            <a:r>
              <a:rPr sz="1452" spc="-5" dirty="0">
                <a:solidFill>
                  <a:srgbClr val="FF0000"/>
                </a:solidFill>
                <a:latin typeface="Times New Roman"/>
                <a:cs typeface="Times New Roman"/>
              </a:rPr>
              <a:t>*</a:t>
            </a:r>
            <a:endParaRPr sz="1452">
              <a:latin typeface="Times New Roman"/>
              <a:cs typeface="Times New Roman"/>
            </a:endParaRPr>
          </a:p>
        </p:txBody>
      </p:sp>
      <p:sp>
        <p:nvSpPr>
          <p:cNvPr id="75" name="object 75"/>
          <p:cNvSpPr txBox="1"/>
          <p:nvPr/>
        </p:nvSpPr>
        <p:spPr>
          <a:xfrm>
            <a:off x="3613634" y="5555672"/>
            <a:ext cx="507146" cy="457652"/>
          </a:xfrm>
          <a:prstGeom prst="rect">
            <a:avLst/>
          </a:prstGeom>
        </p:spPr>
        <p:txBody>
          <a:bodyPr vert="horz" wrap="square" lIns="0" tIns="56478" rIns="0" bIns="0" rtlCol="0">
            <a:spAutoFit/>
          </a:bodyPr>
          <a:lstStyle/>
          <a:p>
            <a:pPr marR="4611" algn="r">
              <a:spcBef>
                <a:spcPts val="445"/>
              </a:spcBef>
            </a:pPr>
            <a:r>
              <a:rPr sz="1089" spc="-5" dirty="0">
                <a:latin typeface="Times New Roman"/>
                <a:cs typeface="Times New Roman"/>
              </a:rPr>
              <a:t>0</a:t>
            </a:r>
            <a:r>
              <a:rPr sz="1089" spc="-32" dirty="0">
                <a:latin typeface="Times New Roman"/>
                <a:cs typeface="Times New Roman"/>
              </a:rPr>
              <a:t> </a:t>
            </a:r>
            <a:r>
              <a:rPr sz="1089" spc="-5" dirty="0">
                <a:latin typeface="Symbol"/>
                <a:cs typeface="Symbol"/>
              </a:rPr>
              <a:t></a:t>
            </a:r>
            <a:r>
              <a:rPr sz="1089" spc="-64" dirty="0">
                <a:latin typeface="Times New Roman"/>
                <a:cs typeface="Times New Roman"/>
              </a:rPr>
              <a:t> </a:t>
            </a:r>
            <a:r>
              <a:rPr sz="1135" spc="-27" dirty="0">
                <a:latin typeface="Symbol"/>
                <a:cs typeface="Symbol"/>
              </a:rPr>
              <a:t></a:t>
            </a:r>
            <a:r>
              <a:rPr sz="1135" spc="103" dirty="0">
                <a:latin typeface="Times New Roman"/>
                <a:cs typeface="Times New Roman"/>
              </a:rPr>
              <a:t> </a:t>
            </a:r>
            <a:r>
              <a:rPr sz="1089" spc="-5" dirty="0">
                <a:latin typeface="Symbol"/>
                <a:cs typeface="Symbol"/>
              </a:rPr>
              <a:t></a:t>
            </a:r>
            <a:r>
              <a:rPr sz="1089" spc="-118" dirty="0">
                <a:latin typeface="Times New Roman"/>
                <a:cs typeface="Times New Roman"/>
              </a:rPr>
              <a:t> </a:t>
            </a:r>
            <a:r>
              <a:rPr sz="1089" spc="-5" dirty="0">
                <a:latin typeface="Times New Roman"/>
                <a:cs typeface="Times New Roman"/>
              </a:rPr>
              <a:t>1</a:t>
            </a:r>
            <a:endParaRPr sz="1089">
              <a:latin typeface="Times New Roman"/>
              <a:cs typeface="Times New Roman"/>
            </a:endParaRPr>
          </a:p>
          <a:p>
            <a:pPr marR="4611" algn="r">
              <a:spcBef>
                <a:spcPts val="359"/>
              </a:spcBef>
            </a:pPr>
            <a:r>
              <a:rPr sz="1135" spc="-27" dirty="0">
                <a:latin typeface="Symbol"/>
                <a:cs typeface="Symbol"/>
              </a:rPr>
              <a:t></a:t>
            </a:r>
            <a:r>
              <a:rPr sz="1135" spc="127" dirty="0">
                <a:latin typeface="Times New Roman"/>
                <a:cs typeface="Times New Roman"/>
              </a:rPr>
              <a:t> </a:t>
            </a:r>
            <a:r>
              <a:rPr sz="1089" spc="-5" dirty="0">
                <a:latin typeface="Symbol"/>
                <a:cs typeface="Symbol"/>
              </a:rPr>
              <a:t></a:t>
            </a:r>
            <a:r>
              <a:rPr sz="1089" spc="-132" dirty="0">
                <a:latin typeface="Times New Roman"/>
                <a:cs typeface="Times New Roman"/>
              </a:rPr>
              <a:t> </a:t>
            </a:r>
            <a:r>
              <a:rPr sz="1089" spc="-5" dirty="0">
                <a:latin typeface="Times New Roman"/>
                <a:cs typeface="Times New Roman"/>
              </a:rPr>
              <a:t>1</a:t>
            </a:r>
            <a:endParaRPr sz="1089">
              <a:latin typeface="Times New Roman"/>
              <a:cs typeface="Times New Roman"/>
            </a:endParaRPr>
          </a:p>
        </p:txBody>
      </p:sp>
      <p:sp>
        <p:nvSpPr>
          <p:cNvPr id="76" name="object 76"/>
          <p:cNvSpPr txBox="1"/>
          <p:nvPr/>
        </p:nvSpPr>
        <p:spPr>
          <a:xfrm>
            <a:off x="2859830" y="5572705"/>
            <a:ext cx="605118" cy="436045"/>
          </a:xfrm>
          <a:prstGeom prst="rect">
            <a:avLst/>
          </a:prstGeom>
        </p:spPr>
        <p:txBody>
          <a:bodyPr vert="horz" wrap="square" lIns="0" tIns="10950" rIns="0" bIns="0" rtlCol="0">
            <a:spAutoFit/>
          </a:bodyPr>
          <a:lstStyle/>
          <a:p>
            <a:pPr marL="11527" marR="4611" indent="2305">
              <a:lnSpc>
                <a:spcPct val="112900"/>
              </a:lnSpc>
              <a:spcBef>
                <a:spcPts val="86"/>
              </a:spcBef>
            </a:pPr>
            <a:r>
              <a:rPr sz="1271" i="1" spc="-5" dirty="0">
                <a:latin typeface="Times New Roman"/>
                <a:cs typeface="Times New Roman"/>
              </a:rPr>
              <a:t>Valid</a:t>
            </a:r>
            <a:r>
              <a:rPr sz="1271" i="1" spc="-77" dirty="0">
                <a:latin typeface="Times New Roman"/>
                <a:cs typeface="Times New Roman"/>
              </a:rPr>
              <a:t> </a:t>
            </a:r>
            <a:r>
              <a:rPr sz="1271" i="1" dirty="0">
                <a:latin typeface="Times New Roman"/>
                <a:cs typeface="Times New Roman"/>
              </a:rPr>
              <a:t>for </a:t>
            </a:r>
            <a:r>
              <a:rPr sz="1271" i="1" spc="-304" dirty="0">
                <a:latin typeface="Times New Roman"/>
                <a:cs typeface="Times New Roman"/>
              </a:rPr>
              <a:t> </a:t>
            </a:r>
            <a:r>
              <a:rPr sz="1271" i="1" dirty="0">
                <a:latin typeface="Times New Roman"/>
                <a:cs typeface="Times New Roman"/>
              </a:rPr>
              <a:t>If</a:t>
            </a:r>
            <a:endParaRPr sz="1271">
              <a:latin typeface="Times New Roman"/>
              <a:cs typeface="Times New Roman"/>
            </a:endParaRPr>
          </a:p>
        </p:txBody>
      </p:sp>
      <p:grpSp>
        <p:nvGrpSpPr>
          <p:cNvPr id="77" name="object 77"/>
          <p:cNvGrpSpPr/>
          <p:nvPr/>
        </p:nvGrpSpPr>
        <p:grpSpPr>
          <a:xfrm>
            <a:off x="5605700" y="5846292"/>
            <a:ext cx="87598" cy="191908"/>
            <a:chOff x="4806462" y="6441748"/>
            <a:chExt cx="96520" cy="211454"/>
          </a:xfrm>
        </p:grpSpPr>
        <p:sp>
          <p:nvSpPr>
            <p:cNvPr id="78" name="object 78"/>
            <p:cNvSpPr/>
            <p:nvPr/>
          </p:nvSpPr>
          <p:spPr>
            <a:xfrm>
              <a:off x="4809631" y="6573000"/>
              <a:ext cx="20320" cy="10795"/>
            </a:xfrm>
            <a:custGeom>
              <a:avLst/>
              <a:gdLst/>
              <a:ahLst/>
              <a:cxnLst/>
              <a:rect l="l" t="t" r="r" b="b"/>
              <a:pathLst>
                <a:path w="20320" h="10795">
                  <a:moveTo>
                    <a:pt x="0" y="10670"/>
                  </a:moveTo>
                  <a:lnTo>
                    <a:pt x="19805" y="0"/>
                  </a:lnTo>
                </a:path>
              </a:pathLst>
            </a:custGeom>
            <a:ln w="6334">
              <a:solidFill>
                <a:srgbClr val="000000"/>
              </a:solidFill>
            </a:ln>
          </p:spPr>
          <p:txBody>
            <a:bodyPr wrap="square" lIns="0" tIns="0" rIns="0" bIns="0" rtlCol="0"/>
            <a:lstStyle/>
            <a:p>
              <a:endParaRPr sz="1634"/>
            </a:p>
          </p:txBody>
        </p:sp>
        <p:sp>
          <p:nvSpPr>
            <p:cNvPr id="79" name="object 79"/>
            <p:cNvSpPr/>
            <p:nvPr/>
          </p:nvSpPr>
          <p:spPr>
            <a:xfrm>
              <a:off x="4829436" y="6576062"/>
              <a:ext cx="29209" cy="70485"/>
            </a:xfrm>
            <a:custGeom>
              <a:avLst/>
              <a:gdLst/>
              <a:ahLst/>
              <a:cxnLst/>
              <a:rect l="l" t="t" r="r" b="b"/>
              <a:pathLst>
                <a:path w="29210" h="70484">
                  <a:moveTo>
                    <a:pt x="0" y="0"/>
                  </a:moveTo>
                  <a:lnTo>
                    <a:pt x="28964" y="70099"/>
                  </a:lnTo>
                </a:path>
              </a:pathLst>
            </a:custGeom>
            <a:ln w="12915">
              <a:solidFill>
                <a:srgbClr val="000000"/>
              </a:solidFill>
            </a:ln>
          </p:spPr>
          <p:txBody>
            <a:bodyPr wrap="square" lIns="0" tIns="0" rIns="0" bIns="0" rtlCol="0"/>
            <a:lstStyle/>
            <a:p>
              <a:endParaRPr sz="1634"/>
            </a:p>
          </p:txBody>
        </p:sp>
        <p:sp>
          <p:nvSpPr>
            <p:cNvPr id="80" name="object 80"/>
            <p:cNvSpPr/>
            <p:nvPr/>
          </p:nvSpPr>
          <p:spPr>
            <a:xfrm>
              <a:off x="4861449" y="6444988"/>
              <a:ext cx="38100" cy="201295"/>
            </a:xfrm>
            <a:custGeom>
              <a:avLst/>
              <a:gdLst/>
              <a:ahLst/>
              <a:cxnLst/>
              <a:rect l="l" t="t" r="r" b="b"/>
              <a:pathLst>
                <a:path w="38100" h="201295">
                  <a:moveTo>
                    <a:pt x="0" y="201173"/>
                  </a:moveTo>
                  <a:lnTo>
                    <a:pt x="38093" y="0"/>
                  </a:lnTo>
                </a:path>
              </a:pathLst>
            </a:custGeom>
            <a:ln w="6479">
              <a:solidFill>
                <a:srgbClr val="000000"/>
              </a:solidFill>
            </a:ln>
          </p:spPr>
          <p:txBody>
            <a:bodyPr wrap="square" lIns="0" tIns="0" rIns="0" bIns="0" rtlCol="0"/>
            <a:lstStyle/>
            <a:p>
              <a:endParaRPr sz="1634"/>
            </a:p>
          </p:txBody>
        </p:sp>
      </p:grpSp>
      <p:grpSp>
        <p:nvGrpSpPr>
          <p:cNvPr id="81" name="object 81"/>
          <p:cNvGrpSpPr/>
          <p:nvPr/>
        </p:nvGrpSpPr>
        <p:grpSpPr>
          <a:xfrm>
            <a:off x="6827001" y="5846292"/>
            <a:ext cx="87598" cy="191908"/>
            <a:chOff x="6152155" y="6441748"/>
            <a:chExt cx="96520" cy="211454"/>
          </a:xfrm>
        </p:grpSpPr>
        <p:sp>
          <p:nvSpPr>
            <p:cNvPr id="82" name="object 82"/>
            <p:cNvSpPr/>
            <p:nvPr/>
          </p:nvSpPr>
          <p:spPr>
            <a:xfrm>
              <a:off x="6155324" y="6573000"/>
              <a:ext cx="20320" cy="10795"/>
            </a:xfrm>
            <a:custGeom>
              <a:avLst/>
              <a:gdLst/>
              <a:ahLst/>
              <a:cxnLst/>
              <a:rect l="l" t="t" r="r" b="b"/>
              <a:pathLst>
                <a:path w="20320" h="10795">
                  <a:moveTo>
                    <a:pt x="0" y="10670"/>
                  </a:moveTo>
                  <a:lnTo>
                    <a:pt x="19805" y="0"/>
                  </a:lnTo>
                </a:path>
              </a:pathLst>
            </a:custGeom>
            <a:ln w="6334">
              <a:solidFill>
                <a:srgbClr val="000000"/>
              </a:solidFill>
            </a:ln>
          </p:spPr>
          <p:txBody>
            <a:bodyPr wrap="square" lIns="0" tIns="0" rIns="0" bIns="0" rtlCol="0"/>
            <a:lstStyle/>
            <a:p>
              <a:endParaRPr sz="1634"/>
            </a:p>
          </p:txBody>
        </p:sp>
        <p:sp>
          <p:nvSpPr>
            <p:cNvPr id="83" name="object 83"/>
            <p:cNvSpPr/>
            <p:nvPr/>
          </p:nvSpPr>
          <p:spPr>
            <a:xfrm>
              <a:off x="6175129" y="6576062"/>
              <a:ext cx="29209" cy="70485"/>
            </a:xfrm>
            <a:custGeom>
              <a:avLst/>
              <a:gdLst/>
              <a:ahLst/>
              <a:cxnLst/>
              <a:rect l="l" t="t" r="r" b="b"/>
              <a:pathLst>
                <a:path w="29210" h="70484">
                  <a:moveTo>
                    <a:pt x="0" y="0"/>
                  </a:moveTo>
                  <a:lnTo>
                    <a:pt x="28964" y="70099"/>
                  </a:lnTo>
                </a:path>
              </a:pathLst>
            </a:custGeom>
            <a:ln w="12915">
              <a:solidFill>
                <a:srgbClr val="000000"/>
              </a:solidFill>
            </a:ln>
          </p:spPr>
          <p:txBody>
            <a:bodyPr wrap="square" lIns="0" tIns="0" rIns="0" bIns="0" rtlCol="0"/>
            <a:lstStyle/>
            <a:p>
              <a:endParaRPr sz="1634"/>
            </a:p>
          </p:txBody>
        </p:sp>
        <p:sp>
          <p:nvSpPr>
            <p:cNvPr id="84" name="object 84"/>
            <p:cNvSpPr/>
            <p:nvPr/>
          </p:nvSpPr>
          <p:spPr>
            <a:xfrm>
              <a:off x="6207142" y="6444988"/>
              <a:ext cx="38100" cy="201295"/>
            </a:xfrm>
            <a:custGeom>
              <a:avLst/>
              <a:gdLst/>
              <a:ahLst/>
              <a:cxnLst/>
              <a:rect l="l" t="t" r="r" b="b"/>
              <a:pathLst>
                <a:path w="38100" h="201295">
                  <a:moveTo>
                    <a:pt x="0" y="201173"/>
                  </a:moveTo>
                  <a:lnTo>
                    <a:pt x="38093" y="0"/>
                  </a:lnTo>
                </a:path>
              </a:pathLst>
            </a:custGeom>
            <a:ln w="6479">
              <a:solidFill>
                <a:srgbClr val="000000"/>
              </a:solidFill>
            </a:ln>
          </p:spPr>
          <p:txBody>
            <a:bodyPr wrap="square" lIns="0" tIns="0" rIns="0" bIns="0" rtlCol="0"/>
            <a:lstStyle/>
            <a:p>
              <a:endParaRPr sz="1634"/>
            </a:p>
          </p:txBody>
        </p:sp>
      </p:grpSp>
      <p:sp>
        <p:nvSpPr>
          <p:cNvPr id="85" name="object 85"/>
          <p:cNvSpPr txBox="1"/>
          <p:nvPr/>
        </p:nvSpPr>
        <p:spPr>
          <a:xfrm>
            <a:off x="4935903" y="5599222"/>
            <a:ext cx="2436607" cy="456883"/>
          </a:xfrm>
          <a:prstGeom prst="rect">
            <a:avLst/>
          </a:prstGeom>
        </p:spPr>
        <p:txBody>
          <a:bodyPr vert="horz" wrap="square" lIns="0" tIns="56478" rIns="0" bIns="0" rtlCol="0">
            <a:spAutoFit/>
          </a:bodyPr>
          <a:lstStyle/>
          <a:p>
            <a:pPr marL="46106" marR="39190" indent="53598">
              <a:lnSpc>
                <a:spcPct val="75000"/>
              </a:lnSpc>
              <a:spcBef>
                <a:spcPts val="445"/>
              </a:spcBef>
              <a:tabLst>
                <a:tab pos="1113462" algn="l"/>
                <a:tab pos="1975069" algn="l"/>
                <a:tab pos="2334697" algn="l"/>
              </a:tabLst>
            </a:pPr>
            <a:r>
              <a:rPr sz="1135" spc="-27" dirty="0">
                <a:latin typeface="Symbol"/>
                <a:cs typeface="Symbol"/>
              </a:rPr>
              <a:t></a:t>
            </a:r>
            <a:r>
              <a:rPr sz="1135" spc="127" dirty="0">
                <a:latin typeface="Times New Roman"/>
                <a:cs typeface="Times New Roman"/>
              </a:rPr>
              <a:t> </a:t>
            </a:r>
            <a:r>
              <a:rPr sz="1089" spc="-5" dirty="0">
                <a:latin typeface="Symbol"/>
                <a:cs typeface="Symbol"/>
              </a:rPr>
              <a:t></a:t>
            </a:r>
            <a:r>
              <a:rPr sz="1089" dirty="0">
                <a:latin typeface="Times New Roman"/>
                <a:cs typeface="Times New Roman"/>
              </a:rPr>
              <a:t> </a:t>
            </a:r>
            <a:r>
              <a:rPr sz="1089" spc="18" dirty="0">
                <a:latin typeface="Times New Roman"/>
                <a:cs typeface="Times New Roman"/>
              </a:rPr>
              <a:t>4</a:t>
            </a:r>
            <a:r>
              <a:rPr sz="1089" i="1" spc="-5" dirty="0">
                <a:latin typeface="Times New Roman"/>
                <a:cs typeface="Times New Roman"/>
              </a:rPr>
              <a:t>h</a:t>
            </a:r>
            <a:r>
              <a:rPr sz="1089" i="1" spc="-77" dirty="0">
                <a:latin typeface="Times New Roman"/>
                <a:cs typeface="Times New Roman"/>
              </a:rPr>
              <a:t> </a:t>
            </a:r>
            <a:r>
              <a:rPr sz="1089" spc="-5" dirty="0">
                <a:latin typeface="Times New Roman"/>
                <a:cs typeface="Times New Roman"/>
              </a:rPr>
              <a:t>/</a:t>
            </a:r>
            <a:r>
              <a:rPr sz="1089" spc="-41" dirty="0">
                <a:latin typeface="Times New Roman"/>
                <a:cs typeface="Times New Roman"/>
              </a:rPr>
              <a:t> </a:t>
            </a:r>
            <a:r>
              <a:rPr sz="1089" i="1" spc="-5" dirty="0">
                <a:latin typeface="Times New Roman"/>
                <a:cs typeface="Times New Roman"/>
              </a:rPr>
              <a:t>B </a:t>
            </a:r>
            <a:r>
              <a:rPr sz="1089" i="1" dirty="0">
                <a:latin typeface="Times New Roman"/>
                <a:cs typeface="Times New Roman"/>
              </a:rPr>
              <a:t>  </a:t>
            </a:r>
            <a:r>
              <a:rPr sz="1089" i="1" spc="9" dirty="0">
                <a:latin typeface="Times New Roman"/>
                <a:cs typeface="Times New Roman"/>
              </a:rPr>
              <a:t> </a:t>
            </a:r>
            <a:r>
              <a:rPr sz="1089" i="1" u="sng" spc="-5" dirty="0">
                <a:uFill>
                  <a:solidFill>
                    <a:srgbClr val="000000"/>
                  </a:solidFill>
                </a:uFill>
                <a:latin typeface="Times New Roman"/>
                <a:cs typeface="Times New Roman"/>
              </a:rPr>
              <a:t> </a:t>
            </a:r>
            <a:r>
              <a:rPr sz="1089" i="1" u="sng" dirty="0">
                <a:uFill>
                  <a:solidFill>
                    <a:srgbClr val="000000"/>
                  </a:solidFill>
                </a:uFill>
                <a:latin typeface="Times New Roman"/>
                <a:cs typeface="Times New Roman"/>
              </a:rPr>
              <a:t>	</a:t>
            </a:r>
            <a:r>
              <a:rPr sz="1089" i="1" dirty="0">
                <a:latin typeface="Times New Roman"/>
                <a:cs typeface="Times New Roman"/>
              </a:rPr>
              <a:t>	</a:t>
            </a:r>
            <a:r>
              <a:rPr sz="1089" i="1" u="sng" spc="-5" dirty="0">
                <a:uFill>
                  <a:solidFill>
                    <a:srgbClr val="000000"/>
                  </a:solidFill>
                </a:uFill>
                <a:latin typeface="Times New Roman"/>
                <a:cs typeface="Times New Roman"/>
              </a:rPr>
              <a:t> </a:t>
            </a:r>
            <a:r>
              <a:rPr sz="1089" i="1" u="sng" dirty="0">
                <a:uFill>
                  <a:solidFill>
                    <a:srgbClr val="000000"/>
                  </a:solidFill>
                </a:uFill>
                <a:latin typeface="Times New Roman"/>
                <a:cs typeface="Times New Roman"/>
              </a:rPr>
              <a:t>	</a:t>
            </a:r>
            <a:r>
              <a:rPr sz="1089" i="1" dirty="0">
                <a:latin typeface="Times New Roman"/>
                <a:cs typeface="Times New Roman"/>
              </a:rPr>
              <a:t> </a:t>
            </a:r>
            <a:r>
              <a:rPr sz="1089" i="1" spc="-5" dirty="0">
                <a:latin typeface="Times New Roman"/>
                <a:cs typeface="Times New Roman"/>
              </a:rPr>
              <a:t>P</a:t>
            </a:r>
            <a:r>
              <a:rPr sz="1089" i="1" spc="18" dirty="0">
                <a:latin typeface="Times New Roman"/>
                <a:cs typeface="Times New Roman"/>
              </a:rPr>
              <a:t> </a:t>
            </a:r>
            <a:r>
              <a:rPr sz="1089" spc="-5" dirty="0">
                <a:latin typeface="Symbol"/>
                <a:cs typeface="Symbol"/>
              </a:rPr>
              <a:t></a:t>
            </a:r>
            <a:r>
              <a:rPr sz="1089" spc="-23" dirty="0">
                <a:latin typeface="Times New Roman"/>
                <a:cs typeface="Times New Roman"/>
              </a:rPr>
              <a:t> </a:t>
            </a:r>
            <a:r>
              <a:rPr sz="1407" spc="-91" dirty="0">
                <a:latin typeface="Symbol"/>
                <a:cs typeface="Symbol"/>
              </a:rPr>
              <a:t></a:t>
            </a:r>
            <a:r>
              <a:rPr sz="1089" i="1" spc="-5" dirty="0">
                <a:latin typeface="Times New Roman"/>
                <a:cs typeface="Times New Roman"/>
              </a:rPr>
              <a:t>B</a:t>
            </a:r>
            <a:r>
              <a:rPr sz="1089" i="1" spc="-68" dirty="0">
                <a:latin typeface="Times New Roman"/>
                <a:cs typeface="Times New Roman"/>
              </a:rPr>
              <a:t> </a:t>
            </a:r>
            <a:r>
              <a:rPr sz="1089" spc="-5" dirty="0">
                <a:latin typeface="Times New Roman"/>
                <a:cs typeface="Times New Roman"/>
              </a:rPr>
              <a:t>/</a:t>
            </a:r>
            <a:r>
              <a:rPr sz="1089" spc="-64" dirty="0">
                <a:latin typeface="Times New Roman"/>
                <a:cs typeface="Times New Roman"/>
              </a:rPr>
              <a:t> </a:t>
            </a:r>
            <a:r>
              <a:rPr sz="1089" spc="36" dirty="0">
                <a:latin typeface="Times New Roman"/>
                <a:cs typeface="Times New Roman"/>
              </a:rPr>
              <a:t>2</a:t>
            </a:r>
            <a:r>
              <a:rPr sz="1407" spc="-103" dirty="0">
                <a:latin typeface="Symbol"/>
                <a:cs typeface="Symbol"/>
              </a:rPr>
              <a:t></a:t>
            </a:r>
            <a:r>
              <a:rPr sz="1407" spc="-208" dirty="0">
                <a:latin typeface="Times New Roman"/>
                <a:cs typeface="Times New Roman"/>
              </a:rPr>
              <a:t> </a:t>
            </a:r>
            <a:r>
              <a:rPr sz="2314" spc="-408" dirty="0">
                <a:latin typeface="Symbol"/>
                <a:cs typeface="Symbol"/>
              </a:rPr>
              <a:t></a:t>
            </a:r>
            <a:r>
              <a:rPr sz="2314" spc="-86" dirty="0">
                <a:latin typeface="Times New Roman"/>
                <a:cs typeface="Times New Roman"/>
              </a:rPr>
              <a:t> </a:t>
            </a:r>
            <a:r>
              <a:rPr sz="1089" spc="-5" dirty="0">
                <a:latin typeface="Times New Roman"/>
                <a:cs typeface="Times New Roman"/>
              </a:rPr>
              <a:t>1</a:t>
            </a:r>
            <a:r>
              <a:rPr sz="1089" spc="-177" dirty="0">
                <a:latin typeface="Times New Roman"/>
                <a:cs typeface="Times New Roman"/>
              </a:rPr>
              <a:t> </a:t>
            </a:r>
            <a:r>
              <a:rPr sz="1089" spc="-5" dirty="0">
                <a:latin typeface="Symbol"/>
                <a:cs typeface="Symbol"/>
              </a:rPr>
              <a:t></a:t>
            </a:r>
            <a:r>
              <a:rPr sz="1089" spc="-118" dirty="0">
                <a:latin typeface="Times New Roman"/>
                <a:cs typeface="Times New Roman"/>
              </a:rPr>
              <a:t> </a:t>
            </a:r>
            <a:r>
              <a:rPr sz="1135" spc="-27" dirty="0">
                <a:latin typeface="Symbol"/>
                <a:cs typeface="Symbol"/>
              </a:rPr>
              <a:t></a:t>
            </a:r>
            <a:r>
              <a:rPr sz="1135" spc="-82" dirty="0">
                <a:latin typeface="Times New Roman"/>
                <a:cs typeface="Times New Roman"/>
              </a:rPr>
              <a:t> </a:t>
            </a:r>
            <a:r>
              <a:rPr sz="953" spc="-6" baseline="43650" dirty="0">
                <a:latin typeface="Times New Roman"/>
                <a:cs typeface="Times New Roman"/>
              </a:rPr>
              <a:t>2</a:t>
            </a:r>
            <a:r>
              <a:rPr sz="953" baseline="43650" dirty="0">
                <a:latin typeface="Times New Roman"/>
                <a:cs typeface="Times New Roman"/>
              </a:rPr>
              <a:t>  </a:t>
            </a:r>
            <a:r>
              <a:rPr sz="953" spc="-115" baseline="43650" dirty="0">
                <a:latin typeface="Times New Roman"/>
                <a:cs typeface="Times New Roman"/>
              </a:rPr>
              <a:t> </a:t>
            </a:r>
            <a:r>
              <a:rPr sz="1089" spc="-5" dirty="0">
                <a:latin typeface="Symbol"/>
                <a:cs typeface="Symbol"/>
              </a:rPr>
              <a:t></a:t>
            </a:r>
            <a:r>
              <a:rPr sz="1089" spc="-64" dirty="0">
                <a:latin typeface="Times New Roman"/>
                <a:cs typeface="Times New Roman"/>
              </a:rPr>
              <a:t> </a:t>
            </a:r>
            <a:r>
              <a:rPr sz="1407" spc="-254" dirty="0">
                <a:latin typeface="Symbol"/>
                <a:cs typeface="Symbol"/>
              </a:rPr>
              <a:t></a:t>
            </a:r>
            <a:r>
              <a:rPr sz="1089" spc="82" dirty="0">
                <a:latin typeface="Times New Roman"/>
                <a:cs typeface="Times New Roman"/>
              </a:rPr>
              <a:t>1</a:t>
            </a:r>
            <a:r>
              <a:rPr sz="1089" spc="-5" dirty="0">
                <a:latin typeface="Times New Roman"/>
                <a:cs typeface="Times New Roman"/>
              </a:rPr>
              <a:t>/</a:t>
            </a:r>
            <a:r>
              <a:rPr sz="1089" spc="-141" dirty="0">
                <a:latin typeface="Times New Roman"/>
                <a:cs typeface="Times New Roman"/>
              </a:rPr>
              <a:t> </a:t>
            </a:r>
            <a:r>
              <a:rPr sz="1135" spc="-27" dirty="0">
                <a:latin typeface="Symbol"/>
                <a:cs typeface="Symbol"/>
              </a:rPr>
              <a:t></a:t>
            </a:r>
            <a:r>
              <a:rPr sz="1135" spc="-91" dirty="0">
                <a:latin typeface="Times New Roman"/>
                <a:cs typeface="Times New Roman"/>
              </a:rPr>
              <a:t> </a:t>
            </a:r>
            <a:r>
              <a:rPr sz="1407" spc="-103" dirty="0">
                <a:latin typeface="Symbol"/>
                <a:cs typeface="Symbol"/>
              </a:rPr>
              <a:t></a:t>
            </a:r>
            <a:r>
              <a:rPr sz="1407" spc="-195" dirty="0">
                <a:latin typeface="Times New Roman"/>
                <a:cs typeface="Times New Roman"/>
              </a:rPr>
              <a:t> </a:t>
            </a:r>
            <a:r>
              <a:rPr sz="1089" spc="-5" dirty="0">
                <a:latin typeface="Times New Roman"/>
                <a:cs typeface="Times New Roman"/>
              </a:rPr>
              <a:t>l</a:t>
            </a:r>
            <a:r>
              <a:rPr sz="1089" spc="59" dirty="0">
                <a:latin typeface="Times New Roman"/>
                <a:cs typeface="Times New Roman"/>
              </a:rPr>
              <a:t>n</a:t>
            </a:r>
            <a:r>
              <a:rPr sz="2224" spc="-572" dirty="0">
                <a:latin typeface="Symbol"/>
                <a:cs typeface="Symbol"/>
              </a:rPr>
              <a:t></a:t>
            </a:r>
            <a:r>
              <a:rPr sz="1135" spc="-27" dirty="0">
                <a:latin typeface="Symbol"/>
                <a:cs typeface="Symbol"/>
              </a:rPr>
              <a:t></a:t>
            </a:r>
            <a:r>
              <a:rPr sz="1135" spc="59" dirty="0">
                <a:latin typeface="Times New Roman"/>
                <a:cs typeface="Times New Roman"/>
              </a:rPr>
              <a:t> </a:t>
            </a:r>
            <a:r>
              <a:rPr sz="1089" spc="-5" dirty="0">
                <a:latin typeface="Symbol"/>
                <a:cs typeface="Symbol"/>
              </a:rPr>
              <a:t></a:t>
            </a:r>
            <a:r>
              <a:rPr sz="1089" dirty="0">
                <a:latin typeface="Times New Roman"/>
                <a:cs typeface="Times New Roman"/>
              </a:rPr>
              <a:t>  </a:t>
            </a:r>
            <a:r>
              <a:rPr sz="1089" spc="32" dirty="0">
                <a:latin typeface="Times New Roman"/>
                <a:cs typeface="Times New Roman"/>
              </a:rPr>
              <a:t> </a:t>
            </a:r>
            <a:r>
              <a:rPr sz="1089" spc="-5" dirty="0">
                <a:latin typeface="Times New Roman"/>
                <a:cs typeface="Times New Roman"/>
              </a:rPr>
              <a:t>1</a:t>
            </a:r>
            <a:r>
              <a:rPr sz="1089" spc="-177" dirty="0">
                <a:latin typeface="Times New Roman"/>
                <a:cs typeface="Times New Roman"/>
              </a:rPr>
              <a:t> </a:t>
            </a:r>
            <a:r>
              <a:rPr sz="1089" spc="-5" dirty="0">
                <a:latin typeface="Symbol"/>
                <a:cs typeface="Symbol"/>
              </a:rPr>
              <a:t></a:t>
            </a:r>
            <a:r>
              <a:rPr sz="1089" spc="-118" dirty="0">
                <a:latin typeface="Times New Roman"/>
                <a:cs typeface="Times New Roman"/>
              </a:rPr>
              <a:t> </a:t>
            </a:r>
            <a:r>
              <a:rPr sz="1135" spc="-27" dirty="0">
                <a:latin typeface="Symbol"/>
                <a:cs typeface="Symbol"/>
              </a:rPr>
              <a:t></a:t>
            </a:r>
            <a:r>
              <a:rPr sz="1135" spc="-82" dirty="0">
                <a:latin typeface="Times New Roman"/>
                <a:cs typeface="Times New Roman"/>
              </a:rPr>
              <a:t> </a:t>
            </a:r>
            <a:r>
              <a:rPr sz="953" spc="-6" baseline="43650" dirty="0">
                <a:latin typeface="Times New Roman"/>
                <a:cs typeface="Times New Roman"/>
              </a:rPr>
              <a:t>2</a:t>
            </a:r>
            <a:r>
              <a:rPr sz="953" baseline="43650" dirty="0">
                <a:latin typeface="Times New Roman"/>
                <a:cs typeface="Times New Roman"/>
              </a:rPr>
              <a:t> </a:t>
            </a:r>
            <a:r>
              <a:rPr sz="953" spc="-88" baseline="43650" dirty="0">
                <a:latin typeface="Times New Roman"/>
                <a:cs typeface="Times New Roman"/>
              </a:rPr>
              <a:t> </a:t>
            </a:r>
            <a:r>
              <a:rPr sz="2224" spc="-517" dirty="0">
                <a:latin typeface="Symbol"/>
                <a:cs typeface="Symbol"/>
              </a:rPr>
              <a:t></a:t>
            </a:r>
            <a:r>
              <a:rPr sz="2314" spc="-408" dirty="0">
                <a:latin typeface="Symbol"/>
                <a:cs typeface="Symbol"/>
              </a:rPr>
              <a:t></a:t>
            </a:r>
            <a:endParaRPr sz="2314">
              <a:latin typeface="Symbol"/>
              <a:cs typeface="Symbol"/>
            </a:endParaRPr>
          </a:p>
        </p:txBody>
      </p:sp>
      <p:sp>
        <p:nvSpPr>
          <p:cNvPr id="86" name="object 86"/>
          <p:cNvSpPr txBox="1"/>
          <p:nvPr/>
        </p:nvSpPr>
        <p:spPr>
          <a:xfrm>
            <a:off x="4390952" y="5583769"/>
            <a:ext cx="420125" cy="416045"/>
          </a:xfrm>
          <a:prstGeom prst="rect">
            <a:avLst/>
          </a:prstGeom>
        </p:spPr>
        <p:txBody>
          <a:bodyPr vert="horz" wrap="square" lIns="0" tIns="11526" rIns="0" bIns="0" rtlCol="0">
            <a:spAutoFit/>
          </a:bodyPr>
          <a:lstStyle/>
          <a:p>
            <a:pPr marL="29392" marR="4611" indent="-18442">
              <a:lnSpc>
                <a:spcPct val="107100"/>
              </a:lnSpc>
              <a:spcBef>
                <a:spcPts val="91"/>
              </a:spcBef>
            </a:pPr>
            <a:r>
              <a:rPr sz="1271" i="1" spc="-5" dirty="0">
                <a:latin typeface="Times New Roman"/>
                <a:cs typeface="Times New Roman"/>
              </a:rPr>
              <a:t>w</a:t>
            </a:r>
            <a:r>
              <a:rPr sz="1271" i="1" spc="5" dirty="0">
                <a:latin typeface="Times New Roman"/>
                <a:cs typeface="Times New Roman"/>
              </a:rPr>
              <a:t>h</a:t>
            </a:r>
            <a:r>
              <a:rPr sz="1271" i="1" dirty="0">
                <a:latin typeface="Times New Roman"/>
                <a:cs typeface="Times New Roman"/>
              </a:rPr>
              <a:t>e</a:t>
            </a:r>
            <a:r>
              <a:rPr sz="1271" i="1" spc="5" dirty="0">
                <a:latin typeface="Times New Roman"/>
                <a:cs typeface="Times New Roman"/>
              </a:rPr>
              <a:t>r</a:t>
            </a:r>
            <a:r>
              <a:rPr sz="1271" i="1" dirty="0">
                <a:latin typeface="Times New Roman"/>
                <a:cs typeface="Times New Roman"/>
              </a:rPr>
              <a:t>e  then</a:t>
            </a:r>
            <a:endParaRPr sz="1271">
              <a:latin typeface="Times New Roman"/>
              <a:cs typeface="Times New Roman"/>
            </a:endParaRPr>
          </a:p>
        </p:txBody>
      </p:sp>
      <p:graphicFrame>
        <p:nvGraphicFramePr>
          <p:cNvPr id="87" name="object 87"/>
          <p:cNvGraphicFramePr>
            <a:graphicFrameLocks noGrp="1"/>
          </p:cNvGraphicFramePr>
          <p:nvPr/>
        </p:nvGraphicFramePr>
        <p:xfrm>
          <a:off x="2349453" y="1065923"/>
          <a:ext cx="7538610" cy="5577003"/>
        </p:xfrm>
        <a:graphic>
          <a:graphicData uri="http://schemas.openxmlformats.org/drawingml/2006/table">
            <a:tbl>
              <a:tblPr firstRow="1" bandRow="1">
                <a:tableStyleId>{2D5ABB26-0587-4C30-8999-92F81FD0307C}</a:tableStyleId>
              </a:tblPr>
              <a:tblGrid>
                <a:gridCol w="1383126">
                  <a:extLst>
                    <a:ext uri="{9D8B030D-6E8A-4147-A177-3AD203B41FA5}">
                      <a16:colId xmlns:a16="http://schemas.microsoft.com/office/drawing/2014/main" val="20000"/>
                    </a:ext>
                  </a:extLst>
                </a:gridCol>
                <a:gridCol w="1210235">
                  <a:extLst>
                    <a:ext uri="{9D8B030D-6E8A-4147-A177-3AD203B41FA5}">
                      <a16:colId xmlns:a16="http://schemas.microsoft.com/office/drawing/2014/main" val="20001"/>
                    </a:ext>
                  </a:extLst>
                </a:gridCol>
                <a:gridCol w="542301">
                  <a:extLst>
                    <a:ext uri="{9D8B030D-6E8A-4147-A177-3AD203B41FA5}">
                      <a16:colId xmlns:a16="http://schemas.microsoft.com/office/drawing/2014/main" val="20002"/>
                    </a:ext>
                  </a:extLst>
                </a:gridCol>
                <a:gridCol w="99699">
                  <a:extLst>
                    <a:ext uri="{9D8B030D-6E8A-4147-A177-3AD203B41FA5}">
                      <a16:colId xmlns:a16="http://schemas.microsoft.com/office/drawing/2014/main" val="20003"/>
                    </a:ext>
                  </a:extLst>
                </a:gridCol>
                <a:gridCol w="399953">
                  <a:extLst>
                    <a:ext uri="{9D8B030D-6E8A-4147-A177-3AD203B41FA5}">
                      <a16:colId xmlns:a16="http://schemas.microsoft.com/office/drawing/2014/main" val="20004"/>
                    </a:ext>
                  </a:extLst>
                </a:gridCol>
                <a:gridCol w="168856">
                  <a:extLst>
                    <a:ext uri="{9D8B030D-6E8A-4147-A177-3AD203B41FA5}">
                      <a16:colId xmlns:a16="http://schemas.microsoft.com/office/drawing/2014/main" val="20005"/>
                    </a:ext>
                  </a:extLst>
                </a:gridCol>
                <a:gridCol w="1175657">
                  <a:extLst>
                    <a:ext uri="{9D8B030D-6E8A-4147-A177-3AD203B41FA5}">
                      <a16:colId xmlns:a16="http://schemas.microsoft.com/office/drawing/2014/main" val="20006"/>
                    </a:ext>
                  </a:extLst>
                </a:gridCol>
                <a:gridCol w="1244813">
                  <a:extLst>
                    <a:ext uri="{9D8B030D-6E8A-4147-A177-3AD203B41FA5}">
                      <a16:colId xmlns:a16="http://schemas.microsoft.com/office/drawing/2014/main" val="20007"/>
                    </a:ext>
                  </a:extLst>
                </a:gridCol>
                <a:gridCol w="1313970">
                  <a:extLst>
                    <a:ext uri="{9D8B030D-6E8A-4147-A177-3AD203B41FA5}">
                      <a16:colId xmlns:a16="http://schemas.microsoft.com/office/drawing/2014/main" val="20008"/>
                    </a:ext>
                  </a:extLst>
                </a:gridCol>
              </a:tblGrid>
              <a:tr h="276624">
                <a:tc rowSpan="2">
                  <a:txBody>
                    <a:bodyPr/>
                    <a:lstStyle/>
                    <a:p>
                      <a:pPr>
                        <a:lnSpc>
                          <a:spcPct val="100000"/>
                        </a:lnSpc>
                      </a:pPr>
                      <a:endParaRPr sz="1100">
                        <a:latin typeface="Times New Roman"/>
                        <a:cs typeface="Times New Roman"/>
                      </a:endParaRPr>
                    </a:p>
                  </a:txBody>
                  <a:tcPr marL="0" marR="0" marT="0" marB="0">
                    <a:lnL w="28575">
                      <a:solidFill>
                        <a:srgbClr val="000000"/>
                      </a:solidFill>
                      <a:prstDash val="solid"/>
                    </a:lnL>
                    <a:lnR w="9525">
                      <a:solidFill>
                        <a:srgbClr val="000000"/>
                      </a:solidFill>
                      <a:prstDash val="solid"/>
                    </a:lnR>
                    <a:lnT w="28575">
                      <a:solidFill>
                        <a:srgbClr val="000000"/>
                      </a:solidFill>
                      <a:prstDash val="solid"/>
                    </a:lnT>
                    <a:lnB w="28575">
                      <a:solidFill>
                        <a:srgbClr val="000000"/>
                      </a:solidFill>
                      <a:prstDash val="solid"/>
                    </a:lnB>
                    <a:solidFill>
                      <a:srgbClr val="FAFAF7"/>
                    </a:solidFill>
                  </a:tcPr>
                </a:tc>
                <a:tc>
                  <a:txBody>
                    <a:bodyPr/>
                    <a:lstStyle/>
                    <a:p>
                      <a:pPr marL="243840">
                        <a:lnSpc>
                          <a:spcPct val="100000"/>
                        </a:lnSpc>
                        <a:spcBef>
                          <a:spcPts val="315"/>
                        </a:spcBef>
                      </a:pPr>
                      <a:r>
                        <a:rPr sz="1300" b="1" i="1" dirty="0">
                          <a:latin typeface="Times New Roman"/>
                          <a:cs typeface="Times New Roman"/>
                        </a:rPr>
                        <a:t>rectangular</a:t>
                      </a:r>
                      <a:endParaRPr sz="1300">
                        <a:latin typeface="Times New Roman"/>
                        <a:cs typeface="Times New Roman"/>
                      </a:endParaRPr>
                    </a:p>
                  </a:txBody>
                  <a:tcPr marL="0" marR="0" marT="36307" marB="0">
                    <a:lnL w="9525">
                      <a:solidFill>
                        <a:srgbClr val="000000"/>
                      </a:solidFill>
                      <a:prstDash val="solid"/>
                    </a:lnL>
                    <a:lnR w="9525">
                      <a:solidFill>
                        <a:srgbClr val="000000"/>
                      </a:solidFill>
                      <a:prstDash val="solid"/>
                    </a:lnR>
                    <a:lnT w="28575">
                      <a:solidFill>
                        <a:srgbClr val="000000"/>
                      </a:solidFill>
                      <a:prstDash val="solid"/>
                    </a:lnT>
                    <a:lnB w="9525">
                      <a:solidFill>
                        <a:srgbClr val="000000"/>
                      </a:solidFill>
                      <a:prstDash val="solid"/>
                    </a:lnB>
                    <a:solidFill>
                      <a:srgbClr val="FAFAF7"/>
                    </a:solidFill>
                  </a:tcPr>
                </a:tc>
                <a:tc gridSpan="4">
                  <a:txBody>
                    <a:bodyPr/>
                    <a:lstStyle/>
                    <a:p>
                      <a:pPr marL="205740">
                        <a:lnSpc>
                          <a:spcPct val="100000"/>
                        </a:lnSpc>
                        <a:spcBef>
                          <a:spcPts val="315"/>
                        </a:spcBef>
                      </a:pPr>
                      <a:r>
                        <a:rPr sz="1300" b="1" i="1" spc="-5" dirty="0">
                          <a:latin typeface="Times New Roman"/>
                          <a:cs typeface="Times New Roman"/>
                        </a:rPr>
                        <a:t>trapezoidal</a:t>
                      </a:r>
                      <a:endParaRPr sz="1300">
                        <a:latin typeface="Times New Roman"/>
                        <a:cs typeface="Times New Roman"/>
                      </a:endParaRPr>
                    </a:p>
                  </a:txBody>
                  <a:tcPr marL="0" marR="0" marT="36307" marB="0">
                    <a:lnL w="9525">
                      <a:solidFill>
                        <a:srgbClr val="000000"/>
                      </a:solidFill>
                      <a:prstDash val="solid"/>
                    </a:lnL>
                    <a:lnR w="9525">
                      <a:solidFill>
                        <a:srgbClr val="000000"/>
                      </a:solidFill>
                      <a:prstDash val="solid"/>
                    </a:lnR>
                    <a:lnT w="28575">
                      <a:solidFill>
                        <a:srgbClr val="000000"/>
                      </a:solidFill>
                      <a:prstDash val="solid"/>
                    </a:lnT>
                    <a:lnB w="9525">
                      <a:solidFill>
                        <a:srgbClr val="000000"/>
                      </a:solidFill>
                      <a:prstDash val="solid"/>
                    </a:lnB>
                    <a:solidFill>
                      <a:srgbClr val="FAFAF7"/>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a:txBody>
                    <a:bodyPr/>
                    <a:lstStyle/>
                    <a:p>
                      <a:pPr marL="272415">
                        <a:lnSpc>
                          <a:spcPct val="100000"/>
                        </a:lnSpc>
                        <a:spcBef>
                          <a:spcPts val="315"/>
                        </a:spcBef>
                      </a:pPr>
                      <a:r>
                        <a:rPr sz="1300" b="1" i="1" spc="-5" dirty="0">
                          <a:latin typeface="Times New Roman"/>
                          <a:cs typeface="Times New Roman"/>
                        </a:rPr>
                        <a:t>triangular</a:t>
                      </a:r>
                      <a:endParaRPr sz="1300">
                        <a:latin typeface="Times New Roman"/>
                        <a:cs typeface="Times New Roman"/>
                      </a:endParaRPr>
                    </a:p>
                  </a:txBody>
                  <a:tcPr marL="0" marR="0" marT="36307" marB="0">
                    <a:lnL w="9525">
                      <a:solidFill>
                        <a:srgbClr val="000000"/>
                      </a:solidFill>
                      <a:prstDash val="solid"/>
                    </a:lnL>
                    <a:lnR w="9525">
                      <a:solidFill>
                        <a:srgbClr val="000000"/>
                      </a:solidFill>
                      <a:prstDash val="solid"/>
                    </a:lnR>
                    <a:lnT w="28575">
                      <a:solidFill>
                        <a:srgbClr val="000000"/>
                      </a:solidFill>
                      <a:prstDash val="solid"/>
                    </a:lnT>
                    <a:lnB w="9525">
                      <a:solidFill>
                        <a:srgbClr val="000000"/>
                      </a:solidFill>
                      <a:prstDash val="solid"/>
                    </a:lnB>
                    <a:solidFill>
                      <a:srgbClr val="FAFAF7"/>
                    </a:solidFill>
                  </a:tcPr>
                </a:tc>
                <a:tc>
                  <a:txBody>
                    <a:bodyPr/>
                    <a:lstStyle/>
                    <a:p>
                      <a:pPr marL="370205">
                        <a:lnSpc>
                          <a:spcPct val="100000"/>
                        </a:lnSpc>
                        <a:spcBef>
                          <a:spcPts val="315"/>
                        </a:spcBef>
                      </a:pPr>
                      <a:r>
                        <a:rPr sz="1300" b="1" i="1" dirty="0">
                          <a:latin typeface="Times New Roman"/>
                          <a:cs typeface="Times New Roman"/>
                        </a:rPr>
                        <a:t>circular</a:t>
                      </a:r>
                      <a:endParaRPr sz="1300">
                        <a:latin typeface="Times New Roman"/>
                        <a:cs typeface="Times New Roman"/>
                      </a:endParaRPr>
                    </a:p>
                  </a:txBody>
                  <a:tcPr marL="0" marR="0" marT="36307" marB="0">
                    <a:lnL w="9525">
                      <a:solidFill>
                        <a:srgbClr val="000000"/>
                      </a:solidFill>
                      <a:prstDash val="solid"/>
                    </a:lnL>
                    <a:lnR w="9525">
                      <a:solidFill>
                        <a:srgbClr val="000000"/>
                      </a:solidFill>
                      <a:prstDash val="solid"/>
                    </a:lnR>
                    <a:lnT w="28575">
                      <a:solidFill>
                        <a:srgbClr val="000000"/>
                      </a:solidFill>
                      <a:prstDash val="solid"/>
                    </a:lnT>
                    <a:lnB w="9525">
                      <a:solidFill>
                        <a:srgbClr val="000000"/>
                      </a:solidFill>
                      <a:prstDash val="solid"/>
                    </a:lnB>
                    <a:solidFill>
                      <a:srgbClr val="FAFAF7"/>
                    </a:solidFill>
                  </a:tcPr>
                </a:tc>
                <a:tc>
                  <a:txBody>
                    <a:bodyPr/>
                    <a:lstStyle/>
                    <a:p>
                      <a:pPr marL="330200">
                        <a:lnSpc>
                          <a:spcPct val="100000"/>
                        </a:lnSpc>
                        <a:spcBef>
                          <a:spcPts val="315"/>
                        </a:spcBef>
                      </a:pPr>
                      <a:r>
                        <a:rPr sz="1300" b="1" i="1" spc="-5" dirty="0">
                          <a:latin typeface="Times New Roman"/>
                          <a:cs typeface="Times New Roman"/>
                        </a:rPr>
                        <a:t>parabolic</a:t>
                      </a:r>
                      <a:endParaRPr sz="1300">
                        <a:latin typeface="Times New Roman"/>
                        <a:cs typeface="Times New Roman"/>
                      </a:endParaRPr>
                    </a:p>
                  </a:txBody>
                  <a:tcPr marL="0" marR="0" marT="36307" marB="0">
                    <a:lnL w="9525">
                      <a:solidFill>
                        <a:srgbClr val="000000"/>
                      </a:solidFill>
                      <a:prstDash val="solid"/>
                    </a:lnL>
                    <a:lnR w="28575">
                      <a:solidFill>
                        <a:srgbClr val="000000"/>
                      </a:solidFill>
                      <a:prstDash val="solid"/>
                    </a:lnR>
                    <a:lnT w="28575">
                      <a:solidFill>
                        <a:srgbClr val="000000"/>
                      </a:solidFill>
                      <a:prstDash val="solid"/>
                    </a:lnT>
                    <a:lnB w="9525">
                      <a:solidFill>
                        <a:srgbClr val="000000"/>
                      </a:solidFill>
                      <a:prstDash val="solid"/>
                    </a:lnB>
                    <a:solidFill>
                      <a:srgbClr val="FAFAF7"/>
                    </a:solidFill>
                  </a:tcPr>
                </a:tc>
                <a:extLst>
                  <a:ext uri="{0D108BD9-81ED-4DB2-BD59-A6C34878D82A}">
                    <a16:rowId xmlns:a16="http://schemas.microsoft.com/office/drawing/2014/main" val="10000"/>
                  </a:ext>
                </a:extLst>
              </a:tr>
              <a:tr h="1225599">
                <a:tc vMerge="1">
                  <a:txBody>
                    <a:bodyPr/>
                    <a:lstStyle/>
                    <a:p>
                      <a:endParaRPr/>
                    </a:p>
                  </a:txBody>
                  <a:tcPr marL="0" marR="0" marT="0" marB="0">
                    <a:lnL w="28575">
                      <a:solidFill>
                        <a:srgbClr val="000000"/>
                      </a:solidFill>
                      <a:prstDash val="solid"/>
                    </a:lnL>
                    <a:lnR w="9525">
                      <a:solidFill>
                        <a:srgbClr val="000000"/>
                      </a:solidFill>
                      <a:prstDash val="solid"/>
                    </a:lnR>
                    <a:lnT w="28575">
                      <a:solidFill>
                        <a:srgbClr val="000000"/>
                      </a:solidFill>
                      <a:prstDash val="solid"/>
                    </a:lnT>
                    <a:lnB w="28575">
                      <a:solidFill>
                        <a:srgbClr val="000000"/>
                      </a:solidFill>
                      <a:prstDash val="solid"/>
                    </a:lnB>
                    <a:solidFill>
                      <a:srgbClr val="FAFAF7"/>
                    </a:solidFill>
                  </a:tcPr>
                </a:tc>
                <a:tc>
                  <a:txBody>
                    <a:bodyPr/>
                    <a:lstStyle/>
                    <a:p>
                      <a:pPr marR="111125" algn="ctr">
                        <a:lnSpc>
                          <a:spcPct val="100000"/>
                        </a:lnSpc>
                        <a:spcBef>
                          <a:spcPts val="490"/>
                        </a:spcBef>
                      </a:pPr>
                      <a:r>
                        <a:rPr sz="1100" i="1" dirty="0">
                          <a:latin typeface="Times New Roman"/>
                          <a:cs typeface="Times New Roman"/>
                        </a:rPr>
                        <a:t>B</a:t>
                      </a:r>
                      <a:endParaRPr sz="1100">
                        <a:latin typeface="Times New Roman"/>
                        <a:cs typeface="Times New Roman"/>
                      </a:endParaRPr>
                    </a:p>
                    <a:p>
                      <a:pPr>
                        <a:lnSpc>
                          <a:spcPct val="100000"/>
                        </a:lnSpc>
                      </a:pPr>
                      <a:endParaRPr sz="1100">
                        <a:latin typeface="Times New Roman"/>
                        <a:cs typeface="Times New Roman"/>
                      </a:endParaRPr>
                    </a:p>
                    <a:p>
                      <a:pPr>
                        <a:lnSpc>
                          <a:spcPct val="100000"/>
                        </a:lnSpc>
                        <a:spcBef>
                          <a:spcPts val="10"/>
                        </a:spcBef>
                      </a:pPr>
                      <a:endParaRPr sz="1100">
                        <a:latin typeface="Times New Roman"/>
                        <a:cs typeface="Times New Roman"/>
                      </a:endParaRPr>
                    </a:p>
                    <a:p>
                      <a:pPr marR="83185" algn="r">
                        <a:lnSpc>
                          <a:spcPct val="100000"/>
                        </a:lnSpc>
                        <a:spcBef>
                          <a:spcPts val="5"/>
                        </a:spcBef>
                      </a:pPr>
                      <a:r>
                        <a:rPr sz="1100" i="1" dirty="0">
                          <a:latin typeface="Times New Roman"/>
                          <a:cs typeface="Times New Roman"/>
                        </a:rPr>
                        <a:t>h</a:t>
                      </a:r>
                      <a:endParaRPr sz="1100">
                        <a:latin typeface="Times New Roman"/>
                        <a:cs typeface="Times New Roman"/>
                      </a:endParaRPr>
                    </a:p>
                    <a:p>
                      <a:pPr>
                        <a:lnSpc>
                          <a:spcPct val="100000"/>
                        </a:lnSpc>
                      </a:pPr>
                      <a:endParaRPr sz="1100">
                        <a:latin typeface="Times New Roman"/>
                        <a:cs typeface="Times New Roman"/>
                      </a:endParaRPr>
                    </a:p>
                    <a:p>
                      <a:pPr>
                        <a:lnSpc>
                          <a:spcPct val="100000"/>
                        </a:lnSpc>
                        <a:spcBef>
                          <a:spcPts val="25"/>
                        </a:spcBef>
                      </a:pPr>
                      <a:endParaRPr sz="900">
                        <a:latin typeface="Times New Roman"/>
                        <a:cs typeface="Times New Roman"/>
                      </a:endParaRPr>
                    </a:p>
                    <a:p>
                      <a:pPr marR="118110" algn="ctr">
                        <a:lnSpc>
                          <a:spcPct val="100000"/>
                        </a:lnSpc>
                      </a:pPr>
                      <a:r>
                        <a:rPr sz="1100" i="1" dirty="0">
                          <a:latin typeface="Times New Roman"/>
                          <a:cs typeface="Times New Roman"/>
                        </a:rPr>
                        <a:t>b</a:t>
                      </a:r>
                      <a:endParaRPr sz="1100">
                        <a:latin typeface="Times New Roman"/>
                        <a:cs typeface="Times New Roman"/>
                      </a:endParaRPr>
                    </a:p>
                  </a:txBody>
                  <a:tcPr marL="0" marR="0" marT="56478" marB="0">
                    <a:lnL w="9525">
                      <a:solidFill>
                        <a:srgbClr val="000000"/>
                      </a:solidFill>
                      <a:prstDash val="solid"/>
                    </a:lnL>
                    <a:lnR w="9525">
                      <a:solidFill>
                        <a:srgbClr val="000000"/>
                      </a:solidFill>
                      <a:prstDash val="solid"/>
                    </a:lnR>
                    <a:lnT w="9525">
                      <a:solidFill>
                        <a:srgbClr val="000000"/>
                      </a:solidFill>
                      <a:prstDash val="solid"/>
                    </a:lnT>
                    <a:lnB w="28575">
                      <a:solidFill>
                        <a:srgbClr val="000000"/>
                      </a:solidFill>
                      <a:prstDash val="solid"/>
                    </a:lnB>
                  </a:tcPr>
                </a:tc>
                <a:tc>
                  <a:txBody>
                    <a:bodyPr/>
                    <a:lstStyle/>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spcBef>
                          <a:spcPts val="25"/>
                        </a:spcBef>
                      </a:pPr>
                      <a:endParaRPr sz="1500">
                        <a:latin typeface="Times New Roman"/>
                        <a:cs typeface="Times New Roman"/>
                      </a:endParaRPr>
                    </a:p>
                    <a:p>
                      <a:pPr marL="139700">
                        <a:lnSpc>
                          <a:spcPct val="100000"/>
                        </a:lnSpc>
                      </a:pPr>
                      <a:r>
                        <a:rPr sz="1100" dirty="0">
                          <a:latin typeface="Times New Roman"/>
                          <a:cs typeface="Times New Roman"/>
                        </a:rPr>
                        <a:t>1</a:t>
                      </a:r>
                      <a:endParaRPr sz="1100">
                        <a:latin typeface="Times New Roman"/>
                        <a:cs typeface="Times New Roman"/>
                      </a:endParaRPr>
                    </a:p>
                    <a:p>
                      <a:pPr marL="213360">
                        <a:lnSpc>
                          <a:spcPct val="100000"/>
                        </a:lnSpc>
                        <a:spcBef>
                          <a:spcPts val="120"/>
                        </a:spcBef>
                      </a:pPr>
                      <a:r>
                        <a:rPr sz="1100" i="1" dirty="0">
                          <a:latin typeface="Times New Roman"/>
                          <a:cs typeface="Times New Roman"/>
                        </a:rPr>
                        <a:t>m</a:t>
                      </a:r>
                      <a:endParaRPr sz="1100">
                        <a:latin typeface="Times New Roman"/>
                        <a:cs typeface="Times New Roman"/>
                      </a:endParaRPr>
                    </a:p>
                  </a:txBody>
                  <a:tcPr marL="0" marR="0" marT="0" marB="0">
                    <a:lnL w="9525">
                      <a:solidFill>
                        <a:srgbClr val="000000"/>
                      </a:solidFill>
                      <a:prstDash val="solid"/>
                    </a:lnL>
                    <a:lnT w="9525">
                      <a:solidFill>
                        <a:srgbClr val="000000"/>
                      </a:solidFill>
                      <a:prstDash val="solid"/>
                    </a:lnT>
                    <a:lnB w="28575">
                      <a:solidFill>
                        <a:srgbClr val="000000"/>
                      </a:solidFill>
                      <a:prstDash val="solid"/>
                    </a:lnB>
                  </a:tcPr>
                </a:tc>
                <a:tc>
                  <a:txBody>
                    <a:bodyPr/>
                    <a:lstStyle/>
                    <a:p>
                      <a:pPr marL="1270">
                        <a:lnSpc>
                          <a:spcPct val="100000"/>
                        </a:lnSpc>
                        <a:spcBef>
                          <a:spcPts val="490"/>
                        </a:spcBef>
                      </a:pPr>
                      <a:r>
                        <a:rPr sz="1100" i="1" dirty="0">
                          <a:latin typeface="Times New Roman"/>
                          <a:cs typeface="Times New Roman"/>
                        </a:rPr>
                        <a:t>B</a:t>
                      </a: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spcBef>
                          <a:spcPts val="40"/>
                        </a:spcBef>
                      </a:pPr>
                      <a:endParaRPr sz="1000">
                        <a:latin typeface="Times New Roman"/>
                        <a:cs typeface="Times New Roman"/>
                      </a:endParaRPr>
                    </a:p>
                    <a:p>
                      <a:pPr marL="5715">
                        <a:lnSpc>
                          <a:spcPct val="100000"/>
                        </a:lnSpc>
                      </a:pPr>
                      <a:r>
                        <a:rPr sz="1100" i="1" dirty="0">
                          <a:latin typeface="Times New Roman"/>
                          <a:cs typeface="Times New Roman"/>
                        </a:rPr>
                        <a:t>b</a:t>
                      </a:r>
                      <a:endParaRPr sz="1100">
                        <a:latin typeface="Times New Roman"/>
                        <a:cs typeface="Times New Roman"/>
                      </a:endParaRPr>
                    </a:p>
                  </a:txBody>
                  <a:tcPr marL="0" marR="0" marT="56478" marB="0">
                    <a:lnT w="9525">
                      <a:solidFill>
                        <a:srgbClr val="000000"/>
                      </a:solidFill>
                      <a:prstDash val="solid"/>
                    </a:lnT>
                    <a:lnB w="28575">
                      <a:solidFill>
                        <a:srgbClr val="000000"/>
                      </a:solidFill>
                      <a:prstDash val="solid"/>
                    </a:lnB>
                  </a:tcPr>
                </a:tc>
                <a:tc>
                  <a:txBody>
                    <a:bodyPr/>
                    <a:lstStyle/>
                    <a:p>
                      <a:pPr>
                        <a:lnSpc>
                          <a:spcPct val="100000"/>
                        </a:lnSpc>
                      </a:pPr>
                      <a:endParaRPr sz="1100">
                        <a:latin typeface="Times New Roman"/>
                        <a:cs typeface="Times New Roman"/>
                      </a:endParaRPr>
                    </a:p>
                  </a:txBody>
                  <a:tcPr marL="0" marR="0" marT="0" marB="0">
                    <a:lnT w="9525">
                      <a:solidFill>
                        <a:srgbClr val="000000"/>
                      </a:solidFill>
                      <a:prstDash val="solid"/>
                    </a:lnT>
                    <a:lnB w="28575">
                      <a:solidFill>
                        <a:srgbClr val="000000"/>
                      </a:solidFill>
                      <a:prstDash val="solid"/>
                    </a:lnB>
                  </a:tcPr>
                </a:tc>
                <a:tc>
                  <a:txBody>
                    <a:bodyPr/>
                    <a:lstStyle/>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spcBef>
                          <a:spcPts val="45"/>
                        </a:spcBef>
                      </a:pPr>
                      <a:endParaRPr sz="1500">
                        <a:latin typeface="Times New Roman"/>
                        <a:cs typeface="Times New Roman"/>
                      </a:endParaRPr>
                    </a:p>
                    <a:p>
                      <a:pPr marL="55880">
                        <a:lnSpc>
                          <a:spcPct val="100000"/>
                        </a:lnSpc>
                      </a:pPr>
                      <a:r>
                        <a:rPr sz="1100" i="1" dirty="0">
                          <a:latin typeface="Times New Roman"/>
                          <a:cs typeface="Times New Roman"/>
                        </a:rPr>
                        <a:t>h</a:t>
                      </a:r>
                      <a:endParaRPr sz="1100">
                        <a:latin typeface="Times New Roman"/>
                        <a:cs typeface="Times New Roman"/>
                      </a:endParaRPr>
                    </a:p>
                  </a:txBody>
                  <a:tcPr marL="0" marR="0" marT="0" marB="0">
                    <a:lnR w="9525">
                      <a:solidFill>
                        <a:srgbClr val="000000"/>
                      </a:solidFill>
                      <a:prstDash val="solid"/>
                    </a:lnR>
                    <a:lnT w="9525">
                      <a:solidFill>
                        <a:srgbClr val="000000"/>
                      </a:solidFill>
                      <a:prstDash val="solid"/>
                    </a:lnT>
                    <a:lnB w="28575">
                      <a:solidFill>
                        <a:srgbClr val="000000"/>
                      </a:solidFill>
                      <a:prstDash val="solid"/>
                    </a:lnB>
                  </a:tcPr>
                </a:tc>
                <a:tc>
                  <a:txBody>
                    <a:bodyPr/>
                    <a:lstStyle/>
                    <a:p>
                      <a:pPr marR="73025" algn="ctr">
                        <a:lnSpc>
                          <a:spcPct val="100000"/>
                        </a:lnSpc>
                        <a:spcBef>
                          <a:spcPts val="490"/>
                        </a:spcBef>
                      </a:pPr>
                      <a:r>
                        <a:rPr sz="1100" i="1" dirty="0">
                          <a:latin typeface="Times New Roman"/>
                          <a:cs typeface="Times New Roman"/>
                        </a:rPr>
                        <a:t>B</a:t>
                      </a:r>
                      <a:endParaRPr sz="1100">
                        <a:latin typeface="Times New Roman"/>
                        <a:cs typeface="Times New Roman"/>
                      </a:endParaRPr>
                    </a:p>
                    <a:p>
                      <a:pPr>
                        <a:lnSpc>
                          <a:spcPct val="100000"/>
                        </a:lnSpc>
                      </a:pPr>
                      <a:endParaRPr sz="1100">
                        <a:latin typeface="Times New Roman"/>
                        <a:cs typeface="Times New Roman"/>
                      </a:endParaRPr>
                    </a:p>
                    <a:p>
                      <a:pPr>
                        <a:lnSpc>
                          <a:spcPct val="100000"/>
                        </a:lnSpc>
                        <a:spcBef>
                          <a:spcPts val="50"/>
                        </a:spcBef>
                      </a:pPr>
                      <a:endParaRPr sz="1100">
                        <a:latin typeface="Times New Roman"/>
                        <a:cs typeface="Times New Roman"/>
                      </a:endParaRPr>
                    </a:p>
                    <a:p>
                      <a:pPr marL="152400">
                        <a:lnSpc>
                          <a:spcPct val="100000"/>
                        </a:lnSpc>
                        <a:tabLst>
                          <a:tab pos="1165225" algn="l"/>
                        </a:tabLst>
                      </a:pPr>
                      <a:r>
                        <a:rPr sz="1100" spc="-5" dirty="0">
                          <a:latin typeface="Times New Roman"/>
                          <a:cs typeface="Times New Roman"/>
                        </a:rPr>
                        <a:t>1	</a:t>
                      </a:r>
                      <a:r>
                        <a:rPr sz="1600" i="1" baseline="2314" dirty="0">
                          <a:latin typeface="Times New Roman"/>
                          <a:cs typeface="Times New Roman"/>
                        </a:rPr>
                        <a:t>h</a:t>
                      </a:r>
                      <a:endParaRPr sz="1600" baseline="2314">
                        <a:latin typeface="Times New Roman"/>
                        <a:cs typeface="Times New Roman"/>
                      </a:endParaRPr>
                    </a:p>
                    <a:p>
                      <a:pPr marL="314960">
                        <a:lnSpc>
                          <a:spcPct val="100000"/>
                        </a:lnSpc>
                        <a:spcBef>
                          <a:spcPts val="225"/>
                        </a:spcBef>
                      </a:pPr>
                      <a:r>
                        <a:rPr sz="1100" i="1" dirty="0">
                          <a:latin typeface="Times New Roman"/>
                          <a:cs typeface="Times New Roman"/>
                        </a:rPr>
                        <a:t>m</a:t>
                      </a:r>
                      <a:endParaRPr sz="1100">
                        <a:latin typeface="Times New Roman"/>
                        <a:cs typeface="Times New Roman"/>
                      </a:endParaRPr>
                    </a:p>
                  </a:txBody>
                  <a:tcPr marL="0" marR="0" marT="56478" marB="0">
                    <a:lnL w="9525">
                      <a:solidFill>
                        <a:srgbClr val="000000"/>
                      </a:solidFill>
                      <a:prstDash val="solid"/>
                    </a:lnL>
                    <a:lnR w="9525">
                      <a:solidFill>
                        <a:srgbClr val="000000"/>
                      </a:solidFill>
                      <a:prstDash val="solid"/>
                    </a:lnR>
                    <a:lnT w="9525">
                      <a:solidFill>
                        <a:srgbClr val="000000"/>
                      </a:solidFill>
                      <a:prstDash val="solid"/>
                    </a:lnT>
                    <a:lnB w="28575">
                      <a:solidFill>
                        <a:srgbClr val="000000"/>
                      </a:solidFill>
                      <a:prstDash val="solid"/>
                    </a:lnB>
                  </a:tcPr>
                </a:tc>
                <a:tc>
                  <a:txBody>
                    <a:bodyPr/>
                    <a:lstStyle/>
                    <a:p>
                      <a:pPr algn="ctr">
                        <a:lnSpc>
                          <a:spcPct val="100000"/>
                        </a:lnSpc>
                        <a:spcBef>
                          <a:spcPts val="395"/>
                        </a:spcBef>
                      </a:pPr>
                      <a:r>
                        <a:rPr sz="1100" i="1" dirty="0">
                          <a:latin typeface="Times New Roman"/>
                          <a:cs typeface="Times New Roman"/>
                        </a:rPr>
                        <a:t>B</a:t>
                      </a: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marR="10160" algn="ctr">
                        <a:lnSpc>
                          <a:spcPct val="100000"/>
                        </a:lnSpc>
                        <a:spcBef>
                          <a:spcPts val="745"/>
                        </a:spcBef>
                        <a:tabLst>
                          <a:tab pos="1106170" algn="l"/>
                        </a:tabLst>
                      </a:pPr>
                      <a:r>
                        <a:rPr sz="1100" i="1" spc="-5" dirty="0">
                          <a:latin typeface="Times New Roman"/>
                          <a:cs typeface="Times New Roman"/>
                        </a:rPr>
                        <a:t>D	</a:t>
                      </a:r>
                      <a:r>
                        <a:rPr sz="1600" i="1" baseline="2314" dirty="0">
                          <a:latin typeface="Times New Roman"/>
                          <a:cs typeface="Times New Roman"/>
                        </a:rPr>
                        <a:t>h</a:t>
                      </a:r>
                      <a:endParaRPr sz="1600" baseline="2314">
                        <a:latin typeface="Times New Roman"/>
                        <a:cs typeface="Times New Roman"/>
                      </a:endParaRPr>
                    </a:p>
                    <a:p>
                      <a:pPr marR="19050" algn="ctr">
                        <a:lnSpc>
                          <a:spcPct val="100000"/>
                        </a:lnSpc>
                        <a:spcBef>
                          <a:spcPts val="225"/>
                        </a:spcBef>
                      </a:pPr>
                      <a:r>
                        <a:rPr sz="1100" dirty="0">
                          <a:latin typeface="Symbol"/>
                          <a:cs typeface="Symbol"/>
                        </a:rPr>
                        <a:t></a:t>
                      </a:r>
                      <a:endParaRPr sz="1100">
                        <a:latin typeface="Symbol"/>
                        <a:cs typeface="Symbol"/>
                      </a:endParaRPr>
                    </a:p>
                  </a:txBody>
                  <a:tcPr marL="0" marR="0" marT="45528" marB="0">
                    <a:lnL w="9525">
                      <a:solidFill>
                        <a:srgbClr val="000000"/>
                      </a:solidFill>
                      <a:prstDash val="solid"/>
                    </a:lnL>
                    <a:lnR w="9525">
                      <a:solidFill>
                        <a:srgbClr val="000000"/>
                      </a:solidFill>
                      <a:prstDash val="solid"/>
                    </a:lnR>
                    <a:lnT w="9525">
                      <a:solidFill>
                        <a:srgbClr val="000000"/>
                      </a:solidFill>
                      <a:prstDash val="solid"/>
                    </a:lnT>
                    <a:lnB w="28575">
                      <a:solidFill>
                        <a:srgbClr val="000000"/>
                      </a:solidFill>
                      <a:prstDash val="solid"/>
                    </a:lnB>
                  </a:tcPr>
                </a:tc>
                <a:tc>
                  <a:txBody>
                    <a:bodyPr/>
                    <a:lstStyle/>
                    <a:p>
                      <a:pPr marR="124460" algn="ctr">
                        <a:lnSpc>
                          <a:spcPct val="100000"/>
                        </a:lnSpc>
                        <a:spcBef>
                          <a:spcPts val="395"/>
                        </a:spcBef>
                      </a:pPr>
                      <a:r>
                        <a:rPr sz="1100" i="1" dirty="0">
                          <a:latin typeface="Times New Roman"/>
                          <a:cs typeface="Times New Roman"/>
                        </a:rPr>
                        <a:t>B</a:t>
                      </a: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marR="171450" algn="r">
                        <a:lnSpc>
                          <a:spcPct val="100000"/>
                        </a:lnSpc>
                        <a:spcBef>
                          <a:spcPts val="710"/>
                        </a:spcBef>
                      </a:pPr>
                      <a:r>
                        <a:rPr sz="1100" i="1" dirty="0">
                          <a:latin typeface="Times New Roman"/>
                          <a:cs typeface="Times New Roman"/>
                        </a:rPr>
                        <a:t>h</a:t>
                      </a:r>
                      <a:endParaRPr sz="1100">
                        <a:latin typeface="Times New Roman"/>
                        <a:cs typeface="Times New Roman"/>
                      </a:endParaRPr>
                    </a:p>
                  </a:txBody>
                  <a:tcPr marL="0" marR="0" marT="45528" marB="0">
                    <a:lnL w="9525">
                      <a:solidFill>
                        <a:srgbClr val="000000"/>
                      </a:solidFill>
                      <a:prstDash val="solid"/>
                    </a:lnL>
                    <a:lnR w="28575">
                      <a:solidFill>
                        <a:srgbClr val="000000"/>
                      </a:solidFill>
                      <a:prstDash val="solid"/>
                    </a:lnR>
                    <a:lnT w="9525">
                      <a:solidFill>
                        <a:srgbClr val="000000"/>
                      </a:solidFill>
                      <a:prstDash val="solid"/>
                    </a:lnT>
                    <a:lnB w="28575">
                      <a:solidFill>
                        <a:srgbClr val="000000"/>
                      </a:solidFill>
                      <a:prstDash val="solid"/>
                    </a:lnB>
                  </a:tcPr>
                </a:tc>
                <a:extLst>
                  <a:ext uri="{0D108BD9-81ED-4DB2-BD59-A6C34878D82A}">
                    <a16:rowId xmlns:a16="http://schemas.microsoft.com/office/drawing/2014/main" val="10001"/>
                  </a:ext>
                </a:extLst>
              </a:tr>
              <a:tr h="572470">
                <a:tc>
                  <a:txBody>
                    <a:bodyPr/>
                    <a:lstStyle/>
                    <a:p>
                      <a:pPr marL="57150" algn="ctr">
                        <a:lnSpc>
                          <a:spcPct val="100000"/>
                        </a:lnSpc>
                        <a:spcBef>
                          <a:spcPts val="1080"/>
                        </a:spcBef>
                      </a:pPr>
                      <a:r>
                        <a:rPr sz="1300" i="1" dirty="0">
                          <a:latin typeface="Times New Roman"/>
                          <a:cs typeface="Times New Roman"/>
                        </a:rPr>
                        <a:t>flow</a:t>
                      </a:r>
                      <a:r>
                        <a:rPr sz="1300" i="1" spc="-45" dirty="0">
                          <a:latin typeface="Times New Roman"/>
                          <a:cs typeface="Times New Roman"/>
                        </a:rPr>
                        <a:t> </a:t>
                      </a:r>
                      <a:r>
                        <a:rPr sz="1300" i="1" dirty="0">
                          <a:latin typeface="Times New Roman"/>
                          <a:cs typeface="Times New Roman"/>
                        </a:rPr>
                        <a:t>area</a:t>
                      </a:r>
                      <a:endParaRPr sz="1300">
                        <a:latin typeface="Times New Roman"/>
                        <a:cs typeface="Times New Roman"/>
                      </a:endParaRPr>
                    </a:p>
                    <a:p>
                      <a:pPr marL="101600" algn="ctr">
                        <a:lnSpc>
                          <a:spcPct val="100000"/>
                        </a:lnSpc>
                        <a:spcBef>
                          <a:spcPts val="295"/>
                        </a:spcBef>
                      </a:pPr>
                      <a:r>
                        <a:rPr sz="1100" i="1" dirty="0">
                          <a:latin typeface="Times New Roman"/>
                          <a:cs typeface="Times New Roman"/>
                        </a:rPr>
                        <a:t>A</a:t>
                      </a:r>
                      <a:endParaRPr sz="1100">
                        <a:latin typeface="Times New Roman"/>
                        <a:cs typeface="Times New Roman"/>
                      </a:endParaRPr>
                    </a:p>
                  </a:txBody>
                  <a:tcPr marL="0" marR="0" marT="124481" marB="0">
                    <a:lnL w="28575">
                      <a:solidFill>
                        <a:srgbClr val="000000"/>
                      </a:solidFill>
                      <a:prstDash val="solid"/>
                    </a:lnL>
                    <a:lnR w="9525">
                      <a:solidFill>
                        <a:srgbClr val="000000"/>
                      </a:solidFill>
                      <a:prstDash val="solid"/>
                    </a:lnR>
                    <a:lnT w="28575">
                      <a:solidFill>
                        <a:srgbClr val="000000"/>
                      </a:solidFill>
                      <a:prstDash val="solid"/>
                    </a:lnT>
                    <a:lnB w="9525">
                      <a:solidFill>
                        <a:srgbClr val="000000"/>
                      </a:solidFill>
                      <a:prstDash val="solid"/>
                    </a:lnB>
                    <a:solidFill>
                      <a:srgbClr val="FAFAF7"/>
                    </a:solidFill>
                  </a:tcPr>
                </a:tc>
                <a:tc>
                  <a:txBody>
                    <a:bodyPr/>
                    <a:lstStyle/>
                    <a:p>
                      <a:pPr>
                        <a:lnSpc>
                          <a:spcPct val="100000"/>
                        </a:lnSpc>
                        <a:spcBef>
                          <a:spcPts val="40"/>
                        </a:spcBef>
                      </a:pPr>
                      <a:endParaRPr sz="1400">
                        <a:latin typeface="Times New Roman"/>
                        <a:cs typeface="Times New Roman"/>
                      </a:endParaRPr>
                    </a:p>
                    <a:p>
                      <a:pPr marR="118110" algn="ctr">
                        <a:lnSpc>
                          <a:spcPct val="100000"/>
                        </a:lnSpc>
                      </a:pPr>
                      <a:r>
                        <a:rPr sz="1100" i="1" dirty="0">
                          <a:latin typeface="Times New Roman"/>
                          <a:cs typeface="Times New Roman"/>
                        </a:rPr>
                        <a:t>bh</a:t>
                      </a:r>
                      <a:endParaRPr sz="1100">
                        <a:latin typeface="Times New Roman"/>
                        <a:cs typeface="Times New Roman"/>
                      </a:endParaRPr>
                    </a:p>
                  </a:txBody>
                  <a:tcPr marL="0" marR="0" marT="4610" marB="0">
                    <a:lnL w="9525">
                      <a:solidFill>
                        <a:srgbClr val="000000"/>
                      </a:solidFill>
                      <a:prstDash val="solid"/>
                    </a:lnL>
                    <a:lnR w="9525">
                      <a:solidFill>
                        <a:srgbClr val="000000"/>
                      </a:solidFill>
                      <a:prstDash val="solid"/>
                    </a:lnR>
                    <a:lnT w="28575">
                      <a:solidFill>
                        <a:srgbClr val="000000"/>
                      </a:solidFill>
                      <a:prstDash val="solid"/>
                    </a:lnT>
                    <a:lnB w="9525">
                      <a:solidFill>
                        <a:srgbClr val="000000"/>
                      </a:solidFill>
                      <a:prstDash val="solid"/>
                    </a:lnB>
                    <a:solidFill>
                      <a:srgbClr val="FAFAF7"/>
                    </a:solidFill>
                  </a:tcPr>
                </a:tc>
                <a:tc gridSpan="4">
                  <a:txBody>
                    <a:bodyPr/>
                    <a:lstStyle/>
                    <a:p>
                      <a:pPr marL="385445">
                        <a:lnSpc>
                          <a:spcPct val="100000"/>
                        </a:lnSpc>
                        <a:spcBef>
                          <a:spcPts val="1410"/>
                        </a:spcBef>
                      </a:pPr>
                      <a:r>
                        <a:rPr sz="1400" spc="-70" dirty="0">
                          <a:latin typeface="Symbol"/>
                          <a:cs typeface="Symbol"/>
                        </a:rPr>
                        <a:t></a:t>
                      </a:r>
                      <a:r>
                        <a:rPr sz="1100" i="1" dirty="0">
                          <a:latin typeface="Times New Roman"/>
                          <a:cs typeface="Times New Roman"/>
                        </a:rPr>
                        <a:t>b</a:t>
                      </a:r>
                      <a:r>
                        <a:rPr sz="1100" i="1" spc="-75" dirty="0">
                          <a:latin typeface="Times New Roman"/>
                          <a:cs typeface="Times New Roman"/>
                        </a:rPr>
                        <a:t> </a:t>
                      </a:r>
                      <a:r>
                        <a:rPr sz="1100" dirty="0">
                          <a:latin typeface="Symbol"/>
                          <a:cs typeface="Symbol"/>
                        </a:rPr>
                        <a:t></a:t>
                      </a:r>
                      <a:r>
                        <a:rPr sz="1100" spc="-65" dirty="0">
                          <a:latin typeface="Times New Roman"/>
                          <a:cs typeface="Times New Roman"/>
                        </a:rPr>
                        <a:t> </a:t>
                      </a:r>
                      <a:r>
                        <a:rPr sz="1100" i="1" spc="-5" dirty="0">
                          <a:latin typeface="Times New Roman"/>
                          <a:cs typeface="Times New Roman"/>
                        </a:rPr>
                        <a:t>m</a:t>
                      </a:r>
                      <a:r>
                        <a:rPr sz="1100" i="1" spc="90" dirty="0">
                          <a:latin typeface="Times New Roman"/>
                          <a:cs typeface="Times New Roman"/>
                        </a:rPr>
                        <a:t>h</a:t>
                      </a:r>
                      <a:r>
                        <a:rPr sz="1400" spc="-70" dirty="0">
                          <a:latin typeface="Symbol"/>
                          <a:cs typeface="Symbol"/>
                        </a:rPr>
                        <a:t></a:t>
                      </a:r>
                      <a:r>
                        <a:rPr sz="1100" i="1" dirty="0">
                          <a:latin typeface="Times New Roman"/>
                          <a:cs typeface="Times New Roman"/>
                        </a:rPr>
                        <a:t>h</a:t>
                      </a:r>
                      <a:endParaRPr sz="1100">
                        <a:latin typeface="Times New Roman"/>
                        <a:cs typeface="Times New Roman"/>
                      </a:endParaRPr>
                    </a:p>
                  </a:txBody>
                  <a:tcPr marL="0" marR="0" marT="162517" marB="0">
                    <a:lnL w="9525">
                      <a:solidFill>
                        <a:srgbClr val="000000"/>
                      </a:solidFill>
                      <a:prstDash val="solid"/>
                    </a:lnL>
                    <a:lnR w="9525">
                      <a:solidFill>
                        <a:srgbClr val="000000"/>
                      </a:solidFill>
                      <a:prstDash val="solid"/>
                    </a:lnR>
                    <a:lnT w="28575">
                      <a:solidFill>
                        <a:srgbClr val="000000"/>
                      </a:solidFill>
                      <a:prstDash val="solid"/>
                    </a:lnT>
                    <a:lnB w="9525">
                      <a:solidFill>
                        <a:srgbClr val="000000"/>
                      </a:solidFill>
                      <a:prstDash val="solid"/>
                    </a:lnB>
                    <a:solidFill>
                      <a:srgbClr val="FAFAF7"/>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a:txBody>
                    <a:bodyPr/>
                    <a:lstStyle/>
                    <a:p>
                      <a:pPr>
                        <a:lnSpc>
                          <a:spcPct val="100000"/>
                        </a:lnSpc>
                        <a:spcBef>
                          <a:spcPts val="20"/>
                        </a:spcBef>
                      </a:pPr>
                      <a:endParaRPr sz="1500">
                        <a:latin typeface="Times New Roman"/>
                        <a:cs typeface="Times New Roman"/>
                      </a:endParaRPr>
                    </a:p>
                    <a:p>
                      <a:pPr marR="64769" algn="ctr">
                        <a:lnSpc>
                          <a:spcPct val="100000"/>
                        </a:lnSpc>
                      </a:pPr>
                      <a:r>
                        <a:rPr sz="1100" i="1" spc="-5" dirty="0">
                          <a:latin typeface="Times New Roman"/>
                          <a:cs typeface="Times New Roman"/>
                        </a:rPr>
                        <a:t>m</a:t>
                      </a:r>
                      <a:r>
                        <a:rPr sz="1100" i="1" dirty="0">
                          <a:latin typeface="Times New Roman"/>
                          <a:cs typeface="Times New Roman"/>
                        </a:rPr>
                        <a:t>h</a:t>
                      </a:r>
                      <a:r>
                        <a:rPr sz="1100" i="1" spc="-195" dirty="0">
                          <a:latin typeface="Times New Roman"/>
                          <a:cs typeface="Times New Roman"/>
                        </a:rPr>
                        <a:t> </a:t>
                      </a:r>
                      <a:r>
                        <a:rPr sz="1000" baseline="43650" dirty="0">
                          <a:latin typeface="Times New Roman"/>
                          <a:cs typeface="Times New Roman"/>
                        </a:rPr>
                        <a:t>2</a:t>
                      </a:r>
                      <a:endParaRPr sz="1000" baseline="43650">
                        <a:latin typeface="Times New Roman"/>
                        <a:cs typeface="Times New Roman"/>
                      </a:endParaRPr>
                    </a:p>
                  </a:txBody>
                  <a:tcPr marL="0" marR="0" marT="2305" marB="0">
                    <a:lnL w="9525">
                      <a:solidFill>
                        <a:srgbClr val="000000"/>
                      </a:solidFill>
                      <a:prstDash val="solid"/>
                    </a:lnL>
                    <a:lnR w="9525">
                      <a:solidFill>
                        <a:srgbClr val="000000"/>
                      </a:solidFill>
                      <a:prstDash val="solid"/>
                    </a:lnR>
                    <a:lnT w="28575">
                      <a:solidFill>
                        <a:srgbClr val="000000"/>
                      </a:solidFill>
                      <a:prstDash val="solid"/>
                    </a:lnT>
                    <a:lnB w="9525">
                      <a:solidFill>
                        <a:srgbClr val="000000"/>
                      </a:solidFill>
                      <a:prstDash val="solid"/>
                    </a:lnB>
                    <a:solidFill>
                      <a:srgbClr val="FAFAF7"/>
                    </a:solidFill>
                  </a:tcPr>
                </a:tc>
                <a:tc>
                  <a:txBody>
                    <a:bodyPr/>
                    <a:lstStyle/>
                    <a:p>
                      <a:pPr marL="231140">
                        <a:lnSpc>
                          <a:spcPts val="1575"/>
                        </a:lnSpc>
                        <a:spcBef>
                          <a:spcPts val="1410"/>
                        </a:spcBef>
                      </a:pPr>
                      <a:r>
                        <a:rPr sz="1600" baseline="34722" dirty="0">
                          <a:latin typeface="Times New Roman"/>
                          <a:cs typeface="Times New Roman"/>
                        </a:rPr>
                        <a:t>1</a:t>
                      </a:r>
                      <a:r>
                        <a:rPr sz="1600" spc="67" baseline="34722" dirty="0">
                          <a:latin typeface="Times New Roman"/>
                          <a:cs typeface="Times New Roman"/>
                        </a:rPr>
                        <a:t> </a:t>
                      </a:r>
                      <a:r>
                        <a:rPr sz="1400" spc="-140" dirty="0">
                          <a:latin typeface="Symbol"/>
                          <a:cs typeface="Symbol"/>
                        </a:rPr>
                        <a:t></a:t>
                      </a:r>
                      <a:r>
                        <a:rPr sz="1100" dirty="0">
                          <a:latin typeface="Symbol"/>
                          <a:cs typeface="Symbol"/>
                        </a:rPr>
                        <a:t></a:t>
                      </a:r>
                      <a:r>
                        <a:rPr sz="1100" spc="55" dirty="0">
                          <a:latin typeface="Times New Roman"/>
                          <a:cs typeface="Times New Roman"/>
                        </a:rPr>
                        <a:t> </a:t>
                      </a:r>
                      <a:r>
                        <a:rPr sz="1100" dirty="0">
                          <a:latin typeface="Symbol"/>
                          <a:cs typeface="Symbol"/>
                        </a:rPr>
                        <a:t></a:t>
                      </a:r>
                      <a:r>
                        <a:rPr sz="1100" spc="-120" dirty="0">
                          <a:latin typeface="Times New Roman"/>
                          <a:cs typeface="Times New Roman"/>
                        </a:rPr>
                        <a:t> </a:t>
                      </a:r>
                      <a:r>
                        <a:rPr sz="1100" dirty="0">
                          <a:latin typeface="Times New Roman"/>
                          <a:cs typeface="Times New Roman"/>
                        </a:rPr>
                        <a:t>sin</a:t>
                      </a:r>
                      <a:r>
                        <a:rPr sz="1100" spc="-170" dirty="0">
                          <a:latin typeface="Times New Roman"/>
                          <a:cs typeface="Times New Roman"/>
                        </a:rPr>
                        <a:t> </a:t>
                      </a:r>
                      <a:r>
                        <a:rPr sz="1100" dirty="0">
                          <a:latin typeface="Symbol"/>
                          <a:cs typeface="Symbol"/>
                        </a:rPr>
                        <a:t></a:t>
                      </a:r>
                      <a:r>
                        <a:rPr sz="1100" spc="-100" dirty="0">
                          <a:latin typeface="Times New Roman"/>
                          <a:cs typeface="Times New Roman"/>
                        </a:rPr>
                        <a:t> </a:t>
                      </a:r>
                      <a:r>
                        <a:rPr sz="1400" spc="-20" dirty="0">
                          <a:latin typeface="Symbol"/>
                          <a:cs typeface="Symbol"/>
                        </a:rPr>
                        <a:t></a:t>
                      </a:r>
                      <a:r>
                        <a:rPr sz="1100" i="1" spc="90" dirty="0">
                          <a:latin typeface="Times New Roman"/>
                          <a:cs typeface="Times New Roman"/>
                        </a:rPr>
                        <a:t>D</a:t>
                      </a:r>
                      <a:r>
                        <a:rPr sz="1000" baseline="43650" dirty="0">
                          <a:latin typeface="Times New Roman"/>
                          <a:cs typeface="Times New Roman"/>
                        </a:rPr>
                        <a:t>2</a:t>
                      </a:r>
                      <a:endParaRPr sz="1000" baseline="43650">
                        <a:latin typeface="Times New Roman"/>
                        <a:cs typeface="Times New Roman"/>
                      </a:endParaRPr>
                    </a:p>
                    <a:p>
                      <a:pPr marL="231140">
                        <a:lnSpc>
                          <a:spcPts val="1155"/>
                        </a:lnSpc>
                      </a:pPr>
                      <a:r>
                        <a:rPr sz="1100" dirty="0">
                          <a:latin typeface="Times New Roman"/>
                          <a:cs typeface="Times New Roman"/>
                        </a:rPr>
                        <a:t>8</a:t>
                      </a:r>
                      <a:endParaRPr sz="1100">
                        <a:latin typeface="Times New Roman"/>
                        <a:cs typeface="Times New Roman"/>
                      </a:endParaRPr>
                    </a:p>
                  </a:txBody>
                  <a:tcPr marL="0" marR="0" marT="162517" marB="0">
                    <a:lnL w="9525">
                      <a:solidFill>
                        <a:srgbClr val="000000"/>
                      </a:solidFill>
                      <a:prstDash val="solid"/>
                    </a:lnL>
                    <a:lnR w="9525">
                      <a:solidFill>
                        <a:srgbClr val="000000"/>
                      </a:solidFill>
                      <a:prstDash val="solid"/>
                    </a:lnR>
                    <a:lnT w="28575">
                      <a:solidFill>
                        <a:srgbClr val="000000"/>
                      </a:solidFill>
                      <a:prstDash val="solid"/>
                    </a:lnT>
                    <a:lnB w="9525">
                      <a:solidFill>
                        <a:srgbClr val="000000"/>
                      </a:solidFill>
                      <a:prstDash val="solid"/>
                    </a:lnB>
                    <a:solidFill>
                      <a:srgbClr val="FAFAF7"/>
                    </a:solidFill>
                  </a:tcPr>
                </a:tc>
                <a:tc>
                  <a:txBody>
                    <a:bodyPr/>
                    <a:lstStyle/>
                    <a:p>
                      <a:pPr marL="563880">
                        <a:lnSpc>
                          <a:spcPts val="1190"/>
                        </a:lnSpc>
                        <a:spcBef>
                          <a:spcPts val="1760"/>
                        </a:spcBef>
                      </a:pPr>
                      <a:r>
                        <a:rPr sz="1600" spc="-7" baseline="34722" dirty="0">
                          <a:latin typeface="Times New Roman"/>
                          <a:cs typeface="Times New Roman"/>
                        </a:rPr>
                        <a:t>2</a:t>
                      </a:r>
                      <a:r>
                        <a:rPr sz="1600" spc="104" baseline="34722" dirty="0">
                          <a:latin typeface="Times New Roman"/>
                          <a:cs typeface="Times New Roman"/>
                        </a:rPr>
                        <a:t> </a:t>
                      </a:r>
                      <a:r>
                        <a:rPr sz="1100" i="1" spc="-5" dirty="0">
                          <a:latin typeface="Times New Roman"/>
                          <a:cs typeface="Times New Roman"/>
                        </a:rPr>
                        <a:t>Bh</a:t>
                      </a:r>
                      <a:endParaRPr sz="1100">
                        <a:latin typeface="Times New Roman"/>
                        <a:cs typeface="Times New Roman"/>
                      </a:endParaRPr>
                    </a:p>
                    <a:p>
                      <a:pPr marL="563880">
                        <a:lnSpc>
                          <a:spcPts val="1190"/>
                        </a:lnSpc>
                      </a:pPr>
                      <a:r>
                        <a:rPr sz="1100" dirty="0">
                          <a:latin typeface="Times New Roman"/>
                          <a:cs typeface="Times New Roman"/>
                        </a:rPr>
                        <a:t>3</a:t>
                      </a:r>
                      <a:endParaRPr sz="1100">
                        <a:latin typeface="Times New Roman"/>
                        <a:cs typeface="Times New Roman"/>
                      </a:endParaRPr>
                    </a:p>
                  </a:txBody>
                  <a:tcPr marL="0" marR="0" marT="202858" marB="0">
                    <a:lnL w="9525">
                      <a:solidFill>
                        <a:srgbClr val="000000"/>
                      </a:solidFill>
                      <a:prstDash val="solid"/>
                    </a:lnL>
                    <a:lnR w="28575">
                      <a:solidFill>
                        <a:srgbClr val="000000"/>
                      </a:solidFill>
                      <a:prstDash val="solid"/>
                    </a:lnR>
                    <a:lnT w="28575">
                      <a:solidFill>
                        <a:srgbClr val="000000"/>
                      </a:solidFill>
                      <a:prstDash val="solid"/>
                    </a:lnT>
                    <a:lnB w="9525">
                      <a:solidFill>
                        <a:srgbClr val="000000"/>
                      </a:solidFill>
                      <a:prstDash val="solid"/>
                    </a:lnB>
                    <a:solidFill>
                      <a:srgbClr val="FAFAF7"/>
                    </a:solidFill>
                  </a:tcPr>
                </a:tc>
                <a:extLst>
                  <a:ext uri="{0D108BD9-81ED-4DB2-BD59-A6C34878D82A}">
                    <a16:rowId xmlns:a16="http://schemas.microsoft.com/office/drawing/2014/main" val="10002"/>
                  </a:ext>
                </a:extLst>
              </a:tr>
              <a:tr h="553250">
                <a:tc>
                  <a:txBody>
                    <a:bodyPr/>
                    <a:lstStyle/>
                    <a:p>
                      <a:pPr marL="76835" algn="ctr">
                        <a:lnSpc>
                          <a:spcPct val="100000"/>
                        </a:lnSpc>
                        <a:spcBef>
                          <a:spcPts val="915"/>
                        </a:spcBef>
                      </a:pPr>
                      <a:r>
                        <a:rPr sz="1300" i="1" dirty="0">
                          <a:latin typeface="Times New Roman"/>
                          <a:cs typeface="Times New Roman"/>
                        </a:rPr>
                        <a:t>wetted</a:t>
                      </a:r>
                      <a:r>
                        <a:rPr sz="1300" i="1" spc="-40" dirty="0">
                          <a:latin typeface="Times New Roman"/>
                          <a:cs typeface="Times New Roman"/>
                        </a:rPr>
                        <a:t> </a:t>
                      </a:r>
                      <a:r>
                        <a:rPr sz="1300" i="1" dirty="0">
                          <a:latin typeface="Times New Roman"/>
                          <a:cs typeface="Times New Roman"/>
                        </a:rPr>
                        <a:t>perimeter</a:t>
                      </a:r>
                      <a:endParaRPr sz="1300">
                        <a:latin typeface="Times New Roman"/>
                        <a:cs typeface="Times New Roman"/>
                      </a:endParaRPr>
                    </a:p>
                    <a:p>
                      <a:pPr marL="89535" algn="ctr">
                        <a:lnSpc>
                          <a:spcPct val="100000"/>
                        </a:lnSpc>
                        <a:spcBef>
                          <a:spcPts val="295"/>
                        </a:spcBef>
                      </a:pPr>
                      <a:r>
                        <a:rPr sz="1100" i="1" dirty="0">
                          <a:latin typeface="Times New Roman"/>
                          <a:cs typeface="Times New Roman"/>
                        </a:rPr>
                        <a:t>P</a:t>
                      </a:r>
                      <a:endParaRPr sz="1100">
                        <a:latin typeface="Times New Roman"/>
                        <a:cs typeface="Times New Roman"/>
                      </a:endParaRPr>
                    </a:p>
                  </a:txBody>
                  <a:tcPr marL="0" marR="0" marT="105463" marB="0">
                    <a:lnL w="2857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AFAF7"/>
                    </a:solidFill>
                  </a:tcPr>
                </a:tc>
                <a:tc>
                  <a:txBody>
                    <a:bodyPr/>
                    <a:lstStyle/>
                    <a:p>
                      <a:pPr>
                        <a:lnSpc>
                          <a:spcPct val="100000"/>
                        </a:lnSpc>
                        <a:spcBef>
                          <a:spcPts val="50"/>
                        </a:spcBef>
                      </a:pPr>
                      <a:endParaRPr sz="1200">
                        <a:latin typeface="Times New Roman"/>
                        <a:cs typeface="Times New Roman"/>
                      </a:endParaRPr>
                    </a:p>
                    <a:p>
                      <a:pPr marL="417195">
                        <a:lnSpc>
                          <a:spcPct val="100000"/>
                        </a:lnSpc>
                      </a:pPr>
                      <a:r>
                        <a:rPr sz="1100" i="1" dirty="0">
                          <a:latin typeface="Times New Roman"/>
                          <a:cs typeface="Times New Roman"/>
                        </a:rPr>
                        <a:t>b</a:t>
                      </a:r>
                      <a:r>
                        <a:rPr sz="1100" i="1" spc="-75" dirty="0">
                          <a:latin typeface="Times New Roman"/>
                          <a:cs typeface="Times New Roman"/>
                        </a:rPr>
                        <a:t> </a:t>
                      </a:r>
                      <a:r>
                        <a:rPr sz="1100" dirty="0">
                          <a:latin typeface="Symbol"/>
                          <a:cs typeface="Symbol"/>
                        </a:rPr>
                        <a:t></a:t>
                      </a:r>
                      <a:r>
                        <a:rPr sz="1100" spc="-65" dirty="0">
                          <a:latin typeface="Times New Roman"/>
                          <a:cs typeface="Times New Roman"/>
                        </a:rPr>
                        <a:t> </a:t>
                      </a:r>
                      <a:r>
                        <a:rPr sz="1100" spc="30" dirty="0">
                          <a:latin typeface="Times New Roman"/>
                          <a:cs typeface="Times New Roman"/>
                        </a:rPr>
                        <a:t>2</a:t>
                      </a:r>
                      <a:r>
                        <a:rPr sz="1100" i="1" dirty="0">
                          <a:latin typeface="Times New Roman"/>
                          <a:cs typeface="Times New Roman"/>
                        </a:rPr>
                        <a:t>h</a:t>
                      </a:r>
                      <a:endParaRPr sz="1100">
                        <a:latin typeface="Times New Roman"/>
                        <a:cs typeface="Times New Roman"/>
                      </a:endParaRPr>
                    </a:p>
                  </a:txBody>
                  <a:tcPr marL="0" marR="0" marT="5763"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AFAF7"/>
                    </a:solidFill>
                  </a:tcPr>
                </a:tc>
                <a:tc>
                  <a:txBody>
                    <a:bodyPr/>
                    <a:lstStyle/>
                    <a:p>
                      <a:pPr>
                        <a:lnSpc>
                          <a:spcPct val="100000"/>
                        </a:lnSpc>
                        <a:spcBef>
                          <a:spcPts val="20"/>
                        </a:spcBef>
                      </a:pPr>
                      <a:endParaRPr sz="1300">
                        <a:latin typeface="Times New Roman"/>
                        <a:cs typeface="Times New Roman"/>
                      </a:endParaRPr>
                    </a:p>
                    <a:p>
                      <a:pPr marL="219075">
                        <a:lnSpc>
                          <a:spcPct val="100000"/>
                        </a:lnSpc>
                        <a:spcBef>
                          <a:spcPts val="5"/>
                        </a:spcBef>
                      </a:pPr>
                      <a:r>
                        <a:rPr sz="1100" i="1" dirty="0">
                          <a:latin typeface="Times New Roman"/>
                          <a:cs typeface="Times New Roman"/>
                        </a:rPr>
                        <a:t>b</a:t>
                      </a:r>
                      <a:r>
                        <a:rPr sz="1100" i="1" spc="-75" dirty="0">
                          <a:latin typeface="Times New Roman"/>
                          <a:cs typeface="Times New Roman"/>
                        </a:rPr>
                        <a:t> </a:t>
                      </a:r>
                      <a:r>
                        <a:rPr sz="1100" dirty="0">
                          <a:latin typeface="Symbol"/>
                          <a:cs typeface="Symbol"/>
                        </a:rPr>
                        <a:t></a:t>
                      </a:r>
                      <a:r>
                        <a:rPr sz="1100" spc="-60" dirty="0">
                          <a:latin typeface="Times New Roman"/>
                          <a:cs typeface="Times New Roman"/>
                        </a:rPr>
                        <a:t> </a:t>
                      </a:r>
                      <a:r>
                        <a:rPr sz="1100" spc="35" dirty="0">
                          <a:latin typeface="Times New Roman"/>
                          <a:cs typeface="Times New Roman"/>
                        </a:rPr>
                        <a:t>2</a:t>
                      </a:r>
                      <a:r>
                        <a:rPr sz="1100" i="1" dirty="0">
                          <a:latin typeface="Times New Roman"/>
                          <a:cs typeface="Times New Roman"/>
                        </a:rPr>
                        <a:t>h</a:t>
                      </a:r>
                      <a:endParaRPr sz="1100">
                        <a:latin typeface="Times New Roman"/>
                        <a:cs typeface="Times New Roman"/>
                      </a:endParaRPr>
                    </a:p>
                  </a:txBody>
                  <a:tcPr marL="0" marR="0" marT="2305" marB="0">
                    <a:lnL w="9525">
                      <a:solidFill>
                        <a:srgbClr val="000000"/>
                      </a:solidFill>
                      <a:prstDash val="solid"/>
                    </a:lnL>
                    <a:lnT w="9525">
                      <a:solidFill>
                        <a:srgbClr val="000000"/>
                      </a:solidFill>
                      <a:prstDash val="solid"/>
                    </a:lnT>
                    <a:lnB w="9525">
                      <a:solidFill>
                        <a:srgbClr val="000000"/>
                      </a:solidFill>
                      <a:prstDash val="solid"/>
                    </a:lnB>
                    <a:solidFill>
                      <a:srgbClr val="FAFAF7"/>
                    </a:solidFill>
                  </a:tcPr>
                </a:tc>
                <a:tc gridSpan="3">
                  <a:txBody>
                    <a:bodyPr/>
                    <a:lstStyle/>
                    <a:p>
                      <a:pPr>
                        <a:lnSpc>
                          <a:spcPct val="100000"/>
                        </a:lnSpc>
                        <a:spcBef>
                          <a:spcPts val="20"/>
                        </a:spcBef>
                      </a:pPr>
                      <a:endParaRPr sz="1300">
                        <a:latin typeface="Times New Roman"/>
                        <a:cs typeface="Times New Roman"/>
                      </a:endParaRPr>
                    </a:p>
                    <a:p>
                      <a:pPr marL="124460">
                        <a:lnSpc>
                          <a:spcPct val="100000"/>
                        </a:lnSpc>
                        <a:spcBef>
                          <a:spcPts val="5"/>
                        </a:spcBef>
                      </a:pPr>
                      <a:r>
                        <a:rPr sz="1100" dirty="0">
                          <a:latin typeface="Times New Roman"/>
                          <a:cs typeface="Times New Roman"/>
                        </a:rPr>
                        <a:t>1</a:t>
                      </a:r>
                      <a:r>
                        <a:rPr sz="1100" spc="-195" dirty="0">
                          <a:latin typeface="Times New Roman"/>
                          <a:cs typeface="Times New Roman"/>
                        </a:rPr>
                        <a:t> </a:t>
                      </a:r>
                      <a:r>
                        <a:rPr sz="1100" dirty="0">
                          <a:latin typeface="Symbol"/>
                          <a:cs typeface="Symbol"/>
                        </a:rPr>
                        <a:t></a:t>
                      </a:r>
                      <a:r>
                        <a:rPr sz="1100" spc="-60" dirty="0">
                          <a:latin typeface="Times New Roman"/>
                          <a:cs typeface="Times New Roman"/>
                        </a:rPr>
                        <a:t> </a:t>
                      </a:r>
                      <a:r>
                        <a:rPr sz="1100" i="1" spc="80" dirty="0">
                          <a:latin typeface="Times New Roman"/>
                          <a:cs typeface="Times New Roman"/>
                        </a:rPr>
                        <a:t>m</a:t>
                      </a:r>
                      <a:r>
                        <a:rPr sz="1000" baseline="43650" dirty="0">
                          <a:latin typeface="Times New Roman"/>
                          <a:cs typeface="Times New Roman"/>
                        </a:rPr>
                        <a:t>2</a:t>
                      </a:r>
                      <a:endParaRPr sz="1000" baseline="43650">
                        <a:latin typeface="Times New Roman"/>
                        <a:cs typeface="Times New Roman"/>
                      </a:endParaRPr>
                    </a:p>
                  </a:txBody>
                  <a:tcPr marL="0" marR="0" marT="2305" marB="0">
                    <a:lnR w="9525">
                      <a:solidFill>
                        <a:srgbClr val="000000"/>
                      </a:solidFill>
                      <a:prstDash val="solid"/>
                    </a:lnR>
                    <a:lnT w="9525">
                      <a:solidFill>
                        <a:srgbClr val="000000"/>
                      </a:solidFill>
                      <a:prstDash val="solid"/>
                    </a:lnT>
                    <a:lnB w="9525">
                      <a:solidFill>
                        <a:srgbClr val="000000"/>
                      </a:solidFill>
                      <a:prstDash val="solid"/>
                    </a:lnB>
                    <a:solidFill>
                      <a:srgbClr val="FAFAF7"/>
                    </a:solidFill>
                  </a:tcPr>
                </a:tc>
                <a:tc hMerge="1">
                  <a:txBody>
                    <a:bodyPr/>
                    <a:lstStyle/>
                    <a:p>
                      <a:endParaRPr/>
                    </a:p>
                  </a:txBody>
                  <a:tcPr marL="0" marR="0" marT="0" marB="0"/>
                </a:tc>
                <a:tc hMerge="1">
                  <a:txBody>
                    <a:bodyPr/>
                    <a:lstStyle/>
                    <a:p>
                      <a:endParaRPr/>
                    </a:p>
                  </a:txBody>
                  <a:tcPr marL="0" marR="0" marT="0" marB="0"/>
                </a:tc>
                <a:tc>
                  <a:txBody>
                    <a:bodyPr/>
                    <a:lstStyle/>
                    <a:p>
                      <a:pPr>
                        <a:lnSpc>
                          <a:spcPct val="100000"/>
                        </a:lnSpc>
                        <a:spcBef>
                          <a:spcPts val="25"/>
                        </a:spcBef>
                      </a:pPr>
                      <a:endParaRPr sz="1400">
                        <a:latin typeface="Times New Roman"/>
                        <a:cs typeface="Times New Roman"/>
                      </a:endParaRPr>
                    </a:p>
                    <a:p>
                      <a:pPr marL="289560">
                        <a:lnSpc>
                          <a:spcPct val="100000"/>
                        </a:lnSpc>
                      </a:pPr>
                      <a:r>
                        <a:rPr sz="1100" spc="30" dirty="0">
                          <a:latin typeface="Times New Roman"/>
                          <a:cs typeface="Times New Roman"/>
                        </a:rPr>
                        <a:t>2</a:t>
                      </a:r>
                      <a:r>
                        <a:rPr sz="1100" i="1" dirty="0">
                          <a:latin typeface="Times New Roman"/>
                          <a:cs typeface="Times New Roman"/>
                        </a:rPr>
                        <a:t>h </a:t>
                      </a:r>
                      <a:r>
                        <a:rPr sz="1100" i="1" spc="140" dirty="0">
                          <a:latin typeface="Times New Roman"/>
                          <a:cs typeface="Times New Roman"/>
                        </a:rPr>
                        <a:t> </a:t>
                      </a:r>
                      <a:r>
                        <a:rPr sz="1100" spc="105" dirty="0">
                          <a:latin typeface="Times New Roman"/>
                          <a:cs typeface="Times New Roman"/>
                        </a:rPr>
                        <a:t>1</a:t>
                      </a:r>
                      <a:r>
                        <a:rPr sz="1100" dirty="0">
                          <a:latin typeface="Symbol"/>
                          <a:cs typeface="Symbol"/>
                        </a:rPr>
                        <a:t></a:t>
                      </a:r>
                      <a:r>
                        <a:rPr sz="1100" spc="-65" dirty="0">
                          <a:latin typeface="Times New Roman"/>
                          <a:cs typeface="Times New Roman"/>
                        </a:rPr>
                        <a:t> </a:t>
                      </a:r>
                      <a:r>
                        <a:rPr sz="1100" i="1" spc="75" dirty="0">
                          <a:latin typeface="Times New Roman"/>
                          <a:cs typeface="Times New Roman"/>
                        </a:rPr>
                        <a:t>m</a:t>
                      </a:r>
                      <a:r>
                        <a:rPr sz="1000" baseline="43650" dirty="0">
                          <a:latin typeface="Times New Roman"/>
                          <a:cs typeface="Times New Roman"/>
                        </a:rPr>
                        <a:t>2</a:t>
                      </a:r>
                      <a:endParaRPr sz="1000" baseline="43650">
                        <a:latin typeface="Times New Roman"/>
                        <a:cs typeface="Times New Roman"/>
                      </a:endParaRPr>
                    </a:p>
                  </a:txBody>
                  <a:tcPr marL="0" marR="0" marT="2882"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AFAF7"/>
                    </a:solidFill>
                  </a:tcPr>
                </a:tc>
                <a:tc>
                  <a:txBody>
                    <a:bodyPr/>
                    <a:lstStyle/>
                    <a:p>
                      <a:pPr marL="502920">
                        <a:lnSpc>
                          <a:spcPts val="1245"/>
                        </a:lnSpc>
                        <a:spcBef>
                          <a:spcPts val="1450"/>
                        </a:spcBef>
                      </a:pPr>
                      <a:r>
                        <a:rPr sz="1600" spc="-7" baseline="34722" dirty="0">
                          <a:latin typeface="Times New Roman"/>
                          <a:cs typeface="Times New Roman"/>
                        </a:rPr>
                        <a:t>1</a:t>
                      </a:r>
                      <a:r>
                        <a:rPr sz="1600" spc="-60" baseline="34722" dirty="0">
                          <a:latin typeface="Times New Roman"/>
                          <a:cs typeface="Times New Roman"/>
                        </a:rPr>
                        <a:t> </a:t>
                      </a:r>
                      <a:r>
                        <a:rPr sz="1100" spc="-30" dirty="0">
                          <a:latin typeface="Symbol"/>
                          <a:cs typeface="Symbol"/>
                        </a:rPr>
                        <a:t></a:t>
                      </a:r>
                      <a:r>
                        <a:rPr sz="1100" spc="140" dirty="0">
                          <a:latin typeface="Times New Roman"/>
                          <a:cs typeface="Times New Roman"/>
                        </a:rPr>
                        <a:t> </a:t>
                      </a:r>
                      <a:r>
                        <a:rPr sz="1100" i="1" spc="-5" dirty="0">
                          <a:latin typeface="Times New Roman"/>
                          <a:cs typeface="Times New Roman"/>
                        </a:rPr>
                        <a:t>D</a:t>
                      </a:r>
                      <a:endParaRPr sz="1100">
                        <a:latin typeface="Times New Roman"/>
                        <a:cs typeface="Times New Roman"/>
                      </a:endParaRPr>
                    </a:p>
                    <a:p>
                      <a:pPr marL="505459">
                        <a:lnSpc>
                          <a:spcPts val="1185"/>
                        </a:lnSpc>
                      </a:pPr>
                      <a:r>
                        <a:rPr sz="1100" dirty="0">
                          <a:latin typeface="Times New Roman"/>
                          <a:cs typeface="Times New Roman"/>
                        </a:rPr>
                        <a:t>2</a:t>
                      </a:r>
                      <a:endParaRPr sz="1100">
                        <a:latin typeface="Times New Roman"/>
                        <a:cs typeface="Times New Roman"/>
                      </a:endParaRPr>
                    </a:p>
                  </a:txBody>
                  <a:tcPr marL="0" marR="0" marT="16712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AFAF7"/>
                    </a:solidFill>
                  </a:tcPr>
                </a:tc>
                <a:tc>
                  <a:txBody>
                    <a:bodyPr/>
                    <a:lstStyle/>
                    <a:p>
                      <a:pPr marL="682625">
                        <a:lnSpc>
                          <a:spcPts val="1540"/>
                        </a:lnSpc>
                        <a:spcBef>
                          <a:spcPts val="439"/>
                        </a:spcBef>
                        <a:tabLst>
                          <a:tab pos="1233805" algn="l"/>
                        </a:tabLst>
                      </a:pPr>
                      <a:r>
                        <a:rPr sz="1100" dirty="0">
                          <a:latin typeface="Times New Roman"/>
                          <a:cs typeface="Times New Roman"/>
                        </a:rPr>
                        <a:t>8</a:t>
                      </a:r>
                      <a:r>
                        <a:rPr sz="1100" spc="175" dirty="0">
                          <a:latin typeface="Times New Roman"/>
                          <a:cs typeface="Times New Roman"/>
                        </a:rPr>
                        <a:t> </a:t>
                      </a:r>
                      <a:r>
                        <a:rPr sz="1100" i="1" spc="35" dirty="0">
                          <a:latin typeface="Times New Roman"/>
                          <a:cs typeface="Times New Roman"/>
                        </a:rPr>
                        <a:t>h</a:t>
                      </a:r>
                      <a:r>
                        <a:rPr sz="1000" spc="52" baseline="43650" dirty="0">
                          <a:latin typeface="Times New Roman"/>
                          <a:cs typeface="Times New Roman"/>
                        </a:rPr>
                        <a:t>2	</a:t>
                      </a:r>
                      <a:r>
                        <a:rPr sz="2200" spc="-7" baseline="3472" dirty="0">
                          <a:solidFill>
                            <a:srgbClr val="FF0000"/>
                          </a:solidFill>
                          <a:latin typeface="Times New Roman"/>
                          <a:cs typeface="Times New Roman"/>
                        </a:rPr>
                        <a:t>*</a:t>
                      </a:r>
                      <a:endParaRPr sz="2200" baseline="3472">
                        <a:latin typeface="Times New Roman"/>
                        <a:cs typeface="Times New Roman"/>
                      </a:endParaRPr>
                    </a:p>
                    <a:p>
                      <a:pPr marL="438784">
                        <a:lnSpc>
                          <a:spcPts val="805"/>
                        </a:lnSpc>
                      </a:pPr>
                      <a:r>
                        <a:rPr sz="1100" i="1" dirty="0">
                          <a:latin typeface="Times New Roman"/>
                          <a:cs typeface="Times New Roman"/>
                        </a:rPr>
                        <a:t>B</a:t>
                      </a:r>
                      <a:r>
                        <a:rPr sz="1100" i="1" spc="-65" dirty="0">
                          <a:latin typeface="Times New Roman"/>
                          <a:cs typeface="Times New Roman"/>
                        </a:rPr>
                        <a:t> </a:t>
                      </a:r>
                      <a:r>
                        <a:rPr sz="1100" dirty="0">
                          <a:latin typeface="Symbol"/>
                          <a:cs typeface="Symbol"/>
                        </a:rPr>
                        <a:t></a:t>
                      </a:r>
                      <a:endParaRPr sz="1100">
                        <a:latin typeface="Symbol"/>
                        <a:cs typeface="Symbol"/>
                      </a:endParaRPr>
                    </a:p>
                    <a:p>
                      <a:pPr marL="685800">
                        <a:lnSpc>
                          <a:spcPts val="1190"/>
                        </a:lnSpc>
                      </a:pPr>
                      <a:r>
                        <a:rPr sz="1100" dirty="0">
                          <a:latin typeface="Times New Roman"/>
                          <a:cs typeface="Times New Roman"/>
                        </a:rPr>
                        <a:t>3</a:t>
                      </a:r>
                      <a:r>
                        <a:rPr sz="1100" spc="10" dirty="0">
                          <a:latin typeface="Times New Roman"/>
                          <a:cs typeface="Times New Roman"/>
                        </a:rPr>
                        <a:t> </a:t>
                      </a:r>
                      <a:r>
                        <a:rPr sz="1100" i="1" dirty="0">
                          <a:latin typeface="Times New Roman"/>
                          <a:cs typeface="Times New Roman"/>
                        </a:rPr>
                        <a:t>B</a:t>
                      </a:r>
                      <a:endParaRPr sz="1100">
                        <a:latin typeface="Times New Roman"/>
                        <a:cs typeface="Times New Roman"/>
                      </a:endParaRPr>
                    </a:p>
                  </a:txBody>
                  <a:tcPr marL="0" marR="0" marT="50714" marB="0">
                    <a:lnL w="9525">
                      <a:solidFill>
                        <a:srgbClr val="000000"/>
                      </a:solidFill>
                      <a:prstDash val="solid"/>
                    </a:lnL>
                    <a:lnR w="28575">
                      <a:solidFill>
                        <a:srgbClr val="000000"/>
                      </a:solidFill>
                      <a:prstDash val="solid"/>
                    </a:lnR>
                    <a:lnT w="9525">
                      <a:solidFill>
                        <a:srgbClr val="000000"/>
                      </a:solidFill>
                      <a:prstDash val="solid"/>
                    </a:lnT>
                    <a:lnB w="9525">
                      <a:solidFill>
                        <a:srgbClr val="000000"/>
                      </a:solidFill>
                      <a:prstDash val="solid"/>
                    </a:lnB>
                    <a:solidFill>
                      <a:srgbClr val="FAFAF7"/>
                    </a:solidFill>
                  </a:tcPr>
                </a:tc>
                <a:extLst>
                  <a:ext uri="{0D108BD9-81ED-4DB2-BD59-A6C34878D82A}">
                    <a16:rowId xmlns:a16="http://schemas.microsoft.com/office/drawing/2014/main" val="10003"/>
                  </a:ext>
                </a:extLst>
              </a:tr>
              <a:tr h="337147">
                <a:tc>
                  <a:txBody>
                    <a:bodyPr/>
                    <a:lstStyle/>
                    <a:p>
                      <a:pPr marL="82550" algn="ctr">
                        <a:lnSpc>
                          <a:spcPct val="100000"/>
                        </a:lnSpc>
                        <a:spcBef>
                          <a:spcPts val="915"/>
                        </a:spcBef>
                      </a:pPr>
                      <a:r>
                        <a:rPr sz="1300" i="1" dirty="0">
                          <a:latin typeface="Times New Roman"/>
                          <a:cs typeface="Times New Roman"/>
                        </a:rPr>
                        <a:t>hydraulic</a:t>
                      </a:r>
                      <a:r>
                        <a:rPr sz="1300" i="1" spc="-35" dirty="0">
                          <a:latin typeface="Times New Roman"/>
                          <a:cs typeface="Times New Roman"/>
                        </a:rPr>
                        <a:t> </a:t>
                      </a:r>
                      <a:r>
                        <a:rPr sz="1300" i="1" spc="-5" dirty="0">
                          <a:latin typeface="Times New Roman"/>
                          <a:cs typeface="Times New Roman"/>
                        </a:rPr>
                        <a:t>radius</a:t>
                      </a:r>
                      <a:endParaRPr sz="1300">
                        <a:latin typeface="Times New Roman"/>
                        <a:cs typeface="Times New Roman"/>
                      </a:endParaRPr>
                    </a:p>
                  </a:txBody>
                  <a:tcPr marL="0" marR="0" marT="105463" marB="0">
                    <a:lnL w="28575">
                      <a:solidFill>
                        <a:srgbClr val="000000"/>
                      </a:solidFill>
                      <a:prstDash val="solid"/>
                    </a:lnL>
                    <a:lnR w="9525">
                      <a:solidFill>
                        <a:srgbClr val="000000"/>
                      </a:solidFill>
                      <a:prstDash val="solid"/>
                    </a:lnR>
                    <a:lnT w="9525">
                      <a:solidFill>
                        <a:srgbClr val="000000"/>
                      </a:solidFill>
                      <a:prstDash val="solid"/>
                    </a:lnT>
                    <a:solidFill>
                      <a:srgbClr val="FAFAF7"/>
                    </a:solidFill>
                  </a:tcPr>
                </a:tc>
                <a:tc>
                  <a:txBody>
                    <a:bodyPr/>
                    <a:lstStyle/>
                    <a:p>
                      <a:pPr>
                        <a:lnSpc>
                          <a:spcPct val="100000"/>
                        </a:lnSpc>
                        <a:spcBef>
                          <a:spcPts val="40"/>
                        </a:spcBef>
                      </a:pPr>
                      <a:endParaRPr sz="1000">
                        <a:latin typeface="Times New Roman"/>
                        <a:cs typeface="Times New Roman"/>
                      </a:endParaRPr>
                    </a:p>
                    <a:p>
                      <a:pPr marL="411480">
                        <a:lnSpc>
                          <a:spcPct val="100000"/>
                        </a:lnSpc>
                      </a:pPr>
                      <a:r>
                        <a:rPr sz="1100" i="1" u="sng" dirty="0">
                          <a:uFill>
                            <a:solidFill>
                              <a:srgbClr val="000000"/>
                            </a:solidFill>
                          </a:uFill>
                          <a:latin typeface="Times New Roman"/>
                          <a:cs typeface="Times New Roman"/>
                        </a:rPr>
                        <a:t>  </a:t>
                      </a:r>
                      <a:r>
                        <a:rPr sz="1100" i="1" u="sng" spc="10" dirty="0">
                          <a:uFill>
                            <a:solidFill>
                              <a:srgbClr val="000000"/>
                            </a:solidFill>
                          </a:uFill>
                          <a:latin typeface="Times New Roman"/>
                          <a:cs typeface="Times New Roman"/>
                        </a:rPr>
                        <a:t> </a:t>
                      </a:r>
                      <a:r>
                        <a:rPr sz="1100" i="1" u="sng" spc="-5" dirty="0">
                          <a:uFill>
                            <a:solidFill>
                              <a:srgbClr val="000000"/>
                            </a:solidFill>
                          </a:uFill>
                          <a:latin typeface="Times New Roman"/>
                          <a:cs typeface="Times New Roman"/>
                        </a:rPr>
                        <a:t>bh</a:t>
                      </a:r>
                      <a:r>
                        <a:rPr sz="1100" i="1" u="sng" spc="60" dirty="0">
                          <a:uFill>
                            <a:solidFill>
                              <a:srgbClr val="000000"/>
                            </a:solidFill>
                          </a:uFill>
                          <a:latin typeface="Times New Roman"/>
                          <a:cs typeface="Times New Roman"/>
                        </a:rPr>
                        <a:t> </a:t>
                      </a:r>
                      <a:endParaRPr sz="1100">
                        <a:latin typeface="Times New Roman"/>
                        <a:cs typeface="Times New Roman"/>
                      </a:endParaRPr>
                    </a:p>
                  </a:txBody>
                  <a:tcPr marL="0" marR="0" marT="4610" marB="0">
                    <a:lnL w="9525">
                      <a:solidFill>
                        <a:srgbClr val="000000"/>
                      </a:solidFill>
                      <a:prstDash val="solid"/>
                    </a:lnL>
                    <a:lnR w="9525">
                      <a:solidFill>
                        <a:srgbClr val="000000"/>
                      </a:solidFill>
                      <a:prstDash val="solid"/>
                    </a:lnR>
                    <a:lnT w="9525">
                      <a:solidFill>
                        <a:srgbClr val="000000"/>
                      </a:solidFill>
                      <a:prstDash val="solid"/>
                    </a:lnT>
                    <a:solidFill>
                      <a:srgbClr val="FAFAF7"/>
                    </a:solidFill>
                  </a:tcPr>
                </a:tc>
                <a:tc gridSpan="4">
                  <a:txBody>
                    <a:bodyPr/>
                    <a:lstStyle/>
                    <a:p>
                      <a:pPr marL="214629">
                        <a:lnSpc>
                          <a:spcPct val="100000"/>
                        </a:lnSpc>
                        <a:spcBef>
                          <a:spcPts val="645"/>
                        </a:spcBef>
                        <a:tabLst>
                          <a:tab pos="382270" algn="l"/>
                          <a:tab pos="1129030" algn="l"/>
                        </a:tabLst>
                      </a:pPr>
                      <a:r>
                        <a:rPr sz="1400" u="sng" dirty="0">
                          <a:uFill>
                            <a:solidFill>
                              <a:srgbClr val="000000"/>
                            </a:solidFill>
                          </a:uFill>
                          <a:latin typeface="Times New Roman"/>
                          <a:cs typeface="Times New Roman"/>
                        </a:rPr>
                        <a:t> 	</a:t>
                      </a:r>
                      <a:r>
                        <a:rPr sz="1400" u="sng" spc="-70" dirty="0">
                          <a:uFill>
                            <a:solidFill>
                              <a:srgbClr val="000000"/>
                            </a:solidFill>
                          </a:uFill>
                          <a:latin typeface="Symbol"/>
                          <a:cs typeface="Symbol"/>
                        </a:rPr>
                        <a:t></a:t>
                      </a:r>
                      <a:r>
                        <a:rPr sz="1100" i="1" u="sng" dirty="0">
                          <a:uFill>
                            <a:solidFill>
                              <a:srgbClr val="000000"/>
                            </a:solidFill>
                          </a:uFill>
                          <a:latin typeface="Times New Roman"/>
                          <a:cs typeface="Times New Roman"/>
                        </a:rPr>
                        <a:t>b</a:t>
                      </a:r>
                      <a:r>
                        <a:rPr sz="1100" i="1" u="sng" spc="-75" dirty="0">
                          <a:uFill>
                            <a:solidFill>
                              <a:srgbClr val="000000"/>
                            </a:solidFill>
                          </a:uFill>
                          <a:latin typeface="Times New Roman"/>
                          <a:cs typeface="Times New Roman"/>
                        </a:rPr>
                        <a:t> </a:t>
                      </a:r>
                      <a:r>
                        <a:rPr sz="1100" u="sng" dirty="0">
                          <a:uFill>
                            <a:solidFill>
                              <a:srgbClr val="000000"/>
                            </a:solidFill>
                          </a:uFill>
                          <a:latin typeface="Symbol"/>
                          <a:cs typeface="Symbol"/>
                        </a:rPr>
                        <a:t></a:t>
                      </a:r>
                      <a:r>
                        <a:rPr sz="1100" u="sng" spc="-60" dirty="0">
                          <a:uFill>
                            <a:solidFill>
                              <a:srgbClr val="000000"/>
                            </a:solidFill>
                          </a:uFill>
                          <a:latin typeface="Times New Roman"/>
                          <a:cs typeface="Times New Roman"/>
                        </a:rPr>
                        <a:t> </a:t>
                      </a:r>
                      <a:r>
                        <a:rPr sz="1100" i="1" u="sng" spc="-5" dirty="0">
                          <a:uFill>
                            <a:solidFill>
                              <a:srgbClr val="000000"/>
                            </a:solidFill>
                          </a:uFill>
                          <a:latin typeface="Times New Roman"/>
                          <a:cs typeface="Times New Roman"/>
                        </a:rPr>
                        <a:t>m</a:t>
                      </a:r>
                      <a:r>
                        <a:rPr sz="1100" i="1" u="sng" spc="80" dirty="0">
                          <a:uFill>
                            <a:solidFill>
                              <a:srgbClr val="000000"/>
                            </a:solidFill>
                          </a:uFill>
                          <a:latin typeface="Times New Roman"/>
                          <a:cs typeface="Times New Roman"/>
                        </a:rPr>
                        <a:t>h</a:t>
                      </a:r>
                      <a:r>
                        <a:rPr sz="1400" u="sng" spc="-55" dirty="0">
                          <a:uFill>
                            <a:solidFill>
                              <a:srgbClr val="000000"/>
                            </a:solidFill>
                          </a:uFill>
                          <a:latin typeface="Symbol"/>
                          <a:cs typeface="Symbol"/>
                        </a:rPr>
                        <a:t></a:t>
                      </a:r>
                      <a:r>
                        <a:rPr sz="1100" i="1" u="sng" dirty="0">
                          <a:uFill>
                            <a:solidFill>
                              <a:srgbClr val="000000"/>
                            </a:solidFill>
                          </a:uFill>
                          <a:latin typeface="Times New Roman"/>
                          <a:cs typeface="Times New Roman"/>
                        </a:rPr>
                        <a:t>h	</a:t>
                      </a:r>
                      <a:endParaRPr sz="1100">
                        <a:latin typeface="Times New Roman"/>
                        <a:cs typeface="Times New Roman"/>
                      </a:endParaRPr>
                    </a:p>
                  </a:txBody>
                  <a:tcPr marL="0" marR="0" marT="74343" marB="0">
                    <a:lnL w="9525">
                      <a:solidFill>
                        <a:srgbClr val="000000"/>
                      </a:solidFill>
                      <a:prstDash val="solid"/>
                    </a:lnL>
                    <a:lnR w="9525">
                      <a:solidFill>
                        <a:srgbClr val="000000"/>
                      </a:solidFill>
                      <a:prstDash val="solid"/>
                    </a:lnR>
                    <a:lnT w="9525">
                      <a:solidFill>
                        <a:srgbClr val="000000"/>
                      </a:solidFill>
                      <a:prstDash val="solid"/>
                    </a:lnT>
                    <a:solidFill>
                      <a:srgbClr val="FAFAF7"/>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a:txBody>
                    <a:bodyPr/>
                    <a:lstStyle/>
                    <a:p>
                      <a:pPr>
                        <a:lnSpc>
                          <a:spcPct val="100000"/>
                        </a:lnSpc>
                        <a:spcBef>
                          <a:spcPts val="55"/>
                        </a:spcBef>
                      </a:pPr>
                      <a:endParaRPr sz="800">
                        <a:latin typeface="Times New Roman"/>
                        <a:cs typeface="Times New Roman"/>
                      </a:endParaRPr>
                    </a:p>
                    <a:p>
                      <a:pPr marL="318135">
                        <a:lnSpc>
                          <a:spcPct val="100000"/>
                        </a:lnSpc>
                        <a:tabLst>
                          <a:tab pos="516255" algn="l"/>
                          <a:tab pos="901700" algn="l"/>
                        </a:tabLst>
                      </a:pPr>
                      <a:r>
                        <a:rPr sz="1100" i="1" u="sng" dirty="0">
                          <a:uFill>
                            <a:solidFill>
                              <a:srgbClr val="000000"/>
                            </a:solidFill>
                          </a:uFill>
                          <a:latin typeface="Times New Roman"/>
                          <a:cs typeface="Times New Roman"/>
                        </a:rPr>
                        <a:t> 	</a:t>
                      </a:r>
                      <a:r>
                        <a:rPr sz="1100" i="1" u="sng" spc="-5" dirty="0">
                          <a:uFill>
                            <a:solidFill>
                              <a:srgbClr val="000000"/>
                            </a:solidFill>
                          </a:uFill>
                          <a:latin typeface="Times New Roman"/>
                          <a:cs typeface="Times New Roman"/>
                        </a:rPr>
                        <a:t>mh	</a:t>
                      </a:r>
                      <a:endParaRPr sz="1100">
                        <a:latin typeface="Times New Roman"/>
                        <a:cs typeface="Times New Roman"/>
                      </a:endParaRPr>
                    </a:p>
                  </a:txBody>
                  <a:tcPr marL="0" marR="0" marT="6339" marB="0">
                    <a:lnL w="9525">
                      <a:solidFill>
                        <a:srgbClr val="000000"/>
                      </a:solidFill>
                      <a:prstDash val="solid"/>
                    </a:lnL>
                    <a:lnR w="9525">
                      <a:solidFill>
                        <a:srgbClr val="000000"/>
                      </a:solidFill>
                      <a:prstDash val="solid"/>
                    </a:lnR>
                    <a:lnT w="9525">
                      <a:solidFill>
                        <a:srgbClr val="000000"/>
                      </a:solidFill>
                      <a:prstDash val="solid"/>
                    </a:lnT>
                    <a:solidFill>
                      <a:srgbClr val="FAFAF7"/>
                    </a:solidFill>
                  </a:tcPr>
                </a:tc>
                <a:tc rowSpan="2">
                  <a:txBody>
                    <a:bodyPr/>
                    <a:lstStyle/>
                    <a:p>
                      <a:pPr marL="223520">
                        <a:lnSpc>
                          <a:spcPts val="1085"/>
                        </a:lnSpc>
                        <a:spcBef>
                          <a:spcPts val="1230"/>
                        </a:spcBef>
                        <a:tabLst>
                          <a:tab pos="619760" algn="l"/>
                        </a:tabLst>
                      </a:pPr>
                      <a:r>
                        <a:rPr sz="1600" baseline="4629" dirty="0">
                          <a:latin typeface="Times New Roman"/>
                          <a:cs typeface="Times New Roman"/>
                        </a:rPr>
                        <a:t>1</a:t>
                      </a:r>
                      <a:r>
                        <a:rPr sz="1600" spc="195" baseline="4629" dirty="0">
                          <a:latin typeface="Times New Roman"/>
                          <a:cs typeface="Times New Roman"/>
                        </a:rPr>
                        <a:t> </a:t>
                      </a:r>
                      <a:r>
                        <a:rPr sz="1100" dirty="0">
                          <a:latin typeface="Cambria"/>
                          <a:cs typeface="Cambria"/>
                        </a:rPr>
                        <a:t>	</a:t>
                      </a:r>
                      <a:r>
                        <a:rPr sz="1600" baseline="4629" dirty="0">
                          <a:latin typeface="Times New Roman"/>
                          <a:cs typeface="Times New Roman"/>
                        </a:rPr>
                        <a:t>sin</a:t>
                      </a:r>
                      <a:r>
                        <a:rPr sz="1600" spc="-254" baseline="4629" dirty="0">
                          <a:latin typeface="Times New Roman"/>
                          <a:cs typeface="Times New Roman"/>
                        </a:rPr>
                        <a:t> </a:t>
                      </a:r>
                      <a:r>
                        <a:rPr sz="1700" baseline="4444" dirty="0">
                          <a:latin typeface="Symbol"/>
                          <a:cs typeface="Symbol"/>
                        </a:rPr>
                        <a:t></a:t>
                      </a:r>
                      <a:r>
                        <a:rPr sz="1700" spc="-7" baseline="4444" dirty="0">
                          <a:latin typeface="Times New Roman"/>
                          <a:cs typeface="Times New Roman"/>
                        </a:rPr>
                        <a:t> </a:t>
                      </a:r>
                      <a:r>
                        <a:rPr sz="1100" dirty="0">
                          <a:latin typeface="Cambria"/>
                          <a:cs typeface="Cambria"/>
                        </a:rPr>
                        <a:t></a:t>
                      </a:r>
                      <a:endParaRPr sz="1100">
                        <a:latin typeface="Cambria"/>
                        <a:cs typeface="Cambria"/>
                      </a:endParaRPr>
                    </a:p>
                    <a:p>
                      <a:pPr marL="226695">
                        <a:lnSpc>
                          <a:spcPts val="894"/>
                        </a:lnSpc>
                        <a:tabLst>
                          <a:tab pos="713105" algn="l"/>
                          <a:tab pos="934085" algn="l"/>
                        </a:tabLst>
                      </a:pPr>
                      <a:r>
                        <a:rPr sz="1600" baseline="-43981" dirty="0">
                          <a:latin typeface="Times New Roman"/>
                          <a:cs typeface="Times New Roman"/>
                        </a:rPr>
                        <a:t>4</a:t>
                      </a:r>
                      <a:r>
                        <a:rPr sz="1600" spc="157" baseline="-43981" dirty="0">
                          <a:latin typeface="Times New Roman"/>
                          <a:cs typeface="Times New Roman"/>
                        </a:rPr>
                        <a:t> </a:t>
                      </a:r>
                      <a:r>
                        <a:rPr sz="1600" spc="-157" baseline="-23148" dirty="0">
                          <a:latin typeface="Cambria"/>
                          <a:cs typeface="Cambria"/>
                        </a:rPr>
                        <a:t></a:t>
                      </a:r>
                      <a:r>
                        <a:rPr sz="1100" dirty="0">
                          <a:latin typeface="Times New Roman"/>
                          <a:cs typeface="Times New Roman"/>
                        </a:rPr>
                        <a:t>1</a:t>
                      </a:r>
                      <a:r>
                        <a:rPr sz="1100" spc="-195" dirty="0">
                          <a:latin typeface="Times New Roman"/>
                          <a:cs typeface="Times New Roman"/>
                        </a:rPr>
                        <a:t> </a:t>
                      </a:r>
                      <a:r>
                        <a:rPr sz="1100" dirty="0">
                          <a:latin typeface="Symbol"/>
                          <a:cs typeface="Symbol"/>
                        </a:rPr>
                        <a:t></a:t>
                      </a:r>
                      <a:r>
                        <a:rPr sz="1100" dirty="0">
                          <a:latin typeface="Times New Roman"/>
                          <a:cs typeface="Times New Roman"/>
                        </a:rPr>
                        <a:t>	</a:t>
                      </a:r>
                      <a:r>
                        <a:rPr sz="1700" baseline="-42222" dirty="0">
                          <a:latin typeface="Symbol"/>
                          <a:cs typeface="Symbol"/>
                        </a:rPr>
                        <a:t></a:t>
                      </a:r>
                      <a:r>
                        <a:rPr sz="1700" baseline="-42222" dirty="0">
                          <a:latin typeface="Times New Roman"/>
                          <a:cs typeface="Times New Roman"/>
                        </a:rPr>
                        <a:t>	</a:t>
                      </a:r>
                      <a:r>
                        <a:rPr sz="1600" spc="-697" baseline="-23148" dirty="0">
                          <a:latin typeface="Cambria"/>
                          <a:cs typeface="Cambria"/>
                        </a:rPr>
                        <a:t></a:t>
                      </a:r>
                      <a:r>
                        <a:rPr sz="1600" baseline="-48611" dirty="0">
                          <a:latin typeface="Cambria"/>
                          <a:cs typeface="Cambria"/>
                        </a:rPr>
                        <a:t></a:t>
                      </a:r>
                      <a:r>
                        <a:rPr sz="1600" spc="135" baseline="-48611" dirty="0">
                          <a:latin typeface="Cambria"/>
                          <a:cs typeface="Cambria"/>
                        </a:rPr>
                        <a:t> </a:t>
                      </a:r>
                      <a:r>
                        <a:rPr sz="1100" i="1" dirty="0">
                          <a:latin typeface="Times New Roman"/>
                          <a:cs typeface="Times New Roman"/>
                        </a:rPr>
                        <a:t>D</a:t>
                      </a:r>
                      <a:endParaRPr sz="1100">
                        <a:latin typeface="Times New Roman"/>
                        <a:cs typeface="Times New Roman"/>
                      </a:endParaRPr>
                    </a:p>
                    <a:p>
                      <a:pPr marL="354965">
                        <a:lnSpc>
                          <a:spcPts val="1250"/>
                        </a:lnSpc>
                      </a:pPr>
                      <a:r>
                        <a:rPr sz="1100" dirty="0">
                          <a:latin typeface="Cambria"/>
                          <a:cs typeface="Cambria"/>
                        </a:rPr>
                        <a:t></a:t>
                      </a:r>
                      <a:endParaRPr sz="1100">
                        <a:latin typeface="Cambria"/>
                        <a:cs typeface="Cambria"/>
                      </a:endParaRPr>
                    </a:p>
                  </a:txBody>
                  <a:tcPr marL="0" marR="0" marT="14177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AFAF7"/>
                    </a:solidFill>
                  </a:tcPr>
                </a:tc>
                <a:tc>
                  <a:txBody>
                    <a:bodyPr/>
                    <a:lstStyle/>
                    <a:p>
                      <a:pPr marL="548640">
                        <a:lnSpc>
                          <a:spcPts val="1880"/>
                        </a:lnSpc>
                        <a:spcBef>
                          <a:spcPts val="940"/>
                        </a:spcBef>
                        <a:tabLst>
                          <a:tab pos="1233805" algn="l"/>
                        </a:tabLst>
                      </a:pPr>
                      <a:r>
                        <a:rPr sz="1100" spc="50" dirty="0">
                          <a:latin typeface="Times New Roman"/>
                          <a:cs typeface="Times New Roman"/>
                        </a:rPr>
                        <a:t>2</a:t>
                      </a:r>
                      <a:r>
                        <a:rPr sz="1100" i="1" spc="50" dirty="0">
                          <a:latin typeface="Times New Roman"/>
                          <a:cs typeface="Times New Roman"/>
                        </a:rPr>
                        <a:t>B</a:t>
                      </a:r>
                      <a:r>
                        <a:rPr sz="1000" spc="75" baseline="43650" dirty="0">
                          <a:latin typeface="Times New Roman"/>
                          <a:cs typeface="Times New Roman"/>
                        </a:rPr>
                        <a:t>2</a:t>
                      </a:r>
                      <a:r>
                        <a:rPr sz="1000" spc="-157" baseline="43650" dirty="0">
                          <a:latin typeface="Times New Roman"/>
                          <a:cs typeface="Times New Roman"/>
                        </a:rPr>
                        <a:t> </a:t>
                      </a:r>
                      <a:r>
                        <a:rPr sz="1100" i="1" dirty="0">
                          <a:latin typeface="Times New Roman"/>
                          <a:cs typeface="Times New Roman"/>
                        </a:rPr>
                        <a:t>h	</a:t>
                      </a:r>
                      <a:r>
                        <a:rPr sz="2200" spc="-7" baseline="20833" dirty="0">
                          <a:solidFill>
                            <a:srgbClr val="FF0000"/>
                          </a:solidFill>
                          <a:latin typeface="Times New Roman"/>
                          <a:cs typeface="Times New Roman"/>
                        </a:rPr>
                        <a:t>*</a:t>
                      </a:r>
                      <a:endParaRPr sz="2200" baseline="20833">
                        <a:latin typeface="Times New Roman"/>
                        <a:cs typeface="Times New Roman"/>
                      </a:endParaRPr>
                    </a:p>
                  </a:txBody>
                  <a:tcPr marL="0" marR="0" marT="108345" marB="0">
                    <a:lnL w="9525">
                      <a:solidFill>
                        <a:srgbClr val="000000"/>
                      </a:solidFill>
                      <a:prstDash val="solid"/>
                    </a:lnL>
                    <a:lnR w="28575">
                      <a:solidFill>
                        <a:srgbClr val="000000"/>
                      </a:solidFill>
                      <a:prstDash val="solid"/>
                    </a:lnR>
                    <a:lnT w="9525">
                      <a:solidFill>
                        <a:srgbClr val="000000"/>
                      </a:solidFill>
                      <a:prstDash val="solid"/>
                    </a:lnT>
                    <a:solidFill>
                      <a:srgbClr val="FAFAF7"/>
                    </a:solidFill>
                  </a:tcPr>
                </a:tc>
                <a:extLst>
                  <a:ext uri="{0D108BD9-81ED-4DB2-BD59-A6C34878D82A}">
                    <a16:rowId xmlns:a16="http://schemas.microsoft.com/office/drawing/2014/main" val="10004"/>
                  </a:ext>
                </a:extLst>
              </a:tr>
              <a:tr h="285259">
                <a:tc>
                  <a:txBody>
                    <a:bodyPr/>
                    <a:lstStyle/>
                    <a:p>
                      <a:pPr marL="95885" algn="ctr">
                        <a:lnSpc>
                          <a:spcPts val="1265"/>
                        </a:lnSpc>
                      </a:pPr>
                      <a:r>
                        <a:rPr sz="1100" i="1" spc="-10" dirty="0">
                          <a:latin typeface="Times New Roman"/>
                          <a:cs typeface="Times New Roman"/>
                        </a:rPr>
                        <a:t>R</a:t>
                      </a:r>
                      <a:r>
                        <a:rPr sz="1000" i="1" spc="-15" baseline="-23809" dirty="0">
                          <a:latin typeface="Times New Roman"/>
                          <a:cs typeface="Times New Roman"/>
                        </a:rPr>
                        <a:t>h</a:t>
                      </a:r>
                      <a:endParaRPr sz="1000" baseline="-23809">
                        <a:latin typeface="Times New Roman"/>
                        <a:cs typeface="Times New Roman"/>
                      </a:endParaRPr>
                    </a:p>
                  </a:txBody>
                  <a:tcPr marL="0" marR="0" marT="0" marB="0">
                    <a:lnL w="28575">
                      <a:solidFill>
                        <a:srgbClr val="000000"/>
                      </a:solidFill>
                      <a:prstDash val="solid"/>
                    </a:lnL>
                    <a:lnR w="9525">
                      <a:solidFill>
                        <a:srgbClr val="000000"/>
                      </a:solidFill>
                      <a:prstDash val="solid"/>
                    </a:lnR>
                    <a:lnB w="9525">
                      <a:solidFill>
                        <a:srgbClr val="000000"/>
                      </a:solidFill>
                      <a:prstDash val="solid"/>
                    </a:lnB>
                    <a:solidFill>
                      <a:srgbClr val="FAFAF7"/>
                    </a:solidFill>
                  </a:tcPr>
                </a:tc>
                <a:tc>
                  <a:txBody>
                    <a:bodyPr/>
                    <a:lstStyle/>
                    <a:p>
                      <a:pPr marL="417195">
                        <a:lnSpc>
                          <a:spcPct val="100000"/>
                        </a:lnSpc>
                        <a:spcBef>
                          <a:spcPts val="15"/>
                        </a:spcBef>
                      </a:pPr>
                      <a:r>
                        <a:rPr sz="1100" i="1" dirty="0">
                          <a:latin typeface="Times New Roman"/>
                          <a:cs typeface="Times New Roman"/>
                        </a:rPr>
                        <a:t>b</a:t>
                      </a:r>
                      <a:r>
                        <a:rPr sz="1100" i="1" spc="-85" dirty="0">
                          <a:latin typeface="Times New Roman"/>
                          <a:cs typeface="Times New Roman"/>
                        </a:rPr>
                        <a:t> </a:t>
                      </a:r>
                      <a:r>
                        <a:rPr sz="1100" dirty="0">
                          <a:latin typeface="Symbol"/>
                          <a:cs typeface="Symbol"/>
                        </a:rPr>
                        <a:t></a:t>
                      </a:r>
                      <a:r>
                        <a:rPr sz="1100" spc="-60" dirty="0">
                          <a:latin typeface="Times New Roman"/>
                          <a:cs typeface="Times New Roman"/>
                        </a:rPr>
                        <a:t> </a:t>
                      </a:r>
                      <a:r>
                        <a:rPr sz="1100" spc="35" dirty="0">
                          <a:latin typeface="Times New Roman"/>
                          <a:cs typeface="Times New Roman"/>
                        </a:rPr>
                        <a:t>2</a:t>
                      </a:r>
                      <a:r>
                        <a:rPr sz="1100" i="1" dirty="0">
                          <a:latin typeface="Times New Roman"/>
                          <a:cs typeface="Times New Roman"/>
                        </a:rPr>
                        <a:t>h</a:t>
                      </a:r>
                      <a:endParaRPr sz="1100">
                        <a:latin typeface="Times New Roman"/>
                        <a:cs typeface="Times New Roman"/>
                      </a:endParaRPr>
                    </a:p>
                  </a:txBody>
                  <a:tcPr marL="0" marR="0" marT="1729" marB="0">
                    <a:lnL w="9525">
                      <a:solidFill>
                        <a:srgbClr val="000000"/>
                      </a:solidFill>
                      <a:prstDash val="solid"/>
                    </a:lnL>
                    <a:lnR w="9525">
                      <a:solidFill>
                        <a:srgbClr val="000000"/>
                      </a:solidFill>
                      <a:prstDash val="solid"/>
                    </a:lnR>
                    <a:lnB w="9525">
                      <a:solidFill>
                        <a:srgbClr val="000000"/>
                      </a:solidFill>
                      <a:prstDash val="solid"/>
                    </a:lnB>
                    <a:solidFill>
                      <a:srgbClr val="FAFAF7"/>
                    </a:solidFill>
                  </a:tcPr>
                </a:tc>
                <a:tc gridSpan="4">
                  <a:txBody>
                    <a:bodyPr/>
                    <a:lstStyle/>
                    <a:p>
                      <a:pPr marL="220979">
                        <a:lnSpc>
                          <a:spcPct val="100000"/>
                        </a:lnSpc>
                      </a:pPr>
                      <a:r>
                        <a:rPr sz="1100" i="1" dirty="0">
                          <a:latin typeface="Times New Roman"/>
                          <a:cs typeface="Times New Roman"/>
                        </a:rPr>
                        <a:t>b</a:t>
                      </a:r>
                      <a:r>
                        <a:rPr sz="1100" i="1" spc="-85" dirty="0">
                          <a:latin typeface="Times New Roman"/>
                          <a:cs typeface="Times New Roman"/>
                        </a:rPr>
                        <a:t> </a:t>
                      </a:r>
                      <a:r>
                        <a:rPr sz="1100" dirty="0">
                          <a:latin typeface="Symbol"/>
                          <a:cs typeface="Symbol"/>
                        </a:rPr>
                        <a:t></a:t>
                      </a:r>
                      <a:r>
                        <a:rPr sz="1100" spc="-50" dirty="0">
                          <a:latin typeface="Times New Roman"/>
                          <a:cs typeface="Times New Roman"/>
                        </a:rPr>
                        <a:t> </a:t>
                      </a:r>
                      <a:r>
                        <a:rPr sz="1100" spc="20" dirty="0">
                          <a:latin typeface="Times New Roman"/>
                          <a:cs typeface="Times New Roman"/>
                        </a:rPr>
                        <a:t>2</a:t>
                      </a:r>
                      <a:r>
                        <a:rPr sz="1100" i="1" dirty="0">
                          <a:latin typeface="Times New Roman"/>
                          <a:cs typeface="Times New Roman"/>
                        </a:rPr>
                        <a:t>h  </a:t>
                      </a:r>
                      <a:r>
                        <a:rPr sz="1100" i="1" spc="95" dirty="0">
                          <a:latin typeface="Times New Roman"/>
                          <a:cs typeface="Times New Roman"/>
                        </a:rPr>
                        <a:t> </a:t>
                      </a:r>
                      <a:r>
                        <a:rPr sz="1100" dirty="0">
                          <a:latin typeface="Times New Roman"/>
                          <a:cs typeface="Times New Roman"/>
                        </a:rPr>
                        <a:t>1</a:t>
                      </a:r>
                      <a:r>
                        <a:rPr sz="1100" spc="-185" dirty="0">
                          <a:latin typeface="Times New Roman"/>
                          <a:cs typeface="Times New Roman"/>
                        </a:rPr>
                        <a:t> </a:t>
                      </a:r>
                      <a:r>
                        <a:rPr sz="1100" dirty="0">
                          <a:latin typeface="Symbol"/>
                          <a:cs typeface="Symbol"/>
                        </a:rPr>
                        <a:t></a:t>
                      </a:r>
                      <a:r>
                        <a:rPr sz="1100" spc="-60" dirty="0">
                          <a:latin typeface="Times New Roman"/>
                          <a:cs typeface="Times New Roman"/>
                        </a:rPr>
                        <a:t> </a:t>
                      </a:r>
                      <a:r>
                        <a:rPr sz="1100" i="1" spc="80" dirty="0">
                          <a:latin typeface="Times New Roman"/>
                          <a:cs typeface="Times New Roman"/>
                        </a:rPr>
                        <a:t>m</a:t>
                      </a:r>
                      <a:r>
                        <a:rPr sz="1000" baseline="43650" dirty="0">
                          <a:latin typeface="Times New Roman"/>
                          <a:cs typeface="Times New Roman"/>
                        </a:rPr>
                        <a:t>2</a:t>
                      </a:r>
                      <a:endParaRPr sz="1000" baseline="43650">
                        <a:latin typeface="Times New Roman"/>
                        <a:cs typeface="Times New Roman"/>
                      </a:endParaRPr>
                    </a:p>
                  </a:txBody>
                  <a:tcPr marL="0" marR="0" marT="0" marB="0">
                    <a:lnL w="9525">
                      <a:solidFill>
                        <a:srgbClr val="000000"/>
                      </a:solidFill>
                      <a:prstDash val="solid"/>
                    </a:lnL>
                    <a:lnR w="9525">
                      <a:solidFill>
                        <a:srgbClr val="000000"/>
                      </a:solidFill>
                      <a:prstDash val="solid"/>
                    </a:lnR>
                    <a:lnB w="9525">
                      <a:solidFill>
                        <a:srgbClr val="000000"/>
                      </a:solidFill>
                      <a:prstDash val="solid"/>
                    </a:lnB>
                    <a:solidFill>
                      <a:srgbClr val="FAFAF7"/>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a:txBody>
                    <a:bodyPr/>
                    <a:lstStyle/>
                    <a:p>
                      <a:pPr marL="328930">
                        <a:lnSpc>
                          <a:spcPct val="100000"/>
                        </a:lnSpc>
                        <a:spcBef>
                          <a:spcPts val="95"/>
                        </a:spcBef>
                      </a:pPr>
                      <a:r>
                        <a:rPr sz="1100" dirty="0">
                          <a:latin typeface="Times New Roman"/>
                          <a:cs typeface="Times New Roman"/>
                        </a:rPr>
                        <a:t>2 </a:t>
                      </a:r>
                      <a:r>
                        <a:rPr sz="1100" spc="120" dirty="0">
                          <a:latin typeface="Times New Roman"/>
                          <a:cs typeface="Times New Roman"/>
                        </a:rPr>
                        <a:t> </a:t>
                      </a:r>
                      <a:r>
                        <a:rPr sz="1100" dirty="0">
                          <a:latin typeface="Times New Roman"/>
                          <a:cs typeface="Times New Roman"/>
                        </a:rPr>
                        <a:t>1</a:t>
                      </a:r>
                      <a:r>
                        <a:rPr sz="1100" spc="-195" dirty="0">
                          <a:latin typeface="Times New Roman"/>
                          <a:cs typeface="Times New Roman"/>
                        </a:rPr>
                        <a:t> </a:t>
                      </a:r>
                      <a:r>
                        <a:rPr sz="1100" dirty="0">
                          <a:latin typeface="Symbol"/>
                          <a:cs typeface="Symbol"/>
                        </a:rPr>
                        <a:t></a:t>
                      </a:r>
                      <a:r>
                        <a:rPr sz="1100" spc="-60" dirty="0">
                          <a:latin typeface="Times New Roman"/>
                          <a:cs typeface="Times New Roman"/>
                        </a:rPr>
                        <a:t> </a:t>
                      </a:r>
                      <a:r>
                        <a:rPr sz="1100" i="1" spc="80" dirty="0">
                          <a:latin typeface="Times New Roman"/>
                          <a:cs typeface="Times New Roman"/>
                        </a:rPr>
                        <a:t>m</a:t>
                      </a:r>
                      <a:r>
                        <a:rPr sz="1000" baseline="43650" dirty="0">
                          <a:latin typeface="Times New Roman"/>
                          <a:cs typeface="Times New Roman"/>
                        </a:rPr>
                        <a:t>2</a:t>
                      </a:r>
                      <a:endParaRPr sz="1000" baseline="43650">
                        <a:latin typeface="Times New Roman"/>
                        <a:cs typeface="Times New Roman"/>
                      </a:endParaRPr>
                    </a:p>
                  </a:txBody>
                  <a:tcPr marL="0" marR="0" marT="10950" marB="0">
                    <a:lnL w="9525">
                      <a:solidFill>
                        <a:srgbClr val="000000"/>
                      </a:solidFill>
                      <a:prstDash val="solid"/>
                    </a:lnL>
                    <a:lnR w="9525">
                      <a:solidFill>
                        <a:srgbClr val="000000"/>
                      </a:solidFill>
                      <a:prstDash val="solid"/>
                    </a:lnR>
                    <a:lnB w="9525">
                      <a:solidFill>
                        <a:srgbClr val="000000"/>
                      </a:solidFill>
                      <a:prstDash val="solid"/>
                    </a:lnB>
                    <a:solidFill>
                      <a:srgbClr val="FAFAF7"/>
                    </a:solidFill>
                  </a:tcPr>
                </a:tc>
                <a:tc vMerge="1">
                  <a:txBody>
                    <a:bodyPr/>
                    <a:lstStyle/>
                    <a:p>
                      <a:endParaRPr/>
                    </a:p>
                  </a:txBody>
                  <a:tcPr marL="0" marR="0" marT="1562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AFAF7"/>
                    </a:solidFill>
                  </a:tcPr>
                </a:tc>
                <a:tc>
                  <a:txBody>
                    <a:bodyPr/>
                    <a:lstStyle/>
                    <a:p>
                      <a:pPr marL="403860">
                        <a:lnSpc>
                          <a:spcPct val="100000"/>
                        </a:lnSpc>
                        <a:spcBef>
                          <a:spcPts val="110"/>
                        </a:spcBef>
                      </a:pPr>
                      <a:r>
                        <a:rPr sz="1100" spc="35" dirty="0">
                          <a:latin typeface="Times New Roman"/>
                          <a:cs typeface="Times New Roman"/>
                        </a:rPr>
                        <a:t>3</a:t>
                      </a:r>
                      <a:r>
                        <a:rPr sz="1100" i="1" spc="90" dirty="0">
                          <a:latin typeface="Times New Roman"/>
                          <a:cs typeface="Times New Roman"/>
                        </a:rPr>
                        <a:t>B</a:t>
                      </a:r>
                      <a:r>
                        <a:rPr sz="1000" baseline="43650" dirty="0">
                          <a:latin typeface="Times New Roman"/>
                          <a:cs typeface="Times New Roman"/>
                        </a:rPr>
                        <a:t>2 </a:t>
                      </a:r>
                      <a:r>
                        <a:rPr sz="1000" spc="-7" baseline="43650" dirty="0">
                          <a:latin typeface="Times New Roman"/>
                          <a:cs typeface="Times New Roman"/>
                        </a:rPr>
                        <a:t> </a:t>
                      </a:r>
                      <a:r>
                        <a:rPr sz="1100" dirty="0">
                          <a:latin typeface="Symbol"/>
                          <a:cs typeface="Symbol"/>
                        </a:rPr>
                        <a:t></a:t>
                      </a:r>
                      <a:r>
                        <a:rPr sz="1100" spc="-120" dirty="0">
                          <a:latin typeface="Times New Roman"/>
                          <a:cs typeface="Times New Roman"/>
                        </a:rPr>
                        <a:t> </a:t>
                      </a:r>
                      <a:r>
                        <a:rPr sz="1100" spc="10" dirty="0">
                          <a:latin typeface="Times New Roman"/>
                          <a:cs typeface="Times New Roman"/>
                        </a:rPr>
                        <a:t>8</a:t>
                      </a:r>
                      <a:r>
                        <a:rPr sz="1100" i="1" spc="80" dirty="0">
                          <a:latin typeface="Times New Roman"/>
                          <a:cs typeface="Times New Roman"/>
                        </a:rPr>
                        <a:t>h</a:t>
                      </a:r>
                      <a:r>
                        <a:rPr sz="1000" baseline="43650" dirty="0">
                          <a:latin typeface="Times New Roman"/>
                          <a:cs typeface="Times New Roman"/>
                        </a:rPr>
                        <a:t>2</a:t>
                      </a:r>
                      <a:endParaRPr sz="1000" baseline="43650">
                        <a:latin typeface="Times New Roman"/>
                        <a:cs typeface="Times New Roman"/>
                      </a:endParaRPr>
                    </a:p>
                  </a:txBody>
                  <a:tcPr marL="0" marR="0" marT="12679" marB="0">
                    <a:lnL w="9525">
                      <a:solidFill>
                        <a:srgbClr val="000000"/>
                      </a:solidFill>
                      <a:prstDash val="solid"/>
                    </a:lnL>
                    <a:lnR w="28575">
                      <a:solidFill>
                        <a:srgbClr val="000000"/>
                      </a:solidFill>
                      <a:prstDash val="solid"/>
                    </a:lnR>
                    <a:lnB w="9525">
                      <a:solidFill>
                        <a:srgbClr val="000000"/>
                      </a:solidFill>
                      <a:prstDash val="solid"/>
                    </a:lnB>
                    <a:solidFill>
                      <a:srgbClr val="FAFAF7"/>
                    </a:solidFill>
                  </a:tcPr>
                </a:tc>
                <a:extLst>
                  <a:ext uri="{0D108BD9-81ED-4DB2-BD59-A6C34878D82A}">
                    <a16:rowId xmlns:a16="http://schemas.microsoft.com/office/drawing/2014/main" val="10005"/>
                  </a:ext>
                </a:extLst>
              </a:tr>
              <a:tr h="553250">
                <a:tc>
                  <a:txBody>
                    <a:bodyPr/>
                    <a:lstStyle/>
                    <a:p>
                      <a:pPr marL="81280" algn="ctr">
                        <a:lnSpc>
                          <a:spcPct val="100000"/>
                        </a:lnSpc>
                        <a:spcBef>
                          <a:spcPts val="915"/>
                        </a:spcBef>
                      </a:pPr>
                      <a:r>
                        <a:rPr sz="1300" i="1" dirty="0">
                          <a:latin typeface="Times New Roman"/>
                          <a:cs typeface="Times New Roman"/>
                        </a:rPr>
                        <a:t>top</a:t>
                      </a:r>
                      <a:r>
                        <a:rPr sz="1300" i="1" spc="-45" dirty="0">
                          <a:latin typeface="Times New Roman"/>
                          <a:cs typeface="Times New Roman"/>
                        </a:rPr>
                        <a:t> </a:t>
                      </a:r>
                      <a:r>
                        <a:rPr sz="1300" i="1" spc="-5" dirty="0">
                          <a:latin typeface="Times New Roman"/>
                          <a:cs typeface="Times New Roman"/>
                        </a:rPr>
                        <a:t>width</a:t>
                      </a:r>
                      <a:endParaRPr sz="1300">
                        <a:latin typeface="Times New Roman"/>
                        <a:cs typeface="Times New Roman"/>
                      </a:endParaRPr>
                    </a:p>
                    <a:p>
                      <a:pPr marL="89535" algn="ctr">
                        <a:lnSpc>
                          <a:spcPct val="100000"/>
                        </a:lnSpc>
                        <a:spcBef>
                          <a:spcPts val="295"/>
                        </a:spcBef>
                      </a:pPr>
                      <a:r>
                        <a:rPr sz="1100" i="1" dirty="0">
                          <a:latin typeface="Times New Roman"/>
                          <a:cs typeface="Times New Roman"/>
                        </a:rPr>
                        <a:t>B</a:t>
                      </a:r>
                      <a:endParaRPr sz="1100">
                        <a:latin typeface="Times New Roman"/>
                        <a:cs typeface="Times New Roman"/>
                      </a:endParaRPr>
                    </a:p>
                  </a:txBody>
                  <a:tcPr marL="0" marR="0" marT="105463" marB="0">
                    <a:lnL w="2857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AFAF7"/>
                    </a:solidFill>
                  </a:tcPr>
                </a:tc>
                <a:tc>
                  <a:txBody>
                    <a:bodyPr/>
                    <a:lstStyle/>
                    <a:p>
                      <a:pPr>
                        <a:lnSpc>
                          <a:spcPct val="100000"/>
                        </a:lnSpc>
                        <a:spcBef>
                          <a:spcPts val="45"/>
                        </a:spcBef>
                      </a:pPr>
                      <a:endParaRPr sz="1300">
                        <a:latin typeface="Times New Roman"/>
                        <a:cs typeface="Times New Roman"/>
                      </a:endParaRPr>
                    </a:p>
                    <a:p>
                      <a:pPr marR="118110" algn="ctr">
                        <a:lnSpc>
                          <a:spcPct val="100000"/>
                        </a:lnSpc>
                      </a:pPr>
                      <a:r>
                        <a:rPr sz="1100" i="1" dirty="0">
                          <a:latin typeface="Times New Roman"/>
                          <a:cs typeface="Times New Roman"/>
                        </a:rPr>
                        <a:t>b</a:t>
                      </a:r>
                      <a:endParaRPr sz="1100">
                        <a:latin typeface="Times New Roman"/>
                        <a:cs typeface="Times New Roman"/>
                      </a:endParaRPr>
                    </a:p>
                  </a:txBody>
                  <a:tcPr marL="0" marR="0" marT="5187"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AFAF7"/>
                    </a:solidFill>
                  </a:tcPr>
                </a:tc>
                <a:tc gridSpan="4">
                  <a:txBody>
                    <a:bodyPr/>
                    <a:lstStyle/>
                    <a:p>
                      <a:pPr>
                        <a:lnSpc>
                          <a:spcPct val="100000"/>
                        </a:lnSpc>
                        <a:spcBef>
                          <a:spcPts val="45"/>
                        </a:spcBef>
                      </a:pPr>
                      <a:endParaRPr sz="1300">
                        <a:latin typeface="Times New Roman"/>
                        <a:cs typeface="Times New Roman"/>
                      </a:endParaRPr>
                    </a:p>
                    <a:p>
                      <a:pPr marL="426720">
                        <a:lnSpc>
                          <a:spcPct val="100000"/>
                        </a:lnSpc>
                      </a:pPr>
                      <a:r>
                        <a:rPr sz="1100" i="1" dirty="0">
                          <a:latin typeface="Times New Roman"/>
                          <a:cs typeface="Times New Roman"/>
                        </a:rPr>
                        <a:t>b</a:t>
                      </a:r>
                      <a:r>
                        <a:rPr sz="1100" i="1" spc="-75" dirty="0">
                          <a:latin typeface="Times New Roman"/>
                          <a:cs typeface="Times New Roman"/>
                        </a:rPr>
                        <a:t> </a:t>
                      </a:r>
                      <a:r>
                        <a:rPr sz="1100" dirty="0">
                          <a:latin typeface="Symbol"/>
                          <a:cs typeface="Symbol"/>
                        </a:rPr>
                        <a:t></a:t>
                      </a:r>
                      <a:r>
                        <a:rPr sz="1100" spc="-65" dirty="0">
                          <a:latin typeface="Times New Roman"/>
                          <a:cs typeface="Times New Roman"/>
                        </a:rPr>
                        <a:t> </a:t>
                      </a:r>
                      <a:r>
                        <a:rPr sz="1100" spc="30" dirty="0">
                          <a:latin typeface="Times New Roman"/>
                          <a:cs typeface="Times New Roman"/>
                        </a:rPr>
                        <a:t>2</a:t>
                      </a:r>
                      <a:r>
                        <a:rPr sz="1100" i="1" spc="-5" dirty="0">
                          <a:latin typeface="Times New Roman"/>
                          <a:cs typeface="Times New Roman"/>
                        </a:rPr>
                        <a:t>m</a:t>
                      </a:r>
                      <a:r>
                        <a:rPr sz="1100" i="1" dirty="0">
                          <a:latin typeface="Times New Roman"/>
                          <a:cs typeface="Times New Roman"/>
                        </a:rPr>
                        <a:t>h</a:t>
                      </a:r>
                      <a:endParaRPr sz="1100">
                        <a:latin typeface="Times New Roman"/>
                        <a:cs typeface="Times New Roman"/>
                      </a:endParaRPr>
                    </a:p>
                  </a:txBody>
                  <a:tcPr marL="0" marR="0" marT="5187"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AFAF7"/>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a:txBody>
                    <a:bodyPr/>
                    <a:lstStyle/>
                    <a:p>
                      <a:pPr>
                        <a:lnSpc>
                          <a:spcPct val="100000"/>
                        </a:lnSpc>
                        <a:spcBef>
                          <a:spcPts val="45"/>
                        </a:spcBef>
                      </a:pPr>
                      <a:endParaRPr sz="1300">
                        <a:latin typeface="Times New Roman"/>
                        <a:cs typeface="Times New Roman"/>
                      </a:endParaRPr>
                    </a:p>
                    <a:p>
                      <a:pPr marR="63500" algn="ctr">
                        <a:lnSpc>
                          <a:spcPct val="100000"/>
                        </a:lnSpc>
                      </a:pPr>
                      <a:r>
                        <a:rPr sz="1100" spc="10" dirty="0">
                          <a:latin typeface="Times New Roman"/>
                          <a:cs typeface="Times New Roman"/>
                        </a:rPr>
                        <a:t>2</a:t>
                      </a:r>
                      <a:r>
                        <a:rPr sz="1100" i="1" spc="10" dirty="0">
                          <a:latin typeface="Times New Roman"/>
                          <a:cs typeface="Times New Roman"/>
                        </a:rPr>
                        <a:t>mh</a:t>
                      </a:r>
                      <a:endParaRPr sz="1100">
                        <a:latin typeface="Times New Roman"/>
                        <a:cs typeface="Times New Roman"/>
                      </a:endParaRPr>
                    </a:p>
                  </a:txBody>
                  <a:tcPr marL="0" marR="0" marT="5187"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AFAF7"/>
                    </a:solidFill>
                  </a:tcPr>
                </a:tc>
                <a:tc>
                  <a:txBody>
                    <a:bodyPr/>
                    <a:lstStyle/>
                    <a:p>
                      <a:pPr marL="415925">
                        <a:lnSpc>
                          <a:spcPts val="1560"/>
                        </a:lnSpc>
                      </a:pPr>
                      <a:r>
                        <a:rPr sz="1400" spc="-70" dirty="0">
                          <a:latin typeface="Symbol"/>
                          <a:cs typeface="Symbol"/>
                        </a:rPr>
                        <a:t></a:t>
                      </a:r>
                      <a:r>
                        <a:rPr sz="1100" spc="-5" dirty="0">
                          <a:latin typeface="Times New Roman"/>
                          <a:cs typeface="Times New Roman"/>
                        </a:rPr>
                        <a:t>s</a:t>
                      </a:r>
                      <a:r>
                        <a:rPr sz="1100" dirty="0">
                          <a:latin typeface="Times New Roman"/>
                          <a:cs typeface="Times New Roman"/>
                        </a:rPr>
                        <a:t>in</a:t>
                      </a:r>
                      <a:r>
                        <a:rPr sz="1100" spc="-170" dirty="0">
                          <a:latin typeface="Times New Roman"/>
                          <a:cs typeface="Times New Roman"/>
                        </a:rPr>
                        <a:t> </a:t>
                      </a:r>
                      <a:r>
                        <a:rPr sz="1100" dirty="0">
                          <a:latin typeface="Symbol"/>
                          <a:cs typeface="Symbol"/>
                        </a:rPr>
                        <a:t></a:t>
                      </a:r>
                      <a:r>
                        <a:rPr sz="1100" spc="40" dirty="0">
                          <a:latin typeface="Times New Roman"/>
                          <a:cs typeface="Times New Roman"/>
                        </a:rPr>
                        <a:t> </a:t>
                      </a:r>
                      <a:r>
                        <a:rPr sz="1100" dirty="0">
                          <a:latin typeface="Times New Roman"/>
                          <a:cs typeface="Times New Roman"/>
                        </a:rPr>
                        <a:t>/</a:t>
                      </a:r>
                      <a:r>
                        <a:rPr sz="1100" spc="-85" dirty="0">
                          <a:latin typeface="Times New Roman"/>
                          <a:cs typeface="Times New Roman"/>
                        </a:rPr>
                        <a:t> </a:t>
                      </a:r>
                      <a:r>
                        <a:rPr sz="1100" spc="45" dirty="0">
                          <a:latin typeface="Times New Roman"/>
                          <a:cs typeface="Times New Roman"/>
                        </a:rPr>
                        <a:t>2</a:t>
                      </a:r>
                      <a:r>
                        <a:rPr sz="1400" spc="-20" dirty="0">
                          <a:latin typeface="Symbol"/>
                          <a:cs typeface="Symbol"/>
                        </a:rPr>
                        <a:t></a:t>
                      </a:r>
                      <a:r>
                        <a:rPr sz="1100" i="1" dirty="0">
                          <a:latin typeface="Times New Roman"/>
                          <a:cs typeface="Times New Roman"/>
                        </a:rPr>
                        <a:t>D</a:t>
                      </a:r>
                      <a:endParaRPr sz="1100">
                        <a:latin typeface="Times New Roman"/>
                        <a:cs typeface="Times New Roman"/>
                      </a:endParaRPr>
                    </a:p>
                    <a:p>
                      <a:pPr marL="91440">
                        <a:lnSpc>
                          <a:spcPts val="1290"/>
                        </a:lnSpc>
                      </a:pPr>
                      <a:r>
                        <a:rPr sz="1300" i="1" dirty="0">
                          <a:latin typeface="Times New Roman"/>
                          <a:cs typeface="Times New Roman"/>
                        </a:rPr>
                        <a:t>or</a:t>
                      </a:r>
                      <a:endParaRPr sz="1300">
                        <a:latin typeface="Times New Roman"/>
                        <a:cs typeface="Times New Roman"/>
                      </a:endParaRPr>
                    </a:p>
                    <a:p>
                      <a:pPr marL="398780">
                        <a:lnSpc>
                          <a:spcPts val="1515"/>
                        </a:lnSpc>
                      </a:pPr>
                      <a:r>
                        <a:rPr sz="1100" dirty="0">
                          <a:latin typeface="Times New Roman"/>
                          <a:cs typeface="Times New Roman"/>
                        </a:rPr>
                        <a:t>2  </a:t>
                      </a:r>
                      <a:r>
                        <a:rPr sz="1100" spc="-30" dirty="0">
                          <a:latin typeface="Times New Roman"/>
                          <a:cs typeface="Times New Roman"/>
                        </a:rPr>
                        <a:t> </a:t>
                      </a:r>
                      <a:r>
                        <a:rPr sz="1100" i="1" spc="20" dirty="0">
                          <a:latin typeface="Times New Roman"/>
                          <a:cs typeface="Times New Roman"/>
                        </a:rPr>
                        <a:t>h</a:t>
                      </a:r>
                      <a:r>
                        <a:rPr sz="1400" spc="15" dirty="0">
                          <a:latin typeface="Symbol"/>
                          <a:cs typeface="Symbol"/>
                        </a:rPr>
                        <a:t></a:t>
                      </a:r>
                      <a:r>
                        <a:rPr sz="1100" i="1" dirty="0">
                          <a:latin typeface="Times New Roman"/>
                          <a:cs typeface="Times New Roman"/>
                        </a:rPr>
                        <a:t>D</a:t>
                      </a:r>
                      <a:r>
                        <a:rPr sz="1100" i="1" spc="-55" dirty="0">
                          <a:latin typeface="Times New Roman"/>
                          <a:cs typeface="Times New Roman"/>
                        </a:rPr>
                        <a:t> </a:t>
                      </a:r>
                      <a:r>
                        <a:rPr sz="1100" dirty="0">
                          <a:latin typeface="Symbol"/>
                          <a:cs typeface="Symbol"/>
                        </a:rPr>
                        <a:t></a:t>
                      </a:r>
                      <a:r>
                        <a:rPr sz="1100" spc="-85" dirty="0">
                          <a:latin typeface="Times New Roman"/>
                          <a:cs typeface="Times New Roman"/>
                        </a:rPr>
                        <a:t> </a:t>
                      </a:r>
                      <a:r>
                        <a:rPr sz="1100" i="1" spc="70" dirty="0">
                          <a:latin typeface="Times New Roman"/>
                          <a:cs typeface="Times New Roman"/>
                        </a:rPr>
                        <a:t>h</a:t>
                      </a:r>
                      <a:r>
                        <a:rPr sz="1400" dirty="0">
                          <a:latin typeface="Symbol"/>
                          <a:cs typeface="Symbol"/>
                        </a:rPr>
                        <a:t></a:t>
                      </a:r>
                      <a:endParaRPr sz="1400">
                        <a:latin typeface="Symbol"/>
                        <a:cs typeface="Symbol"/>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AFAF7"/>
                    </a:solidFill>
                  </a:tcPr>
                </a:tc>
                <a:tc>
                  <a:txBody>
                    <a:bodyPr/>
                    <a:lstStyle/>
                    <a:p>
                      <a:pPr marL="557530">
                        <a:lnSpc>
                          <a:spcPts val="1190"/>
                        </a:lnSpc>
                        <a:spcBef>
                          <a:spcPts val="1595"/>
                        </a:spcBef>
                      </a:pPr>
                      <a:r>
                        <a:rPr sz="1600" u="sng" spc="-7" baseline="34722" dirty="0">
                          <a:uFill>
                            <a:solidFill>
                              <a:srgbClr val="000000"/>
                            </a:solidFill>
                          </a:uFill>
                          <a:latin typeface="Times New Roman"/>
                          <a:cs typeface="Times New Roman"/>
                        </a:rPr>
                        <a:t>3</a:t>
                      </a:r>
                      <a:r>
                        <a:rPr sz="1600" spc="195" baseline="34722" dirty="0">
                          <a:latin typeface="Times New Roman"/>
                          <a:cs typeface="Times New Roman"/>
                        </a:rPr>
                        <a:t> </a:t>
                      </a:r>
                      <a:r>
                        <a:rPr sz="1100" i="1" spc="-5" dirty="0">
                          <a:latin typeface="Times New Roman"/>
                          <a:cs typeface="Times New Roman"/>
                        </a:rPr>
                        <a:t>Ah</a:t>
                      </a:r>
                      <a:endParaRPr sz="1100">
                        <a:latin typeface="Times New Roman"/>
                        <a:cs typeface="Times New Roman"/>
                      </a:endParaRPr>
                    </a:p>
                    <a:p>
                      <a:pPr marL="557530">
                        <a:lnSpc>
                          <a:spcPts val="1190"/>
                        </a:lnSpc>
                      </a:pPr>
                      <a:r>
                        <a:rPr sz="1100" dirty="0">
                          <a:latin typeface="Times New Roman"/>
                          <a:cs typeface="Times New Roman"/>
                        </a:rPr>
                        <a:t>2</a:t>
                      </a:r>
                      <a:endParaRPr sz="1100">
                        <a:latin typeface="Times New Roman"/>
                        <a:cs typeface="Times New Roman"/>
                      </a:endParaRPr>
                    </a:p>
                  </a:txBody>
                  <a:tcPr marL="0" marR="0" marT="183841" marB="0">
                    <a:lnL w="9525">
                      <a:solidFill>
                        <a:srgbClr val="000000"/>
                      </a:solidFill>
                      <a:prstDash val="solid"/>
                    </a:lnL>
                    <a:lnR w="28575">
                      <a:solidFill>
                        <a:srgbClr val="000000"/>
                      </a:solidFill>
                      <a:prstDash val="solid"/>
                    </a:lnR>
                    <a:lnT w="9525">
                      <a:solidFill>
                        <a:srgbClr val="000000"/>
                      </a:solidFill>
                      <a:prstDash val="solid"/>
                    </a:lnT>
                    <a:lnB w="9525">
                      <a:solidFill>
                        <a:srgbClr val="000000"/>
                      </a:solidFill>
                      <a:prstDash val="solid"/>
                    </a:lnB>
                    <a:solidFill>
                      <a:srgbClr val="FAFAF7"/>
                    </a:solidFill>
                  </a:tcPr>
                </a:tc>
                <a:extLst>
                  <a:ext uri="{0D108BD9-81ED-4DB2-BD59-A6C34878D82A}">
                    <a16:rowId xmlns:a16="http://schemas.microsoft.com/office/drawing/2014/main" val="10006"/>
                  </a:ext>
                </a:extLst>
              </a:tr>
              <a:tr h="744813">
                <a:tc>
                  <a:txBody>
                    <a:bodyPr/>
                    <a:lstStyle/>
                    <a:p>
                      <a:pPr marL="80010" algn="ctr">
                        <a:lnSpc>
                          <a:spcPct val="100000"/>
                        </a:lnSpc>
                        <a:spcBef>
                          <a:spcPts val="915"/>
                        </a:spcBef>
                      </a:pPr>
                      <a:r>
                        <a:rPr sz="1300" i="1" dirty="0">
                          <a:latin typeface="Times New Roman"/>
                          <a:cs typeface="Times New Roman"/>
                        </a:rPr>
                        <a:t>hydraulic</a:t>
                      </a:r>
                      <a:r>
                        <a:rPr sz="1300" i="1" spc="-45" dirty="0">
                          <a:latin typeface="Times New Roman"/>
                          <a:cs typeface="Times New Roman"/>
                        </a:rPr>
                        <a:t> </a:t>
                      </a:r>
                      <a:r>
                        <a:rPr sz="1300" i="1" spc="-5" dirty="0">
                          <a:latin typeface="Times New Roman"/>
                          <a:cs typeface="Times New Roman"/>
                        </a:rPr>
                        <a:t>depth</a:t>
                      </a:r>
                      <a:endParaRPr sz="1300">
                        <a:latin typeface="Times New Roman"/>
                        <a:cs typeface="Times New Roman"/>
                      </a:endParaRPr>
                    </a:p>
                    <a:p>
                      <a:pPr marL="100330" algn="ctr">
                        <a:lnSpc>
                          <a:spcPct val="100000"/>
                        </a:lnSpc>
                        <a:spcBef>
                          <a:spcPts val="150"/>
                        </a:spcBef>
                      </a:pPr>
                      <a:r>
                        <a:rPr sz="1100" i="1" spc="-10" dirty="0">
                          <a:latin typeface="Times New Roman"/>
                          <a:cs typeface="Times New Roman"/>
                        </a:rPr>
                        <a:t>D</a:t>
                      </a:r>
                      <a:r>
                        <a:rPr sz="1000" i="1" spc="-15" baseline="-23809" dirty="0">
                          <a:latin typeface="Times New Roman"/>
                          <a:cs typeface="Times New Roman"/>
                        </a:rPr>
                        <a:t>h</a:t>
                      </a:r>
                      <a:endParaRPr sz="1000" baseline="-23809">
                        <a:latin typeface="Times New Roman"/>
                        <a:cs typeface="Times New Roman"/>
                      </a:endParaRPr>
                    </a:p>
                  </a:txBody>
                  <a:tcPr marL="0" marR="0" marT="105463" marB="0">
                    <a:lnL w="28575">
                      <a:solidFill>
                        <a:srgbClr val="000000"/>
                      </a:solidFill>
                      <a:prstDash val="solid"/>
                    </a:lnL>
                    <a:lnR w="9525">
                      <a:solidFill>
                        <a:srgbClr val="000000"/>
                      </a:solidFill>
                      <a:prstDash val="solid"/>
                    </a:lnR>
                    <a:lnT w="9525">
                      <a:solidFill>
                        <a:srgbClr val="000000"/>
                      </a:solidFill>
                      <a:prstDash val="solid"/>
                    </a:lnT>
                    <a:lnB w="28575">
                      <a:solidFill>
                        <a:srgbClr val="000000"/>
                      </a:solidFill>
                      <a:prstDash val="solid"/>
                    </a:lnB>
                    <a:solidFill>
                      <a:srgbClr val="FAFAF7"/>
                    </a:solidFill>
                  </a:tcPr>
                </a:tc>
                <a:tc>
                  <a:txBody>
                    <a:bodyPr/>
                    <a:lstStyle/>
                    <a:p>
                      <a:pPr>
                        <a:lnSpc>
                          <a:spcPct val="100000"/>
                        </a:lnSpc>
                      </a:pPr>
                      <a:endParaRPr sz="1100">
                        <a:latin typeface="Times New Roman"/>
                        <a:cs typeface="Times New Roman"/>
                      </a:endParaRPr>
                    </a:p>
                    <a:p>
                      <a:pPr marR="136525" algn="ctr">
                        <a:lnSpc>
                          <a:spcPct val="100000"/>
                        </a:lnSpc>
                        <a:spcBef>
                          <a:spcPts val="935"/>
                        </a:spcBef>
                      </a:pPr>
                      <a:r>
                        <a:rPr sz="1100" i="1" dirty="0">
                          <a:latin typeface="Times New Roman"/>
                          <a:cs typeface="Times New Roman"/>
                        </a:rPr>
                        <a:t>h</a:t>
                      </a:r>
                      <a:endParaRPr sz="11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28575">
                      <a:solidFill>
                        <a:srgbClr val="000000"/>
                      </a:solidFill>
                      <a:prstDash val="solid"/>
                    </a:lnB>
                    <a:solidFill>
                      <a:srgbClr val="FAFAF7"/>
                    </a:solidFill>
                  </a:tcPr>
                </a:tc>
                <a:tc gridSpan="4">
                  <a:txBody>
                    <a:bodyPr/>
                    <a:lstStyle/>
                    <a:p>
                      <a:pPr marL="427990" marR="362585" indent="-44450">
                        <a:lnSpc>
                          <a:spcPct val="109800"/>
                        </a:lnSpc>
                        <a:spcBef>
                          <a:spcPts val="905"/>
                        </a:spcBef>
                      </a:pPr>
                      <a:r>
                        <a:rPr sz="1400" u="sng" spc="-55" dirty="0">
                          <a:uFill>
                            <a:solidFill>
                              <a:srgbClr val="000000"/>
                            </a:solidFill>
                          </a:uFill>
                          <a:latin typeface="Symbol"/>
                          <a:cs typeface="Symbol"/>
                        </a:rPr>
                        <a:t></a:t>
                      </a:r>
                      <a:r>
                        <a:rPr sz="1100" i="1" u="sng" dirty="0">
                          <a:uFill>
                            <a:solidFill>
                              <a:srgbClr val="000000"/>
                            </a:solidFill>
                          </a:uFill>
                          <a:latin typeface="Times New Roman"/>
                          <a:cs typeface="Times New Roman"/>
                        </a:rPr>
                        <a:t>b</a:t>
                      </a:r>
                      <a:r>
                        <a:rPr sz="1100" i="1" u="sng" spc="-75" dirty="0">
                          <a:uFill>
                            <a:solidFill>
                              <a:srgbClr val="000000"/>
                            </a:solidFill>
                          </a:uFill>
                          <a:latin typeface="Times New Roman"/>
                          <a:cs typeface="Times New Roman"/>
                        </a:rPr>
                        <a:t> </a:t>
                      </a:r>
                      <a:r>
                        <a:rPr sz="1100" u="sng" dirty="0">
                          <a:uFill>
                            <a:solidFill>
                              <a:srgbClr val="000000"/>
                            </a:solidFill>
                          </a:uFill>
                          <a:latin typeface="Symbol"/>
                          <a:cs typeface="Symbol"/>
                        </a:rPr>
                        <a:t></a:t>
                      </a:r>
                      <a:r>
                        <a:rPr sz="1100" u="sng" spc="-60" dirty="0">
                          <a:uFill>
                            <a:solidFill>
                              <a:srgbClr val="000000"/>
                            </a:solidFill>
                          </a:uFill>
                          <a:latin typeface="Times New Roman"/>
                          <a:cs typeface="Times New Roman"/>
                        </a:rPr>
                        <a:t> </a:t>
                      </a:r>
                      <a:r>
                        <a:rPr sz="1100" i="1" u="sng" spc="-5" dirty="0">
                          <a:uFill>
                            <a:solidFill>
                              <a:srgbClr val="000000"/>
                            </a:solidFill>
                          </a:uFill>
                          <a:latin typeface="Times New Roman"/>
                          <a:cs typeface="Times New Roman"/>
                        </a:rPr>
                        <a:t>m</a:t>
                      </a:r>
                      <a:r>
                        <a:rPr sz="1100" i="1" u="sng" spc="80" dirty="0">
                          <a:uFill>
                            <a:solidFill>
                              <a:srgbClr val="000000"/>
                            </a:solidFill>
                          </a:uFill>
                          <a:latin typeface="Times New Roman"/>
                          <a:cs typeface="Times New Roman"/>
                        </a:rPr>
                        <a:t>h</a:t>
                      </a:r>
                      <a:r>
                        <a:rPr sz="1400" u="sng" spc="-70" dirty="0">
                          <a:uFill>
                            <a:solidFill>
                              <a:srgbClr val="000000"/>
                            </a:solidFill>
                          </a:uFill>
                          <a:latin typeface="Symbol"/>
                          <a:cs typeface="Symbol"/>
                        </a:rPr>
                        <a:t></a:t>
                      </a:r>
                      <a:r>
                        <a:rPr sz="1100" i="1" u="sng" dirty="0">
                          <a:uFill>
                            <a:solidFill>
                              <a:srgbClr val="000000"/>
                            </a:solidFill>
                          </a:uFill>
                          <a:latin typeface="Times New Roman"/>
                          <a:cs typeface="Times New Roman"/>
                        </a:rPr>
                        <a:t>h </a:t>
                      </a:r>
                      <a:r>
                        <a:rPr sz="1100" i="1" dirty="0">
                          <a:latin typeface="Times New Roman"/>
                          <a:cs typeface="Times New Roman"/>
                        </a:rPr>
                        <a:t> b</a:t>
                      </a:r>
                      <a:r>
                        <a:rPr sz="1100" i="1" spc="-75" dirty="0">
                          <a:latin typeface="Times New Roman"/>
                          <a:cs typeface="Times New Roman"/>
                        </a:rPr>
                        <a:t> </a:t>
                      </a:r>
                      <a:r>
                        <a:rPr sz="1100" dirty="0">
                          <a:latin typeface="Symbol"/>
                          <a:cs typeface="Symbol"/>
                        </a:rPr>
                        <a:t></a:t>
                      </a:r>
                      <a:r>
                        <a:rPr sz="1100" spc="-60" dirty="0">
                          <a:latin typeface="Times New Roman"/>
                          <a:cs typeface="Times New Roman"/>
                        </a:rPr>
                        <a:t> </a:t>
                      </a:r>
                      <a:r>
                        <a:rPr sz="1100" spc="35" dirty="0">
                          <a:latin typeface="Times New Roman"/>
                          <a:cs typeface="Times New Roman"/>
                        </a:rPr>
                        <a:t>2</a:t>
                      </a:r>
                      <a:r>
                        <a:rPr sz="1100" i="1" spc="-5" dirty="0">
                          <a:latin typeface="Times New Roman"/>
                          <a:cs typeface="Times New Roman"/>
                        </a:rPr>
                        <a:t>m</a:t>
                      </a:r>
                      <a:r>
                        <a:rPr sz="1100" i="1" dirty="0">
                          <a:latin typeface="Times New Roman"/>
                          <a:cs typeface="Times New Roman"/>
                        </a:rPr>
                        <a:t>h</a:t>
                      </a:r>
                      <a:endParaRPr sz="1100">
                        <a:latin typeface="Times New Roman"/>
                        <a:cs typeface="Times New Roman"/>
                      </a:endParaRPr>
                    </a:p>
                  </a:txBody>
                  <a:tcPr marL="0" marR="0" marT="104311" marB="0">
                    <a:lnL w="9525">
                      <a:solidFill>
                        <a:srgbClr val="000000"/>
                      </a:solidFill>
                      <a:prstDash val="solid"/>
                    </a:lnL>
                    <a:lnR w="9525">
                      <a:solidFill>
                        <a:srgbClr val="000000"/>
                      </a:solidFill>
                      <a:prstDash val="solid"/>
                    </a:lnR>
                    <a:lnT w="9525">
                      <a:solidFill>
                        <a:srgbClr val="000000"/>
                      </a:solidFill>
                      <a:prstDash val="solid"/>
                    </a:lnT>
                    <a:lnB w="28575">
                      <a:solidFill>
                        <a:srgbClr val="000000"/>
                      </a:solidFill>
                      <a:prstDash val="solid"/>
                    </a:lnB>
                    <a:solidFill>
                      <a:srgbClr val="FAFAF7"/>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a:txBody>
                    <a:bodyPr/>
                    <a:lstStyle/>
                    <a:p>
                      <a:pPr marL="513080">
                        <a:lnSpc>
                          <a:spcPct val="100000"/>
                        </a:lnSpc>
                        <a:spcBef>
                          <a:spcPts val="1440"/>
                        </a:spcBef>
                      </a:pPr>
                      <a:r>
                        <a:rPr sz="1100" spc="-5" dirty="0">
                          <a:latin typeface="Times New Roman"/>
                          <a:cs typeface="Times New Roman"/>
                        </a:rPr>
                        <a:t>1</a:t>
                      </a:r>
                      <a:r>
                        <a:rPr sz="1100" spc="45" dirty="0">
                          <a:latin typeface="Times New Roman"/>
                          <a:cs typeface="Times New Roman"/>
                        </a:rPr>
                        <a:t> </a:t>
                      </a:r>
                      <a:r>
                        <a:rPr sz="1600" i="1" spc="-7" baseline="-34722" dirty="0">
                          <a:latin typeface="Times New Roman"/>
                          <a:cs typeface="Times New Roman"/>
                        </a:rPr>
                        <a:t>h</a:t>
                      </a:r>
                      <a:endParaRPr sz="1600" baseline="-34722">
                        <a:latin typeface="Times New Roman"/>
                        <a:cs typeface="Times New Roman"/>
                      </a:endParaRPr>
                    </a:p>
                    <a:p>
                      <a:pPr marL="516255">
                        <a:lnSpc>
                          <a:spcPct val="100000"/>
                        </a:lnSpc>
                        <a:spcBef>
                          <a:spcPts val="250"/>
                        </a:spcBef>
                      </a:pPr>
                      <a:r>
                        <a:rPr sz="1100" dirty="0">
                          <a:latin typeface="Times New Roman"/>
                          <a:cs typeface="Times New Roman"/>
                        </a:rPr>
                        <a:t>2</a:t>
                      </a:r>
                      <a:endParaRPr sz="1100">
                        <a:latin typeface="Times New Roman"/>
                        <a:cs typeface="Times New Roman"/>
                      </a:endParaRPr>
                    </a:p>
                  </a:txBody>
                  <a:tcPr marL="0" marR="0" marT="165975" marB="0">
                    <a:lnL w="9525">
                      <a:solidFill>
                        <a:srgbClr val="000000"/>
                      </a:solidFill>
                      <a:prstDash val="solid"/>
                    </a:lnL>
                    <a:lnR w="9525">
                      <a:solidFill>
                        <a:srgbClr val="000000"/>
                      </a:solidFill>
                      <a:prstDash val="solid"/>
                    </a:lnR>
                    <a:lnT w="9525">
                      <a:solidFill>
                        <a:srgbClr val="000000"/>
                      </a:solidFill>
                      <a:prstDash val="solid"/>
                    </a:lnT>
                    <a:lnB w="28575">
                      <a:solidFill>
                        <a:srgbClr val="000000"/>
                      </a:solidFill>
                      <a:prstDash val="solid"/>
                    </a:lnB>
                    <a:solidFill>
                      <a:srgbClr val="FAFAF7"/>
                    </a:solidFill>
                  </a:tcPr>
                </a:tc>
                <a:tc>
                  <a:txBody>
                    <a:bodyPr/>
                    <a:lstStyle/>
                    <a:p>
                      <a:pPr>
                        <a:lnSpc>
                          <a:spcPct val="100000"/>
                        </a:lnSpc>
                      </a:pPr>
                      <a:endParaRPr sz="1100">
                        <a:latin typeface="Times New Roman"/>
                        <a:cs typeface="Times New Roman"/>
                      </a:endParaRPr>
                    </a:p>
                    <a:p>
                      <a:pPr marL="254000">
                        <a:lnSpc>
                          <a:spcPct val="100000"/>
                        </a:lnSpc>
                      </a:pPr>
                      <a:r>
                        <a:rPr sz="1100" spc="30" dirty="0">
                          <a:latin typeface="Cambria"/>
                          <a:cs typeface="Cambria"/>
                        </a:rPr>
                        <a:t></a:t>
                      </a:r>
                      <a:r>
                        <a:rPr sz="1700" baseline="4444" dirty="0">
                          <a:latin typeface="Symbol"/>
                          <a:cs typeface="Symbol"/>
                        </a:rPr>
                        <a:t></a:t>
                      </a:r>
                      <a:r>
                        <a:rPr sz="1700" spc="82" baseline="4444" dirty="0">
                          <a:latin typeface="Times New Roman"/>
                          <a:cs typeface="Times New Roman"/>
                        </a:rPr>
                        <a:t> </a:t>
                      </a:r>
                      <a:r>
                        <a:rPr sz="1600" baseline="4629" dirty="0">
                          <a:latin typeface="Symbol"/>
                          <a:cs typeface="Symbol"/>
                        </a:rPr>
                        <a:t></a:t>
                      </a:r>
                      <a:r>
                        <a:rPr sz="1600" spc="-179" baseline="4629" dirty="0">
                          <a:latin typeface="Times New Roman"/>
                          <a:cs typeface="Times New Roman"/>
                        </a:rPr>
                        <a:t> </a:t>
                      </a:r>
                      <a:r>
                        <a:rPr sz="1600" baseline="4629" dirty="0">
                          <a:latin typeface="Times New Roman"/>
                          <a:cs typeface="Times New Roman"/>
                        </a:rPr>
                        <a:t>sin</a:t>
                      </a:r>
                      <a:r>
                        <a:rPr sz="1600" spc="-270" baseline="4629" dirty="0">
                          <a:latin typeface="Times New Roman"/>
                          <a:cs typeface="Times New Roman"/>
                        </a:rPr>
                        <a:t> </a:t>
                      </a:r>
                      <a:r>
                        <a:rPr sz="1700" baseline="4444" dirty="0">
                          <a:latin typeface="Symbol"/>
                          <a:cs typeface="Symbol"/>
                        </a:rPr>
                        <a:t></a:t>
                      </a:r>
                      <a:r>
                        <a:rPr sz="1700" spc="-7" baseline="4444" dirty="0">
                          <a:latin typeface="Times New Roman"/>
                          <a:cs typeface="Times New Roman"/>
                        </a:rPr>
                        <a:t> </a:t>
                      </a:r>
                      <a:r>
                        <a:rPr sz="1100" dirty="0">
                          <a:latin typeface="Cambria"/>
                          <a:cs typeface="Cambria"/>
                        </a:rPr>
                        <a:t> </a:t>
                      </a:r>
                      <a:r>
                        <a:rPr sz="1100" spc="-65" dirty="0">
                          <a:latin typeface="Cambria"/>
                          <a:cs typeface="Cambria"/>
                        </a:rPr>
                        <a:t> </a:t>
                      </a:r>
                      <a:r>
                        <a:rPr sz="1600" i="1" baseline="4629" dirty="0">
                          <a:latin typeface="Times New Roman"/>
                          <a:cs typeface="Times New Roman"/>
                        </a:rPr>
                        <a:t>D</a:t>
                      </a:r>
                      <a:endParaRPr sz="1600" baseline="4629">
                        <a:latin typeface="Times New Roman"/>
                        <a:cs typeface="Times New Roman"/>
                      </a:endParaRPr>
                    </a:p>
                    <a:p>
                      <a:pPr marL="254000">
                        <a:lnSpc>
                          <a:spcPct val="100000"/>
                        </a:lnSpc>
                        <a:spcBef>
                          <a:spcPts val="105"/>
                        </a:spcBef>
                      </a:pPr>
                      <a:r>
                        <a:rPr sz="1600" spc="-697" baseline="20833" dirty="0">
                          <a:latin typeface="Cambria"/>
                          <a:cs typeface="Cambria"/>
                        </a:rPr>
                        <a:t></a:t>
                      </a:r>
                      <a:r>
                        <a:rPr sz="1600" baseline="-6944" dirty="0">
                          <a:latin typeface="Cambria"/>
                          <a:cs typeface="Cambria"/>
                        </a:rPr>
                        <a:t></a:t>
                      </a:r>
                      <a:r>
                        <a:rPr sz="1600" spc="60" baseline="-6944" dirty="0">
                          <a:latin typeface="Cambria"/>
                          <a:cs typeface="Cambria"/>
                        </a:rPr>
                        <a:t> </a:t>
                      </a:r>
                      <a:r>
                        <a:rPr sz="1100" dirty="0">
                          <a:latin typeface="Times New Roman"/>
                          <a:cs typeface="Times New Roman"/>
                        </a:rPr>
                        <a:t>sin</a:t>
                      </a:r>
                      <a:r>
                        <a:rPr sz="1100" spc="-170" dirty="0">
                          <a:latin typeface="Times New Roman"/>
                          <a:cs typeface="Times New Roman"/>
                        </a:rPr>
                        <a:t> </a:t>
                      </a:r>
                      <a:r>
                        <a:rPr sz="1100" dirty="0">
                          <a:latin typeface="Symbol"/>
                          <a:cs typeface="Symbol"/>
                        </a:rPr>
                        <a:t></a:t>
                      </a:r>
                      <a:r>
                        <a:rPr sz="1100" spc="45" dirty="0">
                          <a:latin typeface="Times New Roman"/>
                          <a:cs typeface="Times New Roman"/>
                        </a:rPr>
                        <a:t> </a:t>
                      </a:r>
                      <a:r>
                        <a:rPr sz="1100" dirty="0">
                          <a:latin typeface="Times New Roman"/>
                          <a:cs typeface="Times New Roman"/>
                        </a:rPr>
                        <a:t>/</a:t>
                      </a:r>
                      <a:r>
                        <a:rPr sz="1100" spc="-85" dirty="0">
                          <a:latin typeface="Times New Roman"/>
                          <a:cs typeface="Times New Roman"/>
                        </a:rPr>
                        <a:t> </a:t>
                      </a:r>
                      <a:r>
                        <a:rPr sz="1100" dirty="0">
                          <a:latin typeface="Times New Roman"/>
                          <a:cs typeface="Times New Roman"/>
                        </a:rPr>
                        <a:t>2</a:t>
                      </a:r>
                      <a:r>
                        <a:rPr sz="1100" spc="45" dirty="0">
                          <a:latin typeface="Times New Roman"/>
                          <a:cs typeface="Times New Roman"/>
                        </a:rPr>
                        <a:t> </a:t>
                      </a:r>
                      <a:r>
                        <a:rPr sz="1600" spc="-697" baseline="20833" dirty="0">
                          <a:latin typeface="Cambria"/>
                          <a:cs typeface="Cambria"/>
                        </a:rPr>
                        <a:t></a:t>
                      </a:r>
                      <a:r>
                        <a:rPr sz="1600" baseline="-6944" dirty="0">
                          <a:latin typeface="Cambria"/>
                          <a:cs typeface="Cambria"/>
                        </a:rPr>
                        <a:t> </a:t>
                      </a:r>
                      <a:r>
                        <a:rPr sz="1600" spc="60" baseline="-6944" dirty="0">
                          <a:latin typeface="Cambria"/>
                          <a:cs typeface="Cambria"/>
                        </a:rPr>
                        <a:t> </a:t>
                      </a:r>
                      <a:r>
                        <a:rPr sz="1100" dirty="0">
                          <a:latin typeface="Times New Roman"/>
                          <a:cs typeface="Times New Roman"/>
                        </a:rPr>
                        <a:t>8</a:t>
                      </a:r>
                      <a:endParaRPr sz="11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28575">
                      <a:solidFill>
                        <a:srgbClr val="000000"/>
                      </a:solidFill>
                      <a:prstDash val="solid"/>
                    </a:lnB>
                    <a:solidFill>
                      <a:srgbClr val="FAFAF7"/>
                    </a:solidFill>
                  </a:tcPr>
                </a:tc>
                <a:tc>
                  <a:txBody>
                    <a:bodyPr/>
                    <a:lstStyle/>
                    <a:p>
                      <a:pPr marL="607695">
                        <a:lnSpc>
                          <a:spcPct val="100000"/>
                        </a:lnSpc>
                        <a:spcBef>
                          <a:spcPts val="1440"/>
                        </a:spcBef>
                      </a:pPr>
                      <a:r>
                        <a:rPr sz="1100" spc="-5" dirty="0">
                          <a:latin typeface="Times New Roman"/>
                          <a:cs typeface="Times New Roman"/>
                        </a:rPr>
                        <a:t>2</a:t>
                      </a:r>
                      <a:r>
                        <a:rPr sz="1100" spc="40" dirty="0">
                          <a:latin typeface="Times New Roman"/>
                          <a:cs typeface="Times New Roman"/>
                        </a:rPr>
                        <a:t> </a:t>
                      </a:r>
                      <a:r>
                        <a:rPr sz="1600" i="1" spc="-7" baseline="-34722" dirty="0">
                          <a:latin typeface="Times New Roman"/>
                          <a:cs typeface="Times New Roman"/>
                        </a:rPr>
                        <a:t>h</a:t>
                      </a:r>
                      <a:endParaRPr sz="1600" baseline="-34722">
                        <a:latin typeface="Times New Roman"/>
                        <a:cs typeface="Times New Roman"/>
                      </a:endParaRPr>
                    </a:p>
                    <a:p>
                      <a:pPr marL="607695">
                        <a:lnSpc>
                          <a:spcPct val="100000"/>
                        </a:lnSpc>
                        <a:spcBef>
                          <a:spcPts val="250"/>
                        </a:spcBef>
                      </a:pPr>
                      <a:r>
                        <a:rPr sz="1100" dirty="0">
                          <a:latin typeface="Times New Roman"/>
                          <a:cs typeface="Times New Roman"/>
                        </a:rPr>
                        <a:t>3</a:t>
                      </a:r>
                      <a:endParaRPr sz="1100">
                        <a:latin typeface="Times New Roman"/>
                        <a:cs typeface="Times New Roman"/>
                      </a:endParaRPr>
                    </a:p>
                  </a:txBody>
                  <a:tcPr marL="0" marR="0" marT="165975" marB="0">
                    <a:lnL w="9525">
                      <a:solidFill>
                        <a:srgbClr val="000000"/>
                      </a:solidFill>
                      <a:prstDash val="solid"/>
                    </a:lnL>
                    <a:lnR w="28575">
                      <a:solidFill>
                        <a:srgbClr val="000000"/>
                      </a:solidFill>
                      <a:prstDash val="solid"/>
                    </a:lnR>
                    <a:lnT w="9525">
                      <a:solidFill>
                        <a:srgbClr val="000000"/>
                      </a:solidFill>
                      <a:prstDash val="solid"/>
                    </a:lnT>
                    <a:lnB w="28575">
                      <a:solidFill>
                        <a:srgbClr val="000000"/>
                      </a:solidFill>
                      <a:prstDash val="solid"/>
                    </a:lnB>
                    <a:solidFill>
                      <a:srgbClr val="FAFAF7"/>
                    </a:solidFill>
                  </a:tcPr>
                </a:tc>
                <a:extLst>
                  <a:ext uri="{0D108BD9-81ED-4DB2-BD59-A6C34878D82A}">
                    <a16:rowId xmlns:a16="http://schemas.microsoft.com/office/drawing/2014/main" val="10007"/>
                  </a:ext>
                </a:extLst>
              </a:tr>
            </a:tbl>
          </a:graphicData>
        </a:graphic>
      </p:graphicFrame>
      <p:sp>
        <p:nvSpPr>
          <p:cNvPr id="88" name="object 88"/>
          <p:cNvSpPr txBox="1"/>
          <p:nvPr/>
        </p:nvSpPr>
        <p:spPr>
          <a:xfrm>
            <a:off x="3119858" y="574920"/>
            <a:ext cx="3114339" cy="179249"/>
          </a:xfrm>
          <a:prstGeom prst="rect">
            <a:avLst/>
          </a:prstGeom>
        </p:spPr>
        <p:txBody>
          <a:bodyPr vert="horz" wrap="square" lIns="0" tIns="11526" rIns="0" bIns="0" rtlCol="0">
            <a:spAutoFit/>
          </a:bodyPr>
          <a:lstStyle/>
          <a:p>
            <a:pPr marL="11527">
              <a:spcBef>
                <a:spcPts val="91"/>
              </a:spcBef>
            </a:pPr>
            <a:r>
              <a:rPr sz="1089" spc="-5" dirty="0">
                <a:latin typeface="Times New Roman"/>
                <a:cs typeface="Times New Roman"/>
              </a:rPr>
              <a:t>Geometric</a:t>
            </a:r>
            <a:r>
              <a:rPr sz="1089" spc="5" dirty="0">
                <a:latin typeface="Times New Roman"/>
                <a:cs typeface="Times New Roman"/>
              </a:rPr>
              <a:t> </a:t>
            </a:r>
            <a:r>
              <a:rPr sz="1089" spc="-5" dirty="0">
                <a:latin typeface="Times New Roman"/>
                <a:cs typeface="Times New Roman"/>
              </a:rPr>
              <a:t>elements</a:t>
            </a:r>
            <a:r>
              <a:rPr sz="1089" spc="5" dirty="0">
                <a:latin typeface="Times New Roman"/>
                <a:cs typeface="Times New Roman"/>
              </a:rPr>
              <a:t> </a:t>
            </a:r>
            <a:r>
              <a:rPr sz="1089" spc="-5" dirty="0">
                <a:latin typeface="Times New Roman"/>
                <a:cs typeface="Times New Roman"/>
              </a:rPr>
              <a:t>for different</a:t>
            </a:r>
            <a:r>
              <a:rPr sz="1089" spc="14" dirty="0">
                <a:latin typeface="Times New Roman"/>
                <a:cs typeface="Times New Roman"/>
              </a:rPr>
              <a:t> </a:t>
            </a:r>
            <a:r>
              <a:rPr sz="1089" spc="-5" dirty="0">
                <a:latin typeface="Times New Roman"/>
                <a:cs typeface="Times New Roman"/>
              </a:rPr>
              <a:t>channel</a:t>
            </a:r>
            <a:r>
              <a:rPr sz="1089" spc="14" dirty="0">
                <a:latin typeface="Times New Roman"/>
                <a:cs typeface="Times New Roman"/>
              </a:rPr>
              <a:t> </a:t>
            </a:r>
            <a:r>
              <a:rPr sz="1089" spc="-5" dirty="0">
                <a:latin typeface="Times New Roman"/>
                <a:cs typeface="Times New Roman"/>
              </a:rPr>
              <a:t>cross</a:t>
            </a:r>
            <a:r>
              <a:rPr sz="1089" dirty="0">
                <a:latin typeface="Times New Roman"/>
                <a:cs typeface="Times New Roman"/>
              </a:rPr>
              <a:t> sections</a:t>
            </a:r>
            <a:endParaRPr sz="1089">
              <a:latin typeface="Times New Roman"/>
              <a:cs typeface="Times New Roman"/>
            </a:endParaRPr>
          </a:p>
        </p:txBody>
      </p:sp>
      <p:sp>
        <p:nvSpPr>
          <p:cNvPr id="89" name="Slide Number Placeholder 88">
            <a:extLst>
              <a:ext uri="{FF2B5EF4-FFF2-40B4-BE49-F238E27FC236}">
                <a16:creationId xmlns:a16="http://schemas.microsoft.com/office/drawing/2014/main" id="{3E9421AB-8DE6-77D7-9113-FC69C012CCAE}"/>
              </a:ext>
            </a:extLst>
          </p:cNvPr>
          <p:cNvSpPr>
            <a:spLocks noGrp="1"/>
          </p:cNvSpPr>
          <p:nvPr>
            <p:ph type="sldNum" sz="quarter" idx="12"/>
          </p:nvPr>
        </p:nvSpPr>
        <p:spPr/>
        <p:txBody>
          <a:bodyPr/>
          <a:lstStyle/>
          <a:p>
            <a:fld id="{34216374-E7D6-4C74-ADA3-2C9987A1DEB2}" type="slidenum">
              <a:rPr lang="en-US" smtClean="0"/>
              <a:t>30</a:t>
            </a:fld>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8EB0553-839C-B7D7-6E1E-D2C33195A29C}"/>
              </a:ext>
            </a:extLst>
          </p:cNvPr>
          <p:cNvSpPr txBox="1"/>
          <p:nvPr/>
        </p:nvSpPr>
        <p:spPr>
          <a:xfrm>
            <a:off x="2223247" y="593592"/>
            <a:ext cx="7123099" cy="595291"/>
          </a:xfrm>
          <a:prstGeom prst="rect">
            <a:avLst/>
          </a:prstGeom>
          <a:noFill/>
        </p:spPr>
        <p:txBody>
          <a:bodyPr wrap="square">
            <a:spAutoFit/>
          </a:bodyPr>
          <a:lstStyle/>
          <a:p>
            <a:r>
              <a:rPr lang="en-US" sz="1634" dirty="0"/>
              <a:t>Example 2-1.    Compute the hydraulic radius, hydraulic depth, and section factor Z of the trapezoidal channel section in Fig. 2-2.   The depth of Bow is 6 ft. </a:t>
            </a:r>
          </a:p>
        </p:txBody>
      </p:sp>
      <p:pic>
        <p:nvPicPr>
          <p:cNvPr id="7" name="Picture 6">
            <a:extLst>
              <a:ext uri="{FF2B5EF4-FFF2-40B4-BE49-F238E27FC236}">
                <a16:creationId xmlns:a16="http://schemas.microsoft.com/office/drawing/2014/main" id="{7545E552-2124-CF73-537A-BDB3E72B99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2000" y="1976718"/>
            <a:ext cx="7230127" cy="4149378"/>
          </a:xfrm>
          <a:prstGeom prst="rect">
            <a:avLst/>
          </a:prstGeom>
        </p:spPr>
      </p:pic>
      <p:sp>
        <p:nvSpPr>
          <p:cNvPr id="2" name="Slide Number Placeholder 1">
            <a:extLst>
              <a:ext uri="{FF2B5EF4-FFF2-40B4-BE49-F238E27FC236}">
                <a16:creationId xmlns:a16="http://schemas.microsoft.com/office/drawing/2014/main" id="{F783C6C6-62C3-3679-7461-2B0F54982650}"/>
              </a:ext>
            </a:extLst>
          </p:cNvPr>
          <p:cNvSpPr>
            <a:spLocks noGrp="1"/>
          </p:cNvSpPr>
          <p:nvPr>
            <p:ph type="sldNum" sz="quarter" idx="12"/>
          </p:nvPr>
        </p:nvSpPr>
        <p:spPr/>
        <p:txBody>
          <a:bodyPr/>
          <a:lstStyle/>
          <a:p>
            <a:fld id="{34216374-E7D6-4C74-ADA3-2C9987A1DEB2}" type="slidenum">
              <a:rPr lang="en-US" smtClean="0"/>
              <a:t>31</a:t>
            </a:fld>
            <a:endParaRPr lang="en-US"/>
          </a:p>
        </p:txBody>
      </p:sp>
    </p:spTree>
    <p:extLst>
      <p:ext uri="{BB962C8B-B14F-4D97-AF65-F5344CB8AC3E}">
        <p14:creationId xmlns:p14="http://schemas.microsoft.com/office/powerpoint/2010/main" val="35236554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9C66E1-F946-18A6-EDC7-FFB59C6D5A3E}"/>
              </a:ext>
            </a:extLst>
          </p:cNvPr>
          <p:cNvSpPr txBox="1"/>
          <p:nvPr/>
        </p:nvSpPr>
        <p:spPr>
          <a:xfrm>
            <a:off x="2638185" y="1711142"/>
            <a:ext cx="7261412" cy="3443891"/>
          </a:xfrm>
          <a:prstGeom prst="rect">
            <a:avLst/>
          </a:prstGeom>
          <a:noFill/>
        </p:spPr>
        <p:txBody>
          <a:bodyPr wrap="square">
            <a:spAutoFit/>
          </a:bodyPr>
          <a:lstStyle/>
          <a:p>
            <a:r>
              <a:rPr lang="en-US" sz="4356" dirty="0"/>
              <a:t>P = 20 + 2  X 6 V5 =46.8 ft;</a:t>
            </a:r>
          </a:p>
          <a:p>
            <a:r>
              <a:rPr lang="en-US" sz="4356" dirty="0"/>
              <a:t> A=0 .5(20 + 44) X 6 = 192.0ft</a:t>
            </a:r>
            <a:r>
              <a:rPr lang="en-US" sz="4356" baseline="30000" dirty="0"/>
              <a:t>2</a:t>
            </a:r>
            <a:r>
              <a:rPr lang="en-US" sz="4356" dirty="0"/>
              <a:t>; </a:t>
            </a:r>
          </a:p>
          <a:p>
            <a:r>
              <a:rPr lang="en-US" sz="4356" dirty="0"/>
              <a:t>R =192 /46.8 =   4.10  ft; </a:t>
            </a:r>
          </a:p>
          <a:p>
            <a:r>
              <a:rPr lang="en-US" sz="4356" dirty="0"/>
              <a:t>D  =  192/44 = 4.37 ft; and</a:t>
            </a:r>
          </a:p>
          <a:p>
            <a:r>
              <a:rPr lang="en-US" sz="4356" dirty="0"/>
              <a:t> Z =  192*√4.37  =401 ft</a:t>
            </a:r>
            <a:r>
              <a:rPr lang="en-US" sz="4356" baseline="30000" dirty="0"/>
              <a:t>2.5</a:t>
            </a:r>
            <a:r>
              <a:rPr lang="en-US" sz="4356" dirty="0"/>
              <a:t>,.</a:t>
            </a:r>
          </a:p>
        </p:txBody>
      </p:sp>
      <p:sp>
        <p:nvSpPr>
          <p:cNvPr id="2" name="Slide Number Placeholder 1">
            <a:extLst>
              <a:ext uri="{FF2B5EF4-FFF2-40B4-BE49-F238E27FC236}">
                <a16:creationId xmlns:a16="http://schemas.microsoft.com/office/drawing/2014/main" id="{87932447-4CAC-A8AD-EC00-9274EAA34453}"/>
              </a:ext>
            </a:extLst>
          </p:cNvPr>
          <p:cNvSpPr>
            <a:spLocks noGrp="1"/>
          </p:cNvSpPr>
          <p:nvPr>
            <p:ph type="sldNum" sz="quarter" idx="12"/>
          </p:nvPr>
        </p:nvSpPr>
        <p:spPr/>
        <p:txBody>
          <a:bodyPr/>
          <a:lstStyle/>
          <a:p>
            <a:fld id="{34216374-E7D6-4C74-ADA3-2C9987A1DEB2}" type="slidenum">
              <a:rPr lang="en-US" smtClean="0"/>
              <a:t>32</a:t>
            </a:fld>
            <a:endParaRPr lang="en-US"/>
          </a:p>
        </p:txBody>
      </p:sp>
    </p:spTree>
    <p:extLst>
      <p:ext uri="{BB962C8B-B14F-4D97-AF65-F5344CB8AC3E}">
        <p14:creationId xmlns:p14="http://schemas.microsoft.com/office/powerpoint/2010/main" val="25712738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9BC7FAE-F942-390F-8E47-D7849993D9A3}"/>
              </a:ext>
            </a:extLst>
          </p:cNvPr>
          <p:cNvSpPr>
            <a:spLocks noGrp="1"/>
          </p:cNvSpPr>
          <p:nvPr>
            <p:ph type="sldNum" sz="quarter" idx="12"/>
          </p:nvPr>
        </p:nvSpPr>
        <p:spPr/>
        <p:txBody>
          <a:bodyPr/>
          <a:lstStyle/>
          <a:p>
            <a:fld id="{34216374-E7D6-4C74-ADA3-2C9987A1DEB2}" type="slidenum">
              <a:rPr lang="en-US" smtClean="0"/>
              <a:t>33</a:t>
            </a:fld>
            <a:endParaRPr lang="en-US"/>
          </a:p>
        </p:txBody>
      </p:sp>
      <p:sp>
        <p:nvSpPr>
          <p:cNvPr id="6" name="TextBox 5">
            <a:extLst>
              <a:ext uri="{FF2B5EF4-FFF2-40B4-BE49-F238E27FC236}">
                <a16:creationId xmlns:a16="http://schemas.microsoft.com/office/drawing/2014/main" id="{7302A5A5-BAAB-5CFD-BFE2-E4F5FF28D389}"/>
              </a:ext>
            </a:extLst>
          </p:cNvPr>
          <p:cNvSpPr txBox="1"/>
          <p:nvPr/>
        </p:nvSpPr>
        <p:spPr>
          <a:xfrm>
            <a:off x="2956213" y="2326824"/>
            <a:ext cx="6099462" cy="1380378"/>
          </a:xfrm>
          <a:prstGeom prst="rect">
            <a:avLst/>
          </a:prstGeom>
          <a:noFill/>
        </p:spPr>
        <p:txBody>
          <a:bodyPr wrap="square">
            <a:spAutoFit/>
          </a:bodyPr>
          <a:lstStyle/>
          <a:p>
            <a:pPr marL="0" marR="0" algn="ctr">
              <a:lnSpc>
                <a:spcPct val="107000"/>
              </a:lnSpc>
              <a:spcBef>
                <a:spcPts val="0"/>
              </a:spcBef>
              <a:spcAft>
                <a:spcPts val="0"/>
              </a:spcAft>
            </a:pPr>
            <a:r>
              <a:rPr lang="en-US" sz="4000" dirty="0">
                <a:effectLst/>
                <a:latin typeface="Calibri" panose="020F0502020204030204" pitchFamily="34" charset="0"/>
                <a:ea typeface="Calibri" panose="020F0502020204030204" pitchFamily="34" charset="0"/>
                <a:cs typeface="Times New Roman" panose="02020603050405020304" pitchFamily="18" charset="0"/>
              </a:rPr>
              <a:t>Types of flow</a:t>
            </a:r>
          </a:p>
          <a:p>
            <a:pPr marL="0" marR="0" algn="ctr">
              <a:lnSpc>
                <a:spcPct val="107000"/>
              </a:lnSpc>
              <a:spcBef>
                <a:spcPts val="0"/>
              </a:spcBef>
              <a:spcAft>
                <a:spcPts val="0"/>
              </a:spcAft>
            </a:pPr>
            <a:r>
              <a:rPr lang="en-US" sz="4000" dirty="0">
                <a:latin typeface="Calibri" panose="020F0502020204030204" pitchFamily="34" charset="0"/>
                <a:ea typeface="Calibri" panose="020F0502020204030204" pitchFamily="34" charset="0"/>
                <a:cs typeface="Times New Roman" panose="02020603050405020304" pitchFamily="18" charset="0"/>
              </a:rPr>
              <a:t>Week 3</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495801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20134" y="325935"/>
            <a:ext cx="2225104" cy="402061"/>
          </a:xfrm>
          <a:prstGeom prst="rect">
            <a:avLst/>
          </a:prstGeom>
        </p:spPr>
        <p:txBody>
          <a:bodyPr vert="horz" wrap="square" lIns="0" tIns="10950" rIns="0" bIns="0" rtlCol="0" anchor="ctr">
            <a:spAutoFit/>
          </a:bodyPr>
          <a:lstStyle/>
          <a:p>
            <a:pPr marL="11527">
              <a:lnSpc>
                <a:spcPct val="100000"/>
              </a:lnSpc>
              <a:spcBef>
                <a:spcPts val="86"/>
              </a:spcBef>
            </a:pPr>
            <a:r>
              <a:rPr sz="2541" spc="27" dirty="0"/>
              <a:t>Types</a:t>
            </a:r>
            <a:r>
              <a:rPr sz="2541" spc="300" dirty="0"/>
              <a:t> </a:t>
            </a:r>
            <a:r>
              <a:rPr sz="2541" spc="5" dirty="0"/>
              <a:t>of</a:t>
            </a:r>
            <a:r>
              <a:rPr sz="2541" spc="309" dirty="0"/>
              <a:t> </a:t>
            </a:r>
            <a:r>
              <a:rPr sz="2541" spc="-5" dirty="0"/>
              <a:t>Flow</a:t>
            </a:r>
            <a:endParaRPr sz="2541"/>
          </a:p>
        </p:txBody>
      </p:sp>
      <p:sp>
        <p:nvSpPr>
          <p:cNvPr id="3" name="object 3"/>
          <p:cNvSpPr txBox="1"/>
          <p:nvPr/>
        </p:nvSpPr>
        <p:spPr>
          <a:xfrm>
            <a:off x="3583657" y="3199170"/>
            <a:ext cx="1329530" cy="530662"/>
          </a:xfrm>
          <a:prstGeom prst="rect">
            <a:avLst/>
          </a:prstGeom>
          <a:solidFill>
            <a:srgbClr val="CCFFFF"/>
          </a:solidFill>
          <a:ln w="9524">
            <a:solidFill>
              <a:srgbClr val="000000"/>
            </a:solidFill>
          </a:ln>
        </p:spPr>
        <p:txBody>
          <a:bodyPr vert="horz" wrap="square" lIns="0" tIns="38612" rIns="0" bIns="0" rtlCol="0">
            <a:spAutoFit/>
          </a:bodyPr>
          <a:lstStyle/>
          <a:p>
            <a:pPr marL="88178" marR="159642">
              <a:lnSpc>
                <a:spcPct val="101099"/>
              </a:lnSpc>
              <a:spcBef>
                <a:spcPts val="304"/>
              </a:spcBef>
            </a:pPr>
            <a:r>
              <a:rPr sz="1634" spc="-5" dirty="0">
                <a:latin typeface="Arial MT"/>
                <a:cs typeface="Arial MT"/>
              </a:rPr>
              <a:t>Steady</a:t>
            </a:r>
            <a:r>
              <a:rPr sz="1634" spc="-95" dirty="0">
                <a:latin typeface="Arial MT"/>
                <a:cs typeface="Arial MT"/>
              </a:rPr>
              <a:t> </a:t>
            </a:r>
            <a:r>
              <a:rPr sz="1634" spc="5" dirty="0">
                <a:latin typeface="Arial MT"/>
                <a:cs typeface="Arial MT"/>
              </a:rPr>
              <a:t>flow </a:t>
            </a:r>
            <a:r>
              <a:rPr sz="1634" spc="-439" dirty="0">
                <a:latin typeface="Arial MT"/>
                <a:cs typeface="Arial MT"/>
              </a:rPr>
              <a:t> </a:t>
            </a:r>
            <a:r>
              <a:rPr sz="1634" spc="-5" dirty="0">
                <a:latin typeface="Arial MT"/>
                <a:cs typeface="Arial MT"/>
              </a:rPr>
              <a:t>(</a:t>
            </a:r>
            <a:r>
              <a:rPr sz="1634" spc="-5" dirty="0">
                <a:latin typeface="Symbol"/>
                <a:cs typeface="Symbol"/>
              </a:rPr>
              <a:t></a:t>
            </a:r>
            <a:r>
              <a:rPr sz="1634" spc="-5" dirty="0">
                <a:latin typeface="Arial MT"/>
                <a:cs typeface="Arial MT"/>
              </a:rPr>
              <a:t>y/</a:t>
            </a:r>
            <a:r>
              <a:rPr sz="1634" spc="-5" dirty="0">
                <a:latin typeface="Symbol"/>
                <a:cs typeface="Symbol"/>
              </a:rPr>
              <a:t></a:t>
            </a:r>
            <a:r>
              <a:rPr sz="1634" spc="-5" dirty="0">
                <a:latin typeface="Arial MT"/>
                <a:cs typeface="Arial MT"/>
              </a:rPr>
              <a:t>t=0)</a:t>
            </a:r>
            <a:endParaRPr sz="1634">
              <a:latin typeface="Arial MT"/>
              <a:cs typeface="Arial MT"/>
            </a:endParaRPr>
          </a:p>
        </p:txBody>
      </p:sp>
      <p:sp>
        <p:nvSpPr>
          <p:cNvPr id="4" name="object 4"/>
          <p:cNvSpPr txBox="1"/>
          <p:nvPr/>
        </p:nvSpPr>
        <p:spPr>
          <a:xfrm>
            <a:off x="6734418" y="3178423"/>
            <a:ext cx="1495505" cy="532113"/>
          </a:xfrm>
          <a:prstGeom prst="rect">
            <a:avLst/>
          </a:prstGeom>
          <a:solidFill>
            <a:srgbClr val="BFBFBF"/>
          </a:solidFill>
          <a:ln w="9524">
            <a:solidFill>
              <a:srgbClr val="000000"/>
            </a:solidFill>
          </a:ln>
        </p:spPr>
        <p:txBody>
          <a:bodyPr vert="horz" wrap="square" lIns="0" tIns="35731" rIns="0" bIns="0" rtlCol="0">
            <a:spAutoFit/>
          </a:bodyPr>
          <a:lstStyle/>
          <a:p>
            <a:pPr marL="88178" marR="96246">
              <a:lnSpc>
                <a:spcPct val="101699"/>
              </a:lnSpc>
              <a:spcBef>
                <a:spcPts val="281"/>
              </a:spcBef>
            </a:pPr>
            <a:r>
              <a:rPr sz="1634" spc="-5" dirty="0">
                <a:latin typeface="Arial MT"/>
                <a:cs typeface="Arial MT"/>
              </a:rPr>
              <a:t>Unsteady</a:t>
            </a:r>
            <a:r>
              <a:rPr sz="1634" spc="-77" dirty="0">
                <a:latin typeface="Arial MT"/>
                <a:cs typeface="Arial MT"/>
              </a:rPr>
              <a:t> </a:t>
            </a:r>
            <a:r>
              <a:rPr sz="1634" dirty="0">
                <a:latin typeface="Arial MT"/>
                <a:cs typeface="Arial MT"/>
              </a:rPr>
              <a:t>flow </a:t>
            </a:r>
            <a:r>
              <a:rPr sz="1634" spc="-439" dirty="0">
                <a:latin typeface="Arial MT"/>
                <a:cs typeface="Arial MT"/>
              </a:rPr>
              <a:t> </a:t>
            </a:r>
            <a:r>
              <a:rPr sz="1634" spc="-5" dirty="0">
                <a:latin typeface="Arial MT"/>
                <a:cs typeface="Arial MT"/>
              </a:rPr>
              <a:t>(</a:t>
            </a:r>
            <a:r>
              <a:rPr sz="1634" spc="-5" dirty="0">
                <a:latin typeface="Symbol"/>
                <a:cs typeface="Symbol"/>
              </a:rPr>
              <a:t></a:t>
            </a:r>
            <a:r>
              <a:rPr sz="1634" spc="-5" dirty="0">
                <a:latin typeface="Arial MT"/>
                <a:cs typeface="Arial MT"/>
              </a:rPr>
              <a:t>y/</a:t>
            </a:r>
            <a:r>
              <a:rPr sz="1634" spc="-5" dirty="0">
                <a:latin typeface="Symbol"/>
                <a:cs typeface="Symbol"/>
              </a:rPr>
              <a:t></a:t>
            </a:r>
            <a:r>
              <a:rPr sz="1634" spc="-5" dirty="0">
                <a:latin typeface="Arial MT"/>
                <a:cs typeface="Arial MT"/>
              </a:rPr>
              <a:t>t</a:t>
            </a:r>
            <a:r>
              <a:rPr sz="1634" spc="-5" dirty="0">
                <a:latin typeface="Symbol"/>
                <a:cs typeface="Symbol"/>
              </a:rPr>
              <a:t></a:t>
            </a:r>
            <a:r>
              <a:rPr sz="1634" spc="-5" dirty="0">
                <a:latin typeface="Arial MT"/>
                <a:cs typeface="Arial MT"/>
              </a:rPr>
              <a:t>0)</a:t>
            </a:r>
            <a:endParaRPr sz="1634">
              <a:latin typeface="Arial MT"/>
              <a:cs typeface="Arial MT"/>
            </a:endParaRPr>
          </a:p>
        </p:txBody>
      </p:sp>
      <p:sp>
        <p:nvSpPr>
          <p:cNvPr id="5" name="object 5"/>
          <p:cNvSpPr txBox="1"/>
          <p:nvPr/>
        </p:nvSpPr>
        <p:spPr>
          <a:xfrm>
            <a:off x="3287668" y="4803596"/>
            <a:ext cx="1189488" cy="448801"/>
          </a:xfrm>
          <a:prstGeom prst="rect">
            <a:avLst/>
          </a:prstGeom>
          <a:solidFill>
            <a:srgbClr val="CCFFCC"/>
          </a:solidFill>
          <a:ln w="9524">
            <a:solidFill>
              <a:srgbClr val="000000"/>
            </a:solidFill>
          </a:ln>
        </p:spPr>
        <p:txBody>
          <a:bodyPr vert="horz" wrap="square" lIns="0" tIns="2882" rIns="0" bIns="0" rtlCol="0">
            <a:spAutoFit/>
          </a:bodyPr>
          <a:lstStyle/>
          <a:p>
            <a:pPr marL="87025" marR="10374">
              <a:lnSpc>
                <a:spcPts val="1779"/>
              </a:lnSpc>
              <a:spcBef>
                <a:spcPts val="23"/>
              </a:spcBef>
            </a:pPr>
            <a:r>
              <a:rPr sz="1452" spc="-5" dirty="0">
                <a:latin typeface="Arial MT"/>
                <a:cs typeface="Arial MT"/>
              </a:rPr>
              <a:t>Uniform</a:t>
            </a:r>
            <a:r>
              <a:rPr sz="1452" spc="-64" dirty="0">
                <a:latin typeface="Arial MT"/>
                <a:cs typeface="Arial MT"/>
              </a:rPr>
              <a:t> </a:t>
            </a:r>
            <a:r>
              <a:rPr sz="1452" spc="-5" dirty="0">
                <a:latin typeface="Arial MT"/>
                <a:cs typeface="Arial MT"/>
              </a:rPr>
              <a:t>Flow </a:t>
            </a:r>
            <a:r>
              <a:rPr sz="1452" spc="-386" dirty="0">
                <a:latin typeface="Arial MT"/>
                <a:cs typeface="Arial MT"/>
              </a:rPr>
              <a:t> </a:t>
            </a:r>
            <a:r>
              <a:rPr sz="1452" spc="-5" dirty="0">
                <a:latin typeface="Arial MT"/>
                <a:cs typeface="Arial MT"/>
              </a:rPr>
              <a:t>(</a:t>
            </a:r>
            <a:r>
              <a:rPr sz="1452" spc="-5" dirty="0">
                <a:latin typeface="Symbol"/>
                <a:cs typeface="Symbol"/>
              </a:rPr>
              <a:t></a:t>
            </a:r>
            <a:r>
              <a:rPr sz="1452" spc="-5" dirty="0">
                <a:latin typeface="Arial MT"/>
                <a:cs typeface="Arial MT"/>
              </a:rPr>
              <a:t>y/</a:t>
            </a:r>
            <a:r>
              <a:rPr sz="1452" spc="-5" dirty="0">
                <a:latin typeface="Symbol"/>
                <a:cs typeface="Symbol"/>
              </a:rPr>
              <a:t></a:t>
            </a:r>
            <a:r>
              <a:rPr sz="1452" spc="-5" dirty="0">
                <a:latin typeface="Arial MT"/>
                <a:cs typeface="Arial MT"/>
              </a:rPr>
              <a:t>x=0)</a:t>
            </a:r>
            <a:endParaRPr sz="1452">
              <a:latin typeface="Arial MT"/>
              <a:cs typeface="Arial MT"/>
            </a:endParaRPr>
          </a:p>
        </p:txBody>
      </p:sp>
      <p:sp>
        <p:nvSpPr>
          <p:cNvPr id="6" name="object 6"/>
          <p:cNvSpPr txBox="1"/>
          <p:nvPr/>
        </p:nvSpPr>
        <p:spPr>
          <a:xfrm>
            <a:off x="4529715" y="4890733"/>
            <a:ext cx="1102467" cy="445891"/>
          </a:xfrm>
          <a:prstGeom prst="rect">
            <a:avLst/>
          </a:prstGeom>
          <a:solidFill>
            <a:srgbClr val="CCFFCC"/>
          </a:solidFill>
          <a:ln w="9524">
            <a:solidFill>
              <a:srgbClr val="000000"/>
            </a:solidFill>
          </a:ln>
        </p:spPr>
        <p:txBody>
          <a:bodyPr vert="horz" wrap="square" lIns="0" tIns="0" rIns="0" bIns="0" rtlCol="0">
            <a:spAutoFit/>
          </a:bodyPr>
          <a:lstStyle/>
          <a:p>
            <a:pPr marL="87025" marR="35732">
              <a:lnSpc>
                <a:spcPts val="1760"/>
              </a:lnSpc>
            </a:pPr>
            <a:r>
              <a:rPr sz="1452" spc="-5" dirty="0">
                <a:latin typeface="Arial MT"/>
                <a:cs typeface="Arial MT"/>
              </a:rPr>
              <a:t>Varied</a:t>
            </a:r>
            <a:r>
              <a:rPr sz="1452" spc="-64" dirty="0">
                <a:latin typeface="Arial MT"/>
                <a:cs typeface="Arial MT"/>
              </a:rPr>
              <a:t> </a:t>
            </a:r>
            <a:r>
              <a:rPr sz="1452" spc="-5" dirty="0">
                <a:latin typeface="Arial MT"/>
                <a:cs typeface="Arial MT"/>
              </a:rPr>
              <a:t>Flow </a:t>
            </a:r>
            <a:r>
              <a:rPr sz="1452" spc="-390" dirty="0">
                <a:latin typeface="Arial MT"/>
                <a:cs typeface="Arial MT"/>
              </a:rPr>
              <a:t> </a:t>
            </a:r>
            <a:r>
              <a:rPr sz="1452" spc="-5" dirty="0">
                <a:latin typeface="Arial MT"/>
                <a:cs typeface="Arial MT"/>
              </a:rPr>
              <a:t>(</a:t>
            </a:r>
            <a:r>
              <a:rPr sz="1452" spc="-5" dirty="0">
                <a:latin typeface="Symbol"/>
                <a:cs typeface="Symbol"/>
              </a:rPr>
              <a:t></a:t>
            </a:r>
            <a:r>
              <a:rPr sz="1452" spc="-5" dirty="0">
                <a:latin typeface="Arial MT"/>
                <a:cs typeface="Arial MT"/>
              </a:rPr>
              <a:t>y/</a:t>
            </a:r>
            <a:r>
              <a:rPr sz="1452" spc="-5" dirty="0">
                <a:latin typeface="Symbol"/>
                <a:cs typeface="Symbol"/>
              </a:rPr>
              <a:t></a:t>
            </a:r>
            <a:r>
              <a:rPr sz="1452" spc="-5" dirty="0">
                <a:latin typeface="Arial MT"/>
                <a:cs typeface="Arial MT"/>
              </a:rPr>
              <a:t>x</a:t>
            </a:r>
            <a:r>
              <a:rPr sz="1452" spc="-5" dirty="0">
                <a:latin typeface="Symbol"/>
                <a:cs typeface="Symbol"/>
              </a:rPr>
              <a:t></a:t>
            </a:r>
            <a:r>
              <a:rPr sz="1452" spc="-5" dirty="0">
                <a:latin typeface="Arial MT"/>
                <a:cs typeface="Arial MT"/>
              </a:rPr>
              <a:t>0)</a:t>
            </a:r>
            <a:endParaRPr sz="1452">
              <a:latin typeface="Arial MT"/>
              <a:cs typeface="Arial MT"/>
            </a:endParaRPr>
          </a:p>
        </p:txBody>
      </p:sp>
      <p:sp>
        <p:nvSpPr>
          <p:cNvPr id="7" name="object 7"/>
          <p:cNvSpPr txBox="1"/>
          <p:nvPr/>
        </p:nvSpPr>
        <p:spPr>
          <a:xfrm>
            <a:off x="5912842" y="4756570"/>
            <a:ext cx="1211964" cy="452292"/>
          </a:xfrm>
          <a:prstGeom prst="rect">
            <a:avLst/>
          </a:prstGeom>
          <a:solidFill>
            <a:srgbClr val="BFBFBF"/>
          </a:solidFill>
          <a:ln w="9524">
            <a:solidFill>
              <a:srgbClr val="000000"/>
            </a:solidFill>
          </a:ln>
        </p:spPr>
        <p:txBody>
          <a:bodyPr vert="horz" wrap="square" lIns="0" tIns="6339" rIns="0" bIns="0" rtlCol="0">
            <a:spAutoFit/>
          </a:bodyPr>
          <a:lstStyle/>
          <a:p>
            <a:pPr marL="87025" marR="32851">
              <a:lnSpc>
                <a:spcPts val="1760"/>
              </a:lnSpc>
              <a:spcBef>
                <a:spcPts val="50"/>
              </a:spcBef>
            </a:pPr>
            <a:r>
              <a:rPr sz="1452" spc="-5" dirty="0">
                <a:latin typeface="Arial MT"/>
                <a:cs typeface="Arial MT"/>
              </a:rPr>
              <a:t>Uniform</a:t>
            </a:r>
            <a:r>
              <a:rPr sz="1452" spc="-64" dirty="0">
                <a:latin typeface="Arial MT"/>
                <a:cs typeface="Arial MT"/>
              </a:rPr>
              <a:t> </a:t>
            </a:r>
            <a:r>
              <a:rPr sz="1452" spc="-5" dirty="0">
                <a:latin typeface="Arial MT"/>
                <a:cs typeface="Arial MT"/>
              </a:rPr>
              <a:t>Flow </a:t>
            </a:r>
            <a:r>
              <a:rPr sz="1452" spc="-386" dirty="0">
                <a:latin typeface="Arial MT"/>
                <a:cs typeface="Arial MT"/>
              </a:rPr>
              <a:t> </a:t>
            </a:r>
            <a:r>
              <a:rPr sz="1452" spc="-5" dirty="0">
                <a:latin typeface="Arial MT"/>
                <a:cs typeface="Arial MT"/>
              </a:rPr>
              <a:t>(</a:t>
            </a:r>
            <a:r>
              <a:rPr sz="1452" spc="-5" dirty="0">
                <a:latin typeface="Symbol"/>
                <a:cs typeface="Symbol"/>
              </a:rPr>
              <a:t></a:t>
            </a:r>
            <a:r>
              <a:rPr sz="1452" spc="-5" dirty="0">
                <a:latin typeface="Arial MT"/>
                <a:cs typeface="Arial MT"/>
              </a:rPr>
              <a:t>y/</a:t>
            </a:r>
            <a:r>
              <a:rPr sz="1452" spc="-5" dirty="0">
                <a:latin typeface="Symbol"/>
                <a:cs typeface="Symbol"/>
              </a:rPr>
              <a:t></a:t>
            </a:r>
            <a:r>
              <a:rPr sz="1452" spc="-5" dirty="0">
                <a:latin typeface="Arial MT"/>
                <a:cs typeface="Arial MT"/>
              </a:rPr>
              <a:t>x=0)</a:t>
            </a:r>
            <a:endParaRPr sz="1452">
              <a:latin typeface="Arial MT"/>
              <a:cs typeface="Arial MT"/>
            </a:endParaRPr>
          </a:p>
        </p:txBody>
      </p:sp>
      <p:sp>
        <p:nvSpPr>
          <p:cNvPr id="8" name="object 8"/>
          <p:cNvSpPr txBox="1"/>
          <p:nvPr/>
        </p:nvSpPr>
        <p:spPr>
          <a:xfrm>
            <a:off x="7301499" y="4774551"/>
            <a:ext cx="1092670" cy="448801"/>
          </a:xfrm>
          <a:prstGeom prst="rect">
            <a:avLst/>
          </a:prstGeom>
          <a:solidFill>
            <a:srgbClr val="BFBFBF"/>
          </a:solidFill>
          <a:ln w="9524">
            <a:solidFill>
              <a:srgbClr val="000000"/>
            </a:solidFill>
          </a:ln>
        </p:spPr>
        <p:txBody>
          <a:bodyPr vert="horz" wrap="square" lIns="0" tIns="2882" rIns="0" bIns="0" rtlCol="0">
            <a:spAutoFit/>
          </a:bodyPr>
          <a:lstStyle/>
          <a:p>
            <a:pPr marL="87025" marR="25935">
              <a:lnSpc>
                <a:spcPts val="1779"/>
              </a:lnSpc>
              <a:spcBef>
                <a:spcPts val="23"/>
              </a:spcBef>
            </a:pPr>
            <a:r>
              <a:rPr sz="1452" spc="-5" dirty="0">
                <a:latin typeface="Arial MT"/>
                <a:cs typeface="Arial MT"/>
              </a:rPr>
              <a:t>Varied</a:t>
            </a:r>
            <a:r>
              <a:rPr sz="1452" spc="-64" dirty="0">
                <a:latin typeface="Arial MT"/>
                <a:cs typeface="Arial MT"/>
              </a:rPr>
              <a:t> </a:t>
            </a:r>
            <a:r>
              <a:rPr sz="1452" spc="-5" dirty="0">
                <a:latin typeface="Arial MT"/>
                <a:cs typeface="Arial MT"/>
              </a:rPr>
              <a:t>Flow </a:t>
            </a:r>
            <a:r>
              <a:rPr sz="1452" spc="-390" dirty="0">
                <a:latin typeface="Arial MT"/>
                <a:cs typeface="Arial MT"/>
              </a:rPr>
              <a:t> </a:t>
            </a:r>
            <a:r>
              <a:rPr sz="1452" spc="-5" dirty="0">
                <a:latin typeface="Arial MT"/>
                <a:cs typeface="Arial MT"/>
              </a:rPr>
              <a:t>(</a:t>
            </a:r>
            <a:r>
              <a:rPr sz="1452" spc="-5" dirty="0">
                <a:latin typeface="Symbol"/>
                <a:cs typeface="Symbol"/>
              </a:rPr>
              <a:t></a:t>
            </a:r>
            <a:r>
              <a:rPr sz="1452" spc="-5" dirty="0">
                <a:latin typeface="Arial MT"/>
                <a:cs typeface="Arial MT"/>
              </a:rPr>
              <a:t>y/</a:t>
            </a:r>
            <a:r>
              <a:rPr sz="1452" spc="-5" dirty="0">
                <a:latin typeface="Symbol"/>
                <a:cs typeface="Symbol"/>
              </a:rPr>
              <a:t></a:t>
            </a:r>
            <a:r>
              <a:rPr sz="1452" spc="-5" dirty="0">
                <a:latin typeface="Arial MT"/>
                <a:cs typeface="Arial MT"/>
              </a:rPr>
              <a:t>x</a:t>
            </a:r>
            <a:r>
              <a:rPr sz="1452" spc="-5" dirty="0">
                <a:latin typeface="Symbol"/>
                <a:cs typeface="Symbol"/>
              </a:rPr>
              <a:t></a:t>
            </a:r>
            <a:r>
              <a:rPr sz="1452" spc="-5" dirty="0">
                <a:latin typeface="Arial MT"/>
                <a:cs typeface="Arial MT"/>
              </a:rPr>
              <a:t>0)</a:t>
            </a:r>
            <a:endParaRPr sz="1452">
              <a:latin typeface="Arial MT"/>
              <a:cs typeface="Arial MT"/>
            </a:endParaRPr>
          </a:p>
        </p:txBody>
      </p:sp>
      <p:sp>
        <p:nvSpPr>
          <p:cNvPr id="9" name="object 9"/>
          <p:cNvSpPr/>
          <p:nvPr/>
        </p:nvSpPr>
        <p:spPr>
          <a:xfrm>
            <a:off x="3579507" y="4087138"/>
            <a:ext cx="336561" cy="503688"/>
          </a:xfrm>
          <a:custGeom>
            <a:avLst/>
            <a:gdLst/>
            <a:ahLst/>
            <a:cxnLst/>
            <a:rect l="l" t="t" r="r" b="b"/>
            <a:pathLst>
              <a:path w="370839" h="554989">
                <a:moveTo>
                  <a:pt x="38774" y="488129"/>
                </a:moveTo>
                <a:lnTo>
                  <a:pt x="10668" y="469392"/>
                </a:lnTo>
                <a:lnTo>
                  <a:pt x="0" y="554736"/>
                </a:lnTo>
                <a:lnTo>
                  <a:pt x="30480" y="537318"/>
                </a:lnTo>
                <a:lnTo>
                  <a:pt x="30480" y="502920"/>
                </a:lnTo>
                <a:lnTo>
                  <a:pt x="32004" y="498348"/>
                </a:lnTo>
                <a:lnTo>
                  <a:pt x="38774" y="488129"/>
                </a:lnTo>
                <a:close/>
              </a:path>
              <a:path w="370839" h="554989">
                <a:moveTo>
                  <a:pt x="46861" y="493520"/>
                </a:moveTo>
                <a:lnTo>
                  <a:pt x="38774" y="488129"/>
                </a:lnTo>
                <a:lnTo>
                  <a:pt x="32004" y="498348"/>
                </a:lnTo>
                <a:lnTo>
                  <a:pt x="30480" y="502920"/>
                </a:lnTo>
                <a:lnTo>
                  <a:pt x="36576" y="505968"/>
                </a:lnTo>
                <a:lnTo>
                  <a:pt x="39624" y="504444"/>
                </a:lnTo>
                <a:lnTo>
                  <a:pt x="46861" y="493520"/>
                </a:lnTo>
                <a:close/>
              </a:path>
              <a:path w="370839" h="554989">
                <a:moveTo>
                  <a:pt x="74676" y="512064"/>
                </a:moveTo>
                <a:lnTo>
                  <a:pt x="46861" y="493520"/>
                </a:lnTo>
                <a:lnTo>
                  <a:pt x="39624" y="504444"/>
                </a:lnTo>
                <a:lnTo>
                  <a:pt x="36576" y="505968"/>
                </a:lnTo>
                <a:lnTo>
                  <a:pt x="30480" y="502920"/>
                </a:lnTo>
                <a:lnTo>
                  <a:pt x="30480" y="537318"/>
                </a:lnTo>
                <a:lnTo>
                  <a:pt x="74676" y="512064"/>
                </a:lnTo>
                <a:close/>
              </a:path>
              <a:path w="370839" h="554989">
                <a:moveTo>
                  <a:pt x="370332" y="4572"/>
                </a:moveTo>
                <a:lnTo>
                  <a:pt x="368808" y="1524"/>
                </a:lnTo>
                <a:lnTo>
                  <a:pt x="364236" y="0"/>
                </a:lnTo>
                <a:lnTo>
                  <a:pt x="361188" y="1524"/>
                </a:lnTo>
                <a:lnTo>
                  <a:pt x="38774" y="488129"/>
                </a:lnTo>
                <a:lnTo>
                  <a:pt x="46861" y="493520"/>
                </a:lnTo>
                <a:lnTo>
                  <a:pt x="368808" y="7620"/>
                </a:lnTo>
                <a:lnTo>
                  <a:pt x="370332" y="4572"/>
                </a:lnTo>
                <a:close/>
              </a:path>
            </a:pathLst>
          </a:custGeom>
          <a:solidFill>
            <a:srgbClr val="000000"/>
          </a:solidFill>
        </p:spPr>
        <p:txBody>
          <a:bodyPr wrap="square" lIns="0" tIns="0" rIns="0" bIns="0" rtlCol="0"/>
          <a:lstStyle/>
          <a:p>
            <a:endParaRPr sz="1634"/>
          </a:p>
        </p:txBody>
      </p:sp>
      <p:sp>
        <p:nvSpPr>
          <p:cNvPr id="10" name="object 10"/>
          <p:cNvSpPr/>
          <p:nvPr/>
        </p:nvSpPr>
        <p:spPr>
          <a:xfrm>
            <a:off x="4239258" y="4087138"/>
            <a:ext cx="336561" cy="503688"/>
          </a:xfrm>
          <a:custGeom>
            <a:avLst/>
            <a:gdLst/>
            <a:ahLst/>
            <a:cxnLst/>
            <a:rect l="l" t="t" r="r" b="b"/>
            <a:pathLst>
              <a:path w="370839" h="554989">
                <a:moveTo>
                  <a:pt x="332792" y="487743"/>
                </a:moveTo>
                <a:lnTo>
                  <a:pt x="9144" y="1524"/>
                </a:lnTo>
                <a:lnTo>
                  <a:pt x="6096" y="0"/>
                </a:lnTo>
                <a:lnTo>
                  <a:pt x="3048" y="1524"/>
                </a:lnTo>
                <a:lnTo>
                  <a:pt x="0" y="4572"/>
                </a:lnTo>
                <a:lnTo>
                  <a:pt x="1524" y="7620"/>
                </a:lnTo>
                <a:lnTo>
                  <a:pt x="323739" y="493926"/>
                </a:lnTo>
                <a:lnTo>
                  <a:pt x="332792" y="487743"/>
                </a:lnTo>
                <a:close/>
              </a:path>
              <a:path w="370839" h="554989">
                <a:moveTo>
                  <a:pt x="339852" y="536956"/>
                </a:moveTo>
                <a:lnTo>
                  <a:pt x="339852" y="502920"/>
                </a:lnTo>
                <a:lnTo>
                  <a:pt x="338328" y="504444"/>
                </a:lnTo>
                <a:lnTo>
                  <a:pt x="333756" y="505968"/>
                </a:lnTo>
                <a:lnTo>
                  <a:pt x="330708" y="504444"/>
                </a:lnTo>
                <a:lnTo>
                  <a:pt x="323739" y="493926"/>
                </a:lnTo>
                <a:lnTo>
                  <a:pt x="297180" y="512064"/>
                </a:lnTo>
                <a:lnTo>
                  <a:pt x="339852" y="536956"/>
                </a:lnTo>
                <a:close/>
              </a:path>
              <a:path w="370839" h="554989">
                <a:moveTo>
                  <a:pt x="339852" y="502920"/>
                </a:moveTo>
                <a:lnTo>
                  <a:pt x="339852" y="498348"/>
                </a:lnTo>
                <a:lnTo>
                  <a:pt x="332792" y="487743"/>
                </a:lnTo>
                <a:lnTo>
                  <a:pt x="323739" y="493926"/>
                </a:lnTo>
                <a:lnTo>
                  <a:pt x="330708" y="504444"/>
                </a:lnTo>
                <a:lnTo>
                  <a:pt x="333756" y="505968"/>
                </a:lnTo>
                <a:lnTo>
                  <a:pt x="338328" y="504444"/>
                </a:lnTo>
                <a:lnTo>
                  <a:pt x="339852" y="502920"/>
                </a:lnTo>
                <a:close/>
              </a:path>
              <a:path w="370839" h="554989">
                <a:moveTo>
                  <a:pt x="370332" y="554736"/>
                </a:moveTo>
                <a:lnTo>
                  <a:pt x="359664" y="469392"/>
                </a:lnTo>
                <a:lnTo>
                  <a:pt x="332792" y="487743"/>
                </a:lnTo>
                <a:lnTo>
                  <a:pt x="339852" y="498348"/>
                </a:lnTo>
                <a:lnTo>
                  <a:pt x="339852" y="536956"/>
                </a:lnTo>
                <a:lnTo>
                  <a:pt x="370332" y="554736"/>
                </a:lnTo>
                <a:close/>
              </a:path>
            </a:pathLst>
          </a:custGeom>
          <a:solidFill>
            <a:srgbClr val="00007F"/>
          </a:solidFill>
        </p:spPr>
        <p:txBody>
          <a:bodyPr wrap="square" lIns="0" tIns="0" rIns="0" bIns="0" rtlCol="0"/>
          <a:lstStyle/>
          <a:p>
            <a:endParaRPr sz="1634"/>
          </a:p>
        </p:txBody>
      </p:sp>
      <p:sp>
        <p:nvSpPr>
          <p:cNvPr id="11" name="object 11"/>
          <p:cNvSpPr/>
          <p:nvPr/>
        </p:nvSpPr>
        <p:spPr>
          <a:xfrm>
            <a:off x="6981997" y="4005533"/>
            <a:ext cx="336561" cy="585523"/>
          </a:xfrm>
          <a:custGeom>
            <a:avLst/>
            <a:gdLst/>
            <a:ahLst/>
            <a:cxnLst/>
            <a:rect l="l" t="t" r="r" b="b"/>
            <a:pathLst>
              <a:path w="370840" h="645160">
                <a:moveTo>
                  <a:pt x="33509" y="576132"/>
                </a:moveTo>
                <a:lnTo>
                  <a:pt x="4572" y="559308"/>
                </a:lnTo>
                <a:lnTo>
                  <a:pt x="0" y="644652"/>
                </a:lnTo>
                <a:lnTo>
                  <a:pt x="25908" y="627192"/>
                </a:lnTo>
                <a:lnTo>
                  <a:pt x="25908" y="589788"/>
                </a:lnTo>
                <a:lnTo>
                  <a:pt x="27432" y="586740"/>
                </a:lnTo>
                <a:lnTo>
                  <a:pt x="33509" y="576132"/>
                </a:lnTo>
                <a:close/>
              </a:path>
              <a:path w="370840" h="645160">
                <a:moveTo>
                  <a:pt x="41190" y="580597"/>
                </a:moveTo>
                <a:lnTo>
                  <a:pt x="33509" y="576132"/>
                </a:lnTo>
                <a:lnTo>
                  <a:pt x="27432" y="586740"/>
                </a:lnTo>
                <a:lnTo>
                  <a:pt x="25908" y="589788"/>
                </a:lnTo>
                <a:lnTo>
                  <a:pt x="28956" y="592836"/>
                </a:lnTo>
                <a:lnTo>
                  <a:pt x="32004" y="592836"/>
                </a:lnTo>
                <a:lnTo>
                  <a:pt x="35052" y="591312"/>
                </a:lnTo>
                <a:lnTo>
                  <a:pt x="41190" y="580597"/>
                </a:lnTo>
                <a:close/>
              </a:path>
              <a:path w="370840" h="645160">
                <a:moveTo>
                  <a:pt x="70104" y="597408"/>
                </a:moveTo>
                <a:lnTo>
                  <a:pt x="41190" y="580597"/>
                </a:lnTo>
                <a:lnTo>
                  <a:pt x="35052" y="591312"/>
                </a:lnTo>
                <a:lnTo>
                  <a:pt x="32004" y="592836"/>
                </a:lnTo>
                <a:lnTo>
                  <a:pt x="28956" y="592836"/>
                </a:lnTo>
                <a:lnTo>
                  <a:pt x="25908" y="589788"/>
                </a:lnTo>
                <a:lnTo>
                  <a:pt x="25908" y="627192"/>
                </a:lnTo>
                <a:lnTo>
                  <a:pt x="70104" y="597408"/>
                </a:lnTo>
                <a:close/>
              </a:path>
              <a:path w="370840" h="645160">
                <a:moveTo>
                  <a:pt x="370332" y="6096"/>
                </a:moveTo>
                <a:lnTo>
                  <a:pt x="370332" y="3048"/>
                </a:lnTo>
                <a:lnTo>
                  <a:pt x="368808" y="0"/>
                </a:lnTo>
                <a:lnTo>
                  <a:pt x="364236" y="0"/>
                </a:lnTo>
                <a:lnTo>
                  <a:pt x="362712" y="1524"/>
                </a:lnTo>
                <a:lnTo>
                  <a:pt x="33509" y="576132"/>
                </a:lnTo>
                <a:lnTo>
                  <a:pt x="41190" y="580597"/>
                </a:lnTo>
                <a:lnTo>
                  <a:pt x="370332" y="6096"/>
                </a:lnTo>
                <a:close/>
              </a:path>
            </a:pathLst>
          </a:custGeom>
          <a:solidFill>
            <a:srgbClr val="00007F"/>
          </a:solidFill>
        </p:spPr>
        <p:txBody>
          <a:bodyPr wrap="square" lIns="0" tIns="0" rIns="0" bIns="0" rtlCol="0"/>
          <a:lstStyle/>
          <a:p>
            <a:endParaRPr sz="1634"/>
          </a:p>
        </p:txBody>
      </p:sp>
      <p:sp>
        <p:nvSpPr>
          <p:cNvPr id="12" name="object 12"/>
          <p:cNvSpPr/>
          <p:nvPr/>
        </p:nvSpPr>
        <p:spPr>
          <a:xfrm>
            <a:off x="7558762" y="4005533"/>
            <a:ext cx="336561" cy="585523"/>
          </a:xfrm>
          <a:custGeom>
            <a:avLst/>
            <a:gdLst/>
            <a:ahLst/>
            <a:cxnLst/>
            <a:rect l="l" t="t" r="r" b="b"/>
            <a:pathLst>
              <a:path w="370840" h="645160">
                <a:moveTo>
                  <a:pt x="336843" y="576120"/>
                </a:moveTo>
                <a:lnTo>
                  <a:pt x="9144" y="1524"/>
                </a:lnTo>
                <a:lnTo>
                  <a:pt x="6096" y="0"/>
                </a:lnTo>
                <a:lnTo>
                  <a:pt x="3048" y="0"/>
                </a:lnTo>
                <a:lnTo>
                  <a:pt x="0" y="3048"/>
                </a:lnTo>
                <a:lnTo>
                  <a:pt x="1524" y="6096"/>
                </a:lnTo>
                <a:lnTo>
                  <a:pt x="329162" y="580585"/>
                </a:lnTo>
                <a:lnTo>
                  <a:pt x="336843" y="576120"/>
                </a:lnTo>
                <a:close/>
              </a:path>
              <a:path w="370840" h="645160">
                <a:moveTo>
                  <a:pt x="342900" y="626165"/>
                </a:moveTo>
                <a:lnTo>
                  <a:pt x="342900" y="589788"/>
                </a:lnTo>
                <a:lnTo>
                  <a:pt x="341376" y="592836"/>
                </a:lnTo>
                <a:lnTo>
                  <a:pt x="338328" y="592836"/>
                </a:lnTo>
                <a:lnTo>
                  <a:pt x="335280" y="591312"/>
                </a:lnTo>
                <a:lnTo>
                  <a:pt x="329162" y="580585"/>
                </a:lnTo>
                <a:lnTo>
                  <a:pt x="300228" y="597408"/>
                </a:lnTo>
                <a:lnTo>
                  <a:pt x="342900" y="626165"/>
                </a:lnTo>
                <a:close/>
              </a:path>
              <a:path w="370840" h="645160">
                <a:moveTo>
                  <a:pt x="342900" y="589788"/>
                </a:moveTo>
                <a:lnTo>
                  <a:pt x="342900" y="586740"/>
                </a:lnTo>
                <a:lnTo>
                  <a:pt x="336843" y="576120"/>
                </a:lnTo>
                <a:lnTo>
                  <a:pt x="329162" y="580585"/>
                </a:lnTo>
                <a:lnTo>
                  <a:pt x="335280" y="591312"/>
                </a:lnTo>
                <a:lnTo>
                  <a:pt x="338328" y="592836"/>
                </a:lnTo>
                <a:lnTo>
                  <a:pt x="341376" y="592836"/>
                </a:lnTo>
                <a:lnTo>
                  <a:pt x="342900" y="589788"/>
                </a:lnTo>
                <a:close/>
              </a:path>
              <a:path w="370840" h="645160">
                <a:moveTo>
                  <a:pt x="370332" y="644652"/>
                </a:moveTo>
                <a:lnTo>
                  <a:pt x="365760" y="559308"/>
                </a:lnTo>
                <a:lnTo>
                  <a:pt x="336843" y="576120"/>
                </a:lnTo>
                <a:lnTo>
                  <a:pt x="342900" y="586740"/>
                </a:lnTo>
                <a:lnTo>
                  <a:pt x="342900" y="626165"/>
                </a:lnTo>
                <a:lnTo>
                  <a:pt x="370332" y="644652"/>
                </a:lnTo>
                <a:close/>
              </a:path>
            </a:pathLst>
          </a:custGeom>
          <a:solidFill>
            <a:srgbClr val="00007F"/>
          </a:solidFill>
        </p:spPr>
        <p:txBody>
          <a:bodyPr wrap="square" lIns="0" tIns="0" rIns="0" bIns="0" rtlCol="0"/>
          <a:lstStyle/>
          <a:p>
            <a:endParaRPr sz="1634"/>
          </a:p>
        </p:txBody>
      </p:sp>
      <p:sp>
        <p:nvSpPr>
          <p:cNvPr id="13" name="object 13"/>
          <p:cNvSpPr txBox="1"/>
          <p:nvPr/>
        </p:nvSpPr>
        <p:spPr>
          <a:xfrm>
            <a:off x="4147972" y="5773167"/>
            <a:ext cx="856386" cy="291632"/>
          </a:xfrm>
          <a:prstGeom prst="rect">
            <a:avLst/>
          </a:prstGeom>
          <a:solidFill>
            <a:srgbClr val="CCFFCC"/>
          </a:solidFill>
          <a:ln w="9524">
            <a:solidFill>
              <a:srgbClr val="000000"/>
            </a:solidFill>
          </a:ln>
        </p:spPr>
        <p:txBody>
          <a:bodyPr vert="horz" wrap="square" lIns="0" tIns="39765" rIns="0" bIns="0" rtlCol="0">
            <a:spAutoFit/>
          </a:bodyPr>
          <a:lstStyle/>
          <a:p>
            <a:pPr marL="214393">
              <a:spcBef>
                <a:spcPts val="313"/>
              </a:spcBef>
            </a:pPr>
            <a:r>
              <a:rPr sz="1634" spc="-5" dirty="0">
                <a:latin typeface="Arial MT"/>
                <a:cs typeface="Arial MT"/>
              </a:rPr>
              <a:t>GVF</a:t>
            </a:r>
            <a:endParaRPr sz="1634">
              <a:latin typeface="Arial MT"/>
              <a:cs typeface="Arial MT"/>
            </a:endParaRPr>
          </a:p>
        </p:txBody>
      </p:sp>
      <p:sp>
        <p:nvSpPr>
          <p:cNvPr id="14" name="object 14"/>
          <p:cNvSpPr/>
          <p:nvPr/>
        </p:nvSpPr>
        <p:spPr>
          <a:xfrm>
            <a:off x="7248942" y="5452283"/>
            <a:ext cx="337713" cy="283541"/>
          </a:xfrm>
          <a:custGeom>
            <a:avLst/>
            <a:gdLst/>
            <a:ahLst/>
            <a:cxnLst/>
            <a:rect l="l" t="t" r="r" b="b"/>
            <a:pathLst>
              <a:path w="372109" h="312420">
                <a:moveTo>
                  <a:pt x="56419" y="259213"/>
                </a:moveTo>
                <a:lnTo>
                  <a:pt x="35052" y="233172"/>
                </a:lnTo>
                <a:lnTo>
                  <a:pt x="0" y="312420"/>
                </a:lnTo>
                <a:lnTo>
                  <a:pt x="44196" y="301973"/>
                </a:lnTo>
                <a:lnTo>
                  <a:pt x="44196" y="271272"/>
                </a:lnTo>
                <a:lnTo>
                  <a:pt x="45720" y="268224"/>
                </a:lnTo>
                <a:lnTo>
                  <a:pt x="56419" y="259213"/>
                </a:lnTo>
                <a:close/>
              </a:path>
              <a:path w="372109" h="312420">
                <a:moveTo>
                  <a:pt x="61891" y="265883"/>
                </a:moveTo>
                <a:lnTo>
                  <a:pt x="56419" y="259213"/>
                </a:lnTo>
                <a:lnTo>
                  <a:pt x="45720" y="268224"/>
                </a:lnTo>
                <a:lnTo>
                  <a:pt x="44196" y="271272"/>
                </a:lnTo>
                <a:lnTo>
                  <a:pt x="45720" y="274320"/>
                </a:lnTo>
                <a:lnTo>
                  <a:pt x="48768" y="275844"/>
                </a:lnTo>
                <a:lnTo>
                  <a:pt x="51816" y="274320"/>
                </a:lnTo>
                <a:lnTo>
                  <a:pt x="61891" y="265883"/>
                </a:lnTo>
                <a:close/>
              </a:path>
              <a:path w="372109" h="312420">
                <a:moveTo>
                  <a:pt x="83820" y="292608"/>
                </a:moveTo>
                <a:lnTo>
                  <a:pt x="61891" y="265883"/>
                </a:lnTo>
                <a:lnTo>
                  <a:pt x="51816" y="274320"/>
                </a:lnTo>
                <a:lnTo>
                  <a:pt x="48768" y="275844"/>
                </a:lnTo>
                <a:lnTo>
                  <a:pt x="45720" y="274320"/>
                </a:lnTo>
                <a:lnTo>
                  <a:pt x="44196" y="271272"/>
                </a:lnTo>
                <a:lnTo>
                  <a:pt x="44196" y="301973"/>
                </a:lnTo>
                <a:lnTo>
                  <a:pt x="83820" y="292608"/>
                </a:lnTo>
                <a:close/>
              </a:path>
              <a:path w="372109" h="312420">
                <a:moveTo>
                  <a:pt x="371856" y="4572"/>
                </a:moveTo>
                <a:lnTo>
                  <a:pt x="370332" y="1524"/>
                </a:lnTo>
                <a:lnTo>
                  <a:pt x="367284" y="0"/>
                </a:lnTo>
                <a:lnTo>
                  <a:pt x="364236" y="0"/>
                </a:lnTo>
                <a:lnTo>
                  <a:pt x="56419" y="259213"/>
                </a:lnTo>
                <a:lnTo>
                  <a:pt x="61891" y="265883"/>
                </a:lnTo>
                <a:lnTo>
                  <a:pt x="370332" y="7620"/>
                </a:lnTo>
                <a:lnTo>
                  <a:pt x="371856" y="4572"/>
                </a:lnTo>
                <a:close/>
              </a:path>
            </a:pathLst>
          </a:custGeom>
          <a:solidFill>
            <a:srgbClr val="00007F"/>
          </a:solidFill>
        </p:spPr>
        <p:txBody>
          <a:bodyPr wrap="square" lIns="0" tIns="0" rIns="0" bIns="0" rtlCol="0"/>
          <a:lstStyle/>
          <a:p>
            <a:endParaRPr sz="1634"/>
          </a:p>
        </p:txBody>
      </p:sp>
      <p:sp>
        <p:nvSpPr>
          <p:cNvPr id="15" name="object 15"/>
          <p:cNvSpPr/>
          <p:nvPr/>
        </p:nvSpPr>
        <p:spPr>
          <a:xfrm>
            <a:off x="7993064" y="5452283"/>
            <a:ext cx="255878" cy="303135"/>
          </a:xfrm>
          <a:custGeom>
            <a:avLst/>
            <a:gdLst/>
            <a:ahLst/>
            <a:cxnLst/>
            <a:rect l="l" t="t" r="r" b="b"/>
            <a:pathLst>
              <a:path w="281940" h="334010">
                <a:moveTo>
                  <a:pt x="237269" y="272393"/>
                </a:moveTo>
                <a:lnTo>
                  <a:pt x="7620" y="1524"/>
                </a:lnTo>
                <a:lnTo>
                  <a:pt x="4572" y="0"/>
                </a:lnTo>
                <a:lnTo>
                  <a:pt x="1524" y="0"/>
                </a:lnTo>
                <a:lnTo>
                  <a:pt x="0" y="3048"/>
                </a:lnTo>
                <a:lnTo>
                  <a:pt x="1524" y="7620"/>
                </a:lnTo>
                <a:lnTo>
                  <a:pt x="229838" y="278651"/>
                </a:lnTo>
                <a:lnTo>
                  <a:pt x="237269" y="272393"/>
                </a:lnTo>
                <a:close/>
              </a:path>
              <a:path w="281940" h="334010">
                <a:moveTo>
                  <a:pt x="246888" y="318635"/>
                </a:moveTo>
                <a:lnTo>
                  <a:pt x="246888" y="286512"/>
                </a:lnTo>
                <a:lnTo>
                  <a:pt x="243840" y="289560"/>
                </a:lnTo>
                <a:lnTo>
                  <a:pt x="240792" y="289560"/>
                </a:lnTo>
                <a:lnTo>
                  <a:pt x="237744" y="288036"/>
                </a:lnTo>
                <a:lnTo>
                  <a:pt x="229838" y="278651"/>
                </a:lnTo>
                <a:lnTo>
                  <a:pt x="204216" y="300228"/>
                </a:lnTo>
                <a:lnTo>
                  <a:pt x="246888" y="318635"/>
                </a:lnTo>
                <a:close/>
              </a:path>
              <a:path w="281940" h="334010">
                <a:moveTo>
                  <a:pt x="246888" y="286512"/>
                </a:moveTo>
                <a:lnTo>
                  <a:pt x="245364" y="281940"/>
                </a:lnTo>
                <a:lnTo>
                  <a:pt x="237269" y="272393"/>
                </a:lnTo>
                <a:lnTo>
                  <a:pt x="229838" y="278651"/>
                </a:lnTo>
                <a:lnTo>
                  <a:pt x="237744" y="288036"/>
                </a:lnTo>
                <a:lnTo>
                  <a:pt x="240792" y="289560"/>
                </a:lnTo>
                <a:lnTo>
                  <a:pt x="243840" y="289560"/>
                </a:lnTo>
                <a:lnTo>
                  <a:pt x="246888" y="286512"/>
                </a:lnTo>
                <a:close/>
              </a:path>
              <a:path w="281940" h="334010">
                <a:moveTo>
                  <a:pt x="281940" y="333756"/>
                </a:moveTo>
                <a:lnTo>
                  <a:pt x="262128" y="251460"/>
                </a:lnTo>
                <a:lnTo>
                  <a:pt x="237269" y="272393"/>
                </a:lnTo>
                <a:lnTo>
                  <a:pt x="245364" y="281940"/>
                </a:lnTo>
                <a:lnTo>
                  <a:pt x="246888" y="286512"/>
                </a:lnTo>
                <a:lnTo>
                  <a:pt x="246888" y="318635"/>
                </a:lnTo>
                <a:lnTo>
                  <a:pt x="281940" y="333756"/>
                </a:lnTo>
                <a:close/>
              </a:path>
            </a:pathLst>
          </a:custGeom>
          <a:solidFill>
            <a:srgbClr val="00007F"/>
          </a:solidFill>
        </p:spPr>
        <p:txBody>
          <a:bodyPr wrap="square" lIns="0" tIns="0" rIns="0" bIns="0" rtlCol="0"/>
          <a:lstStyle/>
          <a:p>
            <a:endParaRPr sz="1634"/>
          </a:p>
        </p:txBody>
      </p:sp>
      <p:sp>
        <p:nvSpPr>
          <p:cNvPr id="16" name="object 16"/>
          <p:cNvSpPr/>
          <p:nvPr/>
        </p:nvSpPr>
        <p:spPr>
          <a:xfrm>
            <a:off x="4767613" y="5437068"/>
            <a:ext cx="168857" cy="336561"/>
          </a:xfrm>
          <a:custGeom>
            <a:avLst/>
            <a:gdLst/>
            <a:ahLst/>
            <a:cxnLst/>
            <a:rect l="l" t="t" r="r" b="b"/>
            <a:pathLst>
              <a:path w="186054" h="370839">
                <a:moveTo>
                  <a:pt x="28696" y="299336"/>
                </a:moveTo>
                <a:lnTo>
                  <a:pt x="0" y="284988"/>
                </a:lnTo>
                <a:lnTo>
                  <a:pt x="0" y="370332"/>
                </a:lnTo>
                <a:lnTo>
                  <a:pt x="22860" y="352667"/>
                </a:lnTo>
                <a:lnTo>
                  <a:pt x="22860" y="310896"/>
                </a:lnTo>
                <a:lnTo>
                  <a:pt x="28696" y="299336"/>
                </a:lnTo>
                <a:close/>
              </a:path>
              <a:path w="186054" h="370839">
                <a:moveTo>
                  <a:pt x="37795" y="303885"/>
                </a:moveTo>
                <a:lnTo>
                  <a:pt x="28696" y="299336"/>
                </a:lnTo>
                <a:lnTo>
                  <a:pt x="22860" y="310896"/>
                </a:lnTo>
                <a:lnTo>
                  <a:pt x="22860" y="315468"/>
                </a:lnTo>
                <a:lnTo>
                  <a:pt x="25908" y="316992"/>
                </a:lnTo>
                <a:lnTo>
                  <a:pt x="28956" y="316992"/>
                </a:lnTo>
                <a:lnTo>
                  <a:pt x="32004" y="315468"/>
                </a:lnTo>
                <a:lnTo>
                  <a:pt x="37795" y="303885"/>
                </a:lnTo>
                <a:close/>
              </a:path>
              <a:path w="186054" h="370839">
                <a:moveTo>
                  <a:pt x="67056" y="318516"/>
                </a:moveTo>
                <a:lnTo>
                  <a:pt x="37795" y="303885"/>
                </a:lnTo>
                <a:lnTo>
                  <a:pt x="32004" y="315468"/>
                </a:lnTo>
                <a:lnTo>
                  <a:pt x="28956" y="316992"/>
                </a:lnTo>
                <a:lnTo>
                  <a:pt x="25908" y="316992"/>
                </a:lnTo>
                <a:lnTo>
                  <a:pt x="22860" y="315468"/>
                </a:lnTo>
                <a:lnTo>
                  <a:pt x="22860" y="352667"/>
                </a:lnTo>
                <a:lnTo>
                  <a:pt x="67056" y="318516"/>
                </a:lnTo>
                <a:close/>
              </a:path>
              <a:path w="186054" h="370839">
                <a:moveTo>
                  <a:pt x="185928" y="7620"/>
                </a:moveTo>
                <a:lnTo>
                  <a:pt x="185928" y="3048"/>
                </a:lnTo>
                <a:lnTo>
                  <a:pt x="184404" y="0"/>
                </a:lnTo>
                <a:lnTo>
                  <a:pt x="179832" y="0"/>
                </a:lnTo>
                <a:lnTo>
                  <a:pt x="28696" y="299336"/>
                </a:lnTo>
                <a:lnTo>
                  <a:pt x="37795" y="303885"/>
                </a:lnTo>
                <a:lnTo>
                  <a:pt x="185928" y="7620"/>
                </a:lnTo>
                <a:close/>
              </a:path>
            </a:pathLst>
          </a:custGeom>
          <a:solidFill>
            <a:srgbClr val="00007F"/>
          </a:solidFill>
        </p:spPr>
        <p:txBody>
          <a:bodyPr wrap="square" lIns="0" tIns="0" rIns="0" bIns="0" rtlCol="0"/>
          <a:lstStyle/>
          <a:p>
            <a:endParaRPr sz="1634"/>
          </a:p>
        </p:txBody>
      </p:sp>
      <p:sp>
        <p:nvSpPr>
          <p:cNvPr id="17" name="object 17"/>
          <p:cNvSpPr/>
          <p:nvPr/>
        </p:nvSpPr>
        <p:spPr>
          <a:xfrm>
            <a:off x="5261389" y="5437068"/>
            <a:ext cx="253573" cy="336561"/>
          </a:xfrm>
          <a:custGeom>
            <a:avLst/>
            <a:gdLst/>
            <a:ahLst/>
            <a:cxnLst/>
            <a:rect l="l" t="t" r="r" b="b"/>
            <a:pathLst>
              <a:path w="279400" h="370839">
                <a:moveTo>
                  <a:pt x="237292" y="306281"/>
                </a:moveTo>
                <a:lnTo>
                  <a:pt x="7620" y="1524"/>
                </a:lnTo>
                <a:lnTo>
                  <a:pt x="4572" y="0"/>
                </a:lnTo>
                <a:lnTo>
                  <a:pt x="1524" y="1524"/>
                </a:lnTo>
                <a:lnTo>
                  <a:pt x="0" y="4572"/>
                </a:lnTo>
                <a:lnTo>
                  <a:pt x="0" y="7620"/>
                </a:lnTo>
                <a:lnTo>
                  <a:pt x="230199" y="311601"/>
                </a:lnTo>
                <a:lnTo>
                  <a:pt x="237292" y="306281"/>
                </a:lnTo>
                <a:close/>
              </a:path>
              <a:path w="279400" h="370839">
                <a:moveTo>
                  <a:pt x="245364" y="353568"/>
                </a:moveTo>
                <a:lnTo>
                  <a:pt x="245364" y="320040"/>
                </a:lnTo>
                <a:lnTo>
                  <a:pt x="243840" y="323088"/>
                </a:lnTo>
                <a:lnTo>
                  <a:pt x="240792" y="324612"/>
                </a:lnTo>
                <a:lnTo>
                  <a:pt x="237744" y="321564"/>
                </a:lnTo>
                <a:lnTo>
                  <a:pt x="230199" y="311601"/>
                </a:lnTo>
                <a:lnTo>
                  <a:pt x="202692" y="332232"/>
                </a:lnTo>
                <a:lnTo>
                  <a:pt x="245364" y="353568"/>
                </a:lnTo>
                <a:close/>
              </a:path>
              <a:path w="279400" h="370839">
                <a:moveTo>
                  <a:pt x="245364" y="320040"/>
                </a:moveTo>
                <a:lnTo>
                  <a:pt x="245364" y="316992"/>
                </a:lnTo>
                <a:lnTo>
                  <a:pt x="237292" y="306281"/>
                </a:lnTo>
                <a:lnTo>
                  <a:pt x="230199" y="311601"/>
                </a:lnTo>
                <a:lnTo>
                  <a:pt x="237744" y="321564"/>
                </a:lnTo>
                <a:lnTo>
                  <a:pt x="240792" y="324612"/>
                </a:lnTo>
                <a:lnTo>
                  <a:pt x="243840" y="323088"/>
                </a:lnTo>
                <a:lnTo>
                  <a:pt x="245364" y="320040"/>
                </a:lnTo>
                <a:close/>
              </a:path>
              <a:path w="279400" h="370839">
                <a:moveTo>
                  <a:pt x="278892" y="370332"/>
                </a:moveTo>
                <a:lnTo>
                  <a:pt x="263652" y="286512"/>
                </a:lnTo>
                <a:lnTo>
                  <a:pt x="237292" y="306281"/>
                </a:lnTo>
                <a:lnTo>
                  <a:pt x="245364" y="316992"/>
                </a:lnTo>
                <a:lnTo>
                  <a:pt x="245364" y="353568"/>
                </a:lnTo>
                <a:lnTo>
                  <a:pt x="278892" y="370332"/>
                </a:lnTo>
                <a:close/>
              </a:path>
            </a:pathLst>
          </a:custGeom>
          <a:solidFill>
            <a:srgbClr val="00007F"/>
          </a:solidFill>
        </p:spPr>
        <p:txBody>
          <a:bodyPr wrap="square" lIns="0" tIns="0" rIns="0" bIns="0" rtlCol="0"/>
          <a:lstStyle/>
          <a:p>
            <a:endParaRPr sz="1634"/>
          </a:p>
        </p:txBody>
      </p:sp>
      <p:sp>
        <p:nvSpPr>
          <p:cNvPr id="18" name="object 18"/>
          <p:cNvSpPr txBox="1"/>
          <p:nvPr/>
        </p:nvSpPr>
        <p:spPr>
          <a:xfrm>
            <a:off x="5125843" y="5781466"/>
            <a:ext cx="859267" cy="293377"/>
          </a:xfrm>
          <a:prstGeom prst="rect">
            <a:avLst/>
          </a:prstGeom>
          <a:solidFill>
            <a:srgbClr val="CCFFCC"/>
          </a:solidFill>
          <a:ln w="9524">
            <a:solidFill>
              <a:srgbClr val="000000"/>
            </a:solidFill>
          </a:ln>
        </p:spPr>
        <p:txBody>
          <a:bodyPr vert="horz" wrap="square" lIns="0" tIns="41493" rIns="0" bIns="0" rtlCol="0">
            <a:spAutoFit/>
          </a:bodyPr>
          <a:lstStyle/>
          <a:p>
            <a:pPr marL="222462">
              <a:spcBef>
                <a:spcPts val="326"/>
              </a:spcBef>
            </a:pPr>
            <a:r>
              <a:rPr sz="1634" spc="-5" dirty="0">
                <a:latin typeface="Arial MT"/>
                <a:cs typeface="Arial MT"/>
              </a:rPr>
              <a:t>RVF</a:t>
            </a:r>
            <a:endParaRPr sz="1634">
              <a:latin typeface="Arial MT"/>
              <a:cs typeface="Arial MT"/>
            </a:endParaRPr>
          </a:p>
        </p:txBody>
      </p:sp>
      <p:sp>
        <p:nvSpPr>
          <p:cNvPr id="19" name="object 19"/>
          <p:cNvSpPr txBox="1"/>
          <p:nvPr/>
        </p:nvSpPr>
        <p:spPr>
          <a:xfrm>
            <a:off x="6780061" y="5806362"/>
            <a:ext cx="857538" cy="291632"/>
          </a:xfrm>
          <a:prstGeom prst="rect">
            <a:avLst/>
          </a:prstGeom>
          <a:solidFill>
            <a:srgbClr val="BFBFBF"/>
          </a:solidFill>
          <a:ln w="9524">
            <a:solidFill>
              <a:srgbClr val="000000"/>
            </a:solidFill>
          </a:ln>
        </p:spPr>
        <p:txBody>
          <a:bodyPr vert="horz" wrap="square" lIns="0" tIns="39765" rIns="0" bIns="0" rtlCol="0">
            <a:spAutoFit/>
          </a:bodyPr>
          <a:lstStyle/>
          <a:p>
            <a:pPr marL="214393">
              <a:spcBef>
                <a:spcPts val="313"/>
              </a:spcBef>
            </a:pPr>
            <a:r>
              <a:rPr sz="1634" spc="-5" dirty="0">
                <a:latin typeface="Arial MT"/>
                <a:cs typeface="Arial MT"/>
              </a:rPr>
              <a:t>GVF</a:t>
            </a:r>
            <a:endParaRPr sz="1634">
              <a:latin typeface="Arial MT"/>
              <a:cs typeface="Arial MT"/>
            </a:endParaRPr>
          </a:p>
        </p:txBody>
      </p:sp>
      <p:sp>
        <p:nvSpPr>
          <p:cNvPr id="20" name="object 20"/>
          <p:cNvSpPr txBox="1"/>
          <p:nvPr/>
        </p:nvSpPr>
        <p:spPr>
          <a:xfrm>
            <a:off x="7757931" y="5813278"/>
            <a:ext cx="751498" cy="293377"/>
          </a:xfrm>
          <a:prstGeom prst="rect">
            <a:avLst/>
          </a:prstGeom>
          <a:solidFill>
            <a:srgbClr val="BFBFBF"/>
          </a:solidFill>
          <a:ln w="9524">
            <a:solidFill>
              <a:srgbClr val="000000"/>
            </a:solidFill>
          </a:ln>
        </p:spPr>
        <p:txBody>
          <a:bodyPr vert="horz" wrap="square" lIns="0" tIns="41493" rIns="0" bIns="0" rtlCol="0">
            <a:spAutoFit/>
          </a:bodyPr>
          <a:lstStyle/>
          <a:p>
            <a:pPr marL="168287">
              <a:spcBef>
                <a:spcPts val="326"/>
              </a:spcBef>
            </a:pPr>
            <a:r>
              <a:rPr sz="1634" spc="-5" dirty="0">
                <a:latin typeface="Arial MT"/>
                <a:cs typeface="Arial MT"/>
              </a:rPr>
              <a:t>RVF</a:t>
            </a:r>
            <a:endParaRPr sz="1634">
              <a:latin typeface="Arial MT"/>
              <a:cs typeface="Arial MT"/>
            </a:endParaRPr>
          </a:p>
        </p:txBody>
      </p:sp>
      <p:sp>
        <p:nvSpPr>
          <p:cNvPr id="21" name="object 21"/>
          <p:cNvSpPr/>
          <p:nvPr/>
        </p:nvSpPr>
        <p:spPr>
          <a:xfrm>
            <a:off x="4526949" y="2510374"/>
            <a:ext cx="853504" cy="337713"/>
          </a:xfrm>
          <a:custGeom>
            <a:avLst/>
            <a:gdLst/>
            <a:ahLst/>
            <a:cxnLst/>
            <a:rect l="l" t="t" r="r" b="b"/>
            <a:pathLst>
              <a:path w="940435" h="372110">
                <a:moveTo>
                  <a:pt x="68313" y="332228"/>
                </a:moveTo>
                <a:lnTo>
                  <a:pt x="56388" y="301752"/>
                </a:lnTo>
                <a:lnTo>
                  <a:pt x="0" y="364236"/>
                </a:lnTo>
                <a:lnTo>
                  <a:pt x="54864" y="369223"/>
                </a:lnTo>
                <a:lnTo>
                  <a:pt x="54864" y="339852"/>
                </a:lnTo>
                <a:lnTo>
                  <a:pt x="56388" y="336804"/>
                </a:lnTo>
                <a:lnTo>
                  <a:pt x="68313" y="332228"/>
                </a:lnTo>
                <a:close/>
              </a:path>
              <a:path w="940435" h="372110">
                <a:moveTo>
                  <a:pt x="72012" y="341680"/>
                </a:moveTo>
                <a:lnTo>
                  <a:pt x="68313" y="332228"/>
                </a:lnTo>
                <a:lnTo>
                  <a:pt x="56388" y="336804"/>
                </a:lnTo>
                <a:lnTo>
                  <a:pt x="54864" y="339852"/>
                </a:lnTo>
                <a:lnTo>
                  <a:pt x="54864" y="342900"/>
                </a:lnTo>
                <a:lnTo>
                  <a:pt x="56388" y="345948"/>
                </a:lnTo>
                <a:lnTo>
                  <a:pt x="60960" y="345948"/>
                </a:lnTo>
                <a:lnTo>
                  <a:pt x="72012" y="341680"/>
                </a:lnTo>
                <a:close/>
              </a:path>
              <a:path w="940435" h="372110">
                <a:moveTo>
                  <a:pt x="83820" y="371856"/>
                </a:moveTo>
                <a:lnTo>
                  <a:pt x="72012" y="341680"/>
                </a:lnTo>
                <a:lnTo>
                  <a:pt x="60960" y="345948"/>
                </a:lnTo>
                <a:lnTo>
                  <a:pt x="56388" y="345948"/>
                </a:lnTo>
                <a:lnTo>
                  <a:pt x="54864" y="342900"/>
                </a:lnTo>
                <a:lnTo>
                  <a:pt x="54864" y="369223"/>
                </a:lnTo>
                <a:lnTo>
                  <a:pt x="83820" y="371856"/>
                </a:lnTo>
                <a:close/>
              </a:path>
              <a:path w="940435" h="372110">
                <a:moveTo>
                  <a:pt x="940308" y="6096"/>
                </a:moveTo>
                <a:lnTo>
                  <a:pt x="940308" y="1524"/>
                </a:lnTo>
                <a:lnTo>
                  <a:pt x="937260" y="0"/>
                </a:lnTo>
                <a:lnTo>
                  <a:pt x="934212" y="0"/>
                </a:lnTo>
                <a:lnTo>
                  <a:pt x="68313" y="332228"/>
                </a:lnTo>
                <a:lnTo>
                  <a:pt x="72012" y="341680"/>
                </a:lnTo>
                <a:lnTo>
                  <a:pt x="937260" y="7620"/>
                </a:lnTo>
                <a:lnTo>
                  <a:pt x="940308" y="6096"/>
                </a:lnTo>
                <a:close/>
              </a:path>
            </a:pathLst>
          </a:custGeom>
          <a:solidFill>
            <a:srgbClr val="000000"/>
          </a:solidFill>
        </p:spPr>
        <p:txBody>
          <a:bodyPr wrap="square" lIns="0" tIns="0" rIns="0" bIns="0" rtlCol="0"/>
          <a:lstStyle/>
          <a:p>
            <a:endParaRPr sz="1634"/>
          </a:p>
        </p:txBody>
      </p:sp>
      <p:sp>
        <p:nvSpPr>
          <p:cNvPr id="22" name="object 22"/>
          <p:cNvSpPr/>
          <p:nvPr/>
        </p:nvSpPr>
        <p:spPr>
          <a:xfrm>
            <a:off x="5894861" y="2510374"/>
            <a:ext cx="1180268" cy="345782"/>
          </a:xfrm>
          <a:custGeom>
            <a:avLst/>
            <a:gdLst/>
            <a:ahLst/>
            <a:cxnLst/>
            <a:rect l="l" t="t" r="r" b="b"/>
            <a:pathLst>
              <a:path w="1300479" h="381000">
                <a:moveTo>
                  <a:pt x="1228259" y="339489"/>
                </a:moveTo>
                <a:lnTo>
                  <a:pt x="6096" y="0"/>
                </a:lnTo>
                <a:lnTo>
                  <a:pt x="3048" y="0"/>
                </a:lnTo>
                <a:lnTo>
                  <a:pt x="0" y="3048"/>
                </a:lnTo>
                <a:lnTo>
                  <a:pt x="3048" y="9144"/>
                </a:lnTo>
                <a:lnTo>
                  <a:pt x="1225563" y="348731"/>
                </a:lnTo>
                <a:lnTo>
                  <a:pt x="1228259" y="339489"/>
                </a:lnTo>
                <a:close/>
              </a:path>
              <a:path w="1300479" h="381000">
                <a:moveTo>
                  <a:pt x="1243584" y="375513"/>
                </a:moveTo>
                <a:lnTo>
                  <a:pt x="1243584" y="348996"/>
                </a:lnTo>
                <a:lnTo>
                  <a:pt x="1242060" y="352044"/>
                </a:lnTo>
                <a:lnTo>
                  <a:pt x="1237488" y="352044"/>
                </a:lnTo>
                <a:lnTo>
                  <a:pt x="1225563" y="348731"/>
                </a:lnTo>
                <a:lnTo>
                  <a:pt x="1216152" y="381000"/>
                </a:lnTo>
                <a:lnTo>
                  <a:pt x="1243584" y="375513"/>
                </a:lnTo>
                <a:close/>
              </a:path>
              <a:path w="1300479" h="381000">
                <a:moveTo>
                  <a:pt x="1243584" y="348996"/>
                </a:moveTo>
                <a:lnTo>
                  <a:pt x="1243584" y="344424"/>
                </a:lnTo>
                <a:lnTo>
                  <a:pt x="1240536" y="342900"/>
                </a:lnTo>
                <a:lnTo>
                  <a:pt x="1228259" y="339489"/>
                </a:lnTo>
                <a:lnTo>
                  <a:pt x="1225563" y="348731"/>
                </a:lnTo>
                <a:lnTo>
                  <a:pt x="1237488" y="352044"/>
                </a:lnTo>
                <a:lnTo>
                  <a:pt x="1242060" y="352044"/>
                </a:lnTo>
                <a:lnTo>
                  <a:pt x="1243584" y="348996"/>
                </a:lnTo>
                <a:close/>
              </a:path>
              <a:path w="1300479" h="381000">
                <a:moveTo>
                  <a:pt x="1299972" y="364236"/>
                </a:moveTo>
                <a:lnTo>
                  <a:pt x="1237488" y="307848"/>
                </a:lnTo>
                <a:lnTo>
                  <a:pt x="1228259" y="339489"/>
                </a:lnTo>
                <a:lnTo>
                  <a:pt x="1240536" y="342900"/>
                </a:lnTo>
                <a:lnTo>
                  <a:pt x="1243584" y="344424"/>
                </a:lnTo>
                <a:lnTo>
                  <a:pt x="1243584" y="375513"/>
                </a:lnTo>
                <a:lnTo>
                  <a:pt x="1299972" y="364236"/>
                </a:lnTo>
                <a:close/>
              </a:path>
            </a:pathLst>
          </a:custGeom>
          <a:solidFill>
            <a:srgbClr val="000000"/>
          </a:solidFill>
        </p:spPr>
        <p:txBody>
          <a:bodyPr wrap="square" lIns="0" tIns="0" rIns="0" bIns="0" rtlCol="0"/>
          <a:lstStyle/>
          <a:p>
            <a:endParaRPr sz="1634"/>
          </a:p>
        </p:txBody>
      </p:sp>
      <p:sp>
        <p:nvSpPr>
          <p:cNvPr id="23" name="object 23"/>
          <p:cNvSpPr txBox="1"/>
          <p:nvPr/>
        </p:nvSpPr>
        <p:spPr>
          <a:xfrm>
            <a:off x="2638530" y="1256800"/>
            <a:ext cx="6412518" cy="1839480"/>
          </a:xfrm>
          <a:prstGeom prst="rect">
            <a:avLst/>
          </a:prstGeom>
        </p:spPr>
        <p:txBody>
          <a:bodyPr vert="horz" wrap="square" lIns="0" tIns="23052" rIns="0" bIns="0" rtlCol="0">
            <a:spAutoFit/>
          </a:bodyPr>
          <a:lstStyle/>
          <a:p>
            <a:pPr marL="322166" marR="4611" indent="-311216">
              <a:lnSpc>
                <a:spcPts val="2605"/>
              </a:lnSpc>
              <a:spcBef>
                <a:spcPts val="182"/>
              </a:spcBef>
              <a:buClr>
                <a:srgbClr val="CC6500"/>
              </a:buClr>
              <a:buSzPct val="70833"/>
              <a:buFont typeface="Lucida Sans Unicode"/>
              <a:buChar char="■"/>
              <a:tabLst>
                <a:tab pos="322166" algn="l"/>
                <a:tab pos="322743" algn="l"/>
              </a:tabLst>
            </a:pPr>
            <a:r>
              <a:rPr sz="2178" spc="-5" dirty="0">
                <a:solidFill>
                  <a:srgbClr val="3232FF"/>
                </a:solidFill>
                <a:latin typeface="Comic Sans MS"/>
                <a:cs typeface="Comic Sans MS"/>
              </a:rPr>
              <a:t>Criterion: </a:t>
            </a:r>
            <a:r>
              <a:rPr sz="2178" dirty="0">
                <a:solidFill>
                  <a:srgbClr val="3232FF"/>
                </a:solidFill>
                <a:latin typeface="Comic Sans MS"/>
                <a:cs typeface="Comic Sans MS"/>
              </a:rPr>
              <a:t>Change </a:t>
            </a:r>
            <a:r>
              <a:rPr sz="2178" spc="-5" dirty="0">
                <a:solidFill>
                  <a:srgbClr val="3232FF"/>
                </a:solidFill>
                <a:latin typeface="Comic Sans MS"/>
                <a:cs typeface="Comic Sans MS"/>
              </a:rPr>
              <a:t>in flow depth </a:t>
            </a:r>
            <a:r>
              <a:rPr sz="2178" spc="-9" dirty="0">
                <a:solidFill>
                  <a:srgbClr val="3232FF"/>
                </a:solidFill>
                <a:latin typeface="Comic Sans MS"/>
                <a:cs typeface="Comic Sans MS"/>
              </a:rPr>
              <a:t>with </a:t>
            </a:r>
            <a:r>
              <a:rPr sz="2178" spc="-5" dirty="0">
                <a:solidFill>
                  <a:srgbClr val="3232FF"/>
                </a:solidFill>
                <a:latin typeface="Comic Sans MS"/>
                <a:cs typeface="Comic Sans MS"/>
              </a:rPr>
              <a:t>respect to </a:t>
            </a:r>
            <a:r>
              <a:rPr sz="2178" spc="-640" dirty="0">
                <a:solidFill>
                  <a:srgbClr val="3232FF"/>
                </a:solidFill>
                <a:latin typeface="Comic Sans MS"/>
                <a:cs typeface="Comic Sans MS"/>
              </a:rPr>
              <a:t> </a:t>
            </a:r>
            <a:r>
              <a:rPr sz="2178" spc="-5" dirty="0">
                <a:solidFill>
                  <a:srgbClr val="3232FF"/>
                </a:solidFill>
                <a:latin typeface="Comic Sans MS"/>
                <a:cs typeface="Comic Sans MS"/>
              </a:rPr>
              <a:t>time</a:t>
            </a:r>
            <a:r>
              <a:rPr sz="2178" dirty="0">
                <a:solidFill>
                  <a:srgbClr val="3232FF"/>
                </a:solidFill>
                <a:latin typeface="Comic Sans MS"/>
                <a:cs typeface="Comic Sans MS"/>
              </a:rPr>
              <a:t> </a:t>
            </a:r>
            <a:r>
              <a:rPr sz="2178" spc="-5" dirty="0">
                <a:solidFill>
                  <a:srgbClr val="3232FF"/>
                </a:solidFill>
                <a:latin typeface="Comic Sans MS"/>
                <a:cs typeface="Comic Sans MS"/>
              </a:rPr>
              <a:t>and space</a:t>
            </a:r>
            <a:endParaRPr sz="2178">
              <a:latin typeface="Comic Sans MS"/>
              <a:cs typeface="Comic Sans MS"/>
            </a:endParaRPr>
          </a:p>
          <a:p>
            <a:pPr marR="242633" algn="ctr">
              <a:spcBef>
                <a:spcPts val="2342"/>
              </a:spcBef>
            </a:pPr>
            <a:r>
              <a:rPr sz="2541" spc="-5" dirty="0">
                <a:latin typeface="Comic Sans MS"/>
                <a:cs typeface="Comic Sans MS"/>
              </a:rPr>
              <a:t>OCF</a:t>
            </a:r>
            <a:endParaRPr sz="2541">
              <a:latin typeface="Comic Sans MS"/>
              <a:cs typeface="Comic Sans MS"/>
            </a:endParaRPr>
          </a:p>
          <a:p>
            <a:pPr marR="146387" algn="ctr">
              <a:spcBef>
                <a:spcPts val="994"/>
              </a:spcBef>
            </a:pPr>
            <a:r>
              <a:rPr sz="2178" spc="-5" dirty="0">
                <a:latin typeface="Arial MT"/>
                <a:cs typeface="Arial MT"/>
              </a:rPr>
              <a:t>Time</a:t>
            </a:r>
            <a:r>
              <a:rPr sz="2178" spc="-18" dirty="0">
                <a:latin typeface="Arial MT"/>
                <a:cs typeface="Arial MT"/>
              </a:rPr>
              <a:t> </a:t>
            </a:r>
            <a:r>
              <a:rPr sz="2178" spc="-5" dirty="0">
                <a:latin typeface="Arial MT"/>
                <a:cs typeface="Arial MT"/>
              </a:rPr>
              <a:t>is</a:t>
            </a:r>
            <a:r>
              <a:rPr sz="2178" spc="-18" dirty="0">
                <a:latin typeface="Arial MT"/>
                <a:cs typeface="Arial MT"/>
              </a:rPr>
              <a:t> </a:t>
            </a:r>
            <a:r>
              <a:rPr sz="2178" dirty="0">
                <a:latin typeface="Arial MT"/>
                <a:cs typeface="Arial MT"/>
              </a:rPr>
              <a:t>a</a:t>
            </a:r>
            <a:r>
              <a:rPr sz="2178" spc="-18" dirty="0">
                <a:latin typeface="Arial MT"/>
                <a:cs typeface="Arial MT"/>
              </a:rPr>
              <a:t> </a:t>
            </a:r>
            <a:r>
              <a:rPr sz="2178" spc="-5" dirty="0">
                <a:latin typeface="Arial MT"/>
                <a:cs typeface="Arial MT"/>
              </a:rPr>
              <a:t>criterion</a:t>
            </a:r>
            <a:endParaRPr sz="2178">
              <a:latin typeface="Arial MT"/>
              <a:cs typeface="Arial MT"/>
            </a:endParaRPr>
          </a:p>
        </p:txBody>
      </p:sp>
      <p:sp>
        <p:nvSpPr>
          <p:cNvPr id="24" name="object 24"/>
          <p:cNvSpPr txBox="1"/>
          <p:nvPr/>
        </p:nvSpPr>
        <p:spPr>
          <a:xfrm>
            <a:off x="4664808" y="4038265"/>
            <a:ext cx="2376672" cy="346795"/>
          </a:xfrm>
          <a:prstGeom prst="rect">
            <a:avLst/>
          </a:prstGeom>
        </p:spPr>
        <p:txBody>
          <a:bodyPr vert="horz" wrap="square" lIns="0" tIns="11526" rIns="0" bIns="0" rtlCol="0">
            <a:spAutoFit/>
          </a:bodyPr>
          <a:lstStyle/>
          <a:p>
            <a:pPr marL="11527">
              <a:spcBef>
                <a:spcPts val="91"/>
              </a:spcBef>
            </a:pPr>
            <a:r>
              <a:rPr sz="2178" spc="-5" dirty="0">
                <a:latin typeface="Arial MT"/>
                <a:cs typeface="Arial MT"/>
              </a:rPr>
              <a:t>Space</a:t>
            </a:r>
            <a:r>
              <a:rPr sz="2178" spc="-23" dirty="0">
                <a:latin typeface="Arial MT"/>
                <a:cs typeface="Arial MT"/>
              </a:rPr>
              <a:t> </a:t>
            </a:r>
            <a:r>
              <a:rPr sz="2178" spc="-5" dirty="0">
                <a:latin typeface="Arial MT"/>
                <a:cs typeface="Arial MT"/>
              </a:rPr>
              <a:t>is</a:t>
            </a:r>
            <a:r>
              <a:rPr sz="2178" spc="-18" dirty="0">
                <a:latin typeface="Arial MT"/>
                <a:cs typeface="Arial MT"/>
              </a:rPr>
              <a:t> </a:t>
            </a:r>
            <a:r>
              <a:rPr sz="2178" dirty="0">
                <a:latin typeface="Arial MT"/>
                <a:cs typeface="Arial MT"/>
              </a:rPr>
              <a:t>a</a:t>
            </a:r>
            <a:r>
              <a:rPr sz="2178" spc="-18" dirty="0">
                <a:latin typeface="Arial MT"/>
                <a:cs typeface="Arial MT"/>
              </a:rPr>
              <a:t> </a:t>
            </a:r>
            <a:r>
              <a:rPr sz="2178" spc="-5" dirty="0">
                <a:latin typeface="Arial MT"/>
                <a:cs typeface="Arial MT"/>
              </a:rPr>
              <a:t>criterion</a:t>
            </a:r>
            <a:endParaRPr sz="2178">
              <a:latin typeface="Arial MT"/>
              <a:cs typeface="Arial MT"/>
            </a:endParaRPr>
          </a:p>
        </p:txBody>
      </p:sp>
      <p:sp>
        <p:nvSpPr>
          <p:cNvPr id="25" name="Slide Number Placeholder 24">
            <a:extLst>
              <a:ext uri="{FF2B5EF4-FFF2-40B4-BE49-F238E27FC236}">
                <a16:creationId xmlns:a16="http://schemas.microsoft.com/office/drawing/2014/main" id="{E5C33E0B-0E66-54A9-B9F2-0920A7FD365A}"/>
              </a:ext>
            </a:extLst>
          </p:cNvPr>
          <p:cNvSpPr>
            <a:spLocks noGrp="1"/>
          </p:cNvSpPr>
          <p:nvPr>
            <p:ph type="sldNum" sz="quarter" idx="12"/>
          </p:nvPr>
        </p:nvSpPr>
        <p:spPr/>
        <p:txBody>
          <a:bodyPr/>
          <a:lstStyle/>
          <a:p>
            <a:fld id="{34216374-E7D6-4C74-ADA3-2C9987A1DEB2}" type="slidenum">
              <a:rPr lang="en-US" smtClean="0"/>
              <a:t>34</a:t>
            </a:fld>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20134" y="325935"/>
            <a:ext cx="2225104" cy="402061"/>
          </a:xfrm>
          <a:prstGeom prst="rect">
            <a:avLst/>
          </a:prstGeom>
        </p:spPr>
        <p:txBody>
          <a:bodyPr vert="horz" wrap="square" lIns="0" tIns="10950" rIns="0" bIns="0" rtlCol="0" anchor="ctr">
            <a:spAutoFit/>
          </a:bodyPr>
          <a:lstStyle/>
          <a:p>
            <a:pPr marL="11527">
              <a:lnSpc>
                <a:spcPct val="100000"/>
              </a:lnSpc>
              <a:spcBef>
                <a:spcPts val="86"/>
              </a:spcBef>
            </a:pPr>
            <a:r>
              <a:rPr sz="2541" spc="27" dirty="0"/>
              <a:t>Types</a:t>
            </a:r>
            <a:r>
              <a:rPr sz="2541" spc="300" dirty="0"/>
              <a:t> </a:t>
            </a:r>
            <a:r>
              <a:rPr sz="2541" spc="5" dirty="0"/>
              <a:t>of</a:t>
            </a:r>
            <a:r>
              <a:rPr sz="2541" spc="309" dirty="0"/>
              <a:t> </a:t>
            </a:r>
            <a:r>
              <a:rPr sz="2541" spc="-5" dirty="0"/>
              <a:t>Flow</a:t>
            </a:r>
            <a:endParaRPr sz="2541"/>
          </a:p>
        </p:txBody>
      </p:sp>
      <p:sp>
        <p:nvSpPr>
          <p:cNvPr id="3" name="object 3"/>
          <p:cNvSpPr txBox="1"/>
          <p:nvPr/>
        </p:nvSpPr>
        <p:spPr>
          <a:xfrm>
            <a:off x="2638530" y="1256800"/>
            <a:ext cx="6275358" cy="1839480"/>
          </a:xfrm>
          <a:prstGeom prst="rect">
            <a:avLst/>
          </a:prstGeom>
        </p:spPr>
        <p:txBody>
          <a:bodyPr vert="horz" wrap="square" lIns="0" tIns="23052" rIns="0" bIns="0" rtlCol="0">
            <a:spAutoFit/>
          </a:bodyPr>
          <a:lstStyle/>
          <a:p>
            <a:pPr marL="322166" marR="4611" indent="-311216">
              <a:lnSpc>
                <a:spcPts val="2605"/>
              </a:lnSpc>
              <a:spcBef>
                <a:spcPts val="182"/>
              </a:spcBef>
              <a:buClr>
                <a:srgbClr val="CC6500"/>
              </a:buClr>
              <a:buSzPct val="70833"/>
              <a:buFont typeface="Lucida Sans Unicode"/>
              <a:buChar char="■"/>
              <a:tabLst>
                <a:tab pos="322166" algn="l"/>
                <a:tab pos="322743" algn="l"/>
              </a:tabLst>
            </a:pPr>
            <a:r>
              <a:rPr sz="2178" spc="-5" dirty="0">
                <a:solidFill>
                  <a:srgbClr val="3232FF"/>
                </a:solidFill>
                <a:latin typeface="Comic Sans MS"/>
                <a:cs typeface="Comic Sans MS"/>
              </a:rPr>
              <a:t>Criterion: </a:t>
            </a:r>
            <a:r>
              <a:rPr sz="2178" dirty="0">
                <a:solidFill>
                  <a:srgbClr val="3232FF"/>
                </a:solidFill>
                <a:latin typeface="Comic Sans MS"/>
                <a:cs typeface="Comic Sans MS"/>
              </a:rPr>
              <a:t>Change </a:t>
            </a:r>
            <a:r>
              <a:rPr sz="2178" spc="-5" dirty="0">
                <a:solidFill>
                  <a:srgbClr val="3232FF"/>
                </a:solidFill>
                <a:latin typeface="Comic Sans MS"/>
                <a:cs typeface="Comic Sans MS"/>
              </a:rPr>
              <a:t>in discharge with respect to </a:t>
            </a:r>
            <a:r>
              <a:rPr sz="2178" spc="-640" dirty="0">
                <a:solidFill>
                  <a:srgbClr val="3232FF"/>
                </a:solidFill>
                <a:latin typeface="Comic Sans MS"/>
                <a:cs typeface="Comic Sans MS"/>
              </a:rPr>
              <a:t> </a:t>
            </a:r>
            <a:r>
              <a:rPr sz="2178" spc="-5" dirty="0">
                <a:solidFill>
                  <a:srgbClr val="3232FF"/>
                </a:solidFill>
                <a:latin typeface="Comic Sans MS"/>
                <a:cs typeface="Comic Sans MS"/>
              </a:rPr>
              <a:t>time</a:t>
            </a:r>
            <a:r>
              <a:rPr sz="2178" dirty="0">
                <a:solidFill>
                  <a:srgbClr val="3232FF"/>
                </a:solidFill>
                <a:latin typeface="Comic Sans MS"/>
                <a:cs typeface="Comic Sans MS"/>
              </a:rPr>
              <a:t> </a:t>
            </a:r>
            <a:r>
              <a:rPr sz="2178" spc="-5" dirty="0">
                <a:solidFill>
                  <a:srgbClr val="3232FF"/>
                </a:solidFill>
                <a:latin typeface="Comic Sans MS"/>
                <a:cs typeface="Comic Sans MS"/>
              </a:rPr>
              <a:t>and space</a:t>
            </a:r>
            <a:endParaRPr sz="2178">
              <a:latin typeface="Comic Sans MS"/>
              <a:cs typeface="Comic Sans MS"/>
            </a:endParaRPr>
          </a:p>
          <a:p>
            <a:pPr marR="106043" algn="ctr">
              <a:spcBef>
                <a:spcPts val="2342"/>
              </a:spcBef>
            </a:pPr>
            <a:r>
              <a:rPr sz="2541" spc="-5" dirty="0">
                <a:latin typeface="Comic Sans MS"/>
                <a:cs typeface="Comic Sans MS"/>
              </a:rPr>
              <a:t>OCF</a:t>
            </a:r>
            <a:endParaRPr sz="2541">
              <a:latin typeface="Comic Sans MS"/>
              <a:cs typeface="Comic Sans MS"/>
            </a:endParaRPr>
          </a:p>
          <a:p>
            <a:pPr marR="9221" algn="ctr">
              <a:spcBef>
                <a:spcPts val="994"/>
              </a:spcBef>
            </a:pPr>
            <a:r>
              <a:rPr sz="2178" spc="-5" dirty="0">
                <a:latin typeface="Arial MT"/>
                <a:cs typeface="Arial MT"/>
              </a:rPr>
              <a:t>Time</a:t>
            </a:r>
            <a:r>
              <a:rPr sz="2178" spc="-18" dirty="0">
                <a:latin typeface="Arial MT"/>
                <a:cs typeface="Arial MT"/>
              </a:rPr>
              <a:t> </a:t>
            </a:r>
            <a:r>
              <a:rPr sz="2178" spc="-5" dirty="0">
                <a:latin typeface="Arial MT"/>
                <a:cs typeface="Arial MT"/>
              </a:rPr>
              <a:t>is</a:t>
            </a:r>
            <a:r>
              <a:rPr sz="2178" spc="-18" dirty="0">
                <a:latin typeface="Arial MT"/>
                <a:cs typeface="Arial MT"/>
              </a:rPr>
              <a:t> </a:t>
            </a:r>
            <a:r>
              <a:rPr sz="2178" dirty="0">
                <a:latin typeface="Arial MT"/>
                <a:cs typeface="Arial MT"/>
              </a:rPr>
              <a:t>a</a:t>
            </a:r>
            <a:r>
              <a:rPr sz="2178" spc="-18" dirty="0">
                <a:latin typeface="Arial MT"/>
                <a:cs typeface="Arial MT"/>
              </a:rPr>
              <a:t> </a:t>
            </a:r>
            <a:r>
              <a:rPr sz="2178" spc="-5" dirty="0">
                <a:latin typeface="Arial MT"/>
                <a:cs typeface="Arial MT"/>
              </a:rPr>
              <a:t>criterion</a:t>
            </a:r>
            <a:endParaRPr sz="2178">
              <a:latin typeface="Arial MT"/>
              <a:cs typeface="Arial MT"/>
            </a:endParaRPr>
          </a:p>
        </p:txBody>
      </p:sp>
      <p:sp>
        <p:nvSpPr>
          <p:cNvPr id="4" name="object 4"/>
          <p:cNvSpPr txBox="1"/>
          <p:nvPr/>
        </p:nvSpPr>
        <p:spPr>
          <a:xfrm>
            <a:off x="4664808" y="4038265"/>
            <a:ext cx="2376672" cy="346795"/>
          </a:xfrm>
          <a:prstGeom prst="rect">
            <a:avLst/>
          </a:prstGeom>
        </p:spPr>
        <p:txBody>
          <a:bodyPr vert="horz" wrap="square" lIns="0" tIns="11526" rIns="0" bIns="0" rtlCol="0">
            <a:spAutoFit/>
          </a:bodyPr>
          <a:lstStyle/>
          <a:p>
            <a:pPr marL="11527">
              <a:spcBef>
                <a:spcPts val="91"/>
              </a:spcBef>
            </a:pPr>
            <a:r>
              <a:rPr sz="2178" spc="-5" dirty="0">
                <a:latin typeface="Arial MT"/>
                <a:cs typeface="Arial MT"/>
              </a:rPr>
              <a:t>Space</a:t>
            </a:r>
            <a:r>
              <a:rPr sz="2178" spc="-23" dirty="0">
                <a:latin typeface="Arial MT"/>
                <a:cs typeface="Arial MT"/>
              </a:rPr>
              <a:t> </a:t>
            </a:r>
            <a:r>
              <a:rPr sz="2178" spc="-5" dirty="0">
                <a:latin typeface="Arial MT"/>
                <a:cs typeface="Arial MT"/>
              </a:rPr>
              <a:t>is</a:t>
            </a:r>
            <a:r>
              <a:rPr sz="2178" spc="-18" dirty="0">
                <a:latin typeface="Arial MT"/>
                <a:cs typeface="Arial MT"/>
              </a:rPr>
              <a:t> </a:t>
            </a:r>
            <a:r>
              <a:rPr sz="2178" dirty="0">
                <a:latin typeface="Arial MT"/>
                <a:cs typeface="Arial MT"/>
              </a:rPr>
              <a:t>a</a:t>
            </a:r>
            <a:r>
              <a:rPr sz="2178" spc="-18" dirty="0">
                <a:latin typeface="Arial MT"/>
                <a:cs typeface="Arial MT"/>
              </a:rPr>
              <a:t> </a:t>
            </a:r>
            <a:r>
              <a:rPr sz="2178" spc="-5" dirty="0">
                <a:latin typeface="Arial MT"/>
                <a:cs typeface="Arial MT"/>
              </a:rPr>
              <a:t>criterion</a:t>
            </a:r>
            <a:endParaRPr sz="2178">
              <a:latin typeface="Arial MT"/>
              <a:cs typeface="Arial MT"/>
            </a:endParaRPr>
          </a:p>
        </p:txBody>
      </p:sp>
      <p:sp>
        <p:nvSpPr>
          <p:cNvPr id="5" name="object 5"/>
          <p:cNvSpPr/>
          <p:nvPr/>
        </p:nvSpPr>
        <p:spPr>
          <a:xfrm>
            <a:off x="3717820" y="3240664"/>
            <a:ext cx="1327801" cy="663901"/>
          </a:xfrm>
          <a:custGeom>
            <a:avLst/>
            <a:gdLst/>
            <a:ahLst/>
            <a:cxnLst/>
            <a:rect l="l" t="t" r="r" b="b"/>
            <a:pathLst>
              <a:path w="1463039" h="731520">
                <a:moveTo>
                  <a:pt x="1463039" y="731519"/>
                </a:moveTo>
                <a:lnTo>
                  <a:pt x="1463039" y="0"/>
                </a:lnTo>
                <a:lnTo>
                  <a:pt x="0" y="0"/>
                </a:lnTo>
                <a:lnTo>
                  <a:pt x="0" y="731519"/>
                </a:lnTo>
                <a:lnTo>
                  <a:pt x="1463039" y="731519"/>
                </a:lnTo>
                <a:close/>
              </a:path>
            </a:pathLst>
          </a:custGeom>
          <a:solidFill>
            <a:srgbClr val="CCFFCC"/>
          </a:solidFill>
        </p:spPr>
        <p:txBody>
          <a:bodyPr wrap="square" lIns="0" tIns="0" rIns="0" bIns="0" rtlCol="0"/>
          <a:lstStyle/>
          <a:p>
            <a:endParaRPr sz="1634"/>
          </a:p>
        </p:txBody>
      </p:sp>
      <p:sp>
        <p:nvSpPr>
          <p:cNvPr id="6" name="object 6"/>
          <p:cNvSpPr txBox="1"/>
          <p:nvPr/>
        </p:nvSpPr>
        <p:spPr>
          <a:xfrm>
            <a:off x="3717820" y="3240665"/>
            <a:ext cx="1327801" cy="529499"/>
          </a:xfrm>
          <a:prstGeom prst="rect">
            <a:avLst/>
          </a:prstGeom>
          <a:ln w="9524">
            <a:solidFill>
              <a:srgbClr val="000000"/>
            </a:solidFill>
          </a:ln>
        </p:spPr>
        <p:txBody>
          <a:bodyPr vert="horz" wrap="square" lIns="0" tIns="37460" rIns="0" bIns="0" rtlCol="0">
            <a:spAutoFit/>
          </a:bodyPr>
          <a:lstStyle/>
          <a:p>
            <a:pPr marL="88178" marR="158490">
              <a:lnSpc>
                <a:spcPct val="101099"/>
              </a:lnSpc>
              <a:spcBef>
                <a:spcPts val="295"/>
              </a:spcBef>
            </a:pPr>
            <a:r>
              <a:rPr sz="1634" spc="-5" dirty="0">
                <a:latin typeface="Arial MT"/>
                <a:cs typeface="Arial MT"/>
              </a:rPr>
              <a:t>Steady</a:t>
            </a:r>
            <a:r>
              <a:rPr sz="1634" spc="-95" dirty="0">
                <a:latin typeface="Arial MT"/>
                <a:cs typeface="Arial MT"/>
              </a:rPr>
              <a:t> </a:t>
            </a:r>
            <a:r>
              <a:rPr sz="1634" spc="5" dirty="0">
                <a:latin typeface="Arial MT"/>
                <a:cs typeface="Arial MT"/>
              </a:rPr>
              <a:t>flow </a:t>
            </a:r>
            <a:r>
              <a:rPr sz="1634" spc="-439" dirty="0">
                <a:latin typeface="Arial MT"/>
                <a:cs typeface="Arial MT"/>
              </a:rPr>
              <a:t> </a:t>
            </a:r>
            <a:r>
              <a:rPr sz="1634" spc="-5" dirty="0">
                <a:latin typeface="Arial MT"/>
                <a:cs typeface="Arial MT"/>
              </a:rPr>
              <a:t>(</a:t>
            </a:r>
            <a:r>
              <a:rPr sz="1634" spc="-5" dirty="0">
                <a:latin typeface="Symbol"/>
                <a:cs typeface="Symbol"/>
              </a:rPr>
              <a:t></a:t>
            </a:r>
            <a:r>
              <a:rPr sz="1634" spc="-5" dirty="0">
                <a:latin typeface="Arial MT"/>
                <a:cs typeface="Arial MT"/>
              </a:rPr>
              <a:t>Q/</a:t>
            </a:r>
            <a:r>
              <a:rPr sz="1634" spc="-5" dirty="0">
                <a:latin typeface="Symbol"/>
                <a:cs typeface="Symbol"/>
              </a:rPr>
              <a:t></a:t>
            </a:r>
            <a:r>
              <a:rPr sz="1634" spc="-5" dirty="0">
                <a:latin typeface="Arial MT"/>
                <a:cs typeface="Arial MT"/>
              </a:rPr>
              <a:t>t=0)</a:t>
            </a:r>
            <a:endParaRPr sz="1634">
              <a:latin typeface="Arial MT"/>
              <a:cs typeface="Arial MT"/>
            </a:endParaRPr>
          </a:p>
        </p:txBody>
      </p:sp>
      <p:sp>
        <p:nvSpPr>
          <p:cNvPr id="7" name="object 7"/>
          <p:cNvSpPr txBox="1"/>
          <p:nvPr/>
        </p:nvSpPr>
        <p:spPr>
          <a:xfrm>
            <a:off x="6356825" y="3269709"/>
            <a:ext cx="1493776" cy="530662"/>
          </a:xfrm>
          <a:prstGeom prst="rect">
            <a:avLst/>
          </a:prstGeom>
          <a:solidFill>
            <a:srgbClr val="BFBFBF"/>
          </a:solidFill>
          <a:ln w="9524">
            <a:solidFill>
              <a:srgbClr val="000000"/>
            </a:solidFill>
          </a:ln>
        </p:spPr>
        <p:txBody>
          <a:bodyPr vert="horz" wrap="square" lIns="0" tIns="38612" rIns="0" bIns="0" rtlCol="0">
            <a:spAutoFit/>
          </a:bodyPr>
          <a:lstStyle/>
          <a:p>
            <a:pPr marL="87025" marR="96246">
              <a:lnSpc>
                <a:spcPct val="101099"/>
              </a:lnSpc>
              <a:spcBef>
                <a:spcPts val="304"/>
              </a:spcBef>
            </a:pPr>
            <a:r>
              <a:rPr sz="1634" spc="-5" dirty="0">
                <a:latin typeface="Arial MT"/>
                <a:cs typeface="Arial MT"/>
              </a:rPr>
              <a:t>Unsteady</a:t>
            </a:r>
            <a:r>
              <a:rPr sz="1634" spc="-77" dirty="0">
                <a:latin typeface="Arial MT"/>
                <a:cs typeface="Arial MT"/>
              </a:rPr>
              <a:t> </a:t>
            </a:r>
            <a:r>
              <a:rPr sz="1634" dirty="0">
                <a:latin typeface="Arial MT"/>
                <a:cs typeface="Arial MT"/>
              </a:rPr>
              <a:t>flow </a:t>
            </a:r>
            <a:r>
              <a:rPr sz="1634" spc="-439" dirty="0">
                <a:latin typeface="Arial MT"/>
                <a:cs typeface="Arial MT"/>
              </a:rPr>
              <a:t> </a:t>
            </a:r>
            <a:r>
              <a:rPr sz="1634" spc="-5" dirty="0">
                <a:latin typeface="Arial MT"/>
                <a:cs typeface="Arial MT"/>
              </a:rPr>
              <a:t>(</a:t>
            </a:r>
            <a:r>
              <a:rPr sz="1634" spc="-5" dirty="0">
                <a:latin typeface="Symbol"/>
                <a:cs typeface="Symbol"/>
              </a:rPr>
              <a:t></a:t>
            </a:r>
            <a:r>
              <a:rPr sz="1634" spc="-5" dirty="0">
                <a:latin typeface="Arial MT"/>
                <a:cs typeface="Arial MT"/>
              </a:rPr>
              <a:t>Q/</a:t>
            </a:r>
            <a:r>
              <a:rPr sz="1634" spc="-5" dirty="0">
                <a:latin typeface="Symbol"/>
                <a:cs typeface="Symbol"/>
              </a:rPr>
              <a:t></a:t>
            </a:r>
            <a:r>
              <a:rPr sz="1634" spc="-5" dirty="0">
                <a:latin typeface="Arial MT"/>
                <a:cs typeface="Arial MT"/>
              </a:rPr>
              <a:t>t</a:t>
            </a:r>
            <a:r>
              <a:rPr sz="1634" spc="-5" dirty="0">
                <a:latin typeface="Symbol"/>
                <a:cs typeface="Symbol"/>
              </a:rPr>
              <a:t></a:t>
            </a:r>
            <a:r>
              <a:rPr sz="1634" spc="-5" dirty="0">
                <a:latin typeface="Arial MT"/>
                <a:cs typeface="Arial MT"/>
              </a:rPr>
              <a:t>0)</a:t>
            </a:r>
            <a:endParaRPr sz="1634">
              <a:latin typeface="Arial MT"/>
              <a:cs typeface="Arial MT"/>
            </a:endParaRPr>
          </a:p>
        </p:txBody>
      </p:sp>
      <p:sp>
        <p:nvSpPr>
          <p:cNvPr id="8" name="object 8"/>
          <p:cNvSpPr/>
          <p:nvPr/>
        </p:nvSpPr>
        <p:spPr>
          <a:xfrm>
            <a:off x="4360974" y="2746888"/>
            <a:ext cx="466229" cy="524435"/>
          </a:xfrm>
          <a:custGeom>
            <a:avLst/>
            <a:gdLst/>
            <a:ahLst/>
            <a:cxnLst/>
            <a:rect l="l" t="t" r="r" b="b"/>
            <a:pathLst>
              <a:path w="513714" h="577850">
                <a:moveTo>
                  <a:pt x="46524" y="517836"/>
                </a:moveTo>
                <a:lnTo>
                  <a:pt x="21336" y="495300"/>
                </a:lnTo>
                <a:lnTo>
                  <a:pt x="0" y="577596"/>
                </a:lnTo>
                <a:lnTo>
                  <a:pt x="36576" y="563528"/>
                </a:lnTo>
                <a:lnTo>
                  <a:pt x="36576" y="531876"/>
                </a:lnTo>
                <a:lnTo>
                  <a:pt x="38100" y="527304"/>
                </a:lnTo>
                <a:lnTo>
                  <a:pt x="46524" y="517836"/>
                </a:lnTo>
                <a:close/>
              </a:path>
              <a:path w="513714" h="577850">
                <a:moveTo>
                  <a:pt x="53786" y="524334"/>
                </a:moveTo>
                <a:lnTo>
                  <a:pt x="46524" y="517836"/>
                </a:lnTo>
                <a:lnTo>
                  <a:pt x="38100" y="527304"/>
                </a:lnTo>
                <a:lnTo>
                  <a:pt x="36576" y="531876"/>
                </a:lnTo>
                <a:lnTo>
                  <a:pt x="38100" y="534924"/>
                </a:lnTo>
                <a:lnTo>
                  <a:pt x="42672" y="534924"/>
                </a:lnTo>
                <a:lnTo>
                  <a:pt x="45720" y="533400"/>
                </a:lnTo>
                <a:lnTo>
                  <a:pt x="53786" y="524334"/>
                </a:lnTo>
                <a:close/>
              </a:path>
              <a:path w="513714" h="577850">
                <a:moveTo>
                  <a:pt x="79248" y="547116"/>
                </a:moveTo>
                <a:lnTo>
                  <a:pt x="53786" y="524334"/>
                </a:lnTo>
                <a:lnTo>
                  <a:pt x="45720" y="533400"/>
                </a:lnTo>
                <a:lnTo>
                  <a:pt x="42672" y="534924"/>
                </a:lnTo>
                <a:lnTo>
                  <a:pt x="38100" y="534924"/>
                </a:lnTo>
                <a:lnTo>
                  <a:pt x="36576" y="531876"/>
                </a:lnTo>
                <a:lnTo>
                  <a:pt x="36576" y="563528"/>
                </a:lnTo>
                <a:lnTo>
                  <a:pt x="79248" y="547116"/>
                </a:lnTo>
                <a:close/>
              </a:path>
              <a:path w="513714" h="577850">
                <a:moveTo>
                  <a:pt x="513588" y="7620"/>
                </a:moveTo>
                <a:lnTo>
                  <a:pt x="513588" y="4572"/>
                </a:lnTo>
                <a:lnTo>
                  <a:pt x="512064" y="1524"/>
                </a:lnTo>
                <a:lnTo>
                  <a:pt x="509016" y="0"/>
                </a:lnTo>
                <a:lnTo>
                  <a:pt x="505968" y="1524"/>
                </a:lnTo>
                <a:lnTo>
                  <a:pt x="46524" y="517836"/>
                </a:lnTo>
                <a:lnTo>
                  <a:pt x="53786" y="524334"/>
                </a:lnTo>
                <a:lnTo>
                  <a:pt x="513588" y="7620"/>
                </a:lnTo>
                <a:close/>
              </a:path>
            </a:pathLst>
          </a:custGeom>
          <a:solidFill>
            <a:srgbClr val="000000"/>
          </a:solidFill>
        </p:spPr>
        <p:txBody>
          <a:bodyPr wrap="square" lIns="0" tIns="0" rIns="0" bIns="0" rtlCol="0"/>
          <a:lstStyle/>
          <a:p>
            <a:endParaRPr sz="1634"/>
          </a:p>
        </p:txBody>
      </p:sp>
      <p:sp>
        <p:nvSpPr>
          <p:cNvPr id="9" name="object 9"/>
          <p:cNvSpPr/>
          <p:nvPr/>
        </p:nvSpPr>
        <p:spPr>
          <a:xfrm>
            <a:off x="6811874" y="2748272"/>
            <a:ext cx="428769" cy="548064"/>
          </a:xfrm>
          <a:custGeom>
            <a:avLst/>
            <a:gdLst/>
            <a:ahLst/>
            <a:cxnLst/>
            <a:rect l="l" t="t" r="r" b="b"/>
            <a:pathLst>
              <a:path w="472440" h="603885">
                <a:moveTo>
                  <a:pt x="429678" y="540348"/>
                </a:moveTo>
                <a:lnTo>
                  <a:pt x="7620" y="3048"/>
                </a:lnTo>
                <a:lnTo>
                  <a:pt x="4572" y="0"/>
                </a:lnTo>
                <a:lnTo>
                  <a:pt x="1524" y="1524"/>
                </a:lnTo>
                <a:lnTo>
                  <a:pt x="0" y="4572"/>
                </a:lnTo>
                <a:lnTo>
                  <a:pt x="0" y="7620"/>
                </a:lnTo>
                <a:lnTo>
                  <a:pt x="422052" y="546410"/>
                </a:lnTo>
                <a:lnTo>
                  <a:pt x="429678" y="540348"/>
                </a:lnTo>
                <a:close/>
              </a:path>
              <a:path w="472440" h="603885">
                <a:moveTo>
                  <a:pt x="437388" y="586679"/>
                </a:moveTo>
                <a:lnTo>
                  <a:pt x="437388" y="554736"/>
                </a:lnTo>
                <a:lnTo>
                  <a:pt x="435864" y="557784"/>
                </a:lnTo>
                <a:lnTo>
                  <a:pt x="432816" y="557784"/>
                </a:lnTo>
                <a:lnTo>
                  <a:pt x="429768" y="556260"/>
                </a:lnTo>
                <a:lnTo>
                  <a:pt x="422052" y="546410"/>
                </a:lnTo>
                <a:lnTo>
                  <a:pt x="396240" y="566928"/>
                </a:lnTo>
                <a:lnTo>
                  <a:pt x="437388" y="586679"/>
                </a:lnTo>
                <a:close/>
              </a:path>
              <a:path w="472440" h="603885">
                <a:moveTo>
                  <a:pt x="437388" y="554736"/>
                </a:moveTo>
                <a:lnTo>
                  <a:pt x="437388" y="550164"/>
                </a:lnTo>
                <a:lnTo>
                  <a:pt x="429678" y="540348"/>
                </a:lnTo>
                <a:lnTo>
                  <a:pt x="422052" y="546410"/>
                </a:lnTo>
                <a:lnTo>
                  <a:pt x="429768" y="556260"/>
                </a:lnTo>
                <a:lnTo>
                  <a:pt x="432816" y="557784"/>
                </a:lnTo>
                <a:lnTo>
                  <a:pt x="435864" y="557784"/>
                </a:lnTo>
                <a:lnTo>
                  <a:pt x="437388" y="554736"/>
                </a:lnTo>
                <a:close/>
              </a:path>
              <a:path w="472440" h="603885">
                <a:moveTo>
                  <a:pt x="472440" y="603504"/>
                </a:moveTo>
                <a:lnTo>
                  <a:pt x="455676" y="519684"/>
                </a:lnTo>
                <a:lnTo>
                  <a:pt x="429678" y="540348"/>
                </a:lnTo>
                <a:lnTo>
                  <a:pt x="437388" y="550164"/>
                </a:lnTo>
                <a:lnTo>
                  <a:pt x="437388" y="586679"/>
                </a:lnTo>
                <a:lnTo>
                  <a:pt x="472440" y="603504"/>
                </a:lnTo>
                <a:close/>
              </a:path>
            </a:pathLst>
          </a:custGeom>
          <a:solidFill>
            <a:srgbClr val="000000"/>
          </a:solidFill>
        </p:spPr>
        <p:txBody>
          <a:bodyPr wrap="square" lIns="0" tIns="0" rIns="0" bIns="0" rtlCol="0"/>
          <a:lstStyle/>
          <a:p>
            <a:endParaRPr sz="1634"/>
          </a:p>
        </p:txBody>
      </p:sp>
      <p:sp>
        <p:nvSpPr>
          <p:cNvPr id="10" name="object 10"/>
          <p:cNvSpPr txBox="1"/>
          <p:nvPr/>
        </p:nvSpPr>
        <p:spPr>
          <a:xfrm>
            <a:off x="3261389" y="4715076"/>
            <a:ext cx="911710" cy="626852"/>
          </a:xfrm>
          <a:prstGeom prst="rect">
            <a:avLst/>
          </a:prstGeom>
          <a:solidFill>
            <a:srgbClr val="CCFFCC"/>
          </a:solidFill>
          <a:ln w="9524">
            <a:solidFill>
              <a:srgbClr val="000000"/>
            </a:solidFill>
          </a:ln>
        </p:spPr>
        <p:txBody>
          <a:bodyPr vert="horz" wrap="square" lIns="0" tIns="39765" rIns="0" bIns="0" rtlCol="0">
            <a:spAutoFit/>
          </a:bodyPr>
          <a:lstStyle/>
          <a:p>
            <a:pPr marL="88178" marR="576">
              <a:lnSpc>
                <a:spcPct val="100400"/>
              </a:lnSpc>
              <a:spcBef>
                <a:spcPts val="313"/>
              </a:spcBef>
            </a:pPr>
            <a:r>
              <a:rPr sz="1271" spc="-9" dirty="0">
                <a:latin typeface="Arial MT"/>
                <a:cs typeface="Arial MT"/>
              </a:rPr>
              <a:t>C</a:t>
            </a:r>
            <a:r>
              <a:rPr sz="1271" spc="-5" dirty="0">
                <a:latin typeface="Arial MT"/>
                <a:cs typeface="Arial MT"/>
              </a:rPr>
              <a:t>on</a:t>
            </a:r>
            <a:r>
              <a:rPr sz="1271" spc="5" dirty="0">
                <a:latin typeface="Arial MT"/>
                <a:cs typeface="Arial MT"/>
              </a:rPr>
              <a:t>t</a:t>
            </a:r>
            <a:r>
              <a:rPr sz="1271" spc="-14" dirty="0">
                <a:latin typeface="Arial MT"/>
                <a:cs typeface="Arial MT"/>
              </a:rPr>
              <a:t>i</a:t>
            </a:r>
            <a:r>
              <a:rPr sz="1271" spc="-5" dirty="0">
                <a:latin typeface="Arial MT"/>
                <a:cs typeface="Arial MT"/>
              </a:rPr>
              <a:t>nu</a:t>
            </a:r>
            <a:r>
              <a:rPr sz="1271" spc="-14" dirty="0">
                <a:latin typeface="Arial MT"/>
                <a:cs typeface="Arial MT"/>
              </a:rPr>
              <a:t>o</a:t>
            </a:r>
            <a:r>
              <a:rPr sz="1271" spc="-5" dirty="0">
                <a:latin typeface="Arial MT"/>
                <a:cs typeface="Arial MT"/>
              </a:rPr>
              <a:t>u</a:t>
            </a:r>
            <a:r>
              <a:rPr sz="1271" dirty="0">
                <a:latin typeface="Arial MT"/>
                <a:cs typeface="Arial MT"/>
              </a:rPr>
              <a:t>s  </a:t>
            </a:r>
            <a:r>
              <a:rPr sz="1271" spc="-5" dirty="0">
                <a:latin typeface="Arial MT"/>
                <a:cs typeface="Arial MT"/>
              </a:rPr>
              <a:t>Flow </a:t>
            </a:r>
            <a:r>
              <a:rPr sz="1271" dirty="0">
                <a:latin typeface="Arial MT"/>
                <a:cs typeface="Arial MT"/>
              </a:rPr>
              <a:t> </a:t>
            </a:r>
            <a:r>
              <a:rPr sz="1271" spc="-5" dirty="0">
                <a:latin typeface="Arial MT"/>
                <a:cs typeface="Arial MT"/>
              </a:rPr>
              <a:t>(</a:t>
            </a:r>
            <a:r>
              <a:rPr sz="1271" spc="-5" dirty="0">
                <a:latin typeface="Symbol"/>
                <a:cs typeface="Symbol"/>
              </a:rPr>
              <a:t></a:t>
            </a:r>
            <a:r>
              <a:rPr sz="1271" spc="-5" dirty="0">
                <a:latin typeface="Arial MT"/>
                <a:cs typeface="Arial MT"/>
              </a:rPr>
              <a:t>Q/</a:t>
            </a:r>
            <a:r>
              <a:rPr sz="1271" spc="-5" dirty="0">
                <a:latin typeface="Symbol"/>
                <a:cs typeface="Symbol"/>
              </a:rPr>
              <a:t></a:t>
            </a:r>
            <a:r>
              <a:rPr sz="1271" spc="-5" dirty="0">
                <a:latin typeface="Arial MT"/>
                <a:cs typeface="Arial MT"/>
              </a:rPr>
              <a:t>x=0)</a:t>
            </a:r>
            <a:endParaRPr sz="1271">
              <a:latin typeface="Arial MT"/>
              <a:cs typeface="Arial MT"/>
            </a:endParaRPr>
          </a:p>
        </p:txBody>
      </p:sp>
      <p:sp>
        <p:nvSpPr>
          <p:cNvPr id="11" name="object 11"/>
          <p:cNvSpPr txBox="1"/>
          <p:nvPr/>
        </p:nvSpPr>
        <p:spPr>
          <a:xfrm>
            <a:off x="4402468" y="4724758"/>
            <a:ext cx="1187183" cy="619602"/>
          </a:xfrm>
          <a:prstGeom prst="rect">
            <a:avLst/>
          </a:prstGeom>
          <a:solidFill>
            <a:srgbClr val="CCFFCC"/>
          </a:solidFill>
          <a:ln w="9524">
            <a:solidFill>
              <a:srgbClr val="000000"/>
            </a:solidFill>
          </a:ln>
        </p:spPr>
        <p:txBody>
          <a:bodyPr vert="horz" wrap="square" lIns="0" tIns="39189" rIns="0" bIns="0" rtlCol="0">
            <a:spAutoFit/>
          </a:bodyPr>
          <a:lstStyle/>
          <a:p>
            <a:pPr marL="88178" marR="239752">
              <a:lnSpc>
                <a:spcPct val="100699"/>
              </a:lnSpc>
              <a:spcBef>
                <a:spcPts val="309"/>
              </a:spcBef>
            </a:pPr>
            <a:r>
              <a:rPr sz="1271" spc="-5" dirty="0">
                <a:latin typeface="Arial MT"/>
                <a:cs typeface="Arial MT"/>
              </a:rPr>
              <a:t>Spatially- </a:t>
            </a:r>
            <a:r>
              <a:rPr sz="1271" dirty="0">
                <a:latin typeface="Arial MT"/>
                <a:cs typeface="Arial MT"/>
              </a:rPr>
              <a:t> </a:t>
            </a:r>
            <a:r>
              <a:rPr sz="1271" spc="-5" dirty="0">
                <a:latin typeface="Arial MT"/>
                <a:cs typeface="Arial MT"/>
              </a:rPr>
              <a:t>Varied</a:t>
            </a:r>
            <a:r>
              <a:rPr sz="1271" spc="-50" dirty="0">
                <a:latin typeface="Arial MT"/>
                <a:cs typeface="Arial MT"/>
              </a:rPr>
              <a:t> </a:t>
            </a:r>
            <a:r>
              <a:rPr sz="1271" spc="-9" dirty="0">
                <a:latin typeface="Arial MT"/>
                <a:cs typeface="Arial MT"/>
              </a:rPr>
              <a:t>Flow </a:t>
            </a:r>
            <a:r>
              <a:rPr sz="1271" spc="-340" dirty="0">
                <a:latin typeface="Arial MT"/>
                <a:cs typeface="Arial MT"/>
              </a:rPr>
              <a:t> </a:t>
            </a:r>
            <a:r>
              <a:rPr sz="1271" spc="-5" dirty="0">
                <a:latin typeface="Arial MT"/>
                <a:cs typeface="Arial MT"/>
              </a:rPr>
              <a:t>(</a:t>
            </a:r>
            <a:r>
              <a:rPr sz="1271" spc="-5" dirty="0">
                <a:latin typeface="Symbol"/>
                <a:cs typeface="Symbol"/>
              </a:rPr>
              <a:t></a:t>
            </a:r>
            <a:r>
              <a:rPr sz="1271" spc="-5" dirty="0">
                <a:latin typeface="Arial MT"/>
                <a:cs typeface="Arial MT"/>
              </a:rPr>
              <a:t>Q/</a:t>
            </a:r>
            <a:r>
              <a:rPr sz="1271" spc="-5" dirty="0">
                <a:latin typeface="Symbol"/>
                <a:cs typeface="Symbol"/>
              </a:rPr>
              <a:t></a:t>
            </a:r>
            <a:r>
              <a:rPr sz="1271" spc="-5" dirty="0">
                <a:latin typeface="Arial MT"/>
                <a:cs typeface="Arial MT"/>
              </a:rPr>
              <a:t>x</a:t>
            </a:r>
            <a:r>
              <a:rPr sz="1271" spc="-5" dirty="0">
                <a:latin typeface="Symbol"/>
                <a:cs typeface="Symbol"/>
              </a:rPr>
              <a:t></a:t>
            </a:r>
            <a:r>
              <a:rPr sz="1271" spc="-5" dirty="0">
                <a:latin typeface="Arial MT"/>
                <a:cs typeface="Arial MT"/>
              </a:rPr>
              <a:t>0)</a:t>
            </a:r>
            <a:endParaRPr sz="1271">
              <a:latin typeface="Arial MT"/>
              <a:cs typeface="Arial MT"/>
            </a:endParaRPr>
          </a:p>
        </p:txBody>
      </p:sp>
      <p:sp>
        <p:nvSpPr>
          <p:cNvPr id="12" name="object 12"/>
          <p:cNvSpPr/>
          <p:nvPr/>
        </p:nvSpPr>
        <p:spPr>
          <a:xfrm>
            <a:off x="3495138" y="4117567"/>
            <a:ext cx="334832" cy="500807"/>
          </a:xfrm>
          <a:custGeom>
            <a:avLst/>
            <a:gdLst/>
            <a:ahLst/>
            <a:cxnLst/>
            <a:rect l="l" t="t" r="r" b="b"/>
            <a:pathLst>
              <a:path w="368935" h="551814">
                <a:moveTo>
                  <a:pt x="37554" y="486229"/>
                </a:moveTo>
                <a:lnTo>
                  <a:pt x="10668" y="467868"/>
                </a:lnTo>
                <a:lnTo>
                  <a:pt x="0" y="551688"/>
                </a:lnTo>
                <a:lnTo>
                  <a:pt x="30480" y="534543"/>
                </a:lnTo>
                <a:lnTo>
                  <a:pt x="30480" y="496824"/>
                </a:lnTo>
                <a:lnTo>
                  <a:pt x="37554" y="486229"/>
                </a:lnTo>
                <a:close/>
              </a:path>
              <a:path w="368935" h="551814">
                <a:moveTo>
                  <a:pt x="44898" y="491245"/>
                </a:moveTo>
                <a:lnTo>
                  <a:pt x="37554" y="486229"/>
                </a:lnTo>
                <a:lnTo>
                  <a:pt x="30480" y="496824"/>
                </a:lnTo>
                <a:lnTo>
                  <a:pt x="30480" y="499872"/>
                </a:lnTo>
                <a:lnTo>
                  <a:pt x="32004" y="502920"/>
                </a:lnTo>
                <a:lnTo>
                  <a:pt x="36576" y="504444"/>
                </a:lnTo>
                <a:lnTo>
                  <a:pt x="38100" y="501396"/>
                </a:lnTo>
                <a:lnTo>
                  <a:pt x="44898" y="491245"/>
                </a:lnTo>
                <a:close/>
              </a:path>
              <a:path w="368935" h="551814">
                <a:moveTo>
                  <a:pt x="73152" y="510540"/>
                </a:moveTo>
                <a:lnTo>
                  <a:pt x="44898" y="491245"/>
                </a:lnTo>
                <a:lnTo>
                  <a:pt x="38100" y="501396"/>
                </a:lnTo>
                <a:lnTo>
                  <a:pt x="36576" y="504444"/>
                </a:lnTo>
                <a:lnTo>
                  <a:pt x="32004" y="502920"/>
                </a:lnTo>
                <a:lnTo>
                  <a:pt x="30480" y="499872"/>
                </a:lnTo>
                <a:lnTo>
                  <a:pt x="30480" y="534543"/>
                </a:lnTo>
                <a:lnTo>
                  <a:pt x="73152" y="510540"/>
                </a:lnTo>
                <a:close/>
              </a:path>
              <a:path w="368935" h="551814">
                <a:moveTo>
                  <a:pt x="368808" y="7620"/>
                </a:moveTo>
                <a:lnTo>
                  <a:pt x="368808" y="3048"/>
                </a:lnTo>
                <a:lnTo>
                  <a:pt x="367284" y="0"/>
                </a:lnTo>
                <a:lnTo>
                  <a:pt x="364236" y="0"/>
                </a:lnTo>
                <a:lnTo>
                  <a:pt x="361188" y="1524"/>
                </a:lnTo>
                <a:lnTo>
                  <a:pt x="37554" y="486229"/>
                </a:lnTo>
                <a:lnTo>
                  <a:pt x="44898" y="491245"/>
                </a:lnTo>
                <a:lnTo>
                  <a:pt x="368808" y="7620"/>
                </a:lnTo>
                <a:close/>
              </a:path>
            </a:pathLst>
          </a:custGeom>
          <a:solidFill>
            <a:srgbClr val="000000"/>
          </a:solidFill>
        </p:spPr>
        <p:txBody>
          <a:bodyPr wrap="square" lIns="0" tIns="0" rIns="0" bIns="0" rtlCol="0"/>
          <a:lstStyle/>
          <a:p>
            <a:endParaRPr sz="1634"/>
          </a:p>
        </p:txBody>
      </p:sp>
      <p:sp>
        <p:nvSpPr>
          <p:cNvPr id="13" name="object 13"/>
          <p:cNvSpPr/>
          <p:nvPr/>
        </p:nvSpPr>
        <p:spPr>
          <a:xfrm>
            <a:off x="4154888" y="4117567"/>
            <a:ext cx="336561" cy="500807"/>
          </a:xfrm>
          <a:custGeom>
            <a:avLst/>
            <a:gdLst/>
            <a:ahLst/>
            <a:cxnLst/>
            <a:rect l="l" t="t" r="r" b="b"/>
            <a:pathLst>
              <a:path w="370839" h="551814">
                <a:moveTo>
                  <a:pt x="331543" y="486615"/>
                </a:moveTo>
                <a:lnTo>
                  <a:pt x="9144" y="1524"/>
                </a:lnTo>
                <a:lnTo>
                  <a:pt x="6096" y="0"/>
                </a:lnTo>
                <a:lnTo>
                  <a:pt x="1524" y="0"/>
                </a:lnTo>
                <a:lnTo>
                  <a:pt x="0" y="3048"/>
                </a:lnTo>
                <a:lnTo>
                  <a:pt x="0" y="7620"/>
                </a:lnTo>
                <a:lnTo>
                  <a:pt x="324122" y="491562"/>
                </a:lnTo>
                <a:lnTo>
                  <a:pt x="331543" y="486615"/>
                </a:lnTo>
                <a:close/>
              </a:path>
              <a:path w="370839" h="551814">
                <a:moveTo>
                  <a:pt x="339852" y="534892"/>
                </a:moveTo>
                <a:lnTo>
                  <a:pt x="339852" y="499872"/>
                </a:lnTo>
                <a:lnTo>
                  <a:pt x="336804" y="502920"/>
                </a:lnTo>
                <a:lnTo>
                  <a:pt x="333756" y="504444"/>
                </a:lnTo>
                <a:lnTo>
                  <a:pt x="330708" y="501396"/>
                </a:lnTo>
                <a:lnTo>
                  <a:pt x="324122" y="491562"/>
                </a:lnTo>
                <a:lnTo>
                  <a:pt x="295656" y="510540"/>
                </a:lnTo>
                <a:lnTo>
                  <a:pt x="339852" y="534892"/>
                </a:lnTo>
                <a:close/>
              </a:path>
              <a:path w="370839" h="551814">
                <a:moveTo>
                  <a:pt x="339852" y="499872"/>
                </a:moveTo>
                <a:lnTo>
                  <a:pt x="338328" y="496824"/>
                </a:lnTo>
                <a:lnTo>
                  <a:pt x="331543" y="486615"/>
                </a:lnTo>
                <a:lnTo>
                  <a:pt x="324122" y="491562"/>
                </a:lnTo>
                <a:lnTo>
                  <a:pt x="330708" y="501396"/>
                </a:lnTo>
                <a:lnTo>
                  <a:pt x="333756" y="504444"/>
                </a:lnTo>
                <a:lnTo>
                  <a:pt x="336804" y="502920"/>
                </a:lnTo>
                <a:lnTo>
                  <a:pt x="339852" y="499872"/>
                </a:lnTo>
                <a:close/>
              </a:path>
              <a:path w="370839" h="551814">
                <a:moveTo>
                  <a:pt x="370332" y="551688"/>
                </a:moveTo>
                <a:lnTo>
                  <a:pt x="359664" y="467868"/>
                </a:lnTo>
                <a:lnTo>
                  <a:pt x="331543" y="486615"/>
                </a:lnTo>
                <a:lnTo>
                  <a:pt x="338328" y="496824"/>
                </a:lnTo>
                <a:lnTo>
                  <a:pt x="339852" y="499872"/>
                </a:lnTo>
                <a:lnTo>
                  <a:pt x="339852" y="534892"/>
                </a:lnTo>
                <a:lnTo>
                  <a:pt x="370332" y="551688"/>
                </a:lnTo>
                <a:close/>
              </a:path>
            </a:pathLst>
          </a:custGeom>
          <a:solidFill>
            <a:srgbClr val="000000"/>
          </a:solidFill>
        </p:spPr>
        <p:txBody>
          <a:bodyPr wrap="square" lIns="0" tIns="0" rIns="0" bIns="0" rtlCol="0"/>
          <a:lstStyle/>
          <a:p>
            <a:endParaRPr sz="1634"/>
          </a:p>
        </p:txBody>
      </p:sp>
      <p:sp>
        <p:nvSpPr>
          <p:cNvPr id="14" name="object 14"/>
          <p:cNvSpPr/>
          <p:nvPr/>
        </p:nvSpPr>
        <p:spPr>
          <a:xfrm>
            <a:off x="6896245" y="4034579"/>
            <a:ext cx="337713" cy="583794"/>
          </a:xfrm>
          <a:custGeom>
            <a:avLst/>
            <a:gdLst/>
            <a:ahLst/>
            <a:cxnLst/>
            <a:rect l="l" t="t" r="r" b="b"/>
            <a:pathLst>
              <a:path w="372109" h="643254">
                <a:moveTo>
                  <a:pt x="33963" y="575339"/>
                </a:moveTo>
                <a:lnTo>
                  <a:pt x="4572" y="559308"/>
                </a:lnTo>
                <a:lnTo>
                  <a:pt x="0" y="643128"/>
                </a:lnTo>
                <a:lnTo>
                  <a:pt x="27432" y="625034"/>
                </a:lnTo>
                <a:lnTo>
                  <a:pt x="27432" y="586740"/>
                </a:lnTo>
                <a:lnTo>
                  <a:pt x="33963" y="575339"/>
                </a:lnTo>
                <a:close/>
              </a:path>
              <a:path w="372109" h="643254">
                <a:moveTo>
                  <a:pt x="42903" y="580216"/>
                </a:moveTo>
                <a:lnTo>
                  <a:pt x="33963" y="575339"/>
                </a:lnTo>
                <a:lnTo>
                  <a:pt x="27432" y="586740"/>
                </a:lnTo>
                <a:lnTo>
                  <a:pt x="27432" y="589788"/>
                </a:lnTo>
                <a:lnTo>
                  <a:pt x="28956" y="592836"/>
                </a:lnTo>
                <a:lnTo>
                  <a:pt x="33528" y="592836"/>
                </a:lnTo>
                <a:lnTo>
                  <a:pt x="36576" y="591312"/>
                </a:lnTo>
                <a:lnTo>
                  <a:pt x="42903" y="580216"/>
                </a:lnTo>
                <a:close/>
              </a:path>
              <a:path w="372109" h="643254">
                <a:moveTo>
                  <a:pt x="71628" y="595884"/>
                </a:moveTo>
                <a:lnTo>
                  <a:pt x="42903" y="580216"/>
                </a:lnTo>
                <a:lnTo>
                  <a:pt x="36576" y="591312"/>
                </a:lnTo>
                <a:lnTo>
                  <a:pt x="33528" y="592836"/>
                </a:lnTo>
                <a:lnTo>
                  <a:pt x="28956" y="592836"/>
                </a:lnTo>
                <a:lnTo>
                  <a:pt x="27432" y="589788"/>
                </a:lnTo>
                <a:lnTo>
                  <a:pt x="27432" y="625034"/>
                </a:lnTo>
                <a:lnTo>
                  <a:pt x="71628" y="595884"/>
                </a:lnTo>
                <a:close/>
              </a:path>
              <a:path w="372109" h="643254">
                <a:moveTo>
                  <a:pt x="371856" y="3048"/>
                </a:moveTo>
                <a:lnTo>
                  <a:pt x="368808" y="0"/>
                </a:lnTo>
                <a:lnTo>
                  <a:pt x="365760" y="0"/>
                </a:lnTo>
                <a:lnTo>
                  <a:pt x="362712" y="1524"/>
                </a:lnTo>
                <a:lnTo>
                  <a:pt x="33963" y="575339"/>
                </a:lnTo>
                <a:lnTo>
                  <a:pt x="42903" y="580216"/>
                </a:lnTo>
                <a:lnTo>
                  <a:pt x="370332" y="6096"/>
                </a:lnTo>
                <a:lnTo>
                  <a:pt x="371856" y="3048"/>
                </a:lnTo>
                <a:close/>
              </a:path>
            </a:pathLst>
          </a:custGeom>
          <a:solidFill>
            <a:srgbClr val="000000"/>
          </a:solidFill>
        </p:spPr>
        <p:txBody>
          <a:bodyPr wrap="square" lIns="0" tIns="0" rIns="0" bIns="0" rtlCol="0"/>
          <a:lstStyle/>
          <a:p>
            <a:endParaRPr sz="1634"/>
          </a:p>
        </p:txBody>
      </p:sp>
      <p:sp>
        <p:nvSpPr>
          <p:cNvPr id="15" name="object 15"/>
          <p:cNvSpPr/>
          <p:nvPr/>
        </p:nvSpPr>
        <p:spPr>
          <a:xfrm>
            <a:off x="7474391" y="4034579"/>
            <a:ext cx="336561" cy="583794"/>
          </a:xfrm>
          <a:custGeom>
            <a:avLst/>
            <a:gdLst/>
            <a:ahLst/>
            <a:cxnLst/>
            <a:rect l="l" t="t" r="r" b="b"/>
            <a:pathLst>
              <a:path w="370840" h="643254">
                <a:moveTo>
                  <a:pt x="336391" y="575327"/>
                </a:moveTo>
                <a:lnTo>
                  <a:pt x="9144" y="1524"/>
                </a:lnTo>
                <a:lnTo>
                  <a:pt x="6096" y="0"/>
                </a:lnTo>
                <a:lnTo>
                  <a:pt x="1524" y="0"/>
                </a:lnTo>
                <a:lnTo>
                  <a:pt x="0" y="3048"/>
                </a:lnTo>
                <a:lnTo>
                  <a:pt x="0" y="6096"/>
                </a:lnTo>
                <a:lnTo>
                  <a:pt x="327428" y="580216"/>
                </a:lnTo>
                <a:lnTo>
                  <a:pt x="336391" y="575327"/>
                </a:lnTo>
                <a:close/>
              </a:path>
              <a:path w="370840" h="643254">
                <a:moveTo>
                  <a:pt x="342900" y="625034"/>
                </a:moveTo>
                <a:lnTo>
                  <a:pt x="342900" y="589788"/>
                </a:lnTo>
                <a:lnTo>
                  <a:pt x="339852" y="592836"/>
                </a:lnTo>
                <a:lnTo>
                  <a:pt x="336804" y="592836"/>
                </a:lnTo>
                <a:lnTo>
                  <a:pt x="333756" y="591312"/>
                </a:lnTo>
                <a:lnTo>
                  <a:pt x="327428" y="580216"/>
                </a:lnTo>
                <a:lnTo>
                  <a:pt x="298704" y="595884"/>
                </a:lnTo>
                <a:lnTo>
                  <a:pt x="342900" y="625034"/>
                </a:lnTo>
                <a:close/>
              </a:path>
              <a:path w="370840" h="643254">
                <a:moveTo>
                  <a:pt x="342900" y="589788"/>
                </a:moveTo>
                <a:lnTo>
                  <a:pt x="342900" y="586740"/>
                </a:lnTo>
                <a:lnTo>
                  <a:pt x="336391" y="575327"/>
                </a:lnTo>
                <a:lnTo>
                  <a:pt x="327428" y="580216"/>
                </a:lnTo>
                <a:lnTo>
                  <a:pt x="333756" y="591312"/>
                </a:lnTo>
                <a:lnTo>
                  <a:pt x="336804" y="592836"/>
                </a:lnTo>
                <a:lnTo>
                  <a:pt x="339852" y="592836"/>
                </a:lnTo>
                <a:lnTo>
                  <a:pt x="342900" y="589788"/>
                </a:lnTo>
                <a:close/>
              </a:path>
              <a:path w="370840" h="643254">
                <a:moveTo>
                  <a:pt x="370332" y="643128"/>
                </a:moveTo>
                <a:lnTo>
                  <a:pt x="365760" y="559308"/>
                </a:lnTo>
                <a:lnTo>
                  <a:pt x="336391" y="575327"/>
                </a:lnTo>
                <a:lnTo>
                  <a:pt x="342900" y="586740"/>
                </a:lnTo>
                <a:lnTo>
                  <a:pt x="342900" y="625034"/>
                </a:lnTo>
                <a:lnTo>
                  <a:pt x="370332" y="643128"/>
                </a:lnTo>
                <a:close/>
              </a:path>
            </a:pathLst>
          </a:custGeom>
          <a:solidFill>
            <a:srgbClr val="000000"/>
          </a:solidFill>
        </p:spPr>
        <p:txBody>
          <a:bodyPr wrap="square" lIns="0" tIns="0" rIns="0" bIns="0" rtlCol="0"/>
          <a:lstStyle/>
          <a:p>
            <a:endParaRPr sz="1634"/>
          </a:p>
        </p:txBody>
      </p:sp>
      <p:sp>
        <p:nvSpPr>
          <p:cNvPr id="16" name="object 16"/>
          <p:cNvSpPr txBox="1"/>
          <p:nvPr/>
        </p:nvSpPr>
        <p:spPr>
          <a:xfrm>
            <a:off x="5818789" y="4746888"/>
            <a:ext cx="1115145" cy="626852"/>
          </a:xfrm>
          <a:prstGeom prst="rect">
            <a:avLst/>
          </a:prstGeom>
          <a:solidFill>
            <a:srgbClr val="BFBFBF"/>
          </a:solidFill>
          <a:ln w="9524">
            <a:solidFill>
              <a:srgbClr val="000000"/>
            </a:solidFill>
          </a:ln>
        </p:spPr>
        <p:txBody>
          <a:bodyPr vert="horz" wrap="square" lIns="0" tIns="39765" rIns="0" bIns="0" rtlCol="0">
            <a:spAutoFit/>
          </a:bodyPr>
          <a:lstStyle/>
          <a:p>
            <a:pPr marL="88178" marR="203442">
              <a:lnSpc>
                <a:spcPct val="100400"/>
              </a:lnSpc>
              <a:spcBef>
                <a:spcPts val="313"/>
              </a:spcBef>
            </a:pPr>
            <a:r>
              <a:rPr sz="1271" spc="-9" dirty="0">
                <a:latin typeface="Arial MT"/>
                <a:cs typeface="Arial MT"/>
              </a:rPr>
              <a:t>C</a:t>
            </a:r>
            <a:r>
              <a:rPr sz="1271" spc="-5" dirty="0">
                <a:latin typeface="Arial MT"/>
                <a:cs typeface="Arial MT"/>
              </a:rPr>
              <a:t>on</a:t>
            </a:r>
            <a:r>
              <a:rPr sz="1271" spc="5" dirty="0">
                <a:latin typeface="Arial MT"/>
                <a:cs typeface="Arial MT"/>
              </a:rPr>
              <a:t>t</a:t>
            </a:r>
            <a:r>
              <a:rPr sz="1271" spc="-14" dirty="0">
                <a:latin typeface="Arial MT"/>
                <a:cs typeface="Arial MT"/>
              </a:rPr>
              <a:t>i</a:t>
            </a:r>
            <a:r>
              <a:rPr sz="1271" spc="-5" dirty="0">
                <a:latin typeface="Arial MT"/>
                <a:cs typeface="Arial MT"/>
              </a:rPr>
              <a:t>nu</a:t>
            </a:r>
            <a:r>
              <a:rPr sz="1271" spc="-14" dirty="0">
                <a:latin typeface="Arial MT"/>
                <a:cs typeface="Arial MT"/>
              </a:rPr>
              <a:t>o</a:t>
            </a:r>
            <a:r>
              <a:rPr sz="1271" spc="-5" dirty="0">
                <a:latin typeface="Arial MT"/>
                <a:cs typeface="Arial MT"/>
              </a:rPr>
              <a:t>u</a:t>
            </a:r>
            <a:r>
              <a:rPr sz="1271" dirty="0">
                <a:latin typeface="Arial MT"/>
                <a:cs typeface="Arial MT"/>
              </a:rPr>
              <a:t>s  </a:t>
            </a:r>
            <a:r>
              <a:rPr sz="1271" spc="-5" dirty="0">
                <a:latin typeface="Arial MT"/>
                <a:cs typeface="Arial MT"/>
              </a:rPr>
              <a:t>Flow </a:t>
            </a:r>
            <a:r>
              <a:rPr sz="1271" dirty="0">
                <a:latin typeface="Arial MT"/>
                <a:cs typeface="Arial MT"/>
              </a:rPr>
              <a:t> </a:t>
            </a:r>
            <a:r>
              <a:rPr sz="1271" spc="-5" dirty="0">
                <a:latin typeface="Arial MT"/>
                <a:cs typeface="Arial MT"/>
              </a:rPr>
              <a:t>(</a:t>
            </a:r>
            <a:r>
              <a:rPr sz="1271" spc="-5" dirty="0">
                <a:latin typeface="Symbol"/>
                <a:cs typeface="Symbol"/>
              </a:rPr>
              <a:t></a:t>
            </a:r>
            <a:r>
              <a:rPr sz="1271" spc="-5" dirty="0">
                <a:latin typeface="Arial MT"/>
                <a:cs typeface="Arial MT"/>
              </a:rPr>
              <a:t>Q/</a:t>
            </a:r>
            <a:r>
              <a:rPr sz="1271" spc="-5" dirty="0">
                <a:latin typeface="Symbol"/>
                <a:cs typeface="Symbol"/>
              </a:rPr>
              <a:t></a:t>
            </a:r>
            <a:r>
              <a:rPr sz="1271" spc="-5" dirty="0">
                <a:latin typeface="Arial MT"/>
                <a:cs typeface="Arial MT"/>
              </a:rPr>
              <a:t>x=0)</a:t>
            </a:r>
            <a:endParaRPr sz="1271">
              <a:latin typeface="Arial MT"/>
              <a:cs typeface="Arial MT"/>
            </a:endParaRPr>
          </a:p>
        </p:txBody>
      </p:sp>
      <p:sp>
        <p:nvSpPr>
          <p:cNvPr id="17" name="object 17"/>
          <p:cNvSpPr txBox="1"/>
          <p:nvPr/>
        </p:nvSpPr>
        <p:spPr>
          <a:xfrm>
            <a:off x="7095414" y="4749655"/>
            <a:ext cx="1224067" cy="627434"/>
          </a:xfrm>
          <a:prstGeom prst="rect">
            <a:avLst/>
          </a:prstGeom>
          <a:solidFill>
            <a:srgbClr val="BFBFBF"/>
          </a:solidFill>
          <a:ln w="9524">
            <a:solidFill>
              <a:srgbClr val="000000"/>
            </a:solidFill>
          </a:ln>
        </p:spPr>
        <p:txBody>
          <a:bodyPr vert="horz" wrap="square" lIns="0" tIns="40341" rIns="0" bIns="0" rtlCol="0">
            <a:spAutoFit/>
          </a:bodyPr>
          <a:lstStyle/>
          <a:p>
            <a:pPr marL="87025">
              <a:spcBef>
                <a:spcPts val="318"/>
              </a:spcBef>
            </a:pPr>
            <a:r>
              <a:rPr sz="1271" spc="-5" dirty="0">
                <a:latin typeface="Arial MT"/>
                <a:cs typeface="Arial MT"/>
              </a:rPr>
              <a:t>Spa</a:t>
            </a:r>
            <a:r>
              <a:rPr sz="1271" spc="5" dirty="0">
                <a:latin typeface="Arial MT"/>
                <a:cs typeface="Arial MT"/>
              </a:rPr>
              <a:t>t</a:t>
            </a:r>
            <a:r>
              <a:rPr sz="1271" spc="-14" dirty="0">
                <a:latin typeface="Arial MT"/>
                <a:cs typeface="Arial MT"/>
              </a:rPr>
              <a:t>i</a:t>
            </a:r>
            <a:r>
              <a:rPr sz="1271" spc="-5" dirty="0">
                <a:latin typeface="Arial MT"/>
                <a:cs typeface="Arial MT"/>
              </a:rPr>
              <a:t>a</a:t>
            </a:r>
            <a:r>
              <a:rPr sz="1271" dirty="0">
                <a:latin typeface="Arial MT"/>
                <a:cs typeface="Arial MT"/>
              </a:rPr>
              <a:t>ll</a:t>
            </a:r>
            <a:r>
              <a:rPr sz="1271" spc="-18" dirty="0">
                <a:latin typeface="Arial MT"/>
                <a:cs typeface="Arial MT"/>
              </a:rPr>
              <a:t>y</a:t>
            </a:r>
            <a:r>
              <a:rPr sz="1271" dirty="0">
                <a:latin typeface="Arial MT"/>
                <a:cs typeface="Arial MT"/>
              </a:rPr>
              <a:t>-</a:t>
            </a:r>
            <a:r>
              <a:rPr sz="1271" spc="-5" dirty="0">
                <a:latin typeface="Arial MT"/>
                <a:cs typeface="Arial MT"/>
              </a:rPr>
              <a:t>Va</a:t>
            </a:r>
            <a:r>
              <a:rPr sz="1271" dirty="0">
                <a:latin typeface="Arial MT"/>
                <a:cs typeface="Arial MT"/>
              </a:rPr>
              <a:t>ri</a:t>
            </a:r>
            <a:r>
              <a:rPr sz="1271" spc="-5" dirty="0">
                <a:latin typeface="Arial MT"/>
                <a:cs typeface="Arial MT"/>
              </a:rPr>
              <a:t>e</a:t>
            </a:r>
            <a:r>
              <a:rPr sz="1271" dirty="0">
                <a:latin typeface="Arial MT"/>
                <a:cs typeface="Arial MT"/>
              </a:rPr>
              <a:t>d  </a:t>
            </a:r>
            <a:r>
              <a:rPr sz="1271" spc="-5" dirty="0">
                <a:latin typeface="Arial MT"/>
                <a:cs typeface="Arial MT"/>
              </a:rPr>
              <a:t>Flow</a:t>
            </a:r>
            <a:endParaRPr sz="1271">
              <a:latin typeface="Arial MT"/>
              <a:cs typeface="Arial MT"/>
            </a:endParaRPr>
          </a:p>
          <a:p>
            <a:pPr marL="87025">
              <a:spcBef>
                <a:spcPts val="9"/>
              </a:spcBef>
            </a:pPr>
            <a:r>
              <a:rPr sz="1271" spc="-5" dirty="0">
                <a:latin typeface="Arial MT"/>
                <a:cs typeface="Arial MT"/>
              </a:rPr>
              <a:t>(</a:t>
            </a:r>
            <a:r>
              <a:rPr sz="1271" spc="-5" dirty="0">
                <a:latin typeface="Symbol"/>
                <a:cs typeface="Symbol"/>
              </a:rPr>
              <a:t></a:t>
            </a:r>
            <a:r>
              <a:rPr sz="1271" spc="-5" dirty="0">
                <a:latin typeface="Arial MT"/>
                <a:cs typeface="Arial MT"/>
              </a:rPr>
              <a:t>Q/</a:t>
            </a:r>
            <a:r>
              <a:rPr sz="1271" spc="-5" dirty="0">
                <a:latin typeface="Symbol"/>
                <a:cs typeface="Symbol"/>
              </a:rPr>
              <a:t></a:t>
            </a:r>
            <a:r>
              <a:rPr sz="1271" spc="-5" dirty="0">
                <a:latin typeface="Arial MT"/>
                <a:cs typeface="Arial MT"/>
              </a:rPr>
              <a:t>x</a:t>
            </a:r>
            <a:r>
              <a:rPr sz="1271" spc="-5" dirty="0">
                <a:latin typeface="Symbol"/>
                <a:cs typeface="Symbol"/>
              </a:rPr>
              <a:t></a:t>
            </a:r>
            <a:r>
              <a:rPr sz="1271" spc="-5" dirty="0">
                <a:latin typeface="Arial MT"/>
                <a:cs typeface="Arial MT"/>
              </a:rPr>
              <a:t>0)</a:t>
            </a:r>
            <a:endParaRPr sz="1271">
              <a:latin typeface="Arial MT"/>
              <a:cs typeface="Arial MT"/>
            </a:endParaRPr>
          </a:p>
        </p:txBody>
      </p:sp>
      <p:sp>
        <p:nvSpPr>
          <p:cNvPr id="18" name="Slide Number Placeholder 17">
            <a:extLst>
              <a:ext uri="{FF2B5EF4-FFF2-40B4-BE49-F238E27FC236}">
                <a16:creationId xmlns:a16="http://schemas.microsoft.com/office/drawing/2014/main" id="{7C8E6440-2FC6-B40B-6BA3-A55AF42842AB}"/>
              </a:ext>
            </a:extLst>
          </p:cNvPr>
          <p:cNvSpPr>
            <a:spLocks noGrp="1"/>
          </p:cNvSpPr>
          <p:nvPr>
            <p:ph type="sldNum" sz="quarter" idx="12"/>
          </p:nvPr>
        </p:nvSpPr>
        <p:spPr/>
        <p:txBody>
          <a:bodyPr/>
          <a:lstStyle/>
          <a:p>
            <a:fld id="{34216374-E7D6-4C74-ADA3-2C9987A1DEB2}" type="slidenum">
              <a:rPr lang="en-US" smtClean="0"/>
              <a:t>35</a:t>
            </a:fld>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12665" y="-159823"/>
            <a:ext cx="6637852" cy="1365855"/>
          </a:xfrm>
          <a:prstGeom prst="rect">
            <a:avLst/>
          </a:prstGeom>
        </p:spPr>
        <p:txBody>
          <a:bodyPr vert="horz" wrap="square" lIns="0" tIns="11526" rIns="0" bIns="0" rtlCol="0" anchor="ctr">
            <a:spAutoFit/>
          </a:bodyPr>
          <a:lstStyle/>
          <a:p>
            <a:pPr marL="11527">
              <a:lnSpc>
                <a:spcPct val="100000"/>
              </a:lnSpc>
              <a:spcBef>
                <a:spcPts val="91"/>
              </a:spcBef>
            </a:pPr>
            <a:r>
              <a:rPr spc="18" dirty="0"/>
              <a:t>Classification</a:t>
            </a:r>
            <a:r>
              <a:rPr spc="390" dirty="0"/>
              <a:t> </a:t>
            </a:r>
            <a:r>
              <a:rPr spc="5" dirty="0"/>
              <a:t>of</a:t>
            </a:r>
            <a:r>
              <a:rPr spc="394" dirty="0"/>
              <a:t> </a:t>
            </a:r>
            <a:r>
              <a:rPr spc="59" dirty="0"/>
              <a:t>Open-Channel</a:t>
            </a:r>
            <a:r>
              <a:rPr spc="394" dirty="0"/>
              <a:t> </a:t>
            </a:r>
            <a:r>
              <a:rPr spc="-5" dirty="0"/>
              <a:t>Flows</a:t>
            </a:r>
          </a:p>
        </p:txBody>
      </p:sp>
      <p:pic>
        <p:nvPicPr>
          <p:cNvPr id="3" name="object 3"/>
          <p:cNvPicPr/>
          <p:nvPr/>
        </p:nvPicPr>
        <p:blipFill>
          <a:blip r:embed="rId2" cstate="print"/>
          <a:stretch>
            <a:fillRect/>
          </a:stretch>
        </p:blipFill>
        <p:spPr>
          <a:xfrm>
            <a:off x="4435677" y="2131397"/>
            <a:ext cx="5679116" cy="2100968"/>
          </a:xfrm>
          <a:prstGeom prst="rect">
            <a:avLst/>
          </a:prstGeom>
        </p:spPr>
      </p:pic>
      <p:sp>
        <p:nvSpPr>
          <p:cNvPr id="4" name="object 4"/>
          <p:cNvSpPr txBox="1"/>
          <p:nvPr/>
        </p:nvSpPr>
        <p:spPr>
          <a:xfrm>
            <a:off x="2406628" y="1067180"/>
            <a:ext cx="6901798" cy="1315227"/>
          </a:xfrm>
          <a:prstGeom prst="rect">
            <a:avLst/>
          </a:prstGeom>
        </p:spPr>
        <p:txBody>
          <a:bodyPr vert="horz" wrap="square" lIns="0" tIns="37460" rIns="0" bIns="0" rtlCol="0">
            <a:spAutoFit/>
          </a:bodyPr>
          <a:lstStyle/>
          <a:p>
            <a:pPr marL="322743" indent="-311216">
              <a:spcBef>
                <a:spcPts val="295"/>
              </a:spcBef>
              <a:buClr>
                <a:srgbClr val="CC6500"/>
              </a:buClr>
              <a:buSzPct val="72222"/>
              <a:buFont typeface="Lucida Sans Unicode"/>
              <a:buChar char="■"/>
              <a:tabLst>
                <a:tab pos="322166" algn="l"/>
                <a:tab pos="322743" algn="l"/>
              </a:tabLst>
            </a:pPr>
            <a:r>
              <a:rPr sz="1634" spc="-5" dirty="0">
                <a:solidFill>
                  <a:srgbClr val="3232FF"/>
                </a:solidFill>
                <a:latin typeface="Comic Sans MS"/>
                <a:cs typeface="Comic Sans MS"/>
              </a:rPr>
              <a:t>Obstructions</a:t>
            </a:r>
            <a:r>
              <a:rPr sz="1634" spc="-14" dirty="0">
                <a:solidFill>
                  <a:srgbClr val="3232FF"/>
                </a:solidFill>
                <a:latin typeface="Comic Sans MS"/>
                <a:cs typeface="Comic Sans MS"/>
              </a:rPr>
              <a:t> </a:t>
            </a:r>
            <a:r>
              <a:rPr sz="1634" spc="-5" dirty="0">
                <a:solidFill>
                  <a:srgbClr val="3232FF"/>
                </a:solidFill>
                <a:latin typeface="Comic Sans MS"/>
                <a:cs typeface="Comic Sans MS"/>
              </a:rPr>
              <a:t>cause </a:t>
            </a:r>
            <a:r>
              <a:rPr sz="1634" dirty="0">
                <a:solidFill>
                  <a:srgbClr val="3232FF"/>
                </a:solidFill>
                <a:latin typeface="Comic Sans MS"/>
                <a:cs typeface="Comic Sans MS"/>
              </a:rPr>
              <a:t>the</a:t>
            </a:r>
            <a:r>
              <a:rPr sz="1634" spc="-5" dirty="0">
                <a:solidFill>
                  <a:srgbClr val="3232FF"/>
                </a:solidFill>
                <a:latin typeface="Comic Sans MS"/>
                <a:cs typeface="Comic Sans MS"/>
              </a:rPr>
              <a:t> flow</a:t>
            </a:r>
            <a:r>
              <a:rPr sz="1634" dirty="0">
                <a:solidFill>
                  <a:srgbClr val="3232FF"/>
                </a:solidFill>
                <a:latin typeface="Comic Sans MS"/>
                <a:cs typeface="Comic Sans MS"/>
              </a:rPr>
              <a:t> </a:t>
            </a:r>
            <a:r>
              <a:rPr sz="1634" spc="-5" dirty="0">
                <a:solidFill>
                  <a:srgbClr val="3232FF"/>
                </a:solidFill>
                <a:latin typeface="Comic Sans MS"/>
                <a:cs typeface="Comic Sans MS"/>
              </a:rPr>
              <a:t>depth</a:t>
            </a:r>
            <a:r>
              <a:rPr sz="1634" spc="5" dirty="0">
                <a:solidFill>
                  <a:srgbClr val="3232FF"/>
                </a:solidFill>
                <a:latin typeface="Comic Sans MS"/>
                <a:cs typeface="Comic Sans MS"/>
              </a:rPr>
              <a:t> </a:t>
            </a:r>
            <a:r>
              <a:rPr sz="1634" dirty="0">
                <a:solidFill>
                  <a:srgbClr val="3232FF"/>
                </a:solidFill>
                <a:latin typeface="Comic Sans MS"/>
                <a:cs typeface="Comic Sans MS"/>
              </a:rPr>
              <a:t>to</a:t>
            </a:r>
            <a:r>
              <a:rPr sz="1634" spc="-5" dirty="0">
                <a:solidFill>
                  <a:srgbClr val="3232FF"/>
                </a:solidFill>
                <a:latin typeface="Comic Sans MS"/>
                <a:cs typeface="Comic Sans MS"/>
              </a:rPr>
              <a:t> vary.</a:t>
            </a:r>
            <a:endParaRPr sz="1634" dirty="0">
              <a:latin typeface="Comic Sans MS"/>
              <a:cs typeface="Comic Sans MS"/>
            </a:endParaRPr>
          </a:p>
          <a:p>
            <a:pPr marL="322166" marR="441465" indent="-311216">
              <a:lnSpc>
                <a:spcPts val="1760"/>
              </a:lnSpc>
              <a:spcBef>
                <a:spcPts val="436"/>
              </a:spcBef>
              <a:buClr>
                <a:srgbClr val="CC6500"/>
              </a:buClr>
              <a:buSzPct val="72222"/>
              <a:buFont typeface="Lucida Sans Unicode"/>
              <a:buChar char="■"/>
              <a:tabLst>
                <a:tab pos="322166" algn="l"/>
                <a:tab pos="322743" algn="l"/>
              </a:tabLst>
            </a:pPr>
            <a:r>
              <a:rPr sz="1634" spc="-5" dirty="0">
                <a:solidFill>
                  <a:srgbClr val="3232FF"/>
                </a:solidFill>
                <a:latin typeface="Comic Sans MS"/>
                <a:cs typeface="Comic Sans MS"/>
              </a:rPr>
              <a:t>Rapidly</a:t>
            </a:r>
            <a:r>
              <a:rPr sz="1634" dirty="0">
                <a:solidFill>
                  <a:srgbClr val="3232FF"/>
                </a:solidFill>
                <a:latin typeface="Comic Sans MS"/>
                <a:cs typeface="Comic Sans MS"/>
              </a:rPr>
              <a:t> </a:t>
            </a:r>
            <a:r>
              <a:rPr sz="1634" spc="-5" dirty="0">
                <a:solidFill>
                  <a:srgbClr val="3232FF"/>
                </a:solidFill>
                <a:latin typeface="Comic Sans MS"/>
                <a:cs typeface="Comic Sans MS"/>
              </a:rPr>
              <a:t>varied flow</a:t>
            </a:r>
            <a:r>
              <a:rPr sz="1634" spc="5" dirty="0">
                <a:solidFill>
                  <a:srgbClr val="3232FF"/>
                </a:solidFill>
                <a:latin typeface="Comic Sans MS"/>
                <a:cs typeface="Comic Sans MS"/>
              </a:rPr>
              <a:t> </a:t>
            </a:r>
            <a:r>
              <a:rPr sz="1634" spc="-5" dirty="0">
                <a:solidFill>
                  <a:srgbClr val="3232FF"/>
                </a:solidFill>
                <a:latin typeface="Comic Sans MS"/>
                <a:cs typeface="Comic Sans MS"/>
              </a:rPr>
              <a:t>(RVF)</a:t>
            </a:r>
            <a:r>
              <a:rPr sz="1634" dirty="0">
                <a:solidFill>
                  <a:srgbClr val="3232FF"/>
                </a:solidFill>
                <a:latin typeface="Comic Sans MS"/>
                <a:cs typeface="Comic Sans MS"/>
              </a:rPr>
              <a:t> </a:t>
            </a:r>
            <a:r>
              <a:rPr sz="1634" spc="-5" dirty="0">
                <a:solidFill>
                  <a:srgbClr val="3232FF"/>
                </a:solidFill>
                <a:latin typeface="Comic Sans MS"/>
                <a:cs typeface="Comic Sans MS"/>
              </a:rPr>
              <a:t>occurs</a:t>
            </a:r>
            <a:r>
              <a:rPr sz="1634" spc="5" dirty="0">
                <a:solidFill>
                  <a:srgbClr val="3232FF"/>
                </a:solidFill>
                <a:latin typeface="Comic Sans MS"/>
                <a:cs typeface="Comic Sans MS"/>
              </a:rPr>
              <a:t> </a:t>
            </a:r>
            <a:r>
              <a:rPr sz="1634" spc="-5" dirty="0">
                <a:solidFill>
                  <a:srgbClr val="3232FF"/>
                </a:solidFill>
                <a:latin typeface="Comic Sans MS"/>
                <a:cs typeface="Comic Sans MS"/>
              </a:rPr>
              <a:t>over</a:t>
            </a:r>
            <a:r>
              <a:rPr sz="1634" dirty="0">
                <a:solidFill>
                  <a:srgbClr val="3232FF"/>
                </a:solidFill>
                <a:latin typeface="Comic Sans MS"/>
                <a:cs typeface="Comic Sans MS"/>
              </a:rPr>
              <a:t> a</a:t>
            </a:r>
            <a:r>
              <a:rPr sz="1634" spc="5" dirty="0">
                <a:solidFill>
                  <a:srgbClr val="3232FF"/>
                </a:solidFill>
                <a:latin typeface="Comic Sans MS"/>
                <a:cs typeface="Comic Sans MS"/>
              </a:rPr>
              <a:t> </a:t>
            </a:r>
            <a:r>
              <a:rPr sz="1634" spc="-5" dirty="0">
                <a:solidFill>
                  <a:srgbClr val="3232FF"/>
                </a:solidFill>
                <a:latin typeface="Comic Sans MS"/>
                <a:cs typeface="Comic Sans MS"/>
              </a:rPr>
              <a:t>short</a:t>
            </a:r>
            <a:r>
              <a:rPr sz="1634" spc="5" dirty="0">
                <a:solidFill>
                  <a:srgbClr val="3232FF"/>
                </a:solidFill>
                <a:latin typeface="Comic Sans MS"/>
                <a:cs typeface="Comic Sans MS"/>
              </a:rPr>
              <a:t> </a:t>
            </a:r>
            <a:r>
              <a:rPr sz="1634" spc="-5" dirty="0">
                <a:solidFill>
                  <a:srgbClr val="3232FF"/>
                </a:solidFill>
                <a:latin typeface="Comic Sans MS"/>
                <a:cs typeface="Comic Sans MS"/>
              </a:rPr>
              <a:t>distance</a:t>
            </a:r>
            <a:r>
              <a:rPr sz="1634" spc="-14" dirty="0">
                <a:solidFill>
                  <a:srgbClr val="3232FF"/>
                </a:solidFill>
                <a:latin typeface="Comic Sans MS"/>
                <a:cs typeface="Comic Sans MS"/>
              </a:rPr>
              <a:t> </a:t>
            </a:r>
            <a:r>
              <a:rPr sz="1634" spc="-5" dirty="0">
                <a:solidFill>
                  <a:srgbClr val="3232FF"/>
                </a:solidFill>
                <a:latin typeface="Comic Sans MS"/>
                <a:cs typeface="Comic Sans MS"/>
              </a:rPr>
              <a:t>near</a:t>
            </a:r>
            <a:r>
              <a:rPr sz="1634" spc="5" dirty="0">
                <a:solidFill>
                  <a:srgbClr val="3232FF"/>
                </a:solidFill>
                <a:latin typeface="Comic Sans MS"/>
                <a:cs typeface="Comic Sans MS"/>
              </a:rPr>
              <a:t> </a:t>
            </a:r>
            <a:r>
              <a:rPr sz="1634" dirty="0">
                <a:solidFill>
                  <a:srgbClr val="3232FF"/>
                </a:solidFill>
                <a:latin typeface="Comic Sans MS"/>
                <a:cs typeface="Comic Sans MS"/>
              </a:rPr>
              <a:t>the </a:t>
            </a:r>
            <a:r>
              <a:rPr sz="1634" spc="-476" dirty="0">
                <a:solidFill>
                  <a:srgbClr val="3232FF"/>
                </a:solidFill>
                <a:latin typeface="Comic Sans MS"/>
                <a:cs typeface="Comic Sans MS"/>
              </a:rPr>
              <a:t> </a:t>
            </a:r>
            <a:r>
              <a:rPr sz="1634" spc="-5" dirty="0">
                <a:solidFill>
                  <a:srgbClr val="3232FF"/>
                </a:solidFill>
                <a:latin typeface="Comic Sans MS"/>
                <a:cs typeface="Comic Sans MS"/>
              </a:rPr>
              <a:t>obstacle.</a:t>
            </a:r>
            <a:endParaRPr sz="1634" dirty="0">
              <a:latin typeface="Comic Sans MS"/>
              <a:cs typeface="Comic Sans MS"/>
            </a:endParaRPr>
          </a:p>
          <a:p>
            <a:pPr marL="322166" marR="4611" indent="-311216">
              <a:lnSpc>
                <a:spcPts val="1779"/>
              </a:lnSpc>
              <a:spcBef>
                <a:spcPts val="394"/>
              </a:spcBef>
              <a:buClr>
                <a:srgbClr val="CC6500"/>
              </a:buClr>
              <a:buSzPct val="72222"/>
              <a:buFont typeface="Lucida Sans Unicode"/>
              <a:buChar char="■"/>
              <a:tabLst>
                <a:tab pos="322166" algn="l"/>
                <a:tab pos="322743" algn="l"/>
              </a:tabLst>
            </a:pPr>
            <a:r>
              <a:rPr sz="1634" spc="-5" dirty="0">
                <a:solidFill>
                  <a:srgbClr val="3232FF"/>
                </a:solidFill>
                <a:latin typeface="Comic Sans MS"/>
                <a:cs typeface="Comic Sans MS"/>
              </a:rPr>
              <a:t>Gradually</a:t>
            </a:r>
            <a:r>
              <a:rPr sz="1634" dirty="0">
                <a:solidFill>
                  <a:srgbClr val="3232FF"/>
                </a:solidFill>
                <a:latin typeface="Comic Sans MS"/>
                <a:cs typeface="Comic Sans MS"/>
              </a:rPr>
              <a:t> </a:t>
            </a:r>
            <a:r>
              <a:rPr sz="1634" spc="-5" dirty="0">
                <a:solidFill>
                  <a:srgbClr val="3232FF"/>
                </a:solidFill>
                <a:latin typeface="Comic Sans MS"/>
                <a:cs typeface="Comic Sans MS"/>
              </a:rPr>
              <a:t>varied</a:t>
            </a:r>
            <a:r>
              <a:rPr sz="1634" dirty="0">
                <a:solidFill>
                  <a:srgbClr val="3232FF"/>
                </a:solidFill>
                <a:latin typeface="Comic Sans MS"/>
                <a:cs typeface="Comic Sans MS"/>
              </a:rPr>
              <a:t> </a:t>
            </a:r>
            <a:r>
              <a:rPr sz="1634" spc="-5" dirty="0">
                <a:solidFill>
                  <a:srgbClr val="3232FF"/>
                </a:solidFill>
                <a:latin typeface="Comic Sans MS"/>
                <a:cs typeface="Comic Sans MS"/>
              </a:rPr>
              <a:t>flow</a:t>
            </a:r>
            <a:r>
              <a:rPr sz="1634" spc="9" dirty="0">
                <a:solidFill>
                  <a:srgbClr val="3232FF"/>
                </a:solidFill>
                <a:latin typeface="Comic Sans MS"/>
                <a:cs typeface="Comic Sans MS"/>
              </a:rPr>
              <a:t> </a:t>
            </a:r>
            <a:r>
              <a:rPr sz="1634" spc="-5" dirty="0">
                <a:solidFill>
                  <a:srgbClr val="3232FF"/>
                </a:solidFill>
                <a:latin typeface="Comic Sans MS"/>
                <a:cs typeface="Comic Sans MS"/>
              </a:rPr>
              <a:t>(GVF)</a:t>
            </a:r>
            <a:r>
              <a:rPr sz="1634" dirty="0">
                <a:solidFill>
                  <a:srgbClr val="3232FF"/>
                </a:solidFill>
                <a:latin typeface="Comic Sans MS"/>
                <a:cs typeface="Comic Sans MS"/>
              </a:rPr>
              <a:t> </a:t>
            </a:r>
            <a:r>
              <a:rPr sz="1634" spc="-5" dirty="0">
                <a:solidFill>
                  <a:srgbClr val="3232FF"/>
                </a:solidFill>
                <a:latin typeface="Comic Sans MS"/>
                <a:cs typeface="Comic Sans MS"/>
              </a:rPr>
              <a:t>occurs</a:t>
            </a:r>
            <a:r>
              <a:rPr sz="1634" spc="5" dirty="0">
                <a:solidFill>
                  <a:srgbClr val="3232FF"/>
                </a:solidFill>
                <a:latin typeface="Comic Sans MS"/>
                <a:cs typeface="Comic Sans MS"/>
              </a:rPr>
              <a:t> </a:t>
            </a:r>
            <a:r>
              <a:rPr sz="1634" spc="-5" dirty="0">
                <a:solidFill>
                  <a:srgbClr val="3232FF"/>
                </a:solidFill>
                <a:latin typeface="Comic Sans MS"/>
                <a:cs typeface="Comic Sans MS"/>
              </a:rPr>
              <a:t>over</a:t>
            </a:r>
            <a:r>
              <a:rPr sz="1634" spc="5" dirty="0">
                <a:solidFill>
                  <a:srgbClr val="3232FF"/>
                </a:solidFill>
                <a:latin typeface="Comic Sans MS"/>
                <a:cs typeface="Comic Sans MS"/>
              </a:rPr>
              <a:t> </a:t>
            </a:r>
            <a:r>
              <a:rPr sz="1634" spc="-5" dirty="0">
                <a:solidFill>
                  <a:srgbClr val="3232FF"/>
                </a:solidFill>
                <a:latin typeface="Comic Sans MS"/>
                <a:cs typeface="Comic Sans MS"/>
              </a:rPr>
              <a:t>larger</a:t>
            </a:r>
            <a:r>
              <a:rPr sz="1634" spc="5" dirty="0">
                <a:solidFill>
                  <a:srgbClr val="3232FF"/>
                </a:solidFill>
                <a:latin typeface="Comic Sans MS"/>
                <a:cs typeface="Comic Sans MS"/>
              </a:rPr>
              <a:t> </a:t>
            </a:r>
            <a:r>
              <a:rPr sz="1634" spc="-5" dirty="0">
                <a:solidFill>
                  <a:srgbClr val="3232FF"/>
                </a:solidFill>
                <a:latin typeface="Comic Sans MS"/>
                <a:cs typeface="Comic Sans MS"/>
              </a:rPr>
              <a:t>distances</a:t>
            </a:r>
            <a:r>
              <a:rPr sz="1634" spc="-9" dirty="0">
                <a:solidFill>
                  <a:srgbClr val="3232FF"/>
                </a:solidFill>
                <a:latin typeface="Comic Sans MS"/>
                <a:cs typeface="Comic Sans MS"/>
              </a:rPr>
              <a:t> </a:t>
            </a:r>
            <a:r>
              <a:rPr sz="1634" dirty="0">
                <a:solidFill>
                  <a:srgbClr val="3232FF"/>
                </a:solidFill>
                <a:latin typeface="Comic Sans MS"/>
                <a:cs typeface="Comic Sans MS"/>
              </a:rPr>
              <a:t>and </a:t>
            </a:r>
            <a:r>
              <a:rPr sz="1634" spc="-5" dirty="0">
                <a:solidFill>
                  <a:srgbClr val="3232FF"/>
                </a:solidFill>
                <a:latin typeface="Comic Sans MS"/>
                <a:cs typeface="Comic Sans MS"/>
              </a:rPr>
              <a:t>usually </a:t>
            </a:r>
            <a:r>
              <a:rPr sz="1634" spc="-476" dirty="0">
                <a:solidFill>
                  <a:srgbClr val="3232FF"/>
                </a:solidFill>
                <a:latin typeface="Comic Sans MS"/>
                <a:cs typeface="Comic Sans MS"/>
              </a:rPr>
              <a:t> </a:t>
            </a:r>
            <a:r>
              <a:rPr sz="1634" spc="-5" dirty="0">
                <a:solidFill>
                  <a:srgbClr val="3232FF"/>
                </a:solidFill>
                <a:latin typeface="Comic Sans MS"/>
                <a:cs typeface="Comic Sans MS"/>
              </a:rPr>
              <a:t>connects UF</a:t>
            </a:r>
            <a:r>
              <a:rPr sz="1634" dirty="0">
                <a:solidFill>
                  <a:srgbClr val="3232FF"/>
                </a:solidFill>
                <a:latin typeface="Comic Sans MS"/>
                <a:cs typeface="Comic Sans MS"/>
              </a:rPr>
              <a:t> </a:t>
            </a:r>
            <a:r>
              <a:rPr sz="1634" spc="-5" dirty="0">
                <a:solidFill>
                  <a:srgbClr val="3232FF"/>
                </a:solidFill>
                <a:latin typeface="Comic Sans MS"/>
                <a:cs typeface="Comic Sans MS"/>
              </a:rPr>
              <a:t>and RVF.</a:t>
            </a:r>
            <a:endParaRPr sz="1634" dirty="0">
              <a:latin typeface="Comic Sans MS"/>
              <a:cs typeface="Comic Sans MS"/>
            </a:endParaRPr>
          </a:p>
        </p:txBody>
      </p:sp>
      <p:pic>
        <p:nvPicPr>
          <p:cNvPr id="5" name="object 5"/>
          <p:cNvPicPr/>
          <p:nvPr/>
        </p:nvPicPr>
        <p:blipFill>
          <a:blip r:embed="rId3" cstate="print"/>
          <a:stretch>
            <a:fillRect/>
          </a:stretch>
        </p:blipFill>
        <p:spPr>
          <a:xfrm>
            <a:off x="2139685" y="3558784"/>
            <a:ext cx="3717842" cy="2788381"/>
          </a:xfrm>
          <a:prstGeom prst="rect">
            <a:avLst/>
          </a:prstGeom>
        </p:spPr>
      </p:pic>
      <p:sp>
        <p:nvSpPr>
          <p:cNvPr id="6" name="Slide Number Placeholder 5">
            <a:extLst>
              <a:ext uri="{FF2B5EF4-FFF2-40B4-BE49-F238E27FC236}">
                <a16:creationId xmlns:a16="http://schemas.microsoft.com/office/drawing/2014/main" id="{C6EDFAE8-E87B-D5DA-8C35-65E654BD0F9E}"/>
              </a:ext>
            </a:extLst>
          </p:cNvPr>
          <p:cNvSpPr>
            <a:spLocks noGrp="1"/>
          </p:cNvSpPr>
          <p:nvPr>
            <p:ph type="sldNum" sz="quarter" idx="12"/>
          </p:nvPr>
        </p:nvSpPr>
        <p:spPr/>
        <p:txBody>
          <a:bodyPr/>
          <a:lstStyle/>
          <a:p>
            <a:fld id="{34216374-E7D6-4C74-ADA3-2C9987A1DEB2}" type="slidenum">
              <a:rPr lang="en-US" smtClean="0"/>
              <a:t>36</a:t>
            </a:fld>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87769" y="904057"/>
            <a:ext cx="5004035" cy="346795"/>
          </a:xfrm>
          <a:prstGeom prst="rect">
            <a:avLst/>
          </a:prstGeom>
        </p:spPr>
        <p:txBody>
          <a:bodyPr vert="horz" wrap="square" lIns="0" tIns="11526" rIns="0" bIns="0" rtlCol="0" anchor="ctr">
            <a:spAutoFit/>
          </a:bodyPr>
          <a:lstStyle/>
          <a:p>
            <a:pPr marL="11527">
              <a:lnSpc>
                <a:spcPct val="100000"/>
              </a:lnSpc>
              <a:spcBef>
                <a:spcPts val="91"/>
              </a:spcBef>
            </a:pPr>
            <a:r>
              <a:rPr sz="2178" b="1" spc="-5" dirty="0">
                <a:solidFill>
                  <a:srgbClr val="0000FF"/>
                </a:solidFill>
                <a:latin typeface="Arial"/>
                <a:cs typeface="Arial"/>
              </a:rPr>
              <a:t>Steady</a:t>
            </a:r>
            <a:r>
              <a:rPr sz="2178" b="1" spc="-27" dirty="0">
                <a:solidFill>
                  <a:srgbClr val="0000FF"/>
                </a:solidFill>
                <a:latin typeface="Arial"/>
                <a:cs typeface="Arial"/>
              </a:rPr>
              <a:t> </a:t>
            </a:r>
            <a:r>
              <a:rPr sz="2178" b="1" spc="-5" dirty="0">
                <a:solidFill>
                  <a:srgbClr val="0000FF"/>
                </a:solidFill>
                <a:latin typeface="Arial"/>
                <a:cs typeface="Arial"/>
              </a:rPr>
              <a:t>non-uniform</a:t>
            </a:r>
            <a:r>
              <a:rPr sz="2178" b="1" spc="-23" dirty="0">
                <a:solidFill>
                  <a:srgbClr val="0000FF"/>
                </a:solidFill>
                <a:latin typeface="Arial"/>
                <a:cs typeface="Arial"/>
              </a:rPr>
              <a:t> </a:t>
            </a:r>
            <a:r>
              <a:rPr sz="2178" b="1" spc="-9" dirty="0">
                <a:solidFill>
                  <a:srgbClr val="0000FF"/>
                </a:solidFill>
                <a:latin typeface="Arial"/>
                <a:cs typeface="Arial"/>
              </a:rPr>
              <a:t>flow</a:t>
            </a:r>
            <a:r>
              <a:rPr sz="2178" b="1" dirty="0">
                <a:solidFill>
                  <a:srgbClr val="0000FF"/>
                </a:solidFill>
                <a:latin typeface="Arial"/>
                <a:cs typeface="Arial"/>
              </a:rPr>
              <a:t> </a:t>
            </a:r>
            <a:r>
              <a:rPr sz="2178" b="1" spc="-5" dirty="0">
                <a:solidFill>
                  <a:srgbClr val="0000FF"/>
                </a:solidFill>
                <a:latin typeface="Arial"/>
                <a:cs typeface="Arial"/>
              </a:rPr>
              <a:t>in</a:t>
            </a:r>
            <a:r>
              <a:rPr sz="2178" b="1" spc="-9" dirty="0">
                <a:solidFill>
                  <a:srgbClr val="0000FF"/>
                </a:solidFill>
                <a:latin typeface="Arial"/>
                <a:cs typeface="Arial"/>
              </a:rPr>
              <a:t> </a:t>
            </a:r>
            <a:r>
              <a:rPr sz="2178" b="1" dirty="0">
                <a:solidFill>
                  <a:srgbClr val="0000FF"/>
                </a:solidFill>
                <a:latin typeface="Arial"/>
                <a:cs typeface="Arial"/>
              </a:rPr>
              <a:t>a</a:t>
            </a:r>
            <a:r>
              <a:rPr sz="2178" b="1" spc="-5" dirty="0">
                <a:solidFill>
                  <a:srgbClr val="0000FF"/>
                </a:solidFill>
                <a:latin typeface="Arial"/>
                <a:cs typeface="Arial"/>
              </a:rPr>
              <a:t> channel</a:t>
            </a:r>
            <a:r>
              <a:rPr sz="2178" b="1" spc="-5" dirty="0">
                <a:solidFill>
                  <a:srgbClr val="000000"/>
                </a:solidFill>
                <a:latin typeface="Times New Roman"/>
                <a:cs typeface="Times New Roman"/>
              </a:rPr>
              <a:t>.</a:t>
            </a:r>
            <a:endParaRPr sz="2178">
              <a:latin typeface="Times New Roman"/>
              <a:cs typeface="Times New Roman"/>
            </a:endParaRPr>
          </a:p>
        </p:txBody>
      </p:sp>
      <p:pic>
        <p:nvPicPr>
          <p:cNvPr id="3" name="object 3"/>
          <p:cNvPicPr/>
          <p:nvPr/>
        </p:nvPicPr>
        <p:blipFill>
          <a:blip r:embed="rId2" cstate="print"/>
          <a:stretch>
            <a:fillRect/>
          </a:stretch>
        </p:blipFill>
        <p:spPr>
          <a:xfrm>
            <a:off x="2304277" y="2383125"/>
            <a:ext cx="7745506" cy="2846473"/>
          </a:xfrm>
          <a:prstGeom prst="rect">
            <a:avLst/>
          </a:prstGeom>
        </p:spPr>
      </p:pic>
      <p:sp>
        <p:nvSpPr>
          <p:cNvPr id="4" name="Slide Number Placeholder 3">
            <a:extLst>
              <a:ext uri="{FF2B5EF4-FFF2-40B4-BE49-F238E27FC236}">
                <a16:creationId xmlns:a16="http://schemas.microsoft.com/office/drawing/2014/main" id="{75E8D205-102D-2C69-D7DA-A0806268153E}"/>
              </a:ext>
            </a:extLst>
          </p:cNvPr>
          <p:cNvSpPr>
            <a:spLocks noGrp="1"/>
          </p:cNvSpPr>
          <p:nvPr>
            <p:ph type="sldNum" sz="quarter" idx="12"/>
          </p:nvPr>
        </p:nvSpPr>
        <p:spPr/>
        <p:txBody>
          <a:bodyPr/>
          <a:lstStyle/>
          <a:p>
            <a:fld id="{34216374-E7D6-4C74-ADA3-2C9987A1DEB2}" type="slidenum">
              <a:rPr lang="en-US" smtClean="0"/>
              <a:t>37</a:t>
            </a:fld>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B6D2439-E0B6-2F1D-5505-BC0F80DB4E22}"/>
              </a:ext>
            </a:extLst>
          </p:cNvPr>
          <p:cNvSpPr>
            <a:spLocks noGrp="1"/>
          </p:cNvSpPr>
          <p:nvPr>
            <p:ph type="sldNum" sz="quarter" idx="12"/>
          </p:nvPr>
        </p:nvSpPr>
        <p:spPr/>
        <p:txBody>
          <a:bodyPr/>
          <a:lstStyle/>
          <a:p>
            <a:fld id="{34216374-E7D6-4C74-ADA3-2C9987A1DEB2}" type="slidenum">
              <a:rPr lang="en-US" smtClean="0"/>
              <a:t>38</a:t>
            </a:fld>
            <a:endParaRPr lang="en-US"/>
          </a:p>
        </p:txBody>
      </p:sp>
      <p:sp>
        <p:nvSpPr>
          <p:cNvPr id="5" name="TextBox 4">
            <a:extLst>
              <a:ext uri="{FF2B5EF4-FFF2-40B4-BE49-F238E27FC236}">
                <a16:creationId xmlns:a16="http://schemas.microsoft.com/office/drawing/2014/main" id="{BB97997E-0334-D4B3-E95B-2A98AB615214}"/>
              </a:ext>
            </a:extLst>
          </p:cNvPr>
          <p:cNvSpPr txBox="1"/>
          <p:nvPr/>
        </p:nvSpPr>
        <p:spPr>
          <a:xfrm>
            <a:off x="3046269" y="1916228"/>
            <a:ext cx="6099462" cy="1251561"/>
          </a:xfrm>
          <a:prstGeom prst="rect">
            <a:avLst/>
          </a:prstGeom>
          <a:noFill/>
        </p:spPr>
        <p:txBody>
          <a:bodyPr wrap="square">
            <a:spAutoFit/>
          </a:bodyPr>
          <a:lstStyle/>
          <a:p>
            <a:pPr marL="0" marR="0" algn="ctr">
              <a:lnSpc>
                <a:spcPct val="107000"/>
              </a:lnSpc>
              <a:spcBef>
                <a:spcPts val="0"/>
              </a:spcBef>
              <a:spcAft>
                <a:spcPts val="0"/>
              </a:spcAft>
            </a:pPr>
            <a:r>
              <a:rPr lang="en-US" sz="3600" kern="1200" dirty="0">
                <a:solidFill>
                  <a:schemeClr val="tx1"/>
                </a:solidFill>
                <a:effectLst/>
                <a:latin typeface="+mn-lt"/>
                <a:ea typeface="+mn-ea"/>
                <a:cs typeface="+mn-cs"/>
              </a:rPr>
              <a:t>State of Flow</a:t>
            </a:r>
            <a:r>
              <a:rPr lang="en-US" sz="3600" dirty="0">
                <a:effectLst/>
              </a:rPr>
              <a:t> &amp; velocity Profile</a:t>
            </a:r>
          </a:p>
          <a:p>
            <a:pPr marL="0" marR="0" algn="ctr">
              <a:lnSpc>
                <a:spcPct val="107000"/>
              </a:lnSpc>
              <a:spcBef>
                <a:spcPts val="0"/>
              </a:spcBef>
              <a:spcAft>
                <a:spcPts val="0"/>
              </a:spcAft>
            </a:pPr>
            <a:r>
              <a:rPr lang="en-US" sz="3600" dirty="0">
                <a:latin typeface="Calibri" panose="020F0502020204030204" pitchFamily="34" charset="0"/>
                <a:ea typeface="Calibri" panose="020F0502020204030204" pitchFamily="34" charset="0"/>
                <a:cs typeface="Times New Roman" panose="02020603050405020304" pitchFamily="18" charset="0"/>
              </a:rPr>
              <a:t>Week 4</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972433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3768FE2-AFEC-0975-4158-FB08B62A3144}"/>
              </a:ext>
            </a:extLst>
          </p:cNvPr>
          <p:cNvSpPr txBox="1"/>
          <p:nvPr/>
        </p:nvSpPr>
        <p:spPr>
          <a:xfrm>
            <a:off x="4574561" y="386123"/>
            <a:ext cx="4850819" cy="483337"/>
          </a:xfrm>
          <a:prstGeom prst="rect">
            <a:avLst/>
          </a:prstGeom>
          <a:noFill/>
        </p:spPr>
        <p:txBody>
          <a:bodyPr wrap="square">
            <a:spAutoFit/>
          </a:bodyPr>
          <a:lstStyle/>
          <a:p>
            <a:r>
              <a:rPr lang="en-US" sz="2541" b="1" spc="23" dirty="0"/>
              <a:t>State</a:t>
            </a:r>
            <a:r>
              <a:rPr lang="en-US" sz="2541" b="1" spc="300" dirty="0"/>
              <a:t> </a:t>
            </a:r>
            <a:r>
              <a:rPr lang="en-US" sz="2541" b="1" dirty="0"/>
              <a:t>of</a:t>
            </a:r>
            <a:r>
              <a:rPr lang="en-US" sz="2541" b="1" spc="313" dirty="0"/>
              <a:t> </a:t>
            </a:r>
            <a:r>
              <a:rPr lang="en-US" sz="2541" b="1" spc="-5" dirty="0"/>
              <a:t>Flow</a:t>
            </a:r>
            <a:endParaRPr lang="en-US" sz="2541" b="1" dirty="0"/>
          </a:p>
        </p:txBody>
      </p:sp>
      <p:sp>
        <p:nvSpPr>
          <p:cNvPr id="7" name="TextBox 6">
            <a:extLst>
              <a:ext uri="{FF2B5EF4-FFF2-40B4-BE49-F238E27FC236}">
                <a16:creationId xmlns:a16="http://schemas.microsoft.com/office/drawing/2014/main" id="{909B4515-9DA5-B733-48C4-2BE53D5B8286}"/>
              </a:ext>
            </a:extLst>
          </p:cNvPr>
          <p:cNvSpPr txBox="1"/>
          <p:nvPr/>
        </p:nvSpPr>
        <p:spPr>
          <a:xfrm>
            <a:off x="2672763" y="2322500"/>
            <a:ext cx="6846474" cy="1880002"/>
          </a:xfrm>
          <a:prstGeom prst="rect">
            <a:avLst/>
          </a:prstGeom>
          <a:noFill/>
        </p:spPr>
        <p:txBody>
          <a:bodyPr wrap="square">
            <a:spAutoFit/>
          </a:bodyPr>
          <a:lstStyle/>
          <a:p>
            <a:r>
              <a:rPr lang="en-US" sz="2904" dirty="0"/>
              <a:t>The state or behavior of  open-channel flow  is governed basically by the effects of viscosity and gravity relative to the inertial forces of the flow</a:t>
            </a:r>
            <a:r>
              <a:rPr lang="en-US" sz="1634" dirty="0"/>
              <a:t>. </a:t>
            </a:r>
          </a:p>
        </p:txBody>
      </p:sp>
      <p:sp>
        <p:nvSpPr>
          <p:cNvPr id="2" name="Slide Number Placeholder 1">
            <a:extLst>
              <a:ext uri="{FF2B5EF4-FFF2-40B4-BE49-F238E27FC236}">
                <a16:creationId xmlns:a16="http://schemas.microsoft.com/office/drawing/2014/main" id="{2F14A662-9AEF-6618-9FAB-5563F5194DD2}"/>
              </a:ext>
            </a:extLst>
          </p:cNvPr>
          <p:cNvSpPr>
            <a:spLocks noGrp="1"/>
          </p:cNvSpPr>
          <p:nvPr>
            <p:ph type="sldNum" sz="quarter" idx="12"/>
          </p:nvPr>
        </p:nvSpPr>
        <p:spPr/>
        <p:txBody>
          <a:bodyPr/>
          <a:lstStyle/>
          <a:p>
            <a:fld id="{34216374-E7D6-4C74-ADA3-2C9987A1DEB2}" type="slidenum">
              <a:rPr lang="en-US" smtClean="0"/>
              <a:t>39</a:t>
            </a:fld>
            <a:endParaRPr lang="en-US"/>
          </a:p>
        </p:txBody>
      </p:sp>
    </p:spTree>
    <p:extLst>
      <p:ext uri="{BB962C8B-B14F-4D97-AF65-F5344CB8AC3E}">
        <p14:creationId xmlns:p14="http://schemas.microsoft.com/office/powerpoint/2010/main" val="2058537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921080427"/>
              </p:ext>
            </p:extLst>
          </p:nvPr>
        </p:nvGraphicFramePr>
        <p:xfrm>
          <a:off x="1345946" y="788149"/>
          <a:ext cx="8931394" cy="4580111"/>
        </p:xfrm>
        <a:graphic>
          <a:graphicData uri="http://schemas.openxmlformats.org/drawingml/2006/table">
            <a:tbl>
              <a:tblPr firstRow="1" firstCol="1" bandRow="1"/>
              <a:tblGrid>
                <a:gridCol w="622269">
                  <a:extLst>
                    <a:ext uri="{9D8B030D-6E8A-4147-A177-3AD203B41FA5}">
                      <a16:colId xmlns:a16="http://schemas.microsoft.com/office/drawing/2014/main" val="20000"/>
                    </a:ext>
                  </a:extLst>
                </a:gridCol>
                <a:gridCol w="6588733">
                  <a:extLst>
                    <a:ext uri="{9D8B030D-6E8A-4147-A177-3AD203B41FA5}">
                      <a16:colId xmlns:a16="http://schemas.microsoft.com/office/drawing/2014/main" val="20001"/>
                    </a:ext>
                  </a:extLst>
                </a:gridCol>
                <a:gridCol w="671075">
                  <a:extLst>
                    <a:ext uri="{9D8B030D-6E8A-4147-A177-3AD203B41FA5}">
                      <a16:colId xmlns:a16="http://schemas.microsoft.com/office/drawing/2014/main" val="20002"/>
                    </a:ext>
                  </a:extLst>
                </a:gridCol>
                <a:gridCol w="1049317">
                  <a:extLst>
                    <a:ext uri="{9D8B030D-6E8A-4147-A177-3AD203B41FA5}">
                      <a16:colId xmlns:a16="http://schemas.microsoft.com/office/drawing/2014/main" val="20003"/>
                    </a:ext>
                  </a:extLst>
                </a:gridCol>
              </a:tblGrid>
              <a:tr h="284276">
                <a:tc>
                  <a:txBody>
                    <a:bodyPr/>
                    <a:lstStyle/>
                    <a:p>
                      <a:pPr marL="0" marR="0" algn="ctr">
                        <a:lnSpc>
                          <a:spcPct val="107000"/>
                        </a:lnSpc>
                        <a:spcBef>
                          <a:spcPts val="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SL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Content of Course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Hrs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CLOs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84276">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kern="1200" dirty="0">
                          <a:solidFill>
                            <a:schemeClr val="tx1"/>
                          </a:solidFill>
                          <a:effectLst/>
                          <a:latin typeface="+mn-lt"/>
                          <a:ea typeface="+mn-ea"/>
                          <a:cs typeface="+mn-cs"/>
                        </a:rPr>
                        <a:t>Open Channel flow: Introduction to open channel </a:t>
                      </a:r>
                      <a:r>
                        <a:rPr lang="en-US" sz="1800" kern="1200" dirty="0" err="1">
                          <a:solidFill>
                            <a:schemeClr val="tx1"/>
                          </a:solidFill>
                          <a:effectLst/>
                          <a:latin typeface="+mn-lt"/>
                          <a:ea typeface="+mn-ea"/>
                          <a:cs typeface="+mn-cs"/>
                        </a:rPr>
                        <a:t>flow,its</a:t>
                      </a:r>
                      <a:r>
                        <a:rPr lang="en-US" sz="1800" kern="1200" dirty="0">
                          <a:solidFill>
                            <a:schemeClr val="tx1"/>
                          </a:solidFill>
                          <a:effectLst/>
                          <a:latin typeface="+mn-lt"/>
                          <a:ea typeface="+mn-ea"/>
                          <a:cs typeface="+mn-cs"/>
                        </a:rPr>
                        <a:t> classification and  Comparison between Open Channel Flow and Pipe Flow</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CLO1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52825">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kern="1200" dirty="0">
                          <a:solidFill>
                            <a:schemeClr val="tx1"/>
                          </a:solidFill>
                          <a:effectLst/>
                          <a:latin typeface="+mn-lt"/>
                          <a:ea typeface="+mn-ea"/>
                          <a:cs typeface="+mn-cs"/>
                        </a:rPr>
                        <a:t>Channel Geometry: Flow area, wetted perimeter, hydraulic radius, </a:t>
                      </a:r>
                      <a:r>
                        <a:rPr lang="en-US" sz="1800" kern="1200" dirty="0" err="1">
                          <a:solidFill>
                            <a:schemeClr val="tx1"/>
                          </a:solidFill>
                          <a:effectLst/>
                          <a:latin typeface="+mn-lt"/>
                          <a:ea typeface="+mn-ea"/>
                          <a:cs typeface="+mn-cs"/>
                        </a:rPr>
                        <a:t>topwidth</a:t>
                      </a:r>
                      <a:r>
                        <a:rPr lang="en-US" sz="1800" kern="1200" dirty="0">
                          <a:solidFill>
                            <a:schemeClr val="tx1"/>
                          </a:solidFill>
                          <a:effectLst/>
                          <a:latin typeface="+mn-lt"/>
                          <a:ea typeface="+mn-ea"/>
                          <a:cs typeface="+mn-cs"/>
                        </a:rPr>
                        <a:t> ,hydraulic depth.</a:t>
                      </a:r>
                    </a:p>
                    <a:p>
                      <a:endParaRPr lang="en-US" sz="1400" kern="1200" dirty="0">
                        <a:solidFill>
                          <a:schemeClr val="tx1"/>
                        </a:solidFill>
                        <a:effectLst/>
                        <a:latin typeface="+mn-lt"/>
                        <a:ea typeface="+mn-ea"/>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CLO1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52825">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kern="1200" dirty="0">
                          <a:solidFill>
                            <a:schemeClr val="tx1"/>
                          </a:solidFill>
                          <a:effectLst/>
                          <a:latin typeface="+mn-lt"/>
                          <a:ea typeface="+mn-ea"/>
                          <a:cs typeface="+mn-cs"/>
                        </a:rPr>
                        <a:t>State of Flow : Effect of viscosity and gravity in open channel flow</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CLO2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52825">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a:endParaRPr lang="en-US" sz="1400" b="0" i="0" u="none" strike="noStrike"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Velocity Profile &amp; Velocity Distribution Coefficient</a:t>
                      </a:r>
                    </a:p>
                    <a:p>
                      <a:br>
                        <a:rPr lang="en-US" sz="1400" dirty="0"/>
                      </a:br>
                      <a:endParaRPr lang="en-US" sz="1400" kern="1200" dirty="0">
                        <a:solidFill>
                          <a:schemeClr val="tx1"/>
                        </a:solidFill>
                        <a:effectLst/>
                        <a:latin typeface="+mn-lt"/>
                        <a:ea typeface="+mn-ea"/>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CLO2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852825">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kern="1200" dirty="0">
                          <a:solidFill>
                            <a:schemeClr val="tx1"/>
                          </a:solidFill>
                          <a:effectLst/>
                          <a:latin typeface="+mn-lt"/>
                          <a:ea typeface="+mn-ea"/>
                          <a:cs typeface="+mn-cs"/>
                        </a:rPr>
                        <a:t>Energy &amp; momentum principles: Specific energy and curve, critical flow, critical depth &amp; condition for minimum specific energy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CLO 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4675910"/>
                  </a:ext>
                </a:extLst>
              </a:tr>
            </a:tbl>
          </a:graphicData>
        </a:graphic>
      </p:graphicFrame>
      <p:sp>
        <p:nvSpPr>
          <p:cNvPr id="2" name="Slide Number Placeholder 1">
            <a:extLst>
              <a:ext uri="{FF2B5EF4-FFF2-40B4-BE49-F238E27FC236}">
                <a16:creationId xmlns:a16="http://schemas.microsoft.com/office/drawing/2014/main" id="{FD6DBEE6-1DA2-10B5-A32B-B8701683151D}"/>
              </a:ext>
            </a:extLst>
          </p:cNvPr>
          <p:cNvSpPr>
            <a:spLocks noGrp="1"/>
          </p:cNvSpPr>
          <p:nvPr>
            <p:ph type="sldNum" sz="quarter" idx="12"/>
          </p:nvPr>
        </p:nvSpPr>
        <p:spPr/>
        <p:txBody>
          <a:bodyPr/>
          <a:lstStyle/>
          <a:p>
            <a:fld id="{34216374-E7D6-4C74-ADA3-2C9987A1DEB2}" type="slidenum">
              <a:rPr lang="en-US" smtClean="0"/>
              <a:t>4</a:t>
            </a:fld>
            <a:endParaRPr lang="en-US"/>
          </a:p>
        </p:txBody>
      </p:sp>
    </p:spTree>
    <p:extLst>
      <p:ext uri="{BB962C8B-B14F-4D97-AF65-F5344CB8AC3E}">
        <p14:creationId xmlns:p14="http://schemas.microsoft.com/office/powerpoint/2010/main" val="12774343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32582" y="325935"/>
            <a:ext cx="2198594" cy="402061"/>
          </a:xfrm>
          <a:prstGeom prst="rect">
            <a:avLst/>
          </a:prstGeom>
        </p:spPr>
        <p:txBody>
          <a:bodyPr vert="horz" wrap="square" lIns="0" tIns="10950" rIns="0" bIns="0" rtlCol="0" anchor="ctr">
            <a:spAutoFit/>
          </a:bodyPr>
          <a:lstStyle/>
          <a:p>
            <a:pPr marL="11527">
              <a:lnSpc>
                <a:spcPct val="100000"/>
              </a:lnSpc>
              <a:spcBef>
                <a:spcPts val="86"/>
              </a:spcBef>
            </a:pPr>
            <a:r>
              <a:rPr sz="2541" spc="23" dirty="0"/>
              <a:t>State</a:t>
            </a:r>
            <a:r>
              <a:rPr sz="2541" spc="300" dirty="0"/>
              <a:t> </a:t>
            </a:r>
            <a:r>
              <a:rPr sz="2541" dirty="0"/>
              <a:t>of</a:t>
            </a:r>
            <a:r>
              <a:rPr sz="2541" spc="313" dirty="0"/>
              <a:t> </a:t>
            </a:r>
            <a:r>
              <a:rPr sz="2541" spc="-5" dirty="0"/>
              <a:t>Flow</a:t>
            </a:r>
            <a:endParaRPr sz="2541" dirty="0"/>
          </a:p>
        </p:txBody>
      </p:sp>
      <p:sp>
        <p:nvSpPr>
          <p:cNvPr id="3" name="object 3"/>
          <p:cNvSpPr txBox="1"/>
          <p:nvPr/>
        </p:nvSpPr>
        <p:spPr>
          <a:xfrm>
            <a:off x="2638530" y="1256800"/>
            <a:ext cx="2865376" cy="346795"/>
          </a:xfrm>
          <a:prstGeom prst="rect">
            <a:avLst/>
          </a:prstGeom>
        </p:spPr>
        <p:txBody>
          <a:bodyPr vert="horz" wrap="square" lIns="0" tIns="11526" rIns="0" bIns="0" rtlCol="0">
            <a:spAutoFit/>
          </a:bodyPr>
          <a:lstStyle/>
          <a:p>
            <a:pPr marL="322743" indent="-311216">
              <a:spcBef>
                <a:spcPts val="91"/>
              </a:spcBef>
              <a:buClr>
                <a:srgbClr val="CC6500"/>
              </a:buClr>
              <a:buSzPct val="70833"/>
              <a:buFont typeface="Lucida Sans Unicode"/>
              <a:buChar char="■"/>
              <a:tabLst>
                <a:tab pos="322166" algn="l"/>
                <a:tab pos="322743" algn="l"/>
              </a:tabLst>
            </a:pPr>
            <a:r>
              <a:rPr sz="2178" dirty="0">
                <a:solidFill>
                  <a:srgbClr val="3232FF"/>
                </a:solidFill>
                <a:latin typeface="Comic Sans MS"/>
                <a:cs typeface="Comic Sans MS"/>
              </a:rPr>
              <a:t>Effect</a:t>
            </a:r>
            <a:r>
              <a:rPr sz="2178" spc="-36" dirty="0">
                <a:solidFill>
                  <a:srgbClr val="3232FF"/>
                </a:solidFill>
                <a:latin typeface="Comic Sans MS"/>
                <a:cs typeface="Comic Sans MS"/>
              </a:rPr>
              <a:t> </a:t>
            </a:r>
            <a:r>
              <a:rPr sz="2178" spc="-5" dirty="0">
                <a:solidFill>
                  <a:srgbClr val="3232FF"/>
                </a:solidFill>
                <a:latin typeface="Comic Sans MS"/>
                <a:cs typeface="Comic Sans MS"/>
              </a:rPr>
              <a:t>of</a:t>
            </a:r>
            <a:r>
              <a:rPr sz="2178" spc="-50" dirty="0">
                <a:solidFill>
                  <a:srgbClr val="3232FF"/>
                </a:solidFill>
                <a:latin typeface="Comic Sans MS"/>
                <a:cs typeface="Comic Sans MS"/>
              </a:rPr>
              <a:t> </a:t>
            </a:r>
            <a:r>
              <a:rPr sz="2178" spc="-5" dirty="0">
                <a:solidFill>
                  <a:srgbClr val="3232FF"/>
                </a:solidFill>
                <a:latin typeface="Comic Sans MS"/>
                <a:cs typeface="Comic Sans MS"/>
              </a:rPr>
              <a:t>viscosity:</a:t>
            </a:r>
            <a:endParaRPr sz="2178" dirty="0">
              <a:latin typeface="Comic Sans MS"/>
              <a:cs typeface="Comic Sans MS"/>
            </a:endParaRPr>
          </a:p>
        </p:txBody>
      </p:sp>
      <p:sp>
        <p:nvSpPr>
          <p:cNvPr id="4" name="object 4"/>
          <p:cNvSpPr/>
          <p:nvPr/>
        </p:nvSpPr>
        <p:spPr>
          <a:xfrm>
            <a:off x="6867213" y="1845090"/>
            <a:ext cx="435684" cy="0"/>
          </a:xfrm>
          <a:custGeom>
            <a:avLst/>
            <a:gdLst/>
            <a:ahLst/>
            <a:cxnLst/>
            <a:rect l="l" t="t" r="r" b="b"/>
            <a:pathLst>
              <a:path w="480059">
                <a:moveTo>
                  <a:pt x="0" y="0"/>
                </a:moveTo>
                <a:lnTo>
                  <a:pt x="480051" y="0"/>
                </a:lnTo>
              </a:path>
            </a:pathLst>
          </a:custGeom>
          <a:ln w="8948">
            <a:solidFill>
              <a:srgbClr val="000000"/>
            </a:solidFill>
          </a:ln>
        </p:spPr>
        <p:txBody>
          <a:bodyPr wrap="square" lIns="0" tIns="0" rIns="0" bIns="0" rtlCol="0"/>
          <a:lstStyle/>
          <a:p>
            <a:endParaRPr sz="1634"/>
          </a:p>
        </p:txBody>
      </p:sp>
      <p:sp>
        <p:nvSpPr>
          <p:cNvPr id="5" name="object 5"/>
          <p:cNvSpPr txBox="1"/>
          <p:nvPr/>
        </p:nvSpPr>
        <p:spPr>
          <a:xfrm>
            <a:off x="6135532" y="1619309"/>
            <a:ext cx="1190065" cy="366662"/>
          </a:xfrm>
          <a:prstGeom prst="rect">
            <a:avLst/>
          </a:prstGeom>
        </p:spPr>
        <p:txBody>
          <a:bodyPr vert="horz" wrap="square" lIns="0" tIns="10373" rIns="0" bIns="0" rtlCol="0">
            <a:spAutoFit/>
          </a:bodyPr>
          <a:lstStyle/>
          <a:p>
            <a:pPr marL="34580">
              <a:spcBef>
                <a:spcPts val="82"/>
              </a:spcBef>
            </a:pPr>
            <a:r>
              <a:rPr sz="2314" b="1" spc="-9" dirty="0">
                <a:latin typeface="Arial"/>
                <a:cs typeface="Arial"/>
              </a:rPr>
              <a:t>Re</a:t>
            </a:r>
            <a:r>
              <a:rPr sz="2314" b="1" spc="-100" dirty="0">
                <a:latin typeface="Arial"/>
                <a:cs typeface="Arial"/>
              </a:rPr>
              <a:t> </a:t>
            </a:r>
            <a:r>
              <a:rPr sz="2314" spc="-5" dirty="0">
                <a:latin typeface="Symbol"/>
                <a:cs typeface="Symbol"/>
              </a:rPr>
              <a:t></a:t>
            </a:r>
            <a:r>
              <a:rPr sz="2314" spc="204" dirty="0">
                <a:latin typeface="Times New Roman"/>
                <a:cs typeface="Times New Roman"/>
              </a:rPr>
              <a:t> </a:t>
            </a:r>
            <a:r>
              <a:rPr sz="3472" b="1" spc="-14" baseline="35947" dirty="0">
                <a:latin typeface="Arial"/>
                <a:cs typeface="Arial"/>
              </a:rPr>
              <a:t>VR</a:t>
            </a:r>
            <a:endParaRPr sz="3472" baseline="35947" dirty="0">
              <a:latin typeface="Arial"/>
              <a:cs typeface="Arial"/>
            </a:endParaRPr>
          </a:p>
        </p:txBody>
      </p:sp>
      <p:sp>
        <p:nvSpPr>
          <p:cNvPr id="6" name="object 6"/>
          <p:cNvSpPr txBox="1"/>
          <p:nvPr/>
        </p:nvSpPr>
        <p:spPr>
          <a:xfrm>
            <a:off x="2834934" y="4202857"/>
            <a:ext cx="607423" cy="346795"/>
          </a:xfrm>
          <a:prstGeom prst="rect">
            <a:avLst/>
          </a:prstGeom>
        </p:spPr>
        <p:txBody>
          <a:bodyPr vert="horz" wrap="square" lIns="0" tIns="11526" rIns="0" bIns="0" rtlCol="0">
            <a:spAutoFit/>
          </a:bodyPr>
          <a:lstStyle/>
          <a:p>
            <a:pPr marL="11527">
              <a:spcBef>
                <a:spcPts val="91"/>
              </a:spcBef>
            </a:pPr>
            <a:r>
              <a:rPr sz="2178" b="1" dirty="0">
                <a:solidFill>
                  <a:srgbClr val="0000FF"/>
                </a:solidFill>
                <a:latin typeface="Arial"/>
                <a:cs typeface="Arial"/>
              </a:rPr>
              <a:t>O</a:t>
            </a:r>
            <a:r>
              <a:rPr sz="2178" b="1" spc="-9" dirty="0">
                <a:solidFill>
                  <a:srgbClr val="0000FF"/>
                </a:solidFill>
                <a:latin typeface="Arial"/>
                <a:cs typeface="Arial"/>
              </a:rPr>
              <a:t>C</a:t>
            </a:r>
            <a:r>
              <a:rPr sz="2178" b="1" dirty="0">
                <a:solidFill>
                  <a:srgbClr val="0000FF"/>
                </a:solidFill>
                <a:latin typeface="Arial"/>
                <a:cs typeface="Arial"/>
              </a:rPr>
              <a:t>F</a:t>
            </a:r>
            <a:endParaRPr sz="2178">
              <a:latin typeface="Arial"/>
              <a:cs typeface="Arial"/>
            </a:endParaRPr>
          </a:p>
        </p:txBody>
      </p:sp>
      <p:sp>
        <p:nvSpPr>
          <p:cNvPr id="7" name="object 7"/>
          <p:cNvSpPr/>
          <p:nvPr/>
        </p:nvSpPr>
        <p:spPr>
          <a:xfrm>
            <a:off x="3497901" y="3687425"/>
            <a:ext cx="781466" cy="1492624"/>
          </a:xfrm>
          <a:custGeom>
            <a:avLst/>
            <a:gdLst/>
            <a:ahLst/>
            <a:cxnLst/>
            <a:rect l="l" t="t" r="r" b="b"/>
            <a:pathLst>
              <a:path w="861060" h="1644650">
                <a:moveTo>
                  <a:pt x="861060" y="850392"/>
                </a:moveTo>
                <a:lnTo>
                  <a:pt x="784860" y="812292"/>
                </a:lnTo>
                <a:lnTo>
                  <a:pt x="784860" y="845820"/>
                </a:lnTo>
                <a:lnTo>
                  <a:pt x="29997" y="845820"/>
                </a:lnTo>
                <a:lnTo>
                  <a:pt x="7620" y="824484"/>
                </a:lnTo>
                <a:lnTo>
                  <a:pt x="4572" y="822960"/>
                </a:lnTo>
                <a:lnTo>
                  <a:pt x="1524" y="824484"/>
                </a:lnTo>
                <a:lnTo>
                  <a:pt x="0" y="827532"/>
                </a:lnTo>
                <a:lnTo>
                  <a:pt x="1524" y="830580"/>
                </a:lnTo>
                <a:lnTo>
                  <a:pt x="17513" y="845820"/>
                </a:lnTo>
                <a:lnTo>
                  <a:pt x="4572" y="845820"/>
                </a:lnTo>
                <a:lnTo>
                  <a:pt x="1524" y="847344"/>
                </a:lnTo>
                <a:lnTo>
                  <a:pt x="0" y="850392"/>
                </a:lnTo>
                <a:lnTo>
                  <a:pt x="1524" y="853440"/>
                </a:lnTo>
                <a:lnTo>
                  <a:pt x="4572" y="854964"/>
                </a:lnTo>
                <a:lnTo>
                  <a:pt x="27101" y="854964"/>
                </a:lnTo>
                <a:lnTo>
                  <a:pt x="803363" y="1594739"/>
                </a:lnTo>
                <a:lnTo>
                  <a:pt x="780288" y="1618488"/>
                </a:lnTo>
                <a:lnTo>
                  <a:pt x="819912" y="1631188"/>
                </a:lnTo>
                <a:lnTo>
                  <a:pt x="861060" y="1644396"/>
                </a:lnTo>
                <a:lnTo>
                  <a:pt x="833628" y="1563624"/>
                </a:lnTo>
                <a:lnTo>
                  <a:pt x="809371" y="1588554"/>
                </a:lnTo>
                <a:lnTo>
                  <a:pt x="39598" y="854964"/>
                </a:lnTo>
                <a:lnTo>
                  <a:pt x="784860" y="854964"/>
                </a:lnTo>
                <a:lnTo>
                  <a:pt x="784860" y="888492"/>
                </a:lnTo>
                <a:lnTo>
                  <a:pt x="803148" y="879348"/>
                </a:lnTo>
                <a:lnTo>
                  <a:pt x="861060" y="850392"/>
                </a:lnTo>
                <a:close/>
              </a:path>
              <a:path w="861060" h="1644650">
                <a:moveTo>
                  <a:pt x="861060" y="0"/>
                </a:moveTo>
                <a:lnTo>
                  <a:pt x="780288" y="25908"/>
                </a:lnTo>
                <a:lnTo>
                  <a:pt x="803363" y="49644"/>
                </a:lnTo>
                <a:lnTo>
                  <a:pt x="1524" y="813816"/>
                </a:lnTo>
                <a:lnTo>
                  <a:pt x="0" y="816864"/>
                </a:lnTo>
                <a:lnTo>
                  <a:pt x="1524" y="819912"/>
                </a:lnTo>
                <a:lnTo>
                  <a:pt x="4572" y="821436"/>
                </a:lnTo>
                <a:lnTo>
                  <a:pt x="7620" y="819912"/>
                </a:lnTo>
                <a:lnTo>
                  <a:pt x="809371" y="55829"/>
                </a:lnTo>
                <a:lnTo>
                  <a:pt x="819912" y="66662"/>
                </a:lnTo>
                <a:lnTo>
                  <a:pt x="833628" y="80772"/>
                </a:lnTo>
                <a:lnTo>
                  <a:pt x="861060" y="0"/>
                </a:lnTo>
                <a:close/>
              </a:path>
            </a:pathLst>
          </a:custGeom>
          <a:solidFill>
            <a:srgbClr val="0000FF"/>
          </a:solidFill>
        </p:spPr>
        <p:txBody>
          <a:bodyPr wrap="square" lIns="0" tIns="0" rIns="0" bIns="0" rtlCol="0"/>
          <a:lstStyle/>
          <a:p>
            <a:endParaRPr sz="1634"/>
          </a:p>
        </p:txBody>
      </p:sp>
      <p:sp>
        <p:nvSpPr>
          <p:cNvPr id="8" name="object 8"/>
          <p:cNvSpPr txBox="1"/>
          <p:nvPr/>
        </p:nvSpPr>
        <p:spPr>
          <a:xfrm>
            <a:off x="4341157" y="3467034"/>
            <a:ext cx="3042877" cy="346795"/>
          </a:xfrm>
          <a:prstGeom prst="rect">
            <a:avLst/>
          </a:prstGeom>
        </p:spPr>
        <p:txBody>
          <a:bodyPr vert="horz" wrap="square" lIns="0" tIns="11526" rIns="0" bIns="0" rtlCol="0">
            <a:spAutoFit/>
          </a:bodyPr>
          <a:lstStyle/>
          <a:p>
            <a:pPr marL="11527">
              <a:spcBef>
                <a:spcPts val="91"/>
              </a:spcBef>
              <a:tabLst>
                <a:tab pos="1901876" algn="l"/>
              </a:tabLst>
            </a:pPr>
            <a:r>
              <a:rPr sz="2178" spc="-5" dirty="0">
                <a:latin typeface="Arial MT"/>
                <a:cs typeface="Arial MT"/>
              </a:rPr>
              <a:t>Laminar</a:t>
            </a:r>
            <a:r>
              <a:rPr sz="2178" spc="14" dirty="0">
                <a:latin typeface="Arial MT"/>
                <a:cs typeface="Arial MT"/>
              </a:rPr>
              <a:t> </a:t>
            </a:r>
            <a:r>
              <a:rPr sz="2178" spc="-9" dirty="0">
                <a:latin typeface="Arial MT"/>
                <a:cs typeface="Arial MT"/>
              </a:rPr>
              <a:t>OCF,	</a:t>
            </a:r>
            <a:r>
              <a:rPr sz="2178" b="1" spc="-5" dirty="0">
                <a:latin typeface="Arial"/>
                <a:cs typeface="Arial"/>
              </a:rPr>
              <a:t>Re</a:t>
            </a:r>
            <a:r>
              <a:rPr sz="2178" b="1" spc="-36" dirty="0">
                <a:latin typeface="Arial"/>
                <a:cs typeface="Arial"/>
              </a:rPr>
              <a:t> </a:t>
            </a:r>
            <a:r>
              <a:rPr sz="2178" dirty="0">
                <a:latin typeface="Arial MT"/>
                <a:cs typeface="Arial MT"/>
              </a:rPr>
              <a:t>&lt;</a:t>
            </a:r>
            <a:r>
              <a:rPr sz="2178" spc="-50" dirty="0">
                <a:latin typeface="Arial MT"/>
                <a:cs typeface="Arial MT"/>
              </a:rPr>
              <a:t> </a:t>
            </a:r>
            <a:r>
              <a:rPr sz="2178" spc="-5" dirty="0">
                <a:latin typeface="Arial MT"/>
                <a:cs typeface="Arial MT"/>
              </a:rPr>
              <a:t>500</a:t>
            </a:r>
            <a:endParaRPr sz="2178">
              <a:latin typeface="Arial MT"/>
              <a:cs typeface="Arial MT"/>
            </a:endParaRPr>
          </a:p>
        </p:txBody>
      </p:sp>
      <p:sp>
        <p:nvSpPr>
          <p:cNvPr id="9" name="object 9"/>
          <p:cNvSpPr txBox="1"/>
          <p:nvPr/>
        </p:nvSpPr>
        <p:spPr>
          <a:xfrm>
            <a:off x="4273390" y="4241585"/>
            <a:ext cx="4330913" cy="346795"/>
          </a:xfrm>
          <a:prstGeom prst="rect">
            <a:avLst/>
          </a:prstGeom>
        </p:spPr>
        <p:txBody>
          <a:bodyPr vert="horz" wrap="square" lIns="0" tIns="11526" rIns="0" bIns="0" rtlCol="0">
            <a:spAutoFit/>
          </a:bodyPr>
          <a:lstStyle/>
          <a:p>
            <a:pPr marL="11527">
              <a:spcBef>
                <a:spcPts val="91"/>
              </a:spcBef>
            </a:pPr>
            <a:r>
              <a:rPr sz="2178" spc="-5" dirty="0">
                <a:latin typeface="Arial MT"/>
                <a:cs typeface="Arial MT"/>
              </a:rPr>
              <a:t>Transitional OCF,</a:t>
            </a:r>
            <a:r>
              <a:rPr sz="2178" spc="-9" dirty="0">
                <a:latin typeface="Arial MT"/>
                <a:cs typeface="Arial MT"/>
              </a:rPr>
              <a:t> </a:t>
            </a:r>
            <a:r>
              <a:rPr sz="2178" spc="-5" dirty="0">
                <a:latin typeface="Arial MT"/>
                <a:cs typeface="Arial MT"/>
              </a:rPr>
              <a:t>500 </a:t>
            </a:r>
            <a:r>
              <a:rPr sz="2178" dirty="0">
                <a:latin typeface="Arial MT"/>
                <a:cs typeface="Arial MT"/>
              </a:rPr>
              <a:t>&lt;</a:t>
            </a:r>
            <a:r>
              <a:rPr sz="2178" spc="5" dirty="0">
                <a:latin typeface="Arial MT"/>
                <a:cs typeface="Arial MT"/>
              </a:rPr>
              <a:t> </a:t>
            </a:r>
            <a:r>
              <a:rPr sz="2178" b="1" spc="-5" dirty="0">
                <a:latin typeface="Arial"/>
                <a:cs typeface="Arial"/>
              </a:rPr>
              <a:t>Re </a:t>
            </a:r>
            <a:r>
              <a:rPr sz="2178" dirty="0">
                <a:latin typeface="Arial MT"/>
                <a:cs typeface="Arial MT"/>
              </a:rPr>
              <a:t>&lt;</a:t>
            </a:r>
            <a:r>
              <a:rPr sz="2178" spc="-14" dirty="0">
                <a:latin typeface="Arial MT"/>
                <a:cs typeface="Arial MT"/>
              </a:rPr>
              <a:t> </a:t>
            </a:r>
            <a:r>
              <a:rPr sz="2178" spc="-5" dirty="0">
                <a:latin typeface="Arial MT"/>
                <a:cs typeface="Arial MT"/>
              </a:rPr>
              <a:t>1000</a:t>
            </a:r>
            <a:endParaRPr sz="2178">
              <a:latin typeface="Arial MT"/>
              <a:cs typeface="Arial MT"/>
            </a:endParaRPr>
          </a:p>
        </p:txBody>
      </p:sp>
      <p:sp>
        <p:nvSpPr>
          <p:cNvPr id="10" name="object 10"/>
          <p:cNvSpPr txBox="1"/>
          <p:nvPr/>
        </p:nvSpPr>
        <p:spPr>
          <a:xfrm>
            <a:off x="4273386" y="5014751"/>
            <a:ext cx="3366759" cy="346795"/>
          </a:xfrm>
          <a:prstGeom prst="rect">
            <a:avLst/>
          </a:prstGeom>
        </p:spPr>
        <p:txBody>
          <a:bodyPr vert="horz" wrap="square" lIns="0" tIns="11526" rIns="0" bIns="0" rtlCol="0">
            <a:spAutoFit/>
          </a:bodyPr>
          <a:lstStyle/>
          <a:p>
            <a:pPr marL="11527">
              <a:spcBef>
                <a:spcPts val="91"/>
              </a:spcBef>
              <a:tabLst>
                <a:tab pos="2070739" algn="l"/>
              </a:tabLst>
            </a:pPr>
            <a:r>
              <a:rPr sz="2178" spc="-5" dirty="0">
                <a:latin typeface="Arial MT"/>
                <a:cs typeface="Arial MT"/>
              </a:rPr>
              <a:t>Turbulent</a:t>
            </a:r>
            <a:r>
              <a:rPr sz="2178" spc="5" dirty="0">
                <a:latin typeface="Arial MT"/>
                <a:cs typeface="Arial MT"/>
              </a:rPr>
              <a:t> </a:t>
            </a:r>
            <a:r>
              <a:rPr sz="2178" spc="-5" dirty="0">
                <a:latin typeface="Arial MT"/>
                <a:cs typeface="Arial MT"/>
              </a:rPr>
              <a:t>OCF,	</a:t>
            </a:r>
            <a:r>
              <a:rPr sz="2178" b="1" spc="-5" dirty="0">
                <a:latin typeface="Arial"/>
                <a:cs typeface="Arial"/>
              </a:rPr>
              <a:t>Re</a:t>
            </a:r>
            <a:r>
              <a:rPr sz="2178" b="1" spc="-36" dirty="0">
                <a:latin typeface="Arial"/>
                <a:cs typeface="Arial"/>
              </a:rPr>
              <a:t> </a:t>
            </a:r>
            <a:r>
              <a:rPr sz="2178" dirty="0">
                <a:latin typeface="Arial MT"/>
                <a:cs typeface="Arial MT"/>
              </a:rPr>
              <a:t>&gt;</a:t>
            </a:r>
            <a:r>
              <a:rPr sz="2178" spc="-36" dirty="0">
                <a:latin typeface="Arial MT"/>
                <a:cs typeface="Arial MT"/>
              </a:rPr>
              <a:t> </a:t>
            </a:r>
            <a:r>
              <a:rPr sz="2178" spc="-5" dirty="0">
                <a:latin typeface="Arial MT"/>
                <a:cs typeface="Arial MT"/>
              </a:rPr>
              <a:t>1000</a:t>
            </a:r>
            <a:endParaRPr sz="2178">
              <a:latin typeface="Arial MT"/>
              <a:cs typeface="Arial MT"/>
            </a:endParaRPr>
          </a:p>
        </p:txBody>
      </p:sp>
      <p:sp>
        <p:nvSpPr>
          <p:cNvPr id="11" name="object 11"/>
          <p:cNvSpPr txBox="1"/>
          <p:nvPr/>
        </p:nvSpPr>
        <p:spPr>
          <a:xfrm>
            <a:off x="2768545" y="1679885"/>
            <a:ext cx="5780891" cy="1019747"/>
          </a:xfrm>
          <a:prstGeom prst="rect">
            <a:avLst/>
          </a:prstGeom>
        </p:spPr>
        <p:txBody>
          <a:bodyPr vert="horz" wrap="square" lIns="0" tIns="172891" rIns="0" bIns="0" rtlCol="0">
            <a:spAutoFit/>
          </a:bodyPr>
          <a:lstStyle/>
          <a:p>
            <a:pPr marR="1369351" algn="r">
              <a:spcBef>
                <a:spcPts val="1361"/>
              </a:spcBef>
            </a:pPr>
            <a:r>
              <a:rPr sz="2314" spc="-5" dirty="0">
                <a:latin typeface="Symbol"/>
                <a:cs typeface="Symbol"/>
              </a:rPr>
              <a:t></a:t>
            </a:r>
            <a:endParaRPr sz="2314" dirty="0">
              <a:latin typeface="Symbol"/>
              <a:cs typeface="Symbol"/>
            </a:endParaRPr>
          </a:p>
          <a:p>
            <a:pPr marL="11527">
              <a:spcBef>
                <a:spcPts val="1203"/>
              </a:spcBef>
            </a:pPr>
            <a:r>
              <a:rPr sz="2178" spc="-5" dirty="0">
                <a:latin typeface="Times New Roman"/>
                <a:cs typeface="Times New Roman"/>
              </a:rPr>
              <a:t>Note</a:t>
            </a:r>
            <a:r>
              <a:rPr sz="2178" dirty="0">
                <a:latin typeface="Times New Roman"/>
                <a:cs typeface="Times New Roman"/>
              </a:rPr>
              <a:t> </a:t>
            </a:r>
            <a:r>
              <a:rPr sz="2178" spc="-9" dirty="0">
                <a:latin typeface="Times New Roman"/>
                <a:cs typeface="Times New Roman"/>
              </a:rPr>
              <a:t>that</a:t>
            </a:r>
            <a:r>
              <a:rPr sz="2178" dirty="0">
                <a:latin typeface="Times New Roman"/>
                <a:cs typeface="Times New Roman"/>
              </a:rPr>
              <a:t> </a:t>
            </a:r>
            <a:r>
              <a:rPr sz="2178" b="1" dirty="0">
                <a:solidFill>
                  <a:srgbClr val="006FC0"/>
                </a:solidFill>
                <a:latin typeface="Times New Roman"/>
                <a:cs typeface="Times New Roman"/>
              </a:rPr>
              <a:t>R</a:t>
            </a:r>
            <a:r>
              <a:rPr sz="2178" b="1" spc="-9" dirty="0">
                <a:solidFill>
                  <a:srgbClr val="006FC0"/>
                </a:solidFill>
                <a:latin typeface="Times New Roman"/>
                <a:cs typeface="Times New Roman"/>
              </a:rPr>
              <a:t> </a:t>
            </a:r>
            <a:r>
              <a:rPr sz="2178" dirty="0">
                <a:latin typeface="Times New Roman"/>
                <a:cs typeface="Times New Roman"/>
              </a:rPr>
              <a:t>in</a:t>
            </a:r>
            <a:r>
              <a:rPr sz="2178" spc="-5" dirty="0">
                <a:latin typeface="Times New Roman"/>
                <a:cs typeface="Times New Roman"/>
              </a:rPr>
              <a:t> Reynold</a:t>
            </a:r>
            <a:r>
              <a:rPr sz="2178" spc="-14" dirty="0">
                <a:latin typeface="Times New Roman"/>
                <a:cs typeface="Times New Roman"/>
              </a:rPr>
              <a:t> </a:t>
            </a:r>
            <a:r>
              <a:rPr sz="2178" spc="-9" dirty="0">
                <a:latin typeface="Times New Roman"/>
                <a:cs typeface="Times New Roman"/>
              </a:rPr>
              <a:t>number</a:t>
            </a:r>
            <a:r>
              <a:rPr sz="2178" dirty="0">
                <a:latin typeface="Times New Roman"/>
                <a:cs typeface="Times New Roman"/>
              </a:rPr>
              <a:t> is </a:t>
            </a:r>
            <a:r>
              <a:rPr sz="2178" spc="-5" dirty="0">
                <a:latin typeface="Times New Roman"/>
                <a:cs typeface="Times New Roman"/>
              </a:rPr>
              <a:t>Hydraulic</a:t>
            </a:r>
            <a:r>
              <a:rPr sz="2178" dirty="0">
                <a:latin typeface="Times New Roman"/>
                <a:cs typeface="Times New Roman"/>
              </a:rPr>
              <a:t> </a:t>
            </a:r>
            <a:r>
              <a:rPr sz="2178" spc="-9" dirty="0">
                <a:latin typeface="Times New Roman"/>
                <a:cs typeface="Times New Roman"/>
              </a:rPr>
              <a:t>Radius</a:t>
            </a:r>
            <a:endParaRPr sz="2178" dirty="0">
              <a:latin typeface="Times New Roman"/>
              <a:cs typeface="Times New Roman"/>
            </a:endParaRPr>
          </a:p>
        </p:txBody>
      </p:sp>
      <p:sp>
        <p:nvSpPr>
          <p:cNvPr id="12" name="Slide Number Placeholder 11">
            <a:extLst>
              <a:ext uri="{FF2B5EF4-FFF2-40B4-BE49-F238E27FC236}">
                <a16:creationId xmlns:a16="http://schemas.microsoft.com/office/drawing/2014/main" id="{30827ABD-B4CC-0D6C-23AA-E5FB6E879844}"/>
              </a:ext>
            </a:extLst>
          </p:cNvPr>
          <p:cNvSpPr>
            <a:spLocks noGrp="1"/>
          </p:cNvSpPr>
          <p:nvPr>
            <p:ph type="sldNum" sz="quarter" idx="12"/>
          </p:nvPr>
        </p:nvSpPr>
        <p:spPr/>
        <p:txBody>
          <a:bodyPr/>
          <a:lstStyle/>
          <a:p>
            <a:fld id="{34216374-E7D6-4C74-ADA3-2C9987A1DEB2}" type="slidenum">
              <a:rPr lang="en-US" smtClean="0"/>
              <a:t>40</a:t>
            </a:fld>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09622" y="437375"/>
            <a:ext cx="4118600" cy="688747"/>
          </a:xfrm>
          <a:prstGeom prst="rect">
            <a:avLst/>
          </a:prstGeom>
        </p:spPr>
        <p:txBody>
          <a:bodyPr vert="horz" wrap="square" lIns="0" tIns="11526" rIns="0" bIns="0" rtlCol="0" anchor="ctr">
            <a:spAutoFit/>
          </a:bodyPr>
          <a:lstStyle/>
          <a:p>
            <a:pPr marL="11527">
              <a:lnSpc>
                <a:spcPct val="100000"/>
              </a:lnSpc>
              <a:spcBef>
                <a:spcPts val="91"/>
              </a:spcBef>
            </a:pPr>
            <a:r>
              <a:rPr dirty="0"/>
              <a:t>Effect</a:t>
            </a:r>
            <a:r>
              <a:rPr spc="377" dirty="0"/>
              <a:t> </a:t>
            </a:r>
            <a:r>
              <a:rPr spc="-5" dirty="0"/>
              <a:t>of</a:t>
            </a:r>
            <a:r>
              <a:rPr spc="377" dirty="0"/>
              <a:t> </a:t>
            </a:r>
            <a:r>
              <a:rPr spc="27" dirty="0"/>
              <a:t>Gravity</a:t>
            </a:r>
          </a:p>
        </p:txBody>
      </p:sp>
      <p:sp>
        <p:nvSpPr>
          <p:cNvPr id="3" name="object 3"/>
          <p:cNvSpPr txBox="1"/>
          <p:nvPr/>
        </p:nvSpPr>
        <p:spPr>
          <a:xfrm>
            <a:off x="2638530" y="1236053"/>
            <a:ext cx="6518557" cy="1542291"/>
          </a:xfrm>
          <a:prstGeom prst="rect">
            <a:avLst/>
          </a:prstGeom>
        </p:spPr>
        <p:txBody>
          <a:bodyPr vert="horz" wrap="square" lIns="0" tIns="39189" rIns="0" bIns="0" rtlCol="0">
            <a:spAutoFit/>
          </a:bodyPr>
          <a:lstStyle/>
          <a:p>
            <a:pPr marL="322166" marR="4611" indent="-311216" algn="just">
              <a:lnSpc>
                <a:spcPct val="90200"/>
              </a:lnSpc>
              <a:spcBef>
                <a:spcPts val="309"/>
              </a:spcBef>
              <a:buClr>
                <a:srgbClr val="CC6500"/>
              </a:buClr>
              <a:buSzPct val="70000"/>
              <a:buFont typeface="Lucida Sans Unicode"/>
              <a:buChar char="■"/>
              <a:tabLst>
                <a:tab pos="322743" algn="l"/>
              </a:tabLst>
            </a:pPr>
            <a:r>
              <a:rPr sz="1815" dirty="0">
                <a:solidFill>
                  <a:srgbClr val="3232FF"/>
                </a:solidFill>
                <a:latin typeface="Comic Sans MS"/>
                <a:cs typeface="Comic Sans MS"/>
              </a:rPr>
              <a:t>In </a:t>
            </a:r>
            <a:r>
              <a:rPr sz="1815" spc="-5" dirty="0">
                <a:solidFill>
                  <a:srgbClr val="3232FF"/>
                </a:solidFill>
                <a:latin typeface="Comic Sans MS"/>
                <a:cs typeface="Comic Sans MS"/>
              </a:rPr>
              <a:t>open-channel </a:t>
            </a:r>
            <a:r>
              <a:rPr sz="1815" dirty="0">
                <a:solidFill>
                  <a:srgbClr val="3232FF"/>
                </a:solidFill>
                <a:latin typeface="Comic Sans MS"/>
                <a:cs typeface="Comic Sans MS"/>
              </a:rPr>
              <a:t>flow </a:t>
            </a:r>
            <a:r>
              <a:rPr sz="1815" spc="-5" dirty="0">
                <a:solidFill>
                  <a:srgbClr val="3232FF"/>
                </a:solidFill>
                <a:latin typeface="Comic Sans MS"/>
                <a:cs typeface="Comic Sans MS"/>
              </a:rPr>
              <a:t>the driving </a:t>
            </a:r>
            <a:r>
              <a:rPr sz="1815" dirty="0">
                <a:solidFill>
                  <a:srgbClr val="3232FF"/>
                </a:solidFill>
                <a:latin typeface="Comic Sans MS"/>
                <a:cs typeface="Comic Sans MS"/>
              </a:rPr>
              <a:t>force</a:t>
            </a:r>
            <a:r>
              <a:rPr sz="1815" spc="5" dirty="0">
                <a:solidFill>
                  <a:srgbClr val="3232FF"/>
                </a:solidFill>
                <a:latin typeface="Comic Sans MS"/>
                <a:cs typeface="Comic Sans MS"/>
              </a:rPr>
              <a:t> </a:t>
            </a:r>
            <a:r>
              <a:rPr sz="1815" spc="-5" dirty="0">
                <a:solidFill>
                  <a:srgbClr val="3232FF"/>
                </a:solidFill>
                <a:latin typeface="Comic Sans MS"/>
                <a:cs typeface="Comic Sans MS"/>
              </a:rPr>
              <a:t>(that </a:t>
            </a:r>
            <a:r>
              <a:rPr sz="1815" dirty="0">
                <a:solidFill>
                  <a:srgbClr val="3232FF"/>
                </a:solidFill>
                <a:latin typeface="Comic Sans MS"/>
                <a:cs typeface="Comic Sans MS"/>
              </a:rPr>
              <a:t>is </a:t>
            </a:r>
            <a:r>
              <a:rPr sz="1815" spc="-5" dirty="0">
                <a:solidFill>
                  <a:srgbClr val="3232FF"/>
                </a:solidFill>
                <a:latin typeface="Comic Sans MS"/>
                <a:cs typeface="Comic Sans MS"/>
              </a:rPr>
              <a:t>the force </a:t>
            </a:r>
            <a:r>
              <a:rPr sz="1815" spc="-531" dirty="0">
                <a:solidFill>
                  <a:srgbClr val="3232FF"/>
                </a:solidFill>
                <a:latin typeface="Comic Sans MS"/>
                <a:cs typeface="Comic Sans MS"/>
              </a:rPr>
              <a:t> </a:t>
            </a:r>
            <a:r>
              <a:rPr sz="1815" spc="-5" dirty="0">
                <a:solidFill>
                  <a:srgbClr val="3232FF"/>
                </a:solidFill>
                <a:latin typeface="Comic Sans MS"/>
                <a:cs typeface="Comic Sans MS"/>
              </a:rPr>
              <a:t>causing the motion) </a:t>
            </a:r>
            <a:r>
              <a:rPr sz="1815" dirty="0">
                <a:solidFill>
                  <a:srgbClr val="3232FF"/>
                </a:solidFill>
                <a:latin typeface="Comic Sans MS"/>
                <a:cs typeface="Comic Sans MS"/>
              </a:rPr>
              <a:t>is </a:t>
            </a:r>
            <a:r>
              <a:rPr sz="1815" spc="-5" dirty="0">
                <a:solidFill>
                  <a:srgbClr val="3232FF"/>
                </a:solidFill>
                <a:latin typeface="Comic Sans MS"/>
                <a:cs typeface="Comic Sans MS"/>
              </a:rPr>
              <a:t>the component </a:t>
            </a:r>
            <a:r>
              <a:rPr sz="1815" dirty="0">
                <a:solidFill>
                  <a:srgbClr val="3232FF"/>
                </a:solidFill>
                <a:latin typeface="Comic Sans MS"/>
                <a:cs typeface="Comic Sans MS"/>
              </a:rPr>
              <a:t>of </a:t>
            </a:r>
            <a:r>
              <a:rPr sz="1815" spc="-5" dirty="0">
                <a:solidFill>
                  <a:srgbClr val="3232FF"/>
                </a:solidFill>
                <a:latin typeface="Comic Sans MS"/>
                <a:cs typeface="Comic Sans MS"/>
              </a:rPr>
              <a:t>gravity along the </a:t>
            </a:r>
            <a:r>
              <a:rPr sz="1815" spc="-531" dirty="0">
                <a:solidFill>
                  <a:srgbClr val="3232FF"/>
                </a:solidFill>
                <a:latin typeface="Comic Sans MS"/>
                <a:cs typeface="Comic Sans MS"/>
              </a:rPr>
              <a:t> </a:t>
            </a:r>
            <a:r>
              <a:rPr sz="1815" spc="-5" dirty="0">
                <a:solidFill>
                  <a:srgbClr val="3232FF"/>
                </a:solidFill>
                <a:latin typeface="Comic Sans MS"/>
                <a:cs typeface="Comic Sans MS"/>
              </a:rPr>
              <a:t>channel bottom. Therefore, </a:t>
            </a:r>
            <a:r>
              <a:rPr sz="1815" dirty="0">
                <a:solidFill>
                  <a:srgbClr val="3232FF"/>
                </a:solidFill>
                <a:latin typeface="Comic Sans MS"/>
                <a:cs typeface="Comic Sans MS"/>
              </a:rPr>
              <a:t>it is </a:t>
            </a:r>
            <a:r>
              <a:rPr sz="1815" spc="-5" dirty="0">
                <a:solidFill>
                  <a:srgbClr val="3232FF"/>
                </a:solidFill>
                <a:latin typeface="Comic Sans MS"/>
                <a:cs typeface="Comic Sans MS"/>
              </a:rPr>
              <a:t>clear that, the effect of </a:t>
            </a:r>
            <a:r>
              <a:rPr sz="1815" spc="-531" dirty="0">
                <a:solidFill>
                  <a:srgbClr val="3232FF"/>
                </a:solidFill>
                <a:latin typeface="Comic Sans MS"/>
                <a:cs typeface="Comic Sans MS"/>
              </a:rPr>
              <a:t> </a:t>
            </a:r>
            <a:r>
              <a:rPr sz="1815" spc="-5" dirty="0">
                <a:solidFill>
                  <a:srgbClr val="3232FF"/>
                </a:solidFill>
                <a:latin typeface="Comic Sans MS"/>
                <a:cs typeface="Comic Sans MS"/>
              </a:rPr>
              <a:t>gravity</a:t>
            </a:r>
            <a:r>
              <a:rPr sz="1815" dirty="0">
                <a:solidFill>
                  <a:srgbClr val="3232FF"/>
                </a:solidFill>
                <a:latin typeface="Comic Sans MS"/>
                <a:cs typeface="Comic Sans MS"/>
              </a:rPr>
              <a:t> is</a:t>
            </a:r>
            <a:r>
              <a:rPr sz="1815" spc="-5" dirty="0">
                <a:solidFill>
                  <a:srgbClr val="3232FF"/>
                </a:solidFill>
                <a:latin typeface="Comic Sans MS"/>
                <a:cs typeface="Comic Sans MS"/>
              </a:rPr>
              <a:t> very</a:t>
            </a:r>
            <a:r>
              <a:rPr sz="1815" dirty="0">
                <a:solidFill>
                  <a:srgbClr val="3232FF"/>
                </a:solidFill>
                <a:latin typeface="Comic Sans MS"/>
                <a:cs typeface="Comic Sans MS"/>
              </a:rPr>
              <a:t> </a:t>
            </a:r>
            <a:r>
              <a:rPr sz="1815" spc="-5" dirty="0">
                <a:solidFill>
                  <a:srgbClr val="3232FF"/>
                </a:solidFill>
                <a:latin typeface="Comic Sans MS"/>
                <a:cs typeface="Comic Sans MS"/>
              </a:rPr>
              <a:t>important </a:t>
            </a:r>
            <a:r>
              <a:rPr sz="1815" dirty="0">
                <a:solidFill>
                  <a:srgbClr val="3232FF"/>
                </a:solidFill>
                <a:latin typeface="Comic Sans MS"/>
                <a:cs typeface="Comic Sans MS"/>
              </a:rPr>
              <a:t>in</a:t>
            </a:r>
            <a:r>
              <a:rPr sz="1815" spc="-5" dirty="0">
                <a:solidFill>
                  <a:srgbClr val="3232FF"/>
                </a:solidFill>
                <a:latin typeface="Comic Sans MS"/>
                <a:cs typeface="Comic Sans MS"/>
              </a:rPr>
              <a:t> open-channel</a:t>
            </a:r>
            <a:r>
              <a:rPr sz="1815" spc="5" dirty="0">
                <a:solidFill>
                  <a:srgbClr val="3232FF"/>
                </a:solidFill>
                <a:latin typeface="Comic Sans MS"/>
                <a:cs typeface="Comic Sans MS"/>
              </a:rPr>
              <a:t> </a:t>
            </a:r>
            <a:r>
              <a:rPr sz="1815" dirty="0">
                <a:solidFill>
                  <a:srgbClr val="3232FF"/>
                </a:solidFill>
                <a:latin typeface="Comic Sans MS"/>
                <a:cs typeface="Comic Sans MS"/>
              </a:rPr>
              <a:t>flow.</a:t>
            </a:r>
            <a:endParaRPr sz="1815">
              <a:latin typeface="Comic Sans MS"/>
              <a:cs typeface="Comic Sans MS"/>
            </a:endParaRPr>
          </a:p>
          <a:p>
            <a:pPr marL="322743" indent="-311216">
              <a:spcBef>
                <a:spcPts val="1652"/>
              </a:spcBef>
              <a:buClr>
                <a:srgbClr val="CC6500"/>
              </a:buClr>
              <a:buSzPct val="70000"/>
              <a:buFont typeface="Lucida Sans Unicode"/>
              <a:buChar char="■"/>
              <a:tabLst>
                <a:tab pos="322166" algn="l"/>
                <a:tab pos="322743" algn="l"/>
              </a:tabLst>
            </a:pPr>
            <a:r>
              <a:rPr sz="1815" dirty="0">
                <a:solidFill>
                  <a:srgbClr val="0000FF"/>
                </a:solidFill>
                <a:latin typeface="Comic Sans MS"/>
                <a:cs typeface="Comic Sans MS"/>
              </a:rPr>
              <a:t>In</a:t>
            </a:r>
            <a:r>
              <a:rPr sz="1815" spc="-5" dirty="0">
                <a:solidFill>
                  <a:srgbClr val="0000FF"/>
                </a:solidFill>
                <a:latin typeface="Comic Sans MS"/>
                <a:cs typeface="Comic Sans MS"/>
              </a:rPr>
              <a:t> an open-channel</a:t>
            </a:r>
            <a:r>
              <a:rPr sz="1815" spc="9" dirty="0">
                <a:solidFill>
                  <a:srgbClr val="0000FF"/>
                </a:solidFill>
                <a:latin typeface="Comic Sans MS"/>
                <a:cs typeface="Comic Sans MS"/>
              </a:rPr>
              <a:t> </a:t>
            </a:r>
            <a:r>
              <a:rPr sz="1815" dirty="0">
                <a:solidFill>
                  <a:srgbClr val="0000FF"/>
                </a:solidFill>
                <a:latin typeface="Comic Sans MS"/>
                <a:cs typeface="Comic Sans MS"/>
              </a:rPr>
              <a:t>flow</a:t>
            </a:r>
            <a:r>
              <a:rPr sz="1815" spc="-14" dirty="0">
                <a:solidFill>
                  <a:srgbClr val="0000FF"/>
                </a:solidFill>
                <a:latin typeface="Comic Sans MS"/>
                <a:cs typeface="Comic Sans MS"/>
              </a:rPr>
              <a:t> </a:t>
            </a:r>
            <a:r>
              <a:rPr sz="1815" dirty="0">
                <a:solidFill>
                  <a:srgbClr val="0000FF"/>
                </a:solidFill>
                <a:latin typeface="Comic Sans MS"/>
                <a:cs typeface="Comic Sans MS"/>
              </a:rPr>
              <a:t>Froude </a:t>
            </a:r>
            <a:r>
              <a:rPr sz="1815" spc="-5" dirty="0">
                <a:solidFill>
                  <a:srgbClr val="0000FF"/>
                </a:solidFill>
                <a:latin typeface="Comic Sans MS"/>
                <a:cs typeface="Comic Sans MS"/>
              </a:rPr>
              <a:t>number </a:t>
            </a:r>
            <a:r>
              <a:rPr sz="1815" dirty="0">
                <a:solidFill>
                  <a:srgbClr val="0000FF"/>
                </a:solidFill>
                <a:latin typeface="Comic Sans MS"/>
                <a:cs typeface="Comic Sans MS"/>
              </a:rPr>
              <a:t>is</a:t>
            </a:r>
            <a:r>
              <a:rPr sz="1815" spc="-5" dirty="0">
                <a:solidFill>
                  <a:srgbClr val="0000FF"/>
                </a:solidFill>
                <a:latin typeface="Comic Sans MS"/>
                <a:cs typeface="Comic Sans MS"/>
              </a:rPr>
              <a:t> defined</a:t>
            </a:r>
            <a:r>
              <a:rPr sz="1815" spc="14" dirty="0">
                <a:solidFill>
                  <a:srgbClr val="0000FF"/>
                </a:solidFill>
                <a:latin typeface="Comic Sans MS"/>
                <a:cs typeface="Comic Sans MS"/>
              </a:rPr>
              <a:t> </a:t>
            </a:r>
            <a:r>
              <a:rPr sz="1815" spc="-5" dirty="0">
                <a:solidFill>
                  <a:srgbClr val="0000FF"/>
                </a:solidFill>
                <a:latin typeface="Comic Sans MS"/>
                <a:cs typeface="Comic Sans MS"/>
              </a:rPr>
              <a:t>as:</a:t>
            </a:r>
            <a:endParaRPr sz="1815">
              <a:latin typeface="Comic Sans MS"/>
              <a:cs typeface="Comic Sans MS"/>
            </a:endParaRPr>
          </a:p>
        </p:txBody>
      </p:sp>
      <p:sp>
        <p:nvSpPr>
          <p:cNvPr id="4" name="object 4"/>
          <p:cNvSpPr txBox="1"/>
          <p:nvPr/>
        </p:nvSpPr>
        <p:spPr>
          <a:xfrm>
            <a:off x="2638530" y="4295527"/>
            <a:ext cx="6207931" cy="556606"/>
          </a:xfrm>
          <a:prstGeom prst="rect">
            <a:avLst/>
          </a:prstGeom>
        </p:spPr>
        <p:txBody>
          <a:bodyPr vert="horz" wrap="square" lIns="0" tIns="43223" rIns="0" bIns="0" rtlCol="0">
            <a:spAutoFit/>
          </a:bodyPr>
          <a:lstStyle/>
          <a:p>
            <a:pPr marL="322166" marR="4611" indent="-311216">
              <a:lnSpc>
                <a:spcPts val="1960"/>
              </a:lnSpc>
              <a:spcBef>
                <a:spcPts val="340"/>
              </a:spcBef>
              <a:buClr>
                <a:srgbClr val="CC6500"/>
              </a:buClr>
              <a:buSzPct val="70000"/>
              <a:buFont typeface="Lucida Sans Unicode"/>
              <a:buChar char="■"/>
              <a:tabLst>
                <a:tab pos="322166" algn="l"/>
                <a:tab pos="322743" algn="l"/>
              </a:tabLst>
            </a:pPr>
            <a:r>
              <a:rPr sz="1815" dirty="0">
                <a:solidFill>
                  <a:srgbClr val="3232FF"/>
                </a:solidFill>
                <a:latin typeface="Comic Sans MS"/>
                <a:cs typeface="Comic Sans MS"/>
              </a:rPr>
              <a:t>In </a:t>
            </a:r>
            <a:r>
              <a:rPr sz="1815" spc="-5" dirty="0">
                <a:solidFill>
                  <a:srgbClr val="3232FF"/>
                </a:solidFill>
                <a:latin typeface="Comic Sans MS"/>
                <a:cs typeface="Comic Sans MS"/>
              </a:rPr>
              <a:t>an open-channel </a:t>
            </a:r>
            <a:r>
              <a:rPr sz="1815" dirty="0">
                <a:solidFill>
                  <a:srgbClr val="3232FF"/>
                </a:solidFill>
                <a:latin typeface="Comic Sans MS"/>
                <a:cs typeface="Comic Sans MS"/>
              </a:rPr>
              <a:t>flow, </a:t>
            </a:r>
            <a:r>
              <a:rPr sz="1815" spc="-5" dirty="0">
                <a:solidFill>
                  <a:srgbClr val="3232FF"/>
                </a:solidFill>
                <a:latin typeface="Comic Sans MS"/>
                <a:cs typeface="Comic Sans MS"/>
              </a:rPr>
              <a:t>there </a:t>
            </a:r>
            <a:r>
              <a:rPr sz="1815" dirty="0">
                <a:solidFill>
                  <a:srgbClr val="3232FF"/>
                </a:solidFill>
                <a:latin typeface="Comic Sans MS"/>
                <a:cs typeface="Comic Sans MS"/>
              </a:rPr>
              <a:t>are three </a:t>
            </a:r>
            <a:r>
              <a:rPr sz="1815" spc="-5" dirty="0">
                <a:solidFill>
                  <a:srgbClr val="3232FF"/>
                </a:solidFill>
                <a:latin typeface="Comic Sans MS"/>
                <a:cs typeface="Comic Sans MS"/>
              </a:rPr>
              <a:t>types </a:t>
            </a:r>
            <a:r>
              <a:rPr sz="1815" dirty="0">
                <a:solidFill>
                  <a:srgbClr val="3232FF"/>
                </a:solidFill>
                <a:latin typeface="Comic Sans MS"/>
                <a:cs typeface="Comic Sans MS"/>
              </a:rPr>
              <a:t>of </a:t>
            </a:r>
            <a:r>
              <a:rPr sz="1815" spc="-5" dirty="0">
                <a:solidFill>
                  <a:srgbClr val="3232FF"/>
                </a:solidFill>
                <a:latin typeface="Comic Sans MS"/>
                <a:cs typeface="Comic Sans MS"/>
              </a:rPr>
              <a:t>flow </a:t>
            </a:r>
            <a:r>
              <a:rPr sz="1815" spc="-531" dirty="0">
                <a:solidFill>
                  <a:srgbClr val="3232FF"/>
                </a:solidFill>
                <a:latin typeface="Comic Sans MS"/>
                <a:cs typeface="Comic Sans MS"/>
              </a:rPr>
              <a:t> </a:t>
            </a:r>
            <a:r>
              <a:rPr sz="1815" spc="-5" dirty="0">
                <a:solidFill>
                  <a:srgbClr val="3232FF"/>
                </a:solidFill>
                <a:latin typeface="Comic Sans MS"/>
                <a:cs typeface="Comic Sans MS"/>
              </a:rPr>
              <a:t>depending</a:t>
            </a:r>
            <a:r>
              <a:rPr sz="1815" dirty="0">
                <a:solidFill>
                  <a:srgbClr val="3232FF"/>
                </a:solidFill>
                <a:latin typeface="Comic Sans MS"/>
                <a:cs typeface="Comic Sans MS"/>
              </a:rPr>
              <a:t> on</a:t>
            </a:r>
            <a:r>
              <a:rPr sz="1815" spc="-5" dirty="0">
                <a:solidFill>
                  <a:srgbClr val="3232FF"/>
                </a:solidFill>
                <a:latin typeface="Comic Sans MS"/>
                <a:cs typeface="Comic Sans MS"/>
              </a:rPr>
              <a:t> the value </a:t>
            </a:r>
            <a:r>
              <a:rPr sz="1815" dirty="0">
                <a:solidFill>
                  <a:srgbClr val="3232FF"/>
                </a:solidFill>
                <a:latin typeface="Comic Sans MS"/>
                <a:cs typeface="Comic Sans MS"/>
              </a:rPr>
              <a:t>of</a:t>
            </a:r>
            <a:r>
              <a:rPr sz="1815" spc="-9" dirty="0">
                <a:solidFill>
                  <a:srgbClr val="3232FF"/>
                </a:solidFill>
                <a:latin typeface="Comic Sans MS"/>
                <a:cs typeface="Comic Sans MS"/>
              </a:rPr>
              <a:t> </a:t>
            </a:r>
            <a:r>
              <a:rPr sz="1815" dirty="0">
                <a:solidFill>
                  <a:srgbClr val="3232FF"/>
                </a:solidFill>
                <a:latin typeface="Comic Sans MS"/>
                <a:cs typeface="Comic Sans MS"/>
              </a:rPr>
              <a:t>Froude</a:t>
            </a:r>
            <a:r>
              <a:rPr sz="1815" spc="-5" dirty="0">
                <a:solidFill>
                  <a:srgbClr val="3232FF"/>
                </a:solidFill>
                <a:latin typeface="Comic Sans MS"/>
                <a:cs typeface="Comic Sans MS"/>
              </a:rPr>
              <a:t> number:</a:t>
            </a:r>
            <a:endParaRPr sz="1815">
              <a:latin typeface="Comic Sans MS"/>
              <a:cs typeface="Comic Sans MS"/>
            </a:endParaRPr>
          </a:p>
        </p:txBody>
      </p:sp>
      <p:sp>
        <p:nvSpPr>
          <p:cNvPr id="5" name="object 5"/>
          <p:cNvSpPr txBox="1"/>
          <p:nvPr/>
        </p:nvSpPr>
        <p:spPr>
          <a:xfrm>
            <a:off x="2926681" y="5124018"/>
            <a:ext cx="592439" cy="1096235"/>
          </a:xfrm>
          <a:prstGeom prst="rect">
            <a:avLst/>
          </a:prstGeom>
        </p:spPr>
        <p:txBody>
          <a:bodyPr vert="horz" wrap="square" lIns="0" tIns="12102" rIns="0" bIns="0" rtlCol="0">
            <a:spAutoFit/>
          </a:bodyPr>
          <a:lstStyle/>
          <a:p>
            <a:pPr marL="34580" marR="27664" algn="just">
              <a:lnSpc>
                <a:spcPct val="109800"/>
              </a:lnSpc>
              <a:spcBef>
                <a:spcPts val="95"/>
              </a:spcBef>
            </a:pPr>
            <a:r>
              <a:rPr sz="2178" spc="-5" dirty="0">
                <a:solidFill>
                  <a:srgbClr val="3232FF"/>
                </a:solidFill>
                <a:latin typeface="Comic Sans MS"/>
                <a:cs typeface="Comic Sans MS"/>
              </a:rPr>
              <a:t>F</a:t>
            </a:r>
            <a:r>
              <a:rPr sz="2178" spc="-6" baseline="-20833" dirty="0">
                <a:solidFill>
                  <a:srgbClr val="3232FF"/>
                </a:solidFill>
                <a:latin typeface="Comic Sans MS"/>
                <a:cs typeface="Comic Sans MS"/>
              </a:rPr>
              <a:t>r</a:t>
            </a:r>
            <a:r>
              <a:rPr sz="2178" spc="-5" dirty="0">
                <a:solidFill>
                  <a:srgbClr val="3232FF"/>
                </a:solidFill>
                <a:latin typeface="Comic Sans MS"/>
                <a:cs typeface="Comic Sans MS"/>
              </a:rPr>
              <a:t>&gt;1 </a:t>
            </a:r>
            <a:r>
              <a:rPr sz="2178" spc="-644" dirty="0">
                <a:solidFill>
                  <a:srgbClr val="3232FF"/>
                </a:solidFill>
                <a:latin typeface="Comic Sans MS"/>
                <a:cs typeface="Comic Sans MS"/>
              </a:rPr>
              <a:t> </a:t>
            </a:r>
            <a:r>
              <a:rPr sz="2178" spc="-9" dirty="0">
                <a:solidFill>
                  <a:srgbClr val="3232FF"/>
                </a:solidFill>
                <a:latin typeface="Comic Sans MS"/>
                <a:cs typeface="Comic Sans MS"/>
              </a:rPr>
              <a:t>F</a:t>
            </a:r>
            <a:r>
              <a:rPr sz="2178" spc="6" baseline="-20833" dirty="0">
                <a:solidFill>
                  <a:srgbClr val="3232FF"/>
                </a:solidFill>
                <a:latin typeface="Comic Sans MS"/>
                <a:cs typeface="Comic Sans MS"/>
              </a:rPr>
              <a:t>r</a:t>
            </a:r>
            <a:r>
              <a:rPr sz="2178" spc="-5" dirty="0">
                <a:solidFill>
                  <a:srgbClr val="3232FF"/>
                </a:solidFill>
                <a:latin typeface="Comic Sans MS"/>
                <a:cs typeface="Comic Sans MS"/>
              </a:rPr>
              <a:t>=</a:t>
            </a:r>
            <a:r>
              <a:rPr sz="2178" dirty="0">
                <a:solidFill>
                  <a:srgbClr val="3232FF"/>
                </a:solidFill>
                <a:latin typeface="Comic Sans MS"/>
                <a:cs typeface="Comic Sans MS"/>
              </a:rPr>
              <a:t>1  </a:t>
            </a:r>
            <a:r>
              <a:rPr sz="2178" spc="-5" dirty="0">
                <a:solidFill>
                  <a:srgbClr val="3232FF"/>
                </a:solidFill>
                <a:latin typeface="Comic Sans MS"/>
                <a:cs typeface="Comic Sans MS"/>
              </a:rPr>
              <a:t>F</a:t>
            </a:r>
            <a:r>
              <a:rPr sz="2178" spc="-6" baseline="-20833" dirty="0">
                <a:solidFill>
                  <a:srgbClr val="3232FF"/>
                </a:solidFill>
                <a:latin typeface="Comic Sans MS"/>
                <a:cs typeface="Comic Sans MS"/>
              </a:rPr>
              <a:t>r</a:t>
            </a:r>
            <a:r>
              <a:rPr sz="2178" spc="-5" dirty="0">
                <a:solidFill>
                  <a:srgbClr val="3232FF"/>
                </a:solidFill>
                <a:latin typeface="Comic Sans MS"/>
                <a:cs typeface="Comic Sans MS"/>
              </a:rPr>
              <a:t>&lt;1</a:t>
            </a:r>
            <a:endParaRPr sz="2178">
              <a:latin typeface="Comic Sans MS"/>
              <a:cs typeface="Comic Sans MS"/>
            </a:endParaRPr>
          </a:p>
        </p:txBody>
      </p:sp>
      <p:sp>
        <p:nvSpPr>
          <p:cNvPr id="6" name="object 6"/>
          <p:cNvSpPr txBox="1"/>
          <p:nvPr/>
        </p:nvSpPr>
        <p:spPr>
          <a:xfrm>
            <a:off x="4298125" y="5124018"/>
            <a:ext cx="2371485" cy="1096235"/>
          </a:xfrm>
          <a:prstGeom prst="rect">
            <a:avLst/>
          </a:prstGeom>
        </p:spPr>
        <p:txBody>
          <a:bodyPr vert="horz" wrap="square" lIns="0" tIns="12102" rIns="0" bIns="0" rtlCol="0">
            <a:spAutoFit/>
          </a:bodyPr>
          <a:lstStyle/>
          <a:p>
            <a:pPr marL="11527" marR="4611">
              <a:lnSpc>
                <a:spcPct val="109800"/>
              </a:lnSpc>
              <a:spcBef>
                <a:spcPts val="95"/>
              </a:spcBef>
            </a:pPr>
            <a:r>
              <a:rPr sz="2178" spc="-5" dirty="0">
                <a:solidFill>
                  <a:srgbClr val="3232FF"/>
                </a:solidFill>
                <a:latin typeface="Comic Sans MS"/>
                <a:cs typeface="Comic Sans MS"/>
              </a:rPr>
              <a:t>Supercritical</a:t>
            </a:r>
            <a:r>
              <a:rPr sz="2178" spc="-54" dirty="0">
                <a:solidFill>
                  <a:srgbClr val="3232FF"/>
                </a:solidFill>
                <a:latin typeface="Comic Sans MS"/>
                <a:cs typeface="Comic Sans MS"/>
              </a:rPr>
              <a:t> </a:t>
            </a:r>
            <a:r>
              <a:rPr sz="2178" spc="-5" dirty="0">
                <a:solidFill>
                  <a:srgbClr val="3232FF"/>
                </a:solidFill>
                <a:latin typeface="Comic Sans MS"/>
                <a:cs typeface="Comic Sans MS"/>
              </a:rPr>
              <a:t>Flow </a:t>
            </a:r>
            <a:r>
              <a:rPr sz="2178" spc="-635" dirty="0">
                <a:solidFill>
                  <a:srgbClr val="3232FF"/>
                </a:solidFill>
                <a:latin typeface="Comic Sans MS"/>
                <a:cs typeface="Comic Sans MS"/>
              </a:rPr>
              <a:t> </a:t>
            </a:r>
            <a:r>
              <a:rPr sz="2178" spc="-5" dirty="0">
                <a:solidFill>
                  <a:srgbClr val="3232FF"/>
                </a:solidFill>
                <a:latin typeface="Comic Sans MS"/>
                <a:cs typeface="Comic Sans MS"/>
              </a:rPr>
              <a:t>Critical Flow </a:t>
            </a:r>
            <a:r>
              <a:rPr sz="2178" dirty="0">
                <a:solidFill>
                  <a:srgbClr val="3232FF"/>
                </a:solidFill>
                <a:latin typeface="Comic Sans MS"/>
                <a:cs typeface="Comic Sans MS"/>
              </a:rPr>
              <a:t> </a:t>
            </a:r>
            <a:r>
              <a:rPr sz="2178" spc="-5" dirty="0">
                <a:solidFill>
                  <a:srgbClr val="3232FF"/>
                </a:solidFill>
                <a:latin typeface="Comic Sans MS"/>
                <a:cs typeface="Comic Sans MS"/>
              </a:rPr>
              <a:t>Subcritical</a:t>
            </a:r>
            <a:r>
              <a:rPr sz="2178" spc="-9" dirty="0">
                <a:solidFill>
                  <a:srgbClr val="3232FF"/>
                </a:solidFill>
                <a:latin typeface="Comic Sans MS"/>
                <a:cs typeface="Comic Sans MS"/>
              </a:rPr>
              <a:t> </a:t>
            </a:r>
            <a:r>
              <a:rPr sz="2178" spc="-5" dirty="0">
                <a:solidFill>
                  <a:srgbClr val="3232FF"/>
                </a:solidFill>
                <a:latin typeface="Comic Sans MS"/>
                <a:cs typeface="Comic Sans MS"/>
              </a:rPr>
              <a:t>Flow</a:t>
            </a:r>
            <a:endParaRPr sz="2178">
              <a:latin typeface="Comic Sans MS"/>
              <a:cs typeface="Comic Sans MS"/>
            </a:endParaRPr>
          </a:p>
        </p:txBody>
      </p:sp>
      <p:sp>
        <p:nvSpPr>
          <p:cNvPr id="7" name="object 7"/>
          <p:cNvSpPr/>
          <p:nvPr/>
        </p:nvSpPr>
        <p:spPr>
          <a:xfrm>
            <a:off x="3402467" y="3457815"/>
            <a:ext cx="1625173" cy="0"/>
          </a:xfrm>
          <a:custGeom>
            <a:avLst/>
            <a:gdLst/>
            <a:ahLst/>
            <a:cxnLst/>
            <a:rect l="l" t="t" r="r" b="b"/>
            <a:pathLst>
              <a:path w="1790700">
                <a:moveTo>
                  <a:pt x="0" y="0"/>
                </a:moveTo>
                <a:lnTo>
                  <a:pt x="1790699" y="0"/>
                </a:lnTo>
              </a:path>
            </a:pathLst>
          </a:custGeom>
          <a:ln w="13338">
            <a:solidFill>
              <a:srgbClr val="000000"/>
            </a:solidFill>
          </a:ln>
        </p:spPr>
        <p:txBody>
          <a:bodyPr wrap="square" lIns="0" tIns="0" rIns="0" bIns="0" rtlCol="0"/>
          <a:lstStyle/>
          <a:p>
            <a:endParaRPr sz="1634"/>
          </a:p>
        </p:txBody>
      </p:sp>
      <p:sp>
        <p:nvSpPr>
          <p:cNvPr id="8" name="object 8"/>
          <p:cNvSpPr/>
          <p:nvPr/>
        </p:nvSpPr>
        <p:spPr>
          <a:xfrm>
            <a:off x="6829854" y="3457815"/>
            <a:ext cx="394191" cy="0"/>
          </a:xfrm>
          <a:custGeom>
            <a:avLst/>
            <a:gdLst/>
            <a:ahLst/>
            <a:cxnLst/>
            <a:rect l="l" t="t" r="r" b="b"/>
            <a:pathLst>
              <a:path w="434340">
                <a:moveTo>
                  <a:pt x="0" y="0"/>
                </a:moveTo>
                <a:lnTo>
                  <a:pt x="434339" y="0"/>
                </a:lnTo>
              </a:path>
            </a:pathLst>
          </a:custGeom>
          <a:ln w="13338">
            <a:solidFill>
              <a:srgbClr val="000000"/>
            </a:solidFill>
          </a:ln>
        </p:spPr>
        <p:txBody>
          <a:bodyPr wrap="square" lIns="0" tIns="0" rIns="0" bIns="0" rtlCol="0"/>
          <a:lstStyle/>
          <a:p>
            <a:endParaRPr sz="1634"/>
          </a:p>
        </p:txBody>
      </p:sp>
      <p:grpSp>
        <p:nvGrpSpPr>
          <p:cNvPr id="9" name="object 9"/>
          <p:cNvGrpSpPr/>
          <p:nvPr/>
        </p:nvGrpSpPr>
        <p:grpSpPr>
          <a:xfrm>
            <a:off x="8410247" y="3504320"/>
            <a:ext cx="564200" cy="371139"/>
            <a:chOff x="7896657" y="3861242"/>
            <a:chExt cx="621665" cy="408940"/>
          </a:xfrm>
        </p:grpSpPr>
        <p:sp>
          <p:nvSpPr>
            <p:cNvPr id="10" name="object 10"/>
            <p:cNvSpPr/>
            <p:nvPr/>
          </p:nvSpPr>
          <p:spPr>
            <a:xfrm>
              <a:off x="7903326" y="4114800"/>
              <a:ext cx="41275" cy="24765"/>
            </a:xfrm>
            <a:custGeom>
              <a:avLst/>
              <a:gdLst/>
              <a:ahLst/>
              <a:cxnLst/>
              <a:rect l="l" t="t" r="r" b="b"/>
              <a:pathLst>
                <a:path w="41275" h="24764">
                  <a:moveTo>
                    <a:pt x="0" y="24383"/>
                  </a:moveTo>
                  <a:lnTo>
                    <a:pt x="41147" y="0"/>
                  </a:lnTo>
                </a:path>
              </a:pathLst>
            </a:custGeom>
            <a:ln w="13338">
              <a:solidFill>
                <a:srgbClr val="000000"/>
              </a:solidFill>
            </a:ln>
          </p:spPr>
          <p:txBody>
            <a:bodyPr wrap="square" lIns="0" tIns="0" rIns="0" bIns="0" rtlCol="0"/>
            <a:lstStyle/>
            <a:p>
              <a:endParaRPr sz="1634"/>
            </a:p>
          </p:txBody>
        </p:sp>
        <p:sp>
          <p:nvSpPr>
            <p:cNvPr id="11" name="object 11"/>
            <p:cNvSpPr/>
            <p:nvPr/>
          </p:nvSpPr>
          <p:spPr>
            <a:xfrm>
              <a:off x="7944474" y="4122420"/>
              <a:ext cx="59690" cy="134620"/>
            </a:xfrm>
            <a:custGeom>
              <a:avLst/>
              <a:gdLst/>
              <a:ahLst/>
              <a:cxnLst/>
              <a:rect l="l" t="t" r="r" b="b"/>
              <a:pathLst>
                <a:path w="59690" h="134620">
                  <a:moveTo>
                    <a:pt x="0" y="0"/>
                  </a:moveTo>
                  <a:lnTo>
                    <a:pt x="59435" y="134111"/>
                  </a:lnTo>
                </a:path>
              </a:pathLst>
            </a:custGeom>
            <a:ln w="26676">
              <a:solidFill>
                <a:srgbClr val="000000"/>
              </a:solidFill>
            </a:ln>
          </p:spPr>
          <p:txBody>
            <a:bodyPr wrap="square" lIns="0" tIns="0" rIns="0" bIns="0" rtlCol="0"/>
            <a:lstStyle/>
            <a:p>
              <a:endParaRPr sz="1634"/>
            </a:p>
          </p:txBody>
        </p:sp>
        <p:sp>
          <p:nvSpPr>
            <p:cNvPr id="12" name="object 12"/>
            <p:cNvSpPr/>
            <p:nvPr/>
          </p:nvSpPr>
          <p:spPr>
            <a:xfrm>
              <a:off x="8010006" y="3867912"/>
              <a:ext cx="501650" cy="388620"/>
            </a:xfrm>
            <a:custGeom>
              <a:avLst/>
              <a:gdLst/>
              <a:ahLst/>
              <a:cxnLst/>
              <a:rect l="l" t="t" r="r" b="b"/>
              <a:pathLst>
                <a:path w="501650" h="388620">
                  <a:moveTo>
                    <a:pt x="0" y="388619"/>
                  </a:moveTo>
                  <a:lnTo>
                    <a:pt x="79247" y="0"/>
                  </a:lnTo>
                  <a:lnTo>
                    <a:pt x="501395" y="0"/>
                  </a:lnTo>
                </a:path>
              </a:pathLst>
            </a:custGeom>
            <a:ln w="13338">
              <a:solidFill>
                <a:srgbClr val="000000"/>
              </a:solidFill>
            </a:ln>
          </p:spPr>
          <p:txBody>
            <a:bodyPr wrap="square" lIns="0" tIns="0" rIns="0" bIns="0" rtlCol="0"/>
            <a:lstStyle/>
            <a:p>
              <a:endParaRPr sz="1634"/>
            </a:p>
          </p:txBody>
        </p:sp>
      </p:grpSp>
      <p:sp>
        <p:nvSpPr>
          <p:cNvPr id="13" name="object 13"/>
          <p:cNvSpPr/>
          <p:nvPr/>
        </p:nvSpPr>
        <p:spPr>
          <a:xfrm>
            <a:off x="8385871" y="3457815"/>
            <a:ext cx="606270" cy="0"/>
          </a:xfrm>
          <a:custGeom>
            <a:avLst/>
            <a:gdLst/>
            <a:ahLst/>
            <a:cxnLst/>
            <a:rect l="l" t="t" r="r" b="b"/>
            <a:pathLst>
              <a:path w="668020">
                <a:moveTo>
                  <a:pt x="0" y="0"/>
                </a:moveTo>
                <a:lnTo>
                  <a:pt x="667511" y="0"/>
                </a:lnTo>
              </a:path>
            </a:pathLst>
          </a:custGeom>
          <a:ln w="13338">
            <a:solidFill>
              <a:srgbClr val="000000"/>
            </a:solidFill>
          </a:ln>
        </p:spPr>
        <p:txBody>
          <a:bodyPr wrap="square" lIns="0" tIns="0" rIns="0" bIns="0" rtlCol="0"/>
          <a:lstStyle/>
          <a:p>
            <a:endParaRPr sz="1634"/>
          </a:p>
        </p:txBody>
      </p:sp>
      <p:sp>
        <p:nvSpPr>
          <p:cNvPr id="14" name="object 14"/>
          <p:cNvSpPr txBox="1"/>
          <p:nvPr/>
        </p:nvSpPr>
        <p:spPr>
          <a:xfrm>
            <a:off x="8587352" y="3485528"/>
            <a:ext cx="380360" cy="363747"/>
          </a:xfrm>
          <a:prstGeom prst="rect">
            <a:avLst/>
          </a:prstGeom>
        </p:spPr>
        <p:txBody>
          <a:bodyPr vert="horz" wrap="square" lIns="0" tIns="14408" rIns="0" bIns="0" rtlCol="0">
            <a:spAutoFit/>
          </a:bodyPr>
          <a:lstStyle/>
          <a:p>
            <a:pPr marL="11527">
              <a:spcBef>
                <a:spcPts val="113"/>
              </a:spcBef>
            </a:pPr>
            <a:r>
              <a:rPr sz="2269" spc="14" dirty="0">
                <a:latin typeface="Times New Roman"/>
                <a:cs typeface="Times New Roman"/>
              </a:rPr>
              <a:t>g</a:t>
            </a:r>
            <a:r>
              <a:rPr sz="2269" spc="18" dirty="0">
                <a:latin typeface="Times New Roman"/>
                <a:cs typeface="Times New Roman"/>
              </a:rPr>
              <a:t>D</a:t>
            </a:r>
            <a:endParaRPr sz="2269">
              <a:latin typeface="Times New Roman"/>
              <a:cs typeface="Times New Roman"/>
            </a:endParaRPr>
          </a:p>
        </p:txBody>
      </p:sp>
      <p:sp>
        <p:nvSpPr>
          <p:cNvPr id="15" name="object 15"/>
          <p:cNvSpPr txBox="1"/>
          <p:nvPr/>
        </p:nvSpPr>
        <p:spPr>
          <a:xfrm>
            <a:off x="8573522" y="3045695"/>
            <a:ext cx="233979" cy="363747"/>
          </a:xfrm>
          <a:prstGeom prst="rect">
            <a:avLst/>
          </a:prstGeom>
        </p:spPr>
        <p:txBody>
          <a:bodyPr vert="horz" wrap="square" lIns="0" tIns="14408" rIns="0" bIns="0" rtlCol="0">
            <a:spAutoFit/>
          </a:bodyPr>
          <a:lstStyle/>
          <a:p>
            <a:pPr marL="11527">
              <a:spcBef>
                <a:spcPts val="113"/>
              </a:spcBef>
            </a:pPr>
            <a:r>
              <a:rPr sz="2269" spc="18" dirty="0">
                <a:latin typeface="Times New Roman"/>
                <a:cs typeface="Times New Roman"/>
              </a:rPr>
              <a:t>V</a:t>
            </a:r>
            <a:endParaRPr sz="2269">
              <a:latin typeface="Times New Roman"/>
              <a:cs typeface="Times New Roman"/>
            </a:endParaRPr>
          </a:p>
        </p:txBody>
      </p:sp>
      <p:sp>
        <p:nvSpPr>
          <p:cNvPr id="16" name="object 16"/>
          <p:cNvSpPr txBox="1"/>
          <p:nvPr/>
        </p:nvSpPr>
        <p:spPr>
          <a:xfrm>
            <a:off x="3407571" y="3456482"/>
            <a:ext cx="3811665" cy="363747"/>
          </a:xfrm>
          <a:prstGeom prst="rect">
            <a:avLst/>
          </a:prstGeom>
        </p:spPr>
        <p:txBody>
          <a:bodyPr vert="horz" wrap="square" lIns="0" tIns="14408" rIns="0" bIns="0" rtlCol="0">
            <a:spAutoFit/>
          </a:bodyPr>
          <a:lstStyle/>
          <a:p>
            <a:pPr marL="11527">
              <a:spcBef>
                <a:spcPts val="113"/>
              </a:spcBef>
              <a:tabLst>
                <a:tab pos="3442972" algn="l"/>
              </a:tabLst>
            </a:pPr>
            <a:r>
              <a:rPr sz="2269" spc="14" dirty="0">
                <a:latin typeface="Times New Roman"/>
                <a:cs typeface="Times New Roman"/>
              </a:rPr>
              <a:t>G</a:t>
            </a:r>
            <a:r>
              <a:rPr sz="2269" dirty="0">
                <a:latin typeface="Times New Roman"/>
                <a:cs typeface="Times New Roman"/>
              </a:rPr>
              <a:t>r</a:t>
            </a:r>
            <a:r>
              <a:rPr sz="2269" spc="14" dirty="0">
                <a:latin typeface="Times New Roman"/>
                <a:cs typeface="Times New Roman"/>
              </a:rPr>
              <a:t>av</a:t>
            </a:r>
            <a:r>
              <a:rPr sz="2269" spc="5" dirty="0">
                <a:latin typeface="Times New Roman"/>
                <a:cs typeface="Times New Roman"/>
              </a:rPr>
              <a:t>it</a:t>
            </a:r>
            <a:r>
              <a:rPr sz="2269" spc="9" dirty="0">
                <a:latin typeface="Times New Roman"/>
                <a:cs typeface="Times New Roman"/>
              </a:rPr>
              <a:t>y</a:t>
            </a:r>
            <a:r>
              <a:rPr sz="2269" spc="-191" dirty="0">
                <a:latin typeface="Times New Roman"/>
                <a:cs typeface="Times New Roman"/>
              </a:rPr>
              <a:t> </a:t>
            </a:r>
            <a:r>
              <a:rPr sz="2269" spc="9" dirty="0">
                <a:latin typeface="Times New Roman"/>
                <a:cs typeface="Times New Roman"/>
              </a:rPr>
              <a:t>F</a:t>
            </a:r>
            <a:r>
              <a:rPr sz="2269" spc="14" dirty="0">
                <a:latin typeface="Times New Roman"/>
                <a:cs typeface="Times New Roman"/>
              </a:rPr>
              <a:t>o</a:t>
            </a:r>
            <a:r>
              <a:rPr sz="2269" dirty="0">
                <a:latin typeface="Times New Roman"/>
                <a:cs typeface="Times New Roman"/>
              </a:rPr>
              <a:t>r</a:t>
            </a:r>
            <a:r>
              <a:rPr sz="2269" spc="14" dirty="0">
                <a:latin typeface="Times New Roman"/>
                <a:cs typeface="Times New Roman"/>
              </a:rPr>
              <a:t>c</a:t>
            </a:r>
            <a:r>
              <a:rPr sz="2269" spc="9" dirty="0">
                <a:latin typeface="Times New Roman"/>
                <a:cs typeface="Times New Roman"/>
              </a:rPr>
              <a:t>e</a:t>
            </a:r>
            <a:r>
              <a:rPr sz="2269" dirty="0">
                <a:latin typeface="Times New Roman"/>
                <a:cs typeface="Times New Roman"/>
              </a:rPr>
              <a:t>	</a:t>
            </a:r>
            <a:r>
              <a:rPr sz="2269" spc="14" dirty="0">
                <a:latin typeface="Times New Roman"/>
                <a:cs typeface="Times New Roman"/>
              </a:rPr>
              <a:t>g</a:t>
            </a:r>
            <a:r>
              <a:rPr sz="2269" spc="18" dirty="0">
                <a:latin typeface="Times New Roman"/>
                <a:cs typeface="Times New Roman"/>
              </a:rPr>
              <a:t>D</a:t>
            </a:r>
            <a:endParaRPr sz="2269">
              <a:latin typeface="Times New Roman"/>
              <a:cs typeface="Times New Roman"/>
            </a:endParaRPr>
          </a:p>
        </p:txBody>
      </p:sp>
      <p:sp>
        <p:nvSpPr>
          <p:cNvPr id="17" name="object 17"/>
          <p:cNvSpPr txBox="1"/>
          <p:nvPr/>
        </p:nvSpPr>
        <p:spPr>
          <a:xfrm>
            <a:off x="3468430" y="3045695"/>
            <a:ext cx="1511065" cy="363747"/>
          </a:xfrm>
          <a:prstGeom prst="rect">
            <a:avLst/>
          </a:prstGeom>
        </p:spPr>
        <p:txBody>
          <a:bodyPr vert="horz" wrap="square" lIns="0" tIns="14408" rIns="0" bIns="0" rtlCol="0">
            <a:spAutoFit/>
          </a:bodyPr>
          <a:lstStyle/>
          <a:p>
            <a:pPr marL="11527">
              <a:spcBef>
                <a:spcPts val="113"/>
              </a:spcBef>
            </a:pPr>
            <a:r>
              <a:rPr sz="2269" dirty="0">
                <a:latin typeface="Times New Roman"/>
                <a:cs typeface="Times New Roman"/>
              </a:rPr>
              <a:t>I</a:t>
            </a:r>
            <a:r>
              <a:rPr sz="2269" spc="14" dirty="0">
                <a:latin typeface="Times New Roman"/>
                <a:cs typeface="Times New Roman"/>
              </a:rPr>
              <a:t>ne</a:t>
            </a:r>
            <a:r>
              <a:rPr sz="2269" dirty="0">
                <a:latin typeface="Times New Roman"/>
                <a:cs typeface="Times New Roman"/>
              </a:rPr>
              <a:t>r</a:t>
            </a:r>
            <a:r>
              <a:rPr sz="2269" spc="5" dirty="0">
                <a:latin typeface="Times New Roman"/>
                <a:cs typeface="Times New Roman"/>
              </a:rPr>
              <a:t>ti</a:t>
            </a:r>
            <a:r>
              <a:rPr sz="2269" spc="9" dirty="0">
                <a:latin typeface="Times New Roman"/>
                <a:cs typeface="Times New Roman"/>
              </a:rPr>
              <a:t>a</a:t>
            </a:r>
            <a:r>
              <a:rPr sz="2269" spc="-95" dirty="0">
                <a:latin typeface="Times New Roman"/>
                <a:cs typeface="Times New Roman"/>
              </a:rPr>
              <a:t> </a:t>
            </a:r>
            <a:r>
              <a:rPr sz="2269" spc="9" dirty="0">
                <a:latin typeface="Times New Roman"/>
                <a:cs typeface="Times New Roman"/>
              </a:rPr>
              <a:t>F</a:t>
            </a:r>
            <a:r>
              <a:rPr sz="2269" spc="14" dirty="0">
                <a:latin typeface="Times New Roman"/>
                <a:cs typeface="Times New Roman"/>
              </a:rPr>
              <a:t>o</a:t>
            </a:r>
            <a:r>
              <a:rPr sz="2269" dirty="0">
                <a:latin typeface="Times New Roman"/>
                <a:cs typeface="Times New Roman"/>
              </a:rPr>
              <a:t>r</a:t>
            </a:r>
            <a:r>
              <a:rPr sz="2269" spc="14" dirty="0">
                <a:latin typeface="Times New Roman"/>
                <a:cs typeface="Times New Roman"/>
              </a:rPr>
              <a:t>c</a:t>
            </a:r>
            <a:r>
              <a:rPr sz="2269" spc="9" dirty="0">
                <a:latin typeface="Times New Roman"/>
                <a:cs typeface="Times New Roman"/>
              </a:rPr>
              <a:t>e</a:t>
            </a:r>
            <a:endParaRPr sz="2269">
              <a:latin typeface="Times New Roman"/>
              <a:cs typeface="Times New Roman"/>
            </a:endParaRPr>
          </a:p>
        </p:txBody>
      </p:sp>
      <p:sp>
        <p:nvSpPr>
          <p:cNvPr id="18" name="object 18"/>
          <p:cNvSpPr txBox="1"/>
          <p:nvPr/>
        </p:nvSpPr>
        <p:spPr>
          <a:xfrm>
            <a:off x="2821131" y="3255929"/>
            <a:ext cx="508875" cy="363747"/>
          </a:xfrm>
          <a:prstGeom prst="rect">
            <a:avLst/>
          </a:prstGeom>
        </p:spPr>
        <p:txBody>
          <a:bodyPr vert="horz" wrap="square" lIns="0" tIns="14408" rIns="0" bIns="0" rtlCol="0">
            <a:spAutoFit/>
          </a:bodyPr>
          <a:lstStyle/>
          <a:p>
            <a:pPr marL="11527">
              <a:spcBef>
                <a:spcPts val="113"/>
              </a:spcBef>
              <a:tabLst>
                <a:tab pos="331964" algn="l"/>
              </a:tabLst>
            </a:pPr>
            <a:r>
              <a:rPr sz="2269" spc="14" dirty="0">
                <a:latin typeface="Times New Roman"/>
                <a:cs typeface="Times New Roman"/>
              </a:rPr>
              <a:t>F	=</a:t>
            </a:r>
            <a:endParaRPr sz="2269">
              <a:latin typeface="Times New Roman"/>
              <a:cs typeface="Times New Roman"/>
            </a:endParaRPr>
          </a:p>
        </p:txBody>
      </p:sp>
      <p:sp>
        <p:nvSpPr>
          <p:cNvPr id="19" name="object 19"/>
          <p:cNvSpPr txBox="1"/>
          <p:nvPr/>
        </p:nvSpPr>
        <p:spPr>
          <a:xfrm>
            <a:off x="6814655" y="2914298"/>
            <a:ext cx="393615" cy="363619"/>
          </a:xfrm>
          <a:prstGeom prst="rect">
            <a:avLst/>
          </a:prstGeom>
        </p:spPr>
        <p:txBody>
          <a:bodyPr vert="horz" wrap="square" lIns="0" tIns="14408" rIns="0" bIns="0" rtlCol="0">
            <a:spAutoFit/>
          </a:bodyPr>
          <a:lstStyle/>
          <a:p>
            <a:pPr marL="34580">
              <a:spcBef>
                <a:spcPts val="113"/>
              </a:spcBef>
            </a:pPr>
            <a:r>
              <a:rPr sz="3403" spc="27" baseline="-25555" dirty="0">
                <a:latin typeface="Times New Roman"/>
                <a:cs typeface="Times New Roman"/>
              </a:rPr>
              <a:t>V</a:t>
            </a:r>
            <a:r>
              <a:rPr sz="3403" spc="-510" baseline="-25555" dirty="0">
                <a:latin typeface="Times New Roman"/>
                <a:cs typeface="Times New Roman"/>
              </a:rPr>
              <a:t> </a:t>
            </a:r>
            <a:r>
              <a:rPr sz="1316" spc="9" dirty="0">
                <a:latin typeface="Times New Roman"/>
                <a:cs typeface="Times New Roman"/>
              </a:rPr>
              <a:t>2</a:t>
            </a:r>
            <a:endParaRPr sz="1316">
              <a:latin typeface="Times New Roman"/>
              <a:cs typeface="Times New Roman"/>
            </a:endParaRPr>
          </a:p>
        </p:txBody>
      </p:sp>
      <p:sp>
        <p:nvSpPr>
          <p:cNvPr id="20" name="object 20"/>
          <p:cNvSpPr txBox="1"/>
          <p:nvPr/>
        </p:nvSpPr>
        <p:spPr>
          <a:xfrm>
            <a:off x="5023054" y="3255929"/>
            <a:ext cx="3313163" cy="363747"/>
          </a:xfrm>
          <a:prstGeom prst="rect">
            <a:avLst/>
          </a:prstGeom>
        </p:spPr>
        <p:txBody>
          <a:bodyPr vert="horz" wrap="square" lIns="0" tIns="14408" rIns="0" bIns="0" rtlCol="0">
            <a:spAutoFit/>
          </a:bodyPr>
          <a:lstStyle/>
          <a:p>
            <a:pPr marL="46106">
              <a:spcBef>
                <a:spcPts val="113"/>
              </a:spcBef>
              <a:tabLst>
                <a:tab pos="459332" algn="l"/>
                <a:tab pos="1013757" algn="l"/>
                <a:tab pos="2410772" algn="l"/>
                <a:tab pos="2792876" algn="l"/>
                <a:tab pos="3113888" algn="l"/>
              </a:tabLst>
            </a:pPr>
            <a:r>
              <a:rPr sz="2269" spc="5" dirty="0">
                <a:latin typeface="Times New Roman"/>
                <a:cs typeface="Times New Roman"/>
              </a:rPr>
              <a:t>,	</a:t>
            </a:r>
            <a:r>
              <a:rPr sz="2269" spc="14" dirty="0">
                <a:latin typeface="Times New Roman"/>
                <a:cs typeface="Times New Roman"/>
              </a:rPr>
              <a:t>and	</a:t>
            </a:r>
            <a:r>
              <a:rPr sz="2269" spc="77" dirty="0">
                <a:latin typeface="Times New Roman"/>
                <a:cs typeface="Times New Roman"/>
              </a:rPr>
              <a:t>F</a:t>
            </a:r>
            <a:r>
              <a:rPr sz="1974" spc="115" baseline="44061" dirty="0">
                <a:latin typeface="Times New Roman"/>
                <a:cs typeface="Times New Roman"/>
              </a:rPr>
              <a:t>2 </a:t>
            </a:r>
            <a:r>
              <a:rPr sz="1974" spc="245" baseline="44061" dirty="0">
                <a:latin typeface="Times New Roman"/>
                <a:cs typeface="Times New Roman"/>
              </a:rPr>
              <a:t> </a:t>
            </a:r>
            <a:r>
              <a:rPr sz="2269" spc="14" dirty="0">
                <a:latin typeface="Times New Roman"/>
                <a:cs typeface="Times New Roman"/>
              </a:rPr>
              <a:t>==	</a:t>
            </a:r>
            <a:r>
              <a:rPr sz="2269" spc="9" dirty="0">
                <a:latin typeface="Times New Roman"/>
                <a:cs typeface="Times New Roman"/>
              </a:rPr>
              <a:t>or	</a:t>
            </a:r>
            <a:r>
              <a:rPr sz="2269" spc="14" dirty="0">
                <a:latin typeface="Times New Roman"/>
                <a:cs typeface="Times New Roman"/>
              </a:rPr>
              <a:t>F	=</a:t>
            </a:r>
            <a:endParaRPr sz="2269">
              <a:latin typeface="Times New Roman"/>
              <a:cs typeface="Times New Roman"/>
            </a:endParaRPr>
          </a:p>
        </p:txBody>
      </p:sp>
      <p:sp>
        <p:nvSpPr>
          <p:cNvPr id="21" name="object 21"/>
          <p:cNvSpPr txBox="1"/>
          <p:nvPr/>
        </p:nvSpPr>
        <p:spPr>
          <a:xfrm>
            <a:off x="6169646" y="3450621"/>
            <a:ext cx="1858576" cy="217040"/>
          </a:xfrm>
          <a:prstGeom prst="rect">
            <a:avLst/>
          </a:prstGeom>
        </p:spPr>
        <p:txBody>
          <a:bodyPr vert="horz" wrap="square" lIns="0" tIns="14408" rIns="0" bIns="0" rtlCol="0">
            <a:spAutoFit/>
          </a:bodyPr>
          <a:lstStyle/>
          <a:p>
            <a:pPr marL="11527">
              <a:spcBef>
                <a:spcPts val="113"/>
              </a:spcBef>
              <a:tabLst>
                <a:tab pos="1790069" algn="l"/>
              </a:tabLst>
            </a:pPr>
            <a:r>
              <a:rPr sz="1316" spc="5" dirty="0">
                <a:latin typeface="Times New Roman"/>
                <a:cs typeface="Times New Roman"/>
              </a:rPr>
              <a:t>r	r</a:t>
            </a:r>
            <a:endParaRPr sz="1316">
              <a:latin typeface="Times New Roman"/>
              <a:cs typeface="Times New Roman"/>
            </a:endParaRPr>
          </a:p>
        </p:txBody>
      </p:sp>
      <p:sp>
        <p:nvSpPr>
          <p:cNvPr id="22" name="object 22"/>
          <p:cNvSpPr txBox="1"/>
          <p:nvPr/>
        </p:nvSpPr>
        <p:spPr>
          <a:xfrm>
            <a:off x="2963558" y="3450621"/>
            <a:ext cx="80106" cy="217040"/>
          </a:xfrm>
          <a:prstGeom prst="rect">
            <a:avLst/>
          </a:prstGeom>
        </p:spPr>
        <p:txBody>
          <a:bodyPr vert="horz" wrap="square" lIns="0" tIns="14408" rIns="0" bIns="0" rtlCol="0">
            <a:spAutoFit/>
          </a:bodyPr>
          <a:lstStyle/>
          <a:p>
            <a:pPr marL="11527">
              <a:spcBef>
                <a:spcPts val="113"/>
              </a:spcBef>
            </a:pPr>
            <a:r>
              <a:rPr sz="1316" spc="5" dirty="0">
                <a:latin typeface="Times New Roman"/>
                <a:cs typeface="Times New Roman"/>
              </a:rPr>
              <a:t>r</a:t>
            </a:r>
            <a:endParaRPr sz="1316">
              <a:latin typeface="Times New Roman"/>
              <a:cs typeface="Times New Roman"/>
            </a:endParaRPr>
          </a:p>
        </p:txBody>
      </p:sp>
      <p:sp>
        <p:nvSpPr>
          <p:cNvPr id="23" name="object 23"/>
          <p:cNvSpPr/>
          <p:nvPr/>
        </p:nvSpPr>
        <p:spPr>
          <a:xfrm>
            <a:off x="3757931" y="5338867"/>
            <a:ext cx="393038" cy="69156"/>
          </a:xfrm>
          <a:custGeom>
            <a:avLst/>
            <a:gdLst/>
            <a:ahLst/>
            <a:cxnLst/>
            <a:rect l="l" t="t" r="r" b="b"/>
            <a:pathLst>
              <a:path w="433069" h="76200">
                <a:moveTo>
                  <a:pt x="368808" y="51816"/>
                </a:moveTo>
                <a:lnTo>
                  <a:pt x="368808" y="25908"/>
                </a:lnTo>
                <a:lnTo>
                  <a:pt x="0" y="25908"/>
                </a:lnTo>
                <a:lnTo>
                  <a:pt x="0" y="51816"/>
                </a:lnTo>
                <a:lnTo>
                  <a:pt x="368808" y="51816"/>
                </a:lnTo>
                <a:close/>
              </a:path>
              <a:path w="433069" h="76200">
                <a:moveTo>
                  <a:pt x="432816" y="38100"/>
                </a:moveTo>
                <a:lnTo>
                  <a:pt x="356616" y="0"/>
                </a:lnTo>
                <a:lnTo>
                  <a:pt x="356616" y="25908"/>
                </a:lnTo>
                <a:lnTo>
                  <a:pt x="368808" y="25908"/>
                </a:lnTo>
                <a:lnTo>
                  <a:pt x="368808" y="70104"/>
                </a:lnTo>
                <a:lnTo>
                  <a:pt x="432816" y="38100"/>
                </a:lnTo>
                <a:close/>
              </a:path>
              <a:path w="433069" h="76200">
                <a:moveTo>
                  <a:pt x="368808" y="70104"/>
                </a:moveTo>
                <a:lnTo>
                  <a:pt x="368808" y="51816"/>
                </a:lnTo>
                <a:lnTo>
                  <a:pt x="356616" y="51816"/>
                </a:lnTo>
                <a:lnTo>
                  <a:pt x="356616" y="76200"/>
                </a:lnTo>
                <a:lnTo>
                  <a:pt x="368808" y="70104"/>
                </a:lnTo>
                <a:close/>
              </a:path>
            </a:pathLst>
          </a:custGeom>
          <a:solidFill>
            <a:srgbClr val="000000"/>
          </a:solidFill>
        </p:spPr>
        <p:txBody>
          <a:bodyPr wrap="square" lIns="0" tIns="0" rIns="0" bIns="0" rtlCol="0"/>
          <a:lstStyle/>
          <a:p>
            <a:endParaRPr sz="1634"/>
          </a:p>
        </p:txBody>
      </p:sp>
      <p:sp>
        <p:nvSpPr>
          <p:cNvPr id="24" name="object 24"/>
          <p:cNvSpPr/>
          <p:nvPr/>
        </p:nvSpPr>
        <p:spPr>
          <a:xfrm>
            <a:off x="3757931" y="5663901"/>
            <a:ext cx="393038" cy="69156"/>
          </a:xfrm>
          <a:custGeom>
            <a:avLst/>
            <a:gdLst/>
            <a:ahLst/>
            <a:cxnLst/>
            <a:rect l="l" t="t" r="r" b="b"/>
            <a:pathLst>
              <a:path w="433069" h="76200">
                <a:moveTo>
                  <a:pt x="368808" y="50292"/>
                </a:moveTo>
                <a:lnTo>
                  <a:pt x="368808" y="24384"/>
                </a:lnTo>
                <a:lnTo>
                  <a:pt x="0" y="24384"/>
                </a:lnTo>
                <a:lnTo>
                  <a:pt x="0" y="50292"/>
                </a:lnTo>
                <a:lnTo>
                  <a:pt x="368808" y="50292"/>
                </a:lnTo>
                <a:close/>
              </a:path>
              <a:path w="433069" h="76200">
                <a:moveTo>
                  <a:pt x="432816" y="38100"/>
                </a:moveTo>
                <a:lnTo>
                  <a:pt x="356616" y="0"/>
                </a:lnTo>
                <a:lnTo>
                  <a:pt x="356616" y="24384"/>
                </a:lnTo>
                <a:lnTo>
                  <a:pt x="368808" y="24384"/>
                </a:lnTo>
                <a:lnTo>
                  <a:pt x="368808" y="70104"/>
                </a:lnTo>
                <a:lnTo>
                  <a:pt x="432816" y="38100"/>
                </a:lnTo>
                <a:close/>
              </a:path>
              <a:path w="433069" h="76200">
                <a:moveTo>
                  <a:pt x="368808" y="70104"/>
                </a:moveTo>
                <a:lnTo>
                  <a:pt x="368808" y="50292"/>
                </a:lnTo>
                <a:lnTo>
                  <a:pt x="356616" y="50292"/>
                </a:lnTo>
                <a:lnTo>
                  <a:pt x="356616" y="76200"/>
                </a:lnTo>
                <a:lnTo>
                  <a:pt x="368808" y="70104"/>
                </a:lnTo>
                <a:close/>
              </a:path>
            </a:pathLst>
          </a:custGeom>
          <a:solidFill>
            <a:srgbClr val="000000"/>
          </a:solidFill>
        </p:spPr>
        <p:txBody>
          <a:bodyPr wrap="square" lIns="0" tIns="0" rIns="0" bIns="0" rtlCol="0"/>
          <a:lstStyle/>
          <a:p>
            <a:endParaRPr sz="1634"/>
          </a:p>
        </p:txBody>
      </p:sp>
      <p:sp>
        <p:nvSpPr>
          <p:cNvPr id="25" name="object 25"/>
          <p:cNvSpPr/>
          <p:nvPr/>
        </p:nvSpPr>
        <p:spPr>
          <a:xfrm>
            <a:off x="3757931" y="6052559"/>
            <a:ext cx="393038" cy="69156"/>
          </a:xfrm>
          <a:custGeom>
            <a:avLst/>
            <a:gdLst/>
            <a:ahLst/>
            <a:cxnLst/>
            <a:rect l="l" t="t" r="r" b="b"/>
            <a:pathLst>
              <a:path w="433069" h="76200">
                <a:moveTo>
                  <a:pt x="368808" y="50292"/>
                </a:moveTo>
                <a:lnTo>
                  <a:pt x="368808" y="25908"/>
                </a:lnTo>
                <a:lnTo>
                  <a:pt x="0" y="25908"/>
                </a:lnTo>
                <a:lnTo>
                  <a:pt x="0" y="50292"/>
                </a:lnTo>
                <a:lnTo>
                  <a:pt x="368808" y="50292"/>
                </a:lnTo>
                <a:close/>
              </a:path>
              <a:path w="433069" h="76200">
                <a:moveTo>
                  <a:pt x="432816" y="38100"/>
                </a:moveTo>
                <a:lnTo>
                  <a:pt x="356616" y="0"/>
                </a:lnTo>
                <a:lnTo>
                  <a:pt x="356616" y="25908"/>
                </a:lnTo>
                <a:lnTo>
                  <a:pt x="368808" y="25908"/>
                </a:lnTo>
                <a:lnTo>
                  <a:pt x="368808" y="70104"/>
                </a:lnTo>
                <a:lnTo>
                  <a:pt x="432816" y="38100"/>
                </a:lnTo>
                <a:close/>
              </a:path>
              <a:path w="433069" h="76200">
                <a:moveTo>
                  <a:pt x="368808" y="70104"/>
                </a:moveTo>
                <a:lnTo>
                  <a:pt x="368808" y="50292"/>
                </a:lnTo>
                <a:lnTo>
                  <a:pt x="356616" y="50292"/>
                </a:lnTo>
                <a:lnTo>
                  <a:pt x="356616" y="76200"/>
                </a:lnTo>
                <a:lnTo>
                  <a:pt x="368808" y="70104"/>
                </a:lnTo>
                <a:close/>
              </a:path>
            </a:pathLst>
          </a:custGeom>
          <a:solidFill>
            <a:srgbClr val="000000"/>
          </a:solidFill>
        </p:spPr>
        <p:txBody>
          <a:bodyPr wrap="square" lIns="0" tIns="0" rIns="0" bIns="0" rtlCol="0"/>
          <a:lstStyle/>
          <a:p>
            <a:endParaRPr sz="1634"/>
          </a:p>
        </p:txBody>
      </p:sp>
      <p:sp>
        <p:nvSpPr>
          <p:cNvPr id="26" name="Slide Number Placeholder 25">
            <a:extLst>
              <a:ext uri="{FF2B5EF4-FFF2-40B4-BE49-F238E27FC236}">
                <a16:creationId xmlns:a16="http://schemas.microsoft.com/office/drawing/2014/main" id="{6A55E404-88CB-7396-CCC6-84488775EEB5}"/>
              </a:ext>
            </a:extLst>
          </p:cNvPr>
          <p:cNvSpPr>
            <a:spLocks noGrp="1"/>
          </p:cNvSpPr>
          <p:nvPr>
            <p:ph type="sldNum" sz="quarter" idx="12"/>
          </p:nvPr>
        </p:nvSpPr>
        <p:spPr/>
        <p:txBody>
          <a:bodyPr/>
          <a:lstStyle/>
          <a:p>
            <a:fld id="{34216374-E7D6-4C74-ADA3-2C9987A1DEB2}" type="slidenum">
              <a:rPr lang="en-US" smtClean="0"/>
              <a:t>41</a:t>
            </a:fld>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35E8C3-0570-5177-6381-936A59FA07CA}"/>
              </a:ext>
            </a:extLst>
          </p:cNvPr>
          <p:cNvPicPr>
            <a:picLocks noChangeAspect="1"/>
          </p:cNvPicPr>
          <p:nvPr/>
        </p:nvPicPr>
        <p:blipFill>
          <a:blip r:embed="rId2"/>
          <a:stretch>
            <a:fillRect/>
          </a:stretch>
        </p:blipFill>
        <p:spPr>
          <a:xfrm>
            <a:off x="2223247" y="524435"/>
            <a:ext cx="7538037" cy="2005533"/>
          </a:xfrm>
          <a:prstGeom prst="rect">
            <a:avLst/>
          </a:prstGeom>
        </p:spPr>
      </p:pic>
      <p:pic>
        <p:nvPicPr>
          <p:cNvPr id="7" name="Picture 6">
            <a:extLst>
              <a:ext uri="{FF2B5EF4-FFF2-40B4-BE49-F238E27FC236}">
                <a16:creationId xmlns:a16="http://schemas.microsoft.com/office/drawing/2014/main" id="{D7C3020E-9FFE-3EDC-7C90-E726E60FCCD6}"/>
              </a:ext>
            </a:extLst>
          </p:cNvPr>
          <p:cNvPicPr>
            <a:picLocks noChangeAspect="1"/>
          </p:cNvPicPr>
          <p:nvPr/>
        </p:nvPicPr>
        <p:blipFill>
          <a:blip r:embed="rId3"/>
          <a:stretch>
            <a:fillRect/>
          </a:stretch>
        </p:blipFill>
        <p:spPr>
          <a:xfrm>
            <a:off x="3087701" y="3014062"/>
            <a:ext cx="6016598" cy="2973721"/>
          </a:xfrm>
          <a:prstGeom prst="rect">
            <a:avLst/>
          </a:prstGeom>
        </p:spPr>
      </p:pic>
      <p:sp>
        <p:nvSpPr>
          <p:cNvPr id="2" name="Slide Number Placeholder 1">
            <a:extLst>
              <a:ext uri="{FF2B5EF4-FFF2-40B4-BE49-F238E27FC236}">
                <a16:creationId xmlns:a16="http://schemas.microsoft.com/office/drawing/2014/main" id="{7BC2EAF6-F8E9-0AF4-0C57-E67504D80B63}"/>
              </a:ext>
            </a:extLst>
          </p:cNvPr>
          <p:cNvSpPr>
            <a:spLocks noGrp="1"/>
          </p:cNvSpPr>
          <p:nvPr>
            <p:ph type="sldNum" sz="quarter" idx="12"/>
          </p:nvPr>
        </p:nvSpPr>
        <p:spPr/>
        <p:txBody>
          <a:bodyPr/>
          <a:lstStyle/>
          <a:p>
            <a:fld id="{34216374-E7D6-4C74-ADA3-2C9987A1DEB2}" type="slidenum">
              <a:rPr lang="en-US" smtClean="0"/>
              <a:t>42</a:t>
            </a:fld>
            <a:endParaRPr lang="en-US"/>
          </a:p>
        </p:txBody>
      </p:sp>
    </p:spTree>
    <p:extLst>
      <p:ext uri="{BB962C8B-B14F-4D97-AF65-F5344CB8AC3E}">
        <p14:creationId xmlns:p14="http://schemas.microsoft.com/office/powerpoint/2010/main" val="33714741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901BE-BA7B-28B7-BFA2-C175BC1DE236}"/>
              </a:ext>
            </a:extLst>
          </p:cNvPr>
          <p:cNvPicPr>
            <a:picLocks noChangeAspect="1"/>
          </p:cNvPicPr>
          <p:nvPr/>
        </p:nvPicPr>
        <p:blipFill>
          <a:blip r:embed="rId2"/>
          <a:stretch>
            <a:fillRect/>
          </a:stretch>
        </p:blipFill>
        <p:spPr>
          <a:xfrm>
            <a:off x="1946622" y="316967"/>
            <a:ext cx="8298756" cy="6224066"/>
          </a:xfrm>
          <a:prstGeom prst="rect">
            <a:avLst/>
          </a:prstGeom>
        </p:spPr>
      </p:pic>
      <p:sp>
        <p:nvSpPr>
          <p:cNvPr id="2" name="Slide Number Placeholder 1">
            <a:extLst>
              <a:ext uri="{FF2B5EF4-FFF2-40B4-BE49-F238E27FC236}">
                <a16:creationId xmlns:a16="http://schemas.microsoft.com/office/drawing/2014/main" id="{9AEC1D8B-EC24-5C50-76E2-70F0D5DB6D1F}"/>
              </a:ext>
            </a:extLst>
          </p:cNvPr>
          <p:cNvSpPr>
            <a:spLocks noGrp="1"/>
          </p:cNvSpPr>
          <p:nvPr>
            <p:ph type="sldNum" sz="quarter" idx="12"/>
          </p:nvPr>
        </p:nvSpPr>
        <p:spPr/>
        <p:txBody>
          <a:bodyPr/>
          <a:lstStyle/>
          <a:p>
            <a:fld id="{34216374-E7D6-4C74-ADA3-2C9987A1DEB2}" type="slidenum">
              <a:rPr lang="en-US" smtClean="0"/>
              <a:t>43</a:t>
            </a:fld>
            <a:endParaRPr lang="en-US"/>
          </a:p>
        </p:txBody>
      </p:sp>
    </p:spTree>
    <p:extLst>
      <p:ext uri="{BB962C8B-B14F-4D97-AF65-F5344CB8AC3E}">
        <p14:creationId xmlns:p14="http://schemas.microsoft.com/office/powerpoint/2010/main" val="12657156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19AF62-6793-1C59-8DAB-FDB6F1C5FCF7}"/>
              </a:ext>
            </a:extLst>
          </p:cNvPr>
          <p:cNvPicPr>
            <a:picLocks noChangeAspect="1"/>
          </p:cNvPicPr>
          <p:nvPr/>
        </p:nvPicPr>
        <p:blipFill>
          <a:blip r:embed="rId2"/>
          <a:stretch>
            <a:fillRect/>
          </a:stretch>
        </p:blipFill>
        <p:spPr>
          <a:xfrm>
            <a:off x="1877465" y="316967"/>
            <a:ext cx="8367913" cy="6293223"/>
          </a:xfrm>
          <a:prstGeom prst="rect">
            <a:avLst/>
          </a:prstGeom>
        </p:spPr>
      </p:pic>
      <p:sp>
        <p:nvSpPr>
          <p:cNvPr id="2" name="Slide Number Placeholder 1">
            <a:extLst>
              <a:ext uri="{FF2B5EF4-FFF2-40B4-BE49-F238E27FC236}">
                <a16:creationId xmlns:a16="http://schemas.microsoft.com/office/drawing/2014/main" id="{7A9D5C12-5A45-DA32-1E85-9409372270C5}"/>
              </a:ext>
            </a:extLst>
          </p:cNvPr>
          <p:cNvSpPr>
            <a:spLocks noGrp="1"/>
          </p:cNvSpPr>
          <p:nvPr>
            <p:ph type="sldNum" sz="quarter" idx="12"/>
          </p:nvPr>
        </p:nvSpPr>
        <p:spPr/>
        <p:txBody>
          <a:bodyPr/>
          <a:lstStyle/>
          <a:p>
            <a:fld id="{34216374-E7D6-4C74-ADA3-2C9987A1DEB2}" type="slidenum">
              <a:rPr lang="en-US" smtClean="0"/>
              <a:t>44</a:t>
            </a:fld>
            <a:endParaRPr lang="en-US"/>
          </a:p>
        </p:txBody>
      </p:sp>
    </p:spTree>
    <p:extLst>
      <p:ext uri="{BB962C8B-B14F-4D97-AF65-F5344CB8AC3E}">
        <p14:creationId xmlns:p14="http://schemas.microsoft.com/office/powerpoint/2010/main" val="31871350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8334B7-ABFB-0951-41D3-CA21EF6D19D1}"/>
              </a:ext>
            </a:extLst>
          </p:cNvPr>
          <p:cNvPicPr>
            <a:picLocks noChangeAspect="1"/>
          </p:cNvPicPr>
          <p:nvPr/>
        </p:nvPicPr>
        <p:blipFill>
          <a:blip r:embed="rId2"/>
          <a:stretch>
            <a:fillRect/>
          </a:stretch>
        </p:blipFill>
        <p:spPr>
          <a:xfrm>
            <a:off x="1946623" y="386123"/>
            <a:ext cx="8298755" cy="6154911"/>
          </a:xfrm>
          <a:prstGeom prst="rect">
            <a:avLst/>
          </a:prstGeom>
        </p:spPr>
      </p:pic>
      <p:sp>
        <p:nvSpPr>
          <p:cNvPr id="2" name="Slide Number Placeholder 1">
            <a:extLst>
              <a:ext uri="{FF2B5EF4-FFF2-40B4-BE49-F238E27FC236}">
                <a16:creationId xmlns:a16="http://schemas.microsoft.com/office/drawing/2014/main" id="{DE4EB9C5-29B4-2769-F2B5-361E6BD44B44}"/>
              </a:ext>
            </a:extLst>
          </p:cNvPr>
          <p:cNvSpPr>
            <a:spLocks noGrp="1"/>
          </p:cNvSpPr>
          <p:nvPr>
            <p:ph type="sldNum" sz="quarter" idx="12"/>
          </p:nvPr>
        </p:nvSpPr>
        <p:spPr/>
        <p:txBody>
          <a:bodyPr/>
          <a:lstStyle/>
          <a:p>
            <a:fld id="{34216374-E7D6-4C74-ADA3-2C9987A1DEB2}" type="slidenum">
              <a:rPr lang="en-US" smtClean="0"/>
              <a:t>45</a:t>
            </a:fld>
            <a:endParaRPr lang="en-US"/>
          </a:p>
        </p:txBody>
      </p:sp>
    </p:spTree>
    <p:extLst>
      <p:ext uri="{BB962C8B-B14F-4D97-AF65-F5344CB8AC3E}">
        <p14:creationId xmlns:p14="http://schemas.microsoft.com/office/powerpoint/2010/main" val="37132636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2B0961-2FF9-CA4B-8AF3-782994DD39F1}"/>
              </a:ext>
            </a:extLst>
          </p:cNvPr>
          <p:cNvSpPr>
            <a:spLocks noGrp="1"/>
          </p:cNvSpPr>
          <p:nvPr>
            <p:ph type="sldNum" sz="quarter" idx="12"/>
          </p:nvPr>
        </p:nvSpPr>
        <p:spPr/>
        <p:txBody>
          <a:bodyPr/>
          <a:lstStyle/>
          <a:p>
            <a:fld id="{34216374-E7D6-4C74-ADA3-2C9987A1DEB2}" type="slidenum">
              <a:rPr lang="en-US" smtClean="0"/>
              <a:t>46</a:t>
            </a:fld>
            <a:endParaRPr lang="en-US"/>
          </a:p>
        </p:txBody>
      </p:sp>
      <p:sp>
        <p:nvSpPr>
          <p:cNvPr id="6" name="TextBox 5">
            <a:extLst>
              <a:ext uri="{FF2B5EF4-FFF2-40B4-BE49-F238E27FC236}">
                <a16:creationId xmlns:a16="http://schemas.microsoft.com/office/drawing/2014/main" id="{D2E81E5A-BCF2-275C-9443-BBE1C3B3E0C5}"/>
              </a:ext>
            </a:extLst>
          </p:cNvPr>
          <p:cNvSpPr txBox="1"/>
          <p:nvPr/>
        </p:nvSpPr>
        <p:spPr>
          <a:xfrm>
            <a:off x="3049732" y="3241224"/>
            <a:ext cx="6099462" cy="2039020"/>
          </a:xfrm>
          <a:prstGeom prst="rect">
            <a:avLst/>
          </a:prstGeom>
          <a:noFill/>
        </p:spPr>
        <p:txBody>
          <a:bodyPr wrap="square">
            <a:spAutoFit/>
          </a:bodyPr>
          <a:lstStyle/>
          <a:p>
            <a:pPr marL="0" marR="0" algn="ctr">
              <a:lnSpc>
                <a:spcPct val="107000"/>
              </a:lnSpc>
              <a:spcBef>
                <a:spcPts val="0"/>
              </a:spcBef>
              <a:spcAft>
                <a:spcPts val="0"/>
              </a:spcAft>
            </a:pPr>
            <a:r>
              <a:rPr lang="en-US" sz="4000" b="0" i="0" u="none" strike="noStrike" kern="1200" dirty="0">
                <a:solidFill>
                  <a:schemeClr val="tx1"/>
                </a:solidFill>
                <a:effectLst/>
                <a:latin typeface="+mn-lt"/>
                <a:ea typeface="+mn-ea"/>
                <a:cs typeface="+mn-cs"/>
              </a:rPr>
              <a:t>Velocity Distribution Coefficient</a:t>
            </a:r>
          </a:p>
          <a:p>
            <a:pPr marL="0" marR="0" algn="ctr">
              <a:lnSpc>
                <a:spcPct val="107000"/>
              </a:lnSpc>
              <a:spcBef>
                <a:spcPts val="0"/>
              </a:spcBef>
              <a:spcAft>
                <a:spcPts val="0"/>
              </a:spcAft>
            </a:pPr>
            <a:r>
              <a:rPr lang="en-US" sz="4000" dirty="0"/>
              <a:t>Week 5</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26937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42CC2B-4EE6-EE52-4C90-AB6A0422072B}"/>
              </a:ext>
            </a:extLst>
          </p:cNvPr>
          <p:cNvPicPr>
            <a:picLocks noChangeAspect="1"/>
          </p:cNvPicPr>
          <p:nvPr/>
        </p:nvPicPr>
        <p:blipFill>
          <a:blip r:embed="rId2"/>
          <a:stretch>
            <a:fillRect/>
          </a:stretch>
        </p:blipFill>
        <p:spPr>
          <a:xfrm>
            <a:off x="1946622" y="524435"/>
            <a:ext cx="8022131" cy="5601661"/>
          </a:xfrm>
          <a:prstGeom prst="rect">
            <a:avLst/>
          </a:prstGeom>
        </p:spPr>
      </p:pic>
      <p:sp>
        <p:nvSpPr>
          <p:cNvPr id="2" name="Slide Number Placeholder 1">
            <a:extLst>
              <a:ext uri="{FF2B5EF4-FFF2-40B4-BE49-F238E27FC236}">
                <a16:creationId xmlns:a16="http://schemas.microsoft.com/office/drawing/2014/main" id="{F370E1E9-9A45-AF5D-7681-4B8A82289EE7}"/>
              </a:ext>
            </a:extLst>
          </p:cNvPr>
          <p:cNvSpPr>
            <a:spLocks noGrp="1"/>
          </p:cNvSpPr>
          <p:nvPr>
            <p:ph type="sldNum" sz="quarter" idx="12"/>
          </p:nvPr>
        </p:nvSpPr>
        <p:spPr/>
        <p:txBody>
          <a:bodyPr/>
          <a:lstStyle/>
          <a:p>
            <a:fld id="{34216374-E7D6-4C74-ADA3-2C9987A1DEB2}" type="slidenum">
              <a:rPr lang="en-US" smtClean="0"/>
              <a:t>47</a:t>
            </a:fld>
            <a:endParaRPr lang="en-US"/>
          </a:p>
        </p:txBody>
      </p:sp>
    </p:spTree>
    <p:extLst>
      <p:ext uri="{BB962C8B-B14F-4D97-AF65-F5344CB8AC3E}">
        <p14:creationId xmlns:p14="http://schemas.microsoft.com/office/powerpoint/2010/main" val="10351372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C649F9-760D-76E3-59E1-457558529DBB}"/>
              </a:ext>
            </a:extLst>
          </p:cNvPr>
          <p:cNvPicPr>
            <a:picLocks noChangeAspect="1"/>
          </p:cNvPicPr>
          <p:nvPr/>
        </p:nvPicPr>
        <p:blipFill>
          <a:blip r:embed="rId2"/>
          <a:stretch>
            <a:fillRect/>
          </a:stretch>
        </p:blipFill>
        <p:spPr>
          <a:xfrm>
            <a:off x="1877466" y="289989"/>
            <a:ext cx="8575381" cy="5974419"/>
          </a:xfrm>
          <a:prstGeom prst="rect">
            <a:avLst/>
          </a:prstGeom>
        </p:spPr>
      </p:pic>
      <p:sp>
        <p:nvSpPr>
          <p:cNvPr id="5" name="Slide Number Placeholder 4">
            <a:extLst>
              <a:ext uri="{FF2B5EF4-FFF2-40B4-BE49-F238E27FC236}">
                <a16:creationId xmlns:a16="http://schemas.microsoft.com/office/drawing/2014/main" id="{76DCEB4A-9CAA-55ED-646B-18B314ABD9D4}"/>
              </a:ext>
            </a:extLst>
          </p:cNvPr>
          <p:cNvSpPr>
            <a:spLocks noGrp="1"/>
          </p:cNvSpPr>
          <p:nvPr>
            <p:ph type="sldNum" sz="quarter" idx="12"/>
          </p:nvPr>
        </p:nvSpPr>
        <p:spPr/>
        <p:txBody>
          <a:bodyPr/>
          <a:lstStyle/>
          <a:p>
            <a:fld id="{34216374-E7D6-4C74-ADA3-2C9987A1DEB2}" type="slidenum">
              <a:rPr lang="en-US" smtClean="0"/>
              <a:t>48</a:t>
            </a:fld>
            <a:endParaRPr lang="en-US"/>
          </a:p>
        </p:txBody>
      </p:sp>
    </p:spTree>
    <p:extLst>
      <p:ext uri="{BB962C8B-B14F-4D97-AF65-F5344CB8AC3E}">
        <p14:creationId xmlns:p14="http://schemas.microsoft.com/office/powerpoint/2010/main" val="19122400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Rectangle 7"/>
              <p:cNvSpPr/>
              <p:nvPr/>
            </p:nvSpPr>
            <p:spPr>
              <a:xfrm>
                <a:off x="2154091" y="801061"/>
                <a:ext cx="7814662" cy="5169941"/>
              </a:xfrm>
              <a:prstGeom prst="rect">
                <a:avLst/>
              </a:prstGeom>
            </p:spPr>
            <p:txBody>
              <a:bodyPr wrap="square">
                <a:spAutoFit/>
              </a:bodyPr>
              <a:lstStyle/>
              <a:p>
                <a:pPr>
                  <a:lnSpc>
                    <a:spcPct val="107000"/>
                  </a:lnSpc>
                  <a:spcAft>
                    <a:spcPts val="726"/>
                  </a:spcAft>
                </a:pPr>
                <a:r>
                  <a:rPr lang="en-US" sz="1634"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Determination of Velocity Distribution Co-</a:t>
                </a:r>
                <a:r>
                  <a:rPr lang="en-US" sz="1634" b="1" dirty="0" err="1">
                    <a:solidFill>
                      <a:srgbClr val="C00000"/>
                    </a:solidFill>
                    <a:latin typeface="Calibri" panose="020F0502020204030204" pitchFamily="34" charset="0"/>
                    <a:ea typeface="Calibri" panose="020F0502020204030204" pitchFamily="34" charset="0"/>
                    <a:cs typeface="Times New Roman" panose="02020603050405020304" pitchFamily="18" charset="0"/>
                  </a:rPr>
                  <a:t>efficients</a:t>
                </a:r>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634" b="1" dirty="0">
                    <a:latin typeface="Calibri" panose="020F0502020204030204" pitchFamily="34" charset="0"/>
                    <a:ea typeface="Calibri" panose="020F0502020204030204" pitchFamily="34" charset="0"/>
                    <a:cs typeface="Times New Roman" panose="02020603050405020304" pitchFamily="18" charset="0"/>
                  </a:rPr>
                  <a:t>Let,</a:t>
                </a:r>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452" b="1" dirty="0">
                    <a:latin typeface="Calibri" panose="020F0502020204030204" pitchFamily="34" charset="0"/>
                    <a:ea typeface="Calibri" panose="020F0502020204030204" pitchFamily="34" charset="0"/>
                    <a:cs typeface="Times New Roman" panose="02020603050405020304" pitchFamily="18" charset="0"/>
                  </a:rPr>
                  <a:t>   </a:t>
                </a:r>
                <a:r>
                  <a:rPr lang="en-US" sz="1634" b="1" dirty="0">
                    <a:latin typeface="Calibri" panose="020F0502020204030204" pitchFamily="34" charset="0"/>
                    <a:ea typeface="Calibri" panose="020F0502020204030204" pitchFamily="34" charset="0"/>
                    <a:cs typeface="Times New Roman" panose="02020603050405020304" pitchFamily="18" charset="0"/>
                  </a:rPr>
                  <a:t>Whole water area = A                            </a:t>
                </a:r>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452" b="1" dirty="0">
                    <a:latin typeface="Calibri" panose="020F0502020204030204" pitchFamily="34" charset="0"/>
                    <a:ea typeface="Calibri" panose="020F0502020204030204" pitchFamily="34" charset="0"/>
                    <a:cs typeface="Times New Roman" panose="02020603050405020304" pitchFamily="18" charset="0"/>
                  </a:rPr>
                  <a:t>   </a:t>
                </a:r>
                <a:r>
                  <a:rPr lang="en-US" sz="1634" b="1" dirty="0">
                    <a:latin typeface="Calibri" panose="020F0502020204030204" pitchFamily="34" charset="0"/>
                    <a:ea typeface="Calibri" panose="020F0502020204030204" pitchFamily="34" charset="0"/>
                    <a:cs typeface="Times New Roman" panose="02020603050405020304" pitchFamily="18" charset="0"/>
                  </a:rPr>
                  <a:t>Elementary area = ΔA</a:t>
                </a:r>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452" b="1" dirty="0">
                    <a:latin typeface="Calibri" panose="020F0502020204030204" pitchFamily="34" charset="0"/>
                    <a:ea typeface="Calibri" panose="020F0502020204030204" pitchFamily="34" charset="0"/>
                    <a:cs typeface="Times New Roman" panose="02020603050405020304" pitchFamily="18" charset="0"/>
                  </a:rPr>
                  <a:t>    </a:t>
                </a:r>
                <a:r>
                  <a:rPr lang="en-US" sz="1634" b="1" dirty="0">
                    <a:latin typeface="Calibri" panose="020F0502020204030204" pitchFamily="34" charset="0"/>
                    <a:ea typeface="Calibri" panose="020F0502020204030204" pitchFamily="34" charset="0"/>
                    <a:cs typeface="Times New Roman" panose="02020603050405020304" pitchFamily="18" charset="0"/>
                  </a:rPr>
                  <a:t>Unit weight of water = </a:t>
                </a:r>
                <a14:m>
                  <m:oMath xmlns:m="http://schemas.openxmlformats.org/officeDocument/2006/math">
                    <m:r>
                      <a:rPr lang="en-US" sz="1634" b="1" i="1">
                        <a:latin typeface="Cambria Math" panose="02040503050406030204" pitchFamily="18" charset="0"/>
                        <a:ea typeface="Calibri" panose="020F0502020204030204" pitchFamily="34" charset="0"/>
                        <a:cs typeface="Times New Roman" panose="02020603050405020304" pitchFamily="18" charset="0"/>
                      </a:rPr>
                      <m:t>𝝎</m:t>
                    </m:r>
                  </m:oMath>
                </a14:m>
                <a:r>
                  <a:rPr lang="en-US" sz="1634" b="1" dirty="0">
                    <a:latin typeface="Calibri" panose="020F0502020204030204" pitchFamily="34" charset="0"/>
                    <a:ea typeface="Calibri" panose="020F0502020204030204" pitchFamily="34" charset="0"/>
                    <a:cs typeface="Times New Roman" panose="02020603050405020304" pitchFamily="18" charset="0"/>
                  </a:rPr>
                  <a:t> </a:t>
                </a:r>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452" b="1" dirty="0">
                    <a:latin typeface="Calibri" panose="020F0502020204030204" pitchFamily="34" charset="0"/>
                    <a:ea typeface="Calibri" panose="020F0502020204030204" pitchFamily="34" charset="0"/>
                    <a:cs typeface="Times New Roman" panose="02020603050405020304" pitchFamily="18" charset="0"/>
                  </a:rPr>
                  <a:t>    </a:t>
                </a:r>
                <a:r>
                  <a:rPr lang="en-US" sz="1634" b="1" dirty="0">
                    <a:latin typeface="Calibri" panose="020F0502020204030204" pitchFamily="34" charset="0"/>
                    <a:ea typeface="Calibri" panose="020F0502020204030204" pitchFamily="34" charset="0"/>
                    <a:cs typeface="Times New Roman" panose="02020603050405020304" pitchFamily="18" charset="0"/>
                  </a:rPr>
                  <a:t>Mean velocity =</a:t>
                </a:r>
                <a14:m>
                  <m:oMath xmlns:m="http://schemas.openxmlformats.org/officeDocument/2006/math">
                    <m:r>
                      <a:rPr lang="en-US" sz="1634" b="1" i="1">
                        <a:latin typeface="Cambria Math" panose="02040503050406030204" pitchFamily="18" charset="0"/>
                        <a:ea typeface="Calibri" panose="020F0502020204030204" pitchFamily="34" charset="0"/>
                        <a:cs typeface="Times New Roman" panose="02020603050405020304" pitchFamily="18" charset="0"/>
                      </a:rPr>
                      <m:t>𝑽</m:t>
                    </m:r>
                  </m:oMath>
                </a14:m>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452" b="1" dirty="0">
                    <a:latin typeface="Calibri" panose="020F0502020204030204" pitchFamily="34" charset="0"/>
                    <a:ea typeface="Calibri" panose="020F0502020204030204" pitchFamily="34" charset="0"/>
                    <a:cs typeface="Times New Roman" panose="02020603050405020304" pitchFamily="18" charset="0"/>
                  </a:rPr>
                  <a:t>    </a:t>
                </a:r>
                <a:r>
                  <a:rPr lang="en-US" sz="1634" b="1" dirty="0">
                    <a:latin typeface="Calibri" panose="020F0502020204030204" pitchFamily="34" charset="0"/>
                    <a:ea typeface="Calibri" panose="020F0502020204030204" pitchFamily="34" charset="0"/>
                    <a:cs typeface="Times New Roman" panose="02020603050405020304" pitchFamily="18" charset="0"/>
                  </a:rPr>
                  <a:t>Energy co-efficient =</a:t>
                </a:r>
                <a14:m>
                  <m:oMath xmlns:m="http://schemas.openxmlformats.org/officeDocument/2006/math">
                    <m:r>
                      <a:rPr lang="en-US" sz="1634" b="1" i="1">
                        <a:latin typeface="Cambria Math" panose="02040503050406030204" pitchFamily="18" charset="0"/>
                        <a:ea typeface="Calibri" panose="020F0502020204030204" pitchFamily="34" charset="0"/>
                        <a:cs typeface="Times New Roman" panose="02020603050405020304" pitchFamily="18" charset="0"/>
                      </a:rPr>
                      <m:t>∝</m:t>
                    </m:r>
                  </m:oMath>
                </a14:m>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452" b="1" dirty="0">
                    <a:latin typeface="Calibri" panose="020F0502020204030204" pitchFamily="34" charset="0"/>
                    <a:ea typeface="Calibri" panose="020F0502020204030204" pitchFamily="34" charset="0"/>
                    <a:cs typeface="Times New Roman" panose="02020603050405020304" pitchFamily="18" charset="0"/>
                  </a:rPr>
                  <a:t>    </a:t>
                </a:r>
                <a:r>
                  <a:rPr lang="en-US" sz="1634" b="1" dirty="0">
                    <a:latin typeface="Calibri" panose="020F0502020204030204" pitchFamily="34" charset="0"/>
                    <a:ea typeface="Calibri" panose="020F0502020204030204" pitchFamily="34" charset="0"/>
                    <a:cs typeface="Times New Roman" panose="02020603050405020304" pitchFamily="18" charset="0"/>
                  </a:rPr>
                  <a:t>Momentum co-efficient = β</a:t>
                </a:r>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452" b="1" dirty="0">
                    <a:latin typeface="Calibri" panose="020F0502020204030204" pitchFamily="34" charset="0"/>
                    <a:ea typeface="Calibri" panose="020F0502020204030204" pitchFamily="34" charset="0"/>
                    <a:cs typeface="Times New Roman" panose="02020603050405020304" pitchFamily="18" charset="0"/>
                  </a:rPr>
                  <a:t>    </a:t>
                </a:r>
                <a:r>
                  <a:rPr lang="en-US" sz="1634" b="1" dirty="0">
                    <a:latin typeface="Calibri" panose="020F0502020204030204" pitchFamily="34" charset="0"/>
                    <a:ea typeface="Calibri" panose="020F0502020204030204" pitchFamily="34" charset="0"/>
                    <a:cs typeface="Times New Roman" panose="02020603050405020304" pitchFamily="18" charset="0"/>
                  </a:rPr>
                  <a:t>Point velocity =</a:t>
                </a:r>
                <a14:m>
                  <m:oMath xmlns:m="http://schemas.openxmlformats.org/officeDocument/2006/math">
                    <m:r>
                      <a:rPr lang="en-US" sz="1634" b="1" i="1">
                        <a:latin typeface="Cambria Math" panose="02040503050406030204" pitchFamily="18" charset="0"/>
                        <a:ea typeface="Calibri" panose="020F0502020204030204" pitchFamily="34" charset="0"/>
                        <a:cs typeface="Times New Roman" panose="02020603050405020304" pitchFamily="18" charset="0"/>
                      </a:rPr>
                      <m:t>𝝑</m:t>
                    </m:r>
                  </m:oMath>
                </a14:m>
                <a:r>
                  <a:rPr lang="en-US" sz="1634" b="1" dirty="0">
                    <a:latin typeface="Calibri" panose="020F0502020204030204" pitchFamily="34" charset="0"/>
                    <a:ea typeface="Times New Roman" panose="02020603050405020304" pitchFamily="18" charset="0"/>
                    <a:cs typeface="Times New Roman" panose="02020603050405020304" pitchFamily="18" charset="0"/>
                  </a:rPr>
                  <a:t> </a:t>
                </a:r>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634" b="1" dirty="0">
                    <a:latin typeface="Calibri" panose="020F0502020204030204" pitchFamily="34" charset="0"/>
                    <a:ea typeface="Calibri" panose="020F0502020204030204" pitchFamily="34" charset="0"/>
                    <a:cs typeface="Times New Roman" panose="02020603050405020304" pitchFamily="18" charset="0"/>
                  </a:rPr>
                  <a:t>Weight of water passing through ΔA per unit time with a velocity </a:t>
                </a:r>
                <a14:m>
                  <m:oMath xmlns:m="http://schemas.openxmlformats.org/officeDocument/2006/math">
                    <m:r>
                      <a:rPr lang="en-US" sz="1634" b="1" i="1">
                        <a:latin typeface="Cambria Math" panose="02040503050406030204" pitchFamily="18" charset="0"/>
                        <a:ea typeface="Calibri" panose="020F0502020204030204" pitchFamily="34" charset="0"/>
                        <a:cs typeface="Times New Roman" panose="02020603050405020304" pitchFamily="18" charset="0"/>
                      </a:rPr>
                      <m:t>𝝑</m:t>
                    </m:r>
                    <m:r>
                      <a:rPr lang="en-US" sz="1634" b="1" i="1">
                        <a:latin typeface="Cambria Math" panose="02040503050406030204" pitchFamily="18" charset="0"/>
                        <a:ea typeface="Calibri" panose="020F0502020204030204" pitchFamily="34" charset="0"/>
                        <a:cs typeface="Times New Roman" panose="02020603050405020304" pitchFamily="18" charset="0"/>
                      </a:rPr>
                      <m:t> </m:t>
                    </m:r>
                  </m:oMath>
                </a14:m>
                <a:r>
                  <a:rPr lang="en-US" sz="1452" b="1" dirty="0">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r>
                      <a:rPr lang="en-US" sz="1815" b="1" i="1">
                        <a:latin typeface="Cambria Math" panose="02040503050406030204" pitchFamily="18" charset="0"/>
                        <a:ea typeface="Calibri" panose="020F0502020204030204" pitchFamily="34" charset="0"/>
                        <a:cs typeface="Times New Roman" panose="02020603050405020304" pitchFamily="18" charset="0"/>
                      </a:rPr>
                      <m:t>𝝎𝝑</m:t>
                    </m:r>
                    <m:r>
                      <a:rPr lang="en-US" sz="1815" b="1" i="1">
                        <a:latin typeface="Cambria Math" panose="02040503050406030204" pitchFamily="18" charset="0"/>
                        <a:ea typeface="Calibri" panose="020F0502020204030204" pitchFamily="34" charset="0"/>
                        <a:cs typeface="Times New Roman" panose="02020603050405020304" pitchFamily="18" charset="0"/>
                      </a:rPr>
                      <m:t>∆</m:t>
                    </m:r>
                    <m:r>
                      <a:rPr lang="en-US" sz="1815" b="1" i="1">
                        <a:latin typeface="Cambria Math" panose="02040503050406030204" pitchFamily="18" charset="0"/>
                        <a:ea typeface="Calibri" panose="020F0502020204030204" pitchFamily="34" charset="0"/>
                        <a:cs typeface="Times New Roman" panose="02020603050405020304" pitchFamily="18" charset="0"/>
                      </a:rPr>
                      <m:t>𝑨</m:t>
                    </m:r>
                  </m:oMath>
                </a14:m>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634" b="1" dirty="0">
                    <a:latin typeface="Calibri" panose="020F0502020204030204" pitchFamily="34" charset="0"/>
                    <a:ea typeface="Calibri" panose="020F0502020204030204" pitchFamily="34" charset="0"/>
                    <a:cs typeface="Times New Roman" panose="02020603050405020304" pitchFamily="18" charset="0"/>
                  </a:rPr>
                  <a:t>The kinetic energy of water passing through ΔA per unit time:</a:t>
                </a:r>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14:m>
                  <m:oMathPara xmlns:m="http://schemas.openxmlformats.org/officeDocument/2006/math">
                    <m:oMathParaPr>
                      <m:jc m:val="centerGroup"/>
                    </m:oMathParaPr>
                    <m:oMath xmlns:m="http://schemas.openxmlformats.org/officeDocument/2006/math">
                      <m:f>
                        <m:fPr>
                          <m:ctrlPr>
                            <a:rPr lang="en-US" sz="1815" b="1" i="1">
                              <a:latin typeface="Cambria Math" panose="02040503050406030204" pitchFamily="18" charset="0"/>
                              <a:ea typeface="Calibri" panose="020F0502020204030204" pitchFamily="34" charset="0"/>
                              <a:cs typeface="Times New Roman" panose="02020603050405020304" pitchFamily="18" charset="0"/>
                            </a:rPr>
                          </m:ctrlPr>
                        </m:fPr>
                        <m:num>
                          <m:r>
                            <a:rPr lang="en-US" sz="1815" b="1" i="1">
                              <a:latin typeface="Cambria Math" panose="02040503050406030204" pitchFamily="18" charset="0"/>
                              <a:ea typeface="Calibri" panose="020F0502020204030204" pitchFamily="34" charset="0"/>
                              <a:cs typeface="Times New Roman" panose="02020603050405020304" pitchFamily="18" charset="0"/>
                            </a:rPr>
                            <m:t>𝟏</m:t>
                          </m:r>
                        </m:num>
                        <m:den>
                          <m:r>
                            <a:rPr lang="en-US" sz="1815" b="1" i="1">
                              <a:latin typeface="Cambria Math" panose="02040503050406030204" pitchFamily="18" charset="0"/>
                              <a:ea typeface="Calibri" panose="020F0502020204030204" pitchFamily="34" charset="0"/>
                              <a:cs typeface="Times New Roman" panose="02020603050405020304" pitchFamily="18" charset="0"/>
                            </a:rPr>
                            <m:t>𝟐</m:t>
                          </m:r>
                        </m:den>
                      </m:f>
                      <m:d>
                        <m:dPr>
                          <m:ctrlPr>
                            <a:rPr lang="en-US" sz="1815" b="1" i="1">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1815" b="1" i="1">
                                  <a:latin typeface="Cambria Math" panose="02040503050406030204" pitchFamily="18" charset="0"/>
                                  <a:ea typeface="Calibri" panose="020F0502020204030204" pitchFamily="34" charset="0"/>
                                  <a:cs typeface="Times New Roman" panose="02020603050405020304" pitchFamily="18" charset="0"/>
                                </a:rPr>
                              </m:ctrlPr>
                            </m:fPr>
                            <m:num>
                              <m:r>
                                <a:rPr lang="en-US" sz="1815" b="1" i="1">
                                  <a:latin typeface="Cambria Math" panose="02040503050406030204" pitchFamily="18" charset="0"/>
                                  <a:ea typeface="Calibri" panose="020F0502020204030204" pitchFamily="34" charset="0"/>
                                  <a:cs typeface="Times New Roman" panose="02020603050405020304" pitchFamily="18" charset="0"/>
                                </a:rPr>
                                <m:t>𝝎𝝑</m:t>
                              </m:r>
                              <m:r>
                                <a:rPr lang="en-US" sz="1815" b="1" i="1">
                                  <a:latin typeface="Cambria Math" panose="02040503050406030204" pitchFamily="18" charset="0"/>
                                  <a:ea typeface="Calibri" panose="020F0502020204030204" pitchFamily="34" charset="0"/>
                                  <a:cs typeface="Times New Roman" panose="02020603050405020304" pitchFamily="18" charset="0"/>
                                </a:rPr>
                                <m:t>∆</m:t>
                              </m:r>
                              <m:r>
                                <a:rPr lang="en-US" sz="1815" b="1" i="1">
                                  <a:latin typeface="Cambria Math" panose="02040503050406030204" pitchFamily="18" charset="0"/>
                                  <a:ea typeface="Calibri" panose="020F0502020204030204" pitchFamily="34" charset="0"/>
                                  <a:cs typeface="Times New Roman" panose="02020603050405020304" pitchFamily="18" charset="0"/>
                                </a:rPr>
                                <m:t>𝑨</m:t>
                              </m:r>
                            </m:num>
                            <m:den>
                              <m:r>
                                <a:rPr lang="en-US" sz="1815" b="1" i="1">
                                  <a:latin typeface="Cambria Math" panose="02040503050406030204" pitchFamily="18" charset="0"/>
                                  <a:ea typeface="Calibri" panose="020F0502020204030204" pitchFamily="34" charset="0"/>
                                  <a:cs typeface="Times New Roman" panose="02020603050405020304" pitchFamily="18" charset="0"/>
                                </a:rPr>
                                <m:t>𝒈</m:t>
                              </m:r>
                            </m:den>
                          </m:f>
                        </m:e>
                      </m:d>
                      <m:r>
                        <a:rPr lang="en-US" sz="1815" b="1"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15" b="1"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15" b="1" i="1">
                              <a:latin typeface="Cambria Math" panose="02040503050406030204" pitchFamily="18" charset="0"/>
                              <a:ea typeface="Times New Roman" panose="02020603050405020304" pitchFamily="18" charset="0"/>
                              <a:cs typeface="Times New Roman" panose="02020603050405020304" pitchFamily="18" charset="0"/>
                            </a:rPr>
                            <m:t>𝝑</m:t>
                          </m:r>
                        </m:e>
                        <m:sup>
                          <m:r>
                            <a:rPr lang="en-US" sz="1815" b="1" i="1">
                              <a:latin typeface="Cambria Math" panose="02040503050406030204" pitchFamily="18" charset="0"/>
                              <a:ea typeface="Times New Roman" panose="02020603050405020304" pitchFamily="18" charset="0"/>
                              <a:cs typeface="Times New Roman" panose="02020603050405020304" pitchFamily="18" charset="0"/>
                            </a:rPr>
                            <m:t>𝟐</m:t>
                          </m:r>
                          <m:r>
                            <a:rPr lang="en-US" sz="1815" b="1" i="1">
                              <a:latin typeface="Cambria Math" panose="02040503050406030204" pitchFamily="18" charset="0"/>
                              <a:ea typeface="Times New Roman" panose="02020603050405020304" pitchFamily="18" charset="0"/>
                              <a:cs typeface="Times New Roman" panose="02020603050405020304" pitchFamily="18" charset="0"/>
                            </a:rPr>
                            <m:t>=</m:t>
                          </m:r>
                        </m:sup>
                      </m:sSup>
                      <m:f>
                        <m:fPr>
                          <m:ctrlPr>
                            <a:rPr lang="en-US" sz="1815" b="1"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815" b="1" i="1">
                              <a:latin typeface="Cambria Math" panose="02040503050406030204" pitchFamily="18" charset="0"/>
                              <a:ea typeface="Times New Roman" panose="02020603050405020304" pitchFamily="18" charset="0"/>
                              <a:cs typeface="Times New Roman" panose="02020603050405020304" pitchFamily="18" charset="0"/>
                            </a:rPr>
                            <m:t>𝝎</m:t>
                          </m:r>
                          <m:sSup>
                            <m:sSupPr>
                              <m:ctrlPr>
                                <a:rPr lang="en-US" sz="1815" b="1"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15" b="1" i="1">
                                  <a:latin typeface="Cambria Math" panose="02040503050406030204" pitchFamily="18" charset="0"/>
                                  <a:ea typeface="Times New Roman" panose="02020603050405020304" pitchFamily="18" charset="0"/>
                                  <a:cs typeface="Times New Roman" panose="02020603050405020304" pitchFamily="18" charset="0"/>
                                </a:rPr>
                                <m:t>𝝑</m:t>
                              </m:r>
                            </m:e>
                            <m:sup>
                              <m:r>
                                <a:rPr lang="en-US" sz="1815" b="1" i="1">
                                  <a:latin typeface="Cambria Math" panose="02040503050406030204" pitchFamily="18" charset="0"/>
                                  <a:ea typeface="Times New Roman" panose="02020603050405020304" pitchFamily="18" charset="0"/>
                                  <a:cs typeface="Times New Roman" panose="02020603050405020304" pitchFamily="18" charset="0"/>
                                </a:rPr>
                                <m:t>𝟐</m:t>
                              </m:r>
                            </m:sup>
                          </m:sSup>
                          <m:r>
                            <a:rPr lang="en-US" sz="1815" b="1" i="1">
                              <a:latin typeface="Cambria Math" panose="02040503050406030204" pitchFamily="18" charset="0"/>
                              <a:ea typeface="Times New Roman" panose="02020603050405020304" pitchFamily="18" charset="0"/>
                              <a:cs typeface="Times New Roman" panose="02020603050405020304" pitchFamily="18" charset="0"/>
                            </a:rPr>
                            <m:t>∆</m:t>
                          </m:r>
                          <m:r>
                            <a:rPr lang="en-US" sz="1815" b="1" i="1">
                              <a:latin typeface="Cambria Math" panose="02040503050406030204" pitchFamily="18" charset="0"/>
                              <a:ea typeface="Times New Roman" panose="02020603050405020304" pitchFamily="18" charset="0"/>
                              <a:cs typeface="Times New Roman" panose="02020603050405020304" pitchFamily="18" charset="0"/>
                            </a:rPr>
                            <m:t>𝑨</m:t>
                          </m:r>
                        </m:num>
                        <m:den>
                          <m:r>
                            <a:rPr lang="en-US" sz="1815" b="1" i="1">
                              <a:latin typeface="Cambria Math" panose="02040503050406030204" pitchFamily="18" charset="0"/>
                              <a:ea typeface="Times New Roman" panose="02020603050405020304" pitchFamily="18" charset="0"/>
                              <a:cs typeface="Times New Roman" panose="02020603050405020304" pitchFamily="18" charset="0"/>
                            </a:rPr>
                            <m:t>𝟐</m:t>
                          </m:r>
                          <m:r>
                            <a:rPr lang="en-US" sz="1815" b="1" i="1">
                              <a:latin typeface="Cambria Math" panose="02040503050406030204" pitchFamily="18" charset="0"/>
                              <a:ea typeface="Times New Roman" panose="02020603050405020304" pitchFamily="18" charset="0"/>
                              <a:cs typeface="Times New Roman" panose="02020603050405020304" pitchFamily="18" charset="0"/>
                            </a:rPr>
                            <m:t>𝒈</m:t>
                          </m:r>
                        </m:den>
                      </m:f>
                    </m:oMath>
                  </m:oMathPara>
                </a14:m>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br>
                  <a:rPr lang="en-US" sz="1089" b="1" dirty="0">
                    <a:latin typeface="Calibri" panose="020F0502020204030204" pitchFamily="34" charset="0"/>
                    <a:ea typeface="Calibri" panose="020F0502020204030204" pitchFamily="34" charset="0"/>
                    <a:cs typeface="Times New Roman" panose="02020603050405020304" pitchFamily="18" charset="0"/>
                  </a:rPr>
                </a:br>
                <a:r>
                  <a:rPr lang="en-US" sz="1089" b="1" dirty="0">
                    <a:latin typeface="Calibri" panose="020F0502020204030204" pitchFamily="34" charset="0"/>
                    <a:ea typeface="Calibri" panose="020F0502020204030204" pitchFamily="34" charset="0"/>
                    <a:cs typeface="Times New Roman" panose="02020603050405020304" pitchFamily="18" charset="0"/>
                  </a:rPr>
                  <a:t> </a:t>
                </a:r>
                <a:endParaRPr lang="en-US" sz="1089"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2154091" y="801061"/>
                <a:ext cx="7814662" cy="5169941"/>
              </a:xfrm>
              <a:prstGeom prst="rect">
                <a:avLst/>
              </a:prstGeom>
              <a:blipFill>
                <a:blip r:embed="rId2"/>
                <a:stretch>
                  <a:fillRect l="-487"/>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E7B0073C-9301-A382-D935-F3258E110069}"/>
              </a:ext>
            </a:extLst>
          </p:cNvPr>
          <p:cNvSpPr>
            <a:spLocks noGrp="1"/>
          </p:cNvSpPr>
          <p:nvPr>
            <p:ph type="sldNum" sz="quarter" idx="12"/>
          </p:nvPr>
        </p:nvSpPr>
        <p:spPr/>
        <p:txBody>
          <a:bodyPr/>
          <a:lstStyle/>
          <a:p>
            <a:fld id="{34216374-E7D6-4C74-ADA3-2C9987A1DEB2}" type="slidenum">
              <a:rPr lang="en-US" smtClean="0"/>
              <a:t>49</a:t>
            </a:fld>
            <a:endParaRPr lang="en-US"/>
          </a:p>
        </p:txBody>
      </p:sp>
    </p:spTree>
    <p:extLst>
      <p:ext uri="{BB962C8B-B14F-4D97-AF65-F5344CB8AC3E}">
        <p14:creationId xmlns:p14="http://schemas.microsoft.com/office/powerpoint/2010/main" val="455591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2BA3C25-5F87-A626-CE43-1DF63AF743F8}"/>
              </a:ext>
            </a:extLst>
          </p:cNvPr>
          <p:cNvGraphicFramePr>
            <a:graphicFrameLocks noGrp="1"/>
          </p:cNvGraphicFramePr>
          <p:nvPr>
            <p:extLst>
              <p:ext uri="{D42A27DB-BD31-4B8C-83A1-F6EECF244321}">
                <p14:modId xmlns:p14="http://schemas.microsoft.com/office/powerpoint/2010/main" val="3169430259"/>
              </p:ext>
            </p:extLst>
          </p:nvPr>
        </p:nvGraphicFramePr>
        <p:xfrm>
          <a:off x="1181100" y="807316"/>
          <a:ext cx="8931394" cy="3472875"/>
        </p:xfrm>
        <a:graphic>
          <a:graphicData uri="http://schemas.openxmlformats.org/drawingml/2006/table">
            <a:tbl>
              <a:tblPr firstRow="1" firstCol="1" bandRow="1"/>
              <a:tblGrid>
                <a:gridCol w="622269">
                  <a:extLst>
                    <a:ext uri="{9D8B030D-6E8A-4147-A177-3AD203B41FA5}">
                      <a16:colId xmlns:a16="http://schemas.microsoft.com/office/drawing/2014/main" val="2403393424"/>
                    </a:ext>
                  </a:extLst>
                </a:gridCol>
                <a:gridCol w="6588733">
                  <a:extLst>
                    <a:ext uri="{9D8B030D-6E8A-4147-A177-3AD203B41FA5}">
                      <a16:colId xmlns:a16="http://schemas.microsoft.com/office/drawing/2014/main" val="855388869"/>
                    </a:ext>
                  </a:extLst>
                </a:gridCol>
                <a:gridCol w="671075">
                  <a:extLst>
                    <a:ext uri="{9D8B030D-6E8A-4147-A177-3AD203B41FA5}">
                      <a16:colId xmlns:a16="http://schemas.microsoft.com/office/drawing/2014/main" val="558672588"/>
                    </a:ext>
                  </a:extLst>
                </a:gridCol>
                <a:gridCol w="1049317">
                  <a:extLst>
                    <a:ext uri="{9D8B030D-6E8A-4147-A177-3AD203B41FA5}">
                      <a16:colId xmlns:a16="http://schemas.microsoft.com/office/drawing/2014/main" val="2527333481"/>
                    </a:ext>
                  </a:extLst>
                </a:gridCol>
              </a:tblGrid>
              <a:tr h="852825">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a:endParaRPr lang="en-US" sz="1400" b="0" i="0" u="none" strike="noStrike"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Normal depth: </a:t>
                      </a:r>
                      <a:r>
                        <a:rPr lang="en-US" sz="1800" kern="1200" dirty="0" err="1">
                          <a:solidFill>
                            <a:schemeClr val="tx1"/>
                          </a:solidFill>
                          <a:effectLst/>
                          <a:latin typeface="+mn-lt"/>
                          <a:ea typeface="+mn-ea"/>
                          <a:cs typeface="+mn-cs"/>
                        </a:rPr>
                        <a:t>Chezy</a:t>
                      </a:r>
                      <a:r>
                        <a:rPr lang="en-US" sz="1800" kern="1200" dirty="0">
                          <a:solidFill>
                            <a:schemeClr val="tx1"/>
                          </a:solidFill>
                          <a:effectLst/>
                          <a:latin typeface="+mn-lt"/>
                          <a:ea typeface="+mn-ea"/>
                          <a:cs typeface="+mn-cs"/>
                        </a:rPr>
                        <a:t> and Manning equations</a:t>
                      </a:r>
                    </a:p>
                    <a:p>
                      <a:br>
                        <a:rPr lang="en-US" sz="1400" dirty="0"/>
                      </a:br>
                      <a:r>
                        <a:rPr lang="en-US" sz="1400" b="0" i="0" u="none" strike="noStrike" kern="1200" dirty="0">
                          <a:solidFill>
                            <a:schemeClr val="tx1"/>
                          </a:solidFill>
                          <a:effectLst/>
                          <a:latin typeface="+mn-lt"/>
                          <a:ea typeface="+mn-ea"/>
                          <a:cs typeface="+mn-cs"/>
                        </a:rPr>
                        <a:t>.</a:t>
                      </a:r>
                      <a:endParaRPr lang="en-US" sz="1400" kern="1200" dirty="0">
                        <a:solidFill>
                          <a:schemeClr val="tx1"/>
                        </a:solidFill>
                        <a:effectLst/>
                        <a:latin typeface="+mn-lt"/>
                        <a:ea typeface="+mn-ea"/>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CLO 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8625265"/>
                  </a:ext>
                </a:extLst>
              </a:tr>
              <a:tr h="852825">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kern="1200" dirty="0">
                          <a:solidFill>
                            <a:schemeClr val="tx1"/>
                          </a:solidFill>
                          <a:effectLst/>
                          <a:latin typeface="+mn-lt"/>
                          <a:ea typeface="+mn-ea"/>
                          <a:cs typeface="+mn-cs"/>
                        </a:rPr>
                        <a:t>Channel transition: Types of channel transition and uses of channel transition</a:t>
                      </a:r>
                      <a:r>
                        <a:rPr lang="en-US" sz="1400" dirty="0">
                          <a:effectLst/>
                        </a:rPr>
                        <a:t> </a:t>
                      </a:r>
                      <a:endParaRPr lang="en-US" sz="1400" kern="1200" dirty="0">
                        <a:solidFill>
                          <a:schemeClr val="tx1"/>
                        </a:solidFill>
                        <a:effectLst/>
                        <a:latin typeface="+mn-lt"/>
                        <a:ea typeface="+mn-ea"/>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CLO 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0705493"/>
                  </a:ext>
                </a:extLst>
              </a:tr>
              <a:tr h="852825">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Hydraulic jump </a:t>
                      </a:r>
                    </a:p>
                    <a:p>
                      <a:endParaRPr lang="en-US" sz="1400" kern="1200" dirty="0">
                        <a:solidFill>
                          <a:schemeClr val="tx1"/>
                        </a:solidFill>
                        <a:effectLst/>
                        <a:latin typeface="+mn-lt"/>
                        <a:ea typeface="+mn-ea"/>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CLO3</a:t>
                      </a:r>
                    </a:p>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9890777"/>
                  </a:ext>
                </a:extLst>
              </a:tr>
              <a:tr h="852825">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kern="1200" dirty="0">
                          <a:solidFill>
                            <a:schemeClr val="tx1"/>
                          </a:solidFill>
                          <a:effectLst/>
                          <a:latin typeface="+mn-lt"/>
                          <a:ea typeface="+mn-ea"/>
                          <a:cs typeface="+mn-cs"/>
                        </a:rPr>
                        <a:t>Design of channel</a:t>
                      </a:r>
                      <a:r>
                        <a:rPr lang="en-US" sz="1400" dirty="0">
                          <a:effectLst/>
                        </a:rPr>
                        <a:t> </a:t>
                      </a:r>
                      <a:endParaRPr lang="en-US" sz="1400" kern="1200" dirty="0">
                        <a:solidFill>
                          <a:schemeClr val="tx1"/>
                        </a:solidFill>
                        <a:effectLst/>
                        <a:latin typeface="+mn-lt"/>
                        <a:ea typeface="+mn-ea"/>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CLO4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4154272"/>
                  </a:ext>
                </a:extLst>
              </a:tr>
            </a:tbl>
          </a:graphicData>
        </a:graphic>
      </p:graphicFrame>
      <p:sp>
        <p:nvSpPr>
          <p:cNvPr id="2" name="Slide Number Placeholder 1">
            <a:extLst>
              <a:ext uri="{FF2B5EF4-FFF2-40B4-BE49-F238E27FC236}">
                <a16:creationId xmlns:a16="http://schemas.microsoft.com/office/drawing/2014/main" id="{5FC029B9-DDD7-C8C9-2B9B-B916E201AF9E}"/>
              </a:ext>
            </a:extLst>
          </p:cNvPr>
          <p:cNvSpPr>
            <a:spLocks noGrp="1"/>
          </p:cNvSpPr>
          <p:nvPr>
            <p:ph type="sldNum" sz="quarter" idx="12"/>
          </p:nvPr>
        </p:nvSpPr>
        <p:spPr/>
        <p:txBody>
          <a:bodyPr/>
          <a:lstStyle/>
          <a:p>
            <a:fld id="{34216374-E7D6-4C74-ADA3-2C9987A1DEB2}" type="slidenum">
              <a:rPr lang="en-US" smtClean="0"/>
              <a:t>5</a:t>
            </a:fld>
            <a:endParaRPr lang="en-US"/>
          </a:p>
        </p:txBody>
      </p:sp>
    </p:spTree>
    <p:extLst>
      <p:ext uri="{BB962C8B-B14F-4D97-AF65-F5344CB8AC3E}">
        <p14:creationId xmlns:p14="http://schemas.microsoft.com/office/powerpoint/2010/main" val="29377902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2015778" y="593592"/>
                <a:ext cx="8229600" cy="5796010"/>
              </a:xfrm>
              <a:prstGeom prst="rect">
                <a:avLst/>
              </a:prstGeom>
            </p:spPr>
            <p:txBody>
              <a:bodyPr wrap="square">
                <a:spAutoFit/>
              </a:bodyPr>
              <a:lstStyle/>
              <a:p>
                <a:r>
                  <a:rPr lang="en-US" sz="1634" dirty="0">
                    <a:latin typeface="Times New Roman" panose="02020603050405020304" pitchFamily="18" charset="0"/>
                    <a:ea typeface="Times New Roman" panose="02020603050405020304" pitchFamily="18" charset="0"/>
                  </a:rPr>
                  <a:t>This is equivalent to the product of the weight ω</a:t>
                </a:r>
                <a14:m>
                  <m:oMath xmlns:m="http://schemas.openxmlformats.org/officeDocument/2006/math">
                    <m:r>
                      <a:rPr lang="en-US" sz="1634" i="1">
                        <a:latin typeface="Cambria Math" panose="02040503050406030204" pitchFamily="18" charset="0"/>
                        <a:ea typeface="Times New Roman" panose="02020603050405020304" pitchFamily="18" charset="0"/>
                      </a:rPr>
                      <m:t>𝜔</m:t>
                    </m:r>
                    <m:r>
                      <a:rPr lang="en-US" sz="1634" i="1">
                        <a:latin typeface="Cambria Math" panose="02040503050406030204" pitchFamily="18" charset="0"/>
                        <a:ea typeface="Times New Roman" panose="02020603050405020304" pitchFamily="18" charset="0"/>
                      </a:rPr>
                      <m:t>𝑣</m:t>
                    </m:r>
                    <m:r>
                      <a:rPr lang="en-US" sz="1634" i="1">
                        <a:latin typeface="Cambria Math" panose="02040503050406030204" pitchFamily="18" charset="0"/>
                        <a:ea typeface="Times New Roman" panose="02020603050405020304" pitchFamily="18" charset="0"/>
                      </a:rPr>
                      <m:t>∆</m:t>
                    </m:r>
                    <m:r>
                      <a:rPr lang="en-US" sz="1634" i="1">
                        <a:latin typeface="Cambria Math" panose="02040503050406030204" pitchFamily="18" charset="0"/>
                        <a:ea typeface="Times New Roman" panose="02020603050405020304" pitchFamily="18" charset="0"/>
                      </a:rPr>
                      <m:t>𝐴</m:t>
                    </m:r>
                  </m:oMath>
                </a14:m>
                <a:r>
                  <a:rPr lang="en-US" sz="1634" dirty="0">
                    <a:latin typeface="Times New Roman" panose="02020603050405020304" pitchFamily="18" charset="0"/>
                    <a:ea typeface="Times New Roman" panose="02020603050405020304" pitchFamily="18" charset="0"/>
                  </a:rPr>
                  <a:t> and the velocity head</a:t>
                </a:r>
                <a14:m>
                  <m:oMath xmlns:m="http://schemas.openxmlformats.org/officeDocument/2006/math">
                    <m:r>
                      <a:rPr lang="en-US" sz="1815" i="1">
                        <a:latin typeface="Cambria Math" panose="02040503050406030204" pitchFamily="18" charset="0"/>
                        <a:ea typeface="Times New Roman" panose="02020603050405020304" pitchFamily="18" charset="0"/>
                      </a:rPr>
                      <m:t> ∝</m:t>
                    </m:r>
                    <m:f>
                      <m:fPr>
                        <m:ctrlPr>
                          <a:rPr lang="en-US" sz="1815" i="1">
                            <a:latin typeface="Cambria Math" panose="02040503050406030204" pitchFamily="18" charset="0"/>
                            <a:ea typeface="Times New Roman" panose="02020603050405020304" pitchFamily="18" charset="0"/>
                          </a:rPr>
                        </m:ctrlPr>
                      </m:fPr>
                      <m:num>
                        <m:sSup>
                          <m:sSupPr>
                            <m:ctrlPr>
                              <a:rPr lang="en-US" sz="1815" i="1">
                                <a:latin typeface="Cambria Math" panose="02040503050406030204" pitchFamily="18" charset="0"/>
                                <a:ea typeface="Times New Roman" panose="02020603050405020304" pitchFamily="18" charset="0"/>
                              </a:rPr>
                            </m:ctrlPr>
                          </m:sSupPr>
                          <m:e>
                            <m:r>
                              <a:rPr lang="en-US" sz="1815" i="1">
                                <a:latin typeface="Cambria Math" panose="02040503050406030204" pitchFamily="18" charset="0"/>
                                <a:ea typeface="Times New Roman" panose="02020603050405020304" pitchFamily="18" charset="0"/>
                              </a:rPr>
                              <m:t>𝑣</m:t>
                            </m:r>
                          </m:e>
                          <m:sup>
                            <m:r>
                              <a:rPr lang="en-US" sz="1815" i="1">
                                <a:latin typeface="Cambria Math" panose="02040503050406030204" pitchFamily="18" charset="0"/>
                                <a:ea typeface="Times New Roman" panose="02020603050405020304" pitchFamily="18" charset="0"/>
                              </a:rPr>
                              <m:t>2</m:t>
                            </m:r>
                          </m:sup>
                        </m:sSup>
                      </m:num>
                      <m:den>
                        <m:r>
                          <a:rPr lang="en-US" sz="1815" i="1">
                            <a:latin typeface="Cambria Math" panose="02040503050406030204" pitchFamily="18" charset="0"/>
                            <a:ea typeface="Times New Roman" panose="02020603050405020304" pitchFamily="18" charset="0"/>
                          </a:rPr>
                          <m:t>2</m:t>
                        </m:r>
                        <m:r>
                          <a:rPr lang="en-US" sz="1815" i="1">
                            <a:latin typeface="Cambria Math" panose="02040503050406030204" pitchFamily="18" charset="0"/>
                            <a:ea typeface="Times New Roman" panose="02020603050405020304" pitchFamily="18" charset="0"/>
                          </a:rPr>
                          <m:t>𝑔</m:t>
                        </m:r>
                      </m:den>
                    </m:f>
                  </m:oMath>
                </a14:m>
                <a:endParaRPr lang="en-US" sz="1271" dirty="0">
                  <a:latin typeface="Times New Roman" panose="02020603050405020304" pitchFamily="18" charset="0"/>
                  <a:ea typeface="Times New Roman" panose="02020603050405020304" pitchFamily="18" charset="0"/>
                </a:endParaRPr>
              </a:p>
              <a:p>
                <a:r>
                  <a:rPr lang="en-US" sz="1634" dirty="0">
                    <a:latin typeface="Times New Roman" panose="02020603050405020304" pitchFamily="18" charset="0"/>
                    <a:ea typeface="Times New Roman" panose="02020603050405020304" pitchFamily="18" charset="0"/>
                  </a:rPr>
                  <a:t>The total kinetic energy for the whole water area is equal to </a:t>
                </a:r>
                <a:endParaRPr lang="en-US" sz="1271" dirty="0">
                  <a:latin typeface="Times New Roman" panose="02020603050405020304" pitchFamily="18" charset="0"/>
                  <a:ea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sz="1634" i="1">
                              <a:latin typeface="Cambria Math" panose="02040503050406030204" pitchFamily="18" charset="0"/>
                              <a:ea typeface="Times New Roman" panose="02020603050405020304" pitchFamily="18" charset="0"/>
                            </a:rPr>
                          </m:ctrlPr>
                        </m:naryPr>
                        <m:sub/>
                        <m:sup/>
                        <m:e>
                          <m:f>
                            <m:fPr>
                              <m:ctrlPr>
                                <a:rPr lang="en-US" sz="1634" i="1">
                                  <a:latin typeface="Cambria Math" panose="02040503050406030204" pitchFamily="18" charset="0"/>
                                  <a:ea typeface="Times New Roman" panose="02020603050405020304" pitchFamily="18" charset="0"/>
                                </a:rPr>
                              </m:ctrlPr>
                            </m:fPr>
                            <m:num>
                              <m:r>
                                <a:rPr lang="en-US" sz="1634" i="1">
                                  <a:latin typeface="Cambria Math" panose="02040503050406030204" pitchFamily="18" charset="0"/>
                                  <a:ea typeface="Times New Roman" panose="02020603050405020304" pitchFamily="18" charset="0"/>
                                </a:rPr>
                                <m:t>𝜔</m:t>
                              </m:r>
                              <m:sSup>
                                <m:sSupPr>
                                  <m:ctrlPr>
                                    <a:rPr lang="en-US" sz="1634" i="1">
                                      <a:latin typeface="Cambria Math" panose="02040503050406030204" pitchFamily="18" charset="0"/>
                                      <a:ea typeface="Times New Roman" panose="02020603050405020304" pitchFamily="18" charset="0"/>
                                    </a:rPr>
                                  </m:ctrlPr>
                                </m:sSupPr>
                                <m:e>
                                  <m:r>
                                    <a:rPr lang="en-US" sz="1634" i="1">
                                      <a:latin typeface="Cambria Math" panose="02040503050406030204" pitchFamily="18" charset="0"/>
                                      <a:ea typeface="Times New Roman" panose="02020603050405020304" pitchFamily="18" charset="0"/>
                                    </a:rPr>
                                    <m:t>𝑣</m:t>
                                  </m:r>
                                </m:e>
                                <m:sup>
                                  <m:r>
                                    <a:rPr lang="en-US" sz="1634" i="1">
                                      <a:latin typeface="Cambria Math" panose="02040503050406030204" pitchFamily="18" charset="0"/>
                                      <a:ea typeface="Times New Roman" panose="02020603050405020304" pitchFamily="18" charset="0"/>
                                    </a:rPr>
                                    <m:t>3</m:t>
                                  </m:r>
                                </m:sup>
                              </m:sSup>
                              <m:r>
                                <a:rPr lang="en-US" sz="1634" i="1">
                                  <a:latin typeface="Cambria Math" panose="02040503050406030204" pitchFamily="18" charset="0"/>
                                  <a:ea typeface="Times New Roman" panose="02020603050405020304" pitchFamily="18" charset="0"/>
                                </a:rPr>
                                <m:t>∆</m:t>
                              </m:r>
                              <m:r>
                                <a:rPr lang="en-US" sz="1634" i="1">
                                  <a:latin typeface="Cambria Math" panose="02040503050406030204" pitchFamily="18" charset="0"/>
                                  <a:ea typeface="Times New Roman" panose="02020603050405020304" pitchFamily="18" charset="0"/>
                                </a:rPr>
                                <m:t>𝐴</m:t>
                              </m:r>
                            </m:num>
                            <m:den>
                              <m:r>
                                <a:rPr lang="en-US" sz="1634" i="1">
                                  <a:latin typeface="Cambria Math" panose="02040503050406030204" pitchFamily="18" charset="0"/>
                                  <a:ea typeface="Times New Roman" panose="02020603050405020304" pitchFamily="18" charset="0"/>
                                </a:rPr>
                                <m:t>2</m:t>
                              </m:r>
                              <m:r>
                                <a:rPr lang="en-US" sz="1634" i="1">
                                  <a:latin typeface="Cambria Math" panose="02040503050406030204" pitchFamily="18" charset="0"/>
                                  <a:ea typeface="Times New Roman" panose="02020603050405020304" pitchFamily="18" charset="0"/>
                                </a:rPr>
                                <m:t>𝑔</m:t>
                              </m:r>
                            </m:den>
                          </m:f>
                        </m:e>
                      </m:nary>
                    </m:oMath>
                  </m:oMathPara>
                </a14:m>
                <a:endParaRPr lang="en-US" sz="1271" dirty="0">
                  <a:latin typeface="Times New Roman" panose="02020603050405020304" pitchFamily="18" charset="0"/>
                  <a:ea typeface="Times New Roman" panose="02020603050405020304" pitchFamily="18" charset="0"/>
                </a:endParaRPr>
              </a:p>
              <a:p>
                <a:r>
                  <a:rPr lang="en-US" sz="1634" dirty="0">
                    <a:latin typeface="Times New Roman" panose="02020603050405020304" pitchFamily="18" charset="0"/>
                    <a:ea typeface="Times New Roman" panose="02020603050405020304" pitchFamily="18" charset="0"/>
                  </a:rPr>
                  <a:t>The corrected velocity head for the entire area is</a:t>
                </a:r>
                <a:r>
                  <a:rPr lang="en-US" sz="1271" dirty="0">
                    <a:latin typeface="Times New Roman" panose="02020603050405020304" pitchFamily="18" charset="0"/>
                    <a:ea typeface="Times New Roman" panose="02020603050405020304" pitchFamily="18" charset="0"/>
                  </a:rPr>
                  <a:t>:</a:t>
                </a:r>
              </a:p>
              <a:p>
                <a:pPr/>
                <a14:m>
                  <m:oMathPara xmlns:m="http://schemas.openxmlformats.org/officeDocument/2006/math">
                    <m:oMathParaPr>
                      <m:jc m:val="centerGroup"/>
                    </m:oMathParaPr>
                    <m:oMath xmlns:m="http://schemas.openxmlformats.org/officeDocument/2006/math">
                      <m:r>
                        <a:rPr lang="en-US" sz="1815" i="1">
                          <a:latin typeface="Cambria Math" panose="02040503050406030204" pitchFamily="18" charset="0"/>
                          <a:ea typeface="Times New Roman" panose="02020603050405020304" pitchFamily="18" charset="0"/>
                        </a:rPr>
                        <m:t>∝</m:t>
                      </m:r>
                      <m:f>
                        <m:fPr>
                          <m:ctrlPr>
                            <a:rPr lang="en-US" sz="1815" i="1">
                              <a:latin typeface="Cambria Math" panose="02040503050406030204" pitchFamily="18" charset="0"/>
                              <a:ea typeface="Times New Roman" panose="02020603050405020304" pitchFamily="18" charset="0"/>
                            </a:rPr>
                          </m:ctrlPr>
                        </m:fPr>
                        <m:num>
                          <m:sSup>
                            <m:sSupPr>
                              <m:ctrlPr>
                                <a:rPr lang="en-US" sz="1815" i="1">
                                  <a:latin typeface="Cambria Math" panose="02040503050406030204" pitchFamily="18" charset="0"/>
                                  <a:ea typeface="Times New Roman" panose="02020603050405020304" pitchFamily="18" charset="0"/>
                                </a:rPr>
                              </m:ctrlPr>
                            </m:sSupPr>
                            <m:e>
                              <m:r>
                                <a:rPr lang="en-US" sz="1815" i="1">
                                  <a:latin typeface="Cambria Math" panose="02040503050406030204" pitchFamily="18" charset="0"/>
                                  <a:ea typeface="Times New Roman" panose="02020603050405020304" pitchFamily="18" charset="0"/>
                                </a:rPr>
                                <m:t>𝑣</m:t>
                              </m:r>
                            </m:e>
                            <m:sup>
                              <m:r>
                                <a:rPr lang="en-US" sz="1815" i="1">
                                  <a:latin typeface="Cambria Math" panose="02040503050406030204" pitchFamily="18" charset="0"/>
                                  <a:ea typeface="Times New Roman" panose="02020603050405020304" pitchFamily="18" charset="0"/>
                                </a:rPr>
                                <m:t>2</m:t>
                              </m:r>
                            </m:sup>
                          </m:sSup>
                        </m:num>
                        <m:den>
                          <m:r>
                            <a:rPr lang="en-US" sz="1815" i="1">
                              <a:latin typeface="Cambria Math" panose="02040503050406030204" pitchFamily="18" charset="0"/>
                              <a:ea typeface="Times New Roman" panose="02020603050405020304" pitchFamily="18" charset="0"/>
                            </a:rPr>
                            <m:t>2</m:t>
                          </m:r>
                          <m:r>
                            <a:rPr lang="en-US" sz="1815" i="1">
                              <a:latin typeface="Cambria Math" panose="02040503050406030204" pitchFamily="18" charset="0"/>
                              <a:ea typeface="Times New Roman" panose="02020603050405020304" pitchFamily="18" charset="0"/>
                            </a:rPr>
                            <m:t>𝑔</m:t>
                          </m:r>
                        </m:den>
                      </m:f>
                    </m:oMath>
                  </m:oMathPara>
                </a14:m>
                <a:endParaRPr lang="en-US" sz="1271" dirty="0">
                  <a:latin typeface="Times New Roman" panose="02020603050405020304" pitchFamily="18" charset="0"/>
                  <a:ea typeface="Times New Roman" panose="02020603050405020304" pitchFamily="18" charset="0"/>
                </a:endParaRPr>
              </a:p>
              <a:p>
                <a:r>
                  <a:rPr lang="en-US" sz="1634" dirty="0">
                    <a:latin typeface="Times New Roman" panose="02020603050405020304" pitchFamily="18" charset="0"/>
                    <a:ea typeface="Times New Roman" panose="02020603050405020304" pitchFamily="18" charset="0"/>
                  </a:rPr>
                  <a:t>Thus, the total kinetic energy</a:t>
                </a:r>
                <a:r>
                  <a:rPr lang="en-US" sz="1271" dirty="0">
                    <a:latin typeface="Times New Roman" panose="02020603050405020304" pitchFamily="18" charset="0"/>
                    <a:ea typeface="Times New Roman" panose="02020603050405020304" pitchFamily="18" charset="0"/>
                  </a:rPr>
                  <a:t>:</a:t>
                </a:r>
              </a:p>
              <a:p>
                <a:pPr/>
                <a14:m>
                  <m:oMathPara xmlns:m="http://schemas.openxmlformats.org/officeDocument/2006/math">
                    <m:oMathParaPr>
                      <m:jc m:val="centerGroup"/>
                    </m:oMathParaPr>
                    <m:oMath xmlns:m="http://schemas.openxmlformats.org/officeDocument/2006/math">
                      <m:f>
                        <m:fPr>
                          <m:ctrlPr>
                            <a:rPr lang="en-US" sz="2541" i="1">
                              <a:latin typeface="Cambria Math" panose="02040503050406030204" pitchFamily="18" charset="0"/>
                              <a:ea typeface="Times New Roman" panose="02020603050405020304" pitchFamily="18" charset="0"/>
                            </a:rPr>
                          </m:ctrlPr>
                        </m:fPr>
                        <m:num>
                          <m:r>
                            <a:rPr lang="en-US" sz="2541" i="1">
                              <a:latin typeface="Cambria Math" panose="02040503050406030204" pitchFamily="18" charset="0"/>
                              <a:ea typeface="Times New Roman" panose="02020603050405020304" pitchFamily="18" charset="0"/>
                            </a:rPr>
                            <m:t>∝</m:t>
                          </m:r>
                          <m:r>
                            <a:rPr lang="en-US" sz="2541" i="1">
                              <a:latin typeface="Cambria Math" panose="02040503050406030204" pitchFamily="18" charset="0"/>
                              <a:ea typeface="Times New Roman" panose="02020603050405020304" pitchFamily="18" charset="0"/>
                            </a:rPr>
                            <m:t>𝜔</m:t>
                          </m:r>
                          <m:sSup>
                            <m:sSupPr>
                              <m:ctrlPr>
                                <a:rPr lang="en-US" sz="2541" i="1">
                                  <a:latin typeface="Cambria Math" panose="02040503050406030204" pitchFamily="18" charset="0"/>
                                  <a:ea typeface="Times New Roman" panose="02020603050405020304" pitchFamily="18" charset="0"/>
                                </a:rPr>
                              </m:ctrlPr>
                            </m:sSupPr>
                            <m:e>
                              <m:r>
                                <a:rPr lang="en-US" sz="2541" i="1">
                                  <a:latin typeface="Cambria Math" panose="02040503050406030204" pitchFamily="18" charset="0"/>
                                  <a:ea typeface="Times New Roman" panose="02020603050405020304" pitchFamily="18" charset="0"/>
                                </a:rPr>
                                <m:t>𝑣</m:t>
                              </m:r>
                            </m:e>
                            <m:sup>
                              <m:r>
                                <a:rPr lang="en-US" sz="2541" i="1">
                                  <a:latin typeface="Cambria Math" panose="02040503050406030204" pitchFamily="18" charset="0"/>
                                  <a:ea typeface="Times New Roman" panose="02020603050405020304" pitchFamily="18" charset="0"/>
                                </a:rPr>
                                <m:t>3</m:t>
                              </m:r>
                              <m:r>
                                <a:rPr lang="en-US" sz="2541" i="1">
                                  <a:latin typeface="Cambria Math" panose="02040503050406030204" pitchFamily="18" charset="0"/>
                                  <a:ea typeface="Times New Roman" panose="02020603050405020304" pitchFamily="18" charset="0"/>
                                </a:rPr>
                                <m:t>𝐴</m:t>
                              </m:r>
                            </m:sup>
                          </m:sSup>
                        </m:num>
                        <m:den>
                          <m:r>
                            <a:rPr lang="en-US" sz="2541" i="1">
                              <a:latin typeface="Cambria Math" panose="02040503050406030204" pitchFamily="18" charset="0"/>
                              <a:ea typeface="Times New Roman" panose="02020603050405020304" pitchFamily="18" charset="0"/>
                            </a:rPr>
                            <m:t>2</m:t>
                          </m:r>
                          <m:r>
                            <a:rPr lang="en-US" sz="2541" i="1">
                              <a:latin typeface="Cambria Math" panose="02040503050406030204" pitchFamily="18" charset="0"/>
                              <a:ea typeface="Times New Roman" panose="02020603050405020304" pitchFamily="18" charset="0"/>
                            </a:rPr>
                            <m:t>𝑔</m:t>
                          </m:r>
                        </m:den>
                      </m:f>
                    </m:oMath>
                  </m:oMathPara>
                </a14:m>
                <a:endParaRPr lang="en-US" sz="1271" dirty="0">
                  <a:latin typeface="Times New Roman" panose="02020603050405020304" pitchFamily="18" charset="0"/>
                  <a:ea typeface="Times New Roman" panose="02020603050405020304" pitchFamily="18" charset="0"/>
                </a:endParaRPr>
              </a:p>
              <a:p>
                <a:r>
                  <a:rPr lang="en-US" sz="1634" dirty="0">
                    <a:latin typeface="Times New Roman" panose="02020603050405020304" pitchFamily="18" charset="0"/>
                    <a:ea typeface="Times New Roman" panose="02020603050405020304" pitchFamily="18" charset="0"/>
                  </a:rPr>
                  <a:t>Equating (1) and (2), we obtain:</a:t>
                </a:r>
                <a:endParaRPr lang="en-US" sz="1271" dirty="0">
                  <a:latin typeface="Times New Roman" panose="02020603050405020304" pitchFamily="18" charset="0"/>
                  <a:ea typeface="Times New Roman" panose="02020603050405020304" pitchFamily="18" charset="0"/>
                </a:endParaRPr>
              </a:p>
              <a:p>
                <a:r>
                  <a:rPr lang="en-US" sz="2541" dirty="0">
                    <a:latin typeface="Times New Roman" panose="02020603050405020304" pitchFamily="18" charset="0"/>
                    <a:ea typeface="Times New Roman" panose="02020603050405020304" pitchFamily="18" charset="0"/>
                  </a:rPr>
                  <a:t>                  </a:t>
                </a:r>
                <a14:m>
                  <m:oMath xmlns:m="http://schemas.openxmlformats.org/officeDocument/2006/math">
                    <m:f>
                      <m:fPr>
                        <m:ctrlPr>
                          <a:rPr lang="en-US" sz="2904" i="1">
                            <a:latin typeface="Cambria Math" panose="02040503050406030204" pitchFamily="18" charset="0"/>
                            <a:ea typeface="Times New Roman" panose="02020603050405020304" pitchFamily="18" charset="0"/>
                          </a:rPr>
                        </m:ctrlPr>
                      </m:fPr>
                      <m:num>
                        <m:r>
                          <a:rPr lang="en-US" sz="2904" i="1">
                            <a:latin typeface="Cambria Math" panose="02040503050406030204" pitchFamily="18" charset="0"/>
                            <a:ea typeface="Times New Roman" panose="02020603050405020304" pitchFamily="18" charset="0"/>
                          </a:rPr>
                          <m:t>∝</m:t>
                        </m:r>
                        <m:r>
                          <a:rPr lang="en-US" sz="2904" i="1">
                            <a:latin typeface="Cambria Math" panose="02040503050406030204" pitchFamily="18" charset="0"/>
                            <a:ea typeface="Times New Roman" panose="02020603050405020304" pitchFamily="18" charset="0"/>
                          </a:rPr>
                          <m:t>𝜔</m:t>
                        </m:r>
                        <m:sSup>
                          <m:sSupPr>
                            <m:ctrlPr>
                              <a:rPr lang="en-US" sz="2904" i="1">
                                <a:latin typeface="Cambria Math" panose="02040503050406030204" pitchFamily="18" charset="0"/>
                                <a:ea typeface="Times New Roman" panose="02020603050405020304" pitchFamily="18" charset="0"/>
                              </a:rPr>
                            </m:ctrlPr>
                          </m:sSupPr>
                          <m:e>
                            <m:r>
                              <a:rPr lang="en-US" sz="2904" i="1">
                                <a:latin typeface="Cambria Math" panose="02040503050406030204" pitchFamily="18" charset="0"/>
                                <a:ea typeface="Times New Roman" panose="02020603050405020304" pitchFamily="18" charset="0"/>
                              </a:rPr>
                              <m:t>𝑣</m:t>
                            </m:r>
                          </m:e>
                          <m:sup>
                            <m:r>
                              <a:rPr lang="en-US" sz="2904" i="1">
                                <a:latin typeface="Cambria Math" panose="02040503050406030204" pitchFamily="18" charset="0"/>
                                <a:ea typeface="Times New Roman" panose="02020603050405020304" pitchFamily="18" charset="0"/>
                              </a:rPr>
                              <m:t>3</m:t>
                            </m:r>
                            <m:r>
                              <a:rPr lang="en-US" sz="2904" i="1">
                                <a:latin typeface="Cambria Math" panose="02040503050406030204" pitchFamily="18" charset="0"/>
                                <a:ea typeface="Times New Roman" panose="02020603050405020304" pitchFamily="18" charset="0"/>
                              </a:rPr>
                              <m:t>𝐴</m:t>
                            </m:r>
                          </m:sup>
                        </m:sSup>
                      </m:num>
                      <m:den>
                        <m:r>
                          <a:rPr lang="en-US" sz="2904" i="1">
                            <a:latin typeface="Cambria Math" panose="02040503050406030204" pitchFamily="18" charset="0"/>
                            <a:ea typeface="Times New Roman" panose="02020603050405020304" pitchFamily="18" charset="0"/>
                          </a:rPr>
                          <m:t>2</m:t>
                        </m:r>
                        <m:r>
                          <a:rPr lang="en-US" sz="2904" i="1">
                            <a:latin typeface="Cambria Math" panose="02040503050406030204" pitchFamily="18" charset="0"/>
                            <a:ea typeface="Times New Roman" panose="02020603050405020304" pitchFamily="18" charset="0"/>
                          </a:rPr>
                          <m:t>𝑔</m:t>
                        </m:r>
                      </m:den>
                    </m:f>
                  </m:oMath>
                </a14:m>
                <a:r>
                  <a:rPr lang="en-US" sz="2904" dirty="0">
                    <a:latin typeface="Times New Roman" panose="02020603050405020304" pitchFamily="18" charset="0"/>
                    <a:ea typeface="Times New Roman" panose="02020603050405020304" pitchFamily="18" charset="0"/>
                  </a:rPr>
                  <a:t>=</a:t>
                </a:r>
                <a14:m>
                  <m:oMath xmlns:m="http://schemas.openxmlformats.org/officeDocument/2006/math">
                    <m:nary>
                      <m:naryPr>
                        <m:chr m:val="∑"/>
                        <m:limLoc m:val="undOvr"/>
                        <m:subHide m:val="on"/>
                        <m:supHide m:val="on"/>
                        <m:ctrlPr>
                          <a:rPr lang="en-US" sz="2904" i="1">
                            <a:latin typeface="Cambria Math" panose="02040503050406030204" pitchFamily="18" charset="0"/>
                            <a:ea typeface="Times New Roman" panose="02020603050405020304" pitchFamily="18" charset="0"/>
                          </a:rPr>
                        </m:ctrlPr>
                      </m:naryPr>
                      <m:sub/>
                      <m:sup/>
                      <m:e>
                        <m:f>
                          <m:fPr>
                            <m:ctrlPr>
                              <a:rPr lang="en-US" sz="2904" i="1">
                                <a:latin typeface="Cambria Math" panose="02040503050406030204" pitchFamily="18" charset="0"/>
                                <a:ea typeface="Times New Roman" panose="02020603050405020304" pitchFamily="18" charset="0"/>
                              </a:rPr>
                            </m:ctrlPr>
                          </m:fPr>
                          <m:num>
                            <m:r>
                              <a:rPr lang="en-US" sz="2904" i="1">
                                <a:latin typeface="Cambria Math" panose="02040503050406030204" pitchFamily="18" charset="0"/>
                                <a:ea typeface="Times New Roman" panose="02020603050405020304" pitchFamily="18" charset="0"/>
                              </a:rPr>
                              <m:t>𝜔</m:t>
                            </m:r>
                            <m:sSup>
                              <m:sSupPr>
                                <m:ctrlPr>
                                  <a:rPr lang="en-US" sz="2904" i="1">
                                    <a:latin typeface="Cambria Math" panose="02040503050406030204" pitchFamily="18" charset="0"/>
                                    <a:ea typeface="Times New Roman" panose="02020603050405020304" pitchFamily="18" charset="0"/>
                                  </a:rPr>
                                </m:ctrlPr>
                              </m:sSupPr>
                              <m:e>
                                <m:r>
                                  <a:rPr lang="en-US" sz="2904" i="1">
                                    <a:latin typeface="Cambria Math" panose="02040503050406030204" pitchFamily="18" charset="0"/>
                                    <a:ea typeface="Times New Roman" panose="02020603050405020304" pitchFamily="18" charset="0"/>
                                  </a:rPr>
                                  <m:t>𝑣</m:t>
                                </m:r>
                              </m:e>
                              <m:sup>
                                <m:r>
                                  <a:rPr lang="en-US" sz="2904" i="1">
                                    <a:latin typeface="Cambria Math" panose="02040503050406030204" pitchFamily="18" charset="0"/>
                                    <a:ea typeface="Times New Roman" panose="02020603050405020304" pitchFamily="18" charset="0"/>
                                  </a:rPr>
                                  <m:t>3</m:t>
                                </m:r>
                              </m:sup>
                            </m:sSup>
                            <m:r>
                              <a:rPr lang="en-US" sz="2904" i="1">
                                <a:latin typeface="Cambria Math" panose="02040503050406030204" pitchFamily="18" charset="0"/>
                                <a:ea typeface="Times New Roman" panose="02020603050405020304" pitchFamily="18" charset="0"/>
                              </a:rPr>
                              <m:t>∆</m:t>
                            </m:r>
                            <m:r>
                              <a:rPr lang="en-US" sz="2904" i="1">
                                <a:latin typeface="Cambria Math" panose="02040503050406030204" pitchFamily="18" charset="0"/>
                                <a:ea typeface="Times New Roman" panose="02020603050405020304" pitchFamily="18" charset="0"/>
                              </a:rPr>
                              <m:t>𝐴</m:t>
                            </m:r>
                          </m:num>
                          <m:den>
                            <m:r>
                              <a:rPr lang="en-US" sz="2904" i="1">
                                <a:latin typeface="Cambria Math" panose="02040503050406030204" pitchFamily="18" charset="0"/>
                                <a:ea typeface="Times New Roman" panose="02020603050405020304" pitchFamily="18" charset="0"/>
                              </a:rPr>
                              <m:t>2</m:t>
                            </m:r>
                            <m:r>
                              <a:rPr lang="en-US" sz="2904" i="1">
                                <a:latin typeface="Cambria Math" panose="02040503050406030204" pitchFamily="18" charset="0"/>
                                <a:ea typeface="Times New Roman" panose="02020603050405020304" pitchFamily="18" charset="0"/>
                              </a:rPr>
                              <m:t>𝑔</m:t>
                            </m:r>
                          </m:den>
                        </m:f>
                      </m:e>
                    </m:nary>
                  </m:oMath>
                </a14:m>
                <a:endParaRPr lang="en-US" sz="1271" dirty="0">
                  <a:latin typeface="Times New Roman" panose="02020603050405020304" pitchFamily="18" charset="0"/>
                  <a:ea typeface="Times New Roman" panose="02020603050405020304" pitchFamily="18" charset="0"/>
                </a:endParaRPr>
              </a:p>
              <a:p>
                <a:r>
                  <a:rPr lang="en-US" sz="1271" dirty="0">
                    <a:latin typeface="Times New Roman" panose="02020603050405020304" pitchFamily="18" charset="0"/>
                    <a:ea typeface="Times New Roman" panose="02020603050405020304" pitchFamily="18" charset="0"/>
                  </a:rPr>
                  <a:t> </a:t>
                </a:r>
              </a:p>
              <a:p>
                <a:r>
                  <a:rPr lang="en-US" sz="1271" dirty="0">
                    <a:latin typeface="Times New Roman" panose="02020603050405020304" pitchFamily="18" charset="0"/>
                    <a:ea typeface="Times New Roman" panose="02020603050405020304" pitchFamily="18" charset="0"/>
                  </a:rPr>
                  <a:t> </a:t>
                </a:r>
                <a:r>
                  <a:rPr lang="en-US" sz="1634" dirty="0">
                    <a:latin typeface="Times New Roman" panose="02020603050405020304" pitchFamily="18" charset="0"/>
                    <a:ea typeface="Times New Roman" panose="02020603050405020304" pitchFamily="18" charset="0"/>
                  </a:rPr>
                  <a:t>Therefore</a:t>
                </a:r>
                <a:r>
                  <a:rPr lang="en-US" sz="2541" dirty="0">
                    <a:latin typeface="Times New Roman" panose="02020603050405020304" pitchFamily="18" charset="0"/>
                    <a:ea typeface="Times New Roman" panose="02020603050405020304" pitchFamily="18" charset="0"/>
                  </a:rPr>
                  <a:t>,</a:t>
                </a:r>
                <a:endParaRPr lang="en-US" sz="1271" dirty="0">
                  <a:latin typeface="Times New Roman" panose="02020603050405020304" pitchFamily="18" charset="0"/>
                  <a:ea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n-US" sz="2541" i="1">
                          <a:latin typeface="Cambria Math" panose="02040503050406030204" pitchFamily="18" charset="0"/>
                          <a:ea typeface="Times New Roman" panose="02020603050405020304" pitchFamily="18" charset="0"/>
                        </a:rPr>
                        <m:t>∝=</m:t>
                      </m:r>
                      <m:f>
                        <m:fPr>
                          <m:ctrlPr>
                            <a:rPr lang="en-US" sz="2541" i="1">
                              <a:latin typeface="Cambria Math" panose="02040503050406030204" pitchFamily="18" charset="0"/>
                              <a:ea typeface="Times New Roman" panose="02020603050405020304" pitchFamily="18" charset="0"/>
                            </a:rPr>
                          </m:ctrlPr>
                        </m:fPr>
                        <m:num>
                          <m:nary>
                            <m:naryPr>
                              <m:chr m:val="∑"/>
                              <m:limLoc m:val="undOvr"/>
                              <m:subHide m:val="on"/>
                              <m:supHide m:val="on"/>
                              <m:ctrlPr>
                                <a:rPr lang="en-US" sz="2541" i="1">
                                  <a:latin typeface="Cambria Math" panose="02040503050406030204" pitchFamily="18" charset="0"/>
                                  <a:ea typeface="Times New Roman" panose="02020603050405020304" pitchFamily="18" charset="0"/>
                                </a:rPr>
                              </m:ctrlPr>
                            </m:naryPr>
                            <m:sub/>
                            <m:sup/>
                            <m:e>
                              <m:sSup>
                                <m:sSupPr>
                                  <m:ctrlPr>
                                    <a:rPr lang="en-US" sz="2541" i="1">
                                      <a:latin typeface="Cambria Math" panose="02040503050406030204" pitchFamily="18" charset="0"/>
                                      <a:ea typeface="Times New Roman" panose="02020603050405020304" pitchFamily="18" charset="0"/>
                                    </a:rPr>
                                  </m:ctrlPr>
                                </m:sSupPr>
                                <m:e>
                                  <m:r>
                                    <a:rPr lang="en-US" sz="2541" i="1">
                                      <a:latin typeface="Cambria Math" panose="02040503050406030204" pitchFamily="18" charset="0"/>
                                      <a:ea typeface="Times New Roman" panose="02020603050405020304" pitchFamily="18" charset="0"/>
                                    </a:rPr>
                                    <m:t>𝑣</m:t>
                                  </m:r>
                                </m:e>
                                <m:sup>
                                  <m:r>
                                    <a:rPr lang="en-US" sz="2541" i="1">
                                      <a:latin typeface="Cambria Math" panose="02040503050406030204" pitchFamily="18" charset="0"/>
                                      <a:ea typeface="Times New Roman" panose="02020603050405020304" pitchFamily="18" charset="0"/>
                                    </a:rPr>
                                    <m:t>3</m:t>
                                  </m:r>
                                </m:sup>
                              </m:sSup>
                              <m:r>
                                <a:rPr lang="en-US" sz="2541" i="1">
                                  <a:latin typeface="Cambria Math" panose="02040503050406030204" pitchFamily="18" charset="0"/>
                                  <a:ea typeface="Times New Roman" panose="02020603050405020304" pitchFamily="18" charset="0"/>
                                </a:rPr>
                                <m:t>𝐴</m:t>
                              </m:r>
                            </m:e>
                          </m:nary>
                        </m:num>
                        <m:den>
                          <m:sSup>
                            <m:sSupPr>
                              <m:ctrlPr>
                                <a:rPr lang="en-US" sz="2541" i="1">
                                  <a:latin typeface="Cambria Math" panose="02040503050406030204" pitchFamily="18" charset="0"/>
                                  <a:ea typeface="Times New Roman" panose="02020603050405020304" pitchFamily="18" charset="0"/>
                                </a:rPr>
                              </m:ctrlPr>
                            </m:sSupPr>
                            <m:e>
                              <m:r>
                                <a:rPr lang="en-US" sz="2541" i="1">
                                  <a:latin typeface="Cambria Math" panose="02040503050406030204" pitchFamily="18" charset="0"/>
                                  <a:ea typeface="Times New Roman" panose="02020603050405020304" pitchFamily="18" charset="0"/>
                                </a:rPr>
                                <m:t>𝑣</m:t>
                              </m:r>
                            </m:e>
                            <m:sup>
                              <m:r>
                                <a:rPr lang="en-US" sz="2541" i="1">
                                  <a:latin typeface="Cambria Math" panose="02040503050406030204" pitchFamily="18" charset="0"/>
                                  <a:ea typeface="Times New Roman" panose="02020603050405020304" pitchFamily="18" charset="0"/>
                                </a:rPr>
                                <m:t>3</m:t>
                              </m:r>
                            </m:sup>
                          </m:sSup>
                          <m:r>
                            <a:rPr lang="en-US" sz="2541" i="1">
                              <a:latin typeface="Cambria Math" panose="02040503050406030204" pitchFamily="18" charset="0"/>
                              <a:ea typeface="Times New Roman" panose="02020603050405020304" pitchFamily="18" charset="0"/>
                            </a:rPr>
                            <m:t>𝐴</m:t>
                          </m:r>
                        </m:den>
                      </m:f>
                    </m:oMath>
                  </m:oMathPara>
                </a14:m>
                <a:endParaRPr lang="en-US" sz="1271" dirty="0">
                  <a:latin typeface="Times New Roman" panose="02020603050405020304" pitchFamily="18" charset="0"/>
                  <a:ea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015778" y="593592"/>
                <a:ext cx="8229600" cy="5796010"/>
              </a:xfrm>
              <a:prstGeom prst="rect">
                <a:avLst/>
              </a:prstGeom>
              <a:blipFill>
                <a:blip r:embed="rId2"/>
                <a:stretch>
                  <a:fillRect l="-462" t="-2183" b="-9170"/>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775A9DD3-3CF6-72A0-2F10-0F7B7B60E715}"/>
              </a:ext>
            </a:extLst>
          </p:cNvPr>
          <p:cNvSpPr>
            <a:spLocks noGrp="1"/>
          </p:cNvSpPr>
          <p:nvPr>
            <p:ph type="sldNum" sz="quarter" idx="12"/>
          </p:nvPr>
        </p:nvSpPr>
        <p:spPr/>
        <p:txBody>
          <a:bodyPr/>
          <a:lstStyle/>
          <a:p>
            <a:fld id="{34216374-E7D6-4C74-ADA3-2C9987A1DEB2}" type="slidenum">
              <a:rPr lang="en-US" smtClean="0"/>
              <a:t>50</a:t>
            </a:fld>
            <a:endParaRPr lang="en-US"/>
          </a:p>
        </p:txBody>
      </p:sp>
    </p:spTree>
    <p:extLst>
      <p:ext uri="{BB962C8B-B14F-4D97-AF65-F5344CB8AC3E}">
        <p14:creationId xmlns:p14="http://schemas.microsoft.com/office/powerpoint/2010/main" val="168117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2361559" y="870217"/>
                <a:ext cx="7676350" cy="4270721"/>
              </a:xfrm>
              <a:prstGeom prst="rect">
                <a:avLst/>
              </a:prstGeom>
            </p:spPr>
            <p:txBody>
              <a:bodyPr wrap="square">
                <a:spAutoFit/>
              </a:bodyPr>
              <a:lstStyle/>
              <a:p>
                <a:r>
                  <a:rPr lang="en-US" sz="1634" dirty="0">
                    <a:latin typeface="Times New Roman" panose="02020603050405020304" pitchFamily="18" charset="0"/>
                    <a:ea typeface="Times New Roman" panose="02020603050405020304" pitchFamily="18" charset="0"/>
                  </a:rPr>
                  <a:t>The momentum of water passing through </a:t>
                </a:r>
                <a14:m>
                  <m:oMath xmlns:m="http://schemas.openxmlformats.org/officeDocument/2006/math">
                    <m:r>
                      <a:rPr lang="en-US" sz="1634" i="1">
                        <a:latin typeface="Cambria Math" panose="02040503050406030204" pitchFamily="18" charset="0"/>
                        <a:ea typeface="Times New Roman" panose="02020603050405020304" pitchFamily="18" charset="0"/>
                      </a:rPr>
                      <m:t>∆</m:t>
                    </m:r>
                    <m:r>
                      <a:rPr lang="en-US" sz="1634" i="1">
                        <a:latin typeface="Cambria Math" panose="02040503050406030204" pitchFamily="18" charset="0"/>
                        <a:ea typeface="Times New Roman" panose="02020603050405020304" pitchFamily="18" charset="0"/>
                      </a:rPr>
                      <m:t>𝐴</m:t>
                    </m:r>
                  </m:oMath>
                </a14:m>
                <a:r>
                  <a:rPr lang="en-US" sz="1634" dirty="0">
                    <a:latin typeface="Times New Roman" panose="02020603050405020304" pitchFamily="18" charset="0"/>
                    <a:ea typeface="Times New Roman" panose="02020603050405020304" pitchFamily="18" charset="0"/>
                  </a:rPr>
                  <a:t> per unit time is:</a:t>
                </a:r>
                <a:endParaRPr lang="en-US" sz="1271" dirty="0">
                  <a:latin typeface="Times New Roman" panose="02020603050405020304" pitchFamily="18" charset="0"/>
                  <a:ea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f>
                        <m:fPr>
                          <m:ctrlPr>
                            <a:rPr lang="en-US" sz="1634" i="1">
                              <a:latin typeface="Cambria Math" panose="02040503050406030204" pitchFamily="18" charset="0"/>
                              <a:ea typeface="Times New Roman" panose="02020603050405020304" pitchFamily="18" charset="0"/>
                            </a:rPr>
                          </m:ctrlPr>
                        </m:fPr>
                        <m:num>
                          <m:r>
                            <a:rPr lang="en-US" sz="1634" i="1">
                              <a:latin typeface="Cambria Math" panose="02040503050406030204" pitchFamily="18" charset="0"/>
                              <a:ea typeface="Times New Roman" panose="02020603050405020304" pitchFamily="18" charset="0"/>
                            </a:rPr>
                            <m:t>𝜔</m:t>
                          </m:r>
                          <m:r>
                            <a:rPr lang="en-US" sz="1634" i="1">
                              <a:latin typeface="Cambria Math" panose="02040503050406030204" pitchFamily="18" charset="0"/>
                              <a:ea typeface="Times New Roman" panose="02020603050405020304" pitchFamily="18" charset="0"/>
                            </a:rPr>
                            <m:t>∆</m:t>
                          </m:r>
                          <m:r>
                            <a:rPr lang="en-US" sz="1634" i="1">
                              <a:latin typeface="Cambria Math" panose="02040503050406030204" pitchFamily="18" charset="0"/>
                              <a:ea typeface="Times New Roman" panose="02020603050405020304" pitchFamily="18" charset="0"/>
                            </a:rPr>
                            <m:t>𝐴𝑣</m:t>
                          </m:r>
                        </m:num>
                        <m:den>
                          <m:r>
                            <a:rPr lang="en-US" sz="1634" i="1">
                              <a:latin typeface="Cambria Math" panose="02040503050406030204" pitchFamily="18" charset="0"/>
                              <a:ea typeface="Times New Roman" panose="02020603050405020304" pitchFamily="18" charset="0"/>
                            </a:rPr>
                            <m:t>𝑔</m:t>
                          </m:r>
                        </m:den>
                      </m:f>
                      <m:r>
                        <a:rPr lang="en-US" sz="1634" i="1">
                          <a:latin typeface="Cambria Math" panose="02040503050406030204" pitchFamily="18" charset="0"/>
                          <a:ea typeface="Times New Roman" panose="02020603050405020304" pitchFamily="18" charset="0"/>
                        </a:rPr>
                        <m:t>×</m:t>
                      </m:r>
                      <m:r>
                        <a:rPr lang="en-US" sz="1634" i="1">
                          <a:latin typeface="Cambria Math" panose="02040503050406030204" pitchFamily="18" charset="0"/>
                          <a:ea typeface="Times New Roman" panose="02020603050405020304" pitchFamily="18" charset="0"/>
                        </a:rPr>
                        <m:t>𝑣</m:t>
                      </m:r>
                      <m:r>
                        <a:rPr lang="en-US" sz="1634" i="1">
                          <a:latin typeface="Cambria Math" panose="02040503050406030204" pitchFamily="18" charset="0"/>
                          <a:ea typeface="Times New Roman" panose="02020603050405020304" pitchFamily="18" charset="0"/>
                        </a:rPr>
                        <m:t>=</m:t>
                      </m:r>
                      <m:f>
                        <m:fPr>
                          <m:ctrlPr>
                            <a:rPr lang="en-US" sz="1634" i="1">
                              <a:latin typeface="Cambria Math" panose="02040503050406030204" pitchFamily="18" charset="0"/>
                              <a:ea typeface="Times New Roman" panose="02020603050405020304" pitchFamily="18" charset="0"/>
                            </a:rPr>
                          </m:ctrlPr>
                        </m:fPr>
                        <m:num>
                          <m:r>
                            <a:rPr lang="en-US" sz="1634" i="1">
                              <a:latin typeface="Cambria Math" panose="02040503050406030204" pitchFamily="18" charset="0"/>
                              <a:ea typeface="Times New Roman" panose="02020603050405020304" pitchFamily="18" charset="0"/>
                            </a:rPr>
                            <m:t>𝜔</m:t>
                          </m:r>
                          <m:sSup>
                            <m:sSupPr>
                              <m:ctrlPr>
                                <a:rPr lang="en-US" sz="1634" i="1">
                                  <a:latin typeface="Cambria Math" panose="02040503050406030204" pitchFamily="18" charset="0"/>
                                  <a:ea typeface="Times New Roman" panose="02020603050405020304" pitchFamily="18" charset="0"/>
                                </a:rPr>
                              </m:ctrlPr>
                            </m:sSupPr>
                            <m:e>
                              <m:r>
                                <a:rPr lang="en-US" sz="1634" i="1">
                                  <a:latin typeface="Cambria Math" panose="02040503050406030204" pitchFamily="18" charset="0"/>
                                  <a:ea typeface="Times New Roman" panose="02020603050405020304" pitchFamily="18" charset="0"/>
                                </a:rPr>
                                <m:t>𝑣</m:t>
                              </m:r>
                            </m:e>
                            <m:sup>
                              <m:r>
                                <a:rPr lang="en-US" sz="1634" i="1">
                                  <a:latin typeface="Cambria Math" panose="02040503050406030204" pitchFamily="18" charset="0"/>
                                  <a:ea typeface="Times New Roman" panose="02020603050405020304" pitchFamily="18" charset="0"/>
                                </a:rPr>
                                <m:t>2</m:t>
                              </m:r>
                            </m:sup>
                          </m:sSup>
                          <m:r>
                            <a:rPr lang="en-US" sz="1634" i="1">
                              <a:latin typeface="Cambria Math" panose="02040503050406030204" pitchFamily="18" charset="0"/>
                              <a:ea typeface="Times New Roman" panose="02020603050405020304" pitchFamily="18" charset="0"/>
                            </a:rPr>
                            <m:t>∆</m:t>
                          </m:r>
                          <m:r>
                            <a:rPr lang="en-US" sz="1634" i="1">
                              <a:latin typeface="Cambria Math" panose="02040503050406030204" pitchFamily="18" charset="0"/>
                              <a:ea typeface="Times New Roman" panose="02020603050405020304" pitchFamily="18" charset="0"/>
                            </a:rPr>
                            <m:t>𝐴</m:t>
                          </m:r>
                        </m:num>
                        <m:den>
                          <m:r>
                            <a:rPr lang="en-US" sz="1634" i="1">
                              <a:latin typeface="Cambria Math" panose="02040503050406030204" pitchFamily="18" charset="0"/>
                              <a:ea typeface="Times New Roman" panose="02020603050405020304" pitchFamily="18" charset="0"/>
                            </a:rPr>
                            <m:t>𝑔</m:t>
                          </m:r>
                        </m:den>
                      </m:f>
                    </m:oMath>
                  </m:oMathPara>
                </a14:m>
                <a:endParaRPr lang="en-US" sz="1271" dirty="0">
                  <a:latin typeface="Times New Roman" panose="02020603050405020304" pitchFamily="18" charset="0"/>
                  <a:ea typeface="Times New Roman" panose="02020603050405020304" pitchFamily="18" charset="0"/>
                </a:endParaRPr>
              </a:p>
              <a:p>
                <a:r>
                  <a:rPr lang="en-US" sz="1634" dirty="0">
                    <a:latin typeface="Times New Roman" panose="02020603050405020304" pitchFamily="18" charset="0"/>
                    <a:ea typeface="Times New Roman" panose="02020603050405020304" pitchFamily="18" charset="0"/>
                  </a:rPr>
                  <a:t>The total momentum per unit of time is:</a:t>
                </a:r>
                <a:endParaRPr lang="en-US" sz="1271" dirty="0">
                  <a:latin typeface="Times New Roman" panose="02020603050405020304" pitchFamily="18" charset="0"/>
                  <a:ea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sz="1634" i="1">
                              <a:latin typeface="Cambria Math" panose="02040503050406030204" pitchFamily="18" charset="0"/>
                              <a:ea typeface="Times New Roman" panose="02020603050405020304" pitchFamily="18" charset="0"/>
                            </a:rPr>
                          </m:ctrlPr>
                        </m:naryPr>
                        <m:sub/>
                        <m:sup/>
                        <m:e>
                          <m:f>
                            <m:fPr>
                              <m:ctrlPr>
                                <a:rPr lang="en-US" sz="1634" i="1">
                                  <a:latin typeface="Cambria Math" panose="02040503050406030204" pitchFamily="18" charset="0"/>
                                  <a:ea typeface="Times New Roman" panose="02020603050405020304" pitchFamily="18" charset="0"/>
                                </a:rPr>
                              </m:ctrlPr>
                            </m:fPr>
                            <m:num>
                              <m:r>
                                <a:rPr lang="en-US" sz="1634" i="1">
                                  <a:latin typeface="Cambria Math" panose="02040503050406030204" pitchFamily="18" charset="0"/>
                                  <a:ea typeface="Times New Roman" panose="02020603050405020304" pitchFamily="18" charset="0"/>
                                </a:rPr>
                                <m:t>𝜔</m:t>
                              </m:r>
                              <m:sSup>
                                <m:sSupPr>
                                  <m:ctrlPr>
                                    <a:rPr lang="en-US" sz="1634" i="1">
                                      <a:latin typeface="Cambria Math" panose="02040503050406030204" pitchFamily="18" charset="0"/>
                                      <a:ea typeface="Times New Roman" panose="02020603050405020304" pitchFamily="18" charset="0"/>
                                    </a:rPr>
                                  </m:ctrlPr>
                                </m:sSupPr>
                                <m:e>
                                  <m:r>
                                    <a:rPr lang="en-US" sz="1634" i="1">
                                      <a:latin typeface="Cambria Math" panose="02040503050406030204" pitchFamily="18" charset="0"/>
                                      <a:ea typeface="Times New Roman" panose="02020603050405020304" pitchFamily="18" charset="0"/>
                                    </a:rPr>
                                    <m:t>𝑣</m:t>
                                  </m:r>
                                </m:e>
                                <m:sup>
                                  <m:r>
                                    <a:rPr lang="en-US" sz="1634" i="1">
                                      <a:latin typeface="Cambria Math" panose="02040503050406030204" pitchFamily="18" charset="0"/>
                                      <a:ea typeface="Times New Roman" panose="02020603050405020304" pitchFamily="18" charset="0"/>
                                    </a:rPr>
                                    <m:t>2</m:t>
                                  </m:r>
                                </m:sup>
                              </m:sSup>
                              <m:r>
                                <a:rPr lang="en-US" sz="1634" i="1">
                                  <a:latin typeface="Cambria Math" panose="02040503050406030204" pitchFamily="18" charset="0"/>
                                  <a:ea typeface="Times New Roman" panose="02020603050405020304" pitchFamily="18" charset="0"/>
                                </a:rPr>
                                <m:t>∆</m:t>
                              </m:r>
                              <m:r>
                                <a:rPr lang="en-US" sz="1634" i="1">
                                  <a:latin typeface="Cambria Math" panose="02040503050406030204" pitchFamily="18" charset="0"/>
                                  <a:ea typeface="Times New Roman" panose="02020603050405020304" pitchFamily="18" charset="0"/>
                                </a:rPr>
                                <m:t>𝐴</m:t>
                              </m:r>
                            </m:num>
                            <m:den>
                              <m:r>
                                <a:rPr lang="en-US" sz="1634" i="1">
                                  <a:latin typeface="Cambria Math" panose="02040503050406030204" pitchFamily="18" charset="0"/>
                                  <a:ea typeface="Times New Roman" panose="02020603050405020304" pitchFamily="18" charset="0"/>
                                </a:rPr>
                                <m:t>𝑔</m:t>
                              </m:r>
                            </m:den>
                          </m:f>
                        </m:e>
                      </m:nary>
                    </m:oMath>
                  </m:oMathPara>
                </a14:m>
                <a:endParaRPr lang="en-US" sz="1271" dirty="0">
                  <a:latin typeface="Times New Roman" panose="02020603050405020304" pitchFamily="18" charset="0"/>
                  <a:ea typeface="Times New Roman" panose="02020603050405020304" pitchFamily="18" charset="0"/>
                </a:endParaRPr>
              </a:p>
              <a:p>
                <a:r>
                  <a:rPr lang="en-US" sz="1634" dirty="0">
                    <a:latin typeface="Times New Roman" panose="02020603050405020304" pitchFamily="18" charset="0"/>
                    <a:ea typeface="Times New Roman" panose="02020603050405020304" pitchFamily="18" charset="0"/>
                  </a:rPr>
                  <a:t>The corrected momentum for the whole area is</a:t>
                </a:r>
                <a:endParaRPr lang="en-US" sz="1271" dirty="0">
                  <a:latin typeface="Times New Roman" panose="02020603050405020304" pitchFamily="18" charset="0"/>
                  <a:ea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f>
                        <m:fPr>
                          <m:ctrlPr>
                            <a:rPr lang="en-US" sz="1634" i="1">
                              <a:latin typeface="Cambria Math" panose="02040503050406030204" pitchFamily="18" charset="0"/>
                              <a:ea typeface="Times New Roman" panose="02020603050405020304" pitchFamily="18" charset="0"/>
                            </a:rPr>
                          </m:ctrlPr>
                        </m:fPr>
                        <m:num>
                          <m:r>
                            <a:rPr lang="en-US" sz="1634" i="1">
                              <a:latin typeface="Cambria Math" panose="02040503050406030204" pitchFamily="18" charset="0"/>
                              <a:ea typeface="Times New Roman" panose="02020603050405020304" pitchFamily="18" charset="0"/>
                            </a:rPr>
                            <m:t>𝛽𝜔</m:t>
                          </m:r>
                          <m:sSup>
                            <m:sSupPr>
                              <m:ctrlPr>
                                <a:rPr lang="en-US" sz="1634" i="1">
                                  <a:latin typeface="Cambria Math" panose="02040503050406030204" pitchFamily="18" charset="0"/>
                                  <a:ea typeface="Times New Roman" panose="02020603050405020304" pitchFamily="18" charset="0"/>
                                </a:rPr>
                              </m:ctrlPr>
                            </m:sSupPr>
                            <m:e>
                              <m:r>
                                <a:rPr lang="en-US" sz="1634" i="1">
                                  <a:latin typeface="Cambria Math" panose="02040503050406030204" pitchFamily="18" charset="0"/>
                                  <a:ea typeface="Times New Roman" panose="02020603050405020304" pitchFamily="18" charset="0"/>
                                </a:rPr>
                                <m:t>𝑣</m:t>
                              </m:r>
                            </m:e>
                            <m:sup>
                              <m:r>
                                <a:rPr lang="en-US" sz="1634" i="1">
                                  <a:latin typeface="Cambria Math" panose="02040503050406030204" pitchFamily="18" charset="0"/>
                                  <a:ea typeface="Times New Roman" panose="02020603050405020304" pitchFamily="18" charset="0"/>
                                </a:rPr>
                                <m:t>2</m:t>
                              </m:r>
                              <m:r>
                                <a:rPr lang="en-US" sz="1634" i="1">
                                  <a:latin typeface="Cambria Math" panose="02040503050406030204" pitchFamily="18" charset="0"/>
                                  <a:ea typeface="Times New Roman" panose="02020603050405020304" pitchFamily="18" charset="0"/>
                                </a:rPr>
                                <m:t>𝐴</m:t>
                              </m:r>
                            </m:sup>
                          </m:sSup>
                        </m:num>
                        <m:den>
                          <m:r>
                            <a:rPr lang="en-US" sz="1634" i="1">
                              <a:latin typeface="Cambria Math" panose="02040503050406030204" pitchFamily="18" charset="0"/>
                              <a:ea typeface="Times New Roman" panose="02020603050405020304" pitchFamily="18" charset="0"/>
                            </a:rPr>
                            <m:t>𝑔</m:t>
                          </m:r>
                        </m:den>
                      </m:f>
                    </m:oMath>
                  </m:oMathPara>
                </a14:m>
                <a:endParaRPr lang="en-US" sz="1271" dirty="0">
                  <a:latin typeface="Times New Roman" panose="02020603050405020304" pitchFamily="18" charset="0"/>
                  <a:ea typeface="Times New Roman" panose="02020603050405020304" pitchFamily="18" charset="0"/>
                </a:endParaRPr>
              </a:p>
              <a:p>
                <a:r>
                  <a:rPr lang="en-US" sz="1634" dirty="0">
                    <a:latin typeface="Times New Roman" panose="02020603050405020304" pitchFamily="18" charset="0"/>
                    <a:ea typeface="Times New Roman" panose="02020603050405020304" pitchFamily="18" charset="0"/>
                  </a:rPr>
                  <a:t>Equating (1) and (2), we obtain: </a:t>
                </a:r>
                <a:endParaRPr lang="en-US" sz="1271" dirty="0">
                  <a:latin typeface="Times New Roman" panose="02020603050405020304" pitchFamily="18" charset="0"/>
                  <a:ea typeface="Times New Roman" panose="02020603050405020304" pitchFamily="18" charset="0"/>
                </a:endParaRPr>
              </a:p>
              <a:p>
                <a:r>
                  <a:rPr lang="en-US" sz="2541" dirty="0">
                    <a:latin typeface="Times New Roman" panose="02020603050405020304" pitchFamily="18" charset="0"/>
                    <a:ea typeface="Times New Roman" panose="02020603050405020304" pitchFamily="18" charset="0"/>
                  </a:rPr>
                  <a:t>                             </a:t>
                </a:r>
                <a14:m>
                  <m:oMath xmlns:m="http://schemas.openxmlformats.org/officeDocument/2006/math">
                    <m:f>
                      <m:fPr>
                        <m:ctrlPr>
                          <a:rPr lang="en-US" sz="2541" i="1">
                            <a:latin typeface="Cambria Math" panose="02040503050406030204" pitchFamily="18" charset="0"/>
                            <a:ea typeface="Times New Roman" panose="02020603050405020304" pitchFamily="18" charset="0"/>
                          </a:rPr>
                        </m:ctrlPr>
                      </m:fPr>
                      <m:num>
                        <m:r>
                          <a:rPr lang="en-US" sz="2541" i="1">
                            <a:latin typeface="Cambria Math" panose="02040503050406030204" pitchFamily="18" charset="0"/>
                            <a:ea typeface="Times New Roman" panose="02020603050405020304" pitchFamily="18" charset="0"/>
                          </a:rPr>
                          <m:t>𝛽𝜔</m:t>
                        </m:r>
                        <m:sSup>
                          <m:sSupPr>
                            <m:ctrlPr>
                              <a:rPr lang="en-US" sz="2541" i="1">
                                <a:latin typeface="Cambria Math" panose="02040503050406030204" pitchFamily="18" charset="0"/>
                                <a:ea typeface="Times New Roman" panose="02020603050405020304" pitchFamily="18" charset="0"/>
                              </a:rPr>
                            </m:ctrlPr>
                          </m:sSupPr>
                          <m:e>
                            <m:r>
                              <a:rPr lang="en-US" sz="2541" i="1">
                                <a:latin typeface="Cambria Math" panose="02040503050406030204" pitchFamily="18" charset="0"/>
                                <a:ea typeface="Times New Roman" panose="02020603050405020304" pitchFamily="18" charset="0"/>
                              </a:rPr>
                              <m:t>𝑣</m:t>
                            </m:r>
                          </m:e>
                          <m:sup>
                            <m:r>
                              <a:rPr lang="en-US" sz="2541" i="1">
                                <a:latin typeface="Cambria Math" panose="02040503050406030204" pitchFamily="18" charset="0"/>
                                <a:ea typeface="Times New Roman" panose="02020603050405020304" pitchFamily="18" charset="0"/>
                              </a:rPr>
                              <m:t>2</m:t>
                            </m:r>
                            <m:r>
                              <a:rPr lang="en-US" sz="2541" i="1">
                                <a:latin typeface="Cambria Math" panose="02040503050406030204" pitchFamily="18" charset="0"/>
                                <a:ea typeface="Times New Roman" panose="02020603050405020304" pitchFamily="18" charset="0"/>
                              </a:rPr>
                              <m:t>𝐴</m:t>
                            </m:r>
                          </m:sup>
                        </m:sSup>
                      </m:num>
                      <m:den>
                        <m:r>
                          <a:rPr lang="en-US" sz="2541" i="1">
                            <a:latin typeface="Cambria Math" panose="02040503050406030204" pitchFamily="18" charset="0"/>
                            <a:ea typeface="Times New Roman" panose="02020603050405020304" pitchFamily="18" charset="0"/>
                          </a:rPr>
                          <m:t>𝑔</m:t>
                        </m:r>
                      </m:den>
                    </m:f>
                  </m:oMath>
                </a14:m>
                <a:r>
                  <a:rPr lang="en-US" sz="2541" dirty="0">
                    <a:latin typeface="Times New Roman" panose="02020603050405020304" pitchFamily="18" charset="0"/>
                    <a:ea typeface="Times New Roman" panose="02020603050405020304" pitchFamily="18" charset="0"/>
                  </a:rPr>
                  <a:t>=</a:t>
                </a:r>
                <a14:m>
                  <m:oMath xmlns:m="http://schemas.openxmlformats.org/officeDocument/2006/math">
                    <m:nary>
                      <m:naryPr>
                        <m:chr m:val="∑"/>
                        <m:limLoc m:val="undOvr"/>
                        <m:subHide m:val="on"/>
                        <m:supHide m:val="on"/>
                        <m:ctrlPr>
                          <a:rPr lang="en-US" sz="2541" i="1">
                            <a:latin typeface="Cambria Math" panose="02040503050406030204" pitchFamily="18" charset="0"/>
                            <a:ea typeface="Times New Roman" panose="02020603050405020304" pitchFamily="18" charset="0"/>
                          </a:rPr>
                        </m:ctrlPr>
                      </m:naryPr>
                      <m:sub/>
                      <m:sup/>
                      <m:e>
                        <m:f>
                          <m:fPr>
                            <m:ctrlPr>
                              <a:rPr lang="en-US" sz="2541" i="1">
                                <a:latin typeface="Cambria Math" panose="02040503050406030204" pitchFamily="18" charset="0"/>
                                <a:ea typeface="Times New Roman" panose="02020603050405020304" pitchFamily="18" charset="0"/>
                              </a:rPr>
                            </m:ctrlPr>
                          </m:fPr>
                          <m:num>
                            <m:r>
                              <a:rPr lang="en-US" sz="2541" i="1">
                                <a:latin typeface="Cambria Math" panose="02040503050406030204" pitchFamily="18" charset="0"/>
                                <a:ea typeface="Times New Roman" panose="02020603050405020304" pitchFamily="18" charset="0"/>
                              </a:rPr>
                              <m:t>𝜔</m:t>
                            </m:r>
                            <m:sSup>
                              <m:sSupPr>
                                <m:ctrlPr>
                                  <a:rPr lang="en-US" sz="2541" i="1">
                                    <a:latin typeface="Cambria Math" panose="02040503050406030204" pitchFamily="18" charset="0"/>
                                    <a:ea typeface="Times New Roman" panose="02020603050405020304" pitchFamily="18" charset="0"/>
                                  </a:rPr>
                                </m:ctrlPr>
                              </m:sSupPr>
                              <m:e>
                                <m:r>
                                  <a:rPr lang="en-US" sz="2541" i="1">
                                    <a:latin typeface="Cambria Math" panose="02040503050406030204" pitchFamily="18" charset="0"/>
                                    <a:ea typeface="Times New Roman" panose="02020603050405020304" pitchFamily="18" charset="0"/>
                                  </a:rPr>
                                  <m:t>𝑣</m:t>
                                </m:r>
                              </m:e>
                              <m:sup>
                                <m:r>
                                  <a:rPr lang="en-US" sz="2541" i="1">
                                    <a:latin typeface="Cambria Math" panose="02040503050406030204" pitchFamily="18" charset="0"/>
                                    <a:ea typeface="Times New Roman" panose="02020603050405020304" pitchFamily="18" charset="0"/>
                                  </a:rPr>
                                  <m:t>2</m:t>
                                </m:r>
                              </m:sup>
                            </m:sSup>
                            <m:r>
                              <a:rPr lang="en-US" sz="2541" i="1">
                                <a:latin typeface="Cambria Math" panose="02040503050406030204" pitchFamily="18" charset="0"/>
                                <a:ea typeface="Times New Roman" panose="02020603050405020304" pitchFamily="18" charset="0"/>
                              </a:rPr>
                              <m:t>∆</m:t>
                            </m:r>
                            <m:r>
                              <a:rPr lang="en-US" sz="2541" i="1">
                                <a:latin typeface="Cambria Math" panose="02040503050406030204" pitchFamily="18" charset="0"/>
                                <a:ea typeface="Times New Roman" panose="02020603050405020304" pitchFamily="18" charset="0"/>
                              </a:rPr>
                              <m:t>𝐴</m:t>
                            </m:r>
                          </m:num>
                          <m:den>
                            <m:r>
                              <a:rPr lang="en-US" sz="2541" i="1">
                                <a:latin typeface="Cambria Math" panose="02040503050406030204" pitchFamily="18" charset="0"/>
                                <a:ea typeface="Times New Roman" panose="02020603050405020304" pitchFamily="18" charset="0"/>
                              </a:rPr>
                              <m:t>𝑔</m:t>
                            </m:r>
                          </m:den>
                        </m:f>
                      </m:e>
                    </m:nary>
                  </m:oMath>
                </a14:m>
                <a:endParaRPr lang="en-US" sz="1271" dirty="0">
                  <a:latin typeface="Times New Roman" panose="02020603050405020304" pitchFamily="18" charset="0"/>
                  <a:ea typeface="Times New Roman" panose="02020603050405020304" pitchFamily="18" charset="0"/>
                </a:endParaRPr>
              </a:p>
              <a:p>
                <a:r>
                  <a:rPr lang="en-US" sz="1634" dirty="0">
                    <a:latin typeface="Times New Roman" panose="02020603050405020304" pitchFamily="18" charset="0"/>
                    <a:ea typeface="Times New Roman" panose="02020603050405020304" pitchFamily="18" charset="0"/>
                  </a:rPr>
                  <a:t> </a:t>
                </a:r>
                <a:endParaRPr lang="en-US" sz="1271" dirty="0">
                  <a:latin typeface="Times New Roman" panose="02020603050405020304" pitchFamily="18" charset="0"/>
                  <a:ea typeface="Times New Roman" panose="02020603050405020304" pitchFamily="18" charset="0"/>
                </a:endParaRPr>
              </a:p>
              <a:p>
                <a:r>
                  <a:rPr lang="en-US" sz="1634" dirty="0">
                    <a:latin typeface="Times New Roman" panose="02020603050405020304" pitchFamily="18" charset="0"/>
                    <a:ea typeface="Times New Roman" panose="02020603050405020304" pitchFamily="18" charset="0"/>
                  </a:rPr>
                  <a:t>Thus,                             </a:t>
                </a:r>
                <a14:m>
                  <m:oMath xmlns:m="http://schemas.openxmlformats.org/officeDocument/2006/math">
                    <m:r>
                      <a:rPr lang="en-US" sz="2178" i="1">
                        <a:latin typeface="Cambria Math" panose="02040503050406030204" pitchFamily="18" charset="0"/>
                        <a:ea typeface="Times New Roman" panose="02020603050405020304" pitchFamily="18" charset="0"/>
                      </a:rPr>
                      <m:t>𝛽</m:t>
                    </m:r>
                    <m:r>
                      <a:rPr lang="en-US" sz="2178" i="1">
                        <a:latin typeface="Cambria Math" panose="02040503050406030204" pitchFamily="18" charset="0"/>
                        <a:ea typeface="Times New Roman" panose="02020603050405020304" pitchFamily="18" charset="0"/>
                      </a:rPr>
                      <m:t>=</m:t>
                    </m:r>
                    <m:f>
                      <m:fPr>
                        <m:ctrlPr>
                          <a:rPr lang="en-US" sz="2178" i="1">
                            <a:latin typeface="Cambria Math" panose="02040503050406030204" pitchFamily="18" charset="0"/>
                            <a:ea typeface="Times New Roman" panose="02020603050405020304" pitchFamily="18" charset="0"/>
                          </a:rPr>
                        </m:ctrlPr>
                      </m:fPr>
                      <m:num>
                        <m:nary>
                          <m:naryPr>
                            <m:chr m:val="∑"/>
                            <m:limLoc m:val="undOvr"/>
                            <m:subHide m:val="on"/>
                            <m:supHide m:val="on"/>
                            <m:ctrlPr>
                              <a:rPr lang="en-US" sz="2178" i="1">
                                <a:latin typeface="Cambria Math" panose="02040503050406030204" pitchFamily="18" charset="0"/>
                                <a:ea typeface="Times New Roman" panose="02020603050405020304" pitchFamily="18" charset="0"/>
                              </a:rPr>
                            </m:ctrlPr>
                          </m:naryPr>
                          <m:sub/>
                          <m:sup/>
                          <m:e>
                            <m:sSup>
                              <m:sSupPr>
                                <m:ctrlPr>
                                  <a:rPr lang="en-US" sz="2178" i="1">
                                    <a:latin typeface="Cambria Math" panose="02040503050406030204" pitchFamily="18" charset="0"/>
                                    <a:ea typeface="Times New Roman" panose="02020603050405020304" pitchFamily="18" charset="0"/>
                                  </a:rPr>
                                </m:ctrlPr>
                              </m:sSupPr>
                              <m:e>
                                <m:r>
                                  <a:rPr lang="en-US" sz="2178" i="1">
                                    <a:latin typeface="Cambria Math" panose="02040503050406030204" pitchFamily="18" charset="0"/>
                                    <a:ea typeface="Times New Roman" panose="02020603050405020304" pitchFamily="18" charset="0"/>
                                  </a:rPr>
                                  <m:t>𝑣</m:t>
                                </m:r>
                              </m:e>
                              <m:sup>
                                <m:r>
                                  <a:rPr lang="en-US" sz="2178" i="1">
                                    <a:latin typeface="Cambria Math" panose="02040503050406030204" pitchFamily="18" charset="0"/>
                                    <a:ea typeface="Times New Roman" panose="02020603050405020304" pitchFamily="18" charset="0"/>
                                  </a:rPr>
                                  <m:t>2</m:t>
                                </m:r>
                              </m:sup>
                            </m:sSup>
                            <m:r>
                              <a:rPr lang="en-US" sz="2178" i="1">
                                <a:latin typeface="Cambria Math" panose="02040503050406030204" pitchFamily="18" charset="0"/>
                                <a:ea typeface="Times New Roman" panose="02020603050405020304" pitchFamily="18" charset="0"/>
                              </a:rPr>
                              <m:t>∆</m:t>
                            </m:r>
                            <m:r>
                              <a:rPr lang="en-US" sz="2178" i="1">
                                <a:latin typeface="Cambria Math" panose="02040503050406030204" pitchFamily="18" charset="0"/>
                                <a:ea typeface="Times New Roman" panose="02020603050405020304" pitchFamily="18" charset="0"/>
                              </a:rPr>
                              <m:t>𝐴</m:t>
                            </m:r>
                          </m:e>
                        </m:nary>
                      </m:num>
                      <m:den>
                        <m:sSup>
                          <m:sSupPr>
                            <m:ctrlPr>
                              <a:rPr lang="en-US" sz="2178" i="1">
                                <a:latin typeface="Cambria Math" panose="02040503050406030204" pitchFamily="18" charset="0"/>
                                <a:ea typeface="Times New Roman" panose="02020603050405020304" pitchFamily="18" charset="0"/>
                              </a:rPr>
                            </m:ctrlPr>
                          </m:sSupPr>
                          <m:e>
                            <m:r>
                              <a:rPr lang="en-US" sz="2178" i="1">
                                <a:latin typeface="Cambria Math" panose="02040503050406030204" pitchFamily="18" charset="0"/>
                                <a:ea typeface="Times New Roman" panose="02020603050405020304" pitchFamily="18" charset="0"/>
                              </a:rPr>
                              <m:t>𝑣</m:t>
                            </m:r>
                          </m:e>
                          <m:sup>
                            <m:r>
                              <a:rPr lang="en-US" sz="2178" i="1">
                                <a:latin typeface="Cambria Math" panose="02040503050406030204" pitchFamily="18" charset="0"/>
                                <a:ea typeface="Times New Roman" panose="02020603050405020304" pitchFamily="18" charset="0"/>
                              </a:rPr>
                              <m:t>2</m:t>
                            </m:r>
                          </m:sup>
                        </m:sSup>
                        <m:r>
                          <a:rPr lang="en-US" sz="2178" i="1">
                            <a:latin typeface="Cambria Math" panose="02040503050406030204" pitchFamily="18" charset="0"/>
                            <a:ea typeface="Times New Roman" panose="02020603050405020304" pitchFamily="18" charset="0"/>
                          </a:rPr>
                          <m:t>𝐴</m:t>
                        </m:r>
                      </m:den>
                    </m:f>
                  </m:oMath>
                </a14:m>
                <a:endParaRPr lang="en-US" sz="1271" dirty="0">
                  <a:latin typeface="Times New Roman" panose="02020603050405020304" pitchFamily="18" charset="0"/>
                  <a:ea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361559" y="870217"/>
                <a:ext cx="7676350" cy="4270721"/>
              </a:xfrm>
              <a:prstGeom prst="rect">
                <a:avLst/>
              </a:prstGeom>
              <a:blipFill>
                <a:blip r:embed="rId2"/>
                <a:stretch>
                  <a:fillRect l="-495" t="-593" b="-8012"/>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8316B042-B120-86D3-CCF2-63C28B84D743}"/>
              </a:ext>
            </a:extLst>
          </p:cNvPr>
          <p:cNvSpPr>
            <a:spLocks noGrp="1"/>
          </p:cNvSpPr>
          <p:nvPr>
            <p:ph type="sldNum" sz="quarter" idx="12"/>
          </p:nvPr>
        </p:nvSpPr>
        <p:spPr/>
        <p:txBody>
          <a:bodyPr/>
          <a:lstStyle/>
          <a:p>
            <a:fld id="{34216374-E7D6-4C74-ADA3-2C9987A1DEB2}" type="slidenum">
              <a:rPr lang="en-US" smtClean="0"/>
              <a:t>51</a:t>
            </a:fld>
            <a:endParaRPr lang="en-US"/>
          </a:p>
        </p:txBody>
      </p:sp>
    </p:spTree>
    <p:extLst>
      <p:ext uri="{BB962C8B-B14F-4D97-AF65-F5344CB8AC3E}">
        <p14:creationId xmlns:p14="http://schemas.microsoft.com/office/powerpoint/2010/main" val="12660080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2154091" y="593592"/>
                <a:ext cx="8022131" cy="4720780"/>
              </a:xfrm>
              <a:prstGeom prst="rect">
                <a:avLst/>
              </a:prstGeom>
            </p:spPr>
            <p:txBody>
              <a:bodyPr wrap="square">
                <a:spAutoFit/>
              </a:bodyPr>
              <a:lstStyle/>
              <a:p>
                <a:pPr>
                  <a:lnSpc>
                    <a:spcPct val="107000"/>
                  </a:lnSpc>
                  <a:spcAft>
                    <a:spcPts val="726"/>
                  </a:spcAft>
                </a:pPr>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634" dirty="0">
                    <a:solidFill>
                      <a:srgbClr val="C00000"/>
                    </a:solidFill>
                    <a:latin typeface="Calibri" panose="020F0502020204030204" pitchFamily="34" charset="0"/>
                    <a:ea typeface="Calibri" panose="020F0502020204030204" pitchFamily="34" charset="0"/>
                    <a:cs typeface="Times New Roman" panose="02020603050405020304" pitchFamily="18" charset="0"/>
                  </a:rPr>
                  <a:t>The velocity distribution in a wide rectangular channel may be approximated by the equation </a:t>
                </a:r>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14:m>
                  <m:oMathPara xmlns:m="http://schemas.openxmlformats.org/officeDocument/2006/math">
                    <m:oMathParaPr>
                      <m:jc m:val="centerGroup"/>
                    </m:oMathParaPr>
                    <m:oMath xmlns:m="http://schemas.openxmlformats.org/officeDocument/2006/math">
                      <m:r>
                        <a:rPr lang="en-US" sz="1815"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𝑢</m:t>
                      </m:r>
                      <m:r>
                        <a:rPr lang="en-US" sz="1815" i="1">
                          <a:solidFill>
                            <a:srgbClr val="C00000"/>
                          </a:solidFill>
                          <a:latin typeface="Cambria Math" panose="02040503050406030204" pitchFamily="18" charset="0"/>
                          <a:ea typeface="Calibri" panose="020F0502020204030204" pitchFamily="34" charset="0"/>
                          <a:cs typeface="Times New Roman" panose="02020603050405020304" pitchFamily="18" charset="0"/>
                        </a:rPr>
                        <m:t>=0.4</m:t>
                      </m:r>
                      <m:r>
                        <a:rPr lang="en-US" sz="1815">
                          <a:solidFill>
                            <a:srgbClr val="C00000"/>
                          </a:solidFill>
                          <a:latin typeface="Cambria Math" panose="02040503050406030204" pitchFamily="18" charset="0"/>
                          <a:ea typeface="Calibri" panose="020F0502020204030204" pitchFamily="34" charset="0"/>
                          <a:cs typeface="Times New Roman" panose="02020603050405020304" pitchFamily="18" charset="0"/>
                        </a:rPr>
                        <m:t>+0.6</m:t>
                      </m:r>
                      <m:f>
                        <m:fPr>
                          <m:ctrlPr>
                            <a:rPr lang="en-US" sz="1815"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1815"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1815"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h</m:t>
                          </m:r>
                        </m:den>
                      </m:f>
                      <m:r>
                        <a:rPr lang="en-US" sz="1815"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815"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ctrlPr>
                        </m:dPr>
                        <m:e>
                          <m:f>
                            <m:fPr>
                              <m:type m:val="lin"/>
                              <m:ctrlPr>
                                <a:rPr lang="en-US" sz="1815"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1815"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𝑚</m:t>
                              </m:r>
                            </m:num>
                            <m:den>
                              <m:r>
                                <a:rPr lang="en-US" sz="1815"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𝑠</m:t>
                              </m:r>
                            </m:den>
                          </m:f>
                        </m:e>
                      </m:d>
                    </m:oMath>
                  </m:oMathPara>
                </a14:m>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634"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 Find U,</a:t>
                </a:r>
                <a14:m>
                  <m:oMath xmlns:m="http://schemas.openxmlformats.org/officeDocument/2006/math">
                    <m:r>
                      <a:rPr lang="en-US" sz="1634"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1634"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1634"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𝑎𝑛𝑑</m:t>
                    </m:r>
                    <m:r>
                      <a:rPr lang="en-US" sz="1634"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1634"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𝛽</m:t>
                    </m:r>
                  </m:oMath>
                </a14:m>
                <a:r>
                  <a:rPr lang="en-US" sz="1634"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 if h=1m, </a:t>
                </a:r>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634" dirty="0">
                    <a:latin typeface="Calibri" panose="020F0502020204030204" pitchFamily="34" charset="0"/>
                    <a:ea typeface="Times New Roman" panose="02020603050405020304" pitchFamily="18" charset="0"/>
                    <a:cs typeface="Times New Roman" panose="02020603050405020304" pitchFamily="18" charset="0"/>
                  </a:rPr>
                  <a:t> </a:t>
                </a:r>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2178" dirty="0">
                    <a:solidFill>
                      <a:srgbClr val="548235"/>
                    </a:solidFill>
                    <a:latin typeface="Calibri" panose="020F0502020204030204" pitchFamily="34" charset="0"/>
                    <a:ea typeface="Times New Roman" panose="02020603050405020304" pitchFamily="18" charset="0"/>
                    <a:cs typeface="Times New Roman" panose="02020603050405020304" pitchFamily="18" charset="0"/>
                  </a:rPr>
                  <a:t>Solution:</a:t>
                </a:r>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2178" dirty="0">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178" i="1">
                        <a:latin typeface="Cambria Math" panose="02040503050406030204" pitchFamily="18" charset="0"/>
                        <a:ea typeface="Times New Roman" panose="02020603050405020304" pitchFamily="18" charset="0"/>
                        <a:cs typeface="Times New Roman" panose="02020603050405020304" pitchFamily="18" charset="0"/>
                      </a:rPr>
                      <m:t>𝑈</m:t>
                    </m:r>
                    <m:r>
                      <a:rPr lang="en-US" sz="2178"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78"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178" i="1">
                            <a:latin typeface="Cambria Math" panose="02040503050406030204" pitchFamily="18" charset="0"/>
                            <a:ea typeface="Times New Roman" panose="02020603050405020304" pitchFamily="18" charset="0"/>
                            <a:cs typeface="Times New Roman" panose="02020603050405020304" pitchFamily="18" charset="0"/>
                          </a:rPr>
                          <m:t>1</m:t>
                        </m:r>
                      </m:num>
                      <m:den>
                        <m:r>
                          <a:rPr lang="en-US" sz="2178" i="1">
                            <a:latin typeface="Cambria Math" panose="02040503050406030204" pitchFamily="18" charset="0"/>
                            <a:ea typeface="Times New Roman" panose="02020603050405020304" pitchFamily="18" charset="0"/>
                            <a:cs typeface="Times New Roman" panose="02020603050405020304" pitchFamily="18" charset="0"/>
                          </a:rPr>
                          <m:t>h</m:t>
                        </m:r>
                      </m:den>
                    </m:f>
                    <m:nary>
                      <m:naryPr>
                        <m:limLoc m:val="subSup"/>
                        <m:ctrlPr>
                          <a:rPr lang="en-US" sz="2178" i="1">
                            <a:latin typeface="Cambria Math" panose="02040503050406030204" pitchFamily="18" charset="0"/>
                            <a:ea typeface="Times New Roman" panose="02020603050405020304" pitchFamily="18" charset="0"/>
                            <a:cs typeface="Times New Roman" panose="02020603050405020304" pitchFamily="18" charset="0"/>
                          </a:rPr>
                        </m:ctrlPr>
                      </m:naryPr>
                      <m:sub>
                        <m:r>
                          <a:rPr lang="en-US" sz="2178" i="1">
                            <a:latin typeface="Cambria Math" panose="02040503050406030204" pitchFamily="18" charset="0"/>
                            <a:ea typeface="Times New Roman" panose="02020603050405020304" pitchFamily="18" charset="0"/>
                            <a:cs typeface="Times New Roman" panose="02020603050405020304" pitchFamily="18" charset="0"/>
                          </a:rPr>
                          <m:t>0</m:t>
                        </m:r>
                      </m:sub>
                      <m:sup>
                        <m:r>
                          <a:rPr lang="en-US" sz="2178" i="1">
                            <a:latin typeface="Cambria Math" panose="02040503050406030204" pitchFamily="18" charset="0"/>
                            <a:ea typeface="Times New Roman" panose="02020603050405020304" pitchFamily="18" charset="0"/>
                            <a:cs typeface="Times New Roman" panose="02020603050405020304" pitchFamily="18" charset="0"/>
                          </a:rPr>
                          <m:t>h</m:t>
                        </m:r>
                      </m:sup>
                      <m:e>
                        <m:r>
                          <a:rPr lang="en-US" sz="2178" i="1">
                            <a:latin typeface="Cambria Math" panose="02040503050406030204" pitchFamily="18" charset="0"/>
                            <a:ea typeface="Times New Roman" panose="02020603050405020304" pitchFamily="18" charset="0"/>
                            <a:cs typeface="Times New Roman" panose="02020603050405020304" pitchFamily="18" charset="0"/>
                          </a:rPr>
                          <m:t>𝑢𝑑𝑦</m:t>
                        </m:r>
                        <m:r>
                          <a:rPr lang="en-US" sz="2178"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78"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178" i="1">
                                <a:latin typeface="Cambria Math" panose="02040503050406030204" pitchFamily="18" charset="0"/>
                                <a:ea typeface="Times New Roman" panose="02020603050405020304" pitchFamily="18" charset="0"/>
                                <a:cs typeface="Times New Roman" panose="02020603050405020304" pitchFamily="18" charset="0"/>
                              </a:rPr>
                              <m:t>1</m:t>
                            </m:r>
                          </m:num>
                          <m:den>
                            <m:r>
                              <a:rPr lang="en-US" sz="2178" i="1">
                                <a:latin typeface="Cambria Math" panose="02040503050406030204" pitchFamily="18" charset="0"/>
                                <a:ea typeface="Times New Roman" panose="02020603050405020304" pitchFamily="18" charset="0"/>
                                <a:cs typeface="Times New Roman" panose="02020603050405020304" pitchFamily="18" charset="0"/>
                              </a:rPr>
                              <m:t>1</m:t>
                            </m:r>
                          </m:den>
                        </m:f>
                      </m:e>
                    </m:nary>
                    <m:nary>
                      <m:naryPr>
                        <m:limLoc m:val="subSup"/>
                        <m:ctrlPr>
                          <a:rPr lang="en-US" sz="2178" i="1">
                            <a:latin typeface="Cambria Math" panose="02040503050406030204" pitchFamily="18" charset="0"/>
                            <a:ea typeface="Times New Roman" panose="02020603050405020304" pitchFamily="18" charset="0"/>
                            <a:cs typeface="Times New Roman" panose="02020603050405020304" pitchFamily="18" charset="0"/>
                          </a:rPr>
                        </m:ctrlPr>
                      </m:naryPr>
                      <m:sub>
                        <m:r>
                          <a:rPr lang="en-US" sz="2178" i="1">
                            <a:latin typeface="Cambria Math" panose="02040503050406030204" pitchFamily="18" charset="0"/>
                            <a:ea typeface="Times New Roman" panose="02020603050405020304" pitchFamily="18" charset="0"/>
                            <a:cs typeface="Times New Roman" panose="02020603050405020304" pitchFamily="18" charset="0"/>
                          </a:rPr>
                          <m:t>0</m:t>
                        </m:r>
                      </m:sub>
                      <m:sup>
                        <m:r>
                          <a:rPr lang="en-US" sz="2178" i="1">
                            <a:latin typeface="Cambria Math" panose="02040503050406030204" pitchFamily="18" charset="0"/>
                            <a:ea typeface="Times New Roman" panose="02020603050405020304" pitchFamily="18" charset="0"/>
                            <a:cs typeface="Times New Roman" panose="02020603050405020304" pitchFamily="18" charset="0"/>
                          </a:rPr>
                          <m:t>1</m:t>
                        </m:r>
                      </m:sup>
                      <m:e>
                        <m:d>
                          <m:dPr>
                            <m:ctrlPr>
                              <a:rPr lang="en-US" sz="2178" i="1">
                                <a:latin typeface="Cambria Math" panose="02040503050406030204" pitchFamily="18" charset="0"/>
                                <a:ea typeface="Times New Roman" panose="02020603050405020304" pitchFamily="18" charset="0"/>
                                <a:cs typeface="Times New Roman" panose="02020603050405020304" pitchFamily="18" charset="0"/>
                              </a:rPr>
                            </m:ctrlPr>
                          </m:dPr>
                          <m:e>
                            <m:r>
                              <a:rPr lang="en-US" sz="2178" i="1">
                                <a:latin typeface="Cambria Math" panose="02040503050406030204" pitchFamily="18" charset="0"/>
                                <a:ea typeface="Times New Roman" panose="02020603050405020304" pitchFamily="18" charset="0"/>
                                <a:cs typeface="Times New Roman" panose="02020603050405020304" pitchFamily="18" charset="0"/>
                              </a:rPr>
                              <m:t>0.4=0.6</m:t>
                            </m:r>
                            <m:f>
                              <m:fPr>
                                <m:ctrlPr>
                                  <a:rPr lang="en-US" sz="2178"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178" i="1">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178" i="1">
                                    <a:latin typeface="Cambria Math" panose="02040503050406030204" pitchFamily="18" charset="0"/>
                                    <a:ea typeface="Times New Roman" panose="02020603050405020304" pitchFamily="18" charset="0"/>
                                    <a:cs typeface="Times New Roman" panose="02020603050405020304" pitchFamily="18" charset="0"/>
                                  </a:rPr>
                                  <m:t>h</m:t>
                                </m:r>
                              </m:den>
                            </m:f>
                          </m:e>
                        </m:d>
                      </m:e>
                    </m:nary>
                    <m:r>
                      <a:rPr lang="en-US" sz="2178" i="1">
                        <a:latin typeface="Cambria Math" panose="02040503050406030204" pitchFamily="18" charset="0"/>
                        <a:ea typeface="Times New Roman" panose="02020603050405020304" pitchFamily="18" charset="0"/>
                        <a:cs typeface="Times New Roman" panose="02020603050405020304" pitchFamily="18" charset="0"/>
                      </a:rPr>
                      <m:t>𝑑𝑦</m:t>
                    </m:r>
                    <m:r>
                      <a:rPr lang="en-US" sz="2178" i="1">
                        <a:latin typeface="Cambria Math" panose="02040503050406030204" pitchFamily="18" charset="0"/>
                        <a:ea typeface="Times New Roman" panose="02020603050405020304" pitchFamily="18" charset="0"/>
                        <a:cs typeface="Times New Roman" panose="02020603050405020304" pitchFamily="18" charset="0"/>
                      </a:rPr>
                      <m:t>=0.7</m:t>
                    </m:r>
                  </m:oMath>
                </a14:m>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2178" dirty="0">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178" i="1">
                        <a:latin typeface="Cambria Math" panose="02040503050406030204" pitchFamily="18" charset="0"/>
                        <a:ea typeface="Times New Roman" panose="02020603050405020304" pitchFamily="18" charset="0"/>
                        <a:cs typeface="Times New Roman" panose="02020603050405020304" pitchFamily="18" charset="0"/>
                      </a:rPr>
                      <m:t>𝛼</m:t>
                    </m:r>
                    <m:r>
                      <a:rPr lang="en-US" sz="2178"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78"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178" i="1">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2178"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78" i="1">
                                <a:latin typeface="Cambria Math" panose="02040503050406030204" pitchFamily="18" charset="0"/>
                                <a:ea typeface="Times New Roman" panose="02020603050405020304" pitchFamily="18" charset="0"/>
                                <a:cs typeface="Times New Roman" panose="02020603050405020304" pitchFamily="18" charset="0"/>
                              </a:rPr>
                              <m:t>𝑈</m:t>
                            </m:r>
                          </m:e>
                          <m:sup>
                            <m:r>
                              <a:rPr lang="en-US" sz="2178" i="1">
                                <a:latin typeface="Cambria Math" panose="02040503050406030204" pitchFamily="18" charset="0"/>
                                <a:ea typeface="Times New Roman" panose="02020603050405020304" pitchFamily="18" charset="0"/>
                                <a:cs typeface="Times New Roman" panose="02020603050405020304" pitchFamily="18" charset="0"/>
                              </a:rPr>
                              <m:t>3 </m:t>
                            </m:r>
                          </m:sup>
                        </m:sSup>
                        <m:r>
                          <a:rPr lang="en-US" sz="2178" i="1">
                            <a:latin typeface="Cambria Math" panose="02040503050406030204" pitchFamily="18" charset="0"/>
                            <a:ea typeface="Times New Roman" panose="02020603050405020304" pitchFamily="18" charset="0"/>
                            <a:cs typeface="Times New Roman" panose="02020603050405020304" pitchFamily="18" charset="0"/>
                          </a:rPr>
                          <m:t>h</m:t>
                        </m:r>
                      </m:den>
                    </m:f>
                    <m:nary>
                      <m:naryPr>
                        <m:limLoc m:val="subSup"/>
                        <m:ctrlPr>
                          <a:rPr lang="en-US" sz="2178" i="1">
                            <a:latin typeface="Cambria Math" panose="02040503050406030204" pitchFamily="18" charset="0"/>
                            <a:ea typeface="Times New Roman" panose="02020603050405020304" pitchFamily="18" charset="0"/>
                            <a:cs typeface="Times New Roman" panose="02020603050405020304" pitchFamily="18" charset="0"/>
                          </a:rPr>
                        </m:ctrlPr>
                      </m:naryPr>
                      <m:sub>
                        <m:r>
                          <a:rPr lang="en-US" sz="2178" i="1">
                            <a:latin typeface="Cambria Math" panose="02040503050406030204" pitchFamily="18" charset="0"/>
                            <a:ea typeface="Times New Roman" panose="02020603050405020304" pitchFamily="18" charset="0"/>
                            <a:cs typeface="Times New Roman" panose="02020603050405020304" pitchFamily="18" charset="0"/>
                          </a:rPr>
                          <m:t>0</m:t>
                        </m:r>
                      </m:sub>
                      <m:sup>
                        <m:r>
                          <a:rPr lang="en-US" sz="2178" i="1">
                            <a:latin typeface="Cambria Math" panose="02040503050406030204" pitchFamily="18" charset="0"/>
                            <a:ea typeface="Times New Roman" panose="02020603050405020304" pitchFamily="18" charset="0"/>
                            <a:cs typeface="Times New Roman" panose="02020603050405020304" pitchFamily="18" charset="0"/>
                          </a:rPr>
                          <m:t>h</m:t>
                        </m:r>
                      </m:sup>
                      <m:e>
                        <m:sSup>
                          <m:sSupPr>
                            <m:ctrlPr>
                              <a:rPr lang="en-US" sz="2178"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78" i="1">
                                <a:latin typeface="Cambria Math" panose="02040503050406030204" pitchFamily="18" charset="0"/>
                                <a:ea typeface="Times New Roman" panose="02020603050405020304" pitchFamily="18" charset="0"/>
                                <a:cs typeface="Times New Roman" panose="02020603050405020304" pitchFamily="18" charset="0"/>
                              </a:rPr>
                              <m:t>𝑢</m:t>
                            </m:r>
                          </m:e>
                          <m:sup>
                            <m:r>
                              <a:rPr lang="en-US" sz="2178" i="1">
                                <a:latin typeface="Cambria Math" panose="02040503050406030204" pitchFamily="18" charset="0"/>
                                <a:ea typeface="Times New Roman" panose="02020603050405020304" pitchFamily="18" charset="0"/>
                                <a:cs typeface="Times New Roman" panose="02020603050405020304" pitchFamily="18" charset="0"/>
                              </a:rPr>
                              <m:t>3</m:t>
                            </m:r>
                          </m:sup>
                        </m:sSup>
                        <m:r>
                          <a:rPr lang="en-US" sz="2178" i="1">
                            <a:latin typeface="Cambria Math" panose="02040503050406030204" pitchFamily="18" charset="0"/>
                            <a:ea typeface="Times New Roman" panose="02020603050405020304" pitchFamily="18" charset="0"/>
                            <a:cs typeface="Times New Roman" panose="02020603050405020304" pitchFamily="18" charset="0"/>
                          </a:rPr>
                          <m:t>𝑑𝑦</m:t>
                        </m:r>
                      </m:e>
                    </m:nary>
                    <m:r>
                      <a:rPr lang="en-US" sz="2178"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78"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178" i="1">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2178" i="1">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178" i="1">
                                    <a:latin typeface="Cambria Math" panose="02040503050406030204" pitchFamily="18" charset="0"/>
                                    <a:ea typeface="Times New Roman" panose="02020603050405020304" pitchFamily="18" charset="0"/>
                                    <a:cs typeface="Times New Roman" panose="02020603050405020304" pitchFamily="18" charset="0"/>
                                  </a:rPr>
                                </m:ctrlPr>
                              </m:dPr>
                              <m:e>
                                <m:r>
                                  <a:rPr lang="en-US" sz="2178" i="1">
                                    <a:latin typeface="Cambria Math" panose="02040503050406030204" pitchFamily="18" charset="0"/>
                                    <a:ea typeface="Times New Roman" panose="02020603050405020304" pitchFamily="18" charset="0"/>
                                    <a:cs typeface="Times New Roman" panose="02020603050405020304" pitchFamily="18" charset="0"/>
                                  </a:rPr>
                                  <m:t>0.7</m:t>
                                </m:r>
                              </m:e>
                            </m:d>
                          </m:e>
                          <m:sup>
                            <m:r>
                              <a:rPr lang="en-US" sz="2178" i="1">
                                <a:latin typeface="Cambria Math" panose="02040503050406030204" pitchFamily="18" charset="0"/>
                                <a:ea typeface="Times New Roman" panose="02020603050405020304" pitchFamily="18" charset="0"/>
                                <a:cs typeface="Times New Roman" panose="02020603050405020304" pitchFamily="18" charset="0"/>
                              </a:rPr>
                              <m:t>3</m:t>
                            </m:r>
                          </m:sup>
                        </m:sSup>
                      </m:den>
                    </m:f>
                    <m:r>
                      <a:rPr lang="en-US" sz="2178" i="1">
                        <a:latin typeface="Cambria Math" panose="02040503050406030204" pitchFamily="18" charset="0"/>
                        <a:ea typeface="Times New Roman" panose="02020603050405020304" pitchFamily="18" charset="0"/>
                        <a:cs typeface="Times New Roman" panose="02020603050405020304" pitchFamily="18" charset="0"/>
                      </a:rPr>
                      <m:t>×</m:t>
                    </m:r>
                    <m:nary>
                      <m:naryPr>
                        <m:limLoc m:val="subSup"/>
                        <m:ctrlPr>
                          <a:rPr lang="en-US" sz="2178" i="1">
                            <a:latin typeface="Cambria Math" panose="02040503050406030204" pitchFamily="18" charset="0"/>
                            <a:ea typeface="Times New Roman" panose="02020603050405020304" pitchFamily="18" charset="0"/>
                            <a:cs typeface="Times New Roman" panose="02020603050405020304" pitchFamily="18" charset="0"/>
                          </a:rPr>
                        </m:ctrlPr>
                      </m:naryPr>
                      <m:sub>
                        <m:r>
                          <a:rPr lang="en-US" sz="2178" i="1">
                            <a:latin typeface="Cambria Math" panose="02040503050406030204" pitchFamily="18" charset="0"/>
                            <a:ea typeface="Times New Roman" panose="02020603050405020304" pitchFamily="18" charset="0"/>
                            <a:cs typeface="Times New Roman" panose="02020603050405020304" pitchFamily="18" charset="0"/>
                          </a:rPr>
                          <m:t>0</m:t>
                        </m:r>
                      </m:sub>
                      <m:sup>
                        <m:r>
                          <a:rPr lang="en-US" sz="2178" i="1">
                            <a:latin typeface="Cambria Math" panose="02040503050406030204" pitchFamily="18" charset="0"/>
                            <a:ea typeface="Times New Roman" panose="02020603050405020304" pitchFamily="18" charset="0"/>
                            <a:cs typeface="Times New Roman" panose="02020603050405020304" pitchFamily="18" charset="0"/>
                          </a:rPr>
                          <m:t>1</m:t>
                        </m:r>
                      </m:sup>
                      <m:e>
                        <m:sSup>
                          <m:sSupPr>
                            <m:ctrlPr>
                              <a:rPr lang="en-US" sz="2178" i="1">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178" i="1">
                                    <a:latin typeface="Cambria Math" panose="02040503050406030204" pitchFamily="18" charset="0"/>
                                    <a:ea typeface="Times New Roman" panose="02020603050405020304" pitchFamily="18" charset="0"/>
                                    <a:cs typeface="Times New Roman" panose="02020603050405020304" pitchFamily="18" charset="0"/>
                                  </a:rPr>
                                </m:ctrlPr>
                              </m:dPr>
                              <m:e>
                                <m:r>
                                  <a:rPr lang="en-US" sz="2178" i="1">
                                    <a:latin typeface="Cambria Math" panose="02040503050406030204" pitchFamily="18" charset="0"/>
                                    <a:ea typeface="Times New Roman" panose="02020603050405020304" pitchFamily="18" charset="0"/>
                                    <a:cs typeface="Times New Roman" panose="02020603050405020304" pitchFamily="18" charset="0"/>
                                  </a:rPr>
                                  <m:t>0.4</m:t>
                                </m:r>
                                <m:r>
                                  <a:rPr lang="en-US" sz="1815">
                                    <a:latin typeface="Cambria Math" panose="02040503050406030204" pitchFamily="18" charset="0"/>
                                    <a:ea typeface="Calibri" panose="020F0502020204030204" pitchFamily="34" charset="0"/>
                                    <a:cs typeface="Times New Roman" panose="02020603050405020304" pitchFamily="18" charset="0"/>
                                  </a:rPr>
                                  <m:t>+</m:t>
                                </m:r>
                                <m:f>
                                  <m:fPr>
                                    <m:ctrlPr>
                                      <a:rPr lang="en-US" sz="1815" i="1">
                                        <a:latin typeface="Cambria Math" panose="02040503050406030204" pitchFamily="18" charset="0"/>
                                        <a:ea typeface="Calibri" panose="020F0502020204030204" pitchFamily="34" charset="0"/>
                                        <a:cs typeface="Times New Roman" panose="02020603050405020304" pitchFamily="18" charset="0"/>
                                      </a:rPr>
                                    </m:ctrlPr>
                                  </m:fPr>
                                  <m:num>
                                    <m:r>
                                      <a:rPr lang="en-US" sz="1815" i="1">
                                        <a:latin typeface="Cambria Math" panose="02040503050406030204" pitchFamily="18" charset="0"/>
                                        <a:ea typeface="Calibri" panose="020F0502020204030204" pitchFamily="34" charset="0"/>
                                        <a:cs typeface="Times New Roman" panose="02020603050405020304" pitchFamily="18" charset="0"/>
                                      </a:rPr>
                                      <m:t>0.6</m:t>
                                    </m:r>
                                    <m:r>
                                      <a:rPr lang="en-US" sz="1815" i="1">
                                        <a:latin typeface="Cambria Math" panose="02040503050406030204" pitchFamily="18" charset="0"/>
                                        <a:ea typeface="Calibri" panose="020F0502020204030204" pitchFamily="34" charset="0"/>
                                        <a:cs typeface="Times New Roman" panose="02020603050405020304" pitchFamily="18" charset="0"/>
                                      </a:rPr>
                                      <m:t>𝑦</m:t>
                                    </m:r>
                                  </m:num>
                                  <m:den>
                                    <m:r>
                                      <a:rPr lang="en-US" sz="1815" i="1">
                                        <a:latin typeface="Cambria Math" panose="02040503050406030204" pitchFamily="18" charset="0"/>
                                        <a:ea typeface="Calibri" panose="020F0502020204030204" pitchFamily="34" charset="0"/>
                                        <a:cs typeface="Times New Roman" panose="02020603050405020304" pitchFamily="18" charset="0"/>
                                      </a:rPr>
                                      <m:t>1</m:t>
                                    </m:r>
                                  </m:den>
                                </m:f>
                              </m:e>
                            </m:d>
                          </m:e>
                          <m:sup>
                            <m:r>
                              <a:rPr lang="en-US" sz="2178" i="1">
                                <a:latin typeface="Cambria Math" panose="02040503050406030204" pitchFamily="18" charset="0"/>
                                <a:ea typeface="Times New Roman" panose="02020603050405020304" pitchFamily="18" charset="0"/>
                                <a:cs typeface="Times New Roman" panose="02020603050405020304" pitchFamily="18" charset="0"/>
                              </a:rPr>
                              <m:t>3</m:t>
                            </m:r>
                          </m:sup>
                        </m:sSup>
                        <m:r>
                          <a:rPr lang="en-US" sz="2178" i="1">
                            <a:latin typeface="Cambria Math" panose="02040503050406030204" pitchFamily="18" charset="0"/>
                            <a:ea typeface="Times New Roman" panose="02020603050405020304" pitchFamily="18" charset="0"/>
                            <a:cs typeface="Times New Roman" panose="02020603050405020304" pitchFamily="18" charset="0"/>
                          </a:rPr>
                          <m:t>𝑑𝑦</m:t>
                        </m:r>
                        <m:r>
                          <a:rPr lang="en-US" sz="2178" i="1">
                            <a:latin typeface="Cambria Math" panose="02040503050406030204" pitchFamily="18" charset="0"/>
                            <a:ea typeface="Times New Roman" panose="02020603050405020304" pitchFamily="18" charset="0"/>
                            <a:cs typeface="Times New Roman" panose="02020603050405020304" pitchFamily="18" charset="0"/>
                          </a:rPr>
                          <m:t>=1.8</m:t>
                        </m:r>
                      </m:e>
                    </m:nary>
                  </m:oMath>
                </a14:m>
                <a:endParaRPr lang="en-US" sz="1089" dirty="0">
                  <a:latin typeface="Calibri" panose="020F0502020204030204" pitchFamily="34" charset="0"/>
                  <a:ea typeface="Calibri" panose="020F0502020204030204" pitchFamily="34" charset="0"/>
                  <a:cs typeface="Times New Roman" panose="02020603050405020304" pitchFamily="18" charset="0"/>
                </a:endParaRPr>
              </a:p>
              <a:p>
                <a:r>
                  <a:rPr lang="en-US" sz="2178" dirty="0">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178" i="1">
                        <a:latin typeface="Cambria Math" panose="02040503050406030204" pitchFamily="18" charset="0"/>
                        <a:ea typeface="Times New Roman" panose="02020603050405020304" pitchFamily="18" charset="0"/>
                        <a:cs typeface="Times New Roman" panose="02020603050405020304" pitchFamily="18" charset="0"/>
                      </a:rPr>
                      <m:t>𝛽</m:t>
                    </m:r>
                    <m:r>
                      <a:rPr lang="en-US" sz="2178"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78" i="1">
                            <a:latin typeface="Cambria Math" panose="02040503050406030204" pitchFamily="18" charset="0"/>
                            <a:ea typeface="Times New Roman" panose="02020603050405020304" pitchFamily="18" charset="0"/>
                          </a:rPr>
                        </m:ctrlPr>
                      </m:fPr>
                      <m:num>
                        <m:r>
                          <a:rPr lang="en-US" sz="2178" i="1">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2178" i="1">
                                <a:latin typeface="Cambria Math" panose="02040503050406030204" pitchFamily="18" charset="0"/>
                                <a:ea typeface="Times New Roman" panose="02020603050405020304" pitchFamily="18" charset="0"/>
                              </a:rPr>
                            </m:ctrlPr>
                          </m:sSupPr>
                          <m:e>
                            <m:r>
                              <a:rPr lang="en-US" sz="2178" i="1">
                                <a:latin typeface="Cambria Math" panose="02040503050406030204" pitchFamily="18" charset="0"/>
                                <a:ea typeface="Times New Roman" panose="02020603050405020304" pitchFamily="18" charset="0"/>
                                <a:cs typeface="Times New Roman" panose="02020603050405020304" pitchFamily="18" charset="0"/>
                              </a:rPr>
                              <m:t>𝑈</m:t>
                            </m:r>
                          </m:e>
                          <m:sup>
                            <m:r>
                              <a:rPr lang="en-US" sz="2178" i="1">
                                <a:latin typeface="Cambria Math" panose="02040503050406030204" pitchFamily="18" charset="0"/>
                                <a:ea typeface="Times New Roman" panose="02020603050405020304" pitchFamily="18" charset="0"/>
                                <a:cs typeface="Times New Roman" panose="02020603050405020304" pitchFamily="18" charset="0"/>
                              </a:rPr>
                              <m:t>2 </m:t>
                            </m:r>
                          </m:sup>
                        </m:sSup>
                        <m:r>
                          <a:rPr lang="en-US" sz="2178" i="1">
                            <a:latin typeface="Cambria Math" panose="02040503050406030204" pitchFamily="18" charset="0"/>
                            <a:ea typeface="Times New Roman" panose="02020603050405020304" pitchFamily="18" charset="0"/>
                            <a:cs typeface="Times New Roman" panose="02020603050405020304" pitchFamily="18" charset="0"/>
                          </a:rPr>
                          <m:t>h</m:t>
                        </m:r>
                      </m:den>
                    </m:f>
                    <m:nary>
                      <m:naryPr>
                        <m:limLoc m:val="subSup"/>
                        <m:ctrlPr>
                          <a:rPr lang="en-US" sz="2178" i="1">
                            <a:latin typeface="Cambria Math" panose="02040503050406030204" pitchFamily="18" charset="0"/>
                            <a:ea typeface="Times New Roman" panose="02020603050405020304" pitchFamily="18" charset="0"/>
                          </a:rPr>
                        </m:ctrlPr>
                      </m:naryPr>
                      <m:sub>
                        <m:r>
                          <a:rPr lang="en-US" sz="2178" i="1">
                            <a:latin typeface="Cambria Math" panose="02040503050406030204" pitchFamily="18" charset="0"/>
                            <a:ea typeface="Times New Roman" panose="02020603050405020304" pitchFamily="18" charset="0"/>
                            <a:cs typeface="Times New Roman" panose="02020603050405020304" pitchFamily="18" charset="0"/>
                          </a:rPr>
                          <m:t>0</m:t>
                        </m:r>
                      </m:sub>
                      <m:sup>
                        <m:r>
                          <a:rPr lang="en-US" sz="2178" i="1">
                            <a:latin typeface="Cambria Math" panose="02040503050406030204" pitchFamily="18" charset="0"/>
                            <a:ea typeface="Times New Roman" panose="02020603050405020304" pitchFamily="18" charset="0"/>
                            <a:cs typeface="Times New Roman" panose="02020603050405020304" pitchFamily="18" charset="0"/>
                          </a:rPr>
                          <m:t>h</m:t>
                        </m:r>
                      </m:sup>
                      <m:e>
                        <m:sSup>
                          <m:sSupPr>
                            <m:ctrlPr>
                              <a:rPr lang="en-US" sz="2178" i="1">
                                <a:latin typeface="Cambria Math" panose="02040503050406030204" pitchFamily="18" charset="0"/>
                                <a:ea typeface="Times New Roman" panose="02020603050405020304" pitchFamily="18" charset="0"/>
                              </a:rPr>
                            </m:ctrlPr>
                          </m:sSupPr>
                          <m:e>
                            <m:r>
                              <a:rPr lang="en-US" sz="2178" i="1">
                                <a:latin typeface="Cambria Math" panose="02040503050406030204" pitchFamily="18" charset="0"/>
                                <a:ea typeface="Times New Roman" panose="02020603050405020304" pitchFamily="18" charset="0"/>
                                <a:cs typeface="Times New Roman" panose="02020603050405020304" pitchFamily="18" charset="0"/>
                              </a:rPr>
                              <m:t>𝑢</m:t>
                            </m:r>
                          </m:e>
                          <m:sup>
                            <m:r>
                              <a:rPr lang="en-US" sz="2178"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178" i="1">
                            <a:latin typeface="Cambria Math" panose="02040503050406030204" pitchFamily="18" charset="0"/>
                            <a:ea typeface="Times New Roman" panose="02020603050405020304" pitchFamily="18" charset="0"/>
                            <a:cs typeface="Times New Roman" panose="02020603050405020304" pitchFamily="18" charset="0"/>
                          </a:rPr>
                          <m:t>𝑑𝑦</m:t>
                        </m:r>
                      </m:e>
                    </m:nary>
                    <m:r>
                      <a:rPr lang="en-US" sz="2178"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78" i="1">
                            <a:latin typeface="Cambria Math" panose="02040503050406030204" pitchFamily="18" charset="0"/>
                            <a:ea typeface="Times New Roman" panose="02020603050405020304" pitchFamily="18" charset="0"/>
                          </a:rPr>
                        </m:ctrlPr>
                      </m:fPr>
                      <m:num>
                        <m:r>
                          <a:rPr lang="en-US" sz="2178" i="1">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2178" i="1">
                                <a:latin typeface="Cambria Math" panose="02040503050406030204" pitchFamily="18" charset="0"/>
                                <a:ea typeface="Times New Roman" panose="02020603050405020304" pitchFamily="18" charset="0"/>
                              </a:rPr>
                            </m:ctrlPr>
                          </m:sSupPr>
                          <m:e>
                            <m:d>
                              <m:dPr>
                                <m:ctrlPr>
                                  <a:rPr lang="en-US" sz="2178" i="1">
                                    <a:latin typeface="Cambria Math" panose="02040503050406030204" pitchFamily="18" charset="0"/>
                                    <a:ea typeface="Times New Roman" panose="02020603050405020304" pitchFamily="18" charset="0"/>
                                  </a:rPr>
                                </m:ctrlPr>
                              </m:dPr>
                              <m:e>
                                <m:r>
                                  <a:rPr lang="en-US" sz="2178" i="1">
                                    <a:latin typeface="Cambria Math" panose="02040503050406030204" pitchFamily="18" charset="0"/>
                                    <a:ea typeface="Times New Roman" panose="02020603050405020304" pitchFamily="18" charset="0"/>
                                    <a:cs typeface="Times New Roman" panose="02020603050405020304" pitchFamily="18" charset="0"/>
                                  </a:rPr>
                                  <m:t>0.7</m:t>
                                </m:r>
                              </m:e>
                            </m:d>
                          </m:e>
                          <m:sup>
                            <m:r>
                              <a:rPr lang="en-US" sz="2178" i="1">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178" i="1">
                        <a:latin typeface="Cambria Math" panose="02040503050406030204" pitchFamily="18" charset="0"/>
                        <a:ea typeface="Times New Roman" panose="02020603050405020304" pitchFamily="18" charset="0"/>
                        <a:cs typeface="Times New Roman" panose="02020603050405020304" pitchFamily="18" charset="0"/>
                      </a:rPr>
                      <m:t>×</m:t>
                    </m:r>
                    <m:nary>
                      <m:naryPr>
                        <m:limLoc m:val="subSup"/>
                        <m:ctrlPr>
                          <a:rPr lang="en-US" sz="2178" i="1">
                            <a:latin typeface="Cambria Math" panose="02040503050406030204" pitchFamily="18" charset="0"/>
                            <a:ea typeface="Times New Roman" panose="02020603050405020304" pitchFamily="18" charset="0"/>
                          </a:rPr>
                        </m:ctrlPr>
                      </m:naryPr>
                      <m:sub>
                        <m:r>
                          <a:rPr lang="en-US" sz="2178" i="1">
                            <a:latin typeface="Cambria Math" panose="02040503050406030204" pitchFamily="18" charset="0"/>
                            <a:ea typeface="Times New Roman" panose="02020603050405020304" pitchFamily="18" charset="0"/>
                            <a:cs typeface="Times New Roman" panose="02020603050405020304" pitchFamily="18" charset="0"/>
                          </a:rPr>
                          <m:t>0</m:t>
                        </m:r>
                      </m:sub>
                      <m:sup>
                        <m:r>
                          <a:rPr lang="en-US" sz="2178" i="1">
                            <a:latin typeface="Cambria Math" panose="02040503050406030204" pitchFamily="18" charset="0"/>
                            <a:ea typeface="Times New Roman" panose="02020603050405020304" pitchFamily="18" charset="0"/>
                            <a:cs typeface="Times New Roman" panose="02020603050405020304" pitchFamily="18" charset="0"/>
                          </a:rPr>
                          <m:t>1</m:t>
                        </m:r>
                      </m:sup>
                      <m:e>
                        <m:sSup>
                          <m:sSupPr>
                            <m:ctrlPr>
                              <a:rPr lang="en-US" sz="2178" i="1">
                                <a:latin typeface="Cambria Math" panose="02040503050406030204" pitchFamily="18" charset="0"/>
                                <a:ea typeface="Times New Roman" panose="02020603050405020304" pitchFamily="18" charset="0"/>
                              </a:rPr>
                            </m:ctrlPr>
                          </m:sSupPr>
                          <m:e>
                            <m:d>
                              <m:dPr>
                                <m:ctrlPr>
                                  <a:rPr lang="en-US" sz="2178" i="1">
                                    <a:latin typeface="Cambria Math" panose="02040503050406030204" pitchFamily="18" charset="0"/>
                                    <a:ea typeface="Times New Roman" panose="02020603050405020304" pitchFamily="18" charset="0"/>
                                  </a:rPr>
                                </m:ctrlPr>
                              </m:dPr>
                              <m:e>
                                <m:r>
                                  <a:rPr lang="en-US" sz="2178" i="1">
                                    <a:latin typeface="Cambria Math" panose="02040503050406030204" pitchFamily="18" charset="0"/>
                                    <a:ea typeface="Times New Roman" panose="02020603050405020304" pitchFamily="18" charset="0"/>
                                    <a:cs typeface="Times New Roman" panose="02020603050405020304" pitchFamily="18" charset="0"/>
                                  </a:rPr>
                                  <m:t>0.4</m:t>
                                </m:r>
                                <m:r>
                                  <a:rPr lang="en-US" sz="1815">
                                    <a:latin typeface="Cambria Math" panose="02040503050406030204" pitchFamily="18" charset="0"/>
                                    <a:ea typeface="Calibri" panose="020F0502020204030204" pitchFamily="34" charset="0"/>
                                    <a:cs typeface="Times New Roman" panose="02020603050405020304" pitchFamily="18" charset="0"/>
                                  </a:rPr>
                                  <m:t>+0.6</m:t>
                                </m:r>
                                <m:r>
                                  <m:rPr>
                                    <m:sty m:val="p"/>
                                  </m:rPr>
                                  <a:rPr lang="en-US" sz="1815">
                                    <a:latin typeface="Cambria Math" panose="02040503050406030204" pitchFamily="18" charset="0"/>
                                    <a:ea typeface="Calibri" panose="020F0502020204030204" pitchFamily="34" charset="0"/>
                                    <a:cs typeface="Times New Roman" panose="02020603050405020304" pitchFamily="18" charset="0"/>
                                  </a:rPr>
                                  <m:t>y</m:t>
                                </m:r>
                              </m:e>
                            </m:d>
                          </m:e>
                          <m:sup>
                            <m:r>
                              <a:rPr lang="en-US" sz="2178"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178" i="1">
                            <a:latin typeface="Cambria Math" panose="02040503050406030204" pitchFamily="18" charset="0"/>
                            <a:ea typeface="Times New Roman" panose="02020603050405020304" pitchFamily="18" charset="0"/>
                            <a:cs typeface="Times New Roman" panose="02020603050405020304" pitchFamily="18" charset="0"/>
                          </a:rPr>
                          <m:t>𝑑𝑦</m:t>
                        </m:r>
                      </m:e>
                    </m:nary>
                    <m:r>
                      <a:rPr lang="en-US" sz="2178" i="1">
                        <a:latin typeface="Cambria Math" panose="02040503050406030204" pitchFamily="18" charset="0"/>
                        <a:ea typeface="Times New Roman" panose="02020603050405020304" pitchFamily="18" charset="0"/>
                        <a:cs typeface="Times New Roman" panose="02020603050405020304" pitchFamily="18" charset="0"/>
                      </a:rPr>
                      <m:t>=1.06</m:t>
                    </m:r>
                  </m:oMath>
                </a14:m>
                <a:endParaRPr lang="en-US" sz="1634" dirty="0"/>
              </a:p>
            </p:txBody>
          </p:sp>
        </mc:Choice>
        <mc:Fallback xmlns="">
          <p:sp>
            <p:nvSpPr>
              <p:cNvPr id="2" name="Rectangle 1"/>
              <p:cNvSpPr>
                <a:spLocks noRot="1" noChangeAspect="1" noMove="1" noResize="1" noEditPoints="1" noAdjustHandles="1" noChangeArrowheads="1" noChangeShapeType="1" noTextEdit="1"/>
              </p:cNvSpPr>
              <p:nvPr/>
            </p:nvSpPr>
            <p:spPr>
              <a:xfrm>
                <a:off x="2154091" y="593592"/>
                <a:ext cx="8022131" cy="4720780"/>
              </a:xfrm>
              <a:prstGeom prst="rect">
                <a:avLst/>
              </a:prstGeom>
              <a:blipFill>
                <a:blip r:embed="rId2"/>
                <a:stretch>
                  <a:fillRect l="-948" b="-16622"/>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F2E2CBD4-543B-B020-4ECB-89D7A8C973F8}"/>
              </a:ext>
            </a:extLst>
          </p:cNvPr>
          <p:cNvSpPr>
            <a:spLocks noGrp="1"/>
          </p:cNvSpPr>
          <p:nvPr>
            <p:ph type="sldNum" sz="quarter" idx="12"/>
          </p:nvPr>
        </p:nvSpPr>
        <p:spPr/>
        <p:txBody>
          <a:bodyPr/>
          <a:lstStyle/>
          <a:p>
            <a:fld id="{34216374-E7D6-4C74-ADA3-2C9987A1DEB2}" type="slidenum">
              <a:rPr lang="en-US" smtClean="0"/>
              <a:t>52</a:t>
            </a:fld>
            <a:endParaRPr lang="en-US"/>
          </a:p>
        </p:txBody>
      </p:sp>
    </p:spTree>
    <p:extLst>
      <p:ext uri="{BB962C8B-B14F-4D97-AF65-F5344CB8AC3E}">
        <p14:creationId xmlns:p14="http://schemas.microsoft.com/office/powerpoint/2010/main" val="25459470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380CF5-72FD-1769-1A03-DE68CF147434}"/>
              </a:ext>
            </a:extLst>
          </p:cNvPr>
          <p:cNvSpPr/>
          <p:nvPr/>
        </p:nvSpPr>
        <p:spPr>
          <a:xfrm>
            <a:off x="1863495" y="1585792"/>
            <a:ext cx="8298756" cy="22130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pPr>
            <a:r>
              <a:rPr lang="en-US" sz="4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Specific Energy Curve &amp; Critical flow </a:t>
            </a:r>
          </a:p>
          <a:p>
            <a:pPr algn="ctr">
              <a:lnSpc>
                <a:spcPct val="107000"/>
              </a:lnSpc>
            </a:pPr>
            <a:r>
              <a:rPr lang="en-US" sz="4400" dirty="0">
                <a:solidFill>
                  <a:schemeClr val="tx1"/>
                </a:solidFill>
                <a:latin typeface="Calibri" panose="020F0502020204030204" pitchFamily="34" charset="0"/>
                <a:ea typeface="Calibri" panose="020F0502020204030204" pitchFamily="34" charset="0"/>
                <a:cs typeface="Times New Roman" panose="02020603050405020304" pitchFamily="18" charset="0"/>
              </a:rPr>
              <a:t>Week 6</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E2306262-DB2C-3BCB-EE66-D8833DAB78A7}"/>
              </a:ext>
            </a:extLst>
          </p:cNvPr>
          <p:cNvSpPr>
            <a:spLocks noGrp="1"/>
          </p:cNvSpPr>
          <p:nvPr>
            <p:ph type="sldNum" sz="quarter" idx="12"/>
          </p:nvPr>
        </p:nvSpPr>
        <p:spPr/>
        <p:txBody>
          <a:bodyPr/>
          <a:lstStyle/>
          <a:p>
            <a:fld id="{34216374-E7D6-4C74-ADA3-2C9987A1DEB2}" type="slidenum">
              <a:rPr lang="en-US" smtClean="0"/>
              <a:t>53</a:t>
            </a:fld>
            <a:endParaRPr lang="en-US"/>
          </a:p>
        </p:txBody>
      </p:sp>
    </p:spTree>
    <p:extLst>
      <p:ext uri="{BB962C8B-B14F-4D97-AF65-F5344CB8AC3E}">
        <p14:creationId xmlns:p14="http://schemas.microsoft.com/office/powerpoint/2010/main" val="13421163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pecific Energy Curves">
            <a:extLst>
              <a:ext uri="{FF2B5EF4-FFF2-40B4-BE49-F238E27FC236}">
                <a16:creationId xmlns:a16="http://schemas.microsoft.com/office/drawing/2014/main" id="{9106B26B-0A3B-C984-D98A-D8B4DF024F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4091" y="524435"/>
            <a:ext cx="7468881" cy="601659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103A4212-488B-B7FD-186E-6BF35A32D2AA}"/>
              </a:ext>
            </a:extLst>
          </p:cNvPr>
          <p:cNvSpPr>
            <a:spLocks noGrp="1"/>
          </p:cNvSpPr>
          <p:nvPr>
            <p:ph type="sldNum" sz="quarter" idx="12"/>
          </p:nvPr>
        </p:nvSpPr>
        <p:spPr/>
        <p:txBody>
          <a:bodyPr/>
          <a:lstStyle/>
          <a:p>
            <a:fld id="{34216374-E7D6-4C74-ADA3-2C9987A1DEB2}" type="slidenum">
              <a:rPr lang="en-US" smtClean="0"/>
              <a:t>54</a:t>
            </a:fld>
            <a:endParaRPr lang="en-US"/>
          </a:p>
        </p:txBody>
      </p:sp>
    </p:spTree>
    <p:extLst>
      <p:ext uri="{BB962C8B-B14F-4D97-AF65-F5344CB8AC3E}">
        <p14:creationId xmlns:p14="http://schemas.microsoft.com/office/powerpoint/2010/main" val="4092206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2154091" y="593592"/>
                <a:ext cx="7952975" cy="4709687"/>
              </a:xfrm>
              <a:prstGeom prst="rect">
                <a:avLst/>
              </a:prstGeom>
            </p:spPr>
            <p:txBody>
              <a:bodyPr wrap="square">
                <a:spAutoFit/>
              </a:bodyPr>
              <a:lstStyle/>
              <a:p>
                <a:pPr>
                  <a:lnSpc>
                    <a:spcPct val="107000"/>
                  </a:lnSpc>
                  <a:spcAft>
                    <a:spcPts val="726"/>
                  </a:spcAft>
                </a:pPr>
                <a:r>
                  <a:rPr lang="en-US" sz="2178"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Specific Energy:</a:t>
                </a:r>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2178" dirty="0">
                    <a:latin typeface="Calibri" panose="020F0502020204030204" pitchFamily="34" charset="0"/>
                    <a:ea typeface="Times New Roman" panose="02020603050405020304" pitchFamily="18" charset="0"/>
                    <a:cs typeface="Times New Roman" panose="02020603050405020304" pitchFamily="18" charset="0"/>
                  </a:rPr>
                  <a:t>                    </a:t>
                </a:r>
                <a:r>
                  <a:rPr lang="en-US" sz="1634" dirty="0">
                    <a:latin typeface="Calibri" panose="020F0502020204030204" pitchFamily="34" charset="0"/>
                    <a:ea typeface="Times New Roman" panose="02020603050405020304" pitchFamily="18" charset="0"/>
                    <a:cs typeface="Times New Roman" panose="02020603050405020304" pitchFamily="18" charset="0"/>
                  </a:rPr>
                  <a:t>Specific energy in a channel section is defined as the energy per pound of water at any section of a channel measured with respect to the channel bottom.</a:t>
                </a:r>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634" dirty="0">
                    <a:latin typeface="Calibri" panose="020F0502020204030204" pitchFamily="34" charset="0"/>
                    <a:ea typeface="Times New Roman" panose="02020603050405020304" pitchFamily="18" charset="0"/>
                    <a:cs typeface="Times New Roman" panose="02020603050405020304" pitchFamily="18" charset="0"/>
                  </a:rPr>
                  <a:t>We know,</a:t>
                </a:r>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634" dirty="0">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634" i="1">
                        <a:latin typeface="Cambria Math" panose="02040503050406030204" pitchFamily="18" charset="0"/>
                        <a:ea typeface="Times New Roman" panose="02020603050405020304" pitchFamily="18" charset="0"/>
                        <a:cs typeface="Times New Roman" panose="02020603050405020304" pitchFamily="18" charset="0"/>
                      </a:rPr>
                      <m:t>𝐻</m:t>
                    </m:r>
                    <m:r>
                      <a:rPr lang="en-US" sz="1634" i="1">
                        <a:latin typeface="Cambria Math" panose="02040503050406030204" pitchFamily="18" charset="0"/>
                        <a:ea typeface="Times New Roman" panose="02020603050405020304" pitchFamily="18" charset="0"/>
                        <a:cs typeface="Times New Roman" panose="02020603050405020304" pitchFamily="18" charset="0"/>
                      </a:rPr>
                      <m:t>=</m:t>
                    </m:r>
                    <m:r>
                      <a:rPr lang="en-US" sz="1634" i="1">
                        <a:latin typeface="Cambria Math" panose="02040503050406030204" pitchFamily="18" charset="0"/>
                        <a:ea typeface="Times New Roman" panose="02020603050405020304" pitchFamily="18" charset="0"/>
                        <a:cs typeface="Times New Roman" panose="02020603050405020304" pitchFamily="18" charset="0"/>
                      </a:rPr>
                      <m:t>𝑧</m:t>
                    </m:r>
                    <m:r>
                      <a:rPr lang="en-US" sz="1634" i="1">
                        <a:latin typeface="Cambria Math" panose="02040503050406030204" pitchFamily="18" charset="0"/>
                        <a:ea typeface="Times New Roman" panose="02020603050405020304" pitchFamily="18" charset="0"/>
                        <a:cs typeface="Times New Roman" panose="02020603050405020304" pitchFamily="18" charset="0"/>
                      </a:rPr>
                      <m:t>=</m:t>
                    </m:r>
                    <m:r>
                      <a:rPr lang="en-US" sz="1634" i="1">
                        <a:latin typeface="Cambria Math" panose="02040503050406030204" pitchFamily="18" charset="0"/>
                        <a:ea typeface="Times New Roman" panose="02020603050405020304" pitchFamily="18" charset="0"/>
                        <a:cs typeface="Times New Roman" panose="02020603050405020304" pitchFamily="18" charset="0"/>
                      </a:rPr>
                      <m:t>𝑑</m:t>
                    </m:r>
                    <m:func>
                      <m:func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funcPr>
                      <m:fName>
                        <m:func>
                          <m:funcPr>
                            <m:ctrlPr>
                              <a:rPr lang="en-US" sz="1634" i="1">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1634">
                                <a:latin typeface="Cambria Math" panose="02040503050406030204" pitchFamily="18" charset="0"/>
                                <a:ea typeface="Calibri" panose="020F0502020204030204" pitchFamily="34" charset="0"/>
                                <a:cs typeface="Times New Roman" panose="02020603050405020304" pitchFamily="18" charset="0"/>
                              </a:rPr>
                              <m:t>cos</m:t>
                            </m:r>
                          </m:fName>
                          <m:e>
                            <m:r>
                              <a:rPr lang="en-US" sz="1634" i="1">
                                <a:latin typeface="Cambria Math" panose="02040503050406030204" pitchFamily="18" charset="0"/>
                                <a:ea typeface="Calibri" panose="020F0502020204030204" pitchFamily="34" charset="0"/>
                                <a:cs typeface="Times New Roman" panose="02020603050405020304" pitchFamily="18" charset="0"/>
                              </a:rPr>
                              <m:t>𝜃</m:t>
                            </m:r>
                          </m:e>
                        </m:func>
                      </m:fName>
                      <m:e>
                        <m:r>
                          <a:rPr lang="en-US" sz="1634" i="1">
                            <a:latin typeface="Cambria Math" panose="02040503050406030204" pitchFamily="18" charset="0"/>
                            <a:ea typeface="Times New Roman" panose="02020603050405020304" pitchFamily="18" charset="0"/>
                            <a:cs typeface="Times New Roman" panose="02020603050405020304" pitchFamily="18" charset="0"/>
                          </a:rPr>
                          <m:t>+</m:t>
                        </m:r>
                        <m:r>
                          <a:rPr lang="en-US" sz="1634" i="1">
                            <a:latin typeface="Cambria Math" panose="02040503050406030204" pitchFamily="18" charset="0"/>
                            <a:ea typeface="Times New Roman" panose="02020603050405020304" pitchFamily="18" charset="0"/>
                            <a:cs typeface="Times New Roman" panose="02020603050405020304" pitchFamily="18" charset="0"/>
                          </a:rPr>
                          <m:t>𝛼</m:t>
                        </m:r>
                        <m:f>
                          <m:f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634" i="1">
                                    <a:latin typeface="Cambria Math" panose="02040503050406030204" pitchFamily="18" charset="0"/>
                                    <a:ea typeface="Times New Roman" panose="02020603050405020304" pitchFamily="18" charset="0"/>
                                    <a:cs typeface="Times New Roman" panose="02020603050405020304" pitchFamily="18" charset="0"/>
                                  </a:rPr>
                                  <m:t>𝑣</m:t>
                                </m:r>
                              </m:e>
                              <m:sup>
                                <m:r>
                                  <a:rPr lang="en-US" sz="1634" i="1">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1634" i="1">
                                <a:latin typeface="Cambria Math" panose="02040503050406030204" pitchFamily="18" charset="0"/>
                                <a:ea typeface="Times New Roman" panose="02020603050405020304" pitchFamily="18" charset="0"/>
                                <a:cs typeface="Times New Roman" panose="02020603050405020304" pitchFamily="18" charset="0"/>
                              </a:rPr>
                              <m:t>2</m:t>
                            </m:r>
                            <m:r>
                              <a:rPr lang="en-US" sz="1634" i="1">
                                <a:latin typeface="Cambria Math" panose="02040503050406030204" pitchFamily="18" charset="0"/>
                                <a:ea typeface="Times New Roman" panose="02020603050405020304" pitchFamily="18" charset="0"/>
                                <a:cs typeface="Times New Roman" panose="02020603050405020304" pitchFamily="18" charset="0"/>
                              </a:rPr>
                              <m:t>𝑔</m:t>
                            </m:r>
                            <m:r>
                              <a:rPr lang="en-US" sz="1634" i="1">
                                <a:latin typeface="Cambria Math" panose="02040503050406030204" pitchFamily="18" charset="0"/>
                                <a:ea typeface="Times New Roman" panose="02020603050405020304" pitchFamily="18" charset="0"/>
                                <a:cs typeface="Times New Roman" panose="02020603050405020304" pitchFamily="18" charset="0"/>
                              </a:rPr>
                              <m:t> </m:t>
                            </m:r>
                          </m:den>
                        </m:f>
                      </m:e>
                    </m:func>
                  </m:oMath>
                </a14:m>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634" dirty="0">
                    <a:latin typeface="Calibri" panose="020F0502020204030204" pitchFamily="34" charset="0"/>
                    <a:ea typeface="Times New Roman" panose="02020603050405020304" pitchFamily="18" charset="0"/>
                    <a:cs typeface="Times New Roman" panose="02020603050405020304" pitchFamily="18" charset="0"/>
                  </a:rPr>
                  <a:t>  If</a:t>
                </a:r>
                <a14:m>
                  <m:oMath xmlns:m="http://schemas.openxmlformats.org/officeDocument/2006/math">
                    <m:r>
                      <a:rPr lang="en-US" sz="1634" i="1">
                        <a:latin typeface="Cambria Math" panose="02040503050406030204" pitchFamily="18" charset="0"/>
                        <a:ea typeface="Times New Roman" panose="02020603050405020304" pitchFamily="18" charset="0"/>
                        <a:cs typeface="Times New Roman" panose="02020603050405020304" pitchFamily="18" charset="0"/>
                      </a:rPr>
                      <m:t> </m:t>
                    </m:r>
                    <m:r>
                      <a:rPr lang="en-US" sz="1634" i="1">
                        <a:latin typeface="Cambria Math" panose="02040503050406030204" pitchFamily="18" charset="0"/>
                        <a:ea typeface="Times New Roman" panose="02020603050405020304" pitchFamily="18" charset="0"/>
                        <a:cs typeface="Times New Roman" panose="02020603050405020304" pitchFamily="18" charset="0"/>
                      </a:rPr>
                      <m:t>𝑧</m:t>
                    </m:r>
                    <m:r>
                      <a:rPr lang="en-US" sz="1634" i="1">
                        <a:latin typeface="Cambria Math" panose="02040503050406030204" pitchFamily="18" charset="0"/>
                        <a:ea typeface="Times New Roman" panose="02020603050405020304" pitchFamily="18" charset="0"/>
                        <a:cs typeface="Times New Roman" panose="02020603050405020304" pitchFamily="18" charset="0"/>
                      </a:rPr>
                      <m:t>≈0, </m:t>
                    </m:r>
                  </m:oMath>
                </a14:m>
                <a:r>
                  <a:rPr lang="en-US" sz="1634" dirty="0">
                    <a:latin typeface="Calibri" panose="020F0502020204030204" pitchFamily="34" charset="0"/>
                    <a:ea typeface="Times New Roman" panose="02020603050405020304" pitchFamily="18" charset="0"/>
                    <a:cs typeface="Times New Roman" panose="02020603050405020304" pitchFamily="18" charset="0"/>
                  </a:rPr>
                  <a:t>it is because:</a:t>
                </a:r>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14:m>
                  <m:oMathPara xmlns:m="http://schemas.openxmlformats.org/officeDocument/2006/math">
                    <m:oMathParaPr>
                      <m:jc m:val="centerGroup"/>
                    </m:oMathParaPr>
                    <m:oMath xmlns:m="http://schemas.openxmlformats.org/officeDocument/2006/math">
                      <m:r>
                        <a:rPr lang="en-US" sz="1815" i="1">
                          <a:latin typeface="Cambria Math" panose="02040503050406030204" pitchFamily="18" charset="0"/>
                          <a:ea typeface="Times New Roman" panose="02020603050405020304" pitchFamily="18" charset="0"/>
                          <a:cs typeface="Times New Roman" panose="02020603050405020304" pitchFamily="18" charset="0"/>
                        </a:rPr>
                        <m:t>𝐸</m:t>
                      </m:r>
                      <m:r>
                        <a:rPr lang="en-US" sz="1815" i="1">
                          <a:latin typeface="Cambria Math" panose="02040503050406030204" pitchFamily="18" charset="0"/>
                          <a:ea typeface="Times New Roman" panose="02020603050405020304" pitchFamily="18" charset="0"/>
                          <a:cs typeface="Times New Roman" panose="02020603050405020304" pitchFamily="18" charset="0"/>
                        </a:rPr>
                        <m:t>=</m:t>
                      </m:r>
                      <m:r>
                        <a:rPr lang="en-US" sz="1815" i="1">
                          <a:latin typeface="Cambria Math" panose="02040503050406030204" pitchFamily="18" charset="0"/>
                          <a:ea typeface="Times New Roman" panose="02020603050405020304" pitchFamily="18" charset="0"/>
                          <a:cs typeface="Times New Roman" panose="02020603050405020304" pitchFamily="18" charset="0"/>
                        </a:rPr>
                        <m:t>𝑑</m:t>
                      </m:r>
                      <m:func>
                        <m:funcPr>
                          <m:ctrlPr>
                            <a:rPr lang="en-US" sz="1815" i="1">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1815">
                              <a:latin typeface="Cambria Math" panose="02040503050406030204" pitchFamily="18" charset="0"/>
                              <a:ea typeface="Calibri" panose="020F0502020204030204" pitchFamily="34" charset="0"/>
                              <a:cs typeface="Times New Roman" panose="02020603050405020304" pitchFamily="18" charset="0"/>
                            </a:rPr>
                            <m:t>cos</m:t>
                          </m:r>
                        </m:fName>
                        <m:e>
                          <m:r>
                            <a:rPr lang="en-US" sz="1815" i="1">
                              <a:latin typeface="Cambria Math" panose="02040503050406030204" pitchFamily="18" charset="0"/>
                              <a:ea typeface="Times New Roman" panose="02020603050405020304" pitchFamily="18" charset="0"/>
                              <a:cs typeface="Times New Roman" panose="02020603050405020304" pitchFamily="18" charset="0"/>
                            </a:rPr>
                            <m:t>𝜃</m:t>
                          </m:r>
                          <m:r>
                            <a:rPr lang="en-US" sz="1815"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15"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815"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15" i="1">
                                      <a:latin typeface="Cambria Math" panose="02040503050406030204" pitchFamily="18" charset="0"/>
                                      <a:ea typeface="Times New Roman" panose="02020603050405020304" pitchFamily="18" charset="0"/>
                                      <a:cs typeface="Times New Roman" panose="02020603050405020304" pitchFamily="18" charset="0"/>
                                    </a:rPr>
                                    <m:t>𝑣</m:t>
                                  </m:r>
                                </m:e>
                                <m:sup>
                                  <m:r>
                                    <a:rPr lang="en-US" sz="1815" i="1">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1815" i="1">
                                  <a:latin typeface="Cambria Math" panose="02040503050406030204" pitchFamily="18" charset="0"/>
                                  <a:ea typeface="Times New Roman" panose="02020603050405020304" pitchFamily="18" charset="0"/>
                                  <a:cs typeface="Times New Roman" panose="02020603050405020304" pitchFamily="18" charset="0"/>
                                </a:rPr>
                                <m:t>2</m:t>
                              </m:r>
                              <m:r>
                                <a:rPr lang="en-US" sz="1815" i="1">
                                  <a:latin typeface="Cambria Math" panose="02040503050406030204" pitchFamily="18" charset="0"/>
                                  <a:ea typeface="Times New Roman" panose="02020603050405020304" pitchFamily="18" charset="0"/>
                                  <a:cs typeface="Times New Roman" panose="02020603050405020304" pitchFamily="18" charset="0"/>
                                </a:rPr>
                                <m:t>𝑔</m:t>
                              </m:r>
                            </m:den>
                          </m:f>
                        </m:e>
                      </m:func>
                    </m:oMath>
                  </m:oMathPara>
                </a14:m>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634" dirty="0">
                    <a:latin typeface="Calibri" panose="020F0502020204030204" pitchFamily="34" charset="0"/>
                    <a:ea typeface="Times New Roman" panose="02020603050405020304" pitchFamily="18" charset="0"/>
                    <a:cs typeface="Times New Roman" panose="02020603050405020304" pitchFamily="18" charset="0"/>
                  </a:rPr>
                  <a:t>Or, for a channel of small slop </a:t>
                </a:r>
                <a14:m>
                  <m:oMath xmlns:m="http://schemas.openxmlformats.org/officeDocument/2006/math">
                    <m:r>
                      <a:rPr lang="en-US" sz="1634" i="1">
                        <a:latin typeface="Cambria Math" panose="02040503050406030204" pitchFamily="18" charset="0"/>
                        <a:ea typeface="Times New Roman" panose="02020603050405020304" pitchFamily="18" charset="0"/>
                        <a:cs typeface="Times New Roman" panose="02020603050405020304" pitchFamily="18" charset="0"/>
                      </a:rPr>
                      <m:t>∝=1</m:t>
                    </m:r>
                  </m:oMath>
                </a14:m>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815" dirty="0">
                    <a:latin typeface="Calibri" panose="020F0502020204030204" pitchFamily="34" charset="0"/>
                    <a:ea typeface="Times New Roman" panose="02020603050405020304" pitchFamily="18" charset="0"/>
                    <a:cs typeface="Times New Roman" panose="02020603050405020304" pitchFamily="18" charset="0"/>
                  </a:rPr>
                  <a:t>                                                    E=</a:t>
                </a:r>
                <a14:m>
                  <m:oMath xmlns:m="http://schemas.openxmlformats.org/officeDocument/2006/math">
                    <m:r>
                      <a:rPr lang="en-US" sz="1815" i="1">
                        <a:latin typeface="Cambria Math" panose="02040503050406030204" pitchFamily="18" charset="0"/>
                        <a:ea typeface="Times New Roman" panose="02020603050405020304" pitchFamily="18" charset="0"/>
                        <a:cs typeface="Times New Roman" panose="02020603050405020304" pitchFamily="18" charset="0"/>
                      </a:rPr>
                      <m:t>𝑦</m:t>
                    </m:r>
                    <m:r>
                      <a:rPr lang="en-US" sz="1815"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15"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815"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15" i="1">
                                <a:latin typeface="Cambria Math" panose="02040503050406030204" pitchFamily="18" charset="0"/>
                                <a:ea typeface="Times New Roman" panose="02020603050405020304" pitchFamily="18" charset="0"/>
                                <a:cs typeface="Times New Roman" panose="02020603050405020304" pitchFamily="18" charset="0"/>
                              </a:rPr>
                              <m:t>𝑣</m:t>
                            </m:r>
                          </m:e>
                          <m:sup>
                            <m:r>
                              <a:rPr lang="en-US" sz="1815" i="1">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1815" i="1">
                            <a:latin typeface="Cambria Math" panose="02040503050406030204" pitchFamily="18" charset="0"/>
                            <a:ea typeface="Times New Roman" panose="02020603050405020304" pitchFamily="18" charset="0"/>
                            <a:cs typeface="Times New Roman" panose="02020603050405020304" pitchFamily="18" charset="0"/>
                          </a:rPr>
                          <m:t>2</m:t>
                        </m:r>
                        <m:r>
                          <a:rPr lang="en-US" sz="1815" i="1">
                            <a:latin typeface="Cambria Math" panose="02040503050406030204" pitchFamily="18" charset="0"/>
                            <a:ea typeface="Times New Roman" panose="02020603050405020304" pitchFamily="18" charset="0"/>
                            <a:cs typeface="Times New Roman" panose="02020603050405020304" pitchFamily="18" charset="0"/>
                          </a:rPr>
                          <m:t>𝑔</m:t>
                        </m:r>
                      </m:den>
                    </m:f>
                  </m:oMath>
                </a14:m>
                <a:r>
                  <a:rPr lang="en-US" sz="1815" dirty="0">
                    <a:latin typeface="Calibri" panose="020F0502020204030204" pitchFamily="34" charset="0"/>
                    <a:ea typeface="Times New Roman" panose="02020603050405020304" pitchFamily="18" charset="0"/>
                    <a:cs typeface="Times New Roman" panose="02020603050405020304" pitchFamily="18" charset="0"/>
                  </a:rPr>
                  <a:t>, </a:t>
                </a:r>
                <a:endParaRPr lang="en-US" sz="1089" dirty="0">
                  <a:latin typeface="Calibri" panose="020F0502020204030204" pitchFamily="34" charset="0"/>
                  <a:ea typeface="Calibri" panose="020F0502020204030204" pitchFamily="34" charset="0"/>
                  <a:cs typeface="Times New Roman" panose="02020603050405020304" pitchFamily="18" charset="0"/>
                </a:endParaRPr>
              </a:p>
              <a:p>
                <a:r>
                  <a:rPr lang="en-US" sz="1634" dirty="0">
                    <a:latin typeface="Calibri" panose="020F0502020204030204" pitchFamily="34" charset="0"/>
                    <a:ea typeface="Times New Roman" panose="02020603050405020304" pitchFamily="18" charset="0"/>
                    <a:cs typeface="Times New Roman" panose="02020603050405020304" pitchFamily="18" charset="0"/>
                  </a:rPr>
                  <a:t>This indicates that the specific energy is equal to the sum of the depth of water and the velocity head.</a:t>
                </a:r>
                <a:endParaRPr lang="en-US" sz="1634" dirty="0"/>
              </a:p>
            </p:txBody>
          </p:sp>
        </mc:Choice>
        <mc:Fallback xmlns="">
          <p:sp>
            <p:nvSpPr>
              <p:cNvPr id="2" name="Rectangle 1"/>
              <p:cNvSpPr>
                <a:spLocks noRot="1" noChangeAspect="1" noMove="1" noResize="1" noEditPoints="1" noAdjustHandles="1" noChangeArrowheads="1" noChangeShapeType="1" noTextEdit="1"/>
              </p:cNvSpPr>
              <p:nvPr/>
            </p:nvSpPr>
            <p:spPr>
              <a:xfrm>
                <a:off x="2154091" y="593592"/>
                <a:ext cx="7952975" cy="4709687"/>
              </a:xfrm>
              <a:prstGeom prst="rect">
                <a:avLst/>
              </a:prstGeom>
              <a:blipFill>
                <a:blip r:embed="rId2"/>
                <a:stretch>
                  <a:fillRect l="-957" t="-538" b="-806"/>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6BC5A03F-7E79-C65F-2F8C-B3B2407EA985}"/>
              </a:ext>
            </a:extLst>
          </p:cNvPr>
          <p:cNvSpPr>
            <a:spLocks noGrp="1"/>
          </p:cNvSpPr>
          <p:nvPr>
            <p:ph type="sldNum" sz="quarter" idx="12"/>
          </p:nvPr>
        </p:nvSpPr>
        <p:spPr/>
        <p:txBody>
          <a:bodyPr/>
          <a:lstStyle/>
          <a:p>
            <a:fld id="{34216374-E7D6-4C74-ADA3-2C9987A1DEB2}" type="slidenum">
              <a:rPr lang="en-US" smtClean="0"/>
              <a:t>55</a:t>
            </a:fld>
            <a:endParaRPr lang="en-US"/>
          </a:p>
        </p:txBody>
      </p:sp>
    </p:spTree>
    <p:extLst>
      <p:ext uri="{BB962C8B-B14F-4D97-AF65-F5344CB8AC3E}">
        <p14:creationId xmlns:p14="http://schemas.microsoft.com/office/powerpoint/2010/main" val="5931527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608DA0-2B85-F3AC-07F0-CA244A683120}"/>
              </a:ext>
            </a:extLst>
          </p:cNvPr>
          <p:cNvPicPr>
            <a:picLocks noChangeAspect="1"/>
          </p:cNvPicPr>
          <p:nvPr/>
        </p:nvPicPr>
        <p:blipFill>
          <a:blip r:embed="rId2"/>
          <a:stretch>
            <a:fillRect/>
          </a:stretch>
        </p:blipFill>
        <p:spPr>
          <a:xfrm>
            <a:off x="1524000" y="247810"/>
            <a:ext cx="9144000" cy="6858000"/>
          </a:xfrm>
          <a:prstGeom prst="rect">
            <a:avLst/>
          </a:prstGeom>
        </p:spPr>
      </p:pic>
      <p:sp>
        <p:nvSpPr>
          <p:cNvPr id="2" name="Slide Number Placeholder 1">
            <a:extLst>
              <a:ext uri="{FF2B5EF4-FFF2-40B4-BE49-F238E27FC236}">
                <a16:creationId xmlns:a16="http://schemas.microsoft.com/office/drawing/2014/main" id="{D59C9E43-4D97-D1DD-8926-03C4E578448E}"/>
              </a:ext>
            </a:extLst>
          </p:cNvPr>
          <p:cNvSpPr>
            <a:spLocks noGrp="1"/>
          </p:cNvSpPr>
          <p:nvPr>
            <p:ph type="sldNum" sz="quarter" idx="12"/>
          </p:nvPr>
        </p:nvSpPr>
        <p:spPr/>
        <p:txBody>
          <a:bodyPr/>
          <a:lstStyle/>
          <a:p>
            <a:fld id="{34216374-E7D6-4C74-ADA3-2C9987A1DEB2}" type="slidenum">
              <a:rPr lang="en-US" smtClean="0"/>
              <a:t>56</a:t>
            </a:fld>
            <a:endParaRPr lang="en-US"/>
          </a:p>
        </p:txBody>
      </p:sp>
    </p:spTree>
    <p:extLst>
      <p:ext uri="{BB962C8B-B14F-4D97-AF65-F5344CB8AC3E}">
        <p14:creationId xmlns:p14="http://schemas.microsoft.com/office/powerpoint/2010/main" val="5585106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2FA90B-7935-F418-A938-2E608A6763A4}"/>
              </a:ext>
            </a:extLst>
          </p:cNvPr>
          <p:cNvPicPr>
            <a:picLocks noChangeAspect="1"/>
          </p:cNvPicPr>
          <p:nvPr/>
        </p:nvPicPr>
        <p:blipFill>
          <a:blip r:embed="rId2"/>
          <a:stretch>
            <a:fillRect/>
          </a:stretch>
        </p:blipFill>
        <p:spPr>
          <a:xfrm>
            <a:off x="2154091" y="731904"/>
            <a:ext cx="7883818" cy="5532504"/>
          </a:xfrm>
          <a:prstGeom prst="rect">
            <a:avLst/>
          </a:prstGeom>
        </p:spPr>
      </p:pic>
      <p:sp>
        <p:nvSpPr>
          <p:cNvPr id="2" name="Slide Number Placeholder 1">
            <a:extLst>
              <a:ext uri="{FF2B5EF4-FFF2-40B4-BE49-F238E27FC236}">
                <a16:creationId xmlns:a16="http://schemas.microsoft.com/office/drawing/2014/main" id="{3F95496C-5838-4BBD-FA19-8774C18859CE}"/>
              </a:ext>
            </a:extLst>
          </p:cNvPr>
          <p:cNvSpPr>
            <a:spLocks noGrp="1"/>
          </p:cNvSpPr>
          <p:nvPr>
            <p:ph type="sldNum" sz="quarter" idx="12"/>
          </p:nvPr>
        </p:nvSpPr>
        <p:spPr/>
        <p:txBody>
          <a:bodyPr/>
          <a:lstStyle/>
          <a:p>
            <a:fld id="{34216374-E7D6-4C74-ADA3-2C9987A1DEB2}" type="slidenum">
              <a:rPr lang="en-US" smtClean="0"/>
              <a:t>57</a:t>
            </a:fld>
            <a:endParaRPr lang="en-US"/>
          </a:p>
        </p:txBody>
      </p:sp>
    </p:spTree>
    <p:extLst>
      <p:ext uri="{BB962C8B-B14F-4D97-AF65-F5344CB8AC3E}">
        <p14:creationId xmlns:p14="http://schemas.microsoft.com/office/powerpoint/2010/main" val="20518919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2223247" y="939374"/>
                <a:ext cx="7883818" cy="4137864"/>
              </a:xfrm>
              <a:prstGeom prst="rect">
                <a:avLst/>
              </a:prstGeom>
            </p:spPr>
            <p:txBody>
              <a:bodyPr wrap="square">
                <a:spAutoFit/>
              </a:bodyPr>
              <a:lstStyle/>
              <a:p>
                <a:pPr>
                  <a:lnSpc>
                    <a:spcPct val="107000"/>
                  </a:lnSpc>
                  <a:spcAft>
                    <a:spcPts val="726"/>
                  </a:spcAft>
                </a:pPr>
                <a:r>
                  <a:rPr lang="en-US" sz="2178"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Specific Energy Curves</a:t>
                </a:r>
                <a:r>
                  <a:rPr lang="en-US" sz="2178" dirty="0">
                    <a:latin typeface="Calibri" panose="020F0502020204030204" pitchFamily="34" charset="0"/>
                    <a:ea typeface="Times New Roman" panose="02020603050405020304" pitchFamily="18" charset="0"/>
                    <a:cs typeface="Times New Roman" panose="02020603050405020304" pitchFamily="18" charset="0"/>
                  </a:rPr>
                  <a:t>:</a:t>
                </a:r>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634" dirty="0">
                    <a:latin typeface="Calibri" panose="020F0502020204030204" pitchFamily="34" charset="0"/>
                    <a:ea typeface="Times New Roman" panose="02020603050405020304" pitchFamily="18" charset="0"/>
                    <a:cs typeface="Times New Roman" panose="02020603050405020304" pitchFamily="18" charset="0"/>
                  </a:rPr>
                  <a:t>When the depth of flow is plotted against the specific energy for a given channel section and discharge, a specific-energy curve is obtained. The curve has two limbs, AC and BC. The limb AC approaches the horizontal axis asymptotically towards the right. The limb BC approaches the line OD as it extends upward and to the right. Line OD is a line that passes through the origin and has an angle of inclination equal to 45°.</a:t>
                </a:r>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634" dirty="0">
                    <a:latin typeface="Calibri" panose="020F0502020204030204" pitchFamily="34" charset="0"/>
                    <a:ea typeface="Times New Roman" panose="02020603050405020304" pitchFamily="18" charset="0"/>
                    <a:cs typeface="Times New Roman" panose="02020603050405020304" pitchFamily="18" charset="0"/>
                  </a:rPr>
                  <a:t>At any point P on this curve, the ordinate represents the depth, and the abscissa represents the specific energy, which is equal to the sum of the pressure head y and the velocity head </a:t>
                </a:r>
                <a14:m>
                  <m:oMath xmlns:m="http://schemas.openxmlformats.org/officeDocument/2006/math">
                    <m:f>
                      <m:fPr>
                        <m:ctrlPr>
                          <a:rPr lang="en-US" sz="1815"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815"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15"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𝑣</m:t>
                            </m:r>
                          </m:e>
                          <m:sup>
                            <m:r>
                              <a:rPr lang="en-US" sz="1815"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1815"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r>
                          <a:rPr lang="en-US" sz="1815"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𝑔</m:t>
                        </m:r>
                      </m:den>
                    </m:f>
                  </m:oMath>
                </a14:m>
                <a:r>
                  <a:rPr lang="en-US" sz="1815" dirty="0">
                    <a:latin typeface="Calibri" panose="020F0502020204030204" pitchFamily="34" charset="0"/>
                    <a:ea typeface="Times New Roman" panose="02020603050405020304" pitchFamily="18" charset="0"/>
                    <a:cs typeface="Times New Roman" panose="02020603050405020304" pitchFamily="18" charset="0"/>
                  </a:rPr>
                  <a:t>.</a:t>
                </a:r>
                <a:endParaRPr lang="en-US" sz="1089" dirty="0">
                  <a:latin typeface="Calibri" panose="020F0502020204030204" pitchFamily="34" charset="0"/>
                  <a:ea typeface="Calibri" panose="020F0502020204030204" pitchFamily="34" charset="0"/>
                  <a:cs typeface="Times New Roman" panose="02020603050405020304" pitchFamily="18" charset="0"/>
                </a:endParaRPr>
              </a:p>
              <a:p>
                <a:r>
                  <a:rPr lang="en-US" sz="1634" dirty="0">
                    <a:latin typeface="Calibri" panose="020F0502020204030204" pitchFamily="34" charset="0"/>
                    <a:ea typeface="Times New Roman" panose="02020603050405020304" pitchFamily="18" charset="0"/>
                    <a:cs typeface="Times New Roman" panose="02020603050405020304" pitchFamily="18" charset="0"/>
                  </a:rPr>
                  <a:t>The curve shows that for a given specific energy, there are two possible depths, for instance, the low stage y₁ and the high stage y₂. The low stage is called the alternate depth of the high stage, and vice versa. At the critical state, the two alternate depths apparently become one, which is known as the critical depth </a:t>
                </a:r>
                <a14:m>
                  <m:oMath xmlns:m="http://schemas.openxmlformats.org/officeDocument/2006/math">
                    <m:sSub>
                      <m:sSubPr>
                        <m:ctrlPr>
                          <a:rPr lang="en-US" sz="1815" i="1">
                            <a:latin typeface="Cambria Math" panose="02040503050406030204" pitchFamily="18" charset="0"/>
                            <a:ea typeface="Times New Roman" panose="02020603050405020304" pitchFamily="18" charset="0"/>
                          </a:rPr>
                        </m:ctrlPr>
                      </m:sSubPr>
                      <m:e>
                        <m:r>
                          <a:rPr lang="en-US" sz="1815" i="1">
                            <a:latin typeface="Cambria Math" panose="02040503050406030204" pitchFamily="18" charset="0"/>
                            <a:ea typeface="Times New Roman" panose="02020603050405020304" pitchFamily="18" charset="0"/>
                            <a:cs typeface="Times New Roman" panose="02020603050405020304" pitchFamily="18" charset="0"/>
                          </a:rPr>
                          <m:t>𝑦</m:t>
                        </m:r>
                      </m:e>
                      <m:sub>
                        <m:r>
                          <a:rPr lang="en-US" sz="1815" i="1">
                            <a:latin typeface="Cambria Math" panose="02040503050406030204" pitchFamily="18" charset="0"/>
                            <a:ea typeface="Times New Roman" panose="02020603050405020304" pitchFamily="18" charset="0"/>
                            <a:cs typeface="Times New Roman" panose="02020603050405020304" pitchFamily="18" charset="0"/>
                          </a:rPr>
                          <m:t>𝑐</m:t>
                        </m:r>
                      </m:sub>
                    </m:sSub>
                  </m:oMath>
                </a14:m>
                <a:r>
                  <a:rPr lang="en-US" sz="1815" dirty="0">
                    <a:latin typeface="Calibri" panose="020F0502020204030204" pitchFamily="34" charset="0"/>
                    <a:ea typeface="Times New Roman" panose="02020603050405020304" pitchFamily="18" charset="0"/>
                    <a:cs typeface="Times New Roman" panose="02020603050405020304" pitchFamily="18" charset="0"/>
                  </a:rPr>
                  <a:t>.</a:t>
                </a:r>
                <a:endParaRPr lang="en-US" sz="1634" dirty="0"/>
              </a:p>
            </p:txBody>
          </p:sp>
        </mc:Choice>
        <mc:Fallback xmlns="">
          <p:sp>
            <p:nvSpPr>
              <p:cNvPr id="2" name="Rectangle 1"/>
              <p:cNvSpPr>
                <a:spLocks noRot="1" noChangeAspect="1" noMove="1" noResize="1" noEditPoints="1" noAdjustHandles="1" noChangeArrowheads="1" noChangeShapeType="1" noTextEdit="1"/>
              </p:cNvSpPr>
              <p:nvPr/>
            </p:nvSpPr>
            <p:spPr>
              <a:xfrm>
                <a:off x="2223247" y="939374"/>
                <a:ext cx="7883818" cy="4137864"/>
              </a:xfrm>
              <a:prstGeom prst="rect">
                <a:avLst/>
              </a:prstGeom>
              <a:blipFill>
                <a:blip r:embed="rId2"/>
                <a:stretch>
                  <a:fillRect l="-1127" t="-306" b="-1529"/>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420AF454-B769-976F-9EE4-646BA066A8ED}"/>
              </a:ext>
            </a:extLst>
          </p:cNvPr>
          <p:cNvSpPr>
            <a:spLocks noGrp="1"/>
          </p:cNvSpPr>
          <p:nvPr>
            <p:ph type="sldNum" sz="quarter" idx="12"/>
          </p:nvPr>
        </p:nvSpPr>
        <p:spPr/>
        <p:txBody>
          <a:bodyPr/>
          <a:lstStyle/>
          <a:p>
            <a:fld id="{34216374-E7D6-4C74-ADA3-2C9987A1DEB2}" type="slidenum">
              <a:rPr lang="en-US" smtClean="0"/>
              <a:t>58</a:t>
            </a:fld>
            <a:endParaRPr lang="en-US"/>
          </a:p>
        </p:txBody>
      </p:sp>
    </p:spTree>
    <p:extLst>
      <p:ext uri="{BB962C8B-B14F-4D97-AF65-F5344CB8AC3E}">
        <p14:creationId xmlns:p14="http://schemas.microsoft.com/office/powerpoint/2010/main" val="18313859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937135-A611-9301-C06E-EF85F8C7E4D3}"/>
              </a:ext>
            </a:extLst>
          </p:cNvPr>
          <p:cNvPicPr>
            <a:picLocks noChangeAspect="1"/>
          </p:cNvPicPr>
          <p:nvPr/>
        </p:nvPicPr>
        <p:blipFill>
          <a:blip r:embed="rId2"/>
          <a:stretch>
            <a:fillRect/>
          </a:stretch>
        </p:blipFill>
        <p:spPr>
          <a:xfrm>
            <a:off x="1243533" y="593592"/>
            <a:ext cx="9704934" cy="5463348"/>
          </a:xfrm>
          <a:prstGeom prst="rect">
            <a:avLst/>
          </a:prstGeom>
        </p:spPr>
      </p:pic>
      <p:sp>
        <p:nvSpPr>
          <p:cNvPr id="2" name="Slide Number Placeholder 1">
            <a:extLst>
              <a:ext uri="{FF2B5EF4-FFF2-40B4-BE49-F238E27FC236}">
                <a16:creationId xmlns:a16="http://schemas.microsoft.com/office/drawing/2014/main" id="{FDA88F19-AE44-4648-7E53-646A3EBC3C7E}"/>
              </a:ext>
            </a:extLst>
          </p:cNvPr>
          <p:cNvSpPr>
            <a:spLocks noGrp="1"/>
          </p:cNvSpPr>
          <p:nvPr>
            <p:ph type="sldNum" sz="quarter" idx="12"/>
          </p:nvPr>
        </p:nvSpPr>
        <p:spPr/>
        <p:txBody>
          <a:bodyPr/>
          <a:lstStyle/>
          <a:p>
            <a:fld id="{34216374-E7D6-4C74-ADA3-2C9987A1DEB2}" type="slidenum">
              <a:rPr lang="en-US" smtClean="0"/>
              <a:t>59</a:t>
            </a:fld>
            <a:endParaRPr lang="en-US"/>
          </a:p>
        </p:txBody>
      </p:sp>
    </p:spTree>
    <p:extLst>
      <p:ext uri="{BB962C8B-B14F-4D97-AF65-F5344CB8AC3E}">
        <p14:creationId xmlns:p14="http://schemas.microsoft.com/office/powerpoint/2010/main" val="1253633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93E7CE34-008B-7956-983E-64AF4C1E20D8}"/>
              </a:ext>
            </a:extLst>
          </p:cNvPr>
          <p:cNvSpPr>
            <a:spLocks noChangeArrowheads="1"/>
          </p:cNvSpPr>
          <p:nvPr/>
        </p:nvSpPr>
        <p:spPr bwMode="auto">
          <a:xfrm>
            <a:off x="779437" y="107314"/>
            <a:ext cx="1054450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ASSESSMENT PATTERN</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CIE- Continuous Internal Evaluation (</a:t>
            </a:r>
            <a:r>
              <a:rPr lang="en-US"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90</a:t>
            </a:r>
            <a:r>
              <a:rPr kumimoji="0" lang="en-US"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Marks)</a:t>
            </a: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SEE- Semester End Examination (60 Marks)</a:t>
            </a: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C3756F57-F04A-09C0-59C2-7D15E08537A1}"/>
              </a:ext>
            </a:extLst>
          </p:cNvPr>
          <p:cNvGraphicFramePr>
            <a:graphicFrameLocks noGrp="1"/>
          </p:cNvGraphicFramePr>
          <p:nvPr/>
        </p:nvGraphicFramePr>
        <p:xfrm>
          <a:off x="687830" y="1273463"/>
          <a:ext cx="10783734" cy="2363354"/>
        </p:xfrm>
        <a:graphic>
          <a:graphicData uri="http://schemas.openxmlformats.org/drawingml/2006/table">
            <a:tbl>
              <a:tblPr firstRow="1" firstCol="1" lastRow="1" lastCol="1" bandRow="1" bandCol="1"/>
              <a:tblGrid>
                <a:gridCol w="5676558">
                  <a:extLst>
                    <a:ext uri="{9D8B030D-6E8A-4147-A177-3AD203B41FA5}">
                      <a16:colId xmlns:a16="http://schemas.microsoft.com/office/drawing/2014/main" val="1600723255"/>
                    </a:ext>
                  </a:extLst>
                </a:gridCol>
                <a:gridCol w="5107176">
                  <a:extLst>
                    <a:ext uri="{9D8B030D-6E8A-4147-A177-3AD203B41FA5}">
                      <a16:colId xmlns:a16="http://schemas.microsoft.com/office/drawing/2014/main" val="604742583"/>
                    </a:ext>
                  </a:extLst>
                </a:gridCol>
              </a:tblGrid>
              <a:tr h="337622">
                <a:tc>
                  <a:txBody>
                    <a:bodyPr/>
                    <a:lstStyle/>
                    <a:p>
                      <a:pPr marL="63500" marR="0" algn="ctr">
                        <a:lnSpc>
                          <a:spcPct val="115000"/>
                        </a:lnSpc>
                        <a:spcBef>
                          <a:spcPts val="0"/>
                        </a:spcBef>
                        <a:spcAft>
                          <a:spcPts val="0"/>
                        </a:spcAft>
                      </a:pPr>
                      <a:r>
                        <a:rPr lang="en-US" sz="1800" b="1" dirty="0">
                          <a:effectLst/>
                          <a:latin typeface="Times New Roman" panose="02020603050405020304" pitchFamily="18" charset="0"/>
                          <a:ea typeface="Times New Roman" panose="02020603050405020304" pitchFamily="18" charset="0"/>
                        </a:rPr>
                        <a:t>Bloom’s Category</a:t>
                      </a:r>
                      <a:endParaRPr lang="en-US" sz="16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effectLst/>
                          <a:latin typeface="Times New Roman" panose="02020603050405020304" pitchFamily="18" charset="0"/>
                          <a:ea typeface="Times New Roman" panose="02020603050405020304" pitchFamily="18" charset="0"/>
                        </a:rPr>
                        <a:t>Tests</a:t>
                      </a:r>
                      <a:endParaRPr lang="en-US" sz="16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6500060"/>
                  </a:ext>
                </a:extLst>
              </a:tr>
              <a:tr h="337622">
                <a:tc>
                  <a:txBody>
                    <a:bodyPr/>
                    <a:lstStyle/>
                    <a:p>
                      <a:pPr marL="63500" marR="0">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Remember</a:t>
                      </a:r>
                      <a:endParaRPr lang="en-US" sz="16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a:effectLst/>
                          <a:latin typeface="Times New Roman" panose="02020603050405020304" pitchFamily="18" charset="0"/>
                          <a:ea typeface="Times New Roman" panose="02020603050405020304" pitchFamily="18" charset="0"/>
                        </a:rPr>
                        <a:t>10</a:t>
                      </a:r>
                      <a:endParaRPr lang="en-US" sz="160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959993"/>
                  </a:ext>
                </a:extLst>
              </a:tr>
              <a:tr h="337622">
                <a:tc>
                  <a:txBody>
                    <a:bodyPr/>
                    <a:lstStyle/>
                    <a:p>
                      <a:pPr marL="63500" marR="0">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Understand</a:t>
                      </a:r>
                      <a:endParaRPr lang="en-US" sz="16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effectLst/>
                          <a:latin typeface="Times New Roman" panose="02020603050405020304" pitchFamily="18" charset="0"/>
                          <a:ea typeface="Calibri" panose="020F0502020204030204" pitchFamily="34" charset="0"/>
                        </a:rPr>
                        <a:t>10</a:t>
                      </a:r>
                      <a:endParaRPr lang="en-US" sz="16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1998877"/>
                  </a:ext>
                </a:extLst>
              </a:tr>
              <a:tr h="337622">
                <a:tc>
                  <a:txBody>
                    <a:bodyPr/>
                    <a:lstStyle/>
                    <a:p>
                      <a:pPr marL="63500" marR="0">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Apply</a:t>
                      </a:r>
                      <a:endParaRPr lang="en-US" sz="16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effectLst/>
                          <a:latin typeface="Times New Roman" panose="02020603050405020304" pitchFamily="18" charset="0"/>
                          <a:ea typeface="Times New Roman" panose="02020603050405020304" pitchFamily="18" charset="0"/>
                        </a:rPr>
                        <a:t>10</a:t>
                      </a:r>
                      <a:endParaRPr lang="en-US" sz="16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399418"/>
                  </a:ext>
                </a:extLst>
              </a:tr>
              <a:tr h="337622">
                <a:tc>
                  <a:txBody>
                    <a:bodyPr/>
                    <a:lstStyle/>
                    <a:p>
                      <a:pPr marL="63500" marR="0">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Analyze</a:t>
                      </a:r>
                      <a:endParaRPr lang="en-US" sz="16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effectLst/>
                          <a:latin typeface="Times New Roman" panose="02020603050405020304" pitchFamily="18" charset="0"/>
                          <a:ea typeface="Times New Roman" panose="02020603050405020304" pitchFamily="18" charset="0"/>
                        </a:rPr>
                        <a:t>15</a:t>
                      </a:r>
                      <a:endParaRPr lang="en-US" sz="16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1109685"/>
                  </a:ext>
                </a:extLst>
              </a:tr>
              <a:tr h="337622">
                <a:tc>
                  <a:txBody>
                    <a:bodyPr/>
                    <a:lstStyle/>
                    <a:p>
                      <a:pPr marL="63500" marR="0">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Evaluate</a:t>
                      </a:r>
                      <a:endParaRPr lang="en-US" sz="16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effectLst/>
                          <a:latin typeface="Times New Roman" panose="02020603050405020304" pitchFamily="18" charset="0"/>
                          <a:ea typeface="Calibri" panose="020F0502020204030204" pitchFamily="34" charset="0"/>
                        </a:rPr>
                        <a:t>10</a:t>
                      </a:r>
                      <a:endParaRPr lang="en-US" sz="14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7809693"/>
                  </a:ext>
                </a:extLst>
              </a:tr>
              <a:tr h="337622">
                <a:tc>
                  <a:txBody>
                    <a:bodyPr/>
                    <a:lstStyle/>
                    <a:p>
                      <a:pPr marL="63500" marR="0">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Create</a:t>
                      </a:r>
                      <a:endParaRPr lang="en-US" sz="16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effectLst/>
                          <a:latin typeface="Times New Roman" panose="02020603050405020304" pitchFamily="18" charset="0"/>
                          <a:ea typeface="Calibri" panose="020F0502020204030204" pitchFamily="34" charset="0"/>
                        </a:rPr>
                        <a:t>5</a:t>
                      </a:r>
                      <a:endParaRPr lang="en-US" sz="16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025828"/>
                  </a:ext>
                </a:extLst>
              </a:tr>
            </a:tbl>
          </a:graphicData>
        </a:graphic>
      </p:graphicFrame>
      <p:graphicFrame>
        <p:nvGraphicFramePr>
          <p:cNvPr id="7" name="Table 6">
            <a:extLst>
              <a:ext uri="{FF2B5EF4-FFF2-40B4-BE49-F238E27FC236}">
                <a16:creationId xmlns:a16="http://schemas.microsoft.com/office/drawing/2014/main" id="{3D348489-1DA2-36EC-DCF2-2D07DBB4AA17}"/>
              </a:ext>
            </a:extLst>
          </p:cNvPr>
          <p:cNvGraphicFramePr>
            <a:graphicFrameLocks noGrp="1"/>
          </p:cNvGraphicFramePr>
          <p:nvPr/>
        </p:nvGraphicFramePr>
        <p:xfrm>
          <a:off x="604404" y="3792916"/>
          <a:ext cx="10983192" cy="2957770"/>
        </p:xfrm>
        <a:graphic>
          <a:graphicData uri="http://schemas.openxmlformats.org/drawingml/2006/table">
            <a:tbl>
              <a:tblPr firstRow="1" firstCol="1" lastRow="1" lastCol="1" bandRow="1" bandCol="1"/>
              <a:tblGrid>
                <a:gridCol w="4017839">
                  <a:extLst>
                    <a:ext uri="{9D8B030D-6E8A-4147-A177-3AD203B41FA5}">
                      <a16:colId xmlns:a16="http://schemas.microsoft.com/office/drawing/2014/main" val="20000"/>
                    </a:ext>
                  </a:extLst>
                </a:gridCol>
                <a:gridCol w="922127">
                  <a:extLst>
                    <a:ext uri="{9D8B030D-6E8A-4147-A177-3AD203B41FA5}">
                      <a16:colId xmlns:a16="http://schemas.microsoft.com/office/drawing/2014/main" val="20001"/>
                    </a:ext>
                  </a:extLst>
                </a:gridCol>
                <a:gridCol w="1051989">
                  <a:extLst>
                    <a:ext uri="{9D8B030D-6E8A-4147-A177-3AD203B41FA5}">
                      <a16:colId xmlns:a16="http://schemas.microsoft.com/office/drawing/2014/main" val="20002"/>
                    </a:ext>
                  </a:extLst>
                </a:gridCol>
                <a:gridCol w="1516794">
                  <a:extLst>
                    <a:ext uri="{9D8B030D-6E8A-4147-A177-3AD203B41FA5}">
                      <a16:colId xmlns:a16="http://schemas.microsoft.com/office/drawing/2014/main" val="20003"/>
                    </a:ext>
                  </a:extLst>
                </a:gridCol>
                <a:gridCol w="3474443">
                  <a:extLst>
                    <a:ext uri="{9D8B030D-6E8A-4147-A177-3AD203B41FA5}">
                      <a16:colId xmlns:a16="http://schemas.microsoft.com/office/drawing/2014/main" val="20004"/>
                    </a:ext>
                  </a:extLst>
                </a:gridCol>
              </a:tblGrid>
              <a:tr h="993928">
                <a:tc>
                  <a:txBody>
                    <a:bodyPr/>
                    <a:lstStyle/>
                    <a:p>
                      <a:pPr marL="63500" marR="0" algn="ctr">
                        <a:lnSpc>
                          <a:spcPct val="115000"/>
                        </a:lnSpc>
                        <a:spcBef>
                          <a:spcPts val="0"/>
                        </a:spcBef>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Bloom’s Category Marks (out of 120)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2865" marR="0" algn="ctr">
                        <a:lnSpc>
                          <a:spcPct val="115000"/>
                        </a:lnSpc>
                        <a:spcBef>
                          <a:spcPts val="0"/>
                        </a:spcBef>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Tests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62865" marR="0" algn="ctr">
                        <a:lnSpc>
                          <a:spcPct val="115000"/>
                        </a:lnSpc>
                        <a:spcBef>
                          <a:spcPts val="0"/>
                        </a:spcBef>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(60)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2865" marR="0" algn="ctr">
                        <a:lnSpc>
                          <a:spcPct val="115000"/>
                        </a:lnSpc>
                        <a:spcBef>
                          <a:spcPts val="0"/>
                        </a:spcBef>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Assignments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88900" algn="ctr">
                        <a:lnSpc>
                          <a:spcPct val="115000"/>
                        </a:lnSpc>
                        <a:spcBef>
                          <a:spcPts val="0"/>
                        </a:spcBef>
                        <a:spcAft>
                          <a:spcPts val="0"/>
                        </a:spcAft>
                      </a:pPr>
                      <a:r>
                        <a:rPr lang="en-US" sz="2000" b="1" spc="-5">
                          <a:effectLst/>
                          <a:latin typeface="Times New Roman" panose="02020603050405020304" pitchFamily="18" charset="0"/>
                          <a:ea typeface="Times New Roman" panose="02020603050405020304" pitchFamily="18" charset="0"/>
                          <a:cs typeface="Times New Roman" panose="02020603050405020304" pitchFamily="18" charset="0"/>
                        </a:rPr>
                        <a:t>Quizzes</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113665" algn="ctr">
                        <a:lnSpc>
                          <a:spcPct val="115000"/>
                        </a:lnSpc>
                        <a:spcBef>
                          <a:spcPts val="0"/>
                        </a:spcBef>
                        <a:spcAft>
                          <a:spcPts val="0"/>
                        </a:spcAf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2865" marR="62865" algn="ctr">
                        <a:lnSpc>
                          <a:spcPct val="115000"/>
                        </a:lnSpc>
                        <a:spcBef>
                          <a:spcPts val="0"/>
                        </a:spcBef>
                        <a:spcAft>
                          <a:spcPts val="0"/>
                        </a:spcAf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External Participation in Curricular/Co-Curricular Activities (20)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13097">
                <a:tc>
                  <a:txBody>
                    <a:bodyPr/>
                    <a:lstStyle/>
                    <a:p>
                      <a:pPr marL="63500" marR="0" algn="ctr">
                        <a:lnSpc>
                          <a:spcPct val="115000"/>
                        </a:lnSpc>
                        <a:spcBef>
                          <a:spcPts val="0"/>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Remember</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6">
                  <a:txBody>
                    <a:bodyPr/>
                    <a:lstStyle/>
                    <a:p>
                      <a:pPr marL="808355" marR="847725" algn="ctr">
                        <a:lnSpc>
                          <a:spcPct val="115000"/>
                        </a:lnSpc>
                        <a:spcBef>
                          <a:spcPts val="0"/>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Attendance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808355" marR="847725" algn="ctr">
                        <a:lnSpc>
                          <a:spcPct val="115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15</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13097">
                <a:tc>
                  <a:txBody>
                    <a:bodyPr/>
                    <a:lstStyle/>
                    <a:p>
                      <a:pPr marL="63500" marR="0" algn="ctr">
                        <a:lnSpc>
                          <a:spcPct val="115000"/>
                        </a:lnSpc>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Understand</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5</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245745" algn="ctr">
                        <a:lnSpc>
                          <a:spcPct val="115000"/>
                        </a:lnSpc>
                        <a:spcBef>
                          <a:spcPts val="0"/>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5</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2"/>
                  </a:ext>
                </a:extLst>
              </a:tr>
              <a:tr h="313097">
                <a:tc>
                  <a:txBody>
                    <a:bodyPr/>
                    <a:lstStyle/>
                    <a:p>
                      <a:pPr marL="63500" marR="0" algn="ctr">
                        <a:lnSpc>
                          <a:spcPct val="115000"/>
                        </a:lnSpc>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Apply</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3"/>
                  </a:ext>
                </a:extLst>
              </a:tr>
              <a:tr h="313097">
                <a:tc>
                  <a:txBody>
                    <a:bodyPr/>
                    <a:lstStyle/>
                    <a:p>
                      <a:pPr marL="63500" marR="0" algn="ctr">
                        <a:lnSpc>
                          <a:spcPct val="115000"/>
                        </a:lnSpc>
                        <a:spcBef>
                          <a:spcPts val="0"/>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Analyze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4"/>
                  </a:ext>
                </a:extLst>
              </a:tr>
              <a:tr h="313097">
                <a:tc>
                  <a:txBody>
                    <a:bodyPr/>
                    <a:lstStyle/>
                    <a:p>
                      <a:pPr marL="63500" marR="0" algn="ctr">
                        <a:lnSpc>
                          <a:spcPct val="115000"/>
                        </a:lnSpc>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Evaluate</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5</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5"/>
                  </a:ext>
                </a:extLst>
              </a:tr>
              <a:tr h="313097">
                <a:tc>
                  <a:txBody>
                    <a:bodyPr/>
                    <a:lstStyle/>
                    <a:p>
                      <a:pPr marL="63500" marR="0" algn="ctr">
                        <a:lnSpc>
                          <a:spcPct val="115000"/>
                        </a:lnSpc>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Create</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5</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245745" algn="ctr">
                        <a:lnSpc>
                          <a:spcPct val="115000"/>
                        </a:lnSpc>
                        <a:spcBef>
                          <a:spcPts val="0"/>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15</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6"/>
                  </a:ext>
                </a:extLst>
              </a:tr>
            </a:tbl>
          </a:graphicData>
        </a:graphic>
      </p:graphicFrame>
      <p:sp>
        <p:nvSpPr>
          <p:cNvPr id="8" name="Slide Number Placeholder 7">
            <a:extLst>
              <a:ext uri="{FF2B5EF4-FFF2-40B4-BE49-F238E27FC236}">
                <a16:creationId xmlns:a16="http://schemas.microsoft.com/office/drawing/2014/main" id="{B6E2BABF-3BC5-60F4-D891-204302B39F9C}"/>
              </a:ext>
            </a:extLst>
          </p:cNvPr>
          <p:cNvSpPr>
            <a:spLocks noGrp="1"/>
          </p:cNvSpPr>
          <p:nvPr>
            <p:ph type="sldNum" sz="quarter" idx="12"/>
          </p:nvPr>
        </p:nvSpPr>
        <p:spPr/>
        <p:txBody>
          <a:bodyPr/>
          <a:lstStyle/>
          <a:p>
            <a:fld id="{34216374-E7D6-4C74-ADA3-2C9987A1DEB2}" type="slidenum">
              <a:rPr lang="en-US" smtClean="0"/>
              <a:t>6</a:t>
            </a:fld>
            <a:endParaRPr lang="en-US"/>
          </a:p>
        </p:txBody>
      </p:sp>
    </p:spTree>
    <p:extLst>
      <p:ext uri="{BB962C8B-B14F-4D97-AF65-F5344CB8AC3E}">
        <p14:creationId xmlns:p14="http://schemas.microsoft.com/office/powerpoint/2010/main" val="13263840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11A8F6-C33E-F392-1E41-8947FA66C1E5}"/>
              </a:ext>
            </a:extLst>
          </p:cNvPr>
          <p:cNvPicPr>
            <a:picLocks noChangeAspect="1"/>
          </p:cNvPicPr>
          <p:nvPr/>
        </p:nvPicPr>
        <p:blipFill>
          <a:blip r:embed="rId2"/>
          <a:stretch>
            <a:fillRect/>
          </a:stretch>
        </p:blipFill>
        <p:spPr>
          <a:xfrm>
            <a:off x="1524000" y="0"/>
            <a:ext cx="9144000" cy="6858000"/>
          </a:xfrm>
          <a:prstGeom prst="rect">
            <a:avLst/>
          </a:prstGeom>
        </p:spPr>
      </p:pic>
      <p:sp>
        <p:nvSpPr>
          <p:cNvPr id="2" name="Slide Number Placeholder 1">
            <a:extLst>
              <a:ext uri="{FF2B5EF4-FFF2-40B4-BE49-F238E27FC236}">
                <a16:creationId xmlns:a16="http://schemas.microsoft.com/office/drawing/2014/main" id="{4AB390E6-A2E3-9100-215A-C5BCB47F736B}"/>
              </a:ext>
            </a:extLst>
          </p:cNvPr>
          <p:cNvSpPr>
            <a:spLocks noGrp="1"/>
          </p:cNvSpPr>
          <p:nvPr>
            <p:ph type="sldNum" sz="quarter" idx="12"/>
          </p:nvPr>
        </p:nvSpPr>
        <p:spPr/>
        <p:txBody>
          <a:bodyPr/>
          <a:lstStyle/>
          <a:p>
            <a:fld id="{34216374-E7D6-4C74-ADA3-2C9987A1DEB2}" type="slidenum">
              <a:rPr lang="en-US" smtClean="0"/>
              <a:t>60</a:t>
            </a:fld>
            <a:endParaRPr lang="en-US"/>
          </a:p>
        </p:txBody>
      </p:sp>
    </p:spTree>
    <p:extLst>
      <p:ext uri="{BB962C8B-B14F-4D97-AF65-F5344CB8AC3E}">
        <p14:creationId xmlns:p14="http://schemas.microsoft.com/office/powerpoint/2010/main" val="26122374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00F58B-459C-7BF5-2A4B-010E364064D2}"/>
              </a:ext>
            </a:extLst>
          </p:cNvPr>
          <p:cNvPicPr>
            <a:picLocks noChangeAspect="1"/>
          </p:cNvPicPr>
          <p:nvPr/>
        </p:nvPicPr>
        <p:blipFill>
          <a:blip r:embed="rId2"/>
          <a:stretch>
            <a:fillRect/>
          </a:stretch>
        </p:blipFill>
        <p:spPr>
          <a:xfrm>
            <a:off x="1524000" y="0"/>
            <a:ext cx="9144000" cy="6858000"/>
          </a:xfrm>
          <a:prstGeom prst="rect">
            <a:avLst/>
          </a:prstGeom>
        </p:spPr>
      </p:pic>
      <p:sp>
        <p:nvSpPr>
          <p:cNvPr id="2" name="Slide Number Placeholder 1">
            <a:extLst>
              <a:ext uri="{FF2B5EF4-FFF2-40B4-BE49-F238E27FC236}">
                <a16:creationId xmlns:a16="http://schemas.microsoft.com/office/drawing/2014/main" id="{21BCD0C0-253E-BB10-CB92-8A23C5DEAA74}"/>
              </a:ext>
            </a:extLst>
          </p:cNvPr>
          <p:cNvSpPr>
            <a:spLocks noGrp="1"/>
          </p:cNvSpPr>
          <p:nvPr>
            <p:ph type="sldNum" sz="quarter" idx="12"/>
          </p:nvPr>
        </p:nvSpPr>
        <p:spPr/>
        <p:txBody>
          <a:bodyPr/>
          <a:lstStyle/>
          <a:p>
            <a:fld id="{34216374-E7D6-4C74-ADA3-2C9987A1DEB2}" type="slidenum">
              <a:rPr lang="en-US" smtClean="0"/>
              <a:t>61</a:t>
            </a:fld>
            <a:endParaRPr lang="en-US"/>
          </a:p>
        </p:txBody>
      </p:sp>
    </p:spTree>
    <p:extLst>
      <p:ext uri="{BB962C8B-B14F-4D97-AF65-F5344CB8AC3E}">
        <p14:creationId xmlns:p14="http://schemas.microsoft.com/office/powerpoint/2010/main" val="27771645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19FC5-13FD-33D1-3E2C-337D7DB34CAE}"/>
              </a:ext>
            </a:extLst>
          </p:cNvPr>
          <p:cNvPicPr>
            <a:picLocks noChangeAspect="1"/>
          </p:cNvPicPr>
          <p:nvPr/>
        </p:nvPicPr>
        <p:blipFill>
          <a:blip r:embed="rId2"/>
          <a:stretch>
            <a:fillRect/>
          </a:stretch>
        </p:blipFill>
        <p:spPr>
          <a:xfrm>
            <a:off x="1524000" y="0"/>
            <a:ext cx="9144000" cy="6858000"/>
          </a:xfrm>
          <a:prstGeom prst="rect">
            <a:avLst/>
          </a:prstGeom>
        </p:spPr>
      </p:pic>
      <p:sp>
        <p:nvSpPr>
          <p:cNvPr id="2" name="Slide Number Placeholder 1">
            <a:extLst>
              <a:ext uri="{FF2B5EF4-FFF2-40B4-BE49-F238E27FC236}">
                <a16:creationId xmlns:a16="http://schemas.microsoft.com/office/drawing/2014/main" id="{E079050E-15FC-2794-727D-396C4F99AE55}"/>
              </a:ext>
            </a:extLst>
          </p:cNvPr>
          <p:cNvSpPr>
            <a:spLocks noGrp="1"/>
          </p:cNvSpPr>
          <p:nvPr>
            <p:ph type="sldNum" sz="quarter" idx="12"/>
          </p:nvPr>
        </p:nvSpPr>
        <p:spPr/>
        <p:txBody>
          <a:bodyPr/>
          <a:lstStyle/>
          <a:p>
            <a:fld id="{34216374-E7D6-4C74-ADA3-2C9987A1DEB2}" type="slidenum">
              <a:rPr lang="en-US" smtClean="0"/>
              <a:t>62</a:t>
            </a:fld>
            <a:endParaRPr lang="en-US"/>
          </a:p>
        </p:txBody>
      </p:sp>
    </p:spTree>
    <p:extLst>
      <p:ext uri="{BB962C8B-B14F-4D97-AF65-F5344CB8AC3E}">
        <p14:creationId xmlns:p14="http://schemas.microsoft.com/office/powerpoint/2010/main" val="32601136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DA2DEB-9331-6EE1-B4F7-CC9349BA6BB2}"/>
              </a:ext>
            </a:extLst>
          </p:cNvPr>
          <p:cNvSpPr>
            <a:spLocks noGrp="1"/>
          </p:cNvSpPr>
          <p:nvPr>
            <p:ph type="sldNum" sz="quarter" idx="12"/>
          </p:nvPr>
        </p:nvSpPr>
        <p:spPr/>
        <p:txBody>
          <a:bodyPr/>
          <a:lstStyle/>
          <a:p>
            <a:fld id="{34216374-E7D6-4C74-ADA3-2C9987A1DEB2}" type="slidenum">
              <a:rPr lang="en-US" smtClean="0"/>
              <a:t>63</a:t>
            </a:fld>
            <a:endParaRPr lang="en-US"/>
          </a:p>
        </p:txBody>
      </p:sp>
      <p:sp>
        <p:nvSpPr>
          <p:cNvPr id="6" name="TextBox 5">
            <a:extLst>
              <a:ext uri="{FF2B5EF4-FFF2-40B4-BE49-F238E27FC236}">
                <a16:creationId xmlns:a16="http://schemas.microsoft.com/office/drawing/2014/main" id="{762B060F-11D1-279E-F7A5-18C063E6BFAB}"/>
              </a:ext>
            </a:extLst>
          </p:cNvPr>
          <p:cNvSpPr txBox="1"/>
          <p:nvPr/>
        </p:nvSpPr>
        <p:spPr>
          <a:xfrm>
            <a:off x="3049732" y="3105835"/>
            <a:ext cx="6099462" cy="2308324"/>
          </a:xfrm>
          <a:prstGeom prst="rect">
            <a:avLst/>
          </a:prstGeom>
          <a:noFill/>
        </p:spPr>
        <p:txBody>
          <a:bodyPr wrap="square">
            <a:spAutoFit/>
          </a:bodyPr>
          <a:lstStyle/>
          <a:p>
            <a:pPr algn="ctr"/>
            <a:r>
              <a:rPr lang="en-US" sz="3600" dirty="0">
                <a:effectLst/>
                <a:latin typeface="Calibri" panose="020F0502020204030204" pitchFamily="34" charset="0"/>
                <a:ea typeface="Calibri" panose="020F0502020204030204" pitchFamily="34" charset="0"/>
                <a:cs typeface="Vrinda" panose="020B0502040204020203" pitchFamily="34" charset="0"/>
              </a:rPr>
              <a:t>Different Condition For minimum Specific Energy and Critical Flow</a:t>
            </a:r>
            <a:r>
              <a:rPr lang="en-US" sz="3600" dirty="0">
                <a:effectLst/>
              </a:rPr>
              <a:t> </a:t>
            </a:r>
          </a:p>
          <a:p>
            <a:pPr algn="ctr"/>
            <a:r>
              <a:rPr lang="en-US" sz="3600" dirty="0"/>
              <a:t>Week  8</a:t>
            </a:r>
          </a:p>
        </p:txBody>
      </p:sp>
    </p:spTree>
    <p:extLst>
      <p:ext uri="{BB962C8B-B14F-4D97-AF65-F5344CB8AC3E}">
        <p14:creationId xmlns:p14="http://schemas.microsoft.com/office/powerpoint/2010/main" val="31005785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Rectangle 14"/>
              <p:cNvSpPr/>
              <p:nvPr/>
            </p:nvSpPr>
            <p:spPr>
              <a:xfrm>
                <a:off x="2499872" y="731904"/>
                <a:ext cx="7053943" cy="5366854"/>
              </a:xfrm>
              <a:prstGeom prst="rect">
                <a:avLst/>
              </a:prstGeom>
            </p:spPr>
            <p:txBody>
              <a:bodyPr wrap="square">
                <a:spAutoFit/>
              </a:bodyPr>
              <a:lstStyle/>
              <a:p>
                <a:pPr>
                  <a:lnSpc>
                    <a:spcPct val="107000"/>
                  </a:lnSpc>
                  <a:spcAft>
                    <a:spcPts val="726"/>
                  </a:spcAft>
                </a:pPr>
                <a:r>
                  <a:rPr lang="en-US" sz="1815"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Show that at the critical state of flow, the specific energy is a minimum for the given discharge</a:t>
                </a:r>
                <a:r>
                  <a:rPr lang="en-US" sz="1815" dirty="0">
                    <a:latin typeface="Calibri" panose="020F0502020204030204" pitchFamily="34" charset="0"/>
                    <a:ea typeface="Times New Roman" panose="02020603050405020304" pitchFamily="18" charset="0"/>
                    <a:cs typeface="Times New Roman" panose="02020603050405020304" pitchFamily="18" charset="0"/>
                  </a:rPr>
                  <a:t>:</a:t>
                </a:r>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634" dirty="0">
                    <a:latin typeface="Calibri" panose="020F0502020204030204" pitchFamily="34" charset="0"/>
                    <a:ea typeface="Times New Roman" panose="02020603050405020304" pitchFamily="18" charset="0"/>
                    <a:cs typeface="Times New Roman" panose="02020603050405020304" pitchFamily="18" charset="0"/>
                  </a:rPr>
                  <a:t> </a:t>
                </a:r>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634" dirty="0">
                    <a:latin typeface="Calibri" panose="020F0502020204030204" pitchFamily="34" charset="0"/>
                    <a:ea typeface="Times New Roman" panose="02020603050405020304" pitchFamily="18" charset="0"/>
                    <a:cs typeface="Times New Roman" panose="02020603050405020304" pitchFamily="18" charset="0"/>
                  </a:rPr>
                  <a:t>Let us consider a flow in a critical state as shown in the figure.</a:t>
                </a:r>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634" dirty="0">
                    <a:latin typeface="Calibri" panose="020F0502020204030204" pitchFamily="34" charset="0"/>
                    <a:ea typeface="Times New Roman" panose="02020603050405020304" pitchFamily="18" charset="0"/>
                    <a:cs typeface="Times New Roman" panose="02020603050405020304" pitchFamily="18" charset="0"/>
                  </a:rPr>
                  <a:t>We know,</a:t>
                </a:r>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634" dirty="0">
                    <a:latin typeface="Calibri" panose="020F0502020204030204" pitchFamily="34" charset="0"/>
                    <a:ea typeface="Times New Roman" panose="02020603050405020304" pitchFamily="18" charset="0"/>
                    <a:cs typeface="Times New Roman" panose="02020603050405020304" pitchFamily="18" charset="0"/>
                  </a:rPr>
                  <a:t>specific energy,</a:t>
                </a:r>
                <a14:m>
                  <m:oMath xmlns:m="http://schemas.openxmlformats.org/officeDocument/2006/math">
                    <m:r>
                      <a:rPr lang="en-US" sz="1634" i="1">
                        <a:latin typeface="Cambria Math" panose="02040503050406030204" pitchFamily="18" charset="0"/>
                        <a:ea typeface="Times New Roman" panose="02020603050405020304" pitchFamily="18" charset="0"/>
                        <a:cs typeface="Times New Roman" panose="02020603050405020304" pitchFamily="18" charset="0"/>
                      </a:rPr>
                      <m:t>𝐸</m:t>
                    </m:r>
                    <m:r>
                      <a:rPr lang="en-US" sz="1634" i="1">
                        <a:latin typeface="Cambria Math" panose="02040503050406030204" pitchFamily="18" charset="0"/>
                        <a:ea typeface="Times New Roman" panose="02020603050405020304" pitchFamily="18" charset="0"/>
                        <a:cs typeface="Times New Roman" panose="02020603050405020304" pitchFamily="18" charset="0"/>
                      </a:rPr>
                      <m:t>=</m:t>
                    </m:r>
                    <m:r>
                      <a:rPr lang="en-US" sz="1634" i="1">
                        <a:latin typeface="Cambria Math" panose="02040503050406030204" pitchFamily="18" charset="0"/>
                        <a:ea typeface="Times New Roman" panose="02020603050405020304" pitchFamily="18" charset="0"/>
                        <a:cs typeface="Times New Roman" panose="02020603050405020304" pitchFamily="18" charset="0"/>
                      </a:rPr>
                      <m:t>𝑦</m:t>
                    </m:r>
                    <m:r>
                      <a:rPr lang="en-US" sz="1634"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634" i="1">
                                <a:latin typeface="Cambria Math" panose="02040503050406030204" pitchFamily="18" charset="0"/>
                                <a:ea typeface="Times New Roman" panose="02020603050405020304" pitchFamily="18" charset="0"/>
                                <a:cs typeface="Times New Roman" panose="02020603050405020304" pitchFamily="18" charset="0"/>
                              </a:rPr>
                              <m:t>𝑣</m:t>
                            </m:r>
                          </m:e>
                          <m:sup>
                            <m:r>
                              <a:rPr lang="en-US" sz="1634" i="1">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1634" i="1">
                            <a:latin typeface="Cambria Math" panose="02040503050406030204" pitchFamily="18" charset="0"/>
                            <a:ea typeface="Times New Roman" panose="02020603050405020304" pitchFamily="18" charset="0"/>
                            <a:cs typeface="Times New Roman" panose="02020603050405020304" pitchFamily="18" charset="0"/>
                          </a:rPr>
                          <m:t>2</m:t>
                        </m:r>
                        <m:r>
                          <a:rPr lang="en-US" sz="1634" i="1">
                            <a:latin typeface="Cambria Math" panose="02040503050406030204" pitchFamily="18" charset="0"/>
                            <a:ea typeface="Times New Roman" panose="02020603050405020304" pitchFamily="18" charset="0"/>
                            <a:cs typeface="Times New Roman" panose="02020603050405020304" pitchFamily="18" charset="0"/>
                          </a:rPr>
                          <m:t>𝑔</m:t>
                        </m:r>
                      </m:den>
                    </m:f>
                  </m:oMath>
                </a14:m>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634" dirty="0">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634" i="1">
                        <a:latin typeface="Cambria Math" panose="02040503050406030204" pitchFamily="18" charset="0"/>
                        <a:ea typeface="Times New Roman" panose="02020603050405020304" pitchFamily="18" charset="0"/>
                        <a:cs typeface="Times New Roman" panose="02020603050405020304" pitchFamily="18" charset="0"/>
                      </a:rPr>
                      <m:t>=</m:t>
                    </m:r>
                    <m:r>
                      <a:rPr lang="en-US" sz="1634" i="1">
                        <a:latin typeface="Cambria Math" panose="02040503050406030204" pitchFamily="18" charset="0"/>
                        <a:ea typeface="Times New Roman" panose="02020603050405020304" pitchFamily="18" charset="0"/>
                        <a:cs typeface="Times New Roman" panose="02020603050405020304" pitchFamily="18" charset="0"/>
                      </a:rPr>
                      <m:t>𝑦</m:t>
                    </m:r>
                    <m:r>
                      <a:rPr lang="en-US" sz="1634"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634" i="1">
                                <a:latin typeface="Cambria Math" panose="02040503050406030204" pitchFamily="18" charset="0"/>
                                <a:ea typeface="Times New Roman" panose="02020603050405020304" pitchFamily="18" charset="0"/>
                                <a:cs typeface="Times New Roman" panose="02020603050405020304" pitchFamily="18" charset="0"/>
                              </a:rPr>
                              <m:t>𝑄</m:t>
                            </m:r>
                          </m:e>
                          <m:sup>
                            <m:r>
                              <a:rPr lang="en-US" sz="1634" i="1">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1634" i="1">
                            <a:latin typeface="Cambria Math" panose="02040503050406030204" pitchFamily="18" charset="0"/>
                            <a:ea typeface="Times New Roman" panose="02020603050405020304" pitchFamily="18" charset="0"/>
                            <a:cs typeface="Times New Roman" panose="02020603050405020304" pitchFamily="18" charset="0"/>
                          </a:rPr>
                          <m:t>2</m:t>
                        </m:r>
                        <m:r>
                          <a:rPr lang="en-US" sz="1634" i="1">
                            <a:latin typeface="Cambria Math" panose="02040503050406030204" pitchFamily="18" charset="0"/>
                            <a:ea typeface="Times New Roman" panose="02020603050405020304" pitchFamily="18" charset="0"/>
                            <a:cs typeface="Times New Roman" panose="02020603050405020304" pitchFamily="18" charset="0"/>
                          </a:rPr>
                          <m:t>𝑔</m:t>
                        </m:r>
                        <m:sSup>
                          <m:sSup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634" i="1">
                                <a:latin typeface="Cambria Math" panose="02040503050406030204" pitchFamily="18" charset="0"/>
                                <a:ea typeface="Times New Roman" panose="02020603050405020304" pitchFamily="18" charset="0"/>
                                <a:cs typeface="Times New Roman" panose="02020603050405020304" pitchFamily="18" charset="0"/>
                              </a:rPr>
                              <m:t>𝐴</m:t>
                            </m:r>
                          </m:e>
                          <m:sup>
                            <m:r>
                              <a:rPr lang="en-US" sz="1634" i="1">
                                <a:latin typeface="Cambria Math" panose="02040503050406030204" pitchFamily="18" charset="0"/>
                                <a:ea typeface="Times New Roman" panose="02020603050405020304" pitchFamily="18" charset="0"/>
                                <a:cs typeface="Times New Roman" panose="02020603050405020304" pitchFamily="18" charset="0"/>
                              </a:rPr>
                              <m:t>2</m:t>
                            </m:r>
                          </m:sup>
                        </m:sSup>
                      </m:den>
                    </m:f>
                  </m:oMath>
                </a14:m>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634" dirty="0">
                    <a:latin typeface="Calibri" panose="020F0502020204030204" pitchFamily="34" charset="0"/>
                    <a:ea typeface="Times New Roman" panose="02020603050405020304" pitchFamily="18" charset="0"/>
                    <a:cs typeface="Times New Roman" panose="02020603050405020304" pitchFamily="18" charset="0"/>
                  </a:rPr>
                  <a:t>For a given discharge, the condition for maximum specific energy:</a:t>
                </a:r>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634" dirty="0">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634" i="1">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634" dirty="0">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634" i="1">
                            <a:latin typeface="Cambria Math" panose="02040503050406030204" pitchFamily="18" charset="0"/>
                            <a:ea typeface="Times New Roman" panose="02020603050405020304" pitchFamily="18" charset="0"/>
                            <a:cs typeface="Times New Roman" panose="02020603050405020304" pitchFamily="18" charset="0"/>
                          </a:rPr>
                          <m:t>𝑑𝐸</m:t>
                        </m:r>
                      </m:num>
                      <m:den>
                        <m:r>
                          <a:rPr lang="en-US" sz="1634" i="1">
                            <a:latin typeface="Cambria Math" panose="02040503050406030204" pitchFamily="18" charset="0"/>
                            <a:ea typeface="Times New Roman" panose="02020603050405020304" pitchFamily="18" charset="0"/>
                            <a:cs typeface="Times New Roman" panose="02020603050405020304" pitchFamily="18" charset="0"/>
                          </a:rPr>
                          <m:t>𝑑𝑦</m:t>
                        </m:r>
                      </m:den>
                    </m:f>
                    <m:r>
                      <a:rPr lang="en-US" sz="1634"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634" i="1">
                            <a:latin typeface="Cambria Math" panose="02040503050406030204" pitchFamily="18" charset="0"/>
                            <a:ea typeface="Times New Roman" panose="02020603050405020304" pitchFamily="18" charset="0"/>
                            <a:cs typeface="Times New Roman" panose="02020603050405020304" pitchFamily="18" charset="0"/>
                          </a:rPr>
                          <m:t>𝑑</m:t>
                        </m:r>
                      </m:num>
                      <m:den>
                        <m:r>
                          <a:rPr lang="en-US" sz="1634" i="1">
                            <a:latin typeface="Cambria Math" panose="02040503050406030204" pitchFamily="18" charset="0"/>
                            <a:ea typeface="Times New Roman" panose="02020603050405020304" pitchFamily="18" charset="0"/>
                            <a:cs typeface="Times New Roman" panose="02020603050405020304" pitchFamily="18" charset="0"/>
                          </a:rPr>
                          <m:t>𝑑𝑦</m:t>
                        </m:r>
                      </m:den>
                    </m:f>
                    <m:d>
                      <m:dPr>
                        <m:begChr m:val="["/>
                        <m:endChr m:val="]"/>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dPr>
                      <m:e>
                        <m:r>
                          <a:rPr lang="en-US" sz="1634" i="1">
                            <a:latin typeface="Cambria Math" panose="02040503050406030204" pitchFamily="18" charset="0"/>
                            <a:ea typeface="Times New Roman" panose="02020603050405020304" pitchFamily="18" charset="0"/>
                            <a:cs typeface="Times New Roman" panose="02020603050405020304" pitchFamily="18" charset="0"/>
                          </a:rPr>
                          <m:t>𝑦</m:t>
                        </m:r>
                        <m:r>
                          <a:rPr lang="en-US" sz="1634"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634" i="1">
                                    <a:latin typeface="Cambria Math" panose="02040503050406030204" pitchFamily="18" charset="0"/>
                                    <a:ea typeface="Times New Roman" panose="02020603050405020304" pitchFamily="18" charset="0"/>
                                    <a:cs typeface="Times New Roman" panose="02020603050405020304" pitchFamily="18" charset="0"/>
                                  </a:rPr>
                                  <m:t>𝑄</m:t>
                                </m:r>
                              </m:e>
                              <m:sup>
                                <m:r>
                                  <a:rPr lang="en-US" sz="1634" i="1">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1634" i="1">
                                <a:latin typeface="Cambria Math" panose="02040503050406030204" pitchFamily="18" charset="0"/>
                                <a:ea typeface="Times New Roman" panose="02020603050405020304" pitchFamily="18" charset="0"/>
                                <a:cs typeface="Times New Roman" panose="02020603050405020304" pitchFamily="18" charset="0"/>
                              </a:rPr>
                              <m:t>2</m:t>
                            </m:r>
                            <m:r>
                              <a:rPr lang="en-US" sz="1634" i="1">
                                <a:latin typeface="Cambria Math" panose="02040503050406030204" pitchFamily="18" charset="0"/>
                                <a:ea typeface="Times New Roman" panose="02020603050405020304" pitchFamily="18" charset="0"/>
                                <a:cs typeface="Times New Roman" panose="02020603050405020304" pitchFamily="18" charset="0"/>
                              </a:rPr>
                              <m:t>𝑔</m:t>
                            </m:r>
                            <m:sSup>
                              <m:sSup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634" i="1">
                                    <a:latin typeface="Cambria Math" panose="02040503050406030204" pitchFamily="18" charset="0"/>
                                    <a:ea typeface="Times New Roman" panose="02020603050405020304" pitchFamily="18" charset="0"/>
                                    <a:cs typeface="Times New Roman" panose="02020603050405020304" pitchFamily="18" charset="0"/>
                                  </a:rPr>
                                  <m:t>𝐴</m:t>
                                </m:r>
                              </m:e>
                              <m:sup>
                                <m:r>
                                  <a:rPr lang="en-US" sz="1634" i="1">
                                    <a:latin typeface="Cambria Math" panose="02040503050406030204" pitchFamily="18" charset="0"/>
                                    <a:ea typeface="Times New Roman" panose="02020603050405020304" pitchFamily="18" charset="0"/>
                                    <a:cs typeface="Times New Roman" panose="02020603050405020304" pitchFamily="18" charset="0"/>
                                  </a:rPr>
                                  <m:t>2</m:t>
                                </m:r>
                              </m:sup>
                            </m:sSup>
                          </m:den>
                        </m:f>
                      </m:e>
                    </m:d>
                  </m:oMath>
                </a14:m>
                <a:r>
                  <a:rPr lang="en-US" sz="1634" dirty="0">
                    <a:latin typeface="Calibri" panose="020F0502020204030204" pitchFamily="34" charset="0"/>
                    <a:ea typeface="Times New Roman" panose="02020603050405020304" pitchFamily="18" charset="0"/>
                    <a:cs typeface="Times New Roman" panose="02020603050405020304" pitchFamily="18" charset="0"/>
                  </a:rPr>
                  <a:t> </a:t>
                </a:r>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634" dirty="0">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634" i="1">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634" dirty="0">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634" i="1">
                        <a:latin typeface="Cambria Math" panose="02040503050406030204" pitchFamily="18" charset="0"/>
                        <a:ea typeface="Times New Roman" panose="02020603050405020304" pitchFamily="18" charset="0"/>
                        <a:cs typeface="Times New Roman" panose="02020603050405020304" pitchFamily="18" charset="0"/>
                      </a:rPr>
                      <m:t>0=1−</m:t>
                    </m:r>
                    <m:f>
                      <m:f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634" i="1">
                                <a:latin typeface="Cambria Math" panose="02040503050406030204" pitchFamily="18" charset="0"/>
                                <a:ea typeface="Times New Roman" panose="02020603050405020304" pitchFamily="18" charset="0"/>
                                <a:cs typeface="Times New Roman" panose="02020603050405020304" pitchFamily="18" charset="0"/>
                              </a:rPr>
                              <m:t>2</m:t>
                            </m:r>
                            <m:r>
                              <a:rPr lang="en-US" sz="1634" i="1">
                                <a:latin typeface="Cambria Math" panose="02040503050406030204" pitchFamily="18" charset="0"/>
                                <a:ea typeface="Times New Roman" panose="02020603050405020304" pitchFamily="18" charset="0"/>
                                <a:cs typeface="Times New Roman" panose="02020603050405020304" pitchFamily="18" charset="0"/>
                              </a:rPr>
                              <m:t>𝑄</m:t>
                            </m:r>
                          </m:e>
                          <m:sup>
                            <m:r>
                              <a:rPr lang="en-US" sz="1634" i="1">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1634" i="1">
                            <a:latin typeface="Cambria Math" panose="02040503050406030204" pitchFamily="18" charset="0"/>
                            <a:ea typeface="Times New Roman" panose="02020603050405020304" pitchFamily="18" charset="0"/>
                            <a:cs typeface="Times New Roman" panose="02020603050405020304" pitchFamily="18" charset="0"/>
                          </a:rPr>
                          <m:t>2</m:t>
                        </m:r>
                        <m:r>
                          <a:rPr lang="en-US" sz="1634" i="1">
                            <a:latin typeface="Cambria Math" panose="02040503050406030204" pitchFamily="18" charset="0"/>
                            <a:ea typeface="Times New Roman" panose="02020603050405020304" pitchFamily="18" charset="0"/>
                            <a:cs typeface="Times New Roman" panose="02020603050405020304" pitchFamily="18" charset="0"/>
                          </a:rPr>
                          <m:t>𝑔</m:t>
                        </m:r>
                        <m:sSup>
                          <m:sSup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634" i="1">
                                <a:latin typeface="Cambria Math" panose="02040503050406030204" pitchFamily="18" charset="0"/>
                                <a:ea typeface="Times New Roman" panose="02020603050405020304" pitchFamily="18" charset="0"/>
                                <a:cs typeface="Times New Roman" panose="02020603050405020304" pitchFamily="18" charset="0"/>
                              </a:rPr>
                              <m:t>𝐴</m:t>
                            </m:r>
                          </m:e>
                          <m:sup>
                            <m:r>
                              <a:rPr lang="en-US" sz="1634" i="1">
                                <a:latin typeface="Cambria Math" panose="02040503050406030204" pitchFamily="18" charset="0"/>
                                <a:ea typeface="Times New Roman" panose="02020603050405020304" pitchFamily="18" charset="0"/>
                                <a:cs typeface="Times New Roman" panose="02020603050405020304" pitchFamily="18" charset="0"/>
                              </a:rPr>
                              <m:t>3</m:t>
                            </m:r>
                          </m:sup>
                        </m:sSup>
                      </m:den>
                    </m:f>
                    <m:d>
                      <m:d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634" i="1">
                                <a:latin typeface="Cambria Math" panose="02040503050406030204" pitchFamily="18" charset="0"/>
                                <a:ea typeface="Times New Roman" panose="02020603050405020304" pitchFamily="18" charset="0"/>
                                <a:cs typeface="Times New Roman" panose="02020603050405020304" pitchFamily="18" charset="0"/>
                              </a:rPr>
                              <m:t>𝑑𝐴</m:t>
                            </m:r>
                          </m:num>
                          <m:den>
                            <m:r>
                              <a:rPr lang="en-US" sz="1634" i="1">
                                <a:latin typeface="Cambria Math" panose="02040503050406030204" pitchFamily="18" charset="0"/>
                                <a:ea typeface="Times New Roman" panose="02020603050405020304" pitchFamily="18" charset="0"/>
                                <a:cs typeface="Times New Roman" panose="02020603050405020304" pitchFamily="18" charset="0"/>
                              </a:rPr>
                              <m:t>𝑑𝑦</m:t>
                            </m:r>
                          </m:den>
                        </m:f>
                      </m:e>
                    </m:d>
                  </m:oMath>
                </a14:m>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634" dirty="0">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634" i="1">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634" dirty="0">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634" i="1">
                                <a:latin typeface="Cambria Math" panose="02040503050406030204" pitchFamily="18" charset="0"/>
                                <a:ea typeface="Times New Roman" panose="02020603050405020304" pitchFamily="18" charset="0"/>
                                <a:cs typeface="Times New Roman" panose="02020603050405020304" pitchFamily="18" charset="0"/>
                              </a:rPr>
                              <m:t>𝑄</m:t>
                            </m:r>
                          </m:e>
                          <m:sup>
                            <m:r>
                              <a:rPr lang="en-US" sz="1634" i="1">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1634" i="1">
                            <a:latin typeface="Cambria Math" panose="02040503050406030204" pitchFamily="18" charset="0"/>
                            <a:ea typeface="Times New Roman" panose="02020603050405020304" pitchFamily="18" charset="0"/>
                            <a:cs typeface="Times New Roman" panose="02020603050405020304" pitchFamily="18" charset="0"/>
                          </a:rPr>
                          <m:t>𝑔</m:t>
                        </m:r>
                        <m:sSup>
                          <m:sSup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634" i="1">
                                <a:latin typeface="Cambria Math" panose="02040503050406030204" pitchFamily="18" charset="0"/>
                                <a:ea typeface="Times New Roman" panose="02020603050405020304" pitchFamily="18" charset="0"/>
                                <a:cs typeface="Times New Roman" panose="02020603050405020304" pitchFamily="18" charset="0"/>
                              </a:rPr>
                              <m:t>𝐴</m:t>
                            </m:r>
                          </m:e>
                          <m:sup>
                            <m:r>
                              <a:rPr lang="en-US" sz="1634" i="1">
                                <a:latin typeface="Cambria Math" panose="02040503050406030204" pitchFamily="18" charset="0"/>
                                <a:ea typeface="Times New Roman" panose="02020603050405020304" pitchFamily="18" charset="0"/>
                                <a:cs typeface="Times New Roman" panose="02020603050405020304" pitchFamily="18" charset="0"/>
                              </a:rPr>
                              <m:t>3</m:t>
                            </m:r>
                          </m:sup>
                        </m:sSup>
                      </m:den>
                    </m:f>
                    <m:r>
                      <a:rPr lang="en-US" sz="1634" i="1">
                        <a:latin typeface="Cambria Math" panose="02040503050406030204" pitchFamily="18" charset="0"/>
                        <a:ea typeface="Times New Roman" panose="02020603050405020304" pitchFamily="18" charset="0"/>
                        <a:cs typeface="Times New Roman" panose="02020603050405020304" pitchFamily="18" charset="0"/>
                      </a:rPr>
                      <m:t>∙</m:t>
                    </m:r>
                    <m:r>
                      <a:rPr lang="en-US" sz="1634" i="1">
                        <a:latin typeface="Cambria Math" panose="02040503050406030204" pitchFamily="18" charset="0"/>
                        <a:ea typeface="Times New Roman" panose="02020603050405020304" pitchFamily="18" charset="0"/>
                        <a:cs typeface="Times New Roman" panose="02020603050405020304" pitchFamily="18" charset="0"/>
                      </a:rPr>
                      <m:t>𝑇</m:t>
                    </m:r>
                    <m:r>
                      <a:rPr lang="en-US" sz="1634" i="1">
                        <a:latin typeface="Cambria Math" panose="02040503050406030204" pitchFamily="18" charset="0"/>
                        <a:ea typeface="Times New Roman" panose="02020603050405020304" pitchFamily="18" charset="0"/>
                        <a:cs typeface="Times New Roman" panose="02020603050405020304" pitchFamily="18" charset="0"/>
                      </a:rPr>
                      <m:t>=1</m:t>
                    </m:r>
                  </m:oMath>
                </a14:m>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634" dirty="0">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634"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634" i="1">
                                <a:latin typeface="Cambria Math" panose="02040503050406030204" pitchFamily="18" charset="0"/>
                                <a:ea typeface="Times New Roman" panose="02020603050405020304" pitchFamily="18" charset="0"/>
                                <a:cs typeface="Times New Roman" panose="02020603050405020304" pitchFamily="18" charset="0"/>
                              </a:rPr>
                              <m:t>𝑄</m:t>
                            </m:r>
                          </m:e>
                          <m:sup>
                            <m:r>
                              <a:rPr lang="en-US" sz="1634" i="1">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1634" i="1">
                            <a:latin typeface="Cambria Math" panose="02040503050406030204" pitchFamily="18" charset="0"/>
                            <a:ea typeface="Times New Roman" panose="02020603050405020304" pitchFamily="18" charset="0"/>
                            <a:cs typeface="Times New Roman" panose="02020603050405020304" pitchFamily="18" charset="0"/>
                          </a:rPr>
                          <m:t>𝑔</m:t>
                        </m:r>
                      </m:den>
                    </m:f>
                    <m:r>
                      <a:rPr lang="en-US" sz="1634"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634" i="1">
                                <a:latin typeface="Cambria Math" panose="02040503050406030204" pitchFamily="18" charset="0"/>
                                <a:ea typeface="Times New Roman" panose="02020603050405020304" pitchFamily="18" charset="0"/>
                                <a:cs typeface="Times New Roman" panose="02020603050405020304" pitchFamily="18" charset="0"/>
                              </a:rPr>
                              <m:t>𝐴</m:t>
                            </m:r>
                          </m:e>
                          <m:sup>
                            <m:r>
                              <a:rPr lang="en-US" sz="1634" i="1">
                                <a:latin typeface="Cambria Math" panose="02040503050406030204" pitchFamily="18" charset="0"/>
                                <a:ea typeface="Times New Roman" panose="02020603050405020304" pitchFamily="18" charset="0"/>
                                <a:cs typeface="Times New Roman" panose="02020603050405020304" pitchFamily="18" charset="0"/>
                              </a:rPr>
                              <m:t>3</m:t>
                            </m:r>
                          </m:sup>
                        </m:sSup>
                      </m:num>
                      <m:den>
                        <m:r>
                          <a:rPr lang="en-US" sz="1634" i="1">
                            <a:latin typeface="Cambria Math" panose="02040503050406030204" pitchFamily="18" charset="0"/>
                            <a:ea typeface="Times New Roman" panose="02020603050405020304" pitchFamily="18" charset="0"/>
                            <a:cs typeface="Times New Roman" panose="02020603050405020304" pitchFamily="18" charset="0"/>
                          </a:rPr>
                          <m:t>𝑇</m:t>
                        </m:r>
                      </m:den>
                    </m:f>
                  </m:oMath>
                </a14:m>
                <a:endParaRPr lang="en-US" sz="1089"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2499872" y="731904"/>
                <a:ext cx="7053943" cy="5366854"/>
              </a:xfrm>
              <a:prstGeom prst="rect">
                <a:avLst/>
              </a:prstGeom>
              <a:blipFill>
                <a:blip r:embed="rId2"/>
                <a:stretch>
                  <a:fillRect l="-718" t="-472"/>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84B2BF63-67C2-1261-F8BD-4933EFA92134}"/>
              </a:ext>
            </a:extLst>
          </p:cNvPr>
          <p:cNvSpPr>
            <a:spLocks noGrp="1"/>
          </p:cNvSpPr>
          <p:nvPr>
            <p:ph type="sldNum" sz="quarter" idx="12"/>
          </p:nvPr>
        </p:nvSpPr>
        <p:spPr/>
        <p:txBody>
          <a:bodyPr/>
          <a:lstStyle/>
          <a:p>
            <a:fld id="{34216374-E7D6-4C74-ADA3-2C9987A1DEB2}" type="slidenum">
              <a:rPr lang="en-US" smtClean="0"/>
              <a:t>64</a:t>
            </a:fld>
            <a:endParaRPr lang="en-US"/>
          </a:p>
        </p:txBody>
      </p:sp>
    </p:spTree>
    <p:extLst>
      <p:ext uri="{BB962C8B-B14F-4D97-AF65-F5344CB8AC3E}">
        <p14:creationId xmlns:p14="http://schemas.microsoft.com/office/powerpoint/2010/main" val="19952593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2430716" y="939374"/>
                <a:ext cx="7538037" cy="3967881"/>
              </a:xfrm>
              <a:prstGeom prst="rect">
                <a:avLst/>
              </a:prstGeom>
            </p:spPr>
            <p:txBody>
              <a:bodyPr wrap="square">
                <a:spAutoFit/>
              </a:bodyPr>
              <a:lstStyle/>
              <a:p>
                <a:pPr>
                  <a:lnSpc>
                    <a:spcPct val="107000"/>
                  </a:lnSpc>
                  <a:spcAft>
                    <a:spcPts val="726"/>
                  </a:spcAft>
                </a:pPr>
                <a:r>
                  <a:rPr lang="en-US" sz="1634" dirty="0">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634"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634" i="1">
                                <a:latin typeface="Cambria Math" panose="02040503050406030204" pitchFamily="18" charset="0"/>
                                <a:ea typeface="Times New Roman" panose="02020603050405020304" pitchFamily="18" charset="0"/>
                                <a:cs typeface="Times New Roman" panose="02020603050405020304" pitchFamily="18" charset="0"/>
                              </a:rPr>
                              <m:t>𝑣</m:t>
                            </m:r>
                          </m:e>
                          <m:sup>
                            <m:r>
                              <a:rPr lang="en-US" sz="1634" i="1">
                                <a:latin typeface="Cambria Math" panose="02040503050406030204" pitchFamily="18" charset="0"/>
                                <a:ea typeface="Times New Roman" panose="02020603050405020304" pitchFamily="18" charset="0"/>
                                <a:cs typeface="Times New Roman" panose="02020603050405020304" pitchFamily="18" charset="0"/>
                              </a:rPr>
                              <m:t>2</m:t>
                            </m:r>
                          </m:sup>
                        </m:sSup>
                        <m:sSup>
                          <m:sSup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634" i="1">
                                <a:latin typeface="Cambria Math" panose="02040503050406030204" pitchFamily="18" charset="0"/>
                                <a:ea typeface="Times New Roman" panose="02020603050405020304" pitchFamily="18" charset="0"/>
                                <a:cs typeface="Times New Roman" panose="02020603050405020304" pitchFamily="18" charset="0"/>
                              </a:rPr>
                              <m:t>𝐴</m:t>
                            </m:r>
                          </m:e>
                          <m:sup>
                            <m:r>
                              <a:rPr lang="en-US" sz="1634" i="1">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1634" i="1">
                            <a:latin typeface="Cambria Math" panose="02040503050406030204" pitchFamily="18" charset="0"/>
                            <a:ea typeface="Times New Roman" panose="02020603050405020304" pitchFamily="18" charset="0"/>
                            <a:cs typeface="Times New Roman" panose="02020603050405020304" pitchFamily="18" charset="0"/>
                          </a:rPr>
                          <m:t>𝑔</m:t>
                        </m:r>
                      </m:den>
                    </m:f>
                    <m:r>
                      <a:rPr lang="en-US" sz="1634"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634" i="1">
                                <a:latin typeface="Cambria Math" panose="02040503050406030204" pitchFamily="18" charset="0"/>
                                <a:ea typeface="Times New Roman" panose="02020603050405020304" pitchFamily="18" charset="0"/>
                                <a:cs typeface="Times New Roman" panose="02020603050405020304" pitchFamily="18" charset="0"/>
                              </a:rPr>
                              <m:t>𝐴</m:t>
                            </m:r>
                          </m:e>
                          <m:sup>
                            <m:r>
                              <a:rPr lang="en-US" sz="1634" i="1">
                                <a:latin typeface="Cambria Math" panose="02040503050406030204" pitchFamily="18" charset="0"/>
                                <a:ea typeface="Times New Roman" panose="02020603050405020304" pitchFamily="18" charset="0"/>
                                <a:cs typeface="Times New Roman" panose="02020603050405020304" pitchFamily="18" charset="0"/>
                              </a:rPr>
                              <m:t>3</m:t>
                            </m:r>
                          </m:sup>
                        </m:sSup>
                      </m:num>
                      <m:den>
                        <m:r>
                          <a:rPr lang="en-US" sz="1634" i="1">
                            <a:latin typeface="Cambria Math" panose="02040503050406030204" pitchFamily="18" charset="0"/>
                            <a:ea typeface="Times New Roman" panose="02020603050405020304" pitchFamily="18" charset="0"/>
                            <a:cs typeface="Times New Roman" panose="02020603050405020304" pitchFamily="18" charset="0"/>
                          </a:rPr>
                          <m:t>𝑇</m:t>
                        </m:r>
                      </m:den>
                    </m:f>
                  </m:oMath>
                </a14:m>
                <a:r>
                  <a:rPr lang="en-US" sz="1634" dirty="0">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d>
                      <m:dPr>
                        <m:begChr m:val="["/>
                        <m:endChr m:val="]"/>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dPr>
                      <m:e>
                        <m:r>
                          <a:rPr lang="en-US" sz="1634" i="1">
                            <a:latin typeface="Cambria Math" panose="02040503050406030204" pitchFamily="18" charset="0"/>
                            <a:ea typeface="Times New Roman" panose="02020603050405020304" pitchFamily="18" charset="0"/>
                            <a:cs typeface="Times New Roman" panose="02020603050405020304" pitchFamily="18" charset="0"/>
                          </a:rPr>
                          <m:t>∴</m:t>
                        </m:r>
                        <m:r>
                          <a:rPr lang="en-US" sz="1634" i="1">
                            <a:latin typeface="Cambria Math" panose="02040503050406030204" pitchFamily="18" charset="0"/>
                            <a:ea typeface="Times New Roman" panose="02020603050405020304" pitchFamily="18" charset="0"/>
                            <a:cs typeface="Times New Roman" panose="02020603050405020304" pitchFamily="18" charset="0"/>
                          </a:rPr>
                          <m:t>𝑄</m:t>
                        </m:r>
                        <m:r>
                          <a:rPr lang="en-US" sz="1634" i="1">
                            <a:latin typeface="Cambria Math" panose="02040503050406030204" pitchFamily="18" charset="0"/>
                            <a:ea typeface="Times New Roman" panose="02020603050405020304" pitchFamily="18" charset="0"/>
                            <a:cs typeface="Times New Roman" panose="02020603050405020304" pitchFamily="18" charset="0"/>
                          </a:rPr>
                          <m:t>=</m:t>
                        </m:r>
                        <m:r>
                          <a:rPr lang="en-US" sz="1634" i="1">
                            <a:latin typeface="Cambria Math" panose="02040503050406030204" pitchFamily="18" charset="0"/>
                            <a:ea typeface="Times New Roman" panose="02020603050405020304" pitchFamily="18" charset="0"/>
                            <a:cs typeface="Times New Roman" panose="02020603050405020304" pitchFamily="18" charset="0"/>
                          </a:rPr>
                          <m:t>𝐴𝑉</m:t>
                        </m:r>
                      </m:e>
                    </m:d>
                  </m:oMath>
                </a14:m>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634" dirty="0">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634"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634" i="1">
                                <a:latin typeface="Cambria Math" panose="02040503050406030204" pitchFamily="18" charset="0"/>
                                <a:ea typeface="Times New Roman" panose="02020603050405020304" pitchFamily="18" charset="0"/>
                                <a:cs typeface="Times New Roman" panose="02020603050405020304" pitchFamily="18" charset="0"/>
                              </a:rPr>
                              <m:t>𝑣</m:t>
                            </m:r>
                          </m:e>
                          <m:sup>
                            <m:r>
                              <a:rPr lang="en-US" sz="1634" i="1">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1634" i="1">
                            <a:latin typeface="Cambria Math" panose="02040503050406030204" pitchFamily="18" charset="0"/>
                            <a:ea typeface="Times New Roman" panose="02020603050405020304" pitchFamily="18" charset="0"/>
                            <a:cs typeface="Times New Roman" panose="02020603050405020304" pitchFamily="18" charset="0"/>
                          </a:rPr>
                          <m:t>𝑔</m:t>
                        </m:r>
                      </m:den>
                    </m:f>
                  </m:oMath>
                </a14:m>
                <a:r>
                  <a:rPr lang="en-US" sz="1634" dirty="0">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634" i="1">
                            <a:latin typeface="Cambria Math" panose="02040503050406030204" pitchFamily="18" charset="0"/>
                            <a:ea typeface="Times New Roman" panose="02020603050405020304" pitchFamily="18" charset="0"/>
                            <a:cs typeface="Times New Roman" panose="02020603050405020304" pitchFamily="18" charset="0"/>
                          </a:rPr>
                          <m:t>𝐴</m:t>
                        </m:r>
                      </m:num>
                      <m:den>
                        <m:r>
                          <a:rPr lang="en-US" sz="1634" i="1">
                            <a:latin typeface="Cambria Math" panose="02040503050406030204" pitchFamily="18" charset="0"/>
                            <a:ea typeface="Times New Roman" panose="02020603050405020304" pitchFamily="18" charset="0"/>
                            <a:cs typeface="Times New Roman" panose="02020603050405020304" pitchFamily="18" charset="0"/>
                          </a:rPr>
                          <m:t>𝑇</m:t>
                        </m:r>
                      </m:den>
                    </m:f>
                  </m:oMath>
                </a14:m>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634" dirty="0">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634"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634" i="1">
                                <a:latin typeface="Cambria Math" panose="02040503050406030204" pitchFamily="18" charset="0"/>
                                <a:ea typeface="Times New Roman" panose="02020603050405020304" pitchFamily="18" charset="0"/>
                                <a:cs typeface="Times New Roman" panose="02020603050405020304" pitchFamily="18" charset="0"/>
                              </a:rPr>
                              <m:t>𝑣</m:t>
                            </m:r>
                          </m:e>
                          <m:sup>
                            <m:r>
                              <a:rPr lang="en-US" sz="1634" i="1">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1634" i="1">
                            <a:latin typeface="Cambria Math" panose="02040503050406030204" pitchFamily="18" charset="0"/>
                            <a:ea typeface="Times New Roman" panose="02020603050405020304" pitchFamily="18" charset="0"/>
                            <a:cs typeface="Times New Roman" panose="02020603050405020304" pitchFamily="18" charset="0"/>
                          </a:rPr>
                          <m:t>𝑔</m:t>
                        </m:r>
                      </m:den>
                    </m:f>
                    <m:r>
                      <a:rPr lang="en-US" sz="1634" i="1">
                        <a:latin typeface="Cambria Math" panose="02040503050406030204" pitchFamily="18" charset="0"/>
                        <a:ea typeface="Times New Roman" panose="02020603050405020304" pitchFamily="18" charset="0"/>
                        <a:cs typeface="Times New Roman" panose="02020603050405020304" pitchFamily="18" charset="0"/>
                      </a:rPr>
                      <m:t>=</m:t>
                    </m:r>
                    <m:r>
                      <a:rPr lang="en-US" sz="1634" i="1">
                        <a:latin typeface="Cambria Math" panose="02040503050406030204" pitchFamily="18" charset="0"/>
                        <a:ea typeface="Times New Roman" panose="02020603050405020304" pitchFamily="18" charset="0"/>
                        <a:cs typeface="Times New Roman" panose="02020603050405020304" pitchFamily="18" charset="0"/>
                      </a:rPr>
                      <m:t>𝐷</m:t>
                    </m:r>
                    <m:r>
                      <a:rPr lang="en-US" sz="1634" i="1">
                        <a:latin typeface="Cambria Math" panose="02040503050406030204" pitchFamily="18" charset="0"/>
                        <a:ea typeface="Times New Roman" panose="02020603050405020304" pitchFamily="18" charset="0"/>
                        <a:cs typeface="Times New Roman" panose="02020603050405020304" pitchFamily="18" charset="0"/>
                      </a:rPr>
                      <m:t> </m:t>
                    </m:r>
                    <m:d>
                      <m:dPr>
                        <m:begChr m:val="["/>
                        <m:endChr m:val="]"/>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dPr>
                      <m:e>
                        <m:r>
                          <a:rPr lang="en-US" sz="1634" i="1">
                            <a:latin typeface="Cambria Math" panose="02040503050406030204" pitchFamily="18" charset="0"/>
                            <a:ea typeface="Times New Roman" panose="02020603050405020304" pitchFamily="18" charset="0"/>
                            <a:cs typeface="Times New Roman" panose="02020603050405020304" pitchFamily="18" charset="0"/>
                          </a:rPr>
                          <m:t>∴</m:t>
                        </m:r>
                        <m:r>
                          <a:rPr lang="en-US" sz="1634" i="1">
                            <a:latin typeface="Cambria Math" panose="02040503050406030204" pitchFamily="18" charset="0"/>
                            <a:ea typeface="Times New Roman" panose="02020603050405020304" pitchFamily="18" charset="0"/>
                            <a:cs typeface="Times New Roman" panose="02020603050405020304" pitchFamily="18" charset="0"/>
                          </a:rPr>
                          <m:t>𝐷</m:t>
                        </m:r>
                        <m:r>
                          <a:rPr lang="en-US" sz="1634"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634" i="1">
                                <a:latin typeface="Cambria Math" panose="02040503050406030204" pitchFamily="18" charset="0"/>
                                <a:ea typeface="Times New Roman" panose="02020603050405020304" pitchFamily="18" charset="0"/>
                                <a:cs typeface="Times New Roman" panose="02020603050405020304" pitchFamily="18" charset="0"/>
                              </a:rPr>
                              <m:t>𝐴</m:t>
                            </m:r>
                          </m:num>
                          <m:den>
                            <m:r>
                              <a:rPr lang="en-US" sz="1634" i="1">
                                <a:latin typeface="Cambria Math" panose="02040503050406030204" pitchFamily="18" charset="0"/>
                                <a:ea typeface="Times New Roman" panose="02020603050405020304" pitchFamily="18" charset="0"/>
                                <a:cs typeface="Times New Roman" panose="02020603050405020304" pitchFamily="18" charset="0"/>
                              </a:rPr>
                              <m:t>𝑇</m:t>
                            </m:r>
                          </m:den>
                        </m:f>
                      </m:e>
                    </m:d>
                  </m:oMath>
                </a14:m>
                <a:r>
                  <a:rPr lang="en-US" sz="1634" dirty="0">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d>
                      <m:dPr>
                        <m:begChr m:val="["/>
                        <m:endChr m:val="]"/>
                        <m:ctrlPr>
                          <a:rPr lang="en-US" sz="1271" i="1">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1271"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271"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271" i="1">
                                    <a:latin typeface="Cambria Math" panose="02040503050406030204" pitchFamily="18" charset="0"/>
                                    <a:ea typeface="Times New Roman" panose="02020603050405020304" pitchFamily="18" charset="0"/>
                                    <a:cs typeface="Times New Roman" panose="02020603050405020304" pitchFamily="18" charset="0"/>
                                  </a:rPr>
                                  <m:t>𝑣</m:t>
                                </m:r>
                              </m:e>
                              <m:sup>
                                <m:r>
                                  <a:rPr lang="en-US" sz="1271" i="1">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1271" i="1">
                                <a:latin typeface="Cambria Math" panose="02040503050406030204" pitchFamily="18" charset="0"/>
                                <a:ea typeface="Times New Roman" panose="02020603050405020304" pitchFamily="18" charset="0"/>
                                <a:cs typeface="Times New Roman" panose="02020603050405020304" pitchFamily="18" charset="0"/>
                              </a:rPr>
                              <m:t>2</m:t>
                            </m:r>
                            <m:r>
                              <a:rPr lang="en-US" sz="1271" i="1">
                                <a:latin typeface="Cambria Math" panose="02040503050406030204" pitchFamily="18" charset="0"/>
                                <a:ea typeface="Times New Roman" panose="02020603050405020304" pitchFamily="18" charset="0"/>
                                <a:cs typeface="Times New Roman" panose="02020603050405020304" pitchFamily="18" charset="0"/>
                              </a:rPr>
                              <m:t>𝑔</m:t>
                            </m:r>
                          </m:den>
                        </m:f>
                        <m:r>
                          <a:rPr lang="en-US" sz="1271"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271"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271" i="1">
                                <a:latin typeface="Cambria Math" panose="02040503050406030204" pitchFamily="18" charset="0"/>
                                <a:ea typeface="Times New Roman" panose="02020603050405020304" pitchFamily="18" charset="0"/>
                                <a:cs typeface="Times New Roman" panose="02020603050405020304" pitchFamily="18" charset="0"/>
                              </a:rPr>
                              <m:t>𝐷</m:t>
                            </m:r>
                            <m:r>
                              <a:rPr lang="en-US" sz="1271" i="1">
                                <a:latin typeface="Cambria Math" panose="02040503050406030204" pitchFamily="18" charset="0"/>
                                <a:ea typeface="Times New Roman" panose="02020603050405020304" pitchFamily="18" charset="0"/>
                                <a:cs typeface="Times New Roman" panose="02020603050405020304" pitchFamily="18" charset="0"/>
                              </a:rPr>
                              <m:t> </m:t>
                            </m:r>
                          </m:num>
                          <m:den>
                            <m:r>
                              <a:rPr lang="en-US" sz="1271" i="1">
                                <a:latin typeface="Cambria Math" panose="02040503050406030204" pitchFamily="18" charset="0"/>
                                <a:ea typeface="Times New Roman" panose="02020603050405020304" pitchFamily="18" charset="0"/>
                                <a:cs typeface="Times New Roman" panose="02020603050405020304" pitchFamily="18" charset="0"/>
                              </a:rPr>
                              <m:t>2</m:t>
                            </m:r>
                          </m:den>
                        </m:f>
                        <m:r>
                          <a:rPr lang="en-US" sz="1271" i="1">
                            <a:latin typeface="Cambria Math" panose="02040503050406030204" pitchFamily="18" charset="0"/>
                            <a:ea typeface="Times New Roman" panose="02020603050405020304" pitchFamily="18" charset="0"/>
                            <a:cs typeface="Times New Roman" panose="02020603050405020304" pitchFamily="18" charset="0"/>
                          </a:rPr>
                          <m:t> </m:t>
                        </m:r>
                        <m:r>
                          <a:rPr lang="en-US" sz="1271" i="1">
                            <a:latin typeface="Cambria Math" panose="02040503050406030204" pitchFamily="18" charset="0"/>
                            <a:ea typeface="Times New Roman" panose="02020603050405020304" pitchFamily="18" charset="0"/>
                            <a:cs typeface="Times New Roman" panose="02020603050405020304" pitchFamily="18" charset="0"/>
                          </a:rPr>
                          <m:t>𝑇h𝑖𝑠</m:t>
                        </m:r>
                        <m:r>
                          <a:rPr lang="en-US" sz="1271" i="1">
                            <a:latin typeface="Cambria Math" panose="02040503050406030204" pitchFamily="18" charset="0"/>
                            <a:ea typeface="Times New Roman" panose="02020603050405020304" pitchFamily="18" charset="0"/>
                            <a:cs typeface="Times New Roman" panose="02020603050405020304" pitchFamily="18" charset="0"/>
                          </a:rPr>
                          <m:t> </m:t>
                        </m:r>
                        <m:r>
                          <a:rPr lang="en-US" sz="1271" i="1">
                            <a:latin typeface="Cambria Math" panose="02040503050406030204" pitchFamily="18" charset="0"/>
                            <a:ea typeface="Times New Roman" panose="02020603050405020304" pitchFamily="18" charset="0"/>
                            <a:cs typeface="Times New Roman" panose="02020603050405020304" pitchFamily="18" charset="0"/>
                          </a:rPr>
                          <m:t>𝑖𝑠</m:t>
                        </m:r>
                        <m:r>
                          <a:rPr lang="en-US" sz="1271" i="1">
                            <a:latin typeface="Cambria Math" panose="02040503050406030204" pitchFamily="18" charset="0"/>
                            <a:ea typeface="Times New Roman" panose="02020603050405020304" pitchFamily="18" charset="0"/>
                            <a:cs typeface="Times New Roman" panose="02020603050405020304" pitchFamily="18" charset="0"/>
                          </a:rPr>
                          <m:t> </m:t>
                        </m:r>
                        <m:r>
                          <a:rPr lang="en-US" sz="1271" i="1">
                            <a:latin typeface="Cambria Math" panose="02040503050406030204" pitchFamily="18" charset="0"/>
                            <a:ea typeface="Times New Roman" panose="02020603050405020304" pitchFamily="18" charset="0"/>
                            <a:cs typeface="Times New Roman" panose="02020603050405020304" pitchFamily="18" charset="0"/>
                          </a:rPr>
                          <m:t>𝑡h𝑒</m:t>
                        </m:r>
                        <m:r>
                          <a:rPr lang="en-US" sz="1271" i="1">
                            <a:latin typeface="Cambria Math" panose="02040503050406030204" pitchFamily="18" charset="0"/>
                            <a:ea typeface="Times New Roman" panose="02020603050405020304" pitchFamily="18" charset="0"/>
                            <a:cs typeface="Times New Roman" panose="02020603050405020304" pitchFamily="18" charset="0"/>
                          </a:rPr>
                          <m:t> </m:t>
                        </m:r>
                        <m:r>
                          <a:rPr lang="en-US" sz="1271" i="1">
                            <a:latin typeface="Cambria Math" panose="02040503050406030204" pitchFamily="18" charset="0"/>
                            <a:ea typeface="Times New Roman" panose="02020603050405020304" pitchFamily="18" charset="0"/>
                            <a:cs typeface="Times New Roman" panose="02020603050405020304" pitchFamily="18" charset="0"/>
                          </a:rPr>
                          <m:t>𝑐𝑟𝑖𝑡𝑒𝑟𝑖𝑜𝑛</m:t>
                        </m:r>
                        <m:r>
                          <a:rPr lang="en-US" sz="1271" i="1">
                            <a:latin typeface="Cambria Math" panose="02040503050406030204" pitchFamily="18" charset="0"/>
                            <a:ea typeface="Times New Roman" panose="02020603050405020304" pitchFamily="18" charset="0"/>
                            <a:cs typeface="Times New Roman" panose="02020603050405020304" pitchFamily="18" charset="0"/>
                          </a:rPr>
                          <m:t> </m:t>
                        </m:r>
                        <m:r>
                          <a:rPr lang="en-US" sz="1271" i="1">
                            <a:latin typeface="Cambria Math" panose="02040503050406030204" pitchFamily="18" charset="0"/>
                            <a:ea typeface="Times New Roman" panose="02020603050405020304" pitchFamily="18" charset="0"/>
                            <a:cs typeface="Times New Roman" panose="02020603050405020304" pitchFamily="18" charset="0"/>
                          </a:rPr>
                          <m:t>𝑓𝑜𝑟</m:t>
                        </m:r>
                        <m:r>
                          <a:rPr lang="en-US" sz="1271" i="1">
                            <a:latin typeface="Cambria Math" panose="02040503050406030204" pitchFamily="18" charset="0"/>
                            <a:ea typeface="Times New Roman" panose="02020603050405020304" pitchFamily="18" charset="0"/>
                            <a:cs typeface="Times New Roman" panose="02020603050405020304" pitchFamily="18" charset="0"/>
                          </a:rPr>
                          <m:t> </m:t>
                        </m:r>
                        <m:r>
                          <a:rPr lang="en-US" sz="1271" i="1">
                            <a:latin typeface="Cambria Math" panose="02040503050406030204" pitchFamily="18" charset="0"/>
                            <a:ea typeface="Times New Roman" panose="02020603050405020304" pitchFamily="18" charset="0"/>
                            <a:cs typeface="Times New Roman" panose="02020603050405020304" pitchFamily="18" charset="0"/>
                          </a:rPr>
                          <m:t>𝑐𝑟𝑖𝑡𝑖𝑐𝑎𝑙</m:t>
                        </m:r>
                        <m:r>
                          <a:rPr lang="en-US" sz="1271" i="1">
                            <a:latin typeface="Cambria Math" panose="02040503050406030204" pitchFamily="18" charset="0"/>
                            <a:ea typeface="Times New Roman" panose="02020603050405020304" pitchFamily="18" charset="0"/>
                            <a:cs typeface="Times New Roman" panose="02020603050405020304" pitchFamily="18" charset="0"/>
                          </a:rPr>
                          <m:t> </m:t>
                        </m:r>
                        <m:r>
                          <a:rPr lang="en-US" sz="1271" i="1">
                            <a:latin typeface="Cambria Math" panose="02040503050406030204" pitchFamily="18" charset="0"/>
                            <a:ea typeface="Times New Roman" panose="02020603050405020304" pitchFamily="18" charset="0"/>
                            <a:cs typeface="Times New Roman" panose="02020603050405020304" pitchFamily="18" charset="0"/>
                          </a:rPr>
                          <m:t>𝑓𝑙𝑜𝑤</m:t>
                        </m:r>
                      </m:e>
                    </m:d>
                  </m:oMath>
                </a14:m>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271" dirty="0">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634"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634" i="1">
                            <a:latin typeface="Cambria Math" panose="02040503050406030204" pitchFamily="18" charset="0"/>
                            <a:ea typeface="Times New Roman" panose="02020603050405020304" pitchFamily="18" charset="0"/>
                            <a:cs typeface="Times New Roman" panose="02020603050405020304" pitchFamily="18" charset="0"/>
                          </a:rPr>
                          <m:t>𝑣</m:t>
                        </m:r>
                      </m:e>
                      <m:sup>
                        <m:r>
                          <a:rPr lang="en-US" sz="1634" i="1">
                            <a:latin typeface="Cambria Math" panose="02040503050406030204" pitchFamily="18" charset="0"/>
                            <a:ea typeface="Times New Roman" panose="02020603050405020304" pitchFamily="18" charset="0"/>
                            <a:cs typeface="Times New Roman" panose="02020603050405020304" pitchFamily="18" charset="0"/>
                          </a:rPr>
                          <m:t>2=</m:t>
                        </m:r>
                        <m:r>
                          <a:rPr lang="en-US" sz="1634" i="1">
                            <a:latin typeface="Cambria Math" panose="02040503050406030204" pitchFamily="18" charset="0"/>
                            <a:ea typeface="Times New Roman" panose="02020603050405020304" pitchFamily="18" charset="0"/>
                            <a:cs typeface="Times New Roman" panose="02020603050405020304" pitchFamily="18" charset="0"/>
                          </a:rPr>
                          <m:t>𝑔𝐷</m:t>
                        </m:r>
                      </m:sup>
                    </m:sSup>
                  </m:oMath>
                </a14:m>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634" dirty="0">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634" i="1">
                        <a:latin typeface="Cambria Math" panose="02040503050406030204" pitchFamily="18" charset="0"/>
                        <a:ea typeface="Times New Roman" panose="02020603050405020304" pitchFamily="18" charset="0"/>
                        <a:cs typeface="Times New Roman" panose="02020603050405020304" pitchFamily="18" charset="0"/>
                      </a:rPr>
                      <m:t>→</m:t>
                    </m:r>
                    <m:r>
                      <a:rPr lang="en-US" sz="1634" i="1">
                        <a:latin typeface="Cambria Math" panose="02040503050406030204" pitchFamily="18" charset="0"/>
                        <a:ea typeface="Times New Roman" panose="02020603050405020304" pitchFamily="18" charset="0"/>
                        <a:cs typeface="Times New Roman" panose="02020603050405020304" pitchFamily="18" charset="0"/>
                      </a:rPr>
                      <m:t>𝑣</m:t>
                    </m:r>
                    <m:r>
                      <a:rPr lang="en-US" sz="1634" i="1">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1634" i="1">
                            <a:latin typeface="Cambria Math" panose="02040503050406030204" pitchFamily="18" charset="0"/>
                            <a:ea typeface="Times New Roman" panose="02020603050405020304" pitchFamily="18" charset="0"/>
                            <a:cs typeface="Times New Roman" panose="02020603050405020304" pitchFamily="18" charset="0"/>
                          </a:rPr>
                          <m:t>𝑔𝐷</m:t>
                        </m:r>
                      </m:e>
                    </m:rad>
                  </m:oMath>
                </a14:m>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634" dirty="0">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634"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634" i="1">
                            <a:latin typeface="Cambria Math" panose="02040503050406030204" pitchFamily="18" charset="0"/>
                            <a:ea typeface="Times New Roman" panose="02020603050405020304" pitchFamily="18" charset="0"/>
                            <a:cs typeface="Times New Roman" panose="02020603050405020304" pitchFamily="18" charset="0"/>
                          </a:rPr>
                          <m:t>𝑣</m:t>
                        </m:r>
                      </m:num>
                      <m:den>
                        <m:rad>
                          <m:radPr>
                            <m:degHide m:val="on"/>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1634" i="1">
                                <a:latin typeface="Cambria Math" panose="02040503050406030204" pitchFamily="18" charset="0"/>
                                <a:ea typeface="Times New Roman" panose="02020603050405020304" pitchFamily="18" charset="0"/>
                                <a:cs typeface="Times New Roman" panose="02020603050405020304" pitchFamily="18" charset="0"/>
                              </a:rPr>
                              <m:t>𝑔𝐷</m:t>
                            </m:r>
                          </m:e>
                        </m:rad>
                      </m:den>
                    </m:f>
                    <m:r>
                      <a:rPr lang="en-US" sz="1634" i="1">
                        <a:latin typeface="Cambria Math" panose="02040503050406030204" pitchFamily="18" charset="0"/>
                        <a:ea typeface="Times New Roman" panose="02020603050405020304" pitchFamily="18" charset="0"/>
                        <a:cs typeface="Times New Roman" panose="02020603050405020304" pitchFamily="18" charset="0"/>
                      </a:rPr>
                      <m:t>=1</m:t>
                    </m:r>
                  </m:oMath>
                </a14:m>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634" dirty="0">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634" i="1">
                        <a:latin typeface="Cambria Math" panose="02040503050406030204" pitchFamily="18" charset="0"/>
                        <a:ea typeface="Times New Roman" panose="02020603050405020304" pitchFamily="18" charset="0"/>
                        <a:cs typeface="Times New Roman" panose="02020603050405020304" pitchFamily="18" charset="0"/>
                      </a:rPr>
                      <m:t>∴</m:t>
                    </m:r>
                    <m:r>
                      <a:rPr lang="en-US" sz="1634"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𝐹𝑟</m:t>
                    </m:r>
                    <m:r>
                      <a:rPr lang="en-US" sz="1634"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=1</m:t>
                    </m:r>
                  </m:oMath>
                </a14:m>
                <a:r>
                  <a:rPr lang="en-US" sz="1815"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 which is the definition of critical flow.</a:t>
                </a:r>
                <a:endParaRPr lang="en-US" sz="1815"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815"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Hence, at the critical state of flow, the specific energy is minimum for a given discharge</a:t>
                </a:r>
                <a:r>
                  <a:rPr lang="en-US" sz="1634" dirty="0">
                    <a:latin typeface="Calibri" panose="020F0502020204030204" pitchFamily="34" charset="0"/>
                    <a:ea typeface="Times New Roman" panose="02020603050405020304" pitchFamily="18" charset="0"/>
                    <a:cs typeface="Times New Roman" panose="02020603050405020304" pitchFamily="18" charset="0"/>
                  </a:rPr>
                  <a:t>.</a:t>
                </a:r>
                <a:endParaRPr lang="en-US" sz="1634" dirty="0"/>
              </a:p>
            </p:txBody>
          </p:sp>
        </mc:Choice>
        <mc:Fallback xmlns="">
          <p:sp>
            <p:nvSpPr>
              <p:cNvPr id="2" name="Rectangle 1"/>
              <p:cNvSpPr>
                <a:spLocks noRot="1" noChangeAspect="1" noMove="1" noResize="1" noEditPoints="1" noAdjustHandles="1" noChangeArrowheads="1" noChangeShapeType="1" noTextEdit="1"/>
              </p:cNvSpPr>
              <p:nvPr/>
            </p:nvSpPr>
            <p:spPr>
              <a:xfrm>
                <a:off x="2430716" y="939374"/>
                <a:ext cx="7538037" cy="3967881"/>
              </a:xfrm>
              <a:prstGeom prst="rect">
                <a:avLst/>
              </a:prstGeom>
              <a:blipFill>
                <a:blip r:embed="rId2"/>
                <a:stretch>
                  <a:fillRect l="-673" b="-1274"/>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0D193ABE-A67D-B757-FF2B-4A4A119DFF9D}"/>
              </a:ext>
            </a:extLst>
          </p:cNvPr>
          <p:cNvSpPr>
            <a:spLocks noGrp="1"/>
          </p:cNvSpPr>
          <p:nvPr>
            <p:ph type="sldNum" sz="quarter" idx="12"/>
          </p:nvPr>
        </p:nvSpPr>
        <p:spPr/>
        <p:txBody>
          <a:bodyPr/>
          <a:lstStyle/>
          <a:p>
            <a:fld id="{34216374-E7D6-4C74-ADA3-2C9987A1DEB2}" type="slidenum">
              <a:rPr lang="en-US" smtClean="0"/>
              <a:t>65</a:t>
            </a:fld>
            <a:endParaRPr lang="en-US"/>
          </a:p>
        </p:txBody>
      </p:sp>
    </p:spTree>
    <p:extLst>
      <p:ext uri="{BB962C8B-B14F-4D97-AF65-F5344CB8AC3E}">
        <p14:creationId xmlns:p14="http://schemas.microsoft.com/office/powerpoint/2010/main" val="34447063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Rectangle 10"/>
              <p:cNvSpPr/>
              <p:nvPr/>
            </p:nvSpPr>
            <p:spPr>
              <a:xfrm>
                <a:off x="2084935" y="593592"/>
                <a:ext cx="7883818" cy="4707635"/>
              </a:xfrm>
              <a:prstGeom prst="rect">
                <a:avLst/>
              </a:prstGeom>
            </p:spPr>
            <p:txBody>
              <a:bodyPr wrap="square">
                <a:spAutoFit/>
              </a:bodyPr>
              <a:lstStyle/>
              <a:p>
                <a:pPr>
                  <a:lnSpc>
                    <a:spcPct val="107000"/>
                  </a:lnSpc>
                  <a:spcAft>
                    <a:spcPts val="726"/>
                  </a:spcAft>
                </a:pPr>
                <a:r>
                  <a:rPr lang="en-US" sz="1634"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Show that at the critical state of flow, the specific energy head in a rectangular channel is equal to 1.5 times the depth of flow.</a:t>
                </a:r>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634" dirty="0">
                    <a:latin typeface="Calibri" panose="020F0502020204030204" pitchFamily="34" charset="0"/>
                    <a:ea typeface="Times New Roman" panose="02020603050405020304" pitchFamily="18" charset="0"/>
                    <a:cs typeface="Times New Roman" panose="02020603050405020304" pitchFamily="18" charset="0"/>
                  </a:rPr>
                  <a:t>Assuming zero slope and α = 1.</a:t>
                </a:r>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634" dirty="0">
                    <a:latin typeface="Calibri" panose="020F0502020204030204" pitchFamily="34" charset="0"/>
                    <a:ea typeface="Times New Roman" panose="02020603050405020304" pitchFamily="18" charset="0"/>
                    <a:cs typeface="Times New Roman" panose="02020603050405020304" pitchFamily="18" charset="0"/>
                  </a:rPr>
                  <a:t>Solution:</a:t>
                </a:r>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634" dirty="0">
                    <a:latin typeface="Calibri" panose="020F0502020204030204" pitchFamily="34" charset="0"/>
                    <a:ea typeface="Times New Roman" panose="02020603050405020304" pitchFamily="18" charset="0"/>
                    <a:cs typeface="Times New Roman" panose="02020603050405020304" pitchFamily="18" charset="0"/>
                  </a:rPr>
                  <a:t>We know,  </a:t>
                </a:r>
                <a14:m>
                  <m:oMath xmlns:m="http://schemas.openxmlformats.org/officeDocument/2006/math">
                    <m:r>
                      <a:rPr lang="en-US" sz="1634" i="1">
                        <a:latin typeface="Cambria Math" panose="02040503050406030204" pitchFamily="18" charset="0"/>
                        <a:ea typeface="Times New Roman" panose="02020603050405020304" pitchFamily="18" charset="0"/>
                        <a:cs typeface="Times New Roman" panose="02020603050405020304" pitchFamily="18" charset="0"/>
                      </a:rPr>
                      <m:t>𝐸</m:t>
                    </m:r>
                    <m:r>
                      <a:rPr lang="en-US" sz="1634" i="1">
                        <a:latin typeface="Cambria Math" panose="02040503050406030204" pitchFamily="18" charset="0"/>
                        <a:ea typeface="Times New Roman" panose="02020603050405020304" pitchFamily="18" charset="0"/>
                        <a:cs typeface="Times New Roman" panose="02020603050405020304" pitchFamily="18" charset="0"/>
                      </a:rPr>
                      <m:t>=</m:t>
                    </m:r>
                    <m:r>
                      <a:rPr lang="en-US" sz="1634" i="1">
                        <a:latin typeface="Cambria Math" panose="02040503050406030204" pitchFamily="18" charset="0"/>
                        <a:ea typeface="Times New Roman" panose="02020603050405020304" pitchFamily="18" charset="0"/>
                        <a:cs typeface="Times New Roman" panose="02020603050405020304" pitchFamily="18" charset="0"/>
                      </a:rPr>
                      <m:t>𝑦</m:t>
                    </m:r>
                    <m:r>
                      <a:rPr lang="en-US" sz="1634"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634" i="1">
                                <a:latin typeface="Cambria Math" panose="02040503050406030204" pitchFamily="18" charset="0"/>
                                <a:ea typeface="Times New Roman" panose="02020603050405020304" pitchFamily="18" charset="0"/>
                                <a:cs typeface="Times New Roman" panose="02020603050405020304" pitchFamily="18" charset="0"/>
                              </a:rPr>
                              <m:t>𝑣</m:t>
                            </m:r>
                          </m:e>
                          <m:sup>
                            <m:r>
                              <a:rPr lang="en-US" sz="1634" i="1">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1634" i="1">
                            <a:latin typeface="Cambria Math" panose="02040503050406030204" pitchFamily="18" charset="0"/>
                            <a:ea typeface="Times New Roman" panose="02020603050405020304" pitchFamily="18" charset="0"/>
                            <a:cs typeface="Times New Roman" panose="02020603050405020304" pitchFamily="18" charset="0"/>
                          </a:rPr>
                          <m:t>2</m:t>
                        </m:r>
                        <m:r>
                          <a:rPr lang="en-US" sz="1634" i="1">
                            <a:latin typeface="Cambria Math" panose="02040503050406030204" pitchFamily="18" charset="0"/>
                            <a:ea typeface="Times New Roman" panose="02020603050405020304" pitchFamily="18" charset="0"/>
                            <a:cs typeface="Times New Roman" panose="02020603050405020304" pitchFamily="18" charset="0"/>
                          </a:rPr>
                          <m:t>𝑔</m:t>
                        </m:r>
                        <m:r>
                          <a:rPr lang="en-US" sz="1634" i="1">
                            <a:latin typeface="Cambria Math" panose="02040503050406030204" pitchFamily="18" charset="0"/>
                            <a:ea typeface="Times New Roman" panose="02020603050405020304" pitchFamily="18" charset="0"/>
                            <a:cs typeface="Times New Roman" panose="02020603050405020304" pitchFamily="18" charset="0"/>
                          </a:rPr>
                          <m:t> </m:t>
                        </m:r>
                      </m:den>
                    </m:f>
                  </m:oMath>
                </a14:m>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634" dirty="0">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634" i="1">
                        <a:latin typeface="Cambria Math" panose="02040503050406030204" pitchFamily="18" charset="0"/>
                        <a:ea typeface="Times New Roman" panose="02020603050405020304" pitchFamily="18" charset="0"/>
                        <a:cs typeface="Times New Roman" panose="02020603050405020304" pitchFamily="18" charset="0"/>
                      </a:rPr>
                      <m:t>→</m:t>
                    </m:r>
                    <m:r>
                      <a:rPr lang="en-US" sz="1634" i="1">
                        <a:latin typeface="Cambria Math" panose="02040503050406030204" pitchFamily="18" charset="0"/>
                        <a:ea typeface="Times New Roman" panose="02020603050405020304" pitchFamily="18" charset="0"/>
                        <a:cs typeface="Times New Roman" panose="02020603050405020304" pitchFamily="18" charset="0"/>
                      </a:rPr>
                      <m:t>𝐸</m:t>
                    </m:r>
                    <m:r>
                      <a:rPr lang="en-US" sz="1634" i="1">
                        <a:latin typeface="Cambria Math" panose="02040503050406030204" pitchFamily="18" charset="0"/>
                        <a:ea typeface="Times New Roman" panose="02020603050405020304" pitchFamily="18" charset="0"/>
                        <a:cs typeface="Times New Roman" panose="02020603050405020304" pitchFamily="18" charset="0"/>
                      </a:rPr>
                      <m:t>=</m:t>
                    </m:r>
                    <m:r>
                      <a:rPr lang="en-US" sz="1634" i="1">
                        <a:latin typeface="Cambria Math" panose="02040503050406030204" pitchFamily="18" charset="0"/>
                        <a:ea typeface="Times New Roman" panose="02020603050405020304" pitchFamily="18" charset="0"/>
                        <a:cs typeface="Times New Roman" panose="02020603050405020304" pitchFamily="18" charset="0"/>
                      </a:rPr>
                      <m:t>𝑦</m:t>
                    </m:r>
                    <m:r>
                      <a:rPr lang="en-US" sz="1634"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634" i="1">
                                <a:latin typeface="Cambria Math" panose="02040503050406030204" pitchFamily="18" charset="0"/>
                                <a:ea typeface="Times New Roman" panose="02020603050405020304" pitchFamily="18" charset="0"/>
                                <a:cs typeface="Times New Roman" panose="02020603050405020304" pitchFamily="18" charset="0"/>
                              </a:rPr>
                              <m:t>𝑄</m:t>
                            </m:r>
                          </m:e>
                          <m:sup>
                            <m:r>
                              <a:rPr lang="en-US" sz="1634" i="1">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1634" i="1">
                            <a:latin typeface="Cambria Math" panose="02040503050406030204" pitchFamily="18" charset="0"/>
                            <a:ea typeface="Times New Roman" panose="02020603050405020304" pitchFamily="18" charset="0"/>
                            <a:cs typeface="Times New Roman" panose="02020603050405020304" pitchFamily="18" charset="0"/>
                          </a:rPr>
                          <m:t>2</m:t>
                        </m:r>
                        <m:r>
                          <a:rPr lang="en-US" sz="1634" i="1">
                            <a:latin typeface="Cambria Math" panose="02040503050406030204" pitchFamily="18" charset="0"/>
                            <a:ea typeface="Times New Roman" panose="02020603050405020304" pitchFamily="18" charset="0"/>
                            <a:cs typeface="Times New Roman" panose="02020603050405020304" pitchFamily="18" charset="0"/>
                          </a:rPr>
                          <m:t>𝑔</m:t>
                        </m:r>
                        <m:sSup>
                          <m:sSup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634" i="1">
                                <a:latin typeface="Cambria Math" panose="02040503050406030204" pitchFamily="18" charset="0"/>
                                <a:ea typeface="Times New Roman" panose="02020603050405020304" pitchFamily="18" charset="0"/>
                                <a:cs typeface="Times New Roman" panose="02020603050405020304" pitchFamily="18" charset="0"/>
                              </a:rPr>
                              <m:t>𝐴</m:t>
                            </m:r>
                          </m:e>
                          <m:sup>
                            <m:r>
                              <a:rPr lang="en-US" sz="1634" i="1">
                                <a:latin typeface="Cambria Math" panose="02040503050406030204" pitchFamily="18" charset="0"/>
                                <a:ea typeface="Times New Roman" panose="02020603050405020304" pitchFamily="18" charset="0"/>
                                <a:cs typeface="Times New Roman" panose="02020603050405020304" pitchFamily="18" charset="0"/>
                              </a:rPr>
                              <m:t>2 </m:t>
                            </m:r>
                          </m:sup>
                        </m:sSup>
                      </m:den>
                    </m:f>
                    <m:r>
                      <a:rPr lang="en-US" sz="1634" i="1">
                        <a:latin typeface="Cambria Math" panose="02040503050406030204" pitchFamily="18" charset="0"/>
                        <a:ea typeface="Times New Roman" panose="02020603050405020304" pitchFamily="18" charset="0"/>
                        <a:cs typeface="Times New Roman" panose="02020603050405020304" pitchFamily="18" charset="0"/>
                      </a:rPr>
                      <m:t> </m:t>
                    </m:r>
                    <m:d>
                      <m:dPr>
                        <m:begChr m:val="["/>
                        <m:endChr m:val="]"/>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dPr>
                      <m:e>
                        <m:r>
                          <a:rPr lang="en-US" sz="1634" i="1">
                            <a:latin typeface="Cambria Math" panose="02040503050406030204" pitchFamily="18" charset="0"/>
                            <a:ea typeface="Times New Roman" panose="02020603050405020304" pitchFamily="18" charset="0"/>
                            <a:cs typeface="Times New Roman" panose="02020603050405020304" pitchFamily="18" charset="0"/>
                          </a:rPr>
                          <m:t>∴</m:t>
                        </m:r>
                        <m:r>
                          <a:rPr lang="en-US" sz="1634" i="1">
                            <a:latin typeface="Cambria Math" panose="02040503050406030204" pitchFamily="18" charset="0"/>
                            <a:ea typeface="Times New Roman" panose="02020603050405020304" pitchFamily="18" charset="0"/>
                            <a:cs typeface="Times New Roman" panose="02020603050405020304" pitchFamily="18" charset="0"/>
                          </a:rPr>
                          <m:t>𝑄</m:t>
                        </m:r>
                        <m:r>
                          <a:rPr lang="en-US" sz="1634" i="1">
                            <a:latin typeface="Cambria Math" panose="02040503050406030204" pitchFamily="18" charset="0"/>
                            <a:ea typeface="Times New Roman" panose="02020603050405020304" pitchFamily="18" charset="0"/>
                            <a:cs typeface="Times New Roman" panose="02020603050405020304" pitchFamily="18" charset="0"/>
                          </a:rPr>
                          <m:t>=</m:t>
                        </m:r>
                        <m:r>
                          <a:rPr lang="en-US" sz="1634" i="1">
                            <a:latin typeface="Cambria Math" panose="02040503050406030204" pitchFamily="18" charset="0"/>
                            <a:ea typeface="Times New Roman" panose="02020603050405020304" pitchFamily="18" charset="0"/>
                            <a:cs typeface="Times New Roman" panose="02020603050405020304" pitchFamily="18" charset="0"/>
                          </a:rPr>
                          <m:t>𝐴𝑉</m:t>
                        </m:r>
                      </m:e>
                    </m:d>
                  </m:oMath>
                </a14:m>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634" dirty="0">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634" i="1">
                        <a:latin typeface="Cambria Math" panose="02040503050406030204" pitchFamily="18" charset="0"/>
                        <a:ea typeface="Times New Roman" panose="02020603050405020304" pitchFamily="18" charset="0"/>
                        <a:cs typeface="Times New Roman" panose="02020603050405020304" pitchFamily="18" charset="0"/>
                      </a:rPr>
                      <m:t>→</m:t>
                    </m:r>
                    <m:r>
                      <a:rPr lang="en-US" sz="1634" i="1">
                        <a:latin typeface="Cambria Math" panose="02040503050406030204" pitchFamily="18" charset="0"/>
                        <a:ea typeface="Times New Roman" panose="02020603050405020304" pitchFamily="18" charset="0"/>
                        <a:cs typeface="Times New Roman" panose="02020603050405020304" pitchFamily="18" charset="0"/>
                      </a:rPr>
                      <m:t>𝑄</m:t>
                    </m:r>
                    <m:r>
                      <a:rPr lang="en-US" sz="1634" i="1">
                        <a:latin typeface="Cambria Math" panose="02040503050406030204" pitchFamily="18" charset="0"/>
                        <a:ea typeface="Times New Roman" panose="02020603050405020304" pitchFamily="18" charset="0"/>
                        <a:cs typeface="Times New Roman" panose="02020603050405020304" pitchFamily="18" charset="0"/>
                      </a:rPr>
                      <m:t>=</m:t>
                    </m:r>
                    <m:r>
                      <a:rPr lang="en-US" sz="1634" i="1">
                        <a:latin typeface="Cambria Math" panose="02040503050406030204" pitchFamily="18" charset="0"/>
                        <a:ea typeface="Times New Roman" panose="02020603050405020304" pitchFamily="18" charset="0"/>
                        <a:cs typeface="Times New Roman" panose="02020603050405020304" pitchFamily="18" charset="0"/>
                      </a:rPr>
                      <m:t>𝐴</m:t>
                    </m:r>
                    <m:rad>
                      <m:radPr>
                        <m:degHide m:val="on"/>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1634" i="1">
                            <a:latin typeface="Cambria Math" panose="02040503050406030204" pitchFamily="18" charset="0"/>
                            <a:ea typeface="Times New Roman" panose="02020603050405020304" pitchFamily="18" charset="0"/>
                            <a:cs typeface="Times New Roman" panose="02020603050405020304" pitchFamily="18" charset="0"/>
                          </a:rPr>
                          <m:t>2</m:t>
                        </m:r>
                        <m:r>
                          <a:rPr lang="en-US" sz="1634" i="1">
                            <a:latin typeface="Cambria Math" panose="02040503050406030204" pitchFamily="18" charset="0"/>
                            <a:ea typeface="Times New Roman" panose="02020603050405020304" pitchFamily="18" charset="0"/>
                            <a:cs typeface="Times New Roman" panose="02020603050405020304" pitchFamily="18" charset="0"/>
                          </a:rPr>
                          <m:t>𝑔</m:t>
                        </m:r>
                        <m:d>
                          <m:d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dPr>
                          <m:e>
                            <m:r>
                              <a:rPr lang="en-US" sz="1634" i="1">
                                <a:latin typeface="Cambria Math" panose="02040503050406030204" pitchFamily="18" charset="0"/>
                                <a:ea typeface="Times New Roman" panose="02020603050405020304" pitchFamily="18" charset="0"/>
                                <a:cs typeface="Times New Roman" panose="02020603050405020304" pitchFamily="18" charset="0"/>
                              </a:rPr>
                              <m:t>𝐸</m:t>
                            </m:r>
                            <m:r>
                              <a:rPr lang="en-US" sz="1634" i="1">
                                <a:latin typeface="Cambria Math" panose="02040503050406030204" pitchFamily="18" charset="0"/>
                                <a:ea typeface="Times New Roman" panose="02020603050405020304" pitchFamily="18" charset="0"/>
                                <a:cs typeface="Times New Roman" panose="02020603050405020304" pitchFamily="18" charset="0"/>
                              </a:rPr>
                              <m:t>−</m:t>
                            </m:r>
                            <m:r>
                              <a:rPr lang="en-US" sz="1634" i="1">
                                <a:latin typeface="Cambria Math" panose="02040503050406030204" pitchFamily="18" charset="0"/>
                                <a:ea typeface="Times New Roman" panose="02020603050405020304" pitchFamily="18" charset="0"/>
                                <a:cs typeface="Times New Roman" panose="02020603050405020304" pitchFamily="18" charset="0"/>
                              </a:rPr>
                              <m:t>𝑦</m:t>
                            </m:r>
                          </m:e>
                        </m:d>
                      </m:e>
                    </m:rad>
                  </m:oMath>
                </a14:m>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634" dirty="0">
                    <a:latin typeface="Calibri" panose="020F0502020204030204" pitchFamily="34" charset="0"/>
                    <a:ea typeface="Times New Roman" panose="02020603050405020304" pitchFamily="18" charset="0"/>
                    <a:cs typeface="Times New Roman" panose="02020603050405020304" pitchFamily="18" charset="0"/>
                  </a:rPr>
                  <a:t>If q is the discharge per unit width of the channel, then </a:t>
                </a:r>
                <a14:m>
                  <m:oMath xmlns:m="http://schemas.openxmlformats.org/officeDocument/2006/math">
                    <m:r>
                      <a:rPr lang="en-US" sz="1634" i="1">
                        <a:latin typeface="Cambria Math" panose="02040503050406030204" pitchFamily="18" charset="0"/>
                        <a:ea typeface="Times New Roman" panose="02020603050405020304" pitchFamily="18" charset="0"/>
                        <a:cs typeface="Times New Roman" panose="02020603050405020304" pitchFamily="18" charset="0"/>
                      </a:rPr>
                      <m:t>𝐴</m:t>
                    </m:r>
                    <m:r>
                      <a:rPr lang="en-US" sz="1634" i="1">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dPr>
                      <m:e>
                        <m:r>
                          <a:rPr lang="en-US" sz="1634" i="1">
                            <a:latin typeface="Cambria Math" panose="02040503050406030204" pitchFamily="18" charset="0"/>
                            <a:ea typeface="Times New Roman" panose="02020603050405020304" pitchFamily="18" charset="0"/>
                            <a:cs typeface="Times New Roman" panose="02020603050405020304" pitchFamily="18" charset="0"/>
                          </a:rPr>
                          <m:t>1×</m:t>
                        </m:r>
                        <m:r>
                          <a:rPr lang="en-US" sz="1634" i="1">
                            <a:latin typeface="Cambria Math" panose="02040503050406030204" pitchFamily="18" charset="0"/>
                            <a:ea typeface="Times New Roman" panose="02020603050405020304" pitchFamily="18" charset="0"/>
                            <a:cs typeface="Times New Roman" panose="02020603050405020304" pitchFamily="18" charset="0"/>
                          </a:rPr>
                          <m:t>𝑦</m:t>
                        </m:r>
                      </m:e>
                    </m:d>
                    <m:r>
                      <a:rPr lang="en-US" sz="1634" i="1">
                        <a:latin typeface="Cambria Math" panose="02040503050406030204" pitchFamily="18" charset="0"/>
                        <a:ea typeface="Times New Roman" panose="02020603050405020304" pitchFamily="18" charset="0"/>
                        <a:cs typeface="Times New Roman" panose="02020603050405020304" pitchFamily="18" charset="0"/>
                      </a:rPr>
                      <m:t>=</m:t>
                    </m:r>
                    <m:r>
                      <a:rPr lang="en-US" sz="1634" i="1">
                        <a:latin typeface="Cambria Math" panose="02040503050406030204" pitchFamily="18" charset="0"/>
                        <a:ea typeface="Times New Roman" panose="02020603050405020304" pitchFamily="18" charset="0"/>
                        <a:cs typeface="Times New Roman" panose="02020603050405020304" pitchFamily="18" charset="0"/>
                      </a:rPr>
                      <m:t>𝑦</m:t>
                    </m:r>
                  </m:oMath>
                </a14:m>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634" dirty="0">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634" i="1">
                        <a:latin typeface="Cambria Math" panose="02040503050406030204" pitchFamily="18" charset="0"/>
                        <a:ea typeface="Times New Roman" panose="02020603050405020304" pitchFamily="18" charset="0"/>
                        <a:cs typeface="Times New Roman" panose="02020603050405020304" pitchFamily="18" charset="0"/>
                      </a:rPr>
                      <m:t>∴</m:t>
                    </m:r>
                    <m:r>
                      <a:rPr lang="en-US" sz="1634" i="1">
                        <a:latin typeface="Cambria Math" panose="02040503050406030204" pitchFamily="18" charset="0"/>
                        <a:ea typeface="Times New Roman" panose="02020603050405020304" pitchFamily="18" charset="0"/>
                        <a:cs typeface="Times New Roman" panose="02020603050405020304" pitchFamily="18" charset="0"/>
                      </a:rPr>
                      <m:t>𝑄</m:t>
                    </m:r>
                    <m:r>
                      <a:rPr lang="en-US" sz="1634" i="1">
                        <a:latin typeface="Cambria Math" panose="02040503050406030204" pitchFamily="18" charset="0"/>
                        <a:ea typeface="Times New Roman" panose="02020603050405020304" pitchFamily="18" charset="0"/>
                        <a:cs typeface="Times New Roman" panose="02020603050405020304" pitchFamily="18" charset="0"/>
                      </a:rPr>
                      <m:t>=</m:t>
                    </m:r>
                    <m:r>
                      <a:rPr lang="en-US" sz="1634" i="1">
                        <a:latin typeface="Cambria Math" panose="02040503050406030204" pitchFamily="18" charset="0"/>
                        <a:ea typeface="Times New Roman" panose="02020603050405020304" pitchFamily="18" charset="0"/>
                        <a:cs typeface="Times New Roman" panose="02020603050405020304" pitchFamily="18" charset="0"/>
                      </a:rPr>
                      <m:t>𝑌</m:t>
                    </m:r>
                    <m:rad>
                      <m:radPr>
                        <m:degHide m:val="on"/>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1634" i="1">
                            <a:latin typeface="Cambria Math" panose="02040503050406030204" pitchFamily="18" charset="0"/>
                            <a:ea typeface="Times New Roman" panose="02020603050405020304" pitchFamily="18" charset="0"/>
                            <a:cs typeface="Times New Roman" panose="02020603050405020304" pitchFamily="18" charset="0"/>
                          </a:rPr>
                          <m:t>2</m:t>
                        </m:r>
                        <m:r>
                          <a:rPr lang="en-US" sz="1634" i="1">
                            <a:latin typeface="Cambria Math" panose="02040503050406030204" pitchFamily="18" charset="0"/>
                            <a:ea typeface="Times New Roman" panose="02020603050405020304" pitchFamily="18" charset="0"/>
                            <a:cs typeface="Times New Roman" panose="02020603050405020304" pitchFamily="18" charset="0"/>
                          </a:rPr>
                          <m:t>𝑔</m:t>
                        </m:r>
                        <m:d>
                          <m:d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dPr>
                          <m:e>
                            <m:r>
                              <a:rPr lang="en-US" sz="1634" i="1">
                                <a:latin typeface="Cambria Math" panose="02040503050406030204" pitchFamily="18" charset="0"/>
                                <a:ea typeface="Times New Roman" panose="02020603050405020304" pitchFamily="18" charset="0"/>
                                <a:cs typeface="Times New Roman" panose="02020603050405020304" pitchFamily="18" charset="0"/>
                              </a:rPr>
                              <m:t>𝐸</m:t>
                            </m:r>
                            <m:r>
                              <a:rPr lang="en-US" sz="1634" i="1">
                                <a:latin typeface="Cambria Math" panose="02040503050406030204" pitchFamily="18" charset="0"/>
                                <a:ea typeface="Times New Roman" panose="02020603050405020304" pitchFamily="18" charset="0"/>
                                <a:cs typeface="Times New Roman" panose="02020603050405020304" pitchFamily="18" charset="0"/>
                              </a:rPr>
                              <m:t>−</m:t>
                            </m:r>
                            <m:r>
                              <a:rPr lang="en-US" sz="1634" i="1">
                                <a:latin typeface="Cambria Math" panose="02040503050406030204" pitchFamily="18" charset="0"/>
                                <a:ea typeface="Times New Roman" panose="02020603050405020304" pitchFamily="18" charset="0"/>
                                <a:cs typeface="Times New Roman" panose="02020603050405020304" pitchFamily="18" charset="0"/>
                              </a:rPr>
                              <m:t>𝑦</m:t>
                            </m:r>
                          </m:e>
                        </m:d>
                      </m:e>
                    </m:rad>
                  </m:oMath>
                </a14:m>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634" dirty="0">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634"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634" i="1">
                            <a:latin typeface="Cambria Math" panose="02040503050406030204" pitchFamily="18" charset="0"/>
                            <a:ea typeface="Times New Roman" panose="02020603050405020304" pitchFamily="18" charset="0"/>
                            <a:cs typeface="Times New Roman" panose="02020603050405020304" pitchFamily="18" charset="0"/>
                          </a:rPr>
                          <m:t>𝑑𝑄</m:t>
                        </m:r>
                      </m:num>
                      <m:den>
                        <m:r>
                          <a:rPr lang="en-US" sz="1634" i="1">
                            <a:latin typeface="Cambria Math" panose="02040503050406030204" pitchFamily="18" charset="0"/>
                            <a:ea typeface="Times New Roman" panose="02020603050405020304" pitchFamily="18" charset="0"/>
                            <a:cs typeface="Times New Roman" panose="02020603050405020304" pitchFamily="18" charset="0"/>
                          </a:rPr>
                          <m:t>𝑑𝑦</m:t>
                        </m:r>
                      </m:den>
                    </m:f>
                    <m:r>
                      <a:rPr lang="en-US" sz="1634" i="1">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1634" i="1">
                            <a:latin typeface="Cambria Math" panose="02040503050406030204" pitchFamily="18" charset="0"/>
                            <a:ea typeface="Times New Roman" panose="02020603050405020304" pitchFamily="18" charset="0"/>
                            <a:cs typeface="Times New Roman" panose="02020603050405020304" pitchFamily="18" charset="0"/>
                          </a:rPr>
                          <m:t>2</m:t>
                        </m:r>
                        <m:r>
                          <a:rPr lang="en-US" sz="1634" i="1">
                            <a:latin typeface="Cambria Math" panose="02040503050406030204" pitchFamily="18" charset="0"/>
                            <a:ea typeface="Times New Roman" panose="02020603050405020304" pitchFamily="18" charset="0"/>
                            <a:cs typeface="Times New Roman" panose="02020603050405020304" pitchFamily="18" charset="0"/>
                          </a:rPr>
                          <m:t>𝑔</m:t>
                        </m:r>
                      </m:e>
                    </m:rad>
                    <m:f>
                      <m:f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634" i="1">
                            <a:latin typeface="Cambria Math" panose="02040503050406030204" pitchFamily="18" charset="0"/>
                            <a:ea typeface="Times New Roman" panose="02020603050405020304" pitchFamily="18" charset="0"/>
                            <a:cs typeface="Times New Roman" panose="02020603050405020304" pitchFamily="18" charset="0"/>
                          </a:rPr>
                          <m:t>𝑑</m:t>
                        </m:r>
                      </m:num>
                      <m:den>
                        <m:r>
                          <a:rPr lang="en-US" sz="1634" i="1">
                            <a:latin typeface="Cambria Math" panose="02040503050406030204" pitchFamily="18" charset="0"/>
                            <a:ea typeface="Times New Roman" panose="02020603050405020304" pitchFamily="18" charset="0"/>
                            <a:cs typeface="Times New Roman" panose="02020603050405020304" pitchFamily="18" charset="0"/>
                          </a:rPr>
                          <m:t>𝑑𝑦</m:t>
                        </m:r>
                      </m:den>
                    </m:f>
                    <m:d>
                      <m:dPr>
                        <m:begChr m:val="["/>
                        <m:endChr m:val="]"/>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dPr>
                      <m:e>
                        <m:r>
                          <a:rPr lang="en-US" sz="1634" i="1">
                            <a:latin typeface="Cambria Math" panose="02040503050406030204" pitchFamily="18" charset="0"/>
                            <a:ea typeface="Times New Roman" panose="02020603050405020304" pitchFamily="18" charset="0"/>
                            <a:cs typeface="Times New Roman" panose="02020603050405020304" pitchFamily="18" charset="0"/>
                          </a:rPr>
                          <m:t>𝑦</m:t>
                        </m:r>
                        <m:rad>
                          <m:radPr>
                            <m:degHide m:val="on"/>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1634" i="1">
                                <a:latin typeface="Cambria Math" panose="02040503050406030204" pitchFamily="18" charset="0"/>
                                <a:ea typeface="Times New Roman" panose="02020603050405020304" pitchFamily="18" charset="0"/>
                                <a:cs typeface="Times New Roman" panose="02020603050405020304" pitchFamily="18" charset="0"/>
                              </a:rPr>
                              <m:t>𝐸</m:t>
                            </m:r>
                            <m:r>
                              <a:rPr lang="en-US" sz="1634" i="1">
                                <a:latin typeface="Cambria Math" panose="02040503050406030204" pitchFamily="18" charset="0"/>
                                <a:ea typeface="Times New Roman" panose="02020603050405020304" pitchFamily="18" charset="0"/>
                                <a:cs typeface="Times New Roman" panose="02020603050405020304" pitchFamily="18" charset="0"/>
                              </a:rPr>
                              <m:t>−</m:t>
                            </m:r>
                            <m:r>
                              <a:rPr lang="en-US" sz="1634" i="1">
                                <a:latin typeface="Cambria Math" panose="02040503050406030204" pitchFamily="18" charset="0"/>
                                <a:ea typeface="Times New Roman" panose="02020603050405020304" pitchFamily="18" charset="0"/>
                                <a:cs typeface="Times New Roman" panose="02020603050405020304" pitchFamily="18" charset="0"/>
                              </a:rPr>
                              <m:t>𝑦</m:t>
                            </m:r>
                          </m:e>
                        </m:rad>
                      </m:e>
                    </m:d>
                  </m:oMath>
                </a14:m>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634" dirty="0">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634" i="1">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634" dirty="0">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634" i="1">
                            <a:latin typeface="Cambria Math" panose="02040503050406030204" pitchFamily="18" charset="0"/>
                            <a:ea typeface="Times New Roman" panose="02020603050405020304" pitchFamily="18" charset="0"/>
                            <a:cs typeface="Times New Roman" panose="02020603050405020304" pitchFamily="18" charset="0"/>
                          </a:rPr>
                          <m:t>𝑑𝑄</m:t>
                        </m:r>
                      </m:num>
                      <m:den>
                        <m:r>
                          <a:rPr lang="en-US" sz="1634" i="1">
                            <a:latin typeface="Cambria Math" panose="02040503050406030204" pitchFamily="18" charset="0"/>
                            <a:ea typeface="Times New Roman" panose="02020603050405020304" pitchFamily="18" charset="0"/>
                            <a:cs typeface="Times New Roman" panose="02020603050405020304" pitchFamily="18" charset="0"/>
                          </a:rPr>
                          <m:t>𝑑𝑦</m:t>
                        </m:r>
                      </m:den>
                    </m:f>
                    <m:r>
                      <a:rPr lang="en-US" sz="1634" i="1">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1634" i="1">
                            <a:latin typeface="Cambria Math" panose="02040503050406030204" pitchFamily="18" charset="0"/>
                            <a:ea typeface="Times New Roman" panose="02020603050405020304" pitchFamily="18" charset="0"/>
                            <a:cs typeface="Times New Roman" panose="02020603050405020304" pitchFamily="18" charset="0"/>
                          </a:rPr>
                          <m:t>2</m:t>
                        </m:r>
                        <m:r>
                          <a:rPr lang="en-US" sz="1634" i="1">
                            <a:latin typeface="Cambria Math" panose="02040503050406030204" pitchFamily="18" charset="0"/>
                            <a:ea typeface="Times New Roman" panose="02020603050405020304" pitchFamily="18" charset="0"/>
                            <a:cs typeface="Times New Roman" panose="02020603050405020304" pitchFamily="18" charset="0"/>
                          </a:rPr>
                          <m:t>𝑔</m:t>
                        </m:r>
                      </m:e>
                    </m:rad>
                    <m:d>
                      <m:dPr>
                        <m:begChr m:val="["/>
                        <m:endChr m:val="]"/>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dPr>
                      <m:e>
                        <m:rad>
                          <m:radPr>
                            <m:degHide m:val="on"/>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1634" i="1">
                                <a:latin typeface="Cambria Math" panose="02040503050406030204" pitchFamily="18" charset="0"/>
                                <a:ea typeface="Times New Roman" panose="02020603050405020304" pitchFamily="18" charset="0"/>
                                <a:cs typeface="Times New Roman" panose="02020603050405020304" pitchFamily="18" charset="0"/>
                              </a:rPr>
                              <m:t>𝐸</m:t>
                            </m:r>
                            <m:r>
                              <a:rPr lang="en-US" sz="1634" i="1">
                                <a:latin typeface="Cambria Math" panose="02040503050406030204" pitchFamily="18" charset="0"/>
                                <a:ea typeface="Times New Roman" panose="02020603050405020304" pitchFamily="18" charset="0"/>
                                <a:cs typeface="Times New Roman" panose="02020603050405020304" pitchFamily="18" charset="0"/>
                              </a:rPr>
                              <m:t>−</m:t>
                            </m:r>
                            <m:r>
                              <a:rPr lang="en-US" sz="1634" i="1">
                                <a:latin typeface="Cambria Math" panose="02040503050406030204" pitchFamily="18" charset="0"/>
                                <a:ea typeface="Times New Roman" panose="02020603050405020304" pitchFamily="18" charset="0"/>
                                <a:cs typeface="Times New Roman" panose="02020603050405020304" pitchFamily="18" charset="0"/>
                              </a:rPr>
                              <m:t>𝑦</m:t>
                            </m:r>
                          </m:e>
                        </m:rad>
                        <m:r>
                          <a:rPr lang="en-US" sz="1634"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634" i="1">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1634" i="1">
                                <a:latin typeface="Cambria Math" panose="02040503050406030204" pitchFamily="18" charset="0"/>
                                <a:ea typeface="Times New Roman" panose="02020603050405020304" pitchFamily="18" charset="0"/>
                                <a:cs typeface="Times New Roman" panose="02020603050405020304" pitchFamily="18" charset="0"/>
                              </a:rPr>
                              <m:t>2</m:t>
                            </m:r>
                            <m:rad>
                              <m:radPr>
                                <m:degHide m:val="on"/>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1634" i="1">
                                    <a:latin typeface="Cambria Math" panose="02040503050406030204" pitchFamily="18" charset="0"/>
                                    <a:ea typeface="Times New Roman" panose="02020603050405020304" pitchFamily="18" charset="0"/>
                                    <a:cs typeface="Times New Roman" panose="02020603050405020304" pitchFamily="18" charset="0"/>
                                  </a:rPr>
                                  <m:t>𝐸</m:t>
                                </m:r>
                                <m:r>
                                  <a:rPr lang="en-US" sz="1634" i="1">
                                    <a:latin typeface="Cambria Math" panose="02040503050406030204" pitchFamily="18" charset="0"/>
                                    <a:ea typeface="Times New Roman" panose="02020603050405020304" pitchFamily="18" charset="0"/>
                                    <a:cs typeface="Times New Roman" panose="02020603050405020304" pitchFamily="18" charset="0"/>
                                  </a:rPr>
                                  <m:t>−</m:t>
                                </m:r>
                                <m:r>
                                  <a:rPr lang="en-US" sz="1634" i="1">
                                    <a:latin typeface="Cambria Math" panose="02040503050406030204" pitchFamily="18" charset="0"/>
                                    <a:ea typeface="Times New Roman" panose="02020603050405020304" pitchFamily="18" charset="0"/>
                                    <a:cs typeface="Times New Roman" panose="02020603050405020304" pitchFamily="18" charset="0"/>
                                  </a:rPr>
                                  <m:t>𝑦</m:t>
                                </m:r>
                              </m:e>
                            </m:rad>
                          </m:den>
                        </m:f>
                      </m:e>
                    </m:d>
                  </m:oMath>
                </a14:m>
                <a:endParaRPr lang="en-US" sz="1089"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2084935" y="593592"/>
                <a:ext cx="7883818" cy="4707635"/>
              </a:xfrm>
              <a:prstGeom prst="rect">
                <a:avLst/>
              </a:prstGeom>
              <a:blipFill>
                <a:blip r:embed="rId2"/>
                <a:stretch>
                  <a:fillRect l="-483"/>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54B2229E-04C6-FDEE-0785-05FA20DB60D1}"/>
              </a:ext>
            </a:extLst>
          </p:cNvPr>
          <p:cNvSpPr>
            <a:spLocks noGrp="1"/>
          </p:cNvSpPr>
          <p:nvPr>
            <p:ph type="sldNum" sz="quarter" idx="12"/>
          </p:nvPr>
        </p:nvSpPr>
        <p:spPr/>
        <p:txBody>
          <a:bodyPr/>
          <a:lstStyle/>
          <a:p>
            <a:fld id="{34216374-E7D6-4C74-ADA3-2C9987A1DEB2}" type="slidenum">
              <a:rPr lang="en-US" smtClean="0"/>
              <a:t>66</a:t>
            </a:fld>
            <a:endParaRPr lang="en-US"/>
          </a:p>
        </p:txBody>
      </p:sp>
    </p:spTree>
    <p:extLst>
      <p:ext uri="{BB962C8B-B14F-4D97-AF65-F5344CB8AC3E}">
        <p14:creationId xmlns:p14="http://schemas.microsoft.com/office/powerpoint/2010/main" val="42467809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2292403" y="593591"/>
                <a:ext cx="7676350" cy="5787418"/>
              </a:xfrm>
              <a:prstGeom prst="rect">
                <a:avLst/>
              </a:prstGeom>
            </p:spPr>
            <p:txBody>
              <a:bodyPr wrap="square">
                <a:spAutoFit/>
              </a:bodyPr>
              <a:lstStyle/>
              <a:p>
                <a:pPr>
                  <a:lnSpc>
                    <a:spcPct val="107000"/>
                  </a:lnSpc>
                  <a:spcAft>
                    <a:spcPts val="726"/>
                  </a:spcAft>
                </a:pPr>
                <a:r>
                  <a:rPr lang="en-US" sz="1634">
                    <a:latin typeface="Calibri" panose="020F0502020204030204" pitchFamily="34" charset="0"/>
                    <a:ea typeface="Times New Roman" panose="02020603050405020304" pitchFamily="18" charset="0"/>
                    <a:cs typeface="Times New Roman" panose="02020603050405020304" pitchFamily="18" charset="0"/>
                  </a:rPr>
                  <a:t>For critical state of flow,</a:t>
                </a:r>
                <a14:m>
                  <m:oMath xmlns:m="http://schemas.openxmlformats.org/officeDocument/2006/math">
                    <m:r>
                      <a:rPr lang="en-US" sz="1634" i="1">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634" i="1">
                            <a:latin typeface="Cambria Math" panose="02040503050406030204" pitchFamily="18" charset="0"/>
                            <a:ea typeface="Times New Roman" panose="02020603050405020304" pitchFamily="18" charset="0"/>
                            <a:cs typeface="Times New Roman" panose="02020603050405020304" pitchFamily="18" charset="0"/>
                          </a:rPr>
                          <m:t>𝑑𝑄</m:t>
                        </m:r>
                      </m:num>
                      <m:den>
                        <m:r>
                          <a:rPr lang="en-US" sz="1634" i="1">
                            <a:latin typeface="Cambria Math" panose="02040503050406030204" pitchFamily="18" charset="0"/>
                            <a:ea typeface="Times New Roman" panose="02020603050405020304" pitchFamily="18" charset="0"/>
                            <a:cs typeface="Times New Roman" panose="02020603050405020304" pitchFamily="18" charset="0"/>
                          </a:rPr>
                          <m:t>𝑑𝑦</m:t>
                        </m:r>
                      </m:den>
                    </m:f>
                    <m:r>
                      <a:rPr lang="en-US" sz="1634" i="1">
                        <a:latin typeface="Cambria Math" panose="02040503050406030204" pitchFamily="18" charset="0"/>
                        <a:ea typeface="Times New Roman" panose="02020603050405020304" pitchFamily="18" charset="0"/>
                        <a:cs typeface="Times New Roman" panose="02020603050405020304" pitchFamily="18" charset="0"/>
                      </a:rPr>
                      <m:t>=0 </m:t>
                    </m:r>
                    <m:r>
                      <a:rPr lang="en-US" sz="1634" i="1">
                        <a:latin typeface="Cambria Math" panose="02040503050406030204" pitchFamily="18" charset="0"/>
                        <a:ea typeface="Times New Roman" panose="02020603050405020304" pitchFamily="18" charset="0"/>
                        <a:cs typeface="Times New Roman" panose="02020603050405020304" pitchFamily="18" charset="0"/>
                      </a:rPr>
                      <m:t>𝑎𝑛𝑑</m:t>
                    </m:r>
                    <m:r>
                      <a:rPr lang="en-US" sz="1634" i="1">
                        <a:latin typeface="Cambria Math" panose="02040503050406030204" pitchFamily="18" charset="0"/>
                        <a:ea typeface="Times New Roman" panose="02020603050405020304" pitchFamily="18" charset="0"/>
                        <a:cs typeface="Times New Roman" panose="02020603050405020304" pitchFamily="18" charset="0"/>
                      </a:rPr>
                      <m:t> </m:t>
                    </m:r>
                    <m:r>
                      <a:rPr lang="en-US" sz="1634" i="1">
                        <a:latin typeface="Cambria Math" panose="02040503050406030204" pitchFamily="18" charset="0"/>
                        <a:ea typeface="Times New Roman" panose="02020603050405020304" pitchFamily="18" charset="0"/>
                        <a:cs typeface="Times New Roman" panose="02020603050405020304" pitchFamily="18" charset="0"/>
                      </a:rPr>
                      <m:t>𝑦</m:t>
                    </m:r>
                    <m:r>
                      <a:rPr lang="en-US" sz="1634"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634" i="1">
                            <a:latin typeface="Cambria Math" panose="02040503050406030204" pitchFamily="18" charset="0"/>
                            <a:ea typeface="Times New Roman" panose="02020603050405020304" pitchFamily="18" charset="0"/>
                            <a:cs typeface="Times New Roman" panose="02020603050405020304" pitchFamily="18" charset="0"/>
                          </a:rPr>
                          <m:t>𝑦</m:t>
                        </m:r>
                      </m:e>
                      <m:sub>
                        <m:r>
                          <a:rPr lang="en-US" sz="1634" i="1">
                            <a:latin typeface="Cambria Math" panose="02040503050406030204" pitchFamily="18" charset="0"/>
                            <a:ea typeface="Times New Roman" panose="02020603050405020304" pitchFamily="18" charset="0"/>
                            <a:cs typeface="Times New Roman" panose="02020603050405020304" pitchFamily="18" charset="0"/>
                          </a:rPr>
                          <m:t>𝑐</m:t>
                        </m:r>
                      </m:sub>
                    </m:sSub>
                  </m:oMath>
                </a14:m>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634" dirty="0">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1634" i="1">
                            <a:latin typeface="Cambria Math" panose="02040503050406030204" pitchFamily="18" charset="0"/>
                            <a:ea typeface="Times New Roman" panose="02020603050405020304" pitchFamily="18" charset="0"/>
                            <a:cs typeface="Times New Roman" panose="02020603050405020304" pitchFamily="18" charset="0"/>
                          </a:rPr>
                          <m:t>𝐸</m:t>
                        </m:r>
                        <m:r>
                          <a:rPr lang="en-US" sz="1634"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634" i="1">
                                <a:latin typeface="Cambria Math" panose="02040503050406030204" pitchFamily="18" charset="0"/>
                                <a:ea typeface="Times New Roman" panose="02020603050405020304" pitchFamily="18" charset="0"/>
                                <a:cs typeface="Times New Roman" panose="02020603050405020304" pitchFamily="18" charset="0"/>
                              </a:rPr>
                              <m:t>𝑦</m:t>
                            </m:r>
                          </m:e>
                          <m:sub>
                            <m:r>
                              <a:rPr lang="en-US" sz="1634" i="1">
                                <a:latin typeface="Cambria Math" panose="02040503050406030204" pitchFamily="18" charset="0"/>
                                <a:ea typeface="Times New Roman" panose="02020603050405020304" pitchFamily="18" charset="0"/>
                                <a:cs typeface="Times New Roman" panose="02020603050405020304" pitchFamily="18" charset="0"/>
                              </a:rPr>
                              <m:t>𝑐</m:t>
                            </m:r>
                          </m:sub>
                        </m:sSub>
                      </m:e>
                    </m:rad>
                    <m:r>
                      <a:rPr lang="en-US" sz="1634"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634" i="1">
                                <a:latin typeface="Cambria Math" panose="02040503050406030204" pitchFamily="18" charset="0"/>
                                <a:ea typeface="Times New Roman" panose="02020603050405020304" pitchFamily="18" charset="0"/>
                                <a:cs typeface="Times New Roman" panose="02020603050405020304" pitchFamily="18" charset="0"/>
                              </a:rPr>
                              <m:t>𝑦</m:t>
                            </m:r>
                          </m:e>
                          <m:sub>
                            <m:r>
                              <a:rPr lang="en-US" sz="1634" i="1">
                                <a:latin typeface="Cambria Math" panose="02040503050406030204" pitchFamily="18" charset="0"/>
                                <a:ea typeface="Times New Roman" panose="02020603050405020304" pitchFamily="18" charset="0"/>
                                <a:cs typeface="Times New Roman" panose="02020603050405020304" pitchFamily="18" charset="0"/>
                              </a:rPr>
                              <m:t>𝑐</m:t>
                            </m:r>
                          </m:sub>
                        </m:sSub>
                      </m:num>
                      <m:den>
                        <m:r>
                          <a:rPr lang="en-US" sz="1634" i="1">
                            <a:latin typeface="Cambria Math" panose="02040503050406030204" pitchFamily="18" charset="0"/>
                            <a:ea typeface="Times New Roman" panose="02020603050405020304" pitchFamily="18" charset="0"/>
                            <a:cs typeface="Times New Roman" panose="02020603050405020304" pitchFamily="18" charset="0"/>
                          </a:rPr>
                          <m:t>2</m:t>
                        </m:r>
                        <m:rad>
                          <m:radPr>
                            <m:degHide m:val="on"/>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1634" i="1">
                                <a:latin typeface="Cambria Math" panose="02040503050406030204" pitchFamily="18" charset="0"/>
                                <a:ea typeface="Times New Roman" panose="02020603050405020304" pitchFamily="18" charset="0"/>
                                <a:cs typeface="Times New Roman" panose="02020603050405020304" pitchFamily="18" charset="0"/>
                              </a:rPr>
                              <m:t>𝐸</m:t>
                            </m:r>
                            <m:r>
                              <a:rPr lang="en-US" sz="1634"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634" i="1">
                                    <a:latin typeface="Cambria Math" panose="02040503050406030204" pitchFamily="18" charset="0"/>
                                    <a:ea typeface="Times New Roman" panose="02020603050405020304" pitchFamily="18" charset="0"/>
                                    <a:cs typeface="Times New Roman" panose="02020603050405020304" pitchFamily="18" charset="0"/>
                                  </a:rPr>
                                  <m:t>𝑦</m:t>
                                </m:r>
                              </m:e>
                              <m:sub>
                                <m:r>
                                  <a:rPr lang="en-US" sz="1634" i="1">
                                    <a:latin typeface="Cambria Math" panose="02040503050406030204" pitchFamily="18" charset="0"/>
                                    <a:ea typeface="Times New Roman" panose="02020603050405020304" pitchFamily="18" charset="0"/>
                                    <a:cs typeface="Times New Roman" panose="02020603050405020304" pitchFamily="18" charset="0"/>
                                  </a:rPr>
                                  <m:t>𝑐</m:t>
                                </m:r>
                              </m:sub>
                            </m:sSub>
                          </m:e>
                        </m:rad>
                      </m:den>
                    </m:f>
                  </m:oMath>
                </a14:m>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634" dirty="0">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634" i="1">
                        <a:latin typeface="Cambria Math" panose="02040503050406030204" pitchFamily="18" charset="0"/>
                        <a:ea typeface="Times New Roman" panose="02020603050405020304" pitchFamily="18" charset="0"/>
                        <a:cs typeface="Times New Roman" panose="02020603050405020304" pitchFamily="18" charset="0"/>
                      </a:rPr>
                      <m:t>→2</m:t>
                    </m:r>
                    <m:d>
                      <m:d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dPr>
                      <m:e>
                        <m:r>
                          <a:rPr lang="en-US" sz="1634" i="1">
                            <a:latin typeface="Cambria Math" panose="02040503050406030204" pitchFamily="18" charset="0"/>
                            <a:ea typeface="Times New Roman" panose="02020603050405020304" pitchFamily="18" charset="0"/>
                            <a:cs typeface="Times New Roman" panose="02020603050405020304" pitchFamily="18" charset="0"/>
                          </a:rPr>
                          <m:t>𝐸</m:t>
                        </m:r>
                        <m:r>
                          <a:rPr lang="en-US" sz="1634"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634" i="1">
                                <a:latin typeface="Cambria Math" panose="02040503050406030204" pitchFamily="18" charset="0"/>
                                <a:ea typeface="Times New Roman" panose="02020603050405020304" pitchFamily="18" charset="0"/>
                                <a:cs typeface="Times New Roman" panose="02020603050405020304" pitchFamily="18" charset="0"/>
                              </a:rPr>
                              <m:t>𝑦</m:t>
                            </m:r>
                          </m:e>
                          <m:sub>
                            <m:r>
                              <a:rPr lang="en-US" sz="1634" i="1">
                                <a:latin typeface="Cambria Math" panose="02040503050406030204" pitchFamily="18" charset="0"/>
                                <a:ea typeface="Times New Roman" panose="02020603050405020304" pitchFamily="18" charset="0"/>
                                <a:cs typeface="Times New Roman" panose="02020603050405020304" pitchFamily="18" charset="0"/>
                              </a:rPr>
                              <m:t>𝑐</m:t>
                            </m:r>
                          </m:sub>
                        </m:sSub>
                      </m:e>
                    </m:d>
                    <m:r>
                      <a:rPr lang="en-US" sz="1634"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634" i="1">
                            <a:latin typeface="Cambria Math" panose="02040503050406030204" pitchFamily="18" charset="0"/>
                            <a:ea typeface="Times New Roman" panose="02020603050405020304" pitchFamily="18" charset="0"/>
                            <a:cs typeface="Times New Roman" panose="02020603050405020304" pitchFamily="18" charset="0"/>
                          </a:rPr>
                          <m:t>𝑦</m:t>
                        </m:r>
                      </m:e>
                      <m:sub>
                        <m:r>
                          <a:rPr lang="en-US" sz="1634" i="1">
                            <a:latin typeface="Cambria Math" panose="02040503050406030204" pitchFamily="18" charset="0"/>
                            <a:ea typeface="Times New Roman" panose="02020603050405020304" pitchFamily="18" charset="0"/>
                            <a:cs typeface="Times New Roman" panose="02020603050405020304" pitchFamily="18" charset="0"/>
                          </a:rPr>
                          <m:t>𝑐</m:t>
                        </m:r>
                      </m:sub>
                    </m:sSub>
                  </m:oMath>
                </a14:m>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634" dirty="0">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634" i="1">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634" dirty="0">
                    <a:latin typeface="Calibri" panose="020F0502020204030204" pitchFamily="34" charset="0"/>
                    <a:ea typeface="Times New Roman" panose="02020603050405020304" pitchFamily="18" charset="0"/>
                    <a:cs typeface="Times New Roman" panose="02020603050405020304" pitchFamily="18" charset="0"/>
                  </a:rPr>
                  <a:t>2E=3</a:t>
                </a:r>
                <a14:m>
                  <m:oMath xmlns:m="http://schemas.openxmlformats.org/officeDocument/2006/math">
                    <m:sSub>
                      <m:sSub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634" i="1">
                            <a:latin typeface="Cambria Math" panose="02040503050406030204" pitchFamily="18" charset="0"/>
                            <a:ea typeface="Times New Roman" panose="02020603050405020304" pitchFamily="18" charset="0"/>
                            <a:cs typeface="Times New Roman" panose="02020603050405020304" pitchFamily="18" charset="0"/>
                          </a:rPr>
                          <m:t>𝑦</m:t>
                        </m:r>
                      </m:e>
                      <m:sub>
                        <m:r>
                          <a:rPr lang="en-US" sz="1634" i="1">
                            <a:latin typeface="Cambria Math" panose="02040503050406030204" pitchFamily="18" charset="0"/>
                            <a:ea typeface="Times New Roman" panose="02020603050405020304" pitchFamily="18" charset="0"/>
                            <a:cs typeface="Times New Roman" panose="02020603050405020304" pitchFamily="18" charset="0"/>
                          </a:rPr>
                          <m:t>𝑐</m:t>
                        </m:r>
                      </m:sub>
                    </m:sSub>
                  </m:oMath>
                </a14:m>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634" dirty="0">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634" i="1">
                        <a:latin typeface="Cambria Math" panose="02040503050406030204" pitchFamily="18" charset="0"/>
                        <a:ea typeface="Times New Roman" panose="02020603050405020304" pitchFamily="18" charset="0"/>
                        <a:cs typeface="Times New Roman" panose="02020603050405020304" pitchFamily="18" charset="0"/>
                      </a:rPr>
                      <m:t>→</m:t>
                    </m:r>
                    <m:r>
                      <a:rPr lang="en-US" sz="1634" i="1">
                        <a:latin typeface="Cambria Math" panose="02040503050406030204" pitchFamily="18" charset="0"/>
                        <a:ea typeface="Times New Roman" panose="02020603050405020304" pitchFamily="18" charset="0"/>
                        <a:cs typeface="Times New Roman" panose="02020603050405020304" pitchFamily="18" charset="0"/>
                      </a:rPr>
                      <m:t>𝐸</m:t>
                    </m:r>
                    <m:r>
                      <a:rPr lang="en-US" sz="1634" i="1">
                        <a:latin typeface="Cambria Math" panose="02040503050406030204" pitchFamily="18" charset="0"/>
                        <a:ea typeface="Times New Roman" panose="02020603050405020304" pitchFamily="18" charset="0"/>
                        <a:cs typeface="Times New Roman" panose="02020603050405020304" pitchFamily="18" charset="0"/>
                      </a:rPr>
                      <m:t>=1.5</m:t>
                    </m:r>
                    <m:sSub>
                      <m:sSub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634" i="1">
                            <a:latin typeface="Cambria Math" panose="02040503050406030204" pitchFamily="18" charset="0"/>
                            <a:ea typeface="Times New Roman" panose="02020603050405020304" pitchFamily="18" charset="0"/>
                            <a:cs typeface="Times New Roman" panose="02020603050405020304" pitchFamily="18" charset="0"/>
                          </a:rPr>
                          <m:t>𝑦</m:t>
                        </m:r>
                      </m:e>
                      <m:sub>
                        <m:r>
                          <a:rPr lang="en-US" sz="1634" i="1">
                            <a:latin typeface="Cambria Math" panose="02040503050406030204" pitchFamily="18" charset="0"/>
                            <a:ea typeface="Times New Roman" panose="02020603050405020304" pitchFamily="18" charset="0"/>
                            <a:cs typeface="Times New Roman" panose="02020603050405020304" pitchFamily="18" charset="0"/>
                          </a:rPr>
                          <m:t>𝑐</m:t>
                        </m:r>
                      </m:sub>
                    </m:sSub>
                  </m:oMath>
                </a14:m>
                <a:r>
                  <a:rPr lang="en-US" sz="1634" dirty="0">
                    <a:latin typeface="Calibri" panose="020F0502020204030204" pitchFamily="34" charset="0"/>
                    <a:ea typeface="Times New Roman" panose="02020603050405020304" pitchFamily="18" charset="0"/>
                    <a:cs typeface="Times New Roman" panose="02020603050405020304" pitchFamily="18" charset="0"/>
                  </a:rPr>
                  <a:t>  </a:t>
                </a:r>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634" dirty="0">
                    <a:latin typeface="Calibri" panose="020F0502020204030204" pitchFamily="34" charset="0"/>
                    <a:ea typeface="Times New Roman" panose="02020603050405020304" pitchFamily="18" charset="0"/>
                    <a:cs typeface="Times New Roman" panose="02020603050405020304" pitchFamily="18" charset="0"/>
                  </a:rPr>
                  <a:t> </a:t>
                </a:r>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634" dirty="0">
                    <a:latin typeface="Calibri" panose="020F0502020204030204" pitchFamily="34" charset="0"/>
                    <a:ea typeface="Times New Roman" panose="02020603050405020304" pitchFamily="18" charset="0"/>
                    <a:cs typeface="Times New Roman" panose="02020603050405020304" pitchFamily="18" charset="0"/>
                  </a:rPr>
                  <a:t>  For the critical state of flow,  F=1=</a:t>
                </a:r>
                <a14:m>
                  <m:oMath xmlns:m="http://schemas.openxmlformats.org/officeDocument/2006/math">
                    <m:f>
                      <m:f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634" i="1">
                            <a:latin typeface="Cambria Math" panose="02040503050406030204" pitchFamily="18" charset="0"/>
                            <a:ea typeface="Times New Roman" panose="02020603050405020304" pitchFamily="18" charset="0"/>
                            <a:cs typeface="Times New Roman" panose="02020603050405020304" pitchFamily="18" charset="0"/>
                          </a:rPr>
                          <m:t>𝑉</m:t>
                        </m:r>
                      </m:num>
                      <m:den>
                        <m:rad>
                          <m:radPr>
                            <m:degHide m:val="on"/>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1634" i="1">
                                <a:latin typeface="Cambria Math" panose="02040503050406030204" pitchFamily="18" charset="0"/>
                                <a:ea typeface="Times New Roman" panose="02020603050405020304" pitchFamily="18" charset="0"/>
                                <a:cs typeface="Times New Roman" panose="02020603050405020304" pitchFamily="18" charset="0"/>
                              </a:rPr>
                              <m:t>𝑔𝐷</m:t>
                            </m:r>
                          </m:e>
                        </m:rad>
                      </m:den>
                    </m:f>
                  </m:oMath>
                </a14:m>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634" dirty="0">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634"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634" i="1">
                            <a:latin typeface="Cambria Math" panose="02040503050406030204" pitchFamily="18" charset="0"/>
                            <a:ea typeface="Times New Roman" panose="02020603050405020304" pitchFamily="18" charset="0"/>
                            <a:cs typeface="Times New Roman" panose="02020603050405020304" pitchFamily="18" charset="0"/>
                          </a:rPr>
                          <m:t>𝑣</m:t>
                        </m:r>
                      </m:e>
                      <m:sub>
                        <m:r>
                          <a:rPr lang="en-US" sz="1634" i="1">
                            <a:latin typeface="Cambria Math" panose="02040503050406030204" pitchFamily="18" charset="0"/>
                            <a:ea typeface="Times New Roman" panose="02020603050405020304" pitchFamily="18" charset="0"/>
                            <a:cs typeface="Times New Roman" panose="02020603050405020304" pitchFamily="18" charset="0"/>
                          </a:rPr>
                          <m:t>𝑐</m:t>
                        </m:r>
                      </m:sub>
                    </m:sSub>
                    <m:r>
                      <a:rPr lang="en-US" sz="1634" i="1">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1634" i="1">
                            <a:latin typeface="Cambria Math" panose="02040503050406030204" pitchFamily="18" charset="0"/>
                            <a:ea typeface="Times New Roman" panose="02020603050405020304" pitchFamily="18" charset="0"/>
                            <a:cs typeface="Times New Roman" panose="02020603050405020304" pitchFamily="18" charset="0"/>
                          </a:rPr>
                          <m:t>𝑔𝐷</m:t>
                        </m:r>
                      </m:e>
                    </m:rad>
                  </m:oMath>
                </a14:m>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634" dirty="0">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634"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634" i="1">
                            <a:latin typeface="Cambria Math" panose="02040503050406030204" pitchFamily="18" charset="0"/>
                            <a:ea typeface="Times New Roman" panose="02020603050405020304" pitchFamily="18" charset="0"/>
                            <a:cs typeface="Times New Roman" panose="02020603050405020304" pitchFamily="18" charset="0"/>
                          </a:rPr>
                          <m:t>𝑣</m:t>
                        </m:r>
                      </m:e>
                      <m:sub>
                        <m:r>
                          <a:rPr lang="en-US" sz="1634" i="1">
                            <a:latin typeface="Cambria Math" panose="02040503050406030204" pitchFamily="18" charset="0"/>
                            <a:ea typeface="Times New Roman" panose="02020603050405020304" pitchFamily="18" charset="0"/>
                            <a:cs typeface="Times New Roman" panose="02020603050405020304" pitchFamily="18" charset="0"/>
                          </a:rPr>
                          <m:t>𝑐</m:t>
                        </m:r>
                        <m:r>
                          <a:rPr lang="en-US" sz="1634" i="1">
                            <a:latin typeface="Cambria Math" panose="02040503050406030204" pitchFamily="18" charset="0"/>
                            <a:ea typeface="Times New Roman" panose="02020603050405020304" pitchFamily="18" charset="0"/>
                            <a:cs typeface="Times New Roman" panose="02020603050405020304" pitchFamily="18" charset="0"/>
                          </a:rPr>
                          <m:t> </m:t>
                        </m:r>
                      </m:sub>
                    </m:sSub>
                    <m:r>
                      <a:rPr lang="en-US" sz="1634" i="1">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1634" i="1">
                            <a:latin typeface="Cambria Math" panose="02040503050406030204" pitchFamily="18" charset="0"/>
                            <a:ea typeface="Times New Roman" panose="02020603050405020304" pitchFamily="18" charset="0"/>
                            <a:cs typeface="Times New Roman" panose="02020603050405020304" pitchFamily="18" charset="0"/>
                          </a:rPr>
                          <m:t>𝑔</m:t>
                        </m:r>
                        <m:sSub>
                          <m:sSub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634" i="1">
                                <a:latin typeface="Cambria Math" panose="02040503050406030204" pitchFamily="18" charset="0"/>
                                <a:ea typeface="Times New Roman" panose="02020603050405020304" pitchFamily="18" charset="0"/>
                                <a:cs typeface="Times New Roman" panose="02020603050405020304" pitchFamily="18" charset="0"/>
                              </a:rPr>
                              <m:t>𝑦</m:t>
                            </m:r>
                          </m:e>
                          <m:sub>
                            <m:r>
                              <a:rPr lang="en-US" sz="1634" i="1">
                                <a:latin typeface="Cambria Math" panose="02040503050406030204" pitchFamily="18" charset="0"/>
                                <a:ea typeface="Times New Roman" panose="02020603050405020304" pitchFamily="18" charset="0"/>
                                <a:cs typeface="Times New Roman" panose="02020603050405020304" pitchFamily="18" charset="0"/>
                              </a:rPr>
                              <m:t>𝑐</m:t>
                            </m:r>
                          </m:sub>
                        </m:sSub>
                      </m:e>
                    </m:rad>
                  </m:oMath>
                </a14:m>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634" dirty="0">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634"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634" i="1">
                            <a:latin typeface="Cambria Math" panose="02040503050406030204" pitchFamily="18" charset="0"/>
                            <a:ea typeface="Times New Roman" panose="02020603050405020304" pitchFamily="18" charset="0"/>
                            <a:cs typeface="Times New Roman" panose="02020603050405020304" pitchFamily="18" charset="0"/>
                          </a:rPr>
                          <m:t>𝑣</m:t>
                        </m:r>
                      </m:e>
                      <m:sub>
                        <m:sSup>
                          <m:sSup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634" i="1">
                                <a:latin typeface="Cambria Math" panose="02040503050406030204" pitchFamily="18" charset="0"/>
                                <a:ea typeface="Times New Roman" panose="02020603050405020304" pitchFamily="18" charset="0"/>
                                <a:cs typeface="Times New Roman" panose="02020603050405020304" pitchFamily="18" charset="0"/>
                              </a:rPr>
                              <m:t>𝑐</m:t>
                            </m:r>
                          </m:e>
                          <m:sup>
                            <m:r>
                              <a:rPr lang="en-US" sz="1634" i="1">
                                <a:latin typeface="Cambria Math" panose="02040503050406030204" pitchFamily="18" charset="0"/>
                                <a:ea typeface="Times New Roman" panose="02020603050405020304" pitchFamily="18" charset="0"/>
                                <a:cs typeface="Times New Roman" panose="02020603050405020304" pitchFamily="18" charset="0"/>
                              </a:rPr>
                              <m:t>2 </m:t>
                            </m:r>
                          </m:sup>
                        </m:sSup>
                      </m:sub>
                    </m:sSub>
                    <m:r>
                      <a:rPr lang="en-US" sz="1634" i="1">
                        <a:latin typeface="Cambria Math" panose="02040503050406030204" pitchFamily="18" charset="0"/>
                        <a:ea typeface="Times New Roman" panose="02020603050405020304" pitchFamily="18" charset="0"/>
                        <a:cs typeface="Times New Roman" panose="02020603050405020304" pitchFamily="18" charset="0"/>
                      </a:rPr>
                      <m:t>=</m:t>
                    </m:r>
                    <m:r>
                      <a:rPr lang="en-US" sz="1634" i="1">
                        <a:latin typeface="Cambria Math" panose="02040503050406030204" pitchFamily="18" charset="0"/>
                        <a:ea typeface="Times New Roman" panose="02020603050405020304" pitchFamily="18" charset="0"/>
                        <a:cs typeface="Times New Roman" panose="02020603050405020304" pitchFamily="18" charset="0"/>
                      </a:rPr>
                      <m:t>𝑔</m:t>
                    </m:r>
                    <m:sSub>
                      <m:sSub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634" i="1">
                            <a:latin typeface="Cambria Math" panose="02040503050406030204" pitchFamily="18" charset="0"/>
                            <a:ea typeface="Times New Roman" panose="02020603050405020304" pitchFamily="18" charset="0"/>
                            <a:cs typeface="Times New Roman" panose="02020603050405020304" pitchFamily="18" charset="0"/>
                          </a:rPr>
                          <m:t>𝑦</m:t>
                        </m:r>
                      </m:e>
                      <m:sub>
                        <m:r>
                          <a:rPr lang="en-US" sz="1634" i="1">
                            <a:latin typeface="Cambria Math" panose="02040503050406030204" pitchFamily="18" charset="0"/>
                            <a:ea typeface="Times New Roman" panose="02020603050405020304" pitchFamily="18" charset="0"/>
                            <a:cs typeface="Times New Roman" panose="02020603050405020304" pitchFamily="18" charset="0"/>
                          </a:rPr>
                          <m:t>𝑐</m:t>
                        </m:r>
                      </m:sub>
                    </m:sSub>
                  </m:oMath>
                </a14:m>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634" dirty="0">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634"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634" i="1">
                                <a:latin typeface="Cambria Math" panose="02040503050406030204" pitchFamily="18" charset="0"/>
                                <a:ea typeface="Times New Roman" panose="02020603050405020304" pitchFamily="18" charset="0"/>
                                <a:cs typeface="Times New Roman" panose="02020603050405020304" pitchFamily="18" charset="0"/>
                              </a:rPr>
                              <m:t>𝑄</m:t>
                            </m:r>
                          </m:e>
                          <m:sup>
                            <m:r>
                              <a:rPr lang="en-US" sz="1634" i="1">
                                <a:latin typeface="Cambria Math" panose="02040503050406030204" pitchFamily="18" charset="0"/>
                                <a:ea typeface="Times New Roman" panose="02020603050405020304" pitchFamily="18" charset="0"/>
                                <a:cs typeface="Times New Roman" panose="02020603050405020304" pitchFamily="18" charset="0"/>
                              </a:rPr>
                              <m:t>2</m:t>
                            </m:r>
                          </m:sup>
                        </m:sSup>
                      </m:num>
                      <m:den>
                        <m:sSub>
                          <m:sSub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634" i="1">
                                <a:latin typeface="Cambria Math" panose="02040503050406030204" pitchFamily="18" charset="0"/>
                                <a:ea typeface="Times New Roman" panose="02020603050405020304" pitchFamily="18" charset="0"/>
                                <a:cs typeface="Times New Roman" panose="02020603050405020304" pitchFamily="18" charset="0"/>
                              </a:rPr>
                              <m:t>𝐴</m:t>
                            </m:r>
                          </m:e>
                          <m:sub>
                            <m:sSup>
                              <m:sSup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634" i="1">
                                    <a:latin typeface="Cambria Math" panose="02040503050406030204" pitchFamily="18" charset="0"/>
                                    <a:ea typeface="Times New Roman" panose="02020603050405020304" pitchFamily="18" charset="0"/>
                                    <a:cs typeface="Times New Roman" panose="02020603050405020304" pitchFamily="18" charset="0"/>
                                  </a:rPr>
                                  <m:t>𝑐</m:t>
                                </m:r>
                              </m:e>
                              <m:sup>
                                <m:r>
                                  <a:rPr lang="en-US" sz="1634" i="1">
                                    <a:latin typeface="Cambria Math" panose="02040503050406030204" pitchFamily="18" charset="0"/>
                                    <a:ea typeface="Times New Roman" panose="02020603050405020304" pitchFamily="18" charset="0"/>
                                    <a:cs typeface="Times New Roman" panose="02020603050405020304" pitchFamily="18" charset="0"/>
                                  </a:rPr>
                                  <m:t>2</m:t>
                                </m:r>
                              </m:sup>
                            </m:sSup>
                          </m:sub>
                        </m:sSub>
                      </m:den>
                    </m:f>
                    <m:r>
                      <a:rPr lang="en-US" sz="1634" i="1">
                        <a:latin typeface="Cambria Math" panose="02040503050406030204" pitchFamily="18" charset="0"/>
                        <a:ea typeface="Times New Roman" panose="02020603050405020304" pitchFamily="18" charset="0"/>
                        <a:cs typeface="Times New Roman" panose="02020603050405020304" pitchFamily="18" charset="0"/>
                      </a:rPr>
                      <m:t>=</m:t>
                    </m:r>
                    <m:r>
                      <a:rPr lang="en-US" sz="1634" i="1">
                        <a:latin typeface="Cambria Math" panose="02040503050406030204" pitchFamily="18" charset="0"/>
                        <a:ea typeface="Times New Roman" panose="02020603050405020304" pitchFamily="18" charset="0"/>
                        <a:cs typeface="Times New Roman" panose="02020603050405020304" pitchFamily="18" charset="0"/>
                      </a:rPr>
                      <m:t>𝑔</m:t>
                    </m:r>
                    <m:sSub>
                      <m:sSub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634" i="1">
                            <a:latin typeface="Cambria Math" panose="02040503050406030204" pitchFamily="18" charset="0"/>
                            <a:ea typeface="Times New Roman" panose="02020603050405020304" pitchFamily="18" charset="0"/>
                            <a:cs typeface="Times New Roman" panose="02020603050405020304" pitchFamily="18" charset="0"/>
                          </a:rPr>
                          <m:t>𝑦</m:t>
                        </m:r>
                      </m:e>
                      <m:sub>
                        <m:r>
                          <a:rPr lang="en-US" sz="1634" i="1">
                            <a:latin typeface="Cambria Math" panose="02040503050406030204" pitchFamily="18" charset="0"/>
                            <a:ea typeface="Times New Roman" panose="02020603050405020304" pitchFamily="18" charset="0"/>
                            <a:cs typeface="Times New Roman" panose="02020603050405020304" pitchFamily="18" charset="0"/>
                          </a:rPr>
                          <m:t>𝑐</m:t>
                        </m:r>
                      </m:sub>
                    </m:sSub>
                  </m:oMath>
                </a14:m>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634" dirty="0">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634" i="1">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634" dirty="0">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634" i="1">
                                <a:latin typeface="Cambria Math" panose="02040503050406030204" pitchFamily="18" charset="0"/>
                                <a:ea typeface="Times New Roman" panose="02020603050405020304" pitchFamily="18" charset="0"/>
                                <a:cs typeface="Times New Roman" panose="02020603050405020304" pitchFamily="18" charset="0"/>
                              </a:rPr>
                              <m:t>𝑄</m:t>
                            </m:r>
                          </m:e>
                          <m:sup>
                            <m:r>
                              <a:rPr lang="en-US" sz="1634" i="1">
                                <a:latin typeface="Cambria Math" panose="02040503050406030204" pitchFamily="18" charset="0"/>
                                <a:ea typeface="Times New Roman" panose="02020603050405020304" pitchFamily="18" charset="0"/>
                                <a:cs typeface="Times New Roman" panose="02020603050405020304" pitchFamily="18" charset="0"/>
                              </a:rPr>
                              <m:t>2</m:t>
                            </m:r>
                          </m:sup>
                        </m:sSup>
                      </m:num>
                      <m:den>
                        <m:sSup>
                          <m:sSup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dPr>
                              <m:e>
                                <m:r>
                                  <a:rPr lang="en-US" sz="1634" i="1">
                                    <a:latin typeface="Cambria Math" panose="02040503050406030204" pitchFamily="18" charset="0"/>
                                    <a:ea typeface="Times New Roman" panose="02020603050405020304" pitchFamily="18" charset="0"/>
                                    <a:cs typeface="Times New Roman" panose="02020603050405020304" pitchFamily="18" charset="0"/>
                                  </a:rPr>
                                  <m:t>𝑏</m:t>
                                </m:r>
                                <m:sSub>
                                  <m:sSub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634" i="1">
                                        <a:latin typeface="Cambria Math" panose="02040503050406030204" pitchFamily="18" charset="0"/>
                                        <a:ea typeface="Times New Roman" panose="02020603050405020304" pitchFamily="18" charset="0"/>
                                        <a:cs typeface="Times New Roman" panose="02020603050405020304" pitchFamily="18" charset="0"/>
                                      </a:rPr>
                                      <m:t>𝑦</m:t>
                                    </m:r>
                                  </m:e>
                                  <m:sub>
                                    <m:r>
                                      <a:rPr lang="en-US" sz="1634" i="1">
                                        <a:latin typeface="Cambria Math" panose="02040503050406030204" pitchFamily="18" charset="0"/>
                                        <a:ea typeface="Times New Roman" panose="02020603050405020304" pitchFamily="18" charset="0"/>
                                        <a:cs typeface="Times New Roman" panose="02020603050405020304" pitchFamily="18" charset="0"/>
                                      </a:rPr>
                                      <m:t>𝑐</m:t>
                                    </m:r>
                                  </m:sub>
                                </m:sSub>
                              </m:e>
                            </m:d>
                          </m:e>
                          <m:sup>
                            <m:r>
                              <a:rPr lang="en-US" sz="1634" i="1">
                                <a:latin typeface="Cambria Math" panose="02040503050406030204" pitchFamily="18" charset="0"/>
                                <a:ea typeface="Times New Roman" panose="02020603050405020304" pitchFamily="18" charset="0"/>
                                <a:cs typeface="Times New Roman" panose="02020603050405020304" pitchFamily="18" charset="0"/>
                              </a:rPr>
                              <m:t>2</m:t>
                            </m:r>
                          </m:sup>
                        </m:sSup>
                      </m:den>
                    </m:f>
                  </m:oMath>
                </a14:m>
                <a:r>
                  <a:rPr lang="en-US" sz="1634" dirty="0">
                    <a:latin typeface="Calibri" panose="020F0502020204030204" pitchFamily="34" charset="0"/>
                    <a:ea typeface="Times New Roman" panose="02020603050405020304" pitchFamily="18" charset="0"/>
                    <a:cs typeface="Times New Roman" panose="02020603050405020304" pitchFamily="18" charset="0"/>
                  </a:rPr>
                  <a:t>=</a:t>
                </a:r>
                <a14:m>
                  <m:oMath xmlns:m="http://schemas.openxmlformats.org/officeDocument/2006/math">
                    <m:r>
                      <a:rPr lang="en-US" sz="1634" i="1">
                        <a:latin typeface="Cambria Math" panose="02040503050406030204" pitchFamily="18" charset="0"/>
                        <a:ea typeface="Times New Roman" panose="02020603050405020304" pitchFamily="18" charset="0"/>
                        <a:cs typeface="Times New Roman" panose="02020603050405020304" pitchFamily="18" charset="0"/>
                      </a:rPr>
                      <m:t>𝑔</m:t>
                    </m:r>
                    <m:sSub>
                      <m:sSub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634" i="1">
                            <a:latin typeface="Cambria Math" panose="02040503050406030204" pitchFamily="18" charset="0"/>
                            <a:ea typeface="Times New Roman" panose="02020603050405020304" pitchFamily="18" charset="0"/>
                            <a:cs typeface="Times New Roman" panose="02020603050405020304" pitchFamily="18" charset="0"/>
                          </a:rPr>
                          <m:t>𝑦</m:t>
                        </m:r>
                      </m:e>
                      <m:sub>
                        <m:r>
                          <a:rPr lang="en-US" sz="1634" i="1">
                            <a:latin typeface="Cambria Math" panose="02040503050406030204" pitchFamily="18" charset="0"/>
                            <a:ea typeface="Times New Roman" panose="02020603050405020304" pitchFamily="18" charset="0"/>
                            <a:cs typeface="Times New Roman" panose="02020603050405020304" pitchFamily="18" charset="0"/>
                          </a:rPr>
                          <m:t>𝑐</m:t>
                        </m:r>
                      </m:sub>
                    </m:sSub>
                  </m:oMath>
                </a14:m>
                <a:r>
                  <a:rPr lang="en-US" sz="1634" dirty="0">
                    <a:latin typeface="Calibri" panose="020F0502020204030204" pitchFamily="34" charset="0"/>
                    <a:ea typeface="Times New Roman" panose="02020603050405020304" pitchFamily="18" charset="0"/>
                    <a:cs typeface="Times New Roman" panose="02020603050405020304" pitchFamily="18" charset="0"/>
                  </a:rPr>
                  <a:t> </a:t>
                </a:r>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634" dirty="0">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634"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sSupPr>
                      <m:e>
                        <m:sSub>
                          <m:sSub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634" i="1">
                                <a:latin typeface="Cambria Math" panose="02040503050406030204" pitchFamily="18" charset="0"/>
                                <a:ea typeface="Times New Roman" panose="02020603050405020304" pitchFamily="18" charset="0"/>
                                <a:cs typeface="Times New Roman" panose="02020603050405020304" pitchFamily="18" charset="0"/>
                              </a:rPr>
                              <m:t>𝑦</m:t>
                            </m:r>
                          </m:e>
                          <m:sub>
                            <m:r>
                              <a:rPr lang="en-US" sz="1634" i="1">
                                <a:latin typeface="Cambria Math" panose="02040503050406030204" pitchFamily="18" charset="0"/>
                                <a:ea typeface="Times New Roman" panose="02020603050405020304" pitchFamily="18" charset="0"/>
                                <a:cs typeface="Times New Roman" panose="02020603050405020304" pitchFamily="18" charset="0"/>
                              </a:rPr>
                              <m:t>𝑐</m:t>
                            </m:r>
                          </m:sub>
                        </m:sSub>
                        <m:r>
                          <a:rPr lang="en-US" sz="1634">
                            <a:latin typeface="Cambria Math" panose="02040503050406030204" pitchFamily="18" charset="0"/>
                            <a:ea typeface="Times New Roman" panose="02020603050405020304" pitchFamily="18" charset="0"/>
                            <a:cs typeface="Times New Roman" panose="02020603050405020304" pitchFamily="18" charset="0"/>
                          </a:rPr>
                          <m:t> </m:t>
                        </m:r>
                      </m:e>
                      <m:sup>
                        <m:r>
                          <a:rPr lang="en-US" sz="1634" i="1">
                            <a:latin typeface="Cambria Math" panose="02040503050406030204" pitchFamily="18" charset="0"/>
                            <a:ea typeface="Times New Roman" panose="02020603050405020304" pitchFamily="18" charset="0"/>
                            <a:cs typeface="Times New Roman" panose="02020603050405020304" pitchFamily="18" charset="0"/>
                          </a:rPr>
                          <m:t>3</m:t>
                        </m:r>
                      </m:sup>
                    </m:sSup>
                    <m:r>
                      <a:rPr lang="en-US" sz="1634"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634" i="1">
                                <a:latin typeface="Cambria Math" panose="02040503050406030204" pitchFamily="18" charset="0"/>
                                <a:ea typeface="Times New Roman" panose="02020603050405020304" pitchFamily="18" charset="0"/>
                                <a:cs typeface="Times New Roman" panose="02020603050405020304" pitchFamily="18" charset="0"/>
                              </a:rPr>
                              <m:t>𝑄</m:t>
                            </m:r>
                          </m:e>
                          <m:sup>
                            <m:r>
                              <a:rPr lang="en-US" sz="1634" i="1">
                                <a:latin typeface="Cambria Math" panose="02040503050406030204" pitchFamily="18" charset="0"/>
                                <a:ea typeface="Times New Roman" panose="02020603050405020304" pitchFamily="18" charset="0"/>
                                <a:cs typeface="Times New Roman" panose="02020603050405020304" pitchFamily="18" charset="0"/>
                              </a:rPr>
                              <m:t>2</m:t>
                            </m:r>
                          </m:sup>
                        </m:sSup>
                      </m:num>
                      <m:den>
                        <m:sSup>
                          <m:sSup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634" i="1">
                                <a:latin typeface="Cambria Math" panose="02040503050406030204" pitchFamily="18" charset="0"/>
                                <a:ea typeface="Times New Roman" panose="02020603050405020304" pitchFamily="18" charset="0"/>
                                <a:cs typeface="Times New Roman" panose="02020603050405020304" pitchFamily="18" charset="0"/>
                              </a:rPr>
                              <m:t>𝑏</m:t>
                            </m:r>
                          </m:e>
                          <m:sup>
                            <m:r>
                              <a:rPr lang="en-US" sz="1634"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634" i="1">
                            <a:latin typeface="Cambria Math" panose="02040503050406030204" pitchFamily="18" charset="0"/>
                            <a:ea typeface="Times New Roman" panose="02020603050405020304" pitchFamily="18" charset="0"/>
                            <a:cs typeface="Times New Roman" panose="02020603050405020304" pitchFamily="18" charset="0"/>
                          </a:rPr>
                          <m:t>𝑔</m:t>
                        </m:r>
                      </m:den>
                    </m:f>
                  </m:oMath>
                </a14:m>
                <a:endParaRPr lang="en-US" sz="1089"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292403" y="593591"/>
                <a:ext cx="7676350" cy="5787418"/>
              </a:xfrm>
              <a:prstGeom prst="rect">
                <a:avLst/>
              </a:prstGeom>
              <a:blipFill>
                <a:blip r:embed="rId2"/>
                <a:stretch>
                  <a:fillRect l="-496"/>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BBB5D952-54D1-09E9-BC18-0DD63F3B4D20}"/>
              </a:ext>
            </a:extLst>
          </p:cNvPr>
          <p:cNvSpPr>
            <a:spLocks noGrp="1"/>
          </p:cNvSpPr>
          <p:nvPr>
            <p:ph type="sldNum" sz="quarter" idx="12"/>
          </p:nvPr>
        </p:nvSpPr>
        <p:spPr/>
        <p:txBody>
          <a:bodyPr/>
          <a:lstStyle/>
          <a:p>
            <a:fld id="{34216374-E7D6-4C74-ADA3-2C9987A1DEB2}" type="slidenum">
              <a:rPr lang="en-US" smtClean="0"/>
              <a:t>67</a:t>
            </a:fld>
            <a:endParaRPr lang="en-US"/>
          </a:p>
        </p:txBody>
      </p:sp>
    </p:spTree>
    <p:extLst>
      <p:ext uri="{BB962C8B-B14F-4D97-AF65-F5344CB8AC3E}">
        <p14:creationId xmlns:p14="http://schemas.microsoft.com/office/powerpoint/2010/main" val="18684238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8EA10DE-FCF4-7921-B550-E67F5B36E7C9}"/>
              </a:ext>
            </a:extLst>
          </p:cNvPr>
          <p:cNvSpPr>
            <a:spLocks noGrp="1"/>
          </p:cNvSpPr>
          <p:nvPr>
            <p:ph type="sldNum" sz="quarter" idx="12"/>
          </p:nvPr>
        </p:nvSpPr>
        <p:spPr/>
        <p:txBody>
          <a:bodyPr/>
          <a:lstStyle/>
          <a:p>
            <a:fld id="{34216374-E7D6-4C74-ADA3-2C9987A1DEB2}" type="slidenum">
              <a:rPr lang="en-US" smtClean="0"/>
              <a:t>68</a:t>
            </a:fld>
            <a:endParaRPr lang="en-US"/>
          </a:p>
        </p:txBody>
      </p:sp>
      <p:sp>
        <p:nvSpPr>
          <p:cNvPr id="6" name="TextBox 5">
            <a:extLst>
              <a:ext uri="{FF2B5EF4-FFF2-40B4-BE49-F238E27FC236}">
                <a16:creationId xmlns:a16="http://schemas.microsoft.com/office/drawing/2014/main" id="{5E8BC2E7-1F92-8721-178A-92A7728139F8}"/>
              </a:ext>
            </a:extLst>
          </p:cNvPr>
          <p:cNvSpPr txBox="1"/>
          <p:nvPr/>
        </p:nvSpPr>
        <p:spPr>
          <a:xfrm>
            <a:off x="3049732" y="3241224"/>
            <a:ext cx="6099462" cy="1251561"/>
          </a:xfrm>
          <a:prstGeom prst="rect">
            <a:avLst/>
          </a:prstGeom>
          <a:noFill/>
        </p:spPr>
        <p:txBody>
          <a:bodyPr wrap="square">
            <a:spAutoFit/>
          </a:bodyPr>
          <a:lstStyle/>
          <a:p>
            <a:pPr marL="0" marR="0" algn="ctr">
              <a:lnSpc>
                <a:spcPct val="107000"/>
              </a:lnSpc>
              <a:spcBef>
                <a:spcPts val="0"/>
              </a:spcBef>
              <a:spcAft>
                <a:spcPts val="0"/>
              </a:spcAft>
            </a:pPr>
            <a:r>
              <a:rPr lang="en-US" sz="3600" b="0" dirty="0">
                <a:effectLst/>
                <a:latin typeface="Calibri" panose="020F0502020204030204" pitchFamily="34" charset="0"/>
                <a:ea typeface="Calibri" panose="020F0502020204030204" pitchFamily="34" charset="0"/>
                <a:cs typeface="Times New Roman" panose="02020603050405020304" pitchFamily="18" charset="0"/>
              </a:rPr>
              <a:t>Related Problems</a:t>
            </a:r>
          </a:p>
          <a:p>
            <a:pPr marL="0" marR="0" algn="ctr">
              <a:lnSpc>
                <a:spcPct val="107000"/>
              </a:lnSpc>
              <a:spcBef>
                <a:spcPts val="0"/>
              </a:spcBef>
              <a:spcAft>
                <a:spcPts val="0"/>
              </a:spcAft>
            </a:pPr>
            <a:r>
              <a:rPr lang="en-US" sz="3600" dirty="0">
                <a:latin typeface="Calibri" panose="020F0502020204030204" pitchFamily="34" charset="0"/>
                <a:ea typeface="Calibri" panose="020F0502020204030204" pitchFamily="34" charset="0"/>
                <a:cs typeface="Times New Roman" panose="02020603050405020304" pitchFamily="18" charset="0"/>
              </a:rPr>
              <a:t>Week 8</a:t>
            </a:r>
            <a:endParaRPr lang="en-US" sz="3600" b="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948397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1DFD76-AC58-D6FA-C5FA-A19ADA828BC8}"/>
              </a:ext>
            </a:extLst>
          </p:cNvPr>
          <p:cNvPicPr>
            <a:picLocks noChangeAspect="1"/>
          </p:cNvPicPr>
          <p:nvPr/>
        </p:nvPicPr>
        <p:blipFill>
          <a:blip r:embed="rId2"/>
          <a:stretch>
            <a:fillRect/>
          </a:stretch>
        </p:blipFill>
        <p:spPr>
          <a:xfrm>
            <a:off x="2050357" y="1423467"/>
            <a:ext cx="8091287" cy="4011066"/>
          </a:xfrm>
          <a:prstGeom prst="rect">
            <a:avLst/>
          </a:prstGeom>
        </p:spPr>
      </p:pic>
      <p:sp>
        <p:nvSpPr>
          <p:cNvPr id="2" name="Slide Number Placeholder 1">
            <a:extLst>
              <a:ext uri="{FF2B5EF4-FFF2-40B4-BE49-F238E27FC236}">
                <a16:creationId xmlns:a16="http://schemas.microsoft.com/office/drawing/2014/main" id="{B2B03192-D5A0-67E8-819F-A8D3D88FBE35}"/>
              </a:ext>
            </a:extLst>
          </p:cNvPr>
          <p:cNvSpPr>
            <a:spLocks noGrp="1"/>
          </p:cNvSpPr>
          <p:nvPr>
            <p:ph type="sldNum" sz="quarter" idx="12"/>
          </p:nvPr>
        </p:nvSpPr>
        <p:spPr/>
        <p:txBody>
          <a:bodyPr/>
          <a:lstStyle/>
          <a:p>
            <a:fld id="{34216374-E7D6-4C74-ADA3-2C9987A1DEB2}" type="slidenum">
              <a:rPr lang="en-US" smtClean="0"/>
              <a:t>69</a:t>
            </a:fld>
            <a:endParaRPr lang="en-US"/>
          </a:p>
        </p:txBody>
      </p:sp>
    </p:spTree>
    <p:extLst>
      <p:ext uri="{BB962C8B-B14F-4D97-AF65-F5344CB8AC3E}">
        <p14:creationId xmlns:p14="http://schemas.microsoft.com/office/powerpoint/2010/main" val="2301366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592731228"/>
              </p:ext>
            </p:extLst>
          </p:nvPr>
        </p:nvGraphicFramePr>
        <p:xfrm>
          <a:off x="854111" y="579002"/>
          <a:ext cx="10483779" cy="6129627"/>
        </p:xfrm>
        <a:graphic>
          <a:graphicData uri="http://schemas.openxmlformats.org/drawingml/2006/table">
            <a:tbl>
              <a:tblPr firstRow="1" firstCol="1" bandRow="1"/>
              <a:tblGrid>
                <a:gridCol w="526724">
                  <a:extLst>
                    <a:ext uri="{9D8B030D-6E8A-4147-A177-3AD203B41FA5}">
                      <a16:colId xmlns:a16="http://schemas.microsoft.com/office/drawing/2014/main" val="20000"/>
                    </a:ext>
                  </a:extLst>
                </a:gridCol>
                <a:gridCol w="4007692">
                  <a:extLst>
                    <a:ext uri="{9D8B030D-6E8A-4147-A177-3AD203B41FA5}">
                      <a16:colId xmlns:a16="http://schemas.microsoft.com/office/drawing/2014/main" val="20001"/>
                    </a:ext>
                  </a:extLst>
                </a:gridCol>
                <a:gridCol w="1717582">
                  <a:extLst>
                    <a:ext uri="{9D8B030D-6E8A-4147-A177-3AD203B41FA5}">
                      <a16:colId xmlns:a16="http://schemas.microsoft.com/office/drawing/2014/main" val="20002"/>
                    </a:ext>
                  </a:extLst>
                </a:gridCol>
                <a:gridCol w="1660331">
                  <a:extLst>
                    <a:ext uri="{9D8B030D-6E8A-4147-A177-3AD203B41FA5}">
                      <a16:colId xmlns:a16="http://schemas.microsoft.com/office/drawing/2014/main" val="20003"/>
                    </a:ext>
                  </a:extLst>
                </a:gridCol>
                <a:gridCol w="1285725">
                  <a:extLst>
                    <a:ext uri="{9D8B030D-6E8A-4147-A177-3AD203B41FA5}">
                      <a16:colId xmlns:a16="http://schemas.microsoft.com/office/drawing/2014/main" val="20004"/>
                    </a:ext>
                  </a:extLst>
                </a:gridCol>
                <a:gridCol w="1285725">
                  <a:extLst>
                    <a:ext uri="{9D8B030D-6E8A-4147-A177-3AD203B41FA5}">
                      <a16:colId xmlns:a16="http://schemas.microsoft.com/office/drawing/2014/main" val="1207400232"/>
                    </a:ext>
                  </a:extLst>
                </a:gridCol>
              </a:tblGrid>
              <a:tr h="337353">
                <a:tc>
                  <a:txBody>
                    <a:bodyPr/>
                    <a:lstStyle/>
                    <a:p>
                      <a:pPr marL="0" marR="0" algn="ctr">
                        <a:lnSpc>
                          <a:spcPct val="107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Week</a:t>
                      </a: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Topic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Teaching-Learning Strategy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Assessment Strategy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Corresponding CLOs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Page No</a:t>
                      </a: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53410">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kern="1200" dirty="0">
                          <a:solidFill>
                            <a:schemeClr val="tx1"/>
                          </a:solidFill>
                          <a:effectLst/>
                          <a:latin typeface="+mn-lt"/>
                          <a:ea typeface="+mn-ea"/>
                          <a:cs typeface="+mn-cs"/>
                        </a:rPr>
                        <a:t>Introduction to open channel flow</a:t>
                      </a:r>
                      <a:r>
                        <a:rPr lang="en-US" sz="1600" dirty="0">
                          <a:effectLst/>
                        </a:rPr>
                        <a:t> &amp; </a:t>
                      </a:r>
                      <a:r>
                        <a:rPr lang="en-US" sz="1600" kern="1200" dirty="0">
                          <a:solidFill>
                            <a:schemeClr val="tx1"/>
                          </a:solidFill>
                          <a:effectLst/>
                          <a:latin typeface="+mn-lt"/>
                          <a:ea typeface="+mn-ea"/>
                          <a:cs typeface="+mn-cs"/>
                        </a:rPr>
                        <a:t>Comparison between Open Channel Flow and Pipe Flow</a:t>
                      </a: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Lecture, discussion, group work</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Quiz, Written Exam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CLO1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8-20</a:t>
                      </a: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53410">
                <a:tc>
                  <a:txBody>
                    <a:bodyPr/>
                    <a:lstStyle/>
                    <a:p>
                      <a:pPr marL="0" marR="0" algn="ctr">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kern="1200" dirty="0">
                          <a:solidFill>
                            <a:schemeClr val="tx1"/>
                          </a:solidFill>
                          <a:effectLst/>
                          <a:latin typeface="+mn-lt"/>
                          <a:ea typeface="+mn-ea"/>
                          <a:cs typeface="+mn-cs"/>
                        </a:rPr>
                        <a:t>Channel Geometry</a:t>
                      </a:r>
                      <a:r>
                        <a:rPr lang="en-US" sz="1600" dirty="0">
                          <a:effectLst/>
                        </a:rPr>
                        <a:t> &amp; Problem related to Channel Geometry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Oral Presentation, debate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Assignment, Written, Quiz</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CLO1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21-30</a:t>
                      </a: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82904">
                <a:tc>
                  <a:txBody>
                    <a:bodyPr/>
                    <a:lstStyle/>
                    <a:p>
                      <a:pPr marL="0" marR="0" algn="ctr">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Types of flow</a:t>
                      </a: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Video lecture, Field visit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Report writing, Demonstration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CLO 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32-35</a:t>
                      </a: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72248">
                <a:tc>
                  <a:txBody>
                    <a:bodyPr/>
                    <a:lstStyle/>
                    <a:p>
                      <a:pPr marL="0" marR="0" algn="ctr">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kern="1200" dirty="0">
                          <a:solidFill>
                            <a:schemeClr val="tx1"/>
                          </a:solidFill>
                          <a:effectLst/>
                          <a:latin typeface="+mn-lt"/>
                          <a:ea typeface="+mn-ea"/>
                          <a:cs typeface="+mn-cs"/>
                        </a:rPr>
                        <a:t>State of Flow</a:t>
                      </a:r>
                      <a:r>
                        <a:rPr lang="en-US" sz="1400" dirty="0">
                          <a:effectLst/>
                        </a:rPr>
                        <a:t> &amp; velocity Profile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Lecture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Viva, Quiz</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CLO 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37-43</a:t>
                      </a: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72248">
                <a:tc>
                  <a:txBody>
                    <a:bodyPr/>
                    <a:lstStyle/>
                    <a:p>
                      <a:pPr marL="0" marR="0" algn="ctr">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b="0" i="0" u="none" strike="noStrike" kern="1200" dirty="0">
                          <a:solidFill>
                            <a:schemeClr val="tx1"/>
                          </a:solidFill>
                          <a:effectLst/>
                          <a:latin typeface="+mn-lt"/>
                          <a:ea typeface="+mn-ea"/>
                          <a:cs typeface="+mn-cs"/>
                        </a:rPr>
                        <a:t>Velocity Distribution Coefficient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Project exhibition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Project, Field visit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CLO 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45-50</a:t>
                      </a: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53410">
                <a:tc>
                  <a:txBody>
                    <a:bodyPr/>
                    <a:lstStyle/>
                    <a:p>
                      <a:pPr marL="0" marR="0" algn="ctr">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Specific Energy Curve</a:t>
                      </a: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Discussion, Video Presentation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Quiz, Written Exam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CLO 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52-58</a:t>
                      </a: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53410">
                <a:tc>
                  <a:txBody>
                    <a:bodyPr/>
                    <a:lstStyle/>
                    <a:p>
                      <a:pPr marL="0" marR="0" algn="ctr">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kern="1200" dirty="0">
                          <a:solidFill>
                            <a:schemeClr val="tx1"/>
                          </a:solidFill>
                          <a:effectLst/>
                          <a:latin typeface="+mn-lt"/>
                          <a:ea typeface="+mn-ea"/>
                          <a:cs typeface="+mn-cs"/>
                        </a:rPr>
                        <a:t>Different Condition For minimum Specific Energy and Critical Flow</a:t>
                      </a: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Case-based Learning, Demonstration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Assignment, Written, Quiz</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CLO 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60-65</a:t>
                      </a: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53410">
                <a:tc>
                  <a:txBody>
                    <a:bodyPr/>
                    <a:lstStyle/>
                    <a:p>
                      <a:pPr marL="0" marR="0" algn="ctr">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b="0" dirty="0">
                          <a:effectLst/>
                          <a:latin typeface="Calibri" panose="020F0502020204030204" pitchFamily="34" charset="0"/>
                          <a:ea typeface="Calibri" panose="020F0502020204030204" pitchFamily="34" charset="0"/>
                          <a:cs typeface="Times New Roman" panose="02020603050405020304" pitchFamily="18" charset="0"/>
                        </a:rPr>
                        <a:t>Related Problems</a:t>
                      </a: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Lecture, discussion, group work</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Report writing, Demonstration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CLO3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67-80</a:t>
                      </a: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53410">
                <a:tc>
                  <a:txBody>
                    <a:bodyPr/>
                    <a:lstStyle/>
                    <a:p>
                      <a:pPr marL="0" marR="0" algn="ctr">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b="0" i="0" u="none" strike="noStrike" kern="1200" dirty="0">
                          <a:solidFill>
                            <a:schemeClr val="tx1"/>
                          </a:solidFill>
                          <a:effectLst/>
                          <a:latin typeface="+mn-lt"/>
                          <a:ea typeface="+mn-ea"/>
                          <a:cs typeface="+mn-cs"/>
                        </a:rPr>
                        <a:t>Normal Depth related Theory</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Oral Presentation, debate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Viva, Quiz</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CLO3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83-86</a:t>
                      </a: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53410">
                <a:tc>
                  <a:txBody>
                    <a:bodyPr/>
                    <a:lstStyle/>
                    <a:p>
                      <a:pPr marL="0" marR="0" algn="ctr">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b="0" i="0" u="none" strike="noStrike" kern="1200" dirty="0">
                          <a:solidFill>
                            <a:schemeClr val="tx1"/>
                          </a:solidFill>
                          <a:effectLst/>
                          <a:latin typeface="+mn-lt"/>
                          <a:ea typeface="+mn-ea"/>
                          <a:cs typeface="+mn-cs"/>
                        </a:rPr>
                        <a:t>Normal Depth related Math</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Video lecture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Project, Field visit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CLO3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88-93</a:t>
                      </a: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3" name="Rectangle 1"/>
          <p:cNvSpPr>
            <a:spLocks noChangeArrowheads="1"/>
          </p:cNvSpPr>
          <p:nvPr/>
        </p:nvSpPr>
        <p:spPr bwMode="auto">
          <a:xfrm>
            <a:off x="1571259" y="15389"/>
            <a:ext cx="846417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Couse plan specifying content, CLOs, teaching learning and assessment strategy mapped with CLOs</a:t>
            </a:r>
            <a:endParaRPr kumimoji="0" lang="en-US" sz="1600" b="0" i="0" u="none" strike="noStrike" cap="none" normalizeH="0" baseline="0" dirty="0">
              <a:ln>
                <a:noFill/>
              </a:ln>
              <a:solidFill>
                <a:schemeClr val="tx1"/>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7F4EB937-3CB0-EF34-FC83-8D4AD1BEB076}"/>
              </a:ext>
            </a:extLst>
          </p:cNvPr>
          <p:cNvSpPr>
            <a:spLocks noGrp="1"/>
          </p:cNvSpPr>
          <p:nvPr>
            <p:ph type="sldNum" sz="quarter" idx="12"/>
          </p:nvPr>
        </p:nvSpPr>
        <p:spPr/>
        <p:txBody>
          <a:bodyPr/>
          <a:lstStyle/>
          <a:p>
            <a:fld id="{34216374-E7D6-4C74-ADA3-2C9987A1DEB2}" type="slidenum">
              <a:rPr lang="en-US" smtClean="0"/>
              <a:t>7</a:t>
            </a:fld>
            <a:endParaRPr lang="en-US"/>
          </a:p>
        </p:txBody>
      </p:sp>
    </p:spTree>
    <p:extLst>
      <p:ext uri="{BB962C8B-B14F-4D97-AF65-F5344CB8AC3E}">
        <p14:creationId xmlns:p14="http://schemas.microsoft.com/office/powerpoint/2010/main" val="2639784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625526-B226-BC7D-20A4-2E297BFC0D56}"/>
              </a:ext>
            </a:extLst>
          </p:cNvPr>
          <p:cNvPicPr>
            <a:picLocks noChangeAspect="1"/>
          </p:cNvPicPr>
          <p:nvPr/>
        </p:nvPicPr>
        <p:blipFill>
          <a:blip r:embed="rId2"/>
          <a:stretch>
            <a:fillRect/>
          </a:stretch>
        </p:blipFill>
        <p:spPr>
          <a:xfrm>
            <a:off x="2015778" y="1008530"/>
            <a:ext cx="8229600" cy="4633472"/>
          </a:xfrm>
          <a:prstGeom prst="rect">
            <a:avLst/>
          </a:prstGeom>
        </p:spPr>
      </p:pic>
      <p:sp>
        <p:nvSpPr>
          <p:cNvPr id="2" name="Slide Number Placeholder 1">
            <a:extLst>
              <a:ext uri="{FF2B5EF4-FFF2-40B4-BE49-F238E27FC236}">
                <a16:creationId xmlns:a16="http://schemas.microsoft.com/office/drawing/2014/main" id="{F0637D1D-87B3-D901-0C48-06D486C0DB65}"/>
              </a:ext>
            </a:extLst>
          </p:cNvPr>
          <p:cNvSpPr>
            <a:spLocks noGrp="1"/>
          </p:cNvSpPr>
          <p:nvPr>
            <p:ph type="sldNum" sz="quarter" idx="12"/>
          </p:nvPr>
        </p:nvSpPr>
        <p:spPr/>
        <p:txBody>
          <a:bodyPr/>
          <a:lstStyle/>
          <a:p>
            <a:fld id="{34216374-E7D6-4C74-ADA3-2C9987A1DEB2}" type="slidenum">
              <a:rPr lang="en-US" smtClean="0"/>
              <a:t>70</a:t>
            </a:fld>
            <a:endParaRPr lang="en-US"/>
          </a:p>
        </p:txBody>
      </p:sp>
    </p:spTree>
    <p:extLst>
      <p:ext uri="{BB962C8B-B14F-4D97-AF65-F5344CB8AC3E}">
        <p14:creationId xmlns:p14="http://schemas.microsoft.com/office/powerpoint/2010/main" val="11969014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472FD7-CC8B-FA1B-1799-729A639D83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4091" y="662748"/>
            <a:ext cx="7883818" cy="5878286"/>
          </a:xfrm>
          <a:prstGeom prst="rect">
            <a:avLst/>
          </a:prstGeom>
        </p:spPr>
      </p:pic>
      <p:sp>
        <p:nvSpPr>
          <p:cNvPr id="2" name="Slide Number Placeholder 1">
            <a:extLst>
              <a:ext uri="{FF2B5EF4-FFF2-40B4-BE49-F238E27FC236}">
                <a16:creationId xmlns:a16="http://schemas.microsoft.com/office/drawing/2014/main" id="{15C668A2-3937-386C-B811-78B8C051E950}"/>
              </a:ext>
            </a:extLst>
          </p:cNvPr>
          <p:cNvSpPr>
            <a:spLocks noGrp="1"/>
          </p:cNvSpPr>
          <p:nvPr>
            <p:ph type="sldNum" sz="quarter" idx="12"/>
          </p:nvPr>
        </p:nvSpPr>
        <p:spPr/>
        <p:txBody>
          <a:bodyPr/>
          <a:lstStyle/>
          <a:p>
            <a:fld id="{34216374-E7D6-4C74-ADA3-2C9987A1DEB2}" type="slidenum">
              <a:rPr lang="en-US" smtClean="0"/>
              <a:t>71</a:t>
            </a:fld>
            <a:endParaRPr lang="en-US"/>
          </a:p>
        </p:txBody>
      </p:sp>
    </p:spTree>
    <p:extLst>
      <p:ext uri="{BB962C8B-B14F-4D97-AF65-F5344CB8AC3E}">
        <p14:creationId xmlns:p14="http://schemas.microsoft.com/office/powerpoint/2010/main" val="28244594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27FE421-4F9F-7F3D-A282-594DDA0AE1AB}"/>
              </a:ext>
            </a:extLst>
          </p:cNvPr>
          <p:cNvPicPr>
            <a:picLocks noChangeAspect="1"/>
          </p:cNvPicPr>
          <p:nvPr/>
        </p:nvPicPr>
        <p:blipFill>
          <a:blip r:embed="rId2"/>
          <a:stretch>
            <a:fillRect/>
          </a:stretch>
        </p:blipFill>
        <p:spPr>
          <a:xfrm>
            <a:off x="2499873" y="1077686"/>
            <a:ext cx="7490276" cy="5186722"/>
          </a:xfrm>
          <a:prstGeom prst="rect">
            <a:avLst/>
          </a:prstGeom>
        </p:spPr>
      </p:pic>
      <p:sp>
        <p:nvSpPr>
          <p:cNvPr id="2" name="Slide Number Placeholder 1">
            <a:extLst>
              <a:ext uri="{FF2B5EF4-FFF2-40B4-BE49-F238E27FC236}">
                <a16:creationId xmlns:a16="http://schemas.microsoft.com/office/drawing/2014/main" id="{06BACD58-3C51-C1C3-1E77-8745B2F79151}"/>
              </a:ext>
            </a:extLst>
          </p:cNvPr>
          <p:cNvSpPr>
            <a:spLocks noGrp="1"/>
          </p:cNvSpPr>
          <p:nvPr>
            <p:ph type="sldNum" sz="quarter" idx="12"/>
          </p:nvPr>
        </p:nvSpPr>
        <p:spPr/>
        <p:txBody>
          <a:bodyPr/>
          <a:lstStyle/>
          <a:p>
            <a:fld id="{34216374-E7D6-4C74-ADA3-2C9987A1DEB2}" type="slidenum">
              <a:rPr lang="en-US" smtClean="0"/>
              <a:t>72</a:t>
            </a:fld>
            <a:endParaRPr lang="en-US"/>
          </a:p>
        </p:txBody>
      </p:sp>
    </p:spTree>
    <p:extLst>
      <p:ext uri="{BB962C8B-B14F-4D97-AF65-F5344CB8AC3E}">
        <p14:creationId xmlns:p14="http://schemas.microsoft.com/office/powerpoint/2010/main" val="10977787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2015778" y="386123"/>
                <a:ext cx="8160444" cy="5898346"/>
              </a:xfrm>
              <a:prstGeom prst="rect">
                <a:avLst/>
              </a:prstGeom>
            </p:spPr>
            <p:txBody>
              <a:bodyPr wrap="square">
                <a:spAutoFit/>
              </a:bodyPr>
              <a:lstStyle/>
              <a:p>
                <a:pPr>
                  <a:lnSpc>
                    <a:spcPct val="107000"/>
                  </a:lnSpc>
                  <a:spcAft>
                    <a:spcPts val="726"/>
                  </a:spcAft>
                </a:pPr>
                <a14:m>
                  <m:oMath xmlns:m="http://schemas.openxmlformats.org/officeDocument/2006/math">
                    <m:r>
                      <a:rPr lang="en-US" sz="2541"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1634"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A trapezoidal channel has a bottom width of 6m and side slopes of 2:1. Compute the discharge and determine the state of flow in this channel if the depth of flow is 1.5m and the mean velocity of flow is 2.30 m/s. If elementary waves are created in this channel, determine the speed of the wave fronts upstream &amp; downstream.</a:t>
                </a:r>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634" dirty="0">
                    <a:latin typeface="Calibri" panose="020F0502020204030204" pitchFamily="34" charset="0"/>
                    <a:ea typeface="Times New Roman" panose="02020603050405020304" pitchFamily="18" charset="0"/>
                    <a:cs typeface="Times New Roman" panose="02020603050405020304" pitchFamily="18" charset="0"/>
                  </a:rPr>
                  <a:t> </a:t>
                </a:r>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2178" u="sng"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Solution</a:t>
                </a:r>
                <a:r>
                  <a:rPr lang="en-US" sz="1634" dirty="0">
                    <a:latin typeface="Calibri" panose="020F0502020204030204" pitchFamily="34" charset="0"/>
                    <a:ea typeface="Times New Roman" panose="02020603050405020304" pitchFamily="18" charset="0"/>
                    <a:cs typeface="Times New Roman" panose="02020603050405020304" pitchFamily="18" charset="0"/>
                  </a:rPr>
                  <a:t>:</a:t>
                </a:r>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634" dirty="0">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634" i="1">
                        <a:latin typeface="Cambria Math" panose="02040503050406030204" pitchFamily="18" charset="0"/>
                        <a:ea typeface="Times New Roman" panose="02020603050405020304" pitchFamily="18" charset="0"/>
                        <a:cs typeface="Times New Roman" panose="02020603050405020304" pitchFamily="18" charset="0"/>
                      </a:rPr>
                      <m:t>𝐵</m:t>
                    </m:r>
                    <m:r>
                      <a:rPr lang="en-US" sz="1634" i="1">
                        <a:latin typeface="Cambria Math" panose="02040503050406030204" pitchFamily="18" charset="0"/>
                        <a:ea typeface="Times New Roman" panose="02020603050405020304" pitchFamily="18" charset="0"/>
                        <a:cs typeface="Times New Roman" panose="02020603050405020304" pitchFamily="18" charset="0"/>
                      </a:rPr>
                      <m:t>=</m:t>
                    </m:r>
                    <m:r>
                      <a:rPr lang="en-US" sz="1634" i="1">
                        <a:latin typeface="Cambria Math" panose="02040503050406030204" pitchFamily="18" charset="0"/>
                        <a:ea typeface="Times New Roman" panose="02020603050405020304" pitchFamily="18" charset="0"/>
                        <a:cs typeface="Times New Roman" panose="02020603050405020304" pitchFamily="18" charset="0"/>
                      </a:rPr>
                      <m:t>𝑏</m:t>
                    </m:r>
                    <m:r>
                      <a:rPr lang="en-US" sz="1634" i="1">
                        <a:latin typeface="Cambria Math" panose="02040503050406030204" pitchFamily="18" charset="0"/>
                        <a:ea typeface="Times New Roman" panose="02020603050405020304" pitchFamily="18" charset="0"/>
                        <a:cs typeface="Times New Roman" panose="02020603050405020304" pitchFamily="18" charset="0"/>
                      </a:rPr>
                      <m:t>+2</m:t>
                    </m:r>
                    <m:r>
                      <a:rPr lang="en-US" sz="1634" i="1">
                        <a:latin typeface="Cambria Math" panose="02040503050406030204" pitchFamily="18" charset="0"/>
                        <a:ea typeface="Times New Roman" panose="02020603050405020304" pitchFamily="18" charset="0"/>
                        <a:cs typeface="Times New Roman" panose="02020603050405020304" pitchFamily="18" charset="0"/>
                      </a:rPr>
                      <m:t>𝑠h</m:t>
                    </m:r>
                    <m:r>
                      <a:rPr lang="en-US" sz="1634" i="1">
                        <a:latin typeface="Cambria Math" panose="02040503050406030204" pitchFamily="18" charset="0"/>
                        <a:ea typeface="Times New Roman" panose="02020603050405020304" pitchFamily="18" charset="0"/>
                        <a:cs typeface="Times New Roman" panose="02020603050405020304" pitchFamily="18" charset="0"/>
                      </a:rPr>
                      <m:t>=6+2×1.5=12</m:t>
                    </m:r>
                    <m:r>
                      <a:rPr lang="en-US" sz="1634" i="1">
                        <a:latin typeface="Cambria Math" panose="02040503050406030204" pitchFamily="18" charset="0"/>
                        <a:ea typeface="Times New Roman" panose="02020603050405020304" pitchFamily="18" charset="0"/>
                        <a:cs typeface="Times New Roman" panose="02020603050405020304" pitchFamily="18" charset="0"/>
                      </a:rPr>
                      <m:t>𝑚</m:t>
                    </m:r>
                  </m:oMath>
                </a14:m>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634" dirty="0">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634" i="1">
                        <a:latin typeface="Cambria Math" panose="02040503050406030204" pitchFamily="18" charset="0"/>
                        <a:ea typeface="Times New Roman" panose="02020603050405020304" pitchFamily="18" charset="0"/>
                        <a:cs typeface="Times New Roman" panose="02020603050405020304" pitchFamily="18" charset="0"/>
                      </a:rPr>
                      <m:t>𝐴</m:t>
                    </m:r>
                    <m:r>
                      <a:rPr lang="en-US" sz="1634" i="1">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dPr>
                      <m:e>
                        <m:r>
                          <a:rPr lang="en-US" sz="1634" i="1">
                            <a:latin typeface="Cambria Math" panose="02040503050406030204" pitchFamily="18" charset="0"/>
                            <a:ea typeface="Times New Roman" panose="02020603050405020304" pitchFamily="18" charset="0"/>
                            <a:cs typeface="Times New Roman" panose="02020603050405020304" pitchFamily="18" charset="0"/>
                          </a:rPr>
                          <m:t>𝑏</m:t>
                        </m:r>
                        <m:r>
                          <a:rPr lang="en-US" sz="1634" i="1">
                            <a:latin typeface="Cambria Math" panose="02040503050406030204" pitchFamily="18" charset="0"/>
                            <a:ea typeface="Times New Roman" panose="02020603050405020304" pitchFamily="18" charset="0"/>
                            <a:cs typeface="Times New Roman" panose="02020603050405020304" pitchFamily="18" charset="0"/>
                          </a:rPr>
                          <m:t>+</m:t>
                        </m:r>
                        <m:r>
                          <a:rPr lang="en-US" sz="1634" i="1">
                            <a:latin typeface="Cambria Math" panose="02040503050406030204" pitchFamily="18" charset="0"/>
                            <a:ea typeface="Times New Roman" panose="02020603050405020304" pitchFamily="18" charset="0"/>
                            <a:cs typeface="Times New Roman" panose="02020603050405020304" pitchFamily="18" charset="0"/>
                          </a:rPr>
                          <m:t>𝑠h</m:t>
                        </m:r>
                      </m:e>
                    </m:d>
                    <m:r>
                      <a:rPr lang="en-US" sz="1634" i="1">
                        <a:latin typeface="Cambria Math" panose="02040503050406030204" pitchFamily="18" charset="0"/>
                        <a:ea typeface="Times New Roman" panose="02020603050405020304" pitchFamily="18" charset="0"/>
                        <a:cs typeface="Times New Roman" panose="02020603050405020304" pitchFamily="18" charset="0"/>
                      </a:rPr>
                      <m:t>h</m:t>
                    </m:r>
                    <m:r>
                      <a:rPr lang="en-US" sz="1634" i="1">
                        <a:latin typeface="Cambria Math" panose="02040503050406030204" pitchFamily="18" charset="0"/>
                        <a:ea typeface="Times New Roman" panose="02020603050405020304" pitchFamily="18" charset="0"/>
                        <a:cs typeface="Times New Roman" panose="02020603050405020304" pitchFamily="18" charset="0"/>
                      </a:rPr>
                      <m:t>=13.5</m:t>
                    </m:r>
                    <m:sSup>
                      <m:sSup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634" i="1">
                            <a:latin typeface="Cambria Math" panose="02040503050406030204" pitchFamily="18" charset="0"/>
                            <a:ea typeface="Times New Roman" panose="02020603050405020304" pitchFamily="18" charset="0"/>
                            <a:cs typeface="Times New Roman" panose="02020603050405020304" pitchFamily="18" charset="0"/>
                          </a:rPr>
                          <m:t>𝑚</m:t>
                        </m:r>
                      </m:e>
                      <m:sup>
                        <m:r>
                          <a:rPr lang="en-US" sz="1634" i="1">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en-US" sz="1634" dirty="0">
                    <a:latin typeface="Calibri" panose="020F0502020204030204" pitchFamily="34" charset="0"/>
                    <a:ea typeface="Times New Roman" panose="02020603050405020304" pitchFamily="18" charset="0"/>
                    <a:cs typeface="Times New Roman" panose="02020603050405020304" pitchFamily="18" charset="0"/>
                  </a:rPr>
                  <a:t>  </a:t>
                </a:r>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634" dirty="0">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634" i="1">
                        <a:latin typeface="Cambria Math" panose="02040503050406030204" pitchFamily="18" charset="0"/>
                        <a:ea typeface="Times New Roman" panose="02020603050405020304" pitchFamily="18" charset="0"/>
                        <a:cs typeface="Times New Roman" panose="02020603050405020304" pitchFamily="18" charset="0"/>
                      </a:rPr>
                      <m:t>𝑃</m:t>
                    </m:r>
                    <m:r>
                      <a:rPr lang="en-US" sz="1634" i="1">
                        <a:latin typeface="Cambria Math" panose="02040503050406030204" pitchFamily="18" charset="0"/>
                        <a:ea typeface="Times New Roman" panose="02020603050405020304" pitchFamily="18" charset="0"/>
                        <a:cs typeface="Times New Roman" panose="02020603050405020304" pitchFamily="18" charset="0"/>
                      </a:rPr>
                      <m:t>=</m:t>
                    </m:r>
                    <m:r>
                      <a:rPr lang="en-US" sz="1634" i="1">
                        <a:latin typeface="Cambria Math" panose="02040503050406030204" pitchFamily="18" charset="0"/>
                        <a:ea typeface="Times New Roman" panose="02020603050405020304" pitchFamily="18" charset="0"/>
                        <a:cs typeface="Times New Roman" panose="02020603050405020304" pitchFamily="18" charset="0"/>
                      </a:rPr>
                      <m:t>𝑏</m:t>
                    </m:r>
                    <m:r>
                      <a:rPr lang="en-US" sz="1634" i="1">
                        <a:latin typeface="Cambria Math" panose="02040503050406030204" pitchFamily="18" charset="0"/>
                        <a:ea typeface="Times New Roman" panose="02020603050405020304" pitchFamily="18" charset="0"/>
                        <a:cs typeface="Times New Roman" panose="02020603050405020304" pitchFamily="18" charset="0"/>
                      </a:rPr>
                      <m:t>+2</m:t>
                    </m:r>
                    <m:rad>
                      <m:radPr>
                        <m:degHide m:val="on"/>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1634" i="1">
                            <a:latin typeface="Cambria Math" panose="02040503050406030204" pitchFamily="18" charset="0"/>
                            <a:ea typeface="Times New Roman" panose="02020603050405020304" pitchFamily="18" charset="0"/>
                            <a:cs typeface="Times New Roman" panose="02020603050405020304" pitchFamily="18" charset="0"/>
                          </a:rPr>
                          <m:t>1+</m:t>
                        </m:r>
                        <m:sSup>
                          <m:sSup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634" i="1">
                                <a:latin typeface="Cambria Math" panose="02040503050406030204" pitchFamily="18" charset="0"/>
                                <a:ea typeface="Times New Roman" panose="02020603050405020304" pitchFamily="18" charset="0"/>
                                <a:cs typeface="Times New Roman" panose="02020603050405020304" pitchFamily="18" charset="0"/>
                              </a:rPr>
                              <m:t>𝑠</m:t>
                            </m:r>
                          </m:e>
                          <m:sup>
                            <m:r>
                              <a:rPr lang="en-US" sz="1634" i="1">
                                <a:latin typeface="Cambria Math" panose="02040503050406030204" pitchFamily="18" charset="0"/>
                                <a:ea typeface="Times New Roman" panose="02020603050405020304" pitchFamily="18" charset="0"/>
                                <a:cs typeface="Times New Roman" panose="02020603050405020304" pitchFamily="18" charset="0"/>
                              </a:rPr>
                              <m:t>2 </m:t>
                            </m:r>
                          </m:sup>
                        </m:sSup>
                      </m:e>
                    </m:rad>
                  </m:oMath>
                </a14:m>
                <a:r>
                  <a:rPr lang="en-US" sz="1634" dirty="0">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634" i="1">
                        <a:latin typeface="Cambria Math" panose="02040503050406030204" pitchFamily="18" charset="0"/>
                        <a:ea typeface="Times New Roman" panose="02020603050405020304" pitchFamily="18" charset="0"/>
                        <a:cs typeface="Times New Roman" panose="02020603050405020304" pitchFamily="18" charset="0"/>
                      </a:rPr>
                      <m:t> </m:t>
                    </m:r>
                    <m:r>
                      <a:rPr lang="en-US" sz="1634" i="1">
                        <a:latin typeface="Cambria Math" panose="02040503050406030204" pitchFamily="18" charset="0"/>
                        <a:ea typeface="Times New Roman" panose="02020603050405020304" pitchFamily="18" charset="0"/>
                        <a:cs typeface="Times New Roman" panose="02020603050405020304" pitchFamily="18" charset="0"/>
                      </a:rPr>
                      <m:t>h</m:t>
                    </m:r>
                    <m:r>
                      <a:rPr lang="en-US" sz="1634" i="1">
                        <a:latin typeface="Cambria Math" panose="02040503050406030204" pitchFamily="18" charset="0"/>
                        <a:ea typeface="Times New Roman" panose="02020603050405020304" pitchFamily="18" charset="0"/>
                        <a:cs typeface="Times New Roman" panose="02020603050405020304" pitchFamily="18" charset="0"/>
                      </a:rPr>
                      <m:t>=12.71</m:t>
                    </m:r>
                    <m:r>
                      <a:rPr lang="en-US" sz="1634" i="1">
                        <a:latin typeface="Cambria Math" panose="02040503050406030204" pitchFamily="18" charset="0"/>
                        <a:ea typeface="Times New Roman" panose="02020603050405020304" pitchFamily="18" charset="0"/>
                        <a:cs typeface="Times New Roman" panose="02020603050405020304" pitchFamily="18" charset="0"/>
                      </a:rPr>
                      <m:t>𝑚</m:t>
                    </m:r>
                  </m:oMath>
                </a14:m>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634" dirty="0">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634" i="1">
                        <a:latin typeface="Cambria Math" panose="02040503050406030204" pitchFamily="18" charset="0"/>
                        <a:ea typeface="Times New Roman" panose="02020603050405020304" pitchFamily="18" charset="0"/>
                        <a:cs typeface="Times New Roman" panose="02020603050405020304" pitchFamily="18" charset="0"/>
                      </a:rPr>
                      <m:t>𝑅</m:t>
                    </m:r>
                    <m:r>
                      <a:rPr lang="en-US" sz="1634"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634" i="1">
                            <a:latin typeface="Cambria Math" panose="02040503050406030204" pitchFamily="18" charset="0"/>
                            <a:ea typeface="Times New Roman" panose="02020603050405020304" pitchFamily="18" charset="0"/>
                            <a:cs typeface="Times New Roman" panose="02020603050405020304" pitchFamily="18" charset="0"/>
                          </a:rPr>
                          <m:t>𝐴</m:t>
                        </m:r>
                      </m:num>
                      <m:den>
                        <m:r>
                          <a:rPr lang="en-US" sz="1634" i="1">
                            <a:latin typeface="Cambria Math" panose="02040503050406030204" pitchFamily="18" charset="0"/>
                            <a:ea typeface="Times New Roman" panose="02020603050405020304" pitchFamily="18" charset="0"/>
                            <a:cs typeface="Times New Roman" panose="02020603050405020304" pitchFamily="18" charset="0"/>
                          </a:rPr>
                          <m:t>𝑃</m:t>
                        </m:r>
                        <m:r>
                          <a:rPr lang="en-US" sz="1634" i="1">
                            <a:latin typeface="Cambria Math" panose="02040503050406030204" pitchFamily="18" charset="0"/>
                            <a:ea typeface="Times New Roman" panose="02020603050405020304" pitchFamily="18" charset="0"/>
                            <a:cs typeface="Times New Roman" panose="02020603050405020304" pitchFamily="18" charset="0"/>
                          </a:rPr>
                          <m:t> </m:t>
                        </m:r>
                      </m:den>
                    </m:f>
                  </m:oMath>
                </a14:m>
                <a:r>
                  <a:rPr lang="en-US" sz="1634" dirty="0">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634" i="1">
                        <a:latin typeface="Cambria Math" panose="02040503050406030204" pitchFamily="18" charset="0"/>
                        <a:ea typeface="Times New Roman" panose="02020603050405020304" pitchFamily="18" charset="0"/>
                        <a:cs typeface="Times New Roman" panose="02020603050405020304" pitchFamily="18" charset="0"/>
                      </a:rPr>
                      <m:t>=1.06</m:t>
                    </m:r>
                    <m:r>
                      <a:rPr lang="en-US" sz="1634" i="1">
                        <a:latin typeface="Cambria Math" panose="02040503050406030204" pitchFamily="18" charset="0"/>
                        <a:ea typeface="Times New Roman" panose="02020603050405020304" pitchFamily="18" charset="0"/>
                        <a:cs typeface="Times New Roman" panose="02020603050405020304" pitchFamily="18" charset="0"/>
                      </a:rPr>
                      <m:t>𝑚</m:t>
                    </m:r>
                  </m:oMath>
                </a14:m>
                <a:r>
                  <a:rPr lang="en-US" sz="1634" dirty="0">
                    <a:latin typeface="Calibri" panose="020F0502020204030204" pitchFamily="34" charset="0"/>
                    <a:ea typeface="Times New Roman" panose="02020603050405020304" pitchFamily="18" charset="0"/>
                    <a:cs typeface="Times New Roman" panose="02020603050405020304" pitchFamily="18" charset="0"/>
                  </a:rPr>
                  <a:t>   </a:t>
                </a:r>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634" dirty="0">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634" i="1">
                        <a:latin typeface="Cambria Math" panose="02040503050406030204" pitchFamily="18" charset="0"/>
                        <a:ea typeface="Times New Roman" panose="02020603050405020304" pitchFamily="18" charset="0"/>
                        <a:cs typeface="Times New Roman" panose="02020603050405020304" pitchFamily="18" charset="0"/>
                      </a:rPr>
                      <m:t>𝐷</m:t>
                    </m:r>
                    <m:r>
                      <a:rPr lang="en-US" sz="1634"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634" i="1">
                            <a:latin typeface="Cambria Math" panose="02040503050406030204" pitchFamily="18" charset="0"/>
                            <a:ea typeface="Times New Roman" panose="02020603050405020304" pitchFamily="18" charset="0"/>
                            <a:cs typeface="Times New Roman" panose="02020603050405020304" pitchFamily="18" charset="0"/>
                          </a:rPr>
                          <m:t>𝐴</m:t>
                        </m:r>
                      </m:num>
                      <m:den>
                        <m:r>
                          <a:rPr lang="en-US" sz="1634" i="1">
                            <a:latin typeface="Cambria Math" panose="02040503050406030204" pitchFamily="18" charset="0"/>
                            <a:ea typeface="Times New Roman" panose="02020603050405020304" pitchFamily="18" charset="0"/>
                            <a:cs typeface="Times New Roman" panose="02020603050405020304" pitchFamily="18" charset="0"/>
                          </a:rPr>
                          <m:t>𝐵</m:t>
                        </m:r>
                      </m:den>
                    </m:f>
                    <m:r>
                      <a:rPr lang="en-US" sz="1634" i="1">
                        <a:latin typeface="Cambria Math" panose="02040503050406030204" pitchFamily="18" charset="0"/>
                        <a:ea typeface="Times New Roman" panose="02020603050405020304" pitchFamily="18" charset="0"/>
                        <a:cs typeface="Times New Roman" panose="02020603050405020304" pitchFamily="18" charset="0"/>
                      </a:rPr>
                      <m:t>=1.13</m:t>
                    </m:r>
                    <m:r>
                      <a:rPr lang="en-US" sz="1634" i="1">
                        <a:latin typeface="Cambria Math" panose="02040503050406030204" pitchFamily="18" charset="0"/>
                        <a:ea typeface="Times New Roman" panose="02020603050405020304" pitchFamily="18" charset="0"/>
                        <a:cs typeface="Times New Roman" panose="02020603050405020304" pitchFamily="18" charset="0"/>
                      </a:rPr>
                      <m:t>𝑚</m:t>
                    </m:r>
                  </m:oMath>
                </a14:m>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634" dirty="0">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634" i="1">
                        <a:latin typeface="Cambria Math" panose="02040503050406030204" pitchFamily="18" charset="0"/>
                        <a:ea typeface="Times New Roman" panose="02020603050405020304" pitchFamily="18" charset="0"/>
                        <a:cs typeface="Times New Roman" panose="02020603050405020304" pitchFamily="18" charset="0"/>
                      </a:rPr>
                      <m:t>∴</m:t>
                    </m:r>
                    <m:r>
                      <a:rPr lang="en-US" sz="1634" i="1">
                        <a:latin typeface="Cambria Math" panose="02040503050406030204" pitchFamily="18" charset="0"/>
                        <a:ea typeface="Times New Roman" panose="02020603050405020304" pitchFamily="18" charset="0"/>
                        <a:cs typeface="Times New Roman" panose="02020603050405020304" pitchFamily="18" charset="0"/>
                      </a:rPr>
                      <m:t>𝑄</m:t>
                    </m:r>
                    <m:r>
                      <a:rPr lang="en-US" sz="1634" i="1">
                        <a:latin typeface="Cambria Math" panose="02040503050406030204" pitchFamily="18" charset="0"/>
                        <a:ea typeface="Times New Roman" panose="02020603050405020304" pitchFamily="18" charset="0"/>
                        <a:cs typeface="Times New Roman" panose="02020603050405020304" pitchFamily="18" charset="0"/>
                      </a:rPr>
                      <m:t>=</m:t>
                    </m:r>
                    <m:r>
                      <a:rPr lang="en-US" sz="1634" i="1">
                        <a:latin typeface="Cambria Math" panose="02040503050406030204" pitchFamily="18" charset="0"/>
                        <a:ea typeface="Times New Roman" panose="02020603050405020304" pitchFamily="18" charset="0"/>
                        <a:cs typeface="Times New Roman" panose="02020603050405020304" pitchFamily="18" charset="0"/>
                      </a:rPr>
                      <m:t>𝐴𝑉</m:t>
                    </m:r>
                    <m:r>
                      <a:rPr lang="en-US" sz="1634" i="1">
                        <a:latin typeface="Cambria Math" panose="02040503050406030204" pitchFamily="18" charset="0"/>
                        <a:ea typeface="Times New Roman" panose="02020603050405020304" pitchFamily="18" charset="0"/>
                        <a:cs typeface="Times New Roman" panose="02020603050405020304" pitchFamily="18" charset="0"/>
                      </a:rPr>
                      <m:t>=13.5×2.3=31.05</m:t>
                    </m:r>
                    <m:f>
                      <m:fPr>
                        <m:type m:val="skw"/>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634" i="1">
                                <a:latin typeface="Cambria Math" panose="02040503050406030204" pitchFamily="18" charset="0"/>
                                <a:ea typeface="Times New Roman" panose="02020603050405020304" pitchFamily="18" charset="0"/>
                                <a:cs typeface="Times New Roman" panose="02020603050405020304" pitchFamily="18" charset="0"/>
                              </a:rPr>
                              <m:t>𝑚</m:t>
                            </m:r>
                          </m:e>
                          <m:sup>
                            <m:r>
                              <a:rPr lang="en-US" sz="1634" i="1">
                                <a:latin typeface="Cambria Math" panose="02040503050406030204" pitchFamily="18" charset="0"/>
                                <a:ea typeface="Times New Roman" panose="02020603050405020304" pitchFamily="18" charset="0"/>
                                <a:cs typeface="Times New Roman" panose="02020603050405020304" pitchFamily="18" charset="0"/>
                              </a:rPr>
                              <m:t>3</m:t>
                            </m:r>
                          </m:sup>
                        </m:sSup>
                      </m:num>
                      <m:den>
                        <m:r>
                          <a:rPr lang="en-US" sz="1634" i="1">
                            <a:latin typeface="Cambria Math" panose="02040503050406030204" pitchFamily="18" charset="0"/>
                            <a:ea typeface="Times New Roman" panose="02020603050405020304" pitchFamily="18" charset="0"/>
                            <a:cs typeface="Times New Roman" panose="02020603050405020304" pitchFamily="18" charset="0"/>
                          </a:rPr>
                          <m:t>𝑠</m:t>
                        </m:r>
                      </m:den>
                    </m:f>
                  </m:oMath>
                </a14:m>
                <a:r>
                  <a:rPr lang="en-US" sz="1634" dirty="0">
                    <a:latin typeface="Calibri" panose="020F0502020204030204" pitchFamily="34" charset="0"/>
                    <a:ea typeface="Times New Roman" panose="02020603050405020304" pitchFamily="18" charset="0"/>
                    <a:cs typeface="Times New Roman" panose="02020603050405020304" pitchFamily="18" charset="0"/>
                  </a:rPr>
                  <a:t>        </a:t>
                </a:r>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634" dirty="0">
                    <a:latin typeface="Calibri" panose="020F0502020204030204" pitchFamily="34" charset="0"/>
                    <a:ea typeface="Times New Roman" panose="02020603050405020304" pitchFamily="18" charset="0"/>
                    <a:cs typeface="Times New Roman" panose="02020603050405020304" pitchFamily="18" charset="0"/>
                  </a:rPr>
                  <a:t>          Re</a:t>
                </a:r>
                <a14:m>
                  <m:oMath xmlns:m="http://schemas.openxmlformats.org/officeDocument/2006/math">
                    <m:r>
                      <a:rPr lang="en-US" sz="1634"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634" i="1">
                            <a:latin typeface="Cambria Math" panose="02040503050406030204" pitchFamily="18" charset="0"/>
                            <a:ea typeface="Times New Roman" panose="02020603050405020304" pitchFamily="18" charset="0"/>
                            <a:cs typeface="Times New Roman" panose="02020603050405020304" pitchFamily="18" charset="0"/>
                          </a:rPr>
                          <m:t>𝑉𝑅</m:t>
                        </m:r>
                      </m:num>
                      <m:den>
                        <m:r>
                          <a:rPr lang="en-US" sz="1634" i="1">
                            <a:latin typeface="Cambria Math" panose="02040503050406030204" pitchFamily="18" charset="0"/>
                            <a:ea typeface="Times New Roman" panose="02020603050405020304" pitchFamily="18" charset="0"/>
                            <a:cs typeface="Times New Roman" panose="02020603050405020304" pitchFamily="18" charset="0"/>
                          </a:rPr>
                          <m:t>𝑉</m:t>
                        </m:r>
                      </m:den>
                    </m:f>
                    <m:r>
                      <a:rPr lang="en-US" sz="1634"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634" i="1">
                            <a:latin typeface="Cambria Math" panose="02040503050406030204" pitchFamily="18" charset="0"/>
                            <a:ea typeface="Times New Roman" panose="02020603050405020304" pitchFamily="18" charset="0"/>
                            <a:cs typeface="Times New Roman" panose="02020603050405020304" pitchFamily="18" charset="0"/>
                          </a:rPr>
                          <m:t>2.3×1.06</m:t>
                        </m:r>
                      </m:num>
                      <m:den>
                        <m:sSup>
                          <m:sSup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634" i="1">
                                <a:latin typeface="Cambria Math" panose="02040503050406030204" pitchFamily="18" charset="0"/>
                                <a:ea typeface="Times New Roman" panose="02020603050405020304" pitchFamily="18" charset="0"/>
                                <a:cs typeface="Times New Roman" panose="02020603050405020304" pitchFamily="18" charset="0"/>
                              </a:rPr>
                              <m:t>10</m:t>
                            </m:r>
                          </m:e>
                          <m:sup>
                            <m:r>
                              <a:rPr lang="en-US" sz="1634" i="1">
                                <a:latin typeface="Cambria Math" panose="02040503050406030204" pitchFamily="18" charset="0"/>
                                <a:ea typeface="Times New Roman" panose="02020603050405020304" pitchFamily="18" charset="0"/>
                                <a:cs typeface="Times New Roman" panose="02020603050405020304" pitchFamily="18" charset="0"/>
                              </a:rPr>
                              <m:t>−6</m:t>
                            </m:r>
                          </m:sup>
                        </m:sSup>
                      </m:den>
                    </m:f>
                  </m:oMath>
                </a14:m>
                <a:r>
                  <a:rPr lang="en-US" sz="1634" dirty="0">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634" i="1">
                        <a:latin typeface="Cambria Math" panose="02040503050406030204" pitchFamily="18" charset="0"/>
                        <a:ea typeface="Times New Roman" panose="02020603050405020304" pitchFamily="18" charset="0"/>
                        <a:cs typeface="Times New Roman" panose="02020603050405020304" pitchFamily="18" charset="0"/>
                      </a:rPr>
                      <m:t>2.44×</m:t>
                    </m:r>
                    <m:sSup>
                      <m:sSup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634" i="1">
                            <a:latin typeface="Cambria Math" panose="02040503050406030204" pitchFamily="18" charset="0"/>
                            <a:ea typeface="Times New Roman" panose="02020603050405020304" pitchFamily="18" charset="0"/>
                            <a:cs typeface="Times New Roman" panose="02020603050405020304" pitchFamily="18" charset="0"/>
                          </a:rPr>
                          <m:t>10</m:t>
                        </m:r>
                      </m:e>
                      <m:sup>
                        <m:r>
                          <a:rPr lang="en-US" sz="1634" i="1">
                            <a:latin typeface="Cambria Math" panose="02040503050406030204" pitchFamily="18" charset="0"/>
                            <a:ea typeface="Times New Roman" panose="02020603050405020304" pitchFamily="18" charset="0"/>
                            <a:cs typeface="Times New Roman" panose="02020603050405020304" pitchFamily="18" charset="0"/>
                          </a:rPr>
                          <m:t>6</m:t>
                        </m:r>
                      </m:sup>
                    </m:sSup>
                    <m:r>
                      <a:rPr lang="en-US" sz="1634" i="1">
                        <a:latin typeface="Cambria Math" panose="02040503050406030204" pitchFamily="18" charset="0"/>
                        <a:ea typeface="Times New Roman" panose="02020603050405020304" pitchFamily="18" charset="0"/>
                        <a:cs typeface="Times New Roman" panose="02020603050405020304" pitchFamily="18" charset="0"/>
                      </a:rPr>
                      <m:t>&gt;12500</m:t>
                    </m:r>
                  </m:oMath>
                </a14:m>
                <a:endParaRPr lang="en-US" sz="1089"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26"/>
                  </a:spcAft>
                </a:pPr>
                <a:r>
                  <a:rPr lang="en-US" sz="1634" dirty="0">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634" i="1">
                        <a:latin typeface="Cambria Math" panose="02040503050406030204" pitchFamily="18" charset="0"/>
                        <a:ea typeface="Times New Roman" panose="02020603050405020304" pitchFamily="18" charset="0"/>
                        <a:cs typeface="Times New Roman" panose="02020603050405020304" pitchFamily="18" charset="0"/>
                      </a:rPr>
                      <m:t>𝐹𝑟</m:t>
                    </m:r>
                    <m:r>
                      <a:rPr lang="en-US" sz="1634"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634" i="1">
                            <a:latin typeface="Cambria Math" panose="02040503050406030204" pitchFamily="18" charset="0"/>
                            <a:ea typeface="Times New Roman" panose="02020603050405020304" pitchFamily="18" charset="0"/>
                            <a:cs typeface="Times New Roman" panose="02020603050405020304" pitchFamily="18" charset="0"/>
                          </a:rPr>
                          <m:t>𝑉𝑅</m:t>
                        </m:r>
                      </m:num>
                      <m:den>
                        <m:rad>
                          <m:radPr>
                            <m:degHide m:val="on"/>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1634" i="1">
                                <a:latin typeface="Cambria Math" panose="02040503050406030204" pitchFamily="18" charset="0"/>
                                <a:ea typeface="Times New Roman" panose="02020603050405020304" pitchFamily="18" charset="0"/>
                                <a:cs typeface="Times New Roman" panose="02020603050405020304" pitchFamily="18" charset="0"/>
                              </a:rPr>
                              <m:t>𝑔𝐷</m:t>
                            </m:r>
                          </m:e>
                        </m:rad>
                      </m:den>
                    </m:f>
                    <m:r>
                      <a:rPr lang="en-US" sz="1634"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634" i="1">
                            <a:latin typeface="Cambria Math" panose="02040503050406030204" pitchFamily="18" charset="0"/>
                            <a:ea typeface="Times New Roman" panose="02020603050405020304" pitchFamily="18" charset="0"/>
                            <a:cs typeface="Times New Roman" panose="02020603050405020304" pitchFamily="18" charset="0"/>
                          </a:rPr>
                          <m:t>2.3</m:t>
                        </m:r>
                      </m:num>
                      <m:den>
                        <m:rad>
                          <m:radPr>
                            <m:degHide m:val="on"/>
                            <m:ctrlPr>
                              <a:rPr lang="en-US" sz="1634" i="1">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1634" i="1">
                                <a:latin typeface="Cambria Math" panose="02040503050406030204" pitchFamily="18" charset="0"/>
                                <a:ea typeface="Times New Roman" panose="02020603050405020304" pitchFamily="18" charset="0"/>
                                <a:cs typeface="Times New Roman" panose="02020603050405020304" pitchFamily="18" charset="0"/>
                              </a:rPr>
                              <m:t>9.81×1.13</m:t>
                            </m:r>
                          </m:e>
                        </m:rad>
                      </m:den>
                    </m:f>
                    <m:r>
                      <a:rPr lang="en-US" sz="1634" i="1">
                        <a:latin typeface="Cambria Math" panose="02040503050406030204" pitchFamily="18" charset="0"/>
                        <a:ea typeface="Times New Roman" panose="02020603050405020304" pitchFamily="18" charset="0"/>
                        <a:cs typeface="Times New Roman" panose="02020603050405020304" pitchFamily="18" charset="0"/>
                      </a:rPr>
                      <m:t>=0.69&lt;1</m:t>
                    </m:r>
                  </m:oMath>
                </a14:m>
                <a:endParaRPr lang="en-US" sz="1089" dirty="0">
                  <a:latin typeface="Calibri" panose="020F0502020204030204" pitchFamily="34" charset="0"/>
                  <a:ea typeface="Calibri" panose="020F0502020204030204" pitchFamily="34" charset="0"/>
                  <a:cs typeface="Times New Roman" panose="02020603050405020304" pitchFamily="18" charset="0"/>
                </a:endParaRPr>
              </a:p>
              <a:p>
                <a:r>
                  <a:rPr lang="en-US" sz="1634" dirty="0">
                    <a:latin typeface="Calibri" panose="020F0502020204030204" pitchFamily="34" charset="0"/>
                    <a:ea typeface="Times New Roman" panose="02020603050405020304" pitchFamily="18" charset="0"/>
                    <a:cs typeface="Times New Roman" panose="02020603050405020304" pitchFamily="18" charset="0"/>
                  </a:rPr>
                  <a:t>Therefore, the flow in the channel is subcritical turbulent.</a:t>
                </a:r>
                <a:endParaRPr lang="en-US" sz="1634" dirty="0"/>
              </a:p>
            </p:txBody>
          </p:sp>
        </mc:Choice>
        <mc:Fallback xmlns="">
          <p:sp>
            <p:nvSpPr>
              <p:cNvPr id="2" name="Rectangle 1"/>
              <p:cNvSpPr>
                <a:spLocks noRot="1" noChangeAspect="1" noMove="1" noResize="1" noEditPoints="1" noAdjustHandles="1" noChangeArrowheads="1" noChangeShapeType="1" noTextEdit="1"/>
              </p:cNvSpPr>
              <p:nvPr/>
            </p:nvSpPr>
            <p:spPr>
              <a:xfrm>
                <a:off x="2015778" y="386123"/>
                <a:ext cx="8160444" cy="5898346"/>
              </a:xfrm>
              <a:prstGeom prst="rect">
                <a:avLst/>
              </a:prstGeom>
              <a:blipFill>
                <a:blip r:embed="rId2"/>
                <a:stretch>
                  <a:fillRect l="-932" b="-430"/>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A0EB134A-D317-2D60-6F4C-E36F6F83FB13}"/>
              </a:ext>
            </a:extLst>
          </p:cNvPr>
          <p:cNvSpPr>
            <a:spLocks noGrp="1"/>
          </p:cNvSpPr>
          <p:nvPr>
            <p:ph type="sldNum" sz="quarter" idx="12"/>
          </p:nvPr>
        </p:nvSpPr>
        <p:spPr/>
        <p:txBody>
          <a:bodyPr/>
          <a:lstStyle/>
          <a:p>
            <a:fld id="{34216374-E7D6-4C74-ADA3-2C9987A1DEB2}" type="slidenum">
              <a:rPr lang="en-US" smtClean="0"/>
              <a:t>73</a:t>
            </a:fld>
            <a:endParaRPr lang="en-US"/>
          </a:p>
        </p:txBody>
      </p:sp>
    </p:spTree>
    <p:extLst>
      <p:ext uri="{BB962C8B-B14F-4D97-AF65-F5344CB8AC3E}">
        <p14:creationId xmlns:p14="http://schemas.microsoft.com/office/powerpoint/2010/main" val="15492809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819777-7EDF-7742-B494-61A9E12E038A}"/>
              </a:ext>
            </a:extLst>
          </p:cNvPr>
          <p:cNvPicPr>
            <a:picLocks noChangeAspect="1"/>
          </p:cNvPicPr>
          <p:nvPr/>
        </p:nvPicPr>
        <p:blipFill>
          <a:blip r:embed="rId2"/>
          <a:stretch>
            <a:fillRect/>
          </a:stretch>
        </p:blipFill>
        <p:spPr>
          <a:xfrm>
            <a:off x="2084935" y="524435"/>
            <a:ext cx="8022131" cy="5601661"/>
          </a:xfrm>
          <a:prstGeom prst="rect">
            <a:avLst/>
          </a:prstGeom>
        </p:spPr>
      </p:pic>
      <p:sp>
        <p:nvSpPr>
          <p:cNvPr id="2" name="Slide Number Placeholder 1">
            <a:extLst>
              <a:ext uri="{FF2B5EF4-FFF2-40B4-BE49-F238E27FC236}">
                <a16:creationId xmlns:a16="http://schemas.microsoft.com/office/drawing/2014/main" id="{2D8D6551-5E54-A8DE-0C27-31888787F404}"/>
              </a:ext>
            </a:extLst>
          </p:cNvPr>
          <p:cNvSpPr>
            <a:spLocks noGrp="1"/>
          </p:cNvSpPr>
          <p:nvPr>
            <p:ph type="sldNum" sz="quarter" idx="12"/>
          </p:nvPr>
        </p:nvSpPr>
        <p:spPr/>
        <p:txBody>
          <a:bodyPr/>
          <a:lstStyle/>
          <a:p>
            <a:fld id="{34216374-E7D6-4C74-ADA3-2C9987A1DEB2}" type="slidenum">
              <a:rPr lang="en-US" smtClean="0"/>
              <a:t>74</a:t>
            </a:fld>
            <a:endParaRPr lang="en-US"/>
          </a:p>
        </p:txBody>
      </p:sp>
    </p:spTree>
    <p:extLst>
      <p:ext uri="{BB962C8B-B14F-4D97-AF65-F5344CB8AC3E}">
        <p14:creationId xmlns:p14="http://schemas.microsoft.com/office/powerpoint/2010/main" val="15663831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2D54CB-E66F-A61A-8475-19DBAC2E7C20}"/>
              </a:ext>
            </a:extLst>
          </p:cNvPr>
          <p:cNvPicPr>
            <a:picLocks noChangeAspect="1"/>
          </p:cNvPicPr>
          <p:nvPr/>
        </p:nvPicPr>
        <p:blipFill>
          <a:blip r:embed="rId2"/>
          <a:stretch>
            <a:fillRect/>
          </a:stretch>
        </p:blipFill>
        <p:spPr>
          <a:xfrm>
            <a:off x="2292403" y="455279"/>
            <a:ext cx="7814662" cy="5739973"/>
          </a:xfrm>
          <a:prstGeom prst="rect">
            <a:avLst/>
          </a:prstGeom>
        </p:spPr>
      </p:pic>
      <p:sp>
        <p:nvSpPr>
          <p:cNvPr id="2" name="Slide Number Placeholder 1">
            <a:extLst>
              <a:ext uri="{FF2B5EF4-FFF2-40B4-BE49-F238E27FC236}">
                <a16:creationId xmlns:a16="http://schemas.microsoft.com/office/drawing/2014/main" id="{1AB13C67-2FCF-EA3D-A2FC-E4F6C306D132}"/>
              </a:ext>
            </a:extLst>
          </p:cNvPr>
          <p:cNvSpPr>
            <a:spLocks noGrp="1"/>
          </p:cNvSpPr>
          <p:nvPr>
            <p:ph type="sldNum" sz="quarter" idx="12"/>
          </p:nvPr>
        </p:nvSpPr>
        <p:spPr/>
        <p:txBody>
          <a:bodyPr/>
          <a:lstStyle/>
          <a:p>
            <a:fld id="{34216374-E7D6-4C74-ADA3-2C9987A1DEB2}" type="slidenum">
              <a:rPr lang="en-US" smtClean="0"/>
              <a:t>75</a:t>
            </a:fld>
            <a:endParaRPr lang="en-US"/>
          </a:p>
        </p:txBody>
      </p:sp>
    </p:spTree>
    <p:extLst>
      <p:ext uri="{BB962C8B-B14F-4D97-AF65-F5344CB8AC3E}">
        <p14:creationId xmlns:p14="http://schemas.microsoft.com/office/powerpoint/2010/main" val="41962903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9A399F-A60E-D51D-CD21-A6792CC63BC8}"/>
              </a:ext>
            </a:extLst>
          </p:cNvPr>
          <p:cNvPicPr>
            <a:picLocks noChangeAspect="1"/>
          </p:cNvPicPr>
          <p:nvPr/>
        </p:nvPicPr>
        <p:blipFill>
          <a:blip r:embed="rId2"/>
          <a:stretch>
            <a:fillRect/>
          </a:stretch>
        </p:blipFill>
        <p:spPr>
          <a:xfrm>
            <a:off x="2430716" y="697326"/>
            <a:ext cx="7330568" cy="5463348"/>
          </a:xfrm>
          <a:prstGeom prst="rect">
            <a:avLst/>
          </a:prstGeom>
        </p:spPr>
      </p:pic>
      <p:sp>
        <p:nvSpPr>
          <p:cNvPr id="2" name="Slide Number Placeholder 1">
            <a:extLst>
              <a:ext uri="{FF2B5EF4-FFF2-40B4-BE49-F238E27FC236}">
                <a16:creationId xmlns:a16="http://schemas.microsoft.com/office/drawing/2014/main" id="{A00B1D08-E8E5-C0F7-471C-0A402C63F88C}"/>
              </a:ext>
            </a:extLst>
          </p:cNvPr>
          <p:cNvSpPr>
            <a:spLocks noGrp="1"/>
          </p:cNvSpPr>
          <p:nvPr>
            <p:ph type="sldNum" sz="quarter" idx="12"/>
          </p:nvPr>
        </p:nvSpPr>
        <p:spPr/>
        <p:txBody>
          <a:bodyPr/>
          <a:lstStyle/>
          <a:p>
            <a:fld id="{34216374-E7D6-4C74-ADA3-2C9987A1DEB2}" type="slidenum">
              <a:rPr lang="en-US" smtClean="0"/>
              <a:t>76</a:t>
            </a:fld>
            <a:endParaRPr lang="en-US"/>
          </a:p>
        </p:txBody>
      </p:sp>
    </p:spTree>
    <p:extLst>
      <p:ext uri="{BB962C8B-B14F-4D97-AF65-F5344CB8AC3E}">
        <p14:creationId xmlns:p14="http://schemas.microsoft.com/office/powerpoint/2010/main" val="28017795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6CCAE9-72D4-5B1C-5AD0-AFC4EC1FB0E9}"/>
              </a:ext>
            </a:extLst>
          </p:cNvPr>
          <p:cNvPicPr>
            <a:picLocks noChangeAspect="1"/>
          </p:cNvPicPr>
          <p:nvPr/>
        </p:nvPicPr>
        <p:blipFill>
          <a:blip r:embed="rId2"/>
          <a:stretch>
            <a:fillRect/>
          </a:stretch>
        </p:blipFill>
        <p:spPr>
          <a:xfrm>
            <a:off x="2050357" y="524435"/>
            <a:ext cx="8091287" cy="5463348"/>
          </a:xfrm>
          <a:prstGeom prst="rect">
            <a:avLst/>
          </a:prstGeom>
        </p:spPr>
      </p:pic>
      <p:sp>
        <p:nvSpPr>
          <p:cNvPr id="2" name="Slide Number Placeholder 1">
            <a:extLst>
              <a:ext uri="{FF2B5EF4-FFF2-40B4-BE49-F238E27FC236}">
                <a16:creationId xmlns:a16="http://schemas.microsoft.com/office/drawing/2014/main" id="{05995CBC-6C1F-E6A3-DB7A-17B8E2934BAE}"/>
              </a:ext>
            </a:extLst>
          </p:cNvPr>
          <p:cNvSpPr>
            <a:spLocks noGrp="1"/>
          </p:cNvSpPr>
          <p:nvPr>
            <p:ph type="sldNum" sz="quarter" idx="12"/>
          </p:nvPr>
        </p:nvSpPr>
        <p:spPr/>
        <p:txBody>
          <a:bodyPr/>
          <a:lstStyle/>
          <a:p>
            <a:fld id="{34216374-E7D6-4C74-ADA3-2C9987A1DEB2}" type="slidenum">
              <a:rPr lang="en-US" smtClean="0"/>
              <a:t>77</a:t>
            </a:fld>
            <a:endParaRPr lang="en-US"/>
          </a:p>
        </p:txBody>
      </p:sp>
    </p:spTree>
    <p:extLst>
      <p:ext uri="{BB962C8B-B14F-4D97-AF65-F5344CB8AC3E}">
        <p14:creationId xmlns:p14="http://schemas.microsoft.com/office/powerpoint/2010/main" val="13568013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250454-8B63-863C-8F6F-9F8D15B940F3}"/>
              </a:ext>
            </a:extLst>
          </p:cNvPr>
          <p:cNvPicPr>
            <a:picLocks noChangeAspect="1"/>
          </p:cNvPicPr>
          <p:nvPr/>
        </p:nvPicPr>
        <p:blipFill>
          <a:blip r:embed="rId2"/>
          <a:stretch>
            <a:fillRect/>
          </a:stretch>
        </p:blipFill>
        <p:spPr>
          <a:xfrm>
            <a:off x="2084935" y="593591"/>
            <a:ext cx="8091286" cy="5601661"/>
          </a:xfrm>
          <a:prstGeom prst="rect">
            <a:avLst/>
          </a:prstGeom>
        </p:spPr>
      </p:pic>
      <p:sp>
        <p:nvSpPr>
          <p:cNvPr id="2" name="Slide Number Placeholder 1">
            <a:extLst>
              <a:ext uri="{FF2B5EF4-FFF2-40B4-BE49-F238E27FC236}">
                <a16:creationId xmlns:a16="http://schemas.microsoft.com/office/drawing/2014/main" id="{A9DD6D17-2138-E509-1634-48CF57CA9E71}"/>
              </a:ext>
            </a:extLst>
          </p:cNvPr>
          <p:cNvSpPr>
            <a:spLocks noGrp="1"/>
          </p:cNvSpPr>
          <p:nvPr>
            <p:ph type="sldNum" sz="quarter" idx="12"/>
          </p:nvPr>
        </p:nvSpPr>
        <p:spPr/>
        <p:txBody>
          <a:bodyPr/>
          <a:lstStyle/>
          <a:p>
            <a:fld id="{34216374-E7D6-4C74-ADA3-2C9987A1DEB2}" type="slidenum">
              <a:rPr lang="en-US" smtClean="0"/>
              <a:t>78</a:t>
            </a:fld>
            <a:endParaRPr lang="en-US"/>
          </a:p>
        </p:txBody>
      </p:sp>
    </p:spTree>
    <p:extLst>
      <p:ext uri="{BB962C8B-B14F-4D97-AF65-F5344CB8AC3E}">
        <p14:creationId xmlns:p14="http://schemas.microsoft.com/office/powerpoint/2010/main" val="40558167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48A8B1-2CB1-2F65-3D21-ED2308FF5838}"/>
              </a:ext>
            </a:extLst>
          </p:cNvPr>
          <p:cNvPicPr>
            <a:picLocks noChangeAspect="1"/>
          </p:cNvPicPr>
          <p:nvPr/>
        </p:nvPicPr>
        <p:blipFill>
          <a:blip r:embed="rId2"/>
          <a:stretch>
            <a:fillRect/>
          </a:stretch>
        </p:blipFill>
        <p:spPr>
          <a:xfrm>
            <a:off x="2154091" y="524435"/>
            <a:ext cx="7952975" cy="5670817"/>
          </a:xfrm>
          <a:prstGeom prst="rect">
            <a:avLst/>
          </a:prstGeom>
        </p:spPr>
      </p:pic>
      <p:sp>
        <p:nvSpPr>
          <p:cNvPr id="2" name="Slide Number Placeholder 1">
            <a:extLst>
              <a:ext uri="{FF2B5EF4-FFF2-40B4-BE49-F238E27FC236}">
                <a16:creationId xmlns:a16="http://schemas.microsoft.com/office/drawing/2014/main" id="{40F966B1-3C2C-8A63-FAAE-3A0EB33AA358}"/>
              </a:ext>
            </a:extLst>
          </p:cNvPr>
          <p:cNvSpPr>
            <a:spLocks noGrp="1"/>
          </p:cNvSpPr>
          <p:nvPr>
            <p:ph type="sldNum" sz="quarter" idx="12"/>
          </p:nvPr>
        </p:nvSpPr>
        <p:spPr/>
        <p:txBody>
          <a:bodyPr/>
          <a:lstStyle/>
          <a:p>
            <a:fld id="{34216374-E7D6-4C74-ADA3-2C9987A1DEB2}" type="slidenum">
              <a:rPr lang="en-US" smtClean="0"/>
              <a:t>79</a:t>
            </a:fld>
            <a:endParaRPr lang="en-US"/>
          </a:p>
        </p:txBody>
      </p:sp>
    </p:spTree>
    <p:extLst>
      <p:ext uri="{BB962C8B-B14F-4D97-AF65-F5344CB8AC3E}">
        <p14:creationId xmlns:p14="http://schemas.microsoft.com/office/powerpoint/2010/main" val="36884134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65FA687-48CA-0A51-1397-A59BC230D971}"/>
              </a:ext>
            </a:extLst>
          </p:cNvPr>
          <p:cNvGraphicFramePr>
            <a:graphicFrameLocks noGrp="1"/>
          </p:cNvGraphicFramePr>
          <p:nvPr>
            <p:extLst>
              <p:ext uri="{D42A27DB-BD31-4B8C-83A1-F6EECF244321}">
                <p14:modId xmlns:p14="http://schemas.microsoft.com/office/powerpoint/2010/main" val="2399677274"/>
              </p:ext>
            </p:extLst>
          </p:nvPr>
        </p:nvGraphicFramePr>
        <p:xfrm>
          <a:off x="550720" y="3031389"/>
          <a:ext cx="10483777" cy="1464060"/>
        </p:xfrm>
        <a:graphic>
          <a:graphicData uri="http://schemas.openxmlformats.org/drawingml/2006/table">
            <a:tbl>
              <a:tblPr firstRow="1" firstCol="1" bandRow="1"/>
              <a:tblGrid>
                <a:gridCol w="526724">
                  <a:extLst>
                    <a:ext uri="{9D8B030D-6E8A-4147-A177-3AD203B41FA5}">
                      <a16:colId xmlns:a16="http://schemas.microsoft.com/office/drawing/2014/main" val="3059559938"/>
                    </a:ext>
                  </a:extLst>
                </a:gridCol>
                <a:gridCol w="4007691">
                  <a:extLst>
                    <a:ext uri="{9D8B030D-6E8A-4147-A177-3AD203B41FA5}">
                      <a16:colId xmlns:a16="http://schemas.microsoft.com/office/drawing/2014/main" val="2672744642"/>
                    </a:ext>
                  </a:extLst>
                </a:gridCol>
                <a:gridCol w="1717582">
                  <a:extLst>
                    <a:ext uri="{9D8B030D-6E8A-4147-A177-3AD203B41FA5}">
                      <a16:colId xmlns:a16="http://schemas.microsoft.com/office/drawing/2014/main" val="227144734"/>
                    </a:ext>
                  </a:extLst>
                </a:gridCol>
                <a:gridCol w="1660330">
                  <a:extLst>
                    <a:ext uri="{9D8B030D-6E8A-4147-A177-3AD203B41FA5}">
                      <a16:colId xmlns:a16="http://schemas.microsoft.com/office/drawing/2014/main" val="1404999174"/>
                    </a:ext>
                  </a:extLst>
                </a:gridCol>
                <a:gridCol w="1285725">
                  <a:extLst>
                    <a:ext uri="{9D8B030D-6E8A-4147-A177-3AD203B41FA5}">
                      <a16:colId xmlns:a16="http://schemas.microsoft.com/office/drawing/2014/main" val="806740111"/>
                    </a:ext>
                  </a:extLst>
                </a:gridCol>
                <a:gridCol w="1285725">
                  <a:extLst>
                    <a:ext uri="{9D8B030D-6E8A-4147-A177-3AD203B41FA5}">
                      <a16:colId xmlns:a16="http://schemas.microsoft.com/office/drawing/2014/main" val="3915720733"/>
                    </a:ext>
                  </a:extLst>
                </a:gridCol>
              </a:tblGrid>
              <a:tr h="547662">
                <a:tc>
                  <a:txBody>
                    <a:bodyPr/>
                    <a:lstStyle/>
                    <a:p>
                      <a:pPr marL="0" marR="0" algn="ctr">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15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Hydraulic Jump Related theory</a:t>
                      </a: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Lecture, discussion, group work</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Project, Field visit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CLO4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118-137</a:t>
                      </a:r>
                    </a:p>
                    <a:p>
                      <a:pPr marL="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1168092"/>
                  </a:ext>
                </a:extLst>
              </a:tr>
              <a:tr h="534572">
                <a:tc>
                  <a:txBody>
                    <a:bodyPr/>
                    <a:lstStyle/>
                    <a:p>
                      <a:pPr marL="0" marR="0" algn="ctr">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16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Hydraulic Jump Related Math</a:t>
                      </a: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Oral Presentation, debate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Quiz, Written Exam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CLO4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139-142</a:t>
                      </a: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3443634"/>
                  </a:ext>
                </a:extLst>
              </a:tr>
              <a:tr h="0">
                <a:tc>
                  <a:txBody>
                    <a:bodyPr/>
                    <a:lstStyle/>
                    <a:p>
                      <a:pPr marL="0" marR="0" algn="ctr">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17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Practice and Exercise, Practice and Exercise, Practice and Exercise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Video lecture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Assignment, Written, Quiz</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CLO4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143</a:t>
                      </a: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218160"/>
                  </a:ext>
                </a:extLst>
              </a:tr>
            </a:tbl>
          </a:graphicData>
        </a:graphic>
      </p:graphicFrame>
      <p:sp>
        <p:nvSpPr>
          <p:cNvPr id="2" name="TextBox 1">
            <a:extLst>
              <a:ext uri="{FF2B5EF4-FFF2-40B4-BE49-F238E27FC236}">
                <a16:creationId xmlns:a16="http://schemas.microsoft.com/office/drawing/2014/main" id="{B7A0E53B-6413-7930-4753-16C20146350C}"/>
              </a:ext>
            </a:extLst>
          </p:cNvPr>
          <p:cNvSpPr txBox="1"/>
          <p:nvPr/>
        </p:nvSpPr>
        <p:spPr>
          <a:xfrm>
            <a:off x="550720" y="4873336"/>
            <a:ext cx="9051132" cy="1562735"/>
          </a:xfrm>
          <a:prstGeom prst="rect">
            <a:avLst/>
          </a:prstGeom>
          <a:noFill/>
        </p:spPr>
        <p:txBody>
          <a:bodyPr wrap="none" rtlCol="0">
            <a:spAutoFit/>
          </a:bodyPr>
          <a:lstStyle/>
          <a:p>
            <a:pPr rtl="0"/>
            <a:r>
              <a:rPr lang="en-US" sz="1800" b="0" i="0" u="none" strike="noStrike" dirty="0">
                <a:solidFill>
                  <a:srgbClr val="4D5156"/>
                </a:solidFill>
                <a:effectLst/>
                <a:latin typeface="Times New Roman" panose="02020603050405020304" pitchFamily="18" charset="0"/>
              </a:rPr>
              <a:t>Reference Book</a:t>
            </a:r>
          </a:p>
          <a:p>
            <a:pPr marL="0" marR="0">
              <a:lnSpc>
                <a:spcPct val="115000"/>
              </a:lnSpc>
              <a:spcAft>
                <a:spcPts val="1000"/>
              </a:spcAft>
            </a:pPr>
            <a:r>
              <a:rPr lang="en-US" sz="1800" dirty="0">
                <a:solidFill>
                  <a:srgbClr val="4D5156"/>
                </a:solidFill>
                <a:effectLst/>
                <a:latin typeface="Calibri" panose="020F0502020204030204" pitchFamily="34" charset="0"/>
                <a:ea typeface="Calibri" panose="020F0502020204030204" pitchFamily="34" charset="0"/>
                <a:cs typeface="Vrinda" panose="020B0502040204020203" pitchFamily="34" charset="0"/>
              </a:rPr>
              <a:t>1) Fluid </a:t>
            </a:r>
            <a:r>
              <a:rPr lang="en-US" sz="1800" dirty="0">
                <a:effectLst/>
                <a:latin typeface="Calibri" panose="020F0502020204030204" pitchFamily="34" charset="0"/>
                <a:ea typeface="Calibri" panose="020F0502020204030204" pitchFamily="34" charset="0"/>
                <a:cs typeface="Vrinda" panose="020B0502040204020203" pitchFamily="34" charset="0"/>
              </a:rPr>
              <a:t>1. Ven </a:t>
            </a:r>
            <a:r>
              <a:rPr lang="en-US" sz="1800" dirty="0" err="1">
                <a:effectLst/>
                <a:latin typeface="Calibri" panose="020F0502020204030204" pitchFamily="34" charset="0"/>
                <a:ea typeface="Calibri" panose="020F0502020204030204" pitchFamily="34" charset="0"/>
                <a:cs typeface="Vrinda" panose="020B0502040204020203" pitchFamily="34" charset="0"/>
              </a:rPr>
              <a:t>Te</a:t>
            </a:r>
            <a:r>
              <a:rPr lang="en-US" sz="1800" dirty="0">
                <a:effectLst/>
                <a:latin typeface="Calibri" panose="020F0502020204030204" pitchFamily="34" charset="0"/>
                <a:ea typeface="Calibri" panose="020F0502020204030204" pitchFamily="34" charset="0"/>
                <a:cs typeface="Vrinda" panose="020B0502040204020203" pitchFamily="34" charset="0"/>
              </a:rPr>
              <a:t> Chow, 1959. Open channel Hydraulics </a:t>
            </a:r>
          </a:p>
          <a:p>
            <a:pPr marL="0" marR="0">
              <a:lnSpc>
                <a:spcPct val="115000"/>
              </a:lnSpc>
              <a:spcAft>
                <a:spcPts val="1000"/>
              </a:spcAft>
            </a:pPr>
            <a:r>
              <a:rPr lang="en-US" sz="1800" dirty="0">
                <a:effectLst/>
                <a:latin typeface="Calibri" panose="020F0502020204030204" pitchFamily="34" charset="0"/>
                <a:ea typeface="Calibri" panose="020F0502020204030204" pitchFamily="34" charset="0"/>
                <a:cs typeface="Vrinda" panose="020B0502040204020203" pitchFamily="34" charset="0"/>
              </a:rPr>
              <a:t>2. </a:t>
            </a:r>
            <a:r>
              <a:rPr lang="en-US" sz="1800" dirty="0" err="1">
                <a:effectLst/>
                <a:latin typeface="Calibri" panose="020F0502020204030204" pitchFamily="34" charset="0"/>
                <a:ea typeface="Calibri" panose="020F0502020204030204" pitchFamily="34" charset="0"/>
                <a:cs typeface="Vrinda" panose="020B0502040204020203" pitchFamily="34" charset="0"/>
              </a:rPr>
              <a:t>Chaundhury</a:t>
            </a:r>
            <a:r>
              <a:rPr lang="en-US" sz="1800" dirty="0">
                <a:effectLst/>
                <a:latin typeface="Calibri" panose="020F0502020204030204" pitchFamily="34" charset="0"/>
                <a:ea typeface="Calibri" panose="020F0502020204030204" pitchFamily="34" charset="0"/>
                <a:cs typeface="Vrinda" panose="020B0502040204020203" pitchFamily="34" charset="0"/>
              </a:rPr>
              <a:t>, M.H. 2008, Open Channel Flow, 2nd Edition </a:t>
            </a:r>
          </a:p>
          <a:p>
            <a:pPr marL="0" marR="0">
              <a:lnSpc>
                <a:spcPct val="115000"/>
              </a:lnSpc>
              <a:spcAft>
                <a:spcPts val="1000"/>
              </a:spcAft>
            </a:pPr>
            <a:r>
              <a:rPr lang="en-US" sz="1800" dirty="0">
                <a:effectLst/>
                <a:latin typeface="Calibri" panose="020F0502020204030204" pitchFamily="34" charset="0"/>
                <a:ea typeface="Calibri" panose="020F0502020204030204" pitchFamily="34" charset="0"/>
                <a:cs typeface="Vrinda" panose="020B0502040204020203" pitchFamily="34" charset="0"/>
              </a:rPr>
              <a:t>3. Yunus </a:t>
            </a:r>
            <a:r>
              <a:rPr lang="en-US" sz="1800" dirty="0" err="1">
                <a:effectLst/>
                <a:latin typeface="Calibri" panose="020F0502020204030204" pitchFamily="34" charset="0"/>
                <a:ea typeface="Calibri" panose="020F0502020204030204" pitchFamily="34" charset="0"/>
                <a:cs typeface="Vrinda" panose="020B0502040204020203" pitchFamily="34" charset="0"/>
              </a:rPr>
              <a:t>Cengel</a:t>
            </a:r>
            <a:r>
              <a:rPr lang="en-US" sz="1800" dirty="0">
                <a:effectLst/>
                <a:latin typeface="Calibri" panose="020F0502020204030204" pitchFamily="34" charset="0"/>
                <a:ea typeface="Calibri" panose="020F0502020204030204" pitchFamily="34" charset="0"/>
                <a:cs typeface="Vrinda" panose="020B0502040204020203" pitchFamily="34" charset="0"/>
              </a:rPr>
              <a:t> and John </a:t>
            </a:r>
            <a:r>
              <a:rPr lang="en-US" sz="1800" dirty="0" err="1">
                <a:effectLst/>
                <a:latin typeface="Calibri" panose="020F0502020204030204" pitchFamily="34" charset="0"/>
                <a:ea typeface="Calibri" panose="020F0502020204030204" pitchFamily="34" charset="0"/>
                <a:cs typeface="Vrinda" panose="020B0502040204020203" pitchFamily="34" charset="0"/>
              </a:rPr>
              <a:t>Cimbala</a:t>
            </a:r>
            <a:r>
              <a:rPr lang="en-US" sz="1800" dirty="0">
                <a:effectLst/>
                <a:latin typeface="Calibri" panose="020F0502020204030204" pitchFamily="34" charset="0"/>
                <a:ea typeface="Calibri" panose="020F0502020204030204" pitchFamily="34" charset="0"/>
                <a:cs typeface="Vrinda" panose="020B0502040204020203" pitchFamily="34" charset="0"/>
              </a:rPr>
              <a:t>, Fluid Mechanics Fundamentals and Applications, 3</a:t>
            </a:r>
            <a:r>
              <a:rPr lang="en-US" sz="1800" baseline="30000" dirty="0">
                <a:effectLst/>
                <a:latin typeface="Calibri" panose="020F0502020204030204" pitchFamily="34" charset="0"/>
                <a:ea typeface="Calibri" panose="020F0502020204030204" pitchFamily="34" charset="0"/>
                <a:cs typeface="Vrinda" panose="020B0502040204020203" pitchFamily="34" charset="0"/>
              </a:rPr>
              <a:t>rd</a:t>
            </a:r>
            <a:r>
              <a:rPr lang="en-US" sz="1800" dirty="0">
                <a:effectLst/>
                <a:latin typeface="Calibri" panose="020F0502020204030204" pitchFamily="34" charset="0"/>
                <a:ea typeface="Calibri" panose="020F0502020204030204" pitchFamily="34" charset="0"/>
                <a:cs typeface="Vrinda" panose="020B0502040204020203" pitchFamily="34" charset="0"/>
              </a:rPr>
              <a:t> Edition</a:t>
            </a:r>
          </a:p>
        </p:txBody>
      </p:sp>
      <p:sp>
        <p:nvSpPr>
          <p:cNvPr id="3" name="Slide Number Placeholder 2">
            <a:extLst>
              <a:ext uri="{FF2B5EF4-FFF2-40B4-BE49-F238E27FC236}">
                <a16:creationId xmlns:a16="http://schemas.microsoft.com/office/drawing/2014/main" id="{A793C936-92F6-3685-B6A3-FF3DC169317E}"/>
              </a:ext>
            </a:extLst>
          </p:cNvPr>
          <p:cNvSpPr>
            <a:spLocks noGrp="1"/>
          </p:cNvSpPr>
          <p:nvPr>
            <p:ph type="sldNum" sz="quarter" idx="12"/>
          </p:nvPr>
        </p:nvSpPr>
        <p:spPr/>
        <p:txBody>
          <a:bodyPr/>
          <a:lstStyle/>
          <a:p>
            <a:fld id="{34216374-E7D6-4C74-ADA3-2C9987A1DEB2}" type="slidenum">
              <a:rPr lang="en-US" smtClean="0"/>
              <a:t>8</a:t>
            </a:fld>
            <a:endParaRPr lang="en-US"/>
          </a:p>
        </p:txBody>
      </p:sp>
      <p:graphicFrame>
        <p:nvGraphicFramePr>
          <p:cNvPr id="5" name="Table 4">
            <a:extLst>
              <a:ext uri="{FF2B5EF4-FFF2-40B4-BE49-F238E27FC236}">
                <a16:creationId xmlns:a16="http://schemas.microsoft.com/office/drawing/2014/main" id="{126EDD1B-5C60-60D4-B250-626C98136D44}"/>
              </a:ext>
            </a:extLst>
          </p:cNvPr>
          <p:cNvGraphicFramePr>
            <a:graphicFrameLocks noGrp="1"/>
          </p:cNvGraphicFramePr>
          <p:nvPr>
            <p:extLst>
              <p:ext uri="{D42A27DB-BD31-4B8C-83A1-F6EECF244321}">
                <p14:modId xmlns:p14="http://schemas.microsoft.com/office/powerpoint/2010/main" val="142267616"/>
              </p:ext>
            </p:extLst>
          </p:nvPr>
        </p:nvGraphicFramePr>
        <p:xfrm>
          <a:off x="550720" y="734403"/>
          <a:ext cx="10483779" cy="2296733"/>
        </p:xfrm>
        <a:graphic>
          <a:graphicData uri="http://schemas.openxmlformats.org/drawingml/2006/table">
            <a:tbl>
              <a:tblPr firstRow="1" firstCol="1" bandRow="1"/>
              <a:tblGrid>
                <a:gridCol w="526724">
                  <a:extLst>
                    <a:ext uri="{9D8B030D-6E8A-4147-A177-3AD203B41FA5}">
                      <a16:colId xmlns:a16="http://schemas.microsoft.com/office/drawing/2014/main" val="1470811644"/>
                    </a:ext>
                  </a:extLst>
                </a:gridCol>
                <a:gridCol w="4007692">
                  <a:extLst>
                    <a:ext uri="{9D8B030D-6E8A-4147-A177-3AD203B41FA5}">
                      <a16:colId xmlns:a16="http://schemas.microsoft.com/office/drawing/2014/main" val="1529569898"/>
                    </a:ext>
                  </a:extLst>
                </a:gridCol>
                <a:gridCol w="1717582">
                  <a:extLst>
                    <a:ext uri="{9D8B030D-6E8A-4147-A177-3AD203B41FA5}">
                      <a16:colId xmlns:a16="http://schemas.microsoft.com/office/drawing/2014/main" val="2508167507"/>
                    </a:ext>
                  </a:extLst>
                </a:gridCol>
                <a:gridCol w="1660331">
                  <a:extLst>
                    <a:ext uri="{9D8B030D-6E8A-4147-A177-3AD203B41FA5}">
                      <a16:colId xmlns:a16="http://schemas.microsoft.com/office/drawing/2014/main" val="3268784303"/>
                    </a:ext>
                  </a:extLst>
                </a:gridCol>
                <a:gridCol w="1285725">
                  <a:extLst>
                    <a:ext uri="{9D8B030D-6E8A-4147-A177-3AD203B41FA5}">
                      <a16:colId xmlns:a16="http://schemas.microsoft.com/office/drawing/2014/main" val="2500827421"/>
                    </a:ext>
                  </a:extLst>
                </a:gridCol>
                <a:gridCol w="1285725">
                  <a:extLst>
                    <a:ext uri="{9D8B030D-6E8A-4147-A177-3AD203B41FA5}">
                      <a16:colId xmlns:a16="http://schemas.microsoft.com/office/drawing/2014/main" val="1519604356"/>
                    </a:ext>
                  </a:extLst>
                </a:gridCol>
              </a:tblGrid>
              <a:tr h="0">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11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Channel Transition</a:t>
                      </a: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Lecture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Quiz, Written Exam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CLO3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95-103</a:t>
                      </a: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435486"/>
                  </a:ext>
                </a:extLst>
              </a:tr>
              <a:tr h="353410">
                <a:tc>
                  <a:txBody>
                    <a:bodyPr/>
                    <a:lstStyle/>
                    <a:p>
                      <a:pPr marL="0" marR="0" algn="ctr">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600" dirty="0">
                          <a:latin typeface="Calibri" panose="020F0502020204030204" pitchFamily="34" charset="0"/>
                          <a:ea typeface="Calibri" panose="020F0502020204030204" pitchFamily="34" charset="0"/>
                          <a:cs typeface="Times New Roman" panose="02020603050405020304" pitchFamily="18" charset="0"/>
                        </a:rPr>
                        <a:t>Theory Related To Channel Design </a:t>
                      </a: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Project exhibition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Assignment, Written, Quiz</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CLO4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105-113</a:t>
                      </a: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4153111"/>
                  </a:ext>
                </a:extLst>
              </a:tr>
              <a:tr h="353410">
                <a:tc>
                  <a:txBody>
                    <a:bodyPr/>
                    <a:lstStyle/>
                    <a:p>
                      <a:pPr marL="0" marR="0" algn="ctr">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600" dirty="0">
                          <a:latin typeface="Calibri" panose="020F0502020204030204" pitchFamily="34" charset="0"/>
                          <a:ea typeface="Calibri" panose="020F0502020204030204" pitchFamily="34" charset="0"/>
                          <a:cs typeface="Times New Roman" panose="02020603050405020304" pitchFamily="18" charset="0"/>
                        </a:rPr>
                        <a:t>Math Related To Channel Design </a:t>
                      </a: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Discussion, Video Presentation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Report writing, Demonstration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CLO4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115-116</a:t>
                      </a: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2088073"/>
                  </a:ext>
                </a:extLst>
              </a:tr>
              <a:tr h="353410">
                <a:tc>
                  <a:txBody>
                    <a:bodyPr/>
                    <a:lstStyle/>
                    <a:p>
                      <a:pPr marL="0" marR="0" algn="ctr">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Hydraulic Jump Related theory</a:t>
                      </a: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Case-based Learning, Demonstration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Viva, Quiz</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CLO4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118-137</a:t>
                      </a:r>
                    </a:p>
                  </a:txBody>
                  <a:tcPr marL="55116" marR="551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3179337"/>
                  </a:ext>
                </a:extLst>
              </a:tr>
            </a:tbl>
          </a:graphicData>
        </a:graphic>
      </p:graphicFrame>
    </p:spTree>
    <p:extLst>
      <p:ext uri="{BB962C8B-B14F-4D97-AF65-F5344CB8AC3E}">
        <p14:creationId xmlns:p14="http://schemas.microsoft.com/office/powerpoint/2010/main" val="27948357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691D76-3F43-082F-D224-30FE183B1781}"/>
              </a:ext>
            </a:extLst>
          </p:cNvPr>
          <p:cNvPicPr>
            <a:picLocks noChangeAspect="1"/>
          </p:cNvPicPr>
          <p:nvPr/>
        </p:nvPicPr>
        <p:blipFill>
          <a:blip r:embed="rId2"/>
          <a:stretch>
            <a:fillRect/>
          </a:stretch>
        </p:blipFill>
        <p:spPr>
          <a:xfrm>
            <a:off x="2223247" y="593592"/>
            <a:ext cx="7676350" cy="5809129"/>
          </a:xfrm>
          <a:prstGeom prst="rect">
            <a:avLst/>
          </a:prstGeom>
        </p:spPr>
      </p:pic>
      <p:sp>
        <p:nvSpPr>
          <p:cNvPr id="2" name="Slide Number Placeholder 1">
            <a:extLst>
              <a:ext uri="{FF2B5EF4-FFF2-40B4-BE49-F238E27FC236}">
                <a16:creationId xmlns:a16="http://schemas.microsoft.com/office/drawing/2014/main" id="{C77DA8B3-8D83-9683-ED5B-0E520328FB89}"/>
              </a:ext>
            </a:extLst>
          </p:cNvPr>
          <p:cNvSpPr>
            <a:spLocks noGrp="1"/>
          </p:cNvSpPr>
          <p:nvPr>
            <p:ph type="sldNum" sz="quarter" idx="12"/>
          </p:nvPr>
        </p:nvSpPr>
        <p:spPr/>
        <p:txBody>
          <a:bodyPr/>
          <a:lstStyle/>
          <a:p>
            <a:fld id="{34216374-E7D6-4C74-ADA3-2C9987A1DEB2}" type="slidenum">
              <a:rPr lang="en-US" smtClean="0"/>
              <a:t>80</a:t>
            </a:fld>
            <a:endParaRPr lang="en-US"/>
          </a:p>
        </p:txBody>
      </p:sp>
    </p:spTree>
    <p:extLst>
      <p:ext uri="{BB962C8B-B14F-4D97-AF65-F5344CB8AC3E}">
        <p14:creationId xmlns:p14="http://schemas.microsoft.com/office/powerpoint/2010/main" val="30633416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1D13E8-1541-1CAD-84F3-42BA632005EE}"/>
              </a:ext>
            </a:extLst>
          </p:cNvPr>
          <p:cNvPicPr>
            <a:picLocks noChangeAspect="1"/>
          </p:cNvPicPr>
          <p:nvPr/>
        </p:nvPicPr>
        <p:blipFill>
          <a:blip r:embed="rId2"/>
          <a:stretch>
            <a:fillRect/>
          </a:stretch>
        </p:blipFill>
        <p:spPr>
          <a:xfrm>
            <a:off x="2292404" y="386123"/>
            <a:ext cx="7607193" cy="6085754"/>
          </a:xfrm>
          <a:prstGeom prst="rect">
            <a:avLst/>
          </a:prstGeom>
        </p:spPr>
      </p:pic>
      <p:sp>
        <p:nvSpPr>
          <p:cNvPr id="2" name="Slide Number Placeholder 1">
            <a:extLst>
              <a:ext uri="{FF2B5EF4-FFF2-40B4-BE49-F238E27FC236}">
                <a16:creationId xmlns:a16="http://schemas.microsoft.com/office/drawing/2014/main" id="{35669332-9E21-210B-D84E-C599C69BE756}"/>
              </a:ext>
            </a:extLst>
          </p:cNvPr>
          <p:cNvSpPr>
            <a:spLocks noGrp="1"/>
          </p:cNvSpPr>
          <p:nvPr>
            <p:ph type="sldNum" sz="quarter" idx="12"/>
          </p:nvPr>
        </p:nvSpPr>
        <p:spPr/>
        <p:txBody>
          <a:bodyPr/>
          <a:lstStyle/>
          <a:p>
            <a:fld id="{34216374-E7D6-4C74-ADA3-2C9987A1DEB2}" type="slidenum">
              <a:rPr lang="en-US" smtClean="0"/>
              <a:t>81</a:t>
            </a:fld>
            <a:endParaRPr lang="en-US"/>
          </a:p>
        </p:txBody>
      </p:sp>
    </p:spTree>
    <p:extLst>
      <p:ext uri="{BB962C8B-B14F-4D97-AF65-F5344CB8AC3E}">
        <p14:creationId xmlns:p14="http://schemas.microsoft.com/office/powerpoint/2010/main" val="37350414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B2C431-8A69-AF18-AF78-F39BA350A31D}"/>
              </a:ext>
            </a:extLst>
          </p:cNvPr>
          <p:cNvPicPr>
            <a:picLocks noChangeAspect="1"/>
          </p:cNvPicPr>
          <p:nvPr/>
        </p:nvPicPr>
        <p:blipFill>
          <a:blip r:embed="rId2"/>
          <a:stretch>
            <a:fillRect/>
          </a:stretch>
        </p:blipFill>
        <p:spPr>
          <a:xfrm>
            <a:off x="2361559" y="350306"/>
            <a:ext cx="7676349" cy="1867220"/>
          </a:xfrm>
          <a:prstGeom prst="rect">
            <a:avLst/>
          </a:prstGeom>
        </p:spPr>
      </p:pic>
      <p:pic>
        <p:nvPicPr>
          <p:cNvPr id="7" name="Picture 6">
            <a:extLst>
              <a:ext uri="{FF2B5EF4-FFF2-40B4-BE49-F238E27FC236}">
                <a16:creationId xmlns:a16="http://schemas.microsoft.com/office/drawing/2014/main" id="{06AEC01C-4240-F4DB-29DE-AD2945B25687}"/>
              </a:ext>
            </a:extLst>
          </p:cNvPr>
          <p:cNvPicPr>
            <a:picLocks noChangeAspect="1"/>
          </p:cNvPicPr>
          <p:nvPr/>
        </p:nvPicPr>
        <p:blipFill>
          <a:blip r:embed="rId3"/>
          <a:stretch>
            <a:fillRect/>
          </a:stretch>
        </p:blipFill>
        <p:spPr>
          <a:xfrm>
            <a:off x="2292404" y="2184188"/>
            <a:ext cx="7745505" cy="3941909"/>
          </a:xfrm>
          <a:prstGeom prst="rect">
            <a:avLst/>
          </a:prstGeom>
        </p:spPr>
      </p:pic>
      <p:sp>
        <p:nvSpPr>
          <p:cNvPr id="2" name="Slide Number Placeholder 1">
            <a:extLst>
              <a:ext uri="{FF2B5EF4-FFF2-40B4-BE49-F238E27FC236}">
                <a16:creationId xmlns:a16="http://schemas.microsoft.com/office/drawing/2014/main" id="{A2093A88-1F90-27DC-4198-97AE21A5C55B}"/>
              </a:ext>
            </a:extLst>
          </p:cNvPr>
          <p:cNvSpPr>
            <a:spLocks noGrp="1"/>
          </p:cNvSpPr>
          <p:nvPr>
            <p:ph type="sldNum" sz="quarter" idx="12"/>
          </p:nvPr>
        </p:nvSpPr>
        <p:spPr/>
        <p:txBody>
          <a:bodyPr/>
          <a:lstStyle/>
          <a:p>
            <a:fld id="{34216374-E7D6-4C74-ADA3-2C9987A1DEB2}" type="slidenum">
              <a:rPr lang="en-US" smtClean="0"/>
              <a:t>82</a:t>
            </a:fld>
            <a:endParaRPr lang="en-US"/>
          </a:p>
        </p:txBody>
      </p:sp>
    </p:spTree>
    <p:extLst>
      <p:ext uri="{BB962C8B-B14F-4D97-AF65-F5344CB8AC3E}">
        <p14:creationId xmlns:p14="http://schemas.microsoft.com/office/powerpoint/2010/main" val="372329362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E69962-F323-E043-ACD2-5EA2BD5B052C}"/>
              </a:ext>
            </a:extLst>
          </p:cNvPr>
          <p:cNvPicPr>
            <a:picLocks noChangeAspect="1"/>
          </p:cNvPicPr>
          <p:nvPr/>
        </p:nvPicPr>
        <p:blipFill>
          <a:blip r:embed="rId2"/>
          <a:stretch>
            <a:fillRect/>
          </a:stretch>
        </p:blipFill>
        <p:spPr>
          <a:xfrm>
            <a:off x="2430716" y="593591"/>
            <a:ext cx="7330568" cy="2358399"/>
          </a:xfrm>
          <a:prstGeom prst="rect">
            <a:avLst/>
          </a:prstGeom>
        </p:spPr>
      </p:pic>
      <p:pic>
        <p:nvPicPr>
          <p:cNvPr id="7" name="Picture 6">
            <a:extLst>
              <a:ext uri="{FF2B5EF4-FFF2-40B4-BE49-F238E27FC236}">
                <a16:creationId xmlns:a16="http://schemas.microsoft.com/office/drawing/2014/main" id="{DAB3A236-0028-E52E-FD5D-825E5907DE21}"/>
              </a:ext>
            </a:extLst>
          </p:cNvPr>
          <p:cNvPicPr>
            <a:picLocks noChangeAspect="1"/>
          </p:cNvPicPr>
          <p:nvPr/>
        </p:nvPicPr>
        <p:blipFill>
          <a:blip r:embed="rId3"/>
          <a:stretch>
            <a:fillRect/>
          </a:stretch>
        </p:blipFill>
        <p:spPr>
          <a:xfrm>
            <a:off x="2430716" y="3034529"/>
            <a:ext cx="7330568" cy="3229879"/>
          </a:xfrm>
          <a:prstGeom prst="rect">
            <a:avLst/>
          </a:prstGeom>
        </p:spPr>
      </p:pic>
      <p:sp>
        <p:nvSpPr>
          <p:cNvPr id="2" name="Slide Number Placeholder 1">
            <a:extLst>
              <a:ext uri="{FF2B5EF4-FFF2-40B4-BE49-F238E27FC236}">
                <a16:creationId xmlns:a16="http://schemas.microsoft.com/office/drawing/2014/main" id="{9F7DFCDD-65E2-EB44-88E9-6340241761C3}"/>
              </a:ext>
            </a:extLst>
          </p:cNvPr>
          <p:cNvSpPr>
            <a:spLocks noGrp="1"/>
          </p:cNvSpPr>
          <p:nvPr>
            <p:ph type="sldNum" sz="quarter" idx="12"/>
          </p:nvPr>
        </p:nvSpPr>
        <p:spPr/>
        <p:txBody>
          <a:bodyPr/>
          <a:lstStyle/>
          <a:p>
            <a:fld id="{34216374-E7D6-4C74-ADA3-2C9987A1DEB2}" type="slidenum">
              <a:rPr lang="en-US" smtClean="0"/>
              <a:t>83</a:t>
            </a:fld>
            <a:endParaRPr lang="en-US"/>
          </a:p>
        </p:txBody>
      </p:sp>
    </p:spTree>
    <p:extLst>
      <p:ext uri="{BB962C8B-B14F-4D97-AF65-F5344CB8AC3E}">
        <p14:creationId xmlns:p14="http://schemas.microsoft.com/office/powerpoint/2010/main" val="20984166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080E094-17BB-433D-F35B-938F38303956}"/>
              </a:ext>
            </a:extLst>
          </p:cNvPr>
          <p:cNvSpPr>
            <a:spLocks noGrp="1"/>
          </p:cNvSpPr>
          <p:nvPr>
            <p:ph type="sldNum" sz="quarter" idx="12"/>
          </p:nvPr>
        </p:nvSpPr>
        <p:spPr/>
        <p:txBody>
          <a:bodyPr/>
          <a:lstStyle/>
          <a:p>
            <a:fld id="{34216374-E7D6-4C74-ADA3-2C9987A1DEB2}" type="slidenum">
              <a:rPr lang="en-US" smtClean="0"/>
              <a:t>84</a:t>
            </a:fld>
            <a:endParaRPr lang="en-US"/>
          </a:p>
        </p:txBody>
      </p:sp>
      <p:sp>
        <p:nvSpPr>
          <p:cNvPr id="8" name="TextBox 7">
            <a:extLst>
              <a:ext uri="{FF2B5EF4-FFF2-40B4-BE49-F238E27FC236}">
                <a16:creationId xmlns:a16="http://schemas.microsoft.com/office/drawing/2014/main" id="{C4B42149-C49C-A6A3-3CEC-E0C9D0D22A78}"/>
              </a:ext>
            </a:extLst>
          </p:cNvPr>
          <p:cNvSpPr txBox="1"/>
          <p:nvPr/>
        </p:nvSpPr>
        <p:spPr>
          <a:xfrm>
            <a:off x="3046269" y="2067051"/>
            <a:ext cx="6099462" cy="2039020"/>
          </a:xfrm>
          <a:prstGeom prst="rect">
            <a:avLst/>
          </a:prstGeom>
          <a:noFill/>
        </p:spPr>
        <p:txBody>
          <a:bodyPr wrap="square">
            <a:spAutoFit/>
          </a:bodyPr>
          <a:lstStyle/>
          <a:p>
            <a:pPr marL="0" marR="0" algn="ctr">
              <a:lnSpc>
                <a:spcPct val="107000"/>
              </a:lnSpc>
              <a:spcBef>
                <a:spcPts val="0"/>
              </a:spcBef>
              <a:spcAft>
                <a:spcPts val="0"/>
              </a:spcAft>
            </a:pPr>
            <a:r>
              <a:rPr lang="en-US" sz="4000" b="0" i="0" u="none" strike="noStrike" kern="1200" dirty="0">
                <a:solidFill>
                  <a:schemeClr val="tx1"/>
                </a:solidFill>
                <a:effectLst/>
                <a:latin typeface="+mn-lt"/>
                <a:ea typeface="+mn-ea"/>
                <a:cs typeface="+mn-cs"/>
              </a:rPr>
              <a:t>Normal Depth related </a:t>
            </a:r>
            <a:r>
              <a:rPr lang="en-US" sz="4000" dirty="0"/>
              <a:t>Theory </a:t>
            </a:r>
          </a:p>
          <a:p>
            <a:pPr marL="0" marR="0" algn="ctr">
              <a:lnSpc>
                <a:spcPct val="107000"/>
              </a:lnSpc>
              <a:spcBef>
                <a:spcPts val="0"/>
              </a:spcBef>
              <a:spcAft>
                <a:spcPts val="0"/>
              </a:spcAft>
            </a:pPr>
            <a:r>
              <a:rPr lang="en-US" sz="4000" b="0" dirty="0">
                <a:effectLst/>
                <a:latin typeface="Calibri" panose="020F0502020204030204" pitchFamily="34" charset="0"/>
                <a:ea typeface="Calibri" panose="020F0502020204030204" pitchFamily="34" charset="0"/>
                <a:cs typeface="Times New Roman" panose="02020603050405020304" pitchFamily="18" charset="0"/>
              </a:rPr>
              <a:t>Week 9</a:t>
            </a:r>
          </a:p>
        </p:txBody>
      </p:sp>
    </p:spTree>
    <p:extLst>
      <p:ext uri="{BB962C8B-B14F-4D97-AF65-F5344CB8AC3E}">
        <p14:creationId xmlns:p14="http://schemas.microsoft.com/office/powerpoint/2010/main" val="25247758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38A082-56C2-1CE3-EBD7-F176F24DB1D5}"/>
              </a:ext>
            </a:extLst>
          </p:cNvPr>
          <p:cNvPicPr>
            <a:picLocks noChangeAspect="1"/>
          </p:cNvPicPr>
          <p:nvPr/>
        </p:nvPicPr>
        <p:blipFill>
          <a:blip r:embed="rId2"/>
          <a:stretch>
            <a:fillRect/>
          </a:stretch>
        </p:blipFill>
        <p:spPr>
          <a:xfrm>
            <a:off x="2361560" y="662748"/>
            <a:ext cx="7330568" cy="1777471"/>
          </a:xfrm>
          <a:prstGeom prst="rect">
            <a:avLst/>
          </a:prstGeom>
        </p:spPr>
      </p:pic>
      <p:pic>
        <p:nvPicPr>
          <p:cNvPr id="7" name="Picture 6">
            <a:extLst>
              <a:ext uri="{FF2B5EF4-FFF2-40B4-BE49-F238E27FC236}">
                <a16:creationId xmlns:a16="http://schemas.microsoft.com/office/drawing/2014/main" id="{1F9616A0-6572-AA16-BCB6-E96ECE49891C}"/>
              </a:ext>
            </a:extLst>
          </p:cNvPr>
          <p:cNvPicPr>
            <a:picLocks noChangeAspect="1"/>
          </p:cNvPicPr>
          <p:nvPr/>
        </p:nvPicPr>
        <p:blipFill>
          <a:blip r:embed="rId3"/>
          <a:stretch>
            <a:fillRect/>
          </a:stretch>
        </p:blipFill>
        <p:spPr>
          <a:xfrm>
            <a:off x="2378338" y="2519277"/>
            <a:ext cx="7192255" cy="3797010"/>
          </a:xfrm>
          <a:prstGeom prst="rect">
            <a:avLst/>
          </a:prstGeom>
        </p:spPr>
      </p:pic>
      <p:pic>
        <p:nvPicPr>
          <p:cNvPr id="2" name="Picture 1">
            <a:extLst>
              <a:ext uri="{FF2B5EF4-FFF2-40B4-BE49-F238E27FC236}">
                <a16:creationId xmlns:a16="http://schemas.microsoft.com/office/drawing/2014/main" id="{01C05456-3BB4-6765-FEEC-F736B537DC95}"/>
              </a:ext>
            </a:extLst>
          </p:cNvPr>
          <p:cNvPicPr>
            <a:picLocks noChangeAspect="1"/>
          </p:cNvPicPr>
          <p:nvPr/>
        </p:nvPicPr>
        <p:blipFill>
          <a:blip r:embed="rId4"/>
          <a:stretch>
            <a:fillRect/>
          </a:stretch>
        </p:blipFill>
        <p:spPr>
          <a:xfrm>
            <a:off x="1101586" y="665922"/>
            <a:ext cx="10187609" cy="5019261"/>
          </a:xfrm>
          <a:prstGeom prst="rect">
            <a:avLst/>
          </a:prstGeom>
        </p:spPr>
      </p:pic>
      <p:sp>
        <p:nvSpPr>
          <p:cNvPr id="6" name="Slide Number Placeholder 5">
            <a:extLst>
              <a:ext uri="{FF2B5EF4-FFF2-40B4-BE49-F238E27FC236}">
                <a16:creationId xmlns:a16="http://schemas.microsoft.com/office/drawing/2014/main" id="{5B140349-BAE7-9C27-3025-A77C63EA1C8A}"/>
              </a:ext>
            </a:extLst>
          </p:cNvPr>
          <p:cNvSpPr>
            <a:spLocks noGrp="1"/>
          </p:cNvSpPr>
          <p:nvPr>
            <p:ph type="sldNum" sz="quarter" idx="12"/>
          </p:nvPr>
        </p:nvSpPr>
        <p:spPr/>
        <p:txBody>
          <a:bodyPr/>
          <a:lstStyle/>
          <a:p>
            <a:fld id="{34216374-E7D6-4C74-ADA3-2C9987A1DEB2}" type="slidenum">
              <a:rPr lang="en-US" smtClean="0"/>
              <a:t>85</a:t>
            </a:fld>
            <a:endParaRPr lang="en-US"/>
          </a:p>
        </p:txBody>
      </p:sp>
    </p:spTree>
    <p:extLst>
      <p:ext uri="{BB962C8B-B14F-4D97-AF65-F5344CB8AC3E}">
        <p14:creationId xmlns:p14="http://schemas.microsoft.com/office/powerpoint/2010/main" val="42227002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9.jpg"/>
          <p:cNvPicPr>
            <a:picLocks noChangeAspect="1"/>
          </p:cNvPicPr>
          <p:nvPr/>
        </p:nvPicPr>
        <p:blipFill>
          <a:blip r:embed="rId2"/>
          <a:stretch>
            <a:fillRect/>
          </a:stretch>
        </p:blipFill>
        <p:spPr>
          <a:xfrm>
            <a:off x="720436" y="-166255"/>
            <a:ext cx="10633364" cy="6858000"/>
          </a:xfrm>
          <a:prstGeom prst="rect">
            <a:avLst/>
          </a:prstGeom>
        </p:spPr>
      </p:pic>
      <p:sp>
        <p:nvSpPr>
          <p:cNvPr id="4" name="Slide Number Placeholder 3">
            <a:extLst>
              <a:ext uri="{FF2B5EF4-FFF2-40B4-BE49-F238E27FC236}">
                <a16:creationId xmlns:a16="http://schemas.microsoft.com/office/drawing/2014/main" id="{A3B0C855-6A20-3A05-D9E3-6CFDE2CE38CD}"/>
              </a:ext>
            </a:extLst>
          </p:cNvPr>
          <p:cNvSpPr>
            <a:spLocks noGrp="1"/>
          </p:cNvSpPr>
          <p:nvPr>
            <p:ph type="sldNum" sz="quarter" idx="12"/>
          </p:nvPr>
        </p:nvSpPr>
        <p:spPr/>
        <p:txBody>
          <a:bodyPr/>
          <a:lstStyle/>
          <a:p>
            <a:fld id="{34216374-E7D6-4C74-ADA3-2C9987A1DEB2}" type="slidenum">
              <a:rPr lang="en-US" smtClean="0"/>
              <a:t>86</a:t>
            </a:fld>
            <a:endParaRPr 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mp_10.jpg"/>
          <p:cNvPicPr>
            <a:picLocks noChangeAspect="1"/>
          </p:cNvPicPr>
          <p:nvPr/>
        </p:nvPicPr>
        <p:blipFill>
          <a:blip r:embed="rId2"/>
          <a:stretch>
            <a:fillRect/>
          </a:stretch>
        </p:blipFill>
        <p:spPr>
          <a:xfrm>
            <a:off x="1524000" y="0"/>
            <a:ext cx="9144000" cy="6858000"/>
          </a:xfrm>
          <a:prstGeom prst="rect">
            <a:avLst/>
          </a:prstGeom>
        </p:spPr>
      </p:pic>
      <p:sp>
        <p:nvSpPr>
          <p:cNvPr id="4" name="Slide Number Placeholder 3">
            <a:extLst>
              <a:ext uri="{FF2B5EF4-FFF2-40B4-BE49-F238E27FC236}">
                <a16:creationId xmlns:a16="http://schemas.microsoft.com/office/drawing/2014/main" id="{928C612E-3FAB-3BB1-7BDF-565918EFA621}"/>
              </a:ext>
            </a:extLst>
          </p:cNvPr>
          <p:cNvSpPr>
            <a:spLocks noGrp="1"/>
          </p:cNvSpPr>
          <p:nvPr>
            <p:ph type="sldNum" sz="quarter" idx="12"/>
          </p:nvPr>
        </p:nvSpPr>
        <p:spPr/>
        <p:txBody>
          <a:bodyPr/>
          <a:lstStyle/>
          <a:p>
            <a:fld id="{34216374-E7D6-4C74-ADA3-2C9987A1DEB2}" type="slidenum">
              <a:rPr lang="en-US" smtClean="0"/>
              <a:t>87</a:t>
            </a:fld>
            <a:endParaRPr lang="en-US"/>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1.jpg"/>
          <p:cNvPicPr>
            <a:picLocks noChangeAspect="1"/>
          </p:cNvPicPr>
          <p:nvPr/>
        </p:nvPicPr>
        <p:blipFill>
          <a:blip r:embed="rId2"/>
          <a:stretch>
            <a:fillRect/>
          </a:stretch>
        </p:blipFill>
        <p:spPr>
          <a:xfrm>
            <a:off x="540327" y="0"/>
            <a:ext cx="10588337" cy="6858000"/>
          </a:xfrm>
          <a:prstGeom prst="rect">
            <a:avLst/>
          </a:prstGeom>
        </p:spPr>
      </p:pic>
      <p:sp>
        <p:nvSpPr>
          <p:cNvPr id="4" name="Slide Number Placeholder 3">
            <a:extLst>
              <a:ext uri="{FF2B5EF4-FFF2-40B4-BE49-F238E27FC236}">
                <a16:creationId xmlns:a16="http://schemas.microsoft.com/office/drawing/2014/main" id="{4C330E9B-EA6C-6C08-9091-CE4B264B64BE}"/>
              </a:ext>
            </a:extLst>
          </p:cNvPr>
          <p:cNvSpPr>
            <a:spLocks noGrp="1"/>
          </p:cNvSpPr>
          <p:nvPr>
            <p:ph type="sldNum" sz="quarter" idx="12"/>
          </p:nvPr>
        </p:nvSpPr>
        <p:spPr/>
        <p:txBody>
          <a:bodyPr/>
          <a:lstStyle/>
          <a:p>
            <a:fld id="{34216374-E7D6-4C74-ADA3-2C9987A1DEB2}" type="slidenum">
              <a:rPr lang="en-US" smtClean="0"/>
              <a:t>88</a:t>
            </a:fld>
            <a:endParaRPr lang="en-US"/>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8976C1-9E97-7B67-C884-F3F7C505F43E}"/>
              </a:ext>
            </a:extLst>
          </p:cNvPr>
          <p:cNvSpPr>
            <a:spLocks noGrp="1"/>
          </p:cNvSpPr>
          <p:nvPr>
            <p:ph type="sldNum" sz="quarter" idx="12"/>
          </p:nvPr>
        </p:nvSpPr>
        <p:spPr/>
        <p:txBody>
          <a:bodyPr/>
          <a:lstStyle/>
          <a:p>
            <a:fld id="{34216374-E7D6-4C74-ADA3-2C9987A1DEB2}" type="slidenum">
              <a:rPr lang="en-US" smtClean="0"/>
              <a:t>89</a:t>
            </a:fld>
            <a:endParaRPr lang="en-US"/>
          </a:p>
        </p:txBody>
      </p:sp>
      <p:sp>
        <p:nvSpPr>
          <p:cNvPr id="5" name="TextBox 4">
            <a:extLst>
              <a:ext uri="{FF2B5EF4-FFF2-40B4-BE49-F238E27FC236}">
                <a16:creationId xmlns:a16="http://schemas.microsoft.com/office/drawing/2014/main" id="{B6D38299-D5C6-690F-0DFC-5B23E2C08E3D}"/>
              </a:ext>
            </a:extLst>
          </p:cNvPr>
          <p:cNvSpPr txBox="1"/>
          <p:nvPr/>
        </p:nvSpPr>
        <p:spPr>
          <a:xfrm>
            <a:off x="3046269" y="2326824"/>
            <a:ext cx="6099462" cy="1380378"/>
          </a:xfrm>
          <a:prstGeom prst="rect">
            <a:avLst/>
          </a:prstGeom>
          <a:noFill/>
        </p:spPr>
        <p:txBody>
          <a:bodyPr wrap="square">
            <a:spAutoFit/>
          </a:bodyPr>
          <a:lstStyle/>
          <a:p>
            <a:pPr marL="0" marR="0" algn="ctr">
              <a:lnSpc>
                <a:spcPct val="107000"/>
              </a:lnSpc>
              <a:spcBef>
                <a:spcPts val="0"/>
              </a:spcBef>
              <a:spcAft>
                <a:spcPts val="0"/>
              </a:spcAft>
            </a:pPr>
            <a:r>
              <a:rPr lang="en-US" sz="4000" b="0" i="0" u="none" strike="noStrike" kern="1200" dirty="0">
                <a:solidFill>
                  <a:schemeClr val="tx1"/>
                </a:solidFill>
                <a:effectLst/>
                <a:latin typeface="+mn-lt"/>
                <a:ea typeface="+mn-ea"/>
                <a:cs typeface="+mn-cs"/>
              </a:rPr>
              <a:t>Normal Depth related Math</a:t>
            </a:r>
          </a:p>
          <a:p>
            <a:pPr marL="0" marR="0" algn="ctr">
              <a:lnSpc>
                <a:spcPct val="107000"/>
              </a:lnSpc>
              <a:spcBef>
                <a:spcPts val="0"/>
              </a:spcBef>
              <a:spcAft>
                <a:spcPts val="0"/>
              </a:spcAft>
            </a:pPr>
            <a:r>
              <a:rPr lang="en-US" sz="4000" dirty="0"/>
              <a:t>Week 10</a:t>
            </a:r>
            <a:endParaRPr lang="en-US" sz="4000" b="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189403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99482A-0921-7BDA-44C1-89DE3F8E9F90}"/>
              </a:ext>
            </a:extLst>
          </p:cNvPr>
          <p:cNvSpPr>
            <a:spLocks noGrp="1"/>
          </p:cNvSpPr>
          <p:nvPr>
            <p:ph type="sldNum" sz="quarter" idx="12"/>
          </p:nvPr>
        </p:nvSpPr>
        <p:spPr/>
        <p:txBody>
          <a:bodyPr/>
          <a:lstStyle/>
          <a:p>
            <a:fld id="{34216374-E7D6-4C74-ADA3-2C9987A1DEB2}" type="slidenum">
              <a:rPr lang="en-US" smtClean="0"/>
              <a:t>9</a:t>
            </a:fld>
            <a:endParaRPr lang="en-US"/>
          </a:p>
        </p:txBody>
      </p:sp>
      <p:sp>
        <p:nvSpPr>
          <p:cNvPr id="6" name="TextBox 5">
            <a:extLst>
              <a:ext uri="{FF2B5EF4-FFF2-40B4-BE49-F238E27FC236}">
                <a16:creationId xmlns:a16="http://schemas.microsoft.com/office/drawing/2014/main" id="{CF8402F1-B508-5972-A741-9BC937FCB78F}"/>
              </a:ext>
            </a:extLst>
          </p:cNvPr>
          <p:cNvSpPr txBox="1"/>
          <p:nvPr/>
        </p:nvSpPr>
        <p:spPr>
          <a:xfrm>
            <a:off x="3046269" y="1513026"/>
            <a:ext cx="6099462" cy="1915974"/>
          </a:xfrm>
          <a:prstGeom prst="rect">
            <a:avLst/>
          </a:prstGeom>
          <a:noFill/>
        </p:spPr>
        <p:txBody>
          <a:bodyPr wrap="square">
            <a:spAutoFit/>
          </a:bodyPr>
          <a:lstStyle/>
          <a:p>
            <a:pPr marL="0" marR="0" algn="just">
              <a:lnSpc>
                <a:spcPct val="107000"/>
              </a:lnSpc>
              <a:spcBef>
                <a:spcPts val="0"/>
              </a:spcBef>
              <a:spcAft>
                <a:spcPts val="0"/>
              </a:spcAft>
            </a:pPr>
            <a:r>
              <a:rPr lang="en-US" sz="2800" kern="1200" dirty="0">
                <a:solidFill>
                  <a:schemeClr val="tx1"/>
                </a:solidFill>
                <a:effectLst/>
                <a:latin typeface="+mn-lt"/>
                <a:ea typeface="+mn-ea"/>
                <a:cs typeface="+mn-cs"/>
              </a:rPr>
              <a:t>Introduction to open channel flow</a:t>
            </a:r>
            <a:r>
              <a:rPr lang="en-US" sz="2800" dirty="0">
                <a:effectLst/>
              </a:rPr>
              <a:t> &amp; </a:t>
            </a:r>
            <a:r>
              <a:rPr lang="en-US" sz="2800" kern="1200" dirty="0">
                <a:solidFill>
                  <a:schemeClr val="tx1"/>
                </a:solidFill>
                <a:effectLst/>
                <a:latin typeface="+mn-lt"/>
                <a:ea typeface="+mn-ea"/>
                <a:cs typeface="+mn-cs"/>
              </a:rPr>
              <a:t>Comparison between Open Channel Flow and Pipe Flow </a:t>
            </a:r>
          </a:p>
          <a:p>
            <a:pPr marL="0" marR="0" algn="just">
              <a:lnSpc>
                <a:spcPct val="107000"/>
              </a:lnSpc>
              <a:spcBef>
                <a:spcPts val="0"/>
              </a:spcBef>
              <a:spcAft>
                <a:spcPts val="0"/>
              </a:spcAft>
            </a:pPr>
            <a:r>
              <a:rPr lang="en-US" sz="2800" dirty="0"/>
              <a:t>                                    Week 1</a:t>
            </a:r>
            <a:r>
              <a:rPr lang="en-US" sz="2800" dirty="0">
                <a:effectLst/>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1654043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4.jpg"/>
          <p:cNvPicPr>
            <a:picLocks noChangeAspect="1"/>
          </p:cNvPicPr>
          <p:nvPr/>
        </p:nvPicPr>
        <p:blipFill>
          <a:blip r:embed="rId2"/>
          <a:stretch>
            <a:fillRect/>
          </a:stretch>
        </p:blipFill>
        <p:spPr>
          <a:xfrm>
            <a:off x="737755" y="0"/>
            <a:ext cx="10868890" cy="6858000"/>
          </a:xfrm>
          <a:prstGeom prst="rect">
            <a:avLst/>
          </a:prstGeom>
        </p:spPr>
      </p:pic>
      <p:sp>
        <p:nvSpPr>
          <p:cNvPr id="4" name="Slide Number Placeholder 3">
            <a:extLst>
              <a:ext uri="{FF2B5EF4-FFF2-40B4-BE49-F238E27FC236}">
                <a16:creationId xmlns:a16="http://schemas.microsoft.com/office/drawing/2014/main" id="{E6B6F167-E633-6792-698F-505EC7B7FA0E}"/>
              </a:ext>
            </a:extLst>
          </p:cNvPr>
          <p:cNvSpPr>
            <a:spLocks noGrp="1"/>
          </p:cNvSpPr>
          <p:nvPr>
            <p:ph type="sldNum" sz="quarter" idx="12"/>
          </p:nvPr>
        </p:nvSpPr>
        <p:spPr/>
        <p:txBody>
          <a:bodyPr/>
          <a:lstStyle/>
          <a:p>
            <a:fld id="{34216374-E7D6-4C74-ADA3-2C9987A1DEB2}" type="slidenum">
              <a:rPr lang="en-US" smtClean="0"/>
              <a:t>90</a:t>
            </a:fld>
            <a:endParaRPr lang="en-US"/>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5.jpg"/>
          <p:cNvPicPr>
            <a:picLocks noChangeAspect="1"/>
          </p:cNvPicPr>
          <p:nvPr/>
        </p:nvPicPr>
        <p:blipFill>
          <a:blip r:embed="rId2"/>
          <a:stretch>
            <a:fillRect/>
          </a:stretch>
        </p:blipFill>
        <p:spPr>
          <a:xfrm>
            <a:off x="838200" y="0"/>
            <a:ext cx="10515600" cy="6858000"/>
          </a:xfrm>
          <a:prstGeom prst="rect">
            <a:avLst/>
          </a:prstGeom>
        </p:spPr>
      </p:pic>
      <p:sp>
        <p:nvSpPr>
          <p:cNvPr id="4" name="Slide Number Placeholder 3">
            <a:extLst>
              <a:ext uri="{FF2B5EF4-FFF2-40B4-BE49-F238E27FC236}">
                <a16:creationId xmlns:a16="http://schemas.microsoft.com/office/drawing/2014/main" id="{4E650BCF-A656-6B50-1087-1D36A18F62F4}"/>
              </a:ext>
            </a:extLst>
          </p:cNvPr>
          <p:cNvSpPr>
            <a:spLocks noGrp="1"/>
          </p:cNvSpPr>
          <p:nvPr>
            <p:ph type="sldNum" sz="quarter" idx="12"/>
          </p:nvPr>
        </p:nvSpPr>
        <p:spPr/>
        <p:txBody>
          <a:bodyPr/>
          <a:lstStyle/>
          <a:p>
            <a:fld id="{34216374-E7D6-4C74-ADA3-2C9987A1DEB2}" type="slidenum">
              <a:rPr lang="en-US" smtClean="0"/>
              <a:t>91</a:t>
            </a:fld>
            <a:endParaRPr lang="en-US"/>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6.jpg"/>
          <p:cNvPicPr>
            <a:picLocks noChangeAspect="1"/>
          </p:cNvPicPr>
          <p:nvPr/>
        </p:nvPicPr>
        <p:blipFill>
          <a:blip r:embed="rId2"/>
          <a:stretch>
            <a:fillRect/>
          </a:stretch>
        </p:blipFill>
        <p:spPr>
          <a:xfrm>
            <a:off x="592282" y="0"/>
            <a:ext cx="10761518" cy="6858000"/>
          </a:xfrm>
          <a:prstGeom prst="rect">
            <a:avLst/>
          </a:prstGeom>
        </p:spPr>
      </p:pic>
      <p:sp>
        <p:nvSpPr>
          <p:cNvPr id="4" name="Slide Number Placeholder 3">
            <a:extLst>
              <a:ext uri="{FF2B5EF4-FFF2-40B4-BE49-F238E27FC236}">
                <a16:creationId xmlns:a16="http://schemas.microsoft.com/office/drawing/2014/main" id="{AACB593D-38CE-3387-613B-CE45B654646A}"/>
              </a:ext>
            </a:extLst>
          </p:cNvPr>
          <p:cNvSpPr>
            <a:spLocks noGrp="1"/>
          </p:cNvSpPr>
          <p:nvPr>
            <p:ph type="sldNum" sz="quarter" idx="12"/>
          </p:nvPr>
        </p:nvSpPr>
        <p:spPr/>
        <p:txBody>
          <a:bodyPr/>
          <a:lstStyle/>
          <a:p>
            <a:fld id="{34216374-E7D6-4C74-ADA3-2C9987A1DEB2}" type="slidenum">
              <a:rPr lang="en-US" smtClean="0"/>
              <a:t>92</a:t>
            </a:fld>
            <a:endParaRPr lang="en-US"/>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7.jpg"/>
          <p:cNvPicPr>
            <a:picLocks noChangeAspect="1"/>
          </p:cNvPicPr>
          <p:nvPr/>
        </p:nvPicPr>
        <p:blipFill>
          <a:blip r:embed="rId2"/>
          <a:stretch>
            <a:fillRect/>
          </a:stretch>
        </p:blipFill>
        <p:spPr>
          <a:xfrm>
            <a:off x="737755" y="0"/>
            <a:ext cx="10616045" cy="6858000"/>
          </a:xfrm>
          <a:prstGeom prst="rect">
            <a:avLst/>
          </a:prstGeom>
        </p:spPr>
      </p:pic>
      <p:sp>
        <p:nvSpPr>
          <p:cNvPr id="4" name="Slide Number Placeholder 3">
            <a:extLst>
              <a:ext uri="{FF2B5EF4-FFF2-40B4-BE49-F238E27FC236}">
                <a16:creationId xmlns:a16="http://schemas.microsoft.com/office/drawing/2014/main" id="{5EC6FCF7-E492-5E21-9B23-604438401597}"/>
              </a:ext>
            </a:extLst>
          </p:cNvPr>
          <p:cNvSpPr>
            <a:spLocks noGrp="1"/>
          </p:cNvSpPr>
          <p:nvPr>
            <p:ph type="sldNum" sz="quarter" idx="12"/>
          </p:nvPr>
        </p:nvSpPr>
        <p:spPr/>
        <p:txBody>
          <a:bodyPr/>
          <a:lstStyle/>
          <a:p>
            <a:fld id="{34216374-E7D6-4C74-ADA3-2C9987A1DEB2}" type="slidenum">
              <a:rPr lang="en-US" smtClean="0"/>
              <a:t>93</a:t>
            </a:fld>
            <a:endParaRPr lang="en-US"/>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8.jpg"/>
          <p:cNvPicPr>
            <a:picLocks noChangeAspect="1"/>
          </p:cNvPicPr>
          <p:nvPr/>
        </p:nvPicPr>
        <p:blipFill>
          <a:blip r:embed="rId2"/>
          <a:stretch>
            <a:fillRect/>
          </a:stretch>
        </p:blipFill>
        <p:spPr>
          <a:xfrm>
            <a:off x="838200" y="0"/>
            <a:ext cx="10394373" cy="6858000"/>
          </a:xfrm>
          <a:prstGeom prst="rect">
            <a:avLst/>
          </a:prstGeom>
        </p:spPr>
      </p:pic>
      <p:sp>
        <p:nvSpPr>
          <p:cNvPr id="4" name="Slide Number Placeholder 3">
            <a:extLst>
              <a:ext uri="{FF2B5EF4-FFF2-40B4-BE49-F238E27FC236}">
                <a16:creationId xmlns:a16="http://schemas.microsoft.com/office/drawing/2014/main" id="{DB1938B4-8719-8948-688E-163A93B8F9B9}"/>
              </a:ext>
            </a:extLst>
          </p:cNvPr>
          <p:cNvSpPr>
            <a:spLocks noGrp="1"/>
          </p:cNvSpPr>
          <p:nvPr>
            <p:ph type="sldNum" sz="quarter" idx="12"/>
          </p:nvPr>
        </p:nvSpPr>
        <p:spPr/>
        <p:txBody>
          <a:bodyPr/>
          <a:lstStyle/>
          <a:p>
            <a:fld id="{34216374-E7D6-4C74-ADA3-2C9987A1DEB2}" type="slidenum">
              <a:rPr lang="en-US" smtClean="0"/>
              <a:t>94</a:t>
            </a:fld>
            <a:endParaRPr lang="en-US"/>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9.jpg"/>
          <p:cNvPicPr>
            <a:picLocks noChangeAspect="1"/>
          </p:cNvPicPr>
          <p:nvPr/>
        </p:nvPicPr>
        <p:blipFill>
          <a:blip r:embed="rId2"/>
          <a:stretch>
            <a:fillRect/>
          </a:stretch>
        </p:blipFill>
        <p:spPr>
          <a:xfrm>
            <a:off x="973282" y="0"/>
            <a:ext cx="10300854" cy="6858000"/>
          </a:xfrm>
          <a:prstGeom prst="rect">
            <a:avLst/>
          </a:prstGeom>
        </p:spPr>
      </p:pic>
      <p:sp>
        <p:nvSpPr>
          <p:cNvPr id="4" name="Slide Number Placeholder 3">
            <a:extLst>
              <a:ext uri="{FF2B5EF4-FFF2-40B4-BE49-F238E27FC236}">
                <a16:creationId xmlns:a16="http://schemas.microsoft.com/office/drawing/2014/main" id="{8DBB0986-4B36-C344-3F4B-270A66044756}"/>
              </a:ext>
            </a:extLst>
          </p:cNvPr>
          <p:cNvSpPr>
            <a:spLocks noGrp="1"/>
          </p:cNvSpPr>
          <p:nvPr>
            <p:ph type="sldNum" sz="quarter" idx="12"/>
          </p:nvPr>
        </p:nvSpPr>
        <p:spPr/>
        <p:txBody>
          <a:bodyPr/>
          <a:lstStyle/>
          <a:p>
            <a:fld id="{34216374-E7D6-4C74-ADA3-2C9987A1DEB2}" type="slidenum">
              <a:rPr lang="en-US" smtClean="0"/>
              <a:t>95</a:t>
            </a:fld>
            <a:endParaRPr lang="en-US"/>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9F4B5DB-2ABD-1EB1-18A3-F807D0F64371}"/>
              </a:ext>
            </a:extLst>
          </p:cNvPr>
          <p:cNvSpPr>
            <a:spLocks noGrp="1"/>
          </p:cNvSpPr>
          <p:nvPr>
            <p:ph type="sldNum" sz="quarter" idx="12"/>
          </p:nvPr>
        </p:nvSpPr>
        <p:spPr/>
        <p:txBody>
          <a:bodyPr/>
          <a:lstStyle/>
          <a:p>
            <a:fld id="{34216374-E7D6-4C74-ADA3-2C9987A1DEB2}" type="slidenum">
              <a:rPr lang="en-US" smtClean="0"/>
              <a:t>96</a:t>
            </a:fld>
            <a:endParaRPr lang="en-US"/>
          </a:p>
        </p:txBody>
      </p:sp>
      <p:sp>
        <p:nvSpPr>
          <p:cNvPr id="5" name="TextBox 4">
            <a:extLst>
              <a:ext uri="{FF2B5EF4-FFF2-40B4-BE49-F238E27FC236}">
                <a16:creationId xmlns:a16="http://schemas.microsoft.com/office/drawing/2014/main" id="{284816BE-2483-5A3B-5095-500F16BD9197}"/>
              </a:ext>
            </a:extLst>
          </p:cNvPr>
          <p:cNvSpPr txBox="1"/>
          <p:nvPr/>
        </p:nvSpPr>
        <p:spPr>
          <a:xfrm>
            <a:off x="3049732" y="3241224"/>
            <a:ext cx="6099462" cy="1380378"/>
          </a:xfrm>
          <a:prstGeom prst="rect">
            <a:avLst/>
          </a:prstGeom>
          <a:noFill/>
        </p:spPr>
        <p:txBody>
          <a:bodyPr wrap="square">
            <a:spAutoFit/>
          </a:bodyPr>
          <a:lstStyle/>
          <a:p>
            <a:pPr marL="0" marR="0" algn="ctr">
              <a:lnSpc>
                <a:spcPct val="107000"/>
              </a:lnSpc>
              <a:spcBef>
                <a:spcPts val="0"/>
              </a:spcBef>
              <a:spcAft>
                <a:spcPts val="0"/>
              </a:spcAft>
            </a:pPr>
            <a:r>
              <a:rPr lang="en-US" sz="4000" dirty="0">
                <a:effectLst/>
                <a:latin typeface="Calibri" panose="020F0502020204030204" pitchFamily="34" charset="0"/>
                <a:ea typeface="Calibri" panose="020F0502020204030204" pitchFamily="34" charset="0"/>
                <a:cs typeface="Times New Roman" panose="02020603050405020304" pitchFamily="18" charset="0"/>
              </a:rPr>
              <a:t>Channel Transition</a:t>
            </a:r>
          </a:p>
          <a:p>
            <a:pPr marL="0" marR="0" algn="ctr">
              <a:lnSpc>
                <a:spcPct val="107000"/>
              </a:lnSpc>
              <a:spcBef>
                <a:spcPts val="0"/>
              </a:spcBef>
              <a:spcAft>
                <a:spcPts val="0"/>
              </a:spcAft>
            </a:pPr>
            <a:r>
              <a:rPr lang="en-US" sz="4000" dirty="0">
                <a:latin typeface="Calibri" panose="020F0502020204030204" pitchFamily="34" charset="0"/>
                <a:ea typeface="Calibri" panose="020F0502020204030204" pitchFamily="34" charset="0"/>
                <a:cs typeface="Times New Roman" panose="02020603050405020304" pitchFamily="18" charset="0"/>
              </a:rPr>
              <a:t>Week 11</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0108740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C4495D-6326-F9BF-19D2-0E202B0FBF51}"/>
              </a:ext>
            </a:extLst>
          </p:cNvPr>
          <p:cNvPicPr>
            <a:picLocks noChangeAspect="1"/>
          </p:cNvPicPr>
          <p:nvPr/>
        </p:nvPicPr>
        <p:blipFill>
          <a:blip r:embed="rId2"/>
          <a:stretch>
            <a:fillRect/>
          </a:stretch>
        </p:blipFill>
        <p:spPr>
          <a:xfrm>
            <a:off x="437322" y="320973"/>
            <a:ext cx="11469756" cy="6216053"/>
          </a:xfrm>
          <a:prstGeom prst="rect">
            <a:avLst/>
          </a:prstGeom>
        </p:spPr>
      </p:pic>
      <p:sp>
        <p:nvSpPr>
          <p:cNvPr id="2" name="Slide Number Placeholder 1">
            <a:extLst>
              <a:ext uri="{FF2B5EF4-FFF2-40B4-BE49-F238E27FC236}">
                <a16:creationId xmlns:a16="http://schemas.microsoft.com/office/drawing/2014/main" id="{07A59D4C-FA4C-D85F-656C-85685A44A17D}"/>
              </a:ext>
            </a:extLst>
          </p:cNvPr>
          <p:cNvSpPr>
            <a:spLocks noGrp="1"/>
          </p:cNvSpPr>
          <p:nvPr>
            <p:ph type="sldNum" sz="quarter" idx="12"/>
          </p:nvPr>
        </p:nvSpPr>
        <p:spPr/>
        <p:txBody>
          <a:bodyPr/>
          <a:lstStyle/>
          <a:p>
            <a:fld id="{34216374-E7D6-4C74-ADA3-2C9987A1DEB2}" type="slidenum">
              <a:rPr lang="en-US" smtClean="0"/>
              <a:t>97</a:t>
            </a:fld>
            <a:endParaRPr lang="en-US"/>
          </a:p>
        </p:txBody>
      </p:sp>
    </p:spTree>
    <p:extLst>
      <p:ext uri="{BB962C8B-B14F-4D97-AF65-F5344CB8AC3E}">
        <p14:creationId xmlns:p14="http://schemas.microsoft.com/office/powerpoint/2010/main" val="91821591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6A5FDA-C300-9055-81C5-576612952DB1}"/>
              </a:ext>
            </a:extLst>
          </p:cNvPr>
          <p:cNvPicPr>
            <a:picLocks noChangeAspect="1"/>
          </p:cNvPicPr>
          <p:nvPr/>
        </p:nvPicPr>
        <p:blipFill>
          <a:blip r:embed="rId2"/>
          <a:stretch>
            <a:fillRect/>
          </a:stretch>
        </p:blipFill>
        <p:spPr>
          <a:xfrm>
            <a:off x="188842" y="642381"/>
            <a:ext cx="11757993" cy="5573238"/>
          </a:xfrm>
          <a:prstGeom prst="rect">
            <a:avLst/>
          </a:prstGeom>
        </p:spPr>
      </p:pic>
      <p:sp>
        <p:nvSpPr>
          <p:cNvPr id="2" name="Slide Number Placeholder 1">
            <a:extLst>
              <a:ext uri="{FF2B5EF4-FFF2-40B4-BE49-F238E27FC236}">
                <a16:creationId xmlns:a16="http://schemas.microsoft.com/office/drawing/2014/main" id="{66F8435B-A9F6-D2C6-A0CE-8C09CF3592F7}"/>
              </a:ext>
            </a:extLst>
          </p:cNvPr>
          <p:cNvSpPr>
            <a:spLocks noGrp="1"/>
          </p:cNvSpPr>
          <p:nvPr>
            <p:ph type="sldNum" sz="quarter" idx="12"/>
          </p:nvPr>
        </p:nvSpPr>
        <p:spPr/>
        <p:txBody>
          <a:bodyPr/>
          <a:lstStyle/>
          <a:p>
            <a:fld id="{34216374-E7D6-4C74-ADA3-2C9987A1DEB2}" type="slidenum">
              <a:rPr lang="en-US" smtClean="0"/>
              <a:t>98</a:t>
            </a:fld>
            <a:endParaRPr lang="en-US"/>
          </a:p>
        </p:txBody>
      </p:sp>
    </p:spTree>
    <p:extLst>
      <p:ext uri="{BB962C8B-B14F-4D97-AF65-F5344CB8AC3E}">
        <p14:creationId xmlns:p14="http://schemas.microsoft.com/office/powerpoint/2010/main" val="24783039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0C7E7C-5C5D-7931-E55C-39899E848395}"/>
              </a:ext>
            </a:extLst>
          </p:cNvPr>
          <p:cNvPicPr>
            <a:picLocks noChangeAspect="1"/>
          </p:cNvPicPr>
          <p:nvPr/>
        </p:nvPicPr>
        <p:blipFill>
          <a:blip r:embed="rId2"/>
          <a:stretch>
            <a:fillRect/>
          </a:stretch>
        </p:blipFill>
        <p:spPr>
          <a:xfrm>
            <a:off x="0" y="422935"/>
            <a:ext cx="12192000" cy="6012130"/>
          </a:xfrm>
          <a:prstGeom prst="rect">
            <a:avLst/>
          </a:prstGeom>
        </p:spPr>
      </p:pic>
      <p:sp>
        <p:nvSpPr>
          <p:cNvPr id="2" name="Slide Number Placeholder 1">
            <a:extLst>
              <a:ext uri="{FF2B5EF4-FFF2-40B4-BE49-F238E27FC236}">
                <a16:creationId xmlns:a16="http://schemas.microsoft.com/office/drawing/2014/main" id="{38FD5BFC-64B0-F793-4A42-DCCF31832ADF}"/>
              </a:ext>
            </a:extLst>
          </p:cNvPr>
          <p:cNvSpPr>
            <a:spLocks noGrp="1"/>
          </p:cNvSpPr>
          <p:nvPr>
            <p:ph type="sldNum" sz="quarter" idx="12"/>
          </p:nvPr>
        </p:nvSpPr>
        <p:spPr/>
        <p:txBody>
          <a:bodyPr/>
          <a:lstStyle/>
          <a:p>
            <a:fld id="{34216374-E7D6-4C74-ADA3-2C9987A1DEB2}" type="slidenum">
              <a:rPr lang="en-US" smtClean="0"/>
              <a:t>99</a:t>
            </a:fld>
            <a:endParaRPr lang="en-US"/>
          </a:p>
        </p:txBody>
      </p:sp>
    </p:spTree>
    <p:extLst>
      <p:ext uri="{BB962C8B-B14F-4D97-AF65-F5344CB8AC3E}">
        <p14:creationId xmlns:p14="http://schemas.microsoft.com/office/powerpoint/2010/main" val="38190490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649</TotalTime>
  <Words>4141</Words>
  <Application>Microsoft Macintosh PowerPoint</Application>
  <PresentationFormat>Widescreen</PresentationFormat>
  <Paragraphs>906</Paragraphs>
  <Slides>145</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145</vt:i4>
      </vt:variant>
    </vt:vector>
  </HeadingPairs>
  <TitlesOfParts>
    <vt:vector size="158" baseType="lpstr">
      <vt:lpstr>Arial</vt:lpstr>
      <vt:lpstr>Arial MT</vt:lpstr>
      <vt:lpstr>Calibri</vt:lpstr>
      <vt:lpstr>Calibri Light</vt:lpstr>
      <vt:lpstr>Cambria</vt:lpstr>
      <vt:lpstr>Cambria Math</vt:lpstr>
      <vt:lpstr>Comic Sans MS</vt:lpstr>
      <vt:lpstr>Lucida Sans Unicode</vt:lpstr>
      <vt:lpstr>Montserrat Bold</vt:lpstr>
      <vt:lpstr>Public Sans Bold</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OPEN-CHANNEL FLOW</vt:lpstr>
      <vt:lpstr>Classification of Open-Channel Flows</vt:lpstr>
      <vt:lpstr>PowerPoint Presentation</vt:lpstr>
      <vt:lpstr>Comparison of Open Channel Flow and Pipe Flow</vt:lpstr>
      <vt:lpstr>Comparison of Open Channel Flow &amp; Pipe Flow</vt:lpstr>
      <vt:lpstr>Comparision of Open Channel Flow &amp; Pipe Flow</vt:lpstr>
      <vt:lpstr>Kinds of Open Channel</vt:lpstr>
      <vt:lpstr>Kinds of Open Channel</vt:lpstr>
      <vt:lpstr>Kinds of Open Channel</vt:lpstr>
      <vt:lpstr>Kinds of Open Channel</vt:lpstr>
      <vt:lpstr>Kinds of Open Channel</vt:lpstr>
      <vt:lpstr>Kinds of Open  Channel</vt:lpstr>
      <vt:lpstr>Kinds of Open Channel</vt:lpstr>
      <vt:lpstr>PowerPoint Presentation</vt:lpstr>
      <vt:lpstr>Channel Geometry</vt:lpstr>
      <vt:lpstr>PowerPoint Presentation</vt:lpstr>
      <vt:lpstr>Geometric Elements of Channel Section</vt:lpstr>
      <vt:lpstr>Geometric Elements of Channel Section</vt:lpstr>
      <vt:lpstr>Geometric Elements of Channel Section</vt:lpstr>
      <vt:lpstr>Channel  Geometry</vt:lpstr>
      <vt:lpstr>PowerPoint Presentation</vt:lpstr>
      <vt:lpstr>PowerPoint Presentation</vt:lpstr>
      <vt:lpstr>PowerPoint Presentation</vt:lpstr>
      <vt:lpstr>PowerPoint Presentation</vt:lpstr>
      <vt:lpstr>Types of Flow</vt:lpstr>
      <vt:lpstr>Types of Flow</vt:lpstr>
      <vt:lpstr>Classification of Open-Channel Flows</vt:lpstr>
      <vt:lpstr>Steady non-uniform flow in a channel.</vt:lpstr>
      <vt:lpstr>PowerPoint Presentation</vt:lpstr>
      <vt:lpstr>PowerPoint Presentation</vt:lpstr>
      <vt:lpstr>State of Flow</vt:lpstr>
      <vt:lpstr>Effect of Gravity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Definition of Hydraulic Jump</vt:lpstr>
      <vt:lpstr>Hydraulic Jump Cont…</vt:lpstr>
      <vt:lpstr>Hydraulic Jump Cont…</vt:lpstr>
      <vt:lpstr>Hydraulic Jump Cont…</vt:lpstr>
      <vt:lpstr>Hydraulic Drop and Jump</vt:lpstr>
      <vt:lpstr>Effect of Hydraulic Jump</vt:lpstr>
      <vt:lpstr>Effect of Hydraulic Jump Cont..</vt:lpstr>
      <vt:lpstr>Effect of Hydraulic Jump Cont.…</vt:lpstr>
      <vt:lpstr>Applications of Hydraulic Jump:</vt:lpstr>
      <vt:lpstr>Applications of Hydraulic Jump Cont..</vt:lpstr>
      <vt:lpstr>Classification of Jumps</vt:lpstr>
      <vt:lpstr>Classification of Jumps Cont..</vt:lpstr>
      <vt:lpstr>Classification of Jumps Cont..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Ideal</dc:creator>
  <cp:lastModifiedBy>Somen Saha</cp:lastModifiedBy>
  <cp:revision>20</cp:revision>
  <dcterms:created xsi:type="dcterms:W3CDTF">2024-12-09T07:14:23Z</dcterms:created>
  <dcterms:modified xsi:type="dcterms:W3CDTF">2025-01-14T01:50:32Z</dcterms:modified>
</cp:coreProperties>
</file>