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3" r:id="rId3"/>
    <p:sldMasterId id="2147483695" r:id="rId4"/>
    <p:sldMasterId id="2147483707" r:id="rId5"/>
    <p:sldMasterId id="2147483738" r:id="rId6"/>
    <p:sldMasterId id="2147483750" r:id="rId7"/>
    <p:sldMasterId id="2147483762" r:id="rId8"/>
    <p:sldMasterId id="2147483768" r:id="rId9"/>
    <p:sldMasterId id="2147483780" r:id="rId10"/>
  </p:sldMasterIdLst>
  <p:notesMasterIdLst>
    <p:notesMasterId r:id="rId140"/>
  </p:notesMasterIdLst>
  <p:sldIdLst>
    <p:sldId id="259" r:id="rId11"/>
    <p:sldId id="262" r:id="rId12"/>
    <p:sldId id="265" r:id="rId13"/>
    <p:sldId id="268" r:id="rId14"/>
    <p:sldId id="271" r:id="rId15"/>
    <p:sldId id="274" r:id="rId16"/>
    <p:sldId id="677" r:id="rId17"/>
    <p:sldId id="277" r:id="rId18"/>
    <p:sldId id="280" r:id="rId19"/>
    <p:sldId id="283" r:id="rId20"/>
    <p:sldId id="286" r:id="rId21"/>
    <p:sldId id="289" r:id="rId22"/>
    <p:sldId id="292" r:id="rId23"/>
    <p:sldId id="295" r:id="rId24"/>
    <p:sldId id="298" r:id="rId25"/>
    <p:sldId id="301" r:id="rId26"/>
    <p:sldId id="304" r:id="rId27"/>
    <p:sldId id="635" r:id="rId28"/>
    <p:sldId id="307" r:id="rId29"/>
    <p:sldId id="310" r:id="rId30"/>
    <p:sldId id="313" r:id="rId31"/>
    <p:sldId id="316" r:id="rId32"/>
    <p:sldId id="319" r:id="rId33"/>
    <p:sldId id="322" r:id="rId34"/>
    <p:sldId id="325" r:id="rId35"/>
    <p:sldId id="328" r:id="rId36"/>
    <p:sldId id="331" r:id="rId37"/>
    <p:sldId id="334" r:id="rId38"/>
    <p:sldId id="337" r:id="rId39"/>
    <p:sldId id="340" r:id="rId40"/>
    <p:sldId id="343" r:id="rId41"/>
    <p:sldId id="346" r:id="rId42"/>
    <p:sldId id="349" r:id="rId43"/>
    <p:sldId id="352" r:id="rId44"/>
    <p:sldId id="355" r:id="rId45"/>
    <p:sldId id="358" r:id="rId46"/>
    <p:sldId id="361" r:id="rId47"/>
    <p:sldId id="364" r:id="rId48"/>
    <p:sldId id="367" r:id="rId49"/>
    <p:sldId id="370" r:id="rId50"/>
    <p:sldId id="373" r:id="rId51"/>
    <p:sldId id="376" r:id="rId52"/>
    <p:sldId id="379" r:id="rId53"/>
    <p:sldId id="382" r:id="rId54"/>
    <p:sldId id="385" r:id="rId55"/>
    <p:sldId id="388" r:id="rId56"/>
    <p:sldId id="391" r:id="rId57"/>
    <p:sldId id="394" r:id="rId58"/>
    <p:sldId id="397" r:id="rId59"/>
    <p:sldId id="400" r:id="rId60"/>
    <p:sldId id="403" r:id="rId61"/>
    <p:sldId id="406" r:id="rId62"/>
    <p:sldId id="409" r:id="rId63"/>
    <p:sldId id="412" r:id="rId64"/>
    <p:sldId id="415" r:id="rId65"/>
    <p:sldId id="418" r:id="rId66"/>
    <p:sldId id="421" r:id="rId67"/>
    <p:sldId id="424" r:id="rId68"/>
    <p:sldId id="427" r:id="rId69"/>
    <p:sldId id="430" r:id="rId70"/>
    <p:sldId id="433" r:id="rId71"/>
    <p:sldId id="436" r:id="rId72"/>
    <p:sldId id="439" r:id="rId73"/>
    <p:sldId id="442" r:id="rId74"/>
    <p:sldId id="445" r:id="rId75"/>
    <p:sldId id="448" r:id="rId76"/>
    <p:sldId id="451" r:id="rId77"/>
    <p:sldId id="454" r:id="rId78"/>
    <p:sldId id="457" r:id="rId79"/>
    <p:sldId id="460" r:id="rId80"/>
    <p:sldId id="463" r:id="rId81"/>
    <p:sldId id="466" r:id="rId82"/>
    <p:sldId id="469" r:id="rId83"/>
    <p:sldId id="472" r:id="rId84"/>
    <p:sldId id="475" r:id="rId85"/>
    <p:sldId id="478" r:id="rId86"/>
    <p:sldId id="481" r:id="rId87"/>
    <p:sldId id="484" r:id="rId88"/>
    <p:sldId id="487" r:id="rId89"/>
    <p:sldId id="490" r:id="rId90"/>
    <p:sldId id="493" r:id="rId91"/>
    <p:sldId id="496" r:id="rId92"/>
    <p:sldId id="499" r:id="rId93"/>
    <p:sldId id="502" r:id="rId94"/>
    <p:sldId id="505" r:id="rId95"/>
    <p:sldId id="508" r:id="rId96"/>
    <p:sldId id="511" r:id="rId97"/>
    <p:sldId id="514" r:id="rId98"/>
    <p:sldId id="517" r:id="rId99"/>
    <p:sldId id="520" r:id="rId100"/>
    <p:sldId id="523" r:id="rId101"/>
    <p:sldId id="526" r:id="rId102"/>
    <p:sldId id="529" r:id="rId103"/>
    <p:sldId id="532" r:id="rId104"/>
    <p:sldId id="535" r:id="rId105"/>
    <p:sldId id="538" r:id="rId106"/>
    <p:sldId id="541" r:id="rId107"/>
    <p:sldId id="544" r:id="rId108"/>
    <p:sldId id="547" r:id="rId109"/>
    <p:sldId id="550" r:id="rId110"/>
    <p:sldId id="553" r:id="rId111"/>
    <p:sldId id="556" r:id="rId112"/>
    <p:sldId id="559" r:id="rId113"/>
    <p:sldId id="562" r:id="rId114"/>
    <p:sldId id="565" r:id="rId115"/>
    <p:sldId id="568" r:id="rId116"/>
    <p:sldId id="571" r:id="rId117"/>
    <p:sldId id="574" r:id="rId118"/>
    <p:sldId id="577" r:id="rId119"/>
    <p:sldId id="580" r:id="rId120"/>
    <p:sldId id="583" r:id="rId121"/>
    <p:sldId id="586" r:id="rId122"/>
    <p:sldId id="589" r:id="rId123"/>
    <p:sldId id="592" r:id="rId124"/>
    <p:sldId id="595" r:id="rId125"/>
    <p:sldId id="598" r:id="rId126"/>
    <p:sldId id="601" r:id="rId127"/>
    <p:sldId id="604" r:id="rId128"/>
    <p:sldId id="607" r:id="rId129"/>
    <p:sldId id="610" r:id="rId130"/>
    <p:sldId id="613" r:id="rId131"/>
    <p:sldId id="616" r:id="rId132"/>
    <p:sldId id="619" r:id="rId133"/>
    <p:sldId id="622" r:id="rId134"/>
    <p:sldId id="625" r:id="rId135"/>
    <p:sldId id="628" r:id="rId136"/>
    <p:sldId id="631" r:id="rId137"/>
    <p:sldId id="634" r:id="rId138"/>
    <p:sldId id="636" r:id="rId139"/>
  </p:sldIdLst>
  <p:sldSz cx="9144000" cy="6858000" type="screen4x3"/>
  <p:notesSz cx="6858000" cy="9144000"/>
  <p:custDataLst>
    <p:tags r:id="rId1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varScale="1">
        <p:scale>
          <a:sx n="86" d="100"/>
          <a:sy n="86" d="100"/>
        </p:scale>
        <p:origin x="1339" y="67"/>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44DF5-7C2D-4061-BC9E-C745A5518BF1}" type="datetimeFigureOut">
              <a:rPr lang="en-US" smtClean="0"/>
              <a:t>1/16/2025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C422F-14F1-4971-9F5C-8FA8FE83FEDF}" type="slidenum">
              <a:rPr lang="en-US" smtClean="0"/>
              <a:t>‹#›</a:t>
            </a:fld>
            <a:endParaRPr lang="en-US"/>
          </a:p>
        </p:txBody>
      </p:sp>
    </p:spTree>
    <p:extLst>
      <p:ext uri="{BB962C8B-B14F-4D97-AF65-F5344CB8AC3E}">
        <p14:creationId xmlns:p14="http://schemas.microsoft.com/office/powerpoint/2010/main" val="300167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BC422F-14F1-4971-9F5C-8FA8FE83FEDF}" type="slidenum">
              <a:rPr lang="en-US" smtClean="0"/>
              <a:t>3</a:t>
            </a:fld>
            <a:endParaRPr lang="en-US"/>
          </a:p>
        </p:txBody>
      </p:sp>
    </p:spTree>
    <p:extLst>
      <p:ext uri="{BB962C8B-B14F-4D97-AF65-F5344CB8AC3E}">
        <p14:creationId xmlns:p14="http://schemas.microsoft.com/office/powerpoint/2010/main" val="334262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1789F-0884-C887-1748-99CC38A83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D3981-D0F7-B7D8-BB3A-8BA7BFC79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933BF-88A9-5B00-E229-CBE1E13CFF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D0ECB1-8D14-4BA4-BBC3-E15CBCBC06A8}"/>
              </a:ext>
            </a:extLst>
          </p:cNvPr>
          <p:cNvSpPr>
            <a:spLocks noGrp="1"/>
          </p:cNvSpPr>
          <p:nvPr>
            <p:ph type="sldNum" sz="quarter" idx="5"/>
          </p:nvPr>
        </p:nvSpPr>
        <p:spPr/>
        <p:txBody>
          <a:bodyPr/>
          <a:lstStyle/>
          <a:p>
            <a:fld id="{A5BC422F-14F1-4971-9F5C-8FA8FE83FEDF}" type="slidenum">
              <a:rPr lang="en-US" smtClean="0"/>
              <a:t>4</a:t>
            </a:fld>
            <a:endParaRPr lang="en-US"/>
          </a:p>
        </p:txBody>
      </p:sp>
    </p:spTree>
    <p:extLst>
      <p:ext uri="{BB962C8B-B14F-4D97-AF65-F5344CB8AC3E}">
        <p14:creationId xmlns:p14="http://schemas.microsoft.com/office/powerpoint/2010/main" val="69396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130E55-5133-4DA7-8537-81A541106523}" type="slidenum">
              <a:rPr lang="en-US" smtClean="0"/>
              <a:t>96</a:t>
            </a:fld>
            <a:endParaRPr lang="en-US"/>
          </a:p>
        </p:txBody>
      </p:sp>
    </p:spTree>
    <p:extLst>
      <p:ext uri="{BB962C8B-B14F-4D97-AF65-F5344CB8AC3E}">
        <p14:creationId xmlns:p14="http://schemas.microsoft.com/office/powerpoint/2010/main" val="411429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0022B754-BF84-48EB-9AAF-9492620BD737}" type="datetime1">
              <a:rPr lang="en-US" smtClean="0"/>
              <a:t>1/16/2025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55F9A19D-6451-4EC7-88EA-B18004AA9A4B}" type="datetime1">
              <a:rPr lang="en-US" smtClean="0"/>
              <a:t>1/16/2025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5EB43-C20C-4FF1-833E-B1B643AA0477}" type="datetime1">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42709236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8DC753-1F29-4F20-94C3-A5C42A408AB8}"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233677399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21FE0C-ABFB-4A04-82D4-17E4EBE387EF}"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208661065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78267-A6AB-4460-BA11-7C7C564EDF66}"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325040886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650D2-0BD1-401C-8960-BC09CDEA5CC0}"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2870778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7A07FC3-6146-44DF-85ED-8727311D8CF6}" type="datetime1">
              <a:rPr lang="en-US" smtClean="0"/>
              <a:t>1/16/2025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6759-9C24-1A59-B531-E517F23B78F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2280BD-97AA-1E66-A592-63492A84BF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011037-E392-C8CD-8718-87E857B6C4C3}"/>
              </a:ext>
            </a:extLst>
          </p:cNvPr>
          <p:cNvSpPr>
            <a:spLocks noGrp="1"/>
          </p:cNvSpPr>
          <p:nvPr>
            <p:ph type="dt" sz="half" idx="10"/>
          </p:nvPr>
        </p:nvSpPr>
        <p:spPr/>
        <p:txBody>
          <a:bodyPr/>
          <a:lstStyle/>
          <a:p>
            <a:fld id="{8EF2C241-F6E5-458C-8DDB-D3F199EF42EB}" type="datetime1">
              <a:rPr lang="en-US" smtClean="0"/>
              <a:t>1/16/2025</a:t>
            </a:fld>
            <a:endParaRPr lang="en-US"/>
          </a:p>
        </p:txBody>
      </p:sp>
      <p:sp>
        <p:nvSpPr>
          <p:cNvPr id="5" name="Footer Placeholder 4">
            <a:extLst>
              <a:ext uri="{FF2B5EF4-FFF2-40B4-BE49-F238E27FC236}">
                <a16:creationId xmlns:a16="http://schemas.microsoft.com/office/drawing/2014/main" id="{965841CF-4A9A-E94D-CB0D-8016021EA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1D88-AEAF-E6BE-29F5-FC6DF164149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1073044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B65D-BB66-18DC-2E17-8C557B09B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6F01D-6179-9FE0-ACB7-4CD42AD56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9419B-2BF9-03E8-BA0A-FAFCE02B8B96}"/>
              </a:ext>
            </a:extLst>
          </p:cNvPr>
          <p:cNvSpPr>
            <a:spLocks noGrp="1"/>
          </p:cNvSpPr>
          <p:nvPr>
            <p:ph type="dt" sz="half" idx="10"/>
          </p:nvPr>
        </p:nvSpPr>
        <p:spPr/>
        <p:txBody>
          <a:bodyPr/>
          <a:lstStyle/>
          <a:p>
            <a:fld id="{31BB52CC-40E4-4CED-8047-69DFB0DA76B7}" type="datetime1">
              <a:rPr lang="en-US" smtClean="0"/>
              <a:t>1/16/2025</a:t>
            </a:fld>
            <a:endParaRPr lang="en-US"/>
          </a:p>
        </p:txBody>
      </p:sp>
      <p:sp>
        <p:nvSpPr>
          <p:cNvPr id="5" name="Footer Placeholder 4">
            <a:extLst>
              <a:ext uri="{FF2B5EF4-FFF2-40B4-BE49-F238E27FC236}">
                <a16:creationId xmlns:a16="http://schemas.microsoft.com/office/drawing/2014/main" id="{1016C6A7-0A38-CB8A-AC90-01EC2F5F0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90774-1C3A-C7DA-EDBA-30111F36D9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254774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3459-2447-5643-9418-D0B5292684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8BB1C2-9796-B5F5-BCE0-23F73C093A1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1E7A7-ECD9-E798-627B-67B796773AFF}"/>
              </a:ext>
            </a:extLst>
          </p:cNvPr>
          <p:cNvSpPr>
            <a:spLocks noGrp="1"/>
          </p:cNvSpPr>
          <p:nvPr>
            <p:ph type="dt" sz="half" idx="10"/>
          </p:nvPr>
        </p:nvSpPr>
        <p:spPr/>
        <p:txBody>
          <a:bodyPr/>
          <a:lstStyle/>
          <a:p>
            <a:fld id="{66DD9CFA-C6F8-4A66-BA2C-B5C0AAE97733}" type="datetime1">
              <a:rPr lang="en-US" smtClean="0"/>
              <a:t>1/16/2025</a:t>
            </a:fld>
            <a:endParaRPr lang="en-US"/>
          </a:p>
        </p:txBody>
      </p:sp>
      <p:sp>
        <p:nvSpPr>
          <p:cNvPr id="5" name="Footer Placeholder 4">
            <a:extLst>
              <a:ext uri="{FF2B5EF4-FFF2-40B4-BE49-F238E27FC236}">
                <a16:creationId xmlns:a16="http://schemas.microsoft.com/office/drawing/2014/main" id="{3B03E637-37FB-34F6-FB30-5047297DB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C6666-7963-F61D-5DEB-A28A830A86E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0245204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0A77-E947-7B65-BD23-9EBF8B3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71C5FA-F47B-9A32-E8FB-02F8782D50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B57FF-656D-D43B-5885-251343B0E12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7BB8E-00ED-5168-9DC5-7B638E3850DB}"/>
              </a:ext>
            </a:extLst>
          </p:cNvPr>
          <p:cNvSpPr>
            <a:spLocks noGrp="1"/>
          </p:cNvSpPr>
          <p:nvPr>
            <p:ph type="dt" sz="half" idx="10"/>
          </p:nvPr>
        </p:nvSpPr>
        <p:spPr/>
        <p:txBody>
          <a:bodyPr/>
          <a:lstStyle/>
          <a:p>
            <a:fld id="{40286ECE-4A11-4C05-AB32-67C97D7032C3}" type="datetime1">
              <a:rPr lang="en-US" smtClean="0"/>
              <a:t>1/16/2025</a:t>
            </a:fld>
            <a:endParaRPr lang="en-US"/>
          </a:p>
        </p:txBody>
      </p:sp>
      <p:sp>
        <p:nvSpPr>
          <p:cNvPr id="6" name="Footer Placeholder 5">
            <a:extLst>
              <a:ext uri="{FF2B5EF4-FFF2-40B4-BE49-F238E27FC236}">
                <a16:creationId xmlns:a16="http://schemas.microsoft.com/office/drawing/2014/main" id="{347DA133-BFAD-C669-B8A7-2795B6719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2B299-31B4-8A7B-7D13-D5503E0F34E6}"/>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4797024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9B4E-0EF2-DCB7-88DB-1D6B2A51B9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9D940-2499-02ED-5F54-F3D00824D6F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C2DAD-CC59-A6FA-F3B6-3E76D0726B9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54E35-74AA-456E-5451-E6F786ACDB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C50AB-03D4-A41F-FBDE-B0164A678ED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A06D2B-DB22-502E-303D-72C0B5122706}"/>
              </a:ext>
            </a:extLst>
          </p:cNvPr>
          <p:cNvSpPr>
            <a:spLocks noGrp="1"/>
          </p:cNvSpPr>
          <p:nvPr>
            <p:ph type="dt" sz="half" idx="10"/>
          </p:nvPr>
        </p:nvSpPr>
        <p:spPr/>
        <p:txBody>
          <a:bodyPr/>
          <a:lstStyle/>
          <a:p>
            <a:fld id="{E107EF84-45D6-420F-AF4D-A7C7381C0168}" type="datetime1">
              <a:rPr lang="en-US" smtClean="0"/>
              <a:t>1/16/2025</a:t>
            </a:fld>
            <a:endParaRPr lang="en-US"/>
          </a:p>
        </p:txBody>
      </p:sp>
      <p:sp>
        <p:nvSpPr>
          <p:cNvPr id="8" name="Footer Placeholder 7">
            <a:extLst>
              <a:ext uri="{FF2B5EF4-FFF2-40B4-BE49-F238E27FC236}">
                <a16:creationId xmlns:a16="http://schemas.microsoft.com/office/drawing/2014/main" id="{B8CC7318-0F23-EAA7-1916-323735FAC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23BB8D-70B9-1DCE-B2A9-155BBED58E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2075652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1B07-6AAC-6783-3948-5CA97F3E2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3175D9-D198-D0AA-EC82-4E6AAC2A5974}"/>
              </a:ext>
            </a:extLst>
          </p:cNvPr>
          <p:cNvSpPr>
            <a:spLocks noGrp="1"/>
          </p:cNvSpPr>
          <p:nvPr>
            <p:ph type="dt" sz="half" idx="10"/>
          </p:nvPr>
        </p:nvSpPr>
        <p:spPr/>
        <p:txBody>
          <a:bodyPr/>
          <a:lstStyle/>
          <a:p>
            <a:fld id="{A0CEBF4E-327E-4AF6-8475-8E4513B092D3}" type="datetime1">
              <a:rPr lang="en-US" smtClean="0"/>
              <a:t>1/16/2025</a:t>
            </a:fld>
            <a:endParaRPr lang="en-US"/>
          </a:p>
        </p:txBody>
      </p:sp>
      <p:sp>
        <p:nvSpPr>
          <p:cNvPr id="4" name="Footer Placeholder 3">
            <a:extLst>
              <a:ext uri="{FF2B5EF4-FFF2-40B4-BE49-F238E27FC236}">
                <a16:creationId xmlns:a16="http://schemas.microsoft.com/office/drawing/2014/main" id="{403F24F2-5850-2655-18EE-88A251D75C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8A93E-2B92-F0F1-C3DE-42CAE7FCA168}"/>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7641106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54776-C58C-0EBF-7317-50D049ADA4EA}"/>
              </a:ext>
            </a:extLst>
          </p:cNvPr>
          <p:cNvSpPr>
            <a:spLocks noGrp="1"/>
          </p:cNvSpPr>
          <p:nvPr>
            <p:ph type="dt" sz="half" idx="10"/>
          </p:nvPr>
        </p:nvSpPr>
        <p:spPr/>
        <p:txBody>
          <a:bodyPr/>
          <a:lstStyle/>
          <a:p>
            <a:fld id="{26689604-5CE6-4EE3-8E3F-EDBBAEA7D587}" type="datetime1">
              <a:rPr lang="en-US" smtClean="0"/>
              <a:t>1/16/2025</a:t>
            </a:fld>
            <a:endParaRPr lang="en-US"/>
          </a:p>
        </p:txBody>
      </p:sp>
      <p:sp>
        <p:nvSpPr>
          <p:cNvPr id="3" name="Footer Placeholder 2">
            <a:extLst>
              <a:ext uri="{FF2B5EF4-FFF2-40B4-BE49-F238E27FC236}">
                <a16:creationId xmlns:a16="http://schemas.microsoft.com/office/drawing/2014/main" id="{6619010B-79F5-44C3-DDB3-6B7380F142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F3FBF7-DA16-5A2B-85AD-089AB6842C3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01851436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BD31-4CA9-2D83-E413-CC9E7AD8FD7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D054286-3136-E295-F3B1-19FB20124D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5F38C-2D02-4987-32D4-40BD49180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7C120D-4A1B-0A61-923D-78DC4F4EB007}"/>
              </a:ext>
            </a:extLst>
          </p:cNvPr>
          <p:cNvSpPr>
            <a:spLocks noGrp="1"/>
          </p:cNvSpPr>
          <p:nvPr>
            <p:ph type="dt" sz="half" idx="10"/>
          </p:nvPr>
        </p:nvSpPr>
        <p:spPr/>
        <p:txBody>
          <a:bodyPr/>
          <a:lstStyle/>
          <a:p>
            <a:fld id="{32E396AA-303D-4DBA-AC26-5965E857084C}" type="datetime1">
              <a:rPr lang="en-US" smtClean="0"/>
              <a:t>1/16/2025</a:t>
            </a:fld>
            <a:endParaRPr lang="en-US"/>
          </a:p>
        </p:txBody>
      </p:sp>
      <p:sp>
        <p:nvSpPr>
          <p:cNvPr id="6" name="Footer Placeholder 5">
            <a:extLst>
              <a:ext uri="{FF2B5EF4-FFF2-40B4-BE49-F238E27FC236}">
                <a16:creationId xmlns:a16="http://schemas.microsoft.com/office/drawing/2014/main" id="{BAF1ED66-18F0-AC02-4A74-178F15623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5776B-298B-B26F-766E-7963DEAE1145}"/>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42349290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E043924C-5D26-4A9E-B518-53B688685196}" type="datetime1">
              <a:rPr lang="en-US" smtClean="0"/>
              <a:t>1/16/2025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4314-F7AC-7A8C-9ED4-25F5CA59B6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CFA94BD-1B8C-9ABF-3A9F-CDD79779A0A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1E659-86D3-CD16-5B0F-72F111194A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7C0A6C-6200-823F-1EFD-B6B061F831E3}"/>
              </a:ext>
            </a:extLst>
          </p:cNvPr>
          <p:cNvSpPr>
            <a:spLocks noGrp="1"/>
          </p:cNvSpPr>
          <p:nvPr>
            <p:ph type="dt" sz="half" idx="10"/>
          </p:nvPr>
        </p:nvSpPr>
        <p:spPr/>
        <p:txBody>
          <a:bodyPr/>
          <a:lstStyle/>
          <a:p>
            <a:fld id="{3C050D2A-DB1E-47F7-8317-ED78AAD0A8CE}" type="datetime1">
              <a:rPr lang="en-US" smtClean="0"/>
              <a:t>1/16/2025</a:t>
            </a:fld>
            <a:endParaRPr lang="en-US"/>
          </a:p>
        </p:txBody>
      </p:sp>
      <p:sp>
        <p:nvSpPr>
          <p:cNvPr id="6" name="Footer Placeholder 5">
            <a:extLst>
              <a:ext uri="{FF2B5EF4-FFF2-40B4-BE49-F238E27FC236}">
                <a16:creationId xmlns:a16="http://schemas.microsoft.com/office/drawing/2014/main" id="{3BEC0867-3219-7394-2334-0B08FFC2F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CA08E-470D-6A9F-0ECA-16F13DBFE39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748657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80DE-2BDA-F4C8-8113-9A7BB8CBE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F56D15-74AA-69C5-E859-59B787406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C1349-9D76-07C8-5216-66F8732E68F5}"/>
              </a:ext>
            </a:extLst>
          </p:cNvPr>
          <p:cNvSpPr>
            <a:spLocks noGrp="1"/>
          </p:cNvSpPr>
          <p:nvPr>
            <p:ph type="dt" sz="half" idx="10"/>
          </p:nvPr>
        </p:nvSpPr>
        <p:spPr/>
        <p:txBody>
          <a:bodyPr/>
          <a:lstStyle/>
          <a:p>
            <a:fld id="{5E494439-8FEC-408F-AA59-1C81777A9BAD}" type="datetime1">
              <a:rPr lang="en-US" smtClean="0"/>
              <a:t>1/16/2025</a:t>
            </a:fld>
            <a:endParaRPr lang="en-US"/>
          </a:p>
        </p:txBody>
      </p:sp>
      <p:sp>
        <p:nvSpPr>
          <p:cNvPr id="5" name="Footer Placeholder 4">
            <a:extLst>
              <a:ext uri="{FF2B5EF4-FFF2-40B4-BE49-F238E27FC236}">
                <a16:creationId xmlns:a16="http://schemas.microsoft.com/office/drawing/2014/main" id="{812046EF-1456-E99C-9CF1-7AC78D58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6F6B-099B-48B9-52CA-DFDB81ED8ED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41370340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B5BC3-8632-F6F8-7B8A-09688AF951E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59926-3352-B4AD-6E89-000A104A72F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DCC-8507-E47A-1A1D-64B0AE33CFEE}"/>
              </a:ext>
            </a:extLst>
          </p:cNvPr>
          <p:cNvSpPr>
            <a:spLocks noGrp="1"/>
          </p:cNvSpPr>
          <p:nvPr>
            <p:ph type="dt" sz="half" idx="10"/>
          </p:nvPr>
        </p:nvSpPr>
        <p:spPr/>
        <p:txBody>
          <a:bodyPr/>
          <a:lstStyle/>
          <a:p>
            <a:fld id="{3BB3381E-A0B6-4E9D-9A2F-545D415D5B9D}" type="datetime1">
              <a:rPr lang="en-US" smtClean="0"/>
              <a:t>1/16/2025</a:t>
            </a:fld>
            <a:endParaRPr lang="en-US"/>
          </a:p>
        </p:txBody>
      </p:sp>
      <p:sp>
        <p:nvSpPr>
          <p:cNvPr id="5" name="Footer Placeholder 4">
            <a:extLst>
              <a:ext uri="{FF2B5EF4-FFF2-40B4-BE49-F238E27FC236}">
                <a16:creationId xmlns:a16="http://schemas.microsoft.com/office/drawing/2014/main" id="{D719432F-A267-A68F-C353-81F6C0F22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986E-D2B3-2718-2154-DF50B09649A7}"/>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6154027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F9DD5E-8B46-49CD-BD91-D1E3F0F7D44B}"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E2A99-D6BF-4360-A0A0-F9C837BB40EE}"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E6156-927B-42E5-9439-C5E2E0892EB3}"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938B57-7189-4DEC-865E-87B28BB6D4C4}"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899965-2FB0-42F4-BE2E-A1C2443F8ACC}" type="datetime1">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942A65-64F3-40DF-BC30-B3B6F8AD2AF4}" type="datetime1">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C0936-E13C-422B-BD84-37667C274B45}" type="datetime1">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34FE1F6D-E878-47A5-8155-A6696A4CFDE3}" type="datetime1">
              <a:rPr lang="en-US" smtClean="0"/>
              <a:t>1/16/2025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6EFA76-AE61-4AAA-BA9D-DF231BCFA29E}"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21610-5552-4789-8631-E82BCB1E56CA}"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0E043-B4F9-4535-A430-1B149AD9FCF1}"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50DEF8-FBCD-420B-B93A-06C213814DCD}"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7AB47B-FBC2-486A-AD9B-EB90E3205550}"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A3AD6-82E2-49A9-9D0B-B1EA293E6806}"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4972A-B671-4E22-A934-43B883E393E2}"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360A51-1F07-4F5C-8761-9773EA842256}"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C26A90-152A-4D97-8A3F-EC0DC5FD2E88}" type="datetime1">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E1CA01-6F66-4CC2-99B8-068094DCEB8F}" type="datetime1">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4E8759BC-B8B8-4089-90FF-B0CC3B1A37AE}" type="datetime1">
              <a:rPr lang="en-US" smtClean="0"/>
              <a:t>1/16/2025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494C9-7A3E-4227-864B-32C7CDDF57C2}" type="datetime1">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E6843-2E34-44FE-890E-542AFE7F7065}"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331575-12BB-434D-9022-AA01FACBBFA7}"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D28F3-83C5-4B3A-A25B-95507DE4AD54}"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A13A7-EBA0-409B-BA6F-489AC7F9B25C}"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8DE0E-0912-B54A-17B8-7EAF8A07819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E80D03-CB2C-EB74-FF0B-A935AE5F13C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4122BE-2A41-E548-5A60-C70439A64552}"/>
              </a:ext>
            </a:extLst>
          </p:cNvPr>
          <p:cNvSpPr>
            <a:spLocks noGrp="1"/>
          </p:cNvSpPr>
          <p:nvPr>
            <p:ph type="dt" sz="half" idx="10"/>
          </p:nvPr>
        </p:nvSpPr>
        <p:spPr/>
        <p:txBody>
          <a:bodyPr/>
          <a:lstStyle/>
          <a:p>
            <a:fld id="{F55F6A42-C146-44BB-A71D-8857F278FFBB}" type="datetime1">
              <a:rPr lang="en-US" smtClean="0"/>
              <a:t>1/16/2025</a:t>
            </a:fld>
            <a:endParaRPr lang="en-US"/>
          </a:p>
        </p:txBody>
      </p:sp>
      <p:sp>
        <p:nvSpPr>
          <p:cNvPr id="5" name="Footer Placeholder 4">
            <a:extLst>
              <a:ext uri="{FF2B5EF4-FFF2-40B4-BE49-F238E27FC236}">
                <a16:creationId xmlns:a16="http://schemas.microsoft.com/office/drawing/2014/main" id="{0CD538F4-4734-3A08-21C1-82CD8BB05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9C8F8-9C06-F54B-0961-5A4A9A4C93C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037615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6A06-B6B5-9264-C526-0D2DBEDF0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CE956-D2F5-F787-43D8-657D95910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01D1F-79DD-E702-8099-6E2D61099CFC}"/>
              </a:ext>
            </a:extLst>
          </p:cNvPr>
          <p:cNvSpPr>
            <a:spLocks noGrp="1"/>
          </p:cNvSpPr>
          <p:nvPr>
            <p:ph type="dt" sz="half" idx="10"/>
          </p:nvPr>
        </p:nvSpPr>
        <p:spPr/>
        <p:txBody>
          <a:bodyPr/>
          <a:lstStyle/>
          <a:p>
            <a:fld id="{D077DE41-159F-413F-B1BA-7D5B05DE0282}" type="datetime1">
              <a:rPr lang="en-US" smtClean="0"/>
              <a:t>1/16/2025</a:t>
            </a:fld>
            <a:endParaRPr lang="en-US"/>
          </a:p>
        </p:txBody>
      </p:sp>
      <p:sp>
        <p:nvSpPr>
          <p:cNvPr id="5" name="Footer Placeholder 4">
            <a:extLst>
              <a:ext uri="{FF2B5EF4-FFF2-40B4-BE49-F238E27FC236}">
                <a16:creationId xmlns:a16="http://schemas.microsoft.com/office/drawing/2014/main" id="{BD0608DB-96AE-F469-9298-1CFCF8147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A7984-02F0-24B5-FEBF-E5676476348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2412746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F6AA-3685-295E-4756-17BF3B9B559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3D5C59-CE38-064E-C741-CCB2D4939D8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D944DF-9DBA-BF83-E046-2A256DEA5814}"/>
              </a:ext>
            </a:extLst>
          </p:cNvPr>
          <p:cNvSpPr>
            <a:spLocks noGrp="1"/>
          </p:cNvSpPr>
          <p:nvPr>
            <p:ph type="dt" sz="half" idx="10"/>
          </p:nvPr>
        </p:nvSpPr>
        <p:spPr/>
        <p:txBody>
          <a:bodyPr/>
          <a:lstStyle/>
          <a:p>
            <a:fld id="{795F9CF2-698F-4FFE-9311-DB2856ED589D}" type="datetime1">
              <a:rPr lang="en-US" smtClean="0"/>
              <a:t>1/16/2025</a:t>
            </a:fld>
            <a:endParaRPr lang="en-US"/>
          </a:p>
        </p:txBody>
      </p:sp>
      <p:sp>
        <p:nvSpPr>
          <p:cNvPr id="5" name="Footer Placeholder 4">
            <a:extLst>
              <a:ext uri="{FF2B5EF4-FFF2-40B4-BE49-F238E27FC236}">
                <a16:creationId xmlns:a16="http://schemas.microsoft.com/office/drawing/2014/main" id="{E82B93F7-E3CF-71A6-DCAB-15CE0C7D0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04690-B8F9-973A-6535-92A09A017695}"/>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807009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6076-B384-CB5A-8936-749B47F59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EBAE6C-D38B-9883-9B5E-89F61041084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3323BA-160E-7CFB-44BA-7A0FFFDE7F8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0BABCD-216A-8550-0AA2-B6A113B52638}"/>
              </a:ext>
            </a:extLst>
          </p:cNvPr>
          <p:cNvSpPr>
            <a:spLocks noGrp="1"/>
          </p:cNvSpPr>
          <p:nvPr>
            <p:ph type="dt" sz="half" idx="10"/>
          </p:nvPr>
        </p:nvSpPr>
        <p:spPr/>
        <p:txBody>
          <a:bodyPr/>
          <a:lstStyle/>
          <a:p>
            <a:fld id="{258E9DC1-08A7-42CF-AE47-DB22E84D801A}" type="datetime1">
              <a:rPr lang="en-US" smtClean="0"/>
              <a:t>1/16/2025</a:t>
            </a:fld>
            <a:endParaRPr lang="en-US"/>
          </a:p>
        </p:txBody>
      </p:sp>
      <p:sp>
        <p:nvSpPr>
          <p:cNvPr id="6" name="Footer Placeholder 5">
            <a:extLst>
              <a:ext uri="{FF2B5EF4-FFF2-40B4-BE49-F238E27FC236}">
                <a16:creationId xmlns:a16="http://schemas.microsoft.com/office/drawing/2014/main" id="{5FE3EB7F-3C15-7456-C5C0-BD0F47DBF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8F62F-0DDC-AB56-DA63-77FFEABC5BA6}"/>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146422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D64A-A53F-F6BE-7702-F609776590A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4DBDB7-9315-E113-23B5-BF620970833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FF00AD-C86B-A92E-C48D-DAC848BF6F7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35A67C-02EE-098A-359B-EB809728877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A1F44C-3136-204D-4BF3-86BFE0D42E3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614AB7-13F9-39BD-C618-3C142EF03B7B}"/>
              </a:ext>
            </a:extLst>
          </p:cNvPr>
          <p:cNvSpPr>
            <a:spLocks noGrp="1"/>
          </p:cNvSpPr>
          <p:nvPr>
            <p:ph type="dt" sz="half" idx="10"/>
          </p:nvPr>
        </p:nvSpPr>
        <p:spPr/>
        <p:txBody>
          <a:bodyPr/>
          <a:lstStyle/>
          <a:p>
            <a:fld id="{B0DE752A-8727-468C-A72E-D2B38732F52C}" type="datetime1">
              <a:rPr lang="en-US" smtClean="0"/>
              <a:t>1/16/2025</a:t>
            </a:fld>
            <a:endParaRPr lang="en-US"/>
          </a:p>
        </p:txBody>
      </p:sp>
      <p:sp>
        <p:nvSpPr>
          <p:cNvPr id="8" name="Footer Placeholder 7">
            <a:extLst>
              <a:ext uri="{FF2B5EF4-FFF2-40B4-BE49-F238E27FC236}">
                <a16:creationId xmlns:a16="http://schemas.microsoft.com/office/drawing/2014/main" id="{015FFB2F-DBD9-CEAA-F726-28E904A32D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C17CE2-AC7F-FE06-DED6-E1DFD384D49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5673789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31325294-594E-455B-8E86-24B3D4962382}" type="datetime1">
              <a:rPr lang="en-US" smtClean="0"/>
              <a:t>1/16/2025</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E556-876A-5B99-DCA5-65E45BF1E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682F7B-FDD0-DD34-0B93-DC412C97DD95}"/>
              </a:ext>
            </a:extLst>
          </p:cNvPr>
          <p:cNvSpPr>
            <a:spLocks noGrp="1"/>
          </p:cNvSpPr>
          <p:nvPr>
            <p:ph type="dt" sz="half" idx="10"/>
          </p:nvPr>
        </p:nvSpPr>
        <p:spPr/>
        <p:txBody>
          <a:bodyPr/>
          <a:lstStyle/>
          <a:p>
            <a:fld id="{ABA95C00-79C5-481A-A973-711EC62CBCBE}" type="datetime1">
              <a:rPr lang="en-US" smtClean="0"/>
              <a:t>1/16/2025</a:t>
            </a:fld>
            <a:endParaRPr lang="en-US"/>
          </a:p>
        </p:txBody>
      </p:sp>
      <p:sp>
        <p:nvSpPr>
          <p:cNvPr id="4" name="Footer Placeholder 3">
            <a:extLst>
              <a:ext uri="{FF2B5EF4-FFF2-40B4-BE49-F238E27FC236}">
                <a16:creationId xmlns:a16="http://schemas.microsoft.com/office/drawing/2014/main" id="{59382811-2320-1342-59C9-C10BD91545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9C8902-F582-14A3-9B85-5F3E76469FE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3968614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5777C-8E37-A407-A150-A25960F2F3C8}"/>
              </a:ext>
            </a:extLst>
          </p:cNvPr>
          <p:cNvSpPr>
            <a:spLocks noGrp="1"/>
          </p:cNvSpPr>
          <p:nvPr>
            <p:ph type="dt" sz="half" idx="10"/>
          </p:nvPr>
        </p:nvSpPr>
        <p:spPr/>
        <p:txBody>
          <a:bodyPr/>
          <a:lstStyle/>
          <a:p>
            <a:fld id="{C4350246-18A8-42AC-A596-0D2E423AB913}" type="datetime1">
              <a:rPr lang="en-US" smtClean="0"/>
              <a:t>1/16/2025</a:t>
            </a:fld>
            <a:endParaRPr lang="en-US"/>
          </a:p>
        </p:txBody>
      </p:sp>
      <p:sp>
        <p:nvSpPr>
          <p:cNvPr id="3" name="Footer Placeholder 2">
            <a:extLst>
              <a:ext uri="{FF2B5EF4-FFF2-40B4-BE49-F238E27FC236}">
                <a16:creationId xmlns:a16="http://schemas.microsoft.com/office/drawing/2014/main" id="{26224AE6-33DD-95B1-0F3E-550CF6980F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648F79-3E02-70B6-049B-5E342F7B45E1}"/>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3716011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6295-5EF3-9B12-553F-60FE772925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AB942BD-306E-0A37-FB81-9DD4B23B49E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77E4C5-A3C6-65D1-DD32-3EC74FAF44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C26962-6347-5AA2-1F4A-6FC0F001A133}"/>
              </a:ext>
            </a:extLst>
          </p:cNvPr>
          <p:cNvSpPr>
            <a:spLocks noGrp="1"/>
          </p:cNvSpPr>
          <p:nvPr>
            <p:ph type="dt" sz="half" idx="10"/>
          </p:nvPr>
        </p:nvSpPr>
        <p:spPr/>
        <p:txBody>
          <a:bodyPr/>
          <a:lstStyle/>
          <a:p>
            <a:fld id="{F1DF5582-16AC-462E-80FD-C84C74DCB547}" type="datetime1">
              <a:rPr lang="en-US" smtClean="0"/>
              <a:t>1/16/2025</a:t>
            </a:fld>
            <a:endParaRPr lang="en-US"/>
          </a:p>
        </p:txBody>
      </p:sp>
      <p:sp>
        <p:nvSpPr>
          <p:cNvPr id="6" name="Footer Placeholder 5">
            <a:extLst>
              <a:ext uri="{FF2B5EF4-FFF2-40B4-BE49-F238E27FC236}">
                <a16:creationId xmlns:a16="http://schemas.microsoft.com/office/drawing/2014/main" id="{4E09A2CC-CFB4-3D70-A6A3-6AA75128C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6E8DB8-10B6-DAA4-7ABD-678A260B2C3D}"/>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2782076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712E-E9DB-AFA4-FD19-A6EA3C7975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DFA9573-DD99-8E65-E06B-F65FA8EDBA2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D8A8C38-10E8-2F5B-2715-FCF0C132F7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E28A65-9B39-EEE4-1CEC-6810AD2222DC}"/>
              </a:ext>
            </a:extLst>
          </p:cNvPr>
          <p:cNvSpPr>
            <a:spLocks noGrp="1"/>
          </p:cNvSpPr>
          <p:nvPr>
            <p:ph type="dt" sz="half" idx="10"/>
          </p:nvPr>
        </p:nvSpPr>
        <p:spPr/>
        <p:txBody>
          <a:bodyPr/>
          <a:lstStyle/>
          <a:p>
            <a:fld id="{C5A7992D-4759-4D79-AB87-130859911997}" type="datetime1">
              <a:rPr lang="en-US" smtClean="0"/>
              <a:t>1/16/2025</a:t>
            </a:fld>
            <a:endParaRPr lang="en-US"/>
          </a:p>
        </p:txBody>
      </p:sp>
      <p:sp>
        <p:nvSpPr>
          <p:cNvPr id="6" name="Footer Placeholder 5">
            <a:extLst>
              <a:ext uri="{FF2B5EF4-FFF2-40B4-BE49-F238E27FC236}">
                <a16:creationId xmlns:a16="http://schemas.microsoft.com/office/drawing/2014/main" id="{D48B5216-0BAE-EDA9-B974-5B935F7B1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CBD17-B267-EC6F-4A07-D23B8949AFB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168730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1F83-531C-38EB-E404-DB71C60A1D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3CA078-5563-2A14-9647-A4A84DB88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91E81-E097-417B-2706-3B1757414CBD}"/>
              </a:ext>
            </a:extLst>
          </p:cNvPr>
          <p:cNvSpPr>
            <a:spLocks noGrp="1"/>
          </p:cNvSpPr>
          <p:nvPr>
            <p:ph type="dt" sz="half" idx="10"/>
          </p:nvPr>
        </p:nvSpPr>
        <p:spPr/>
        <p:txBody>
          <a:bodyPr/>
          <a:lstStyle/>
          <a:p>
            <a:fld id="{4E523718-D5DD-42CD-8E15-B6A96B15EB24}" type="datetime1">
              <a:rPr lang="en-US" smtClean="0"/>
              <a:t>1/16/2025</a:t>
            </a:fld>
            <a:endParaRPr lang="en-US"/>
          </a:p>
        </p:txBody>
      </p:sp>
      <p:sp>
        <p:nvSpPr>
          <p:cNvPr id="5" name="Footer Placeholder 4">
            <a:extLst>
              <a:ext uri="{FF2B5EF4-FFF2-40B4-BE49-F238E27FC236}">
                <a16:creationId xmlns:a16="http://schemas.microsoft.com/office/drawing/2014/main" id="{3C05AF62-E7B9-9097-ACAB-463FAC42D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FDE10-4170-EEB5-D4D9-5919CC0A572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517253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4C7C5D-41E3-86C3-0DE5-A0B0AF677D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E5A878-8522-15EC-60A9-F52617935BC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5E594-88B8-D58F-2B11-601BF30FB629}"/>
              </a:ext>
            </a:extLst>
          </p:cNvPr>
          <p:cNvSpPr>
            <a:spLocks noGrp="1"/>
          </p:cNvSpPr>
          <p:nvPr>
            <p:ph type="dt" sz="half" idx="10"/>
          </p:nvPr>
        </p:nvSpPr>
        <p:spPr/>
        <p:txBody>
          <a:bodyPr/>
          <a:lstStyle/>
          <a:p>
            <a:fld id="{DF62BE30-C6B7-42D4-9FA8-B81AE788E2A1}" type="datetime1">
              <a:rPr lang="en-US" smtClean="0"/>
              <a:t>1/16/2025</a:t>
            </a:fld>
            <a:endParaRPr lang="en-US"/>
          </a:p>
        </p:txBody>
      </p:sp>
      <p:sp>
        <p:nvSpPr>
          <p:cNvPr id="5" name="Footer Placeholder 4">
            <a:extLst>
              <a:ext uri="{FF2B5EF4-FFF2-40B4-BE49-F238E27FC236}">
                <a16:creationId xmlns:a16="http://schemas.microsoft.com/office/drawing/2014/main" id="{919CA75F-915E-A586-804D-B4DE74B90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B1510-AB68-7A6D-70EB-F0BBF72635C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4967797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15B4-EDA8-AF7A-87B1-EA89B5532E8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8F14A1D-ECA4-4126-988D-273B1599D1C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F451C2-1A66-D149-E546-E78C65414471}"/>
              </a:ext>
            </a:extLst>
          </p:cNvPr>
          <p:cNvSpPr>
            <a:spLocks noGrp="1"/>
          </p:cNvSpPr>
          <p:nvPr>
            <p:ph type="dt" sz="half" idx="10"/>
          </p:nvPr>
        </p:nvSpPr>
        <p:spPr/>
        <p:txBody>
          <a:bodyPr/>
          <a:lstStyle/>
          <a:p>
            <a:fld id="{D6E41A1E-62EC-4073-997A-9C4A000ED85C}" type="datetime1">
              <a:rPr lang="en-US" smtClean="0"/>
              <a:t>1/16/2025</a:t>
            </a:fld>
            <a:endParaRPr lang="en-US"/>
          </a:p>
        </p:txBody>
      </p:sp>
      <p:sp>
        <p:nvSpPr>
          <p:cNvPr id="5" name="Footer Placeholder 4">
            <a:extLst>
              <a:ext uri="{FF2B5EF4-FFF2-40B4-BE49-F238E27FC236}">
                <a16:creationId xmlns:a16="http://schemas.microsoft.com/office/drawing/2014/main" id="{07B54EBA-2033-4540-A0F2-6F17C9339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830C6-0A8F-FA2E-667B-618E58DA378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9100390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44A8-9FB9-5770-F135-26BE99CF2A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16B87-A9BC-FFFA-7ED7-26240980E9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2903-48BA-1CD4-AE74-A2FDA0906856}"/>
              </a:ext>
            </a:extLst>
          </p:cNvPr>
          <p:cNvSpPr>
            <a:spLocks noGrp="1"/>
          </p:cNvSpPr>
          <p:nvPr>
            <p:ph type="dt" sz="half" idx="10"/>
          </p:nvPr>
        </p:nvSpPr>
        <p:spPr/>
        <p:txBody>
          <a:bodyPr/>
          <a:lstStyle/>
          <a:p>
            <a:fld id="{81B9BD6E-00A1-4EDE-9EF9-BC717F2F964C}" type="datetime1">
              <a:rPr lang="en-US" smtClean="0"/>
              <a:t>1/16/2025</a:t>
            </a:fld>
            <a:endParaRPr lang="en-US"/>
          </a:p>
        </p:txBody>
      </p:sp>
      <p:sp>
        <p:nvSpPr>
          <p:cNvPr id="5" name="Footer Placeholder 4">
            <a:extLst>
              <a:ext uri="{FF2B5EF4-FFF2-40B4-BE49-F238E27FC236}">
                <a16:creationId xmlns:a16="http://schemas.microsoft.com/office/drawing/2014/main" id="{A24B0378-B309-14CC-5A4C-570B9319D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3C127-6171-A298-2D36-21D4FB3E77E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888927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B77-2E67-B8A6-2C6D-D7EE73847BA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07BFB5-709A-2C56-0F85-8C700C0625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E2F70-7749-E97B-BB00-86588EF7A604}"/>
              </a:ext>
            </a:extLst>
          </p:cNvPr>
          <p:cNvSpPr>
            <a:spLocks noGrp="1"/>
          </p:cNvSpPr>
          <p:nvPr>
            <p:ph type="dt" sz="half" idx="10"/>
          </p:nvPr>
        </p:nvSpPr>
        <p:spPr/>
        <p:txBody>
          <a:bodyPr/>
          <a:lstStyle/>
          <a:p>
            <a:fld id="{36E1684E-DC38-4EBD-8ED1-56E352982AF1}" type="datetime1">
              <a:rPr lang="en-US" smtClean="0"/>
              <a:t>1/16/2025</a:t>
            </a:fld>
            <a:endParaRPr lang="en-US"/>
          </a:p>
        </p:txBody>
      </p:sp>
      <p:sp>
        <p:nvSpPr>
          <p:cNvPr id="5" name="Footer Placeholder 4">
            <a:extLst>
              <a:ext uri="{FF2B5EF4-FFF2-40B4-BE49-F238E27FC236}">
                <a16:creationId xmlns:a16="http://schemas.microsoft.com/office/drawing/2014/main" id="{89354162-A603-609F-CC03-D7F5F5877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11E6E-A66C-F066-6179-4A66AB662C66}"/>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9879004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0CA4-AD8D-2BD9-B2A1-20034B3877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CAC03-8B92-2096-D2AB-81517494655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33B044-1FBD-29AD-C38D-87837A0298F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BD2444-1F47-61DA-F61D-941263FDA29C}"/>
              </a:ext>
            </a:extLst>
          </p:cNvPr>
          <p:cNvSpPr>
            <a:spLocks noGrp="1"/>
          </p:cNvSpPr>
          <p:nvPr>
            <p:ph type="dt" sz="half" idx="10"/>
          </p:nvPr>
        </p:nvSpPr>
        <p:spPr/>
        <p:txBody>
          <a:bodyPr/>
          <a:lstStyle/>
          <a:p>
            <a:fld id="{C8A5533F-345E-431A-B638-DF488B46E9DA}" type="datetime1">
              <a:rPr lang="en-US" smtClean="0"/>
              <a:t>1/16/2025</a:t>
            </a:fld>
            <a:endParaRPr lang="en-US"/>
          </a:p>
        </p:txBody>
      </p:sp>
      <p:sp>
        <p:nvSpPr>
          <p:cNvPr id="6" name="Footer Placeholder 5">
            <a:extLst>
              <a:ext uri="{FF2B5EF4-FFF2-40B4-BE49-F238E27FC236}">
                <a16:creationId xmlns:a16="http://schemas.microsoft.com/office/drawing/2014/main" id="{366086DE-B7B8-678C-0E6B-AE2CEEDF3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ABFC9-7EFC-5C2A-7229-E1ECE146E09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687113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CA443861-E8B6-472A-859B-76E5DF64D113}" type="datetime1">
              <a:rPr lang="en-US" smtClean="0"/>
              <a:t>1/16/2025</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0B90-842C-110C-76DB-E26AED24AB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B913E-4A0B-D7FB-D440-5CEB4FE222B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3D629-7549-B3CF-6050-B14BC85B548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56DFAA-1F47-8837-DF0E-CED777B744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205E4E-0034-BA48-81E6-FFD2A9273FA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5A42AB-3275-04CE-3C5B-E03C275C0FCE}"/>
              </a:ext>
            </a:extLst>
          </p:cNvPr>
          <p:cNvSpPr>
            <a:spLocks noGrp="1"/>
          </p:cNvSpPr>
          <p:nvPr>
            <p:ph type="dt" sz="half" idx="10"/>
          </p:nvPr>
        </p:nvSpPr>
        <p:spPr/>
        <p:txBody>
          <a:bodyPr/>
          <a:lstStyle/>
          <a:p>
            <a:fld id="{88A8EB44-F382-47E9-B656-D4A4EB9BBF4B}" type="datetime1">
              <a:rPr lang="en-US" smtClean="0"/>
              <a:t>1/16/2025</a:t>
            </a:fld>
            <a:endParaRPr lang="en-US"/>
          </a:p>
        </p:txBody>
      </p:sp>
      <p:sp>
        <p:nvSpPr>
          <p:cNvPr id="8" name="Footer Placeholder 7">
            <a:extLst>
              <a:ext uri="{FF2B5EF4-FFF2-40B4-BE49-F238E27FC236}">
                <a16:creationId xmlns:a16="http://schemas.microsoft.com/office/drawing/2014/main" id="{B5F9AEE8-5DFA-0E2C-36E7-D20E0C2E3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2484D-3AB1-793F-95FE-8AA4E0FEC24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389950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55C8-0883-6A76-67C4-BAC07F433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DC7395-A30F-5C7E-3150-21770F4FC3F9}"/>
              </a:ext>
            </a:extLst>
          </p:cNvPr>
          <p:cNvSpPr>
            <a:spLocks noGrp="1"/>
          </p:cNvSpPr>
          <p:nvPr>
            <p:ph type="dt" sz="half" idx="10"/>
          </p:nvPr>
        </p:nvSpPr>
        <p:spPr/>
        <p:txBody>
          <a:bodyPr/>
          <a:lstStyle/>
          <a:p>
            <a:fld id="{B98C0100-C40D-40C0-BDD1-FCDFC362761D}" type="datetime1">
              <a:rPr lang="en-US" smtClean="0"/>
              <a:t>1/16/2025</a:t>
            </a:fld>
            <a:endParaRPr lang="en-US"/>
          </a:p>
        </p:txBody>
      </p:sp>
      <p:sp>
        <p:nvSpPr>
          <p:cNvPr id="4" name="Footer Placeholder 3">
            <a:extLst>
              <a:ext uri="{FF2B5EF4-FFF2-40B4-BE49-F238E27FC236}">
                <a16:creationId xmlns:a16="http://schemas.microsoft.com/office/drawing/2014/main" id="{B5CBE8E1-DC2A-6E1E-C278-1309C30E3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BFE4F-9671-DD93-3E23-3F228F299FE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679810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AE4F0-FB6A-AA9F-8A45-417D172FB66E}"/>
              </a:ext>
            </a:extLst>
          </p:cNvPr>
          <p:cNvSpPr>
            <a:spLocks noGrp="1"/>
          </p:cNvSpPr>
          <p:nvPr>
            <p:ph type="dt" sz="half" idx="10"/>
          </p:nvPr>
        </p:nvSpPr>
        <p:spPr/>
        <p:txBody>
          <a:bodyPr/>
          <a:lstStyle/>
          <a:p>
            <a:fld id="{099200BF-702A-4C94-A7D0-C54664A702A5}" type="datetime1">
              <a:rPr lang="en-US" smtClean="0"/>
              <a:t>1/16/2025</a:t>
            </a:fld>
            <a:endParaRPr lang="en-US"/>
          </a:p>
        </p:txBody>
      </p:sp>
      <p:sp>
        <p:nvSpPr>
          <p:cNvPr id="3" name="Footer Placeholder 2">
            <a:extLst>
              <a:ext uri="{FF2B5EF4-FFF2-40B4-BE49-F238E27FC236}">
                <a16:creationId xmlns:a16="http://schemas.microsoft.com/office/drawing/2014/main" id="{B29D890A-94E1-8780-85F5-87D25B91BB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03A82-E877-432F-CAB0-D1C7F83D2145}"/>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8204783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44C0-24B9-1F97-4BD0-09A9F0E12DB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D2DBCC-B6BC-F143-610A-DBEC7202D4A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4AD7B-B50D-F08D-1585-4F613EB3E4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CE8EC9-3BCC-5EEC-64D3-D17B1A98C727}"/>
              </a:ext>
            </a:extLst>
          </p:cNvPr>
          <p:cNvSpPr>
            <a:spLocks noGrp="1"/>
          </p:cNvSpPr>
          <p:nvPr>
            <p:ph type="dt" sz="half" idx="10"/>
          </p:nvPr>
        </p:nvSpPr>
        <p:spPr/>
        <p:txBody>
          <a:bodyPr/>
          <a:lstStyle/>
          <a:p>
            <a:fld id="{D2B1A461-F5CB-4CD8-8DD2-D578D1EBB584}" type="datetime1">
              <a:rPr lang="en-US" smtClean="0"/>
              <a:t>1/16/2025</a:t>
            </a:fld>
            <a:endParaRPr lang="en-US"/>
          </a:p>
        </p:txBody>
      </p:sp>
      <p:sp>
        <p:nvSpPr>
          <p:cNvPr id="6" name="Footer Placeholder 5">
            <a:extLst>
              <a:ext uri="{FF2B5EF4-FFF2-40B4-BE49-F238E27FC236}">
                <a16:creationId xmlns:a16="http://schemas.microsoft.com/office/drawing/2014/main" id="{D2875D30-84FE-B97A-A4E6-420C840B9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98895-6FA6-7A7A-81E1-58CEDA6FD6F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7739117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C0A9B-1D98-6708-B234-594429A050C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F49121-21B0-FF4F-3B3E-2B46106E68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11BD27-388F-7817-7E49-FB0BAB3839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D08D48-112D-8513-4DA0-6267A869F7D3}"/>
              </a:ext>
            </a:extLst>
          </p:cNvPr>
          <p:cNvSpPr>
            <a:spLocks noGrp="1"/>
          </p:cNvSpPr>
          <p:nvPr>
            <p:ph type="dt" sz="half" idx="10"/>
          </p:nvPr>
        </p:nvSpPr>
        <p:spPr/>
        <p:txBody>
          <a:bodyPr/>
          <a:lstStyle/>
          <a:p>
            <a:fld id="{73974EEE-B524-4FF3-8966-4B9197B4EF58}" type="datetime1">
              <a:rPr lang="en-US" smtClean="0"/>
              <a:t>1/16/2025</a:t>
            </a:fld>
            <a:endParaRPr lang="en-US"/>
          </a:p>
        </p:txBody>
      </p:sp>
      <p:sp>
        <p:nvSpPr>
          <p:cNvPr id="6" name="Footer Placeholder 5">
            <a:extLst>
              <a:ext uri="{FF2B5EF4-FFF2-40B4-BE49-F238E27FC236}">
                <a16:creationId xmlns:a16="http://schemas.microsoft.com/office/drawing/2014/main" id="{1B5D26E8-6B73-41DB-CA48-C70F3457F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75C6F-A452-5C0F-5E8F-B6C53FF2CBB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0964604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845E-A74E-EFD4-9659-5387C4297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502F3A-6B60-3C04-8F7E-13D6986D5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3554F-4595-DC97-DD8D-74A3B1EC00F0}"/>
              </a:ext>
            </a:extLst>
          </p:cNvPr>
          <p:cNvSpPr>
            <a:spLocks noGrp="1"/>
          </p:cNvSpPr>
          <p:nvPr>
            <p:ph type="dt" sz="half" idx="10"/>
          </p:nvPr>
        </p:nvSpPr>
        <p:spPr/>
        <p:txBody>
          <a:bodyPr/>
          <a:lstStyle/>
          <a:p>
            <a:fld id="{18F84FCD-6842-451E-90CE-DF6068156E10}" type="datetime1">
              <a:rPr lang="en-US" smtClean="0"/>
              <a:t>1/16/2025</a:t>
            </a:fld>
            <a:endParaRPr lang="en-US"/>
          </a:p>
        </p:txBody>
      </p:sp>
      <p:sp>
        <p:nvSpPr>
          <p:cNvPr id="5" name="Footer Placeholder 4">
            <a:extLst>
              <a:ext uri="{FF2B5EF4-FFF2-40B4-BE49-F238E27FC236}">
                <a16:creationId xmlns:a16="http://schemas.microsoft.com/office/drawing/2014/main" id="{86C67897-A962-E667-3340-0A1BB2386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14D50-0604-7A6A-965E-35691D9BF0A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849294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6A3E94-3A6C-0CC0-2B2E-4B78B495B94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6777B9-2105-6050-482E-AEC7D670136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A7307-CBD4-8234-2D02-A0625C84C92F}"/>
              </a:ext>
            </a:extLst>
          </p:cNvPr>
          <p:cNvSpPr>
            <a:spLocks noGrp="1"/>
          </p:cNvSpPr>
          <p:nvPr>
            <p:ph type="dt" sz="half" idx="10"/>
          </p:nvPr>
        </p:nvSpPr>
        <p:spPr/>
        <p:txBody>
          <a:bodyPr/>
          <a:lstStyle/>
          <a:p>
            <a:fld id="{6A7CED91-AD12-4358-BC70-17F80356D269}" type="datetime1">
              <a:rPr lang="en-US" smtClean="0"/>
              <a:t>1/16/2025</a:t>
            </a:fld>
            <a:endParaRPr lang="en-US"/>
          </a:p>
        </p:txBody>
      </p:sp>
      <p:sp>
        <p:nvSpPr>
          <p:cNvPr id="5" name="Footer Placeholder 4">
            <a:extLst>
              <a:ext uri="{FF2B5EF4-FFF2-40B4-BE49-F238E27FC236}">
                <a16:creationId xmlns:a16="http://schemas.microsoft.com/office/drawing/2014/main" id="{7C8FAD45-BD60-7912-520E-F3F4B0E04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EED44-06AF-DBD5-578A-EA90F4CE238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684434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99C5C2-29CB-4E9A-9E7C-4374FB39395E}"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74704569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DDAB7-6CA5-4F6C-8CF0-4AFA4AC4E223}"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36402383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C5C0A-6481-485B-848F-147896397E7D}"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84842543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FB49C98-303D-4F03-B2A4-0730D43606C1}" type="datetime1">
              <a:rPr lang="en-US" smtClean="0"/>
              <a:t>1/16/2025</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01A49E-9F31-4854-9DBC-63B5FE41CE41}"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4946679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AD2D96-18FE-42CC-A69D-D8B104AC71BF}" type="datetime1">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164323597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A26A3-8A84-4E52-A389-4FF92707B073}" type="datetime1">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09810700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9E705-771C-4A06-B1B9-7725C3D3DB4F}" type="datetime1">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67309851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30497-2B6E-4FBC-986E-EB5A8F7325C1}"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319210901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ABC100-81BD-424C-B5FF-A4A6451009B1}"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60235645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17499-EBAD-4076-99B7-51245AE984A0}"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17714082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45115A-0381-43C7-A886-D60BA0BD96B0}"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1323550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142CF7-8477-4B58-80B1-E87C9B436A54}"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74704569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55CC1C-C4C6-488C-BE98-F4CD1B854B63}"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36402383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FA811111-3116-472D-B7F5-D640E13517FD}" type="datetime1">
              <a:rPr lang="en-US" smtClean="0"/>
              <a:t>1/16/2025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B8C81-397A-43AE-B1EF-14703DF4D8F5}"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84842543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2BF75-9634-49B6-BA74-BAE992240D8D}"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4946679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71843-F76E-4199-8901-750DEDC81F2D}" type="datetime1">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164323597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A22D96-A4B7-41D6-80A2-E34A1E3FF3DB}" type="datetime1">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09810700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E8E98-4B15-45EF-8BCB-51ECE0199F90}" type="datetime1">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26730985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5D333-9097-4EA8-84D9-1778EF2E85B1}"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31921090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39A11B-98B6-4BF1-81DE-4CF1600489E7}"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60235645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E52A1-223F-4CED-8C1E-9FD8F56F3FF5}"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17714082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580371-1CFF-4992-B6D6-68221F13E703}"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52BA6-7972-44DA-AEF6-5A97432FF243}" type="slidenum">
              <a:rPr lang="en-US" smtClean="0"/>
              <a:t>‹#›</a:t>
            </a:fld>
            <a:endParaRPr lang="en-US"/>
          </a:p>
        </p:txBody>
      </p:sp>
    </p:spTree>
    <p:extLst>
      <p:ext uri="{BB962C8B-B14F-4D97-AF65-F5344CB8AC3E}">
        <p14:creationId xmlns:p14="http://schemas.microsoft.com/office/powerpoint/2010/main" val="1323550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058EF66-1334-4E37-93CD-097985D8FA8E}" type="datetime1">
              <a:rPr lang="en-US" smtClean="0"/>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9E4AA730-FB74-4F56-9EB2-281F630F4464}" type="datetime1">
              <a:rPr lang="en-US" smtClean="0"/>
              <a:t>1/16/2025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4480" y="688289"/>
            <a:ext cx="9192959" cy="507831"/>
          </a:xfrm>
        </p:spPr>
        <p:txBody>
          <a:bodyPr lIns="0" tIns="0" rIns="0" bIns="0"/>
          <a:lstStyle>
            <a:lvl1pPr>
              <a:defRPr sz="33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9B06ED1-EB42-4ABE-9048-F62ABFBDCB41}" type="datetime1">
              <a:rPr lang="en-US" smtClean="0"/>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4480" y="688289"/>
            <a:ext cx="9192959" cy="507831"/>
          </a:xfrm>
        </p:spPr>
        <p:txBody>
          <a:bodyPr lIns="0" tIns="0" rIns="0" bIns="0"/>
          <a:lstStyle>
            <a:lvl1pPr>
              <a:defRPr sz="33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27E563A-2E48-4177-9161-CCEBC1978600}" type="datetime1">
              <a:rPr lang="en-US" smtClean="0"/>
              <a:t>1/16/2025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stretch>
            <a:fillRect/>
          </a:stretch>
        </p:blipFill>
        <p:spPr>
          <a:xfrm>
            <a:off x="93727" y="94488"/>
            <a:ext cx="9050273" cy="6467856"/>
          </a:xfrm>
          <a:prstGeom prst="rect">
            <a:avLst/>
          </a:prstGeom>
        </p:spPr>
      </p:pic>
      <p:pic>
        <p:nvPicPr>
          <p:cNvPr id="17" name="bg object 17"/>
          <p:cNvPicPr/>
          <p:nvPr/>
        </p:nvPicPr>
        <p:blipFill>
          <a:blip r:embed="rId3"/>
          <a:stretch>
            <a:fillRect/>
          </a:stretch>
        </p:blipFill>
        <p:spPr>
          <a:xfrm>
            <a:off x="4502276" y="559308"/>
            <a:ext cx="4641723" cy="1231391"/>
          </a:xfrm>
          <a:prstGeom prst="rect">
            <a:avLst/>
          </a:prstGeom>
        </p:spPr>
      </p:pic>
      <p:sp>
        <p:nvSpPr>
          <p:cNvPr id="2" name="Holder 2"/>
          <p:cNvSpPr>
            <a:spLocks noGrp="1"/>
          </p:cNvSpPr>
          <p:nvPr>
            <p:ph type="title"/>
          </p:nvPr>
        </p:nvSpPr>
        <p:spPr>
          <a:xfrm>
            <a:off x="-24480" y="688289"/>
            <a:ext cx="9192959" cy="507831"/>
          </a:xfrm>
        </p:spPr>
        <p:txBody>
          <a:bodyPr lIns="0" tIns="0" rIns="0" bIns="0"/>
          <a:lstStyle>
            <a:lvl1pPr>
              <a:defRPr sz="33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1B32DD0-26E6-4A70-995A-D0D7511E56DB}" type="datetime1">
              <a:rPr lang="en-US" smtClean="0"/>
              <a:t>1/16/2025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EA3CBFA-A568-44FF-BB4D-0E263FA19F8F}" type="datetime1">
              <a:rPr lang="en-US" smtClean="0"/>
              <a:t>1/16/2025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FABB8A-601D-41F3-8D01-FDE252BB70F2}"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20394139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CDA3-375B-47A0-A61A-008E38C58B52}"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185594284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377577-C374-43E1-9A0D-4FC3B62B28BE}"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395291624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F97C85-1AE1-49B6-A746-286936AF6D91}"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208346250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462CEE-EF8B-499A-B8A6-91B8133F19A3}" type="datetime1">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350848486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8E61F-D381-4B0C-85B4-5AFD2350143D}" type="datetime1">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2BD4F2-E97A-449B-A7A4-F747855A7692}" type="slidenum">
              <a:rPr lang="en-US" smtClean="0"/>
              <a:t>‹#›</a:t>
            </a:fld>
            <a:endParaRPr lang="en-US"/>
          </a:p>
        </p:txBody>
      </p:sp>
    </p:spTree>
    <p:extLst>
      <p:ext uri="{BB962C8B-B14F-4D97-AF65-F5344CB8AC3E}">
        <p14:creationId xmlns:p14="http://schemas.microsoft.com/office/powerpoint/2010/main" val="40590509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9.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9168A-5D4A-4BCD-91C9-EE409B96CD49}" type="datetime1">
              <a:rPr lang="en-US" smtClean="0"/>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432BCD-4C94-43B2-9588-2D03110401FB}" type="datetime1">
              <a:rPr lang="en-US" smtClean="0"/>
              <a:t>1/16/2025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02BD4F2-E97A-449B-A7A4-F747855A7692}" type="slidenum">
              <a:rPr lang="en-US" smtClean="0"/>
              <a:t>‹#›</a:t>
            </a:fld>
            <a:endParaRPr lang="en-US"/>
          </a:p>
        </p:txBody>
      </p:sp>
    </p:spTree>
    <p:extLst>
      <p:ext uri="{BB962C8B-B14F-4D97-AF65-F5344CB8AC3E}">
        <p14:creationId xmlns:p14="http://schemas.microsoft.com/office/powerpoint/2010/main" val="14909938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6C321-B87D-4E1F-552D-F84519DD357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EE323-E88F-2B3D-A752-A5778032BD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F2562-846A-FD78-4E60-6279FA1DC6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C02E3-CDF2-4997-B801-9797CED89629}" type="datetime1">
              <a:rPr lang="en-US" smtClean="0"/>
              <a:t>1/16/2025</a:t>
            </a:fld>
            <a:endParaRPr lang="en-US"/>
          </a:p>
        </p:txBody>
      </p:sp>
      <p:sp>
        <p:nvSpPr>
          <p:cNvPr id="5" name="Footer Placeholder 4">
            <a:extLst>
              <a:ext uri="{FF2B5EF4-FFF2-40B4-BE49-F238E27FC236}">
                <a16:creationId xmlns:a16="http://schemas.microsoft.com/office/drawing/2014/main" id="{00DFE8C8-CE66-FD4E-0F9E-D16DCA2B0DB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CCF6F3E-0A3E-ED17-DFC0-F73DEEACD94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176D1-BC84-44D9-9E2B-F40FD01EB285}" type="slidenum">
              <a:rPr lang="en-US" smtClean="0"/>
              <a:t>‹#›</a:t>
            </a:fld>
            <a:endParaRPr lang="en-US"/>
          </a:p>
        </p:txBody>
      </p:sp>
    </p:spTree>
    <p:extLst>
      <p:ext uri="{BB962C8B-B14F-4D97-AF65-F5344CB8AC3E}">
        <p14:creationId xmlns:p14="http://schemas.microsoft.com/office/powerpoint/2010/main" val="307325055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2701AB-81A5-4589-A6EF-78BE73C8F5AA}" type="datetime1">
              <a:rPr lang="en-US" smtClean="0"/>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0B21A0-9B1B-4F4C-8A75-793B764F9CFF}" type="datetime1">
              <a:rPr lang="en-US" smtClean="0"/>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9E6E-8829-61FF-2A83-CE4D690425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4B26A-8880-9F02-78B7-9DA3F40733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01EBC-59D1-66FA-B4BF-69B7D11F10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D8946E-8EAA-4AE7-879C-A20131BC0044}" type="datetime1">
              <a:rPr lang="en-US" smtClean="0"/>
              <a:t>1/16/2025</a:t>
            </a:fld>
            <a:endParaRPr lang="en-US"/>
          </a:p>
        </p:txBody>
      </p:sp>
      <p:sp>
        <p:nvSpPr>
          <p:cNvPr id="5" name="Footer Placeholder 4">
            <a:extLst>
              <a:ext uri="{FF2B5EF4-FFF2-40B4-BE49-F238E27FC236}">
                <a16:creationId xmlns:a16="http://schemas.microsoft.com/office/drawing/2014/main" id="{F19CAB49-552F-48F0-BAA4-7DF90107FA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EFA00CF6-9EBA-931A-540F-AA6D02D4719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37450710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AC114-8E3F-353F-6BBC-F3734108717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AFB99-29ED-E975-54C6-46F7FD6A09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1538C-BF85-C414-26FF-F11A68606EF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9296A-FD29-4A1D-826C-0D3F63AF6293}" type="datetime1">
              <a:rPr lang="en-US" smtClean="0"/>
              <a:t>1/16/2025</a:t>
            </a:fld>
            <a:endParaRPr lang="en-US"/>
          </a:p>
        </p:txBody>
      </p:sp>
      <p:sp>
        <p:nvSpPr>
          <p:cNvPr id="5" name="Footer Placeholder 4">
            <a:extLst>
              <a:ext uri="{FF2B5EF4-FFF2-40B4-BE49-F238E27FC236}">
                <a16:creationId xmlns:a16="http://schemas.microsoft.com/office/drawing/2014/main" id="{7B8F7B1E-EE64-E96D-1D5A-C5D4E4D7F1F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1AD3304-660C-5FFB-638F-9C78FF3E6FB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1510175869"/>
      </p:ext>
    </p:extLst>
  </p:cSld>
  <p:clrMap bg1="lt1" tx1="dk1" bg2="lt2" tx2="dk2" accent1="accent1" accent2="accent2" accent3="accent3" accent4="accent4" accent5="accent5" accent6="accent6" hlink="hlink" folHlink="folHlink"/>
  <p:sldLayoutIdLst>
    <p:sldLayoutId id="2147483708"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3A5BDE-8923-4538-B120-E7D77579E87E}" type="datetime1">
              <a:rPr lang="en-US" smtClean="0"/>
              <a:t>1/16/2025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E52BA6-7972-44DA-AEF6-5A97432FF243}" type="slidenum">
              <a:rPr lang="en-US" smtClean="0"/>
              <a:t>‹#›</a:t>
            </a:fld>
            <a:endParaRPr lang="en-US"/>
          </a:p>
        </p:txBody>
      </p:sp>
    </p:spTree>
    <p:extLst>
      <p:ext uri="{BB962C8B-B14F-4D97-AF65-F5344CB8AC3E}">
        <p14:creationId xmlns:p14="http://schemas.microsoft.com/office/powerpoint/2010/main" val="27503442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5868EE2-166F-46F0-9CB6-1CE52917CDD8}" type="datetime1">
              <a:rPr lang="en-US" smtClean="0"/>
              <a:t>1/16/2025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E52BA6-7972-44DA-AEF6-5A97432FF243}" type="slidenum">
              <a:rPr lang="en-US" smtClean="0"/>
              <a:t>‹#›</a:t>
            </a:fld>
            <a:endParaRPr lang="en-US"/>
          </a:p>
        </p:txBody>
      </p:sp>
    </p:spTree>
    <p:extLst>
      <p:ext uri="{BB962C8B-B14F-4D97-AF65-F5344CB8AC3E}">
        <p14:creationId xmlns:p14="http://schemas.microsoft.com/office/powerpoint/2010/main" val="27503442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480" y="688289"/>
            <a:ext cx="9192959" cy="697230"/>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body" idx="1"/>
          </p:nvPr>
        </p:nvSpPr>
        <p:spPr>
          <a:xfrm>
            <a:off x="687704" y="1104113"/>
            <a:ext cx="776859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0D6C86-1F14-41F3-852D-EB757B78CC68}" type="datetime1">
              <a:rPr lang="en-US" smtClean="0"/>
              <a:t>1/16/2025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2.png"/><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8.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8.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8.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8.xml"/></Relationships>
</file>

<file path=ppt/slides/_rels/slide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14000" r="-16000" b="27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42158" y="0"/>
            <a:ext cx="8452105" cy="933428"/>
          </a:xfrm>
          <a:prstGeom prst="rect">
            <a:avLst/>
          </a:prstGeom>
        </p:spPr>
        <p:txBody>
          <a:bodyPr vert="horz" wrap="square" lIns="0" tIns="10001" rIns="0" bIns="0" rtlCol="0">
            <a:spAutoFit/>
          </a:bodyPr>
          <a:lstStyle/>
          <a:p>
            <a:pPr algn="ctr">
              <a:lnSpc>
                <a:spcPts val="3596"/>
              </a:lnSpc>
              <a:spcBef>
                <a:spcPts val="79"/>
              </a:spcBef>
            </a:pPr>
            <a:r>
              <a:rPr lang="en-US" sz="3500" b="1" spc="-4" dirty="0">
                <a:solidFill>
                  <a:srgbClr val="0000CC"/>
                </a:solidFill>
                <a:latin typeface="Times New Roman" panose="02020603050405020304" pitchFamily="18" charset="0"/>
                <a:cs typeface="Times New Roman" panose="02020603050405020304" pitchFamily="18" charset="0"/>
              </a:rPr>
              <a:t>HUM 4103</a:t>
            </a:r>
            <a:endParaRPr sz="3500" b="1" dirty="0">
              <a:solidFill>
                <a:srgbClr val="0000CC"/>
              </a:solidFill>
              <a:latin typeface="Times New Roman" panose="02020603050405020304" pitchFamily="18" charset="0"/>
              <a:cs typeface="Times New Roman" panose="02020603050405020304" pitchFamily="18" charset="0"/>
            </a:endParaRPr>
          </a:p>
          <a:p>
            <a:pPr algn="ctr">
              <a:lnSpc>
                <a:spcPts val="3596"/>
              </a:lnSpc>
            </a:pPr>
            <a:r>
              <a:rPr lang="en-US" sz="3500" b="1" spc="-4" dirty="0">
                <a:solidFill>
                  <a:srgbClr val="0000CC"/>
                </a:solidFill>
                <a:latin typeface="Times New Roman" panose="02020603050405020304" pitchFamily="18" charset="0"/>
                <a:cs typeface="Times New Roman" panose="02020603050405020304" pitchFamily="18" charset="0"/>
              </a:rPr>
              <a:t>Project Planning and Management</a:t>
            </a:r>
          </a:p>
        </p:txBody>
      </p:sp>
      <p:sp>
        <p:nvSpPr>
          <p:cNvPr id="4" name="Slide Number Placeholder 3">
            <a:extLst>
              <a:ext uri="{FF2B5EF4-FFF2-40B4-BE49-F238E27FC236}">
                <a16:creationId xmlns:a16="http://schemas.microsoft.com/office/drawing/2014/main" id="{0E84F7EF-C6A1-499E-919C-BC8BC3C443B6}"/>
              </a:ext>
            </a:extLst>
          </p:cNvPr>
          <p:cNvSpPr>
            <a:spLocks noGrp="1"/>
          </p:cNvSpPr>
          <p:nvPr>
            <p:ph type="sldNum" sz="quarter" idx="12"/>
          </p:nvPr>
        </p:nvSpPr>
        <p:spPr/>
        <p:txBody>
          <a:bodyPr/>
          <a:lstStyle/>
          <a:p>
            <a:fld id="{74D176D1-BC84-44D9-9E2B-F40FD01EB285}" type="slidenum">
              <a:rPr lang="en-US" sz="1200" smtClean="0"/>
              <a:t>1</a:t>
            </a:fld>
            <a:endParaRPr lang="en-US" sz="1200"/>
          </a:p>
        </p:txBody>
      </p:sp>
      <p:sp>
        <p:nvSpPr>
          <p:cNvPr id="5" name="object 3">
            <a:extLst>
              <a:ext uri="{FF2B5EF4-FFF2-40B4-BE49-F238E27FC236}">
                <a16:creationId xmlns:a16="http://schemas.microsoft.com/office/drawing/2014/main" id="{8C3DA608-078F-4FE3-9980-2EEC7C41F1C3}"/>
              </a:ext>
            </a:extLst>
          </p:cNvPr>
          <p:cNvSpPr txBox="1"/>
          <p:nvPr/>
        </p:nvSpPr>
        <p:spPr>
          <a:xfrm>
            <a:off x="914400" y="4988899"/>
            <a:ext cx="7315200" cy="1869101"/>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75"/>
              </a:spcBef>
              <a:spcAft>
                <a:spcPts val="600"/>
              </a:spcAft>
            </a:pPr>
            <a:r>
              <a:rPr lang="en-US" sz="2000" b="1" dirty="0">
                <a:latin typeface="Times New Roman"/>
                <a:cs typeface="Times New Roman"/>
              </a:rPr>
              <a:t>Prepared By-</a:t>
            </a:r>
          </a:p>
          <a:p>
            <a:pPr algn="ctr">
              <a:spcBef>
                <a:spcPts val="75"/>
              </a:spcBef>
              <a:spcAft>
                <a:spcPts val="600"/>
              </a:spcAft>
            </a:pPr>
            <a:r>
              <a:rPr lang="en-US" sz="2000" dirty="0">
                <a:latin typeface="Times New Roman"/>
                <a:cs typeface="Times New Roman"/>
              </a:rPr>
              <a:t>Md. </a:t>
            </a:r>
            <a:r>
              <a:rPr lang="en-US" sz="2000" dirty="0" err="1">
                <a:latin typeface="Times New Roman"/>
                <a:cs typeface="Times New Roman"/>
              </a:rPr>
              <a:t>Rejoan</a:t>
            </a:r>
            <a:r>
              <a:rPr lang="en-US" sz="2000" dirty="0">
                <a:latin typeface="Times New Roman"/>
                <a:cs typeface="Times New Roman"/>
              </a:rPr>
              <a:t> Chowdhury</a:t>
            </a:r>
            <a:endParaRPr sz="2000" dirty="0">
              <a:latin typeface="Times New Roman"/>
              <a:cs typeface="Times New Roman"/>
            </a:endParaRPr>
          </a:p>
          <a:p>
            <a:pPr algn="ctr">
              <a:spcAft>
                <a:spcPts val="600"/>
              </a:spcAft>
            </a:pPr>
            <a:r>
              <a:rPr sz="2000" spc="-4" dirty="0">
                <a:latin typeface="Times New Roman"/>
                <a:cs typeface="Times New Roman"/>
              </a:rPr>
              <a:t>Lecturer</a:t>
            </a:r>
            <a:endParaRPr lang="en-US" sz="2000" dirty="0">
              <a:latin typeface="Times New Roman"/>
              <a:cs typeface="Times New Roman"/>
            </a:endParaRPr>
          </a:p>
          <a:p>
            <a:pPr algn="ctr">
              <a:spcAft>
                <a:spcPts val="600"/>
              </a:spcAft>
            </a:pPr>
            <a:r>
              <a:rPr lang="en-US" sz="2000" dirty="0">
                <a:latin typeface="Times New Roman"/>
                <a:cs typeface="Times New Roman"/>
              </a:rPr>
              <a:t>Dept.</a:t>
            </a:r>
            <a:r>
              <a:rPr lang="en-US" sz="2000" spc="-26" dirty="0">
                <a:latin typeface="Times New Roman"/>
                <a:cs typeface="Times New Roman"/>
              </a:rPr>
              <a:t> </a:t>
            </a:r>
            <a:r>
              <a:rPr lang="en-US" sz="2000" dirty="0">
                <a:latin typeface="Times New Roman"/>
                <a:cs typeface="Times New Roman"/>
              </a:rPr>
              <a:t>of</a:t>
            </a:r>
            <a:r>
              <a:rPr lang="en-US" sz="2000" spc="-23" dirty="0">
                <a:latin typeface="Times New Roman"/>
                <a:cs typeface="Times New Roman"/>
              </a:rPr>
              <a:t> </a:t>
            </a:r>
            <a:r>
              <a:rPr lang="en-US" sz="2000" dirty="0">
                <a:latin typeface="Times New Roman"/>
                <a:cs typeface="Times New Roman"/>
              </a:rPr>
              <a:t>Civil</a:t>
            </a:r>
            <a:r>
              <a:rPr lang="en-US" sz="2000" spc="-23" dirty="0">
                <a:latin typeface="Times New Roman"/>
                <a:cs typeface="Times New Roman"/>
              </a:rPr>
              <a:t> </a:t>
            </a:r>
            <a:r>
              <a:rPr lang="en-US" sz="2000" dirty="0">
                <a:latin typeface="Times New Roman"/>
                <a:cs typeface="Times New Roman"/>
              </a:rPr>
              <a:t>Engineering</a:t>
            </a:r>
          </a:p>
          <a:p>
            <a:pPr algn="ctr">
              <a:spcAft>
                <a:spcPts val="600"/>
              </a:spcAft>
            </a:pPr>
            <a:r>
              <a:rPr sz="2000" dirty="0">
                <a:latin typeface="Times New Roman"/>
                <a:cs typeface="Times New Roman"/>
              </a:rPr>
              <a:t>University</a:t>
            </a:r>
            <a:r>
              <a:rPr sz="2000" spc="-34" dirty="0">
                <a:latin typeface="Times New Roman"/>
                <a:cs typeface="Times New Roman"/>
              </a:rPr>
              <a:t> </a:t>
            </a:r>
            <a:r>
              <a:rPr sz="2000" dirty="0">
                <a:latin typeface="Times New Roman"/>
                <a:cs typeface="Times New Roman"/>
              </a:rPr>
              <a:t>of</a:t>
            </a:r>
            <a:r>
              <a:rPr sz="2000" spc="-15" dirty="0">
                <a:latin typeface="Times New Roman"/>
                <a:cs typeface="Times New Roman"/>
              </a:rPr>
              <a:t> </a:t>
            </a:r>
            <a:r>
              <a:rPr sz="2000" dirty="0">
                <a:latin typeface="Times New Roman"/>
                <a:cs typeface="Times New Roman"/>
              </a:rPr>
              <a:t>Global</a:t>
            </a:r>
            <a:r>
              <a:rPr sz="2000" spc="-60" dirty="0">
                <a:latin typeface="Times New Roman"/>
                <a:cs typeface="Times New Roman"/>
              </a:rPr>
              <a:t> </a:t>
            </a:r>
            <a:r>
              <a:rPr sz="2000" spc="-8" dirty="0">
                <a:latin typeface="Times New Roman"/>
                <a:cs typeface="Times New Roman"/>
              </a:rPr>
              <a:t>Village</a:t>
            </a:r>
            <a:r>
              <a:rPr sz="2000" spc="-19" dirty="0">
                <a:latin typeface="Times New Roman"/>
                <a:cs typeface="Times New Roman"/>
              </a:rPr>
              <a:t> </a:t>
            </a:r>
            <a:r>
              <a:rPr sz="2000" dirty="0">
                <a:latin typeface="Times New Roman"/>
                <a:cs typeface="Times New Roman"/>
              </a:rPr>
              <a:t>(UGV),</a:t>
            </a:r>
            <a:r>
              <a:rPr sz="2000" spc="-23" dirty="0">
                <a:latin typeface="Times New Roman"/>
                <a:cs typeface="Times New Roman"/>
              </a:rPr>
              <a:t> </a:t>
            </a:r>
            <a:r>
              <a:rPr sz="2000" dirty="0" err="1">
                <a:latin typeface="Times New Roman"/>
                <a:cs typeface="Times New Roman"/>
              </a:rPr>
              <a:t>Barishal</a:t>
            </a:r>
            <a:endParaRPr sz="2000" dirty="0">
              <a:latin typeface="Times New Roman"/>
              <a:cs typeface="Times New Roman"/>
            </a:endParaRPr>
          </a:p>
        </p:txBody>
      </p:sp>
      <p:pic>
        <p:nvPicPr>
          <p:cNvPr id="3" name="Picture 2">
            <a:extLst>
              <a:ext uri="{FF2B5EF4-FFF2-40B4-BE49-F238E27FC236}">
                <a16:creationId xmlns:a16="http://schemas.microsoft.com/office/drawing/2014/main" id="{E7B97FF5-F3A2-C940-7D91-853C45C7B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BE489D-D328-0DC3-7251-334F9035F914}"/>
              </a:ext>
            </a:extLst>
          </p:cNvPr>
          <p:cNvSpPr>
            <a:spLocks noGrp="1"/>
          </p:cNvSpPr>
          <p:nvPr>
            <p:ph type="sldNum" sz="quarter" idx="12"/>
          </p:nvPr>
        </p:nvSpPr>
        <p:spPr/>
        <p:txBody>
          <a:bodyPr/>
          <a:lstStyle/>
          <a:p>
            <a:fld id="{C1FF6DA9-008F-8B48-92A6-B652298478BF}" type="slidenum">
              <a:rPr lang="en-US" smtClean="0"/>
              <a:t>10</a:t>
            </a:fld>
            <a:endParaRPr lang="en-US"/>
          </a:p>
        </p:txBody>
      </p:sp>
      <p:sp>
        <p:nvSpPr>
          <p:cNvPr id="4" name="TextBox 3">
            <a:extLst>
              <a:ext uri="{FF2B5EF4-FFF2-40B4-BE49-F238E27FC236}">
                <a16:creationId xmlns:a16="http://schemas.microsoft.com/office/drawing/2014/main" id="{AE2972FF-18FF-8F5D-00A6-2BDABE026683}"/>
              </a:ext>
            </a:extLst>
          </p:cNvPr>
          <p:cNvSpPr txBox="1"/>
          <p:nvPr/>
        </p:nvSpPr>
        <p:spPr>
          <a:xfrm>
            <a:off x="800100" y="838200"/>
            <a:ext cx="7658100" cy="4031873"/>
          </a:xfrm>
          <a:prstGeom prst="rect">
            <a:avLst/>
          </a:prstGeom>
          <a:noFill/>
        </p:spPr>
        <p:txBody>
          <a:bodyPr wrap="square" rtlCol="0">
            <a:spAutoFit/>
          </a:bodyPr>
          <a:lstStyle/>
          <a:p>
            <a:pPr algn="just"/>
            <a:r>
              <a:rPr lang="en-US" sz="3200" dirty="0"/>
              <a:t>A </a:t>
            </a:r>
            <a:r>
              <a:rPr lang="en-US" sz="3200" b="1" dirty="0"/>
              <a:t>project</a:t>
            </a:r>
            <a:r>
              <a:rPr lang="en-US" sz="3200" dirty="0"/>
              <a:t> is defined as a sequence of tasks that must be completed to attain a certain outcome. </a:t>
            </a:r>
          </a:p>
          <a:p>
            <a:pPr algn="just"/>
            <a:endParaRPr lang="en-US" sz="3200" dirty="0"/>
          </a:p>
          <a:p>
            <a:pPr algn="just"/>
            <a:r>
              <a:rPr lang="en-US" sz="3200" dirty="0"/>
              <a:t>According to the </a:t>
            </a:r>
            <a:r>
              <a:rPr lang="en-US" sz="3200" b="1" dirty="0"/>
              <a:t>Project Management Institute (PMI)</a:t>
            </a:r>
            <a:r>
              <a:rPr lang="en-US" sz="3200" dirty="0"/>
              <a:t>, the term Project refers to- </a:t>
            </a:r>
          </a:p>
          <a:p>
            <a:pPr algn="just"/>
            <a:r>
              <a:rPr lang="en-US" sz="3200" b="1" dirty="0">
                <a:solidFill>
                  <a:srgbClr val="FF0000"/>
                </a:solidFill>
              </a:rPr>
              <a:t>”any temporary endeavor with a definite beginning and end”.</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1AFE8-E4B1-6903-7D65-C954C691F383}"/>
              </a:ext>
            </a:extLst>
          </p:cNvPr>
          <p:cNvSpPr>
            <a:spLocks noGrp="1"/>
          </p:cNvSpPr>
          <p:nvPr>
            <p:ph type="sldNum" sz="quarter" idx="7"/>
          </p:nvPr>
        </p:nvSpPr>
        <p:spPr/>
        <p:txBody>
          <a:bodyPr/>
          <a:lstStyle/>
          <a:p>
            <a:fld id="{B6F15528-21DE-4FAA-801E-634DDDAF4B2B}" type="slidenum">
              <a:rPr lang="en-US" smtClean="0"/>
              <a:t>100</a:t>
            </a:fld>
            <a:endParaRPr lang="en-US"/>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9817" y="1600200"/>
            <a:ext cx="8264366" cy="4345003"/>
          </a:xfrm>
          <a:prstGeom prst="rect">
            <a:avLst/>
          </a:prstGeom>
        </p:spPr>
        <p:txBody>
          <a:bodyPr vert="horz" wrap="square" lIns="0" tIns="8048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3810" indent="-171450" algn="just">
              <a:lnSpc>
                <a:spcPts val="2303"/>
              </a:lnSpc>
              <a:spcBef>
                <a:spcPts val="633"/>
              </a:spcBef>
              <a:buFont typeface="Arial MT"/>
              <a:buChar char="•"/>
              <a:tabLst>
                <a:tab pos="180975" algn="l"/>
              </a:tabLst>
            </a:pPr>
            <a:r>
              <a:rPr sz="2400">
                <a:latin typeface="Times New Roman"/>
                <a:cs typeface="Times New Roman"/>
              </a:rPr>
              <a:t>Earned value analysis </a:t>
            </a:r>
            <a:r>
              <a:rPr sz="2400" spc="-4">
                <a:latin typeface="Times New Roman"/>
                <a:cs typeface="Times New Roman"/>
              </a:rPr>
              <a:t>is </a:t>
            </a:r>
            <a:r>
              <a:rPr sz="2400">
                <a:latin typeface="Times New Roman"/>
                <a:cs typeface="Times New Roman"/>
              </a:rPr>
              <a:t>the </a:t>
            </a:r>
            <a:r>
              <a:rPr sz="2400" b="1" spc="-8">
                <a:latin typeface="Times New Roman"/>
                <a:cs typeface="Times New Roman"/>
              </a:rPr>
              <a:t>project </a:t>
            </a:r>
            <a:r>
              <a:rPr sz="2400" b="1" spc="-4">
                <a:latin typeface="Times New Roman"/>
                <a:cs typeface="Times New Roman"/>
              </a:rPr>
              <a:t>monitoring </a:t>
            </a:r>
            <a:r>
              <a:rPr sz="2400" spc="-4">
                <a:latin typeface="Times New Roman"/>
                <a:cs typeface="Times New Roman"/>
              </a:rPr>
              <a:t>tool that is </a:t>
            </a:r>
            <a:r>
              <a:rPr sz="2400">
                <a:latin typeface="Times New Roman"/>
                <a:cs typeface="Times New Roman"/>
              </a:rPr>
              <a:t>used </a:t>
            </a:r>
            <a:r>
              <a:rPr sz="2400" spc="4">
                <a:latin typeface="Times New Roman"/>
                <a:cs typeface="Times New Roman"/>
              </a:rPr>
              <a:t> </a:t>
            </a:r>
            <a:r>
              <a:rPr sz="2400" spc="-4">
                <a:latin typeface="Times New Roman"/>
                <a:cs typeface="Times New Roman"/>
              </a:rPr>
              <a:t>to</a:t>
            </a:r>
            <a:r>
              <a:rPr sz="2400" spc="559">
                <a:latin typeface="Times New Roman"/>
                <a:cs typeface="Times New Roman"/>
              </a:rPr>
              <a:t> </a:t>
            </a:r>
            <a:r>
              <a:rPr sz="2400">
                <a:latin typeface="Times New Roman"/>
                <a:cs typeface="Times New Roman"/>
              </a:rPr>
              <a:t>measure</a:t>
            </a:r>
            <a:r>
              <a:rPr sz="2400" spc="559">
                <a:latin typeface="Times New Roman"/>
                <a:cs typeface="Times New Roman"/>
              </a:rPr>
              <a:t> </a:t>
            </a:r>
            <a:r>
              <a:rPr sz="2400">
                <a:latin typeface="Times New Roman"/>
                <a:cs typeface="Times New Roman"/>
              </a:rPr>
              <a:t>project</a:t>
            </a:r>
            <a:r>
              <a:rPr sz="2400" spc="563">
                <a:latin typeface="Times New Roman"/>
                <a:cs typeface="Times New Roman"/>
              </a:rPr>
              <a:t> </a:t>
            </a:r>
            <a:r>
              <a:rPr sz="2400" spc="-4">
                <a:latin typeface="Times New Roman"/>
                <a:cs typeface="Times New Roman"/>
              </a:rPr>
              <a:t>progress</a:t>
            </a:r>
            <a:r>
              <a:rPr sz="2400" spc="566">
                <a:latin typeface="Times New Roman"/>
                <a:cs typeface="Times New Roman"/>
              </a:rPr>
              <a:t> </a:t>
            </a:r>
            <a:r>
              <a:rPr sz="2400">
                <a:latin typeface="Times New Roman"/>
                <a:cs typeface="Times New Roman"/>
              </a:rPr>
              <a:t>which</a:t>
            </a:r>
            <a:r>
              <a:rPr sz="2400" spc="559">
                <a:latin typeface="Times New Roman"/>
                <a:cs typeface="Times New Roman"/>
              </a:rPr>
              <a:t> </a:t>
            </a:r>
            <a:r>
              <a:rPr sz="2400">
                <a:latin typeface="Times New Roman"/>
                <a:cs typeface="Times New Roman"/>
              </a:rPr>
              <a:t>compares</a:t>
            </a:r>
            <a:r>
              <a:rPr sz="2400" spc="563">
                <a:latin typeface="Times New Roman"/>
                <a:cs typeface="Times New Roman"/>
              </a:rPr>
              <a:t> </a:t>
            </a:r>
            <a:r>
              <a:rPr sz="2400">
                <a:latin typeface="Times New Roman"/>
                <a:cs typeface="Times New Roman"/>
              </a:rPr>
              <a:t>the</a:t>
            </a:r>
            <a:r>
              <a:rPr sz="2400" spc="563">
                <a:latin typeface="Times New Roman"/>
                <a:cs typeface="Times New Roman"/>
              </a:rPr>
              <a:t> </a:t>
            </a:r>
            <a:r>
              <a:rPr sz="2400" b="1" spc="-4">
                <a:latin typeface="Times New Roman"/>
                <a:cs typeface="Times New Roman"/>
              </a:rPr>
              <a:t>actual</a:t>
            </a:r>
            <a:r>
              <a:rPr sz="2400" b="1" spc="566">
                <a:latin typeface="Times New Roman"/>
                <a:cs typeface="Times New Roman"/>
              </a:rPr>
              <a:t> </a:t>
            </a:r>
            <a:r>
              <a:rPr sz="2400" b="1" spc="-4">
                <a:latin typeface="Times New Roman"/>
                <a:cs typeface="Times New Roman"/>
              </a:rPr>
              <a:t>work </a:t>
            </a:r>
            <a:r>
              <a:rPr sz="2400" b="1" spc="-593">
                <a:latin typeface="Times New Roman"/>
                <a:cs typeface="Times New Roman"/>
              </a:rPr>
              <a:t> </a:t>
            </a:r>
            <a:r>
              <a:rPr sz="2400" b="1" spc="-4">
                <a:latin typeface="Times New Roman"/>
                <a:cs typeface="Times New Roman"/>
              </a:rPr>
              <a:t>completed </a:t>
            </a:r>
            <a:r>
              <a:rPr sz="2400">
                <a:latin typeface="Times New Roman"/>
                <a:cs typeface="Times New Roman"/>
              </a:rPr>
              <a:t>at any </a:t>
            </a:r>
            <a:r>
              <a:rPr sz="2400" spc="-4">
                <a:latin typeface="Times New Roman"/>
                <a:cs typeface="Times New Roman"/>
              </a:rPr>
              <a:t>time with </a:t>
            </a:r>
            <a:r>
              <a:rPr sz="2400">
                <a:latin typeface="Times New Roman"/>
                <a:cs typeface="Times New Roman"/>
              </a:rPr>
              <a:t>respect </a:t>
            </a:r>
            <a:r>
              <a:rPr sz="2400" spc="-4">
                <a:latin typeface="Times New Roman"/>
                <a:cs typeface="Times New Roman"/>
              </a:rPr>
              <a:t>to </a:t>
            </a:r>
            <a:r>
              <a:rPr sz="2400">
                <a:latin typeface="Times New Roman"/>
                <a:cs typeface="Times New Roman"/>
              </a:rPr>
              <a:t>the </a:t>
            </a:r>
            <a:r>
              <a:rPr sz="2400" spc="-4">
                <a:latin typeface="Times New Roman"/>
                <a:cs typeface="Times New Roman"/>
              </a:rPr>
              <a:t>original </a:t>
            </a:r>
            <a:r>
              <a:rPr sz="2400">
                <a:latin typeface="Times New Roman"/>
                <a:cs typeface="Times New Roman"/>
              </a:rPr>
              <a:t>budget </a:t>
            </a:r>
            <a:r>
              <a:rPr sz="2400" spc="-8">
                <a:latin typeface="Times New Roman"/>
                <a:cs typeface="Times New Roman"/>
              </a:rPr>
              <a:t>and </a:t>
            </a:r>
            <a:r>
              <a:rPr sz="2400" spc="-4">
                <a:latin typeface="Times New Roman"/>
                <a:cs typeface="Times New Roman"/>
              </a:rPr>
              <a:t> </a:t>
            </a:r>
            <a:r>
              <a:rPr sz="2400">
                <a:latin typeface="Times New Roman"/>
                <a:cs typeface="Times New Roman"/>
              </a:rPr>
              <a:t>schedule.</a:t>
            </a:r>
          </a:p>
          <a:p>
            <a:pPr>
              <a:spcBef>
                <a:spcPts val="30"/>
              </a:spcBef>
              <a:buFont typeface="Arial MT"/>
              <a:buChar char="•"/>
            </a:pPr>
            <a:endParaRPr sz="3300">
              <a:latin typeface="Times New Roman"/>
              <a:cs typeface="Times New Roman"/>
            </a:endParaRPr>
          </a:p>
          <a:p>
            <a:pPr marL="180975" marR="3810" indent="-171450" algn="just">
              <a:lnSpc>
                <a:spcPct val="80000"/>
              </a:lnSpc>
              <a:buFont typeface="Arial MT"/>
              <a:buChar char="•"/>
              <a:tabLst>
                <a:tab pos="180975" algn="l"/>
              </a:tabLst>
            </a:pPr>
            <a:r>
              <a:rPr sz="2400">
                <a:latin typeface="Times New Roman"/>
                <a:cs typeface="Times New Roman"/>
              </a:rPr>
              <a:t>It also compares the </a:t>
            </a:r>
            <a:r>
              <a:rPr sz="2400" b="1">
                <a:latin typeface="Times New Roman"/>
                <a:cs typeface="Times New Roman"/>
              </a:rPr>
              <a:t>work achieved </a:t>
            </a:r>
            <a:r>
              <a:rPr sz="2400">
                <a:latin typeface="Times New Roman"/>
                <a:cs typeface="Times New Roman"/>
              </a:rPr>
              <a:t>with </a:t>
            </a:r>
            <a:r>
              <a:rPr sz="2400" spc="-4">
                <a:latin typeface="Times New Roman"/>
                <a:cs typeface="Times New Roman"/>
              </a:rPr>
              <a:t>the </a:t>
            </a:r>
            <a:r>
              <a:rPr sz="2400" b="1">
                <a:latin typeface="Times New Roman"/>
                <a:cs typeface="Times New Roman"/>
              </a:rPr>
              <a:t>cost of achieving </a:t>
            </a:r>
            <a:r>
              <a:rPr sz="2400" b="1" spc="4">
                <a:latin typeface="Times New Roman"/>
                <a:cs typeface="Times New Roman"/>
              </a:rPr>
              <a:t> </a:t>
            </a:r>
            <a:r>
              <a:rPr sz="2400" b="1" spc="-4">
                <a:latin typeface="Times New Roman"/>
                <a:cs typeface="Times New Roman"/>
              </a:rPr>
              <a:t>that work. </a:t>
            </a:r>
            <a:r>
              <a:rPr sz="2400" spc="-4">
                <a:latin typeface="Times New Roman"/>
                <a:cs typeface="Times New Roman"/>
              </a:rPr>
              <a:t>From </a:t>
            </a:r>
            <a:r>
              <a:rPr sz="2400">
                <a:latin typeface="Times New Roman"/>
                <a:cs typeface="Times New Roman"/>
              </a:rPr>
              <a:t>these </a:t>
            </a:r>
            <a:r>
              <a:rPr sz="2400" spc="-4">
                <a:latin typeface="Times New Roman"/>
                <a:cs typeface="Times New Roman"/>
              </a:rPr>
              <a:t>three </a:t>
            </a:r>
            <a:r>
              <a:rPr sz="2400">
                <a:latin typeface="Times New Roman"/>
                <a:cs typeface="Times New Roman"/>
              </a:rPr>
              <a:t>pieces </a:t>
            </a:r>
            <a:r>
              <a:rPr sz="2400" spc="-4">
                <a:latin typeface="Times New Roman"/>
                <a:cs typeface="Times New Roman"/>
              </a:rPr>
              <a:t>of </a:t>
            </a:r>
            <a:r>
              <a:rPr sz="2400">
                <a:latin typeface="Times New Roman"/>
                <a:cs typeface="Times New Roman"/>
              </a:rPr>
              <a:t>data, performance can be </a:t>
            </a:r>
            <a:r>
              <a:rPr sz="2400" spc="4">
                <a:latin typeface="Times New Roman"/>
                <a:cs typeface="Times New Roman"/>
              </a:rPr>
              <a:t> </a:t>
            </a:r>
            <a:r>
              <a:rPr sz="2400">
                <a:latin typeface="Times New Roman"/>
                <a:cs typeface="Times New Roman"/>
              </a:rPr>
              <a:t>trended</a:t>
            </a:r>
            <a:r>
              <a:rPr sz="2400" spc="-15">
                <a:latin typeface="Times New Roman"/>
                <a:cs typeface="Times New Roman"/>
              </a:rPr>
              <a:t> </a:t>
            </a:r>
            <a:r>
              <a:rPr sz="2400" spc="4">
                <a:latin typeface="Times New Roman"/>
                <a:cs typeface="Times New Roman"/>
              </a:rPr>
              <a:t>and</a:t>
            </a:r>
            <a:r>
              <a:rPr sz="2400" spc="-8">
                <a:latin typeface="Times New Roman"/>
                <a:cs typeface="Times New Roman"/>
              </a:rPr>
              <a:t> </a:t>
            </a:r>
            <a:r>
              <a:rPr sz="2400">
                <a:latin typeface="Times New Roman"/>
                <a:cs typeface="Times New Roman"/>
              </a:rPr>
              <a:t>metrics</a:t>
            </a:r>
            <a:r>
              <a:rPr sz="2400" spc="-8">
                <a:latin typeface="Times New Roman"/>
                <a:cs typeface="Times New Roman"/>
              </a:rPr>
              <a:t> </a:t>
            </a:r>
            <a:r>
              <a:rPr sz="2400">
                <a:latin typeface="Times New Roman"/>
                <a:cs typeface="Times New Roman"/>
              </a:rPr>
              <a:t>calculated</a:t>
            </a:r>
            <a:r>
              <a:rPr sz="2400" spc="-8">
                <a:latin typeface="Times New Roman"/>
                <a:cs typeface="Times New Roman"/>
              </a:rPr>
              <a:t> </a:t>
            </a:r>
            <a:r>
              <a:rPr sz="2400" spc="-4">
                <a:latin typeface="Times New Roman"/>
                <a:cs typeface="Times New Roman"/>
              </a:rPr>
              <a:t>to</a:t>
            </a:r>
            <a:r>
              <a:rPr sz="2400">
                <a:latin typeface="Times New Roman"/>
                <a:cs typeface="Times New Roman"/>
              </a:rPr>
              <a:t> express</a:t>
            </a:r>
            <a:r>
              <a:rPr sz="2400" spc="-15">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status</a:t>
            </a:r>
            <a:r>
              <a:rPr sz="2400" spc="4">
                <a:latin typeface="Times New Roman"/>
                <a:cs typeface="Times New Roman"/>
              </a:rPr>
              <a:t> </a:t>
            </a:r>
            <a:r>
              <a:rPr sz="2400">
                <a:latin typeface="Times New Roman"/>
                <a:cs typeface="Times New Roman"/>
              </a:rPr>
              <a:t>of</a:t>
            </a:r>
            <a:r>
              <a:rPr sz="2400" spc="-8">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project.</a:t>
            </a:r>
          </a:p>
          <a:p>
            <a:pPr>
              <a:spcBef>
                <a:spcPts val="11"/>
              </a:spcBef>
              <a:buFont typeface="Arial MT"/>
              <a:buChar char="•"/>
            </a:pPr>
            <a:endParaRPr sz="3300">
              <a:latin typeface="Times New Roman"/>
              <a:cs typeface="Times New Roman"/>
            </a:endParaRPr>
          </a:p>
          <a:p>
            <a:pPr marL="180975" marR="4763" indent="-171450" algn="just">
              <a:lnSpc>
                <a:spcPct val="80000"/>
              </a:lnSpc>
              <a:buFont typeface="Arial MT"/>
              <a:buChar char="•"/>
              <a:tabLst>
                <a:tab pos="180975" algn="l"/>
              </a:tabLst>
            </a:pPr>
            <a:r>
              <a:rPr sz="2400">
                <a:latin typeface="Times New Roman"/>
                <a:cs typeface="Times New Roman"/>
              </a:rPr>
              <a:t>This </a:t>
            </a:r>
            <a:r>
              <a:rPr sz="2400" spc="-4">
                <a:latin typeface="Times New Roman"/>
                <a:cs typeface="Times New Roman"/>
              </a:rPr>
              <a:t>is the </a:t>
            </a:r>
            <a:r>
              <a:rPr sz="2400">
                <a:latin typeface="Times New Roman"/>
                <a:cs typeface="Times New Roman"/>
              </a:rPr>
              <a:t>practice </a:t>
            </a:r>
            <a:r>
              <a:rPr sz="2400" spc="-4">
                <a:latin typeface="Times New Roman"/>
                <a:cs typeface="Times New Roman"/>
              </a:rPr>
              <a:t>of determining </a:t>
            </a:r>
            <a:r>
              <a:rPr sz="2400">
                <a:latin typeface="Times New Roman"/>
                <a:cs typeface="Times New Roman"/>
              </a:rPr>
              <a:t>how much </a:t>
            </a:r>
            <a:r>
              <a:rPr sz="2400" spc="-4">
                <a:latin typeface="Times New Roman"/>
                <a:cs typeface="Times New Roman"/>
              </a:rPr>
              <a:t>of the </a:t>
            </a:r>
            <a:r>
              <a:rPr sz="2400" b="1" spc="-4">
                <a:latin typeface="Times New Roman"/>
                <a:cs typeface="Times New Roman"/>
              </a:rPr>
              <a:t>contract </a:t>
            </a:r>
            <a:r>
              <a:rPr sz="2400" b="1">
                <a:latin typeface="Times New Roman"/>
                <a:cs typeface="Times New Roman"/>
              </a:rPr>
              <a:t> budget </a:t>
            </a:r>
            <a:r>
              <a:rPr sz="2400">
                <a:latin typeface="Times New Roman"/>
                <a:cs typeface="Times New Roman"/>
              </a:rPr>
              <a:t>has been ‘earned’ </a:t>
            </a:r>
            <a:r>
              <a:rPr sz="2400" spc="-4">
                <a:latin typeface="Times New Roman"/>
                <a:cs typeface="Times New Roman"/>
              </a:rPr>
              <a:t>on the </a:t>
            </a:r>
            <a:r>
              <a:rPr sz="2400">
                <a:latin typeface="Times New Roman"/>
                <a:cs typeface="Times New Roman"/>
              </a:rPr>
              <a:t>basis of the </a:t>
            </a:r>
            <a:r>
              <a:rPr sz="2400" b="1" spc="-4">
                <a:latin typeface="Times New Roman"/>
                <a:cs typeface="Times New Roman"/>
              </a:rPr>
              <a:t>actual </a:t>
            </a:r>
            <a:r>
              <a:rPr sz="2400" b="1" spc="-15">
                <a:latin typeface="Times New Roman"/>
                <a:cs typeface="Times New Roman"/>
              </a:rPr>
              <a:t>progress </a:t>
            </a:r>
            <a:r>
              <a:rPr sz="2400" b="1" spc="-11">
                <a:latin typeface="Times New Roman"/>
                <a:cs typeface="Times New Roman"/>
              </a:rPr>
              <a:t> </a:t>
            </a:r>
            <a:r>
              <a:rPr sz="2400">
                <a:latin typeface="Times New Roman"/>
                <a:cs typeface="Times New Roman"/>
              </a:rPr>
              <a:t>which has been made </a:t>
            </a:r>
            <a:r>
              <a:rPr sz="2400" spc="-8">
                <a:latin typeface="Times New Roman"/>
                <a:cs typeface="Times New Roman"/>
              </a:rPr>
              <a:t>to </a:t>
            </a:r>
            <a:r>
              <a:rPr sz="2400">
                <a:latin typeface="Times New Roman"/>
                <a:cs typeface="Times New Roman"/>
              </a:rPr>
              <a:t>date and </a:t>
            </a:r>
            <a:r>
              <a:rPr sz="2400" spc="-4">
                <a:latin typeface="Times New Roman"/>
                <a:cs typeface="Times New Roman"/>
              </a:rPr>
              <a:t>comparing </a:t>
            </a:r>
            <a:r>
              <a:rPr sz="2400">
                <a:latin typeface="Times New Roman"/>
                <a:cs typeface="Times New Roman"/>
              </a:rPr>
              <a:t>this </a:t>
            </a:r>
            <a:r>
              <a:rPr sz="2400" spc="-4">
                <a:latin typeface="Times New Roman"/>
                <a:cs typeface="Times New Roman"/>
              </a:rPr>
              <a:t>to the </a:t>
            </a:r>
            <a:r>
              <a:rPr sz="2400">
                <a:latin typeface="Times New Roman"/>
                <a:cs typeface="Times New Roman"/>
              </a:rPr>
              <a:t>amount </a:t>
            </a:r>
            <a:r>
              <a:rPr sz="2400" spc="-8">
                <a:latin typeface="Times New Roman"/>
                <a:cs typeface="Times New Roman"/>
              </a:rPr>
              <a:t>of </a:t>
            </a:r>
            <a:r>
              <a:rPr sz="2400" spc="-589">
                <a:latin typeface="Times New Roman"/>
                <a:cs typeface="Times New Roman"/>
              </a:rPr>
              <a:t> </a:t>
            </a:r>
            <a:r>
              <a:rPr sz="2400">
                <a:latin typeface="Times New Roman"/>
                <a:cs typeface="Times New Roman"/>
              </a:rPr>
              <a:t>cost</a:t>
            </a:r>
            <a:r>
              <a:rPr sz="2400" spc="-4">
                <a:latin typeface="Times New Roman"/>
                <a:cs typeface="Times New Roman"/>
              </a:rPr>
              <a:t> </a:t>
            </a:r>
            <a:r>
              <a:rPr sz="2400">
                <a:latin typeface="Times New Roman"/>
                <a:cs typeface="Times New Roman"/>
              </a:rPr>
              <a:t>incurred</a:t>
            </a:r>
            <a:r>
              <a:rPr sz="2400" spc="-23">
                <a:latin typeface="Times New Roman"/>
                <a:cs typeface="Times New Roman"/>
              </a:rPr>
              <a:t> </a:t>
            </a:r>
            <a:r>
              <a:rPr sz="2400" spc="4">
                <a:latin typeface="Times New Roman"/>
                <a:cs typeface="Times New Roman"/>
              </a:rPr>
              <a:t>and</a:t>
            </a:r>
            <a:r>
              <a:rPr sz="2400" spc="-11">
                <a:latin typeface="Times New Roman"/>
                <a:cs typeface="Times New Roman"/>
              </a:rPr>
              <a:t> </a:t>
            </a:r>
            <a:r>
              <a:rPr sz="2400" spc="-4">
                <a:latin typeface="Times New Roman"/>
                <a:cs typeface="Times New Roman"/>
              </a:rPr>
              <a:t>to </a:t>
            </a:r>
            <a:r>
              <a:rPr sz="2400">
                <a:latin typeface="Times New Roman"/>
                <a:cs typeface="Times New Roman"/>
              </a:rPr>
              <a:t>the planned</a:t>
            </a:r>
            <a:r>
              <a:rPr sz="2400" spc="-26">
                <a:latin typeface="Times New Roman"/>
                <a:cs typeface="Times New Roman"/>
              </a:rPr>
              <a:t> </a:t>
            </a:r>
            <a:r>
              <a:rPr sz="2400">
                <a:latin typeface="Times New Roman"/>
                <a:cs typeface="Times New Roman"/>
              </a:rPr>
              <a:t>value.</a:t>
            </a:r>
          </a:p>
        </p:txBody>
      </p:sp>
      <p:sp>
        <p:nvSpPr>
          <p:cNvPr id="3" name="TextBox 2">
            <a:extLst>
              <a:ext uri="{FF2B5EF4-FFF2-40B4-BE49-F238E27FC236}">
                <a16:creationId xmlns:a16="http://schemas.microsoft.com/office/drawing/2014/main" id="{4823A8CA-C9CB-BC83-19CF-6602F2A3A6D2}"/>
              </a:ext>
            </a:extLst>
          </p:cNvPr>
          <p:cNvSpPr txBox="1"/>
          <p:nvPr/>
        </p:nvSpPr>
        <p:spPr>
          <a:xfrm>
            <a:off x="2523827" y="620409"/>
            <a:ext cx="409634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latin typeface="Times New Roman" panose="02020603050405020304" pitchFamily="18" charset="0"/>
                <a:cs typeface="Times New Roman" panose="02020603050405020304" pitchFamily="18" charset="0"/>
              </a:rPr>
              <a:t>Earned Value Analysis </a:t>
            </a:r>
          </a:p>
        </p:txBody>
      </p:sp>
      <p:sp>
        <p:nvSpPr>
          <p:cNvPr id="4" name="Slide Number Placeholder 3">
            <a:extLst>
              <a:ext uri="{FF2B5EF4-FFF2-40B4-BE49-F238E27FC236}">
                <a16:creationId xmlns:a16="http://schemas.microsoft.com/office/drawing/2014/main" id="{B827FB97-C6D2-632A-4415-3B2EC4A77259}"/>
              </a:ext>
            </a:extLst>
          </p:cNvPr>
          <p:cNvSpPr>
            <a:spLocks noGrp="1"/>
          </p:cNvSpPr>
          <p:nvPr>
            <p:ph type="sldNum" sz="quarter" idx="7"/>
          </p:nvPr>
        </p:nvSpPr>
        <p:spPr/>
        <p:txBody>
          <a:bodyPr/>
          <a:lstStyle/>
          <a:p>
            <a:fld id="{B6F15528-21DE-4FAA-801E-634DDDAF4B2B}" type="slidenum">
              <a:rPr lang="en-US" smtClean="0"/>
              <a:t>101</a:t>
            </a:fld>
            <a:endParaRPr lang="en-US"/>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stretch>
            <a:fillRect/>
          </a:stretch>
        </p:blipFill>
        <p:spPr>
          <a:xfrm>
            <a:off x="457200" y="990600"/>
            <a:ext cx="8229600" cy="5257800"/>
          </a:xfrm>
          <a:prstGeom prst="rect">
            <a:avLst/>
          </a:prstGeom>
        </p:spPr>
      </p:pic>
      <p:sp>
        <p:nvSpPr>
          <p:cNvPr id="3" name="Slide Number Placeholder 2">
            <a:extLst>
              <a:ext uri="{FF2B5EF4-FFF2-40B4-BE49-F238E27FC236}">
                <a16:creationId xmlns:a16="http://schemas.microsoft.com/office/drawing/2014/main" id="{F5D1D826-A1C9-5D45-7F62-42B80F541D2D}"/>
              </a:ext>
            </a:extLst>
          </p:cNvPr>
          <p:cNvSpPr>
            <a:spLocks noGrp="1"/>
          </p:cNvSpPr>
          <p:nvPr>
            <p:ph type="sldNum" sz="quarter" idx="7"/>
          </p:nvPr>
        </p:nvSpPr>
        <p:spPr/>
        <p:txBody>
          <a:bodyPr/>
          <a:lstStyle/>
          <a:p>
            <a:fld id="{B6F15528-21DE-4FAA-801E-634DDDAF4B2B}" type="slidenum">
              <a:rPr lang="en-US" smtClean="0"/>
              <a:t>102</a:t>
            </a:fld>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6601" y="1055560"/>
            <a:ext cx="4210526" cy="470802"/>
          </a:xfrm>
          <a:prstGeom prst="rect">
            <a:avLst/>
          </a:prstGeom>
        </p:spPr>
        <p:txBody>
          <a:bodyPr vert="horz" wrap="square" lIns="0" tIns="9049" rIns="0" bIns="0" rtlCol="0">
            <a:spAutoFit/>
          </a:bodyPr>
          <a:lstStyle/>
          <a:p>
            <a:pPr marL="9525">
              <a:spcBef>
                <a:spcPts val="71"/>
              </a:spcBef>
            </a:pPr>
            <a:r>
              <a:rPr sz="3000" u="sng" spc="-4">
                <a:uFill>
                  <a:solidFill>
                    <a:srgbClr val="000000"/>
                  </a:solidFill>
                </a:uFill>
                <a:latin typeface="Times New Roman"/>
                <a:cs typeface="Times New Roman"/>
              </a:rPr>
              <a:t>Earned</a:t>
            </a:r>
            <a:r>
              <a:rPr sz="3000" u="sng" spc="-56">
                <a:uFill>
                  <a:solidFill>
                    <a:srgbClr val="000000"/>
                  </a:solidFill>
                </a:uFill>
                <a:latin typeface="Times New Roman"/>
                <a:cs typeface="Times New Roman"/>
              </a:rPr>
              <a:t> </a:t>
            </a:r>
            <a:r>
              <a:rPr sz="3000" u="sng" spc="-60">
                <a:uFill>
                  <a:solidFill>
                    <a:srgbClr val="000000"/>
                  </a:solidFill>
                </a:uFill>
                <a:latin typeface="Times New Roman"/>
                <a:cs typeface="Times New Roman"/>
              </a:rPr>
              <a:t>Value</a:t>
            </a:r>
            <a:r>
              <a:rPr sz="3000" u="sng">
                <a:uFill>
                  <a:solidFill>
                    <a:srgbClr val="000000"/>
                  </a:solidFill>
                </a:uFill>
                <a:latin typeface="Times New Roman"/>
                <a:cs typeface="Times New Roman"/>
              </a:rPr>
              <a:t> </a:t>
            </a:r>
            <a:r>
              <a:rPr sz="3000" u="sng" spc="-4">
                <a:uFill>
                  <a:solidFill>
                    <a:srgbClr val="000000"/>
                  </a:solidFill>
                </a:uFill>
                <a:latin typeface="Times New Roman"/>
                <a:cs typeface="Times New Roman"/>
              </a:rPr>
              <a:t>Calculation</a:t>
            </a:r>
            <a:endParaRPr sz="3000" u="sng">
              <a:latin typeface="Times New Roman"/>
              <a:cs typeface="Times New Roman"/>
            </a:endParaRPr>
          </a:p>
        </p:txBody>
      </p:sp>
      <p:sp>
        <p:nvSpPr>
          <p:cNvPr id="3" name="object 3"/>
          <p:cNvSpPr txBox="1"/>
          <p:nvPr/>
        </p:nvSpPr>
        <p:spPr>
          <a:xfrm>
            <a:off x="783193" y="1676400"/>
            <a:ext cx="7577614" cy="2872742"/>
          </a:xfrm>
          <a:prstGeom prst="rect">
            <a:avLst/>
          </a:prstGeom>
        </p:spPr>
        <p:txBody>
          <a:bodyPr vert="horz" wrap="square" lIns="0" tIns="5095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lnSpc>
                <a:spcPts val="2595"/>
              </a:lnSpc>
              <a:spcBef>
                <a:spcPts val="401"/>
              </a:spcBef>
            </a:pPr>
            <a:r>
              <a:rPr sz="2400">
                <a:latin typeface="Times New Roman"/>
                <a:cs typeface="Times New Roman"/>
              </a:rPr>
              <a:t>Performing</a:t>
            </a:r>
            <a:r>
              <a:rPr sz="2400" spc="-38">
                <a:latin typeface="Times New Roman"/>
                <a:cs typeface="Times New Roman"/>
              </a:rPr>
              <a:t> </a:t>
            </a:r>
            <a:r>
              <a:rPr sz="2400">
                <a:latin typeface="Times New Roman"/>
                <a:cs typeface="Times New Roman"/>
              </a:rPr>
              <a:t>the</a:t>
            </a:r>
            <a:r>
              <a:rPr sz="2400" spc="8">
                <a:latin typeface="Times New Roman"/>
                <a:cs typeface="Times New Roman"/>
              </a:rPr>
              <a:t> </a:t>
            </a:r>
            <a:r>
              <a:rPr sz="2400">
                <a:latin typeface="Times New Roman"/>
                <a:cs typeface="Times New Roman"/>
              </a:rPr>
              <a:t>earned</a:t>
            </a:r>
            <a:r>
              <a:rPr sz="2400" spc="-15">
                <a:latin typeface="Times New Roman"/>
                <a:cs typeface="Times New Roman"/>
              </a:rPr>
              <a:t> </a:t>
            </a:r>
            <a:r>
              <a:rPr sz="2400">
                <a:latin typeface="Times New Roman"/>
                <a:cs typeface="Times New Roman"/>
              </a:rPr>
              <a:t>value</a:t>
            </a:r>
            <a:r>
              <a:rPr sz="2400" spc="-8">
                <a:latin typeface="Times New Roman"/>
                <a:cs typeface="Times New Roman"/>
              </a:rPr>
              <a:t> </a:t>
            </a:r>
            <a:r>
              <a:rPr sz="2400">
                <a:latin typeface="Times New Roman"/>
                <a:cs typeface="Times New Roman"/>
              </a:rPr>
              <a:t>calculation</a:t>
            </a:r>
            <a:r>
              <a:rPr sz="2400" spc="-26">
                <a:latin typeface="Times New Roman"/>
                <a:cs typeface="Times New Roman"/>
              </a:rPr>
              <a:t> </a:t>
            </a:r>
            <a:r>
              <a:rPr sz="2400">
                <a:latin typeface="Times New Roman"/>
                <a:cs typeface="Times New Roman"/>
              </a:rPr>
              <a:t>at</a:t>
            </a:r>
            <a:r>
              <a:rPr sz="2400" spc="4">
                <a:latin typeface="Times New Roman"/>
                <a:cs typeface="Times New Roman"/>
              </a:rPr>
              <a:t> </a:t>
            </a:r>
            <a:r>
              <a:rPr sz="2400">
                <a:latin typeface="Times New Roman"/>
                <a:cs typeface="Times New Roman"/>
              </a:rPr>
              <a:t>each</a:t>
            </a:r>
            <a:r>
              <a:rPr sz="2400" spc="-8">
                <a:latin typeface="Times New Roman"/>
                <a:cs typeface="Times New Roman"/>
              </a:rPr>
              <a:t> </a:t>
            </a:r>
            <a:r>
              <a:rPr sz="2400">
                <a:latin typeface="Times New Roman"/>
                <a:cs typeface="Times New Roman"/>
              </a:rPr>
              <a:t>predefined </a:t>
            </a:r>
            <a:r>
              <a:rPr sz="2400" spc="-589">
                <a:latin typeface="Times New Roman"/>
                <a:cs typeface="Times New Roman"/>
              </a:rPr>
              <a:t> </a:t>
            </a:r>
            <a:r>
              <a:rPr sz="2400">
                <a:latin typeface="Times New Roman"/>
                <a:cs typeface="Times New Roman"/>
              </a:rPr>
              <a:t>status</a:t>
            </a:r>
            <a:r>
              <a:rPr sz="2400" spc="-4">
                <a:latin typeface="Times New Roman"/>
                <a:cs typeface="Times New Roman"/>
              </a:rPr>
              <a:t> </a:t>
            </a:r>
            <a:r>
              <a:rPr sz="2400">
                <a:latin typeface="Times New Roman"/>
                <a:cs typeface="Times New Roman"/>
              </a:rPr>
              <a:t>points</a:t>
            </a:r>
            <a:r>
              <a:rPr sz="2400" spc="-15">
                <a:latin typeface="Times New Roman"/>
                <a:cs typeface="Times New Roman"/>
              </a:rPr>
              <a:t> </a:t>
            </a:r>
            <a:r>
              <a:rPr sz="2400">
                <a:latin typeface="Times New Roman"/>
                <a:cs typeface="Times New Roman"/>
              </a:rPr>
              <a:t>is a 5</a:t>
            </a:r>
            <a:r>
              <a:rPr sz="2400" spc="-8">
                <a:latin typeface="Times New Roman"/>
                <a:cs typeface="Times New Roman"/>
              </a:rPr>
              <a:t> </a:t>
            </a:r>
            <a:r>
              <a:rPr sz="2400">
                <a:latin typeface="Times New Roman"/>
                <a:cs typeface="Times New Roman"/>
              </a:rPr>
              <a:t>step process.</a:t>
            </a:r>
          </a:p>
          <a:p>
            <a:pPr marL="395764" indent="-386715">
              <a:spcBef>
                <a:spcPts val="420"/>
              </a:spcBef>
              <a:buAutoNum type="arabicPeriod"/>
              <a:tabLst>
                <a:tab pos="395764" algn="l"/>
                <a:tab pos="396240" algn="l"/>
              </a:tabLst>
            </a:pPr>
            <a:r>
              <a:rPr sz="2400">
                <a:latin typeface="Times New Roman"/>
                <a:cs typeface="Times New Roman"/>
              </a:rPr>
              <a:t>Gather</a:t>
            </a:r>
            <a:r>
              <a:rPr sz="2400" spc="-64">
                <a:latin typeface="Times New Roman"/>
                <a:cs typeface="Times New Roman"/>
              </a:rPr>
              <a:t> </a:t>
            </a:r>
            <a:r>
              <a:rPr sz="2400" spc="-49">
                <a:latin typeface="Times New Roman"/>
                <a:cs typeface="Times New Roman"/>
              </a:rPr>
              <a:t>Work</a:t>
            </a:r>
            <a:r>
              <a:rPr sz="2400" spc="-26">
                <a:latin typeface="Times New Roman"/>
                <a:cs typeface="Times New Roman"/>
              </a:rPr>
              <a:t> </a:t>
            </a:r>
            <a:r>
              <a:rPr sz="2400">
                <a:latin typeface="Times New Roman"/>
                <a:cs typeface="Times New Roman"/>
              </a:rPr>
              <a:t>Performance</a:t>
            </a:r>
            <a:r>
              <a:rPr sz="2400" spc="-26">
                <a:latin typeface="Times New Roman"/>
                <a:cs typeface="Times New Roman"/>
              </a:rPr>
              <a:t> </a:t>
            </a:r>
            <a:r>
              <a:rPr sz="2400">
                <a:latin typeface="Times New Roman"/>
                <a:cs typeface="Times New Roman"/>
              </a:rPr>
              <a:t>Information</a:t>
            </a:r>
          </a:p>
          <a:p>
            <a:pPr marL="395764" indent="-386715">
              <a:spcBef>
                <a:spcPts val="458"/>
              </a:spcBef>
              <a:buAutoNum type="arabicPeriod"/>
              <a:tabLst>
                <a:tab pos="395764" algn="l"/>
                <a:tab pos="396240" algn="l"/>
              </a:tabLst>
            </a:pPr>
            <a:r>
              <a:rPr sz="2400">
                <a:latin typeface="Times New Roman"/>
                <a:cs typeface="Times New Roman"/>
              </a:rPr>
              <a:t>Determine</a:t>
            </a:r>
            <a:r>
              <a:rPr sz="2400" spc="-30">
                <a:latin typeface="Times New Roman"/>
                <a:cs typeface="Times New Roman"/>
              </a:rPr>
              <a:t> </a:t>
            </a:r>
            <a:r>
              <a:rPr sz="2400">
                <a:latin typeface="Times New Roman"/>
                <a:cs typeface="Times New Roman"/>
              </a:rPr>
              <a:t>Schedule</a:t>
            </a:r>
            <a:r>
              <a:rPr sz="2400" spc="-34">
                <a:latin typeface="Times New Roman"/>
                <a:cs typeface="Times New Roman"/>
              </a:rPr>
              <a:t> </a:t>
            </a:r>
            <a:r>
              <a:rPr sz="2400">
                <a:latin typeface="Times New Roman"/>
                <a:cs typeface="Times New Roman"/>
              </a:rPr>
              <a:t>Status</a:t>
            </a:r>
          </a:p>
          <a:p>
            <a:pPr marL="395764" indent="-386715">
              <a:spcBef>
                <a:spcPts val="469"/>
              </a:spcBef>
              <a:buAutoNum type="arabicPeriod"/>
              <a:tabLst>
                <a:tab pos="395764" algn="l"/>
                <a:tab pos="396240" algn="l"/>
              </a:tabLst>
            </a:pPr>
            <a:r>
              <a:rPr sz="2400">
                <a:latin typeface="Times New Roman"/>
                <a:cs typeface="Times New Roman"/>
              </a:rPr>
              <a:t>Determine</a:t>
            </a:r>
            <a:r>
              <a:rPr sz="2400" spc="-34">
                <a:latin typeface="Times New Roman"/>
                <a:cs typeface="Times New Roman"/>
              </a:rPr>
              <a:t> </a:t>
            </a:r>
            <a:r>
              <a:rPr sz="2400">
                <a:latin typeface="Times New Roman"/>
                <a:cs typeface="Times New Roman"/>
              </a:rPr>
              <a:t>Cost</a:t>
            </a:r>
            <a:r>
              <a:rPr sz="2400" spc="-19">
                <a:latin typeface="Times New Roman"/>
                <a:cs typeface="Times New Roman"/>
              </a:rPr>
              <a:t> </a:t>
            </a:r>
            <a:r>
              <a:rPr sz="2400">
                <a:latin typeface="Times New Roman"/>
                <a:cs typeface="Times New Roman"/>
              </a:rPr>
              <a:t>Status</a:t>
            </a:r>
          </a:p>
          <a:p>
            <a:pPr marL="395764" indent="-386715">
              <a:spcBef>
                <a:spcPts val="461"/>
              </a:spcBef>
              <a:buAutoNum type="arabicPeriod"/>
              <a:tabLst>
                <a:tab pos="395764" algn="l"/>
                <a:tab pos="396240" algn="l"/>
              </a:tabLst>
            </a:pPr>
            <a:r>
              <a:rPr sz="2400">
                <a:latin typeface="Times New Roman"/>
                <a:cs typeface="Times New Roman"/>
              </a:rPr>
              <a:t>Forecasting</a:t>
            </a:r>
          </a:p>
          <a:p>
            <a:pPr marL="395764" indent="-386715">
              <a:spcBef>
                <a:spcPts val="458"/>
              </a:spcBef>
              <a:buAutoNum type="arabicPeriod"/>
              <a:tabLst>
                <a:tab pos="395764" algn="l"/>
                <a:tab pos="396240" algn="l"/>
              </a:tabLst>
            </a:pPr>
            <a:r>
              <a:rPr sz="2400">
                <a:latin typeface="Times New Roman"/>
                <a:cs typeface="Times New Roman"/>
              </a:rPr>
              <a:t>Reporting</a:t>
            </a:r>
          </a:p>
        </p:txBody>
      </p:sp>
      <p:sp>
        <p:nvSpPr>
          <p:cNvPr id="4" name="Slide Number Placeholder 3">
            <a:extLst>
              <a:ext uri="{FF2B5EF4-FFF2-40B4-BE49-F238E27FC236}">
                <a16:creationId xmlns:a16="http://schemas.microsoft.com/office/drawing/2014/main" id="{24C891D5-A082-4A7E-E164-C6C44268F8B2}"/>
              </a:ext>
            </a:extLst>
          </p:cNvPr>
          <p:cNvSpPr>
            <a:spLocks noGrp="1"/>
          </p:cNvSpPr>
          <p:nvPr>
            <p:ph type="sldNum" sz="quarter" idx="7"/>
          </p:nvPr>
        </p:nvSpPr>
        <p:spPr/>
        <p:txBody>
          <a:bodyPr/>
          <a:lstStyle/>
          <a:p>
            <a:fld id="{B6F15528-21DE-4FAA-801E-634DDDAF4B2B}" type="slidenum">
              <a:rPr lang="en-US" smtClean="0"/>
              <a:t>103</a:t>
            </a:fld>
            <a:endParaRPr lang="en-US"/>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5" y="990600"/>
            <a:ext cx="7708583" cy="517449"/>
          </a:xfrm>
          <a:prstGeom prst="rect">
            <a:avLst/>
          </a:prstGeom>
        </p:spPr>
        <p:txBody>
          <a:bodyPr vert="horz" wrap="square" lIns="0" tIns="9525" rIns="0" bIns="0" rtlCol="0">
            <a:spAutoFit/>
          </a:bodyPr>
          <a:lstStyle/>
          <a:p>
            <a:pPr marL="9525">
              <a:spcBef>
                <a:spcPts val="75"/>
              </a:spcBef>
            </a:pPr>
            <a:r>
              <a:rPr u="sng">
                <a:uFill>
                  <a:solidFill>
                    <a:srgbClr val="000000"/>
                  </a:solidFill>
                </a:uFill>
                <a:latin typeface="Times New Roman"/>
                <a:cs typeface="Times New Roman"/>
              </a:rPr>
              <a:t>Gathering</a:t>
            </a:r>
            <a:r>
              <a:rPr u="sng" spc="-90">
                <a:uFill>
                  <a:solidFill>
                    <a:srgbClr val="000000"/>
                  </a:solidFill>
                </a:uFill>
                <a:latin typeface="Times New Roman"/>
                <a:cs typeface="Times New Roman"/>
              </a:rPr>
              <a:t> </a:t>
            </a:r>
            <a:r>
              <a:rPr u="sng" spc="-45">
                <a:uFill>
                  <a:solidFill>
                    <a:srgbClr val="000000"/>
                  </a:solidFill>
                </a:uFill>
                <a:latin typeface="Times New Roman"/>
                <a:cs typeface="Times New Roman"/>
              </a:rPr>
              <a:t>Work</a:t>
            </a:r>
            <a:r>
              <a:rPr u="sng" spc="-8">
                <a:uFill>
                  <a:solidFill>
                    <a:srgbClr val="000000"/>
                  </a:solidFill>
                </a:uFill>
                <a:latin typeface="Times New Roman"/>
                <a:cs typeface="Times New Roman"/>
              </a:rPr>
              <a:t> </a:t>
            </a:r>
            <a:r>
              <a:rPr u="sng">
                <a:uFill>
                  <a:solidFill>
                    <a:srgbClr val="000000"/>
                  </a:solidFill>
                </a:uFill>
                <a:latin typeface="Times New Roman"/>
                <a:cs typeface="Times New Roman"/>
              </a:rPr>
              <a:t>Performance</a:t>
            </a:r>
            <a:r>
              <a:rPr u="sng" spc="-30">
                <a:uFill>
                  <a:solidFill>
                    <a:srgbClr val="000000"/>
                  </a:solidFill>
                </a:uFill>
                <a:latin typeface="Times New Roman"/>
                <a:cs typeface="Times New Roman"/>
              </a:rPr>
              <a:t> </a:t>
            </a:r>
            <a:r>
              <a:rPr u="sng">
                <a:uFill>
                  <a:solidFill>
                    <a:srgbClr val="000000"/>
                  </a:solidFill>
                </a:uFill>
                <a:latin typeface="Times New Roman"/>
                <a:cs typeface="Times New Roman"/>
              </a:rPr>
              <a:t>Information</a:t>
            </a:r>
          </a:p>
        </p:txBody>
      </p:sp>
      <p:sp>
        <p:nvSpPr>
          <p:cNvPr id="3" name="object 3"/>
          <p:cNvSpPr txBox="1"/>
          <p:nvPr/>
        </p:nvSpPr>
        <p:spPr>
          <a:xfrm>
            <a:off x="687705" y="1622012"/>
            <a:ext cx="7740491" cy="3304911"/>
          </a:xfrm>
          <a:prstGeom prst="rect">
            <a:avLst/>
          </a:prstGeom>
        </p:spPr>
        <p:txBody>
          <a:bodyPr vert="horz" wrap="square" lIns="0" tIns="5095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lnSpc>
                <a:spcPts val="2595"/>
              </a:lnSpc>
              <a:spcBef>
                <a:spcPts val="401"/>
              </a:spcBef>
            </a:pPr>
            <a:r>
              <a:rPr sz="2400" spc="-86">
                <a:latin typeface="Times New Roman"/>
                <a:cs typeface="Times New Roman"/>
              </a:rPr>
              <a:t>To </a:t>
            </a:r>
            <a:r>
              <a:rPr sz="2400">
                <a:latin typeface="Times New Roman"/>
                <a:cs typeface="Times New Roman"/>
              </a:rPr>
              <a:t>start, </a:t>
            </a:r>
            <a:r>
              <a:rPr sz="2400" spc="-4">
                <a:latin typeface="Times New Roman"/>
                <a:cs typeface="Times New Roman"/>
              </a:rPr>
              <a:t>the </a:t>
            </a:r>
            <a:r>
              <a:rPr sz="2400">
                <a:latin typeface="Times New Roman"/>
                <a:cs typeface="Times New Roman"/>
              </a:rPr>
              <a:t>project </a:t>
            </a:r>
            <a:r>
              <a:rPr sz="2400" spc="4">
                <a:latin typeface="Times New Roman"/>
                <a:cs typeface="Times New Roman"/>
              </a:rPr>
              <a:t>manager </a:t>
            </a:r>
            <a:r>
              <a:rPr sz="2400">
                <a:latin typeface="Times New Roman"/>
                <a:cs typeface="Times New Roman"/>
              </a:rPr>
              <a:t>gathers </a:t>
            </a:r>
            <a:r>
              <a:rPr sz="2400" spc="4">
                <a:latin typeface="Times New Roman"/>
                <a:cs typeface="Times New Roman"/>
              </a:rPr>
              <a:t>four </a:t>
            </a:r>
            <a:r>
              <a:rPr sz="2400">
                <a:latin typeface="Times New Roman"/>
                <a:cs typeface="Times New Roman"/>
              </a:rPr>
              <a:t>pieces of information </a:t>
            </a:r>
            <a:r>
              <a:rPr sz="2400" spc="-589">
                <a:latin typeface="Times New Roman"/>
                <a:cs typeface="Times New Roman"/>
              </a:rPr>
              <a:t> </a:t>
            </a:r>
            <a:r>
              <a:rPr sz="2400">
                <a:latin typeface="Times New Roman"/>
                <a:cs typeface="Times New Roman"/>
              </a:rPr>
              <a:t>for</a:t>
            </a:r>
            <a:r>
              <a:rPr sz="2400" spc="-15">
                <a:latin typeface="Times New Roman"/>
                <a:cs typeface="Times New Roman"/>
              </a:rPr>
              <a:t> </a:t>
            </a:r>
            <a:r>
              <a:rPr sz="2400">
                <a:latin typeface="Times New Roman"/>
                <a:cs typeface="Times New Roman"/>
              </a:rPr>
              <a:t>each</a:t>
            </a:r>
            <a:r>
              <a:rPr sz="2400" spc="-8">
                <a:latin typeface="Times New Roman"/>
                <a:cs typeface="Times New Roman"/>
              </a:rPr>
              <a:t> </a:t>
            </a:r>
            <a:r>
              <a:rPr sz="2400">
                <a:latin typeface="Times New Roman"/>
                <a:cs typeface="Times New Roman"/>
              </a:rPr>
              <a:t>task:</a:t>
            </a:r>
          </a:p>
          <a:p>
            <a:pPr marL="249555" indent="-240506">
              <a:spcBef>
                <a:spcPts val="420"/>
              </a:spcBef>
              <a:buSzPct val="96875"/>
              <a:buFont typeface="Wingdings"/>
              <a:buChar char=""/>
              <a:tabLst>
                <a:tab pos="250031" algn="l"/>
              </a:tabLst>
            </a:pPr>
            <a:r>
              <a:rPr sz="2400">
                <a:latin typeface="Times New Roman"/>
                <a:cs typeface="Times New Roman"/>
              </a:rPr>
              <a:t>Budget</a:t>
            </a:r>
            <a:r>
              <a:rPr sz="2400" spc="-34">
                <a:latin typeface="Times New Roman"/>
                <a:cs typeface="Times New Roman"/>
              </a:rPr>
              <a:t> </a:t>
            </a:r>
            <a:r>
              <a:rPr sz="2400">
                <a:latin typeface="Times New Roman"/>
                <a:cs typeface="Times New Roman"/>
              </a:rPr>
              <a:t>at</a:t>
            </a:r>
            <a:r>
              <a:rPr sz="2400" spc="-8">
                <a:latin typeface="Times New Roman"/>
                <a:cs typeface="Times New Roman"/>
              </a:rPr>
              <a:t> </a:t>
            </a:r>
            <a:r>
              <a:rPr sz="2400">
                <a:latin typeface="Times New Roman"/>
                <a:cs typeface="Times New Roman"/>
              </a:rPr>
              <a:t>Completion</a:t>
            </a:r>
            <a:r>
              <a:rPr sz="2400" spc="-34">
                <a:latin typeface="Times New Roman"/>
                <a:cs typeface="Times New Roman"/>
              </a:rPr>
              <a:t> </a:t>
            </a:r>
            <a:r>
              <a:rPr sz="2400">
                <a:latin typeface="Times New Roman"/>
                <a:cs typeface="Times New Roman"/>
              </a:rPr>
              <a:t>(BAC)</a:t>
            </a:r>
          </a:p>
          <a:p>
            <a:pPr marL="249555" indent="-240506">
              <a:spcBef>
                <a:spcPts val="458"/>
              </a:spcBef>
              <a:buSzPct val="96875"/>
              <a:buFont typeface="Wingdings"/>
              <a:buChar char=""/>
              <a:tabLst>
                <a:tab pos="250031" algn="l"/>
              </a:tabLst>
            </a:pPr>
            <a:r>
              <a:rPr sz="2400">
                <a:latin typeface="Times New Roman"/>
                <a:cs typeface="Times New Roman"/>
              </a:rPr>
              <a:t>Planned</a:t>
            </a:r>
            <a:r>
              <a:rPr sz="2400" spc="-79">
                <a:latin typeface="Times New Roman"/>
                <a:cs typeface="Times New Roman"/>
              </a:rPr>
              <a:t> </a:t>
            </a:r>
            <a:r>
              <a:rPr sz="2400" spc="-53">
                <a:latin typeface="Times New Roman"/>
                <a:cs typeface="Times New Roman"/>
              </a:rPr>
              <a:t>Value</a:t>
            </a:r>
            <a:r>
              <a:rPr sz="2400" spc="-15">
                <a:latin typeface="Times New Roman"/>
                <a:cs typeface="Times New Roman"/>
              </a:rPr>
              <a:t> </a:t>
            </a:r>
            <a:r>
              <a:rPr sz="2400" spc="-4">
                <a:latin typeface="Times New Roman"/>
                <a:cs typeface="Times New Roman"/>
              </a:rPr>
              <a:t>(PV)</a:t>
            </a:r>
            <a:endParaRPr sz="2400">
              <a:latin typeface="Times New Roman"/>
              <a:cs typeface="Times New Roman"/>
            </a:endParaRPr>
          </a:p>
          <a:p>
            <a:pPr marL="249555" indent="-240506">
              <a:spcBef>
                <a:spcPts val="469"/>
              </a:spcBef>
              <a:buSzPct val="96875"/>
              <a:buFont typeface="Wingdings"/>
              <a:buChar char=""/>
              <a:tabLst>
                <a:tab pos="250031" algn="l"/>
              </a:tabLst>
            </a:pPr>
            <a:r>
              <a:rPr sz="2400">
                <a:latin typeface="Times New Roman"/>
                <a:cs typeface="Times New Roman"/>
              </a:rPr>
              <a:t>Earned</a:t>
            </a:r>
            <a:r>
              <a:rPr sz="2400" spc="-75">
                <a:latin typeface="Times New Roman"/>
                <a:cs typeface="Times New Roman"/>
              </a:rPr>
              <a:t> </a:t>
            </a:r>
            <a:r>
              <a:rPr sz="2400" spc="-56">
                <a:latin typeface="Times New Roman"/>
                <a:cs typeface="Times New Roman"/>
              </a:rPr>
              <a:t>Value</a:t>
            </a:r>
            <a:r>
              <a:rPr sz="2400" spc="-8">
                <a:latin typeface="Times New Roman"/>
                <a:cs typeface="Times New Roman"/>
              </a:rPr>
              <a:t> </a:t>
            </a:r>
            <a:r>
              <a:rPr sz="2400">
                <a:latin typeface="Times New Roman"/>
                <a:cs typeface="Times New Roman"/>
              </a:rPr>
              <a:t>(EV)</a:t>
            </a:r>
          </a:p>
          <a:p>
            <a:pPr marL="249555" indent="-240506">
              <a:spcBef>
                <a:spcPts val="461"/>
              </a:spcBef>
              <a:buSzPct val="96875"/>
              <a:buFont typeface="Wingdings"/>
              <a:buChar char=""/>
              <a:tabLst>
                <a:tab pos="250031" algn="l"/>
              </a:tabLst>
            </a:pPr>
            <a:r>
              <a:rPr sz="2400">
                <a:latin typeface="Times New Roman"/>
                <a:cs typeface="Times New Roman"/>
              </a:rPr>
              <a:t>Actual</a:t>
            </a:r>
            <a:r>
              <a:rPr sz="2400" spc="-34">
                <a:latin typeface="Times New Roman"/>
                <a:cs typeface="Times New Roman"/>
              </a:rPr>
              <a:t> </a:t>
            </a:r>
            <a:r>
              <a:rPr sz="2400">
                <a:latin typeface="Times New Roman"/>
                <a:cs typeface="Times New Roman"/>
              </a:rPr>
              <a:t>Cost</a:t>
            </a:r>
            <a:r>
              <a:rPr sz="2400" spc="-15">
                <a:latin typeface="Times New Roman"/>
                <a:cs typeface="Times New Roman"/>
              </a:rPr>
              <a:t> </a:t>
            </a:r>
            <a:r>
              <a:rPr sz="2400">
                <a:latin typeface="Times New Roman"/>
                <a:cs typeface="Times New Roman"/>
              </a:rPr>
              <a:t>(AC)</a:t>
            </a:r>
          </a:p>
          <a:p>
            <a:pPr>
              <a:spcBef>
                <a:spcPts val="34"/>
              </a:spcBef>
            </a:pPr>
            <a:endParaRPr sz="3225">
              <a:latin typeface="Times New Roman"/>
              <a:cs typeface="Times New Roman"/>
            </a:endParaRPr>
          </a:p>
          <a:p>
            <a:pPr marL="9525">
              <a:spcBef>
                <a:spcPts val="4"/>
              </a:spcBef>
            </a:pPr>
            <a:r>
              <a:rPr sz="2400" spc="-4">
                <a:latin typeface="Times New Roman" panose="02020603050405020304" pitchFamily="18" charset="0"/>
                <a:cs typeface="Times New Roman" panose="02020603050405020304" pitchFamily="18" charset="0"/>
              </a:rPr>
              <a:t>These</a:t>
            </a:r>
            <a:r>
              <a:rPr sz="2400" spc="-8">
                <a:latin typeface="Times New Roman" panose="02020603050405020304" pitchFamily="18" charset="0"/>
                <a:cs typeface="Times New Roman" panose="02020603050405020304" pitchFamily="18" charset="0"/>
              </a:rPr>
              <a:t> are </a:t>
            </a:r>
            <a:r>
              <a:rPr sz="2400">
                <a:latin typeface="Times New Roman" panose="02020603050405020304" pitchFamily="18" charset="0"/>
                <a:cs typeface="Times New Roman" panose="02020603050405020304" pitchFamily="18" charset="0"/>
              </a:rPr>
              <a:t>the</a:t>
            </a:r>
            <a:r>
              <a:rPr sz="2400" spc="-8">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inputs </a:t>
            </a:r>
            <a:r>
              <a:rPr sz="2400" spc="-19">
                <a:latin typeface="Times New Roman" panose="02020603050405020304" pitchFamily="18" charset="0"/>
                <a:cs typeface="Times New Roman" panose="02020603050405020304" pitchFamily="18" charset="0"/>
              </a:rPr>
              <a:t>to</a:t>
            </a:r>
            <a:r>
              <a:rPr sz="2400">
                <a:latin typeface="Times New Roman" panose="02020603050405020304" pitchFamily="18" charset="0"/>
                <a:cs typeface="Times New Roman" panose="02020603050405020304" pitchFamily="18" charset="0"/>
              </a:rPr>
              <a:t> the earned</a:t>
            </a:r>
            <a:r>
              <a:rPr sz="2400" spc="-4">
                <a:latin typeface="Times New Roman" panose="02020603050405020304" pitchFamily="18" charset="0"/>
                <a:cs typeface="Times New Roman" panose="02020603050405020304" pitchFamily="18" charset="0"/>
              </a:rPr>
              <a:t> </a:t>
            </a:r>
            <a:r>
              <a:rPr sz="2400" spc="-8">
                <a:latin typeface="Times New Roman" panose="02020603050405020304" pitchFamily="18" charset="0"/>
                <a:cs typeface="Times New Roman" panose="02020603050405020304" pitchFamily="18" charset="0"/>
              </a:rPr>
              <a:t>value </a:t>
            </a:r>
            <a:r>
              <a:rPr sz="2400" spc="-4">
                <a:latin typeface="Times New Roman" panose="02020603050405020304" pitchFamily="18" charset="0"/>
                <a:cs typeface="Times New Roman" panose="02020603050405020304" pitchFamily="18" charset="0"/>
              </a:rPr>
              <a:t>analysis.</a:t>
            </a:r>
            <a:endParaRPr sz="240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B48CDE-5DC4-58AA-615C-AB3AE628D0F5}"/>
              </a:ext>
            </a:extLst>
          </p:cNvPr>
          <p:cNvSpPr>
            <a:spLocks noGrp="1"/>
          </p:cNvSpPr>
          <p:nvPr>
            <p:ph type="sldNum" sz="quarter" idx="7"/>
          </p:nvPr>
        </p:nvSpPr>
        <p:spPr/>
        <p:txBody>
          <a:bodyPr/>
          <a:lstStyle/>
          <a:p>
            <a:fld id="{B6F15528-21DE-4FAA-801E-634DDDAF4B2B}" type="slidenum">
              <a:rPr lang="en-US" smtClean="0"/>
              <a:t>104</a:t>
            </a:fld>
            <a:endParaRPr lang="en-US"/>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7704" y="1117663"/>
            <a:ext cx="7705725" cy="3892508"/>
          </a:xfrm>
          <a:prstGeom prst="rect">
            <a:avLst/>
          </a:prstGeom>
        </p:spPr>
        <p:txBody>
          <a:bodyPr vert="horz" wrap="square" lIns="0" tIns="5095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126206" indent="-171926" algn="just">
              <a:lnSpc>
                <a:spcPts val="2595"/>
              </a:lnSpc>
              <a:spcBef>
                <a:spcPts val="401"/>
              </a:spcBef>
              <a:buFont typeface="Wingdings"/>
              <a:buChar char=""/>
              <a:tabLst>
                <a:tab pos="181451" algn="l"/>
                <a:tab pos="896303" algn="l"/>
              </a:tabLst>
            </a:pPr>
            <a:r>
              <a:rPr sz="2400" b="1" u="sng">
                <a:uFill>
                  <a:solidFill>
                    <a:srgbClr val="000000"/>
                  </a:solidFill>
                </a:uFill>
                <a:latin typeface="Times New Roman"/>
                <a:cs typeface="Times New Roman"/>
              </a:rPr>
              <a:t>Budget</a:t>
            </a:r>
            <a:r>
              <a:rPr sz="2400" b="1" u="sng" spc="-19">
                <a:uFill>
                  <a:solidFill>
                    <a:srgbClr val="000000"/>
                  </a:solidFill>
                </a:uFill>
                <a:latin typeface="Times New Roman"/>
                <a:cs typeface="Times New Roman"/>
              </a:rPr>
              <a:t> </a:t>
            </a:r>
            <a:r>
              <a:rPr sz="2400" b="1" u="sng">
                <a:uFill>
                  <a:solidFill>
                    <a:srgbClr val="000000"/>
                  </a:solidFill>
                </a:uFill>
                <a:latin typeface="Times New Roman"/>
                <a:cs typeface="Times New Roman"/>
              </a:rPr>
              <a:t>at Completion</a:t>
            </a:r>
            <a:r>
              <a:rPr sz="2400" b="1" u="sng" spc="-26">
                <a:uFill>
                  <a:solidFill>
                    <a:srgbClr val="000000"/>
                  </a:solidFill>
                </a:uFill>
                <a:latin typeface="Times New Roman"/>
                <a:cs typeface="Times New Roman"/>
              </a:rPr>
              <a:t> </a:t>
            </a:r>
            <a:r>
              <a:rPr sz="2400" b="1" u="sng">
                <a:uFill>
                  <a:solidFill>
                    <a:srgbClr val="000000"/>
                  </a:solidFill>
                </a:uFill>
                <a:latin typeface="Times New Roman"/>
                <a:cs typeface="Times New Roman"/>
              </a:rPr>
              <a:t>(BAC):</a:t>
            </a:r>
            <a:r>
              <a:rPr sz="2400" b="1" u="sng" spc="-15">
                <a:latin typeface="Times New Roman"/>
                <a:cs typeface="Times New Roman"/>
              </a:rPr>
              <a:t> </a:t>
            </a:r>
            <a:r>
              <a:rPr sz="2400">
                <a:latin typeface="Times New Roman"/>
                <a:cs typeface="Times New Roman"/>
              </a:rPr>
              <a:t>Refers</a:t>
            </a:r>
            <a:r>
              <a:rPr sz="2400" spc="-15">
                <a:latin typeface="Times New Roman"/>
                <a:cs typeface="Times New Roman"/>
              </a:rPr>
              <a:t> </a:t>
            </a:r>
            <a:r>
              <a:rPr sz="2400">
                <a:latin typeface="Times New Roman"/>
                <a:cs typeface="Times New Roman"/>
              </a:rPr>
              <a:t>to the</a:t>
            </a:r>
            <a:r>
              <a:rPr sz="2400" spc="4">
                <a:latin typeface="Times New Roman"/>
                <a:cs typeface="Times New Roman"/>
              </a:rPr>
              <a:t> budget</a:t>
            </a:r>
            <a:r>
              <a:rPr sz="2400" spc="-26">
                <a:latin typeface="Times New Roman"/>
                <a:cs typeface="Times New Roman"/>
              </a:rPr>
              <a:t> </a:t>
            </a:r>
            <a:r>
              <a:rPr sz="2400">
                <a:latin typeface="Times New Roman"/>
                <a:cs typeface="Times New Roman"/>
              </a:rPr>
              <a:t>of</a:t>
            </a:r>
            <a:r>
              <a:rPr sz="2400" spc="-15">
                <a:latin typeface="Times New Roman"/>
                <a:cs typeface="Times New Roman"/>
              </a:rPr>
              <a:t> </a:t>
            </a:r>
            <a:r>
              <a:rPr sz="2400">
                <a:latin typeface="Times New Roman"/>
                <a:cs typeface="Times New Roman"/>
              </a:rPr>
              <a:t>each </a:t>
            </a:r>
            <a:r>
              <a:rPr sz="2400" spc="-589">
                <a:latin typeface="Times New Roman"/>
                <a:cs typeface="Times New Roman"/>
              </a:rPr>
              <a:t> </a:t>
            </a:r>
            <a:r>
              <a:rPr sz="2400">
                <a:latin typeface="Times New Roman"/>
                <a:cs typeface="Times New Roman"/>
              </a:rPr>
              <a:t>task.	This</a:t>
            </a:r>
            <a:r>
              <a:rPr sz="2400" spc="-15">
                <a:latin typeface="Times New Roman"/>
                <a:cs typeface="Times New Roman"/>
              </a:rPr>
              <a:t> </a:t>
            </a:r>
            <a:r>
              <a:rPr sz="2400">
                <a:latin typeface="Times New Roman"/>
                <a:cs typeface="Times New Roman"/>
              </a:rPr>
              <a:t>is</a:t>
            </a:r>
            <a:r>
              <a:rPr sz="2400" spc="4">
                <a:latin typeface="Times New Roman"/>
                <a:cs typeface="Times New Roman"/>
              </a:rPr>
              <a:t> </a:t>
            </a:r>
            <a:r>
              <a:rPr sz="2400">
                <a:latin typeface="Times New Roman"/>
                <a:cs typeface="Times New Roman"/>
              </a:rPr>
              <a:t>determined</a:t>
            </a:r>
            <a:r>
              <a:rPr sz="2400" spc="-30">
                <a:latin typeface="Times New Roman"/>
                <a:cs typeface="Times New Roman"/>
              </a:rPr>
              <a:t> </a:t>
            </a:r>
            <a:r>
              <a:rPr sz="2400">
                <a:latin typeface="Times New Roman"/>
                <a:cs typeface="Times New Roman"/>
              </a:rPr>
              <a:t>during</a:t>
            </a:r>
            <a:r>
              <a:rPr sz="2400" spc="-15">
                <a:latin typeface="Times New Roman"/>
                <a:cs typeface="Times New Roman"/>
              </a:rPr>
              <a:t> </a:t>
            </a:r>
            <a:r>
              <a:rPr sz="2400">
                <a:latin typeface="Times New Roman"/>
                <a:cs typeface="Times New Roman"/>
              </a:rPr>
              <a:t>project</a:t>
            </a:r>
            <a:r>
              <a:rPr sz="2400" spc="-11">
                <a:latin typeface="Times New Roman"/>
                <a:cs typeface="Times New Roman"/>
              </a:rPr>
              <a:t> </a:t>
            </a:r>
            <a:r>
              <a:rPr sz="2400">
                <a:latin typeface="Times New Roman"/>
                <a:cs typeface="Times New Roman"/>
              </a:rPr>
              <a:t>planning</a:t>
            </a:r>
            <a:r>
              <a:rPr sz="2400" spc="-26">
                <a:latin typeface="Times New Roman"/>
                <a:cs typeface="Times New Roman"/>
              </a:rPr>
              <a:t> </a:t>
            </a:r>
            <a:r>
              <a:rPr sz="2400">
                <a:latin typeface="Times New Roman"/>
                <a:cs typeface="Times New Roman"/>
              </a:rPr>
              <a:t>phase.</a:t>
            </a:r>
          </a:p>
          <a:p>
            <a:pPr marL="180975" marR="3810" indent="-171926" algn="just">
              <a:lnSpc>
                <a:spcPts val="2595"/>
              </a:lnSpc>
              <a:spcBef>
                <a:spcPts val="743"/>
              </a:spcBef>
              <a:buFont typeface="Wingdings"/>
              <a:buChar char=""/>
              <a:tabLst>
                <a:tab pos="181451" algn="l"/>
              </a:tabLst>
            </a:pPr>
            <a:r>
              <a:rPr sz="2400" b="1" u="sng">
                <a:uFill>
                  <a:solidFill>
                    <a:srgbClr val="000000"/>
                  </a:solidFill>
                </a:uFill>
                <a:latin typeface="Times New Roman"/>
                <a:cs typeface="Times New Roman"/>
              </a:rPr>
              <a:t>Planned</a:t>
            </a:r>
            <a:r>
              <a:rPr sz="2400" b="1" u="sng" spc="-68">
                <a:uFill>
                  <a:solidFill>
                    <a:srgbClr val="000000"/>
                  </a:solidFill>
                </a:uFill>
                <a:latin typeface="Times New Roman"/>
                <a:cs typeface="Times New Roman"/>
              </a:rPr>
              <a:t> </a:t>
            </a:r>
            <a:r>
              <a:rPr sz="2400" b="1" u="sng" spc="-45">
                <a:uFill>
                  <a:solidFill>
                    <a:srgbClr val="000000"/>
                  </a:solidFill>
                </a:uFill>
                <a:latin typeface="Times New Roman"/>
                <a:cs typeface="Times New Roman"/>
              </a:rPr>
              <a:t>Value</a:t>
            </a:r>
            <a:r>
              <a:rPr sz="2400" b="1" u="sng" spc="-15">
                <a:uFill>
                  <a:solidFill>
                    <a:srgbClr val="000000"/>
                  </a:solidFill>
                </a:uFill>
                <a:latin typeface="Times New Roman"/>
                <a:cs typeface="Times New Roman"/>
              </a:rPr>
              <a:t> </a:t>
            </a:r>
            <a:r>
              <a:rPr sz="2400" b="1" u="sng">
                <a:uFill>
                  <a:solidFill>
                    <a:srgbClr val="000000"/>
                  </a:solidFill>
                </a:uFill>
                <a:latin typeface="Times New Roman"/>
                <a:cs typeface="Times New Roman"/>
              </a:rPr>
              <a:t>(PV):</a:t>
            </a:r>
            <a:r>
              <a:rPr sz="2400" b="1" u="sng" spc="-23">
                <a:latin typeface="Times New Roman"/>
                <a:cs typeface="Times New Roman"/>
              </a:rPr>
              <a:t> </a:t>
            </a:r>
            <a:r>
              <a:rPr sz="2400">
                <a:latin typeface="Times New Roman"/>
                <a:cs typeface="Times New Roman"/>
              </a:rPr>
              <a:t>Also called</a:t>
            </a:r>
            <a:r>
              <a:rPr sz="2400" spc="-8">
                <a:latin typeface="Times New Roman"/>
                <a:cs typeface="Times New Roman"/>
              </a:rPr>
              <a:t> </a:t>
            </a:r>
            <a:r>
              <a:rPr sz="2400">
                <a:latin typeface="Times New Roman"/>
                <a:cs typeface="Times New Roman"/>
              </a:rPr>
              <a:t>the</a:t>
            </a:r>
            <a:r>
              <a:rPr sz="2400" spc="8">
                <a:latin typeface="Times New Roman"/>
                <a:cs typeface="Times New Roman"/>
              </a:rPr>
              <a:t> </a:t>
            </a:r>
            <a:r>
              <a:rPr sz="2400">
                <a:solidFill>
                  <a:srgbClr val="FF0000"/>
                </a:solidFill>
                <a:latin typeface="Times New Roman"/>
                <a:cs typeface="Times New Roman"/>
              </a:rPr>
              <a:t>Budgeted</a:t>
            </a:r>
            <a:r>
              <a:rPr sz="2400" spc="-19">
                <a:solidFill>
                  <a:srgbClr val="FF0000"/>
                </a:solidFill>
                <a:latin typeface="Times New Roman"/>
                <a:cs typeface="Times New Roman"/>
              </a:rPr>
              <a:t> </a:t>
            </a:r>
            <a:r>
              <a:rPr sz="2400">
                <a:solidFill>
                  <a:srgbClr val="FF0000"/>
                </a:solidFill>
                <a:latin typeface="Times New Roman"/>
                <a:cs typeface="Times New Roman"/>
              </a:rPr>
              <a:t>Cost of</a:t>
            </a:r>
            <a:r>
              <a:rPr sz="2400" spc="-49">
                <a:solidFill>
                  <a:srgbClr val="FF0000"/>
                </a:solidFill>
                <a:latin typeface="Times New Roman"/>
                <a:cs typeface="Times New Roman"/>
              </a:rPr>
              <a:t> Work </a:t>
            </a:r>
            <a:r>
              <a:rPr sz="2400" spc="-589">
                <a:solidFill>
                  <a:srgbClr val="FF0000"/>
                </a:solidFill>
                <a:latin typeface="Times New Roman"/>
                <a:cs typeface="Times New Roman"/>
              </a:rPr>
              <a:t> </a:t>
            </a:r>
            <a:r>
              <a:rPr sz="2400">
                <a:solidFill>
                  <a:srgbClr val="FF0000"/>
                </a:solidFill>
                <a:latin typeface="Times New Roman"/>
                <a:cs typeface="Times New Roman"/>
              </a:rPr>
              <a:t>Scheduled (BCWS)</a:t>
            </a:r>
            <a:r>
              <a:rPr sz="2400">
                <a:latin typeface="Times New Roman"/>
                <a:cs typeface="Times New Roman"/>
              </a:rPr>
              <a:t>. It is the amount that the project is </a:t>
            </a:r>
            <a:r>
              <a:rPr sz="2400" spc="4">
                <a:latin typeface="Times New Roman"/>
                <a:cs typeface="Times New Roman"/>
              </a:rPr>
              <a:t> </a:t>
            </a:r>
            <a:r>
              <a:rPr sz="2400">
                <a:latin typeface="Times New Roman"/>
                <a:cs typeface="Times New Roman"/>
              </a:rPr>
              <a:t>supposed</a:t>
            </a:r>
            <a:r>
              <a:rPr sz="2400" spc="-26">
                <a:latin typeface="Times New Roman"/>
                <a:cs typeface="Times New Roman"/>
              </a:rPr>
              <a:t> </a:t>
            </a:r>
            <a:r>
              <a:rPr sz="2400">
                <a:latin typeface="Times New Roman"/>
                <a:cs typeface="Times New Roman"/>
              </a:rPr>
              <a:t>to be complete</a:t>
            </a:r>
            <a:r>
              <a:rPr sz="2400" spc="-19">
                <a:latin typeface="Times New Roman"/>
                <a:cs typeface="Times New Roman"/>
              </a:rPr>
              <a:t> </a:t>
            </a:r>
            <a:r>
              <a:rPr sz="2400">
                <a:latin typeface="Times New Roman"/>
                <a:cs typeface="Times New Roman"/>
              </a:rPr>
              <a:t>up</a:t>
            </a:r>
            <a:r>
              <a:rPr sz="2400" spc="-11">
                <a:latin typeface="Times New Roman"/>
                <a:cs typeface="Times New Roman"/>
              </a:rPr>
              <a:t> </a:t>
            </a:r>
            <a:r>
              <a:rPr sz="2400">
                <a:latin typeface="Times New Roman"/>
                <a:cs typeface="Times New Roman"/>
              </a:rPr>
              <a:t>to that </a:t>
            </a:r>
            <a:r>
              <a:rPr sz="2400" spc="-4">
                <a:latin typeface="Times New Roman"/>
                <a:cs typeface="Times New Roman"/>
              </a:rPr>
              <a:t>status</a:t>
            </a:r>
            <a:r>
              <a:rPr sz="2400" spc="4">
                <a:latin typeface="Times New Roman"/>
                <a:cs typeface="Times New Roman"/>
              </a:rPr>
              <a:t> point.</a:t>
            </a:r>
            <a:endParaRPr sz="2400">
              <a:latin typeface="Times New Roman"/>
              <a:cs typeface="Times New Roman"/>
            </a:endParaRPr>
          </a:p>
          <a:p>
            <a:pPr marL="180975" marR="186690" indent="-171926" algn="just">
              <a:lnSpc>
                <a:spcPct val="90000"/>
              </a:lnSpc>
              <a:spcBef>
                <a:spcPts val="705"/>
              </a:spcBef>
              <a:buFont typeface="Wingdings"/>
              <a:buChar char=""/>
              <a:tabLst>
                <a:tab pos="181451" algn="l"/>
                <a:tab pos="5930741" algn="l"/>
              </a:tabLst>
            </a:pPr>
            <a:r>
              <a:rPr sz="2400" b="1" u="sng">
                <a:uFill>
                  <a:solidFill>
                    <a:srgbClr val="000000"/>
                  </a:solidFill>
                </a:uFill>
                <a:latin typeface="Times New Roman"/>
                <a:cs typeface="Times New Roman"/>
              </a:rPr>
              <a:t>Earned </a:t>
            </a:r>
            <a:r>
              <a:rPr sz="2400" b="1" u="sng" spc="-45">
                <a:uFill>
                  <a:solidFill>
                    <a:srgbClr val="000000"/>
                  </a:solidFill>
                </a:uFill>
                <a:latin typeface="Times New Roman"/>
                <a:cs typeface="Times New Roman"/>
              </a:rPr>
              <a:t>Value </a:t>
            </a:r>
            <a:r>
              <a:rPr sz="2400" b="1" u="sng">
                <a:uFill>
                  <a:solidFill>
                    <a:srgbClr val="000000"/>
                  </a:solidFill>
                </a:uFill>
                <a:latin typeface="Times New Roman"/>
                <a:cs typeface="Times New Roman"/>
              </a:rPr>
              <a:t>(EV):</a:t>
            </a:r>
            <a:r>
              <a:rPr sz="2400" b="1" u="sng">
                <a:latin typeface="Times New Roman"/>
                <a:cs typeface="Times New Roman"/>
              </a:rPr>
              <a:t> </a:t>
            </a:r>
            <a:r>
              <a:rPr sz="2400">
                <a:latin typeface="Times New Roman"/>
                <a:cs typeface="Times New Roman"/>
              </a:rPr>
              <a:t>Also called the </a:t>
            </a:r>
            <a:r>
              <a:rPr sz="2400">
                <a:solidFill>
                  <a:srgbClr val="C00000"/>
                </a:solidFill>
                <a:latin typeface="Times New Roman"/>
                <a:cs typeface="Times New Roman"/>
              </a:rPr>
              <a:t>Budget Cost of </a:t>
            </a:r>
            <a:r>
              <a:rPr sz="2400" spc="-49">
                <a:solidFill>
                  <a:srgbClr val="C00000"/>
                </a:solidFill>
                <a:latin typeface="Times New Roman"/>
                <a:cs typeface="Times New Roman"/>
              </a:rPr>
              <a:t>Work </a:t>
            </a:r>
            <a:r>
              <a:rPr sz="2400" spc="-45">
                <a:solidFill>
                  <a:srgbClr val="C00000"/>
                </a:solidFill>
                <a:latin typeface="Times New Roman"/>
                <a:cs typeface="Times New Roman"/>
              </a:rPr>
              <a:t> </a:t>
            </a:r>
            <a:r>
              <a:rPr sz="2400">
                <a:solidFill>
                  <a:srgbClr val="C00000"/>
                </a:solidFill>
                <a:latin typeface="Times New Roman"/>
                <a:cs typeface="Times New Roman"/>
              </a:rPr>
              <a:t>Performed (BCWP), </a:t>
            </a:r>
            <a:r>
              <a:rPr sz="2400">
                <a:latin typeface="Times New Roman"/>
                <a:cs typeface="Times New Roman"/>
              </a:rPr>
              <a:t>the EV </a:t>
            </a:r>
            <a:r>
              <a:rPr sz="2400" spc="-8">
                <a:latin typeface="Times New Roman"/>
                <a:cs typeface="Times New Roman"/>
              </a:rPr>
              <a:t>is </a:t>
            </a:r>
            <a:r>
              <a:rPr sz="2400">
                <a:latin typeface="Times New Roman"/>
                <a:cs typeface="Times New Roman"/>
              </a:rPr>
              <a:t>the measure of the work </a:t>
            </a:r>
            <a:r>
              <a:rPr sz="2400" spc="4">
                <a:latin typeface="Times New Roman"/>
                <a:cs typeface="Times New Roman"/>
              </a:rPr>
              <a:t> </a:t>
            </a:r>
            <a:r>
              <a:rPr sz="2400">
                <a:latin typeface="Times New Roman"/>
                <a:cs typeface="Times New Roman"/>
              </a:rPr>
              <a:t>performed at a specific point in </a:t>
            </a:r>
            <a:r>
              <a:rPr sz="2400" spc="-4">
                <a:latin typeface="Times New Roman"/>
                <a:cs typeface="Times New Roman"/>
              </a:rPr>
              <a:t>time, </a:t>
            </a:r>
            <a:r>
              <a:rPr sz="2400">
                <a:latin typeface="Times New Roman"/>
                <a:cs typeface="Times New Roman"/>
              </a:rPr>
              <a:t>expressed in terms of </a:t>
            </a:r>
            <a:r>
              <a:rPr sz="2400" spc="4">
                <a:latin typeface="Times New Roman"/>
                <a:cs typeface="Times New Roman"/>
              </a:rPr>
              <a:t> </a:t>
            </a:r>
            <a:r>
              <a:rPr sz="2400">
                <a:latin typeface="Times New Roman"/>
                <a:cs typeface="Times New Roman"/>
              </a:rPr>
              <a:t>the</a:t>
            </a:r>
            <a:r>
              <a:rPr sz="2400" spc="15">
                <a:latin typeface="Times New Roman"/>
                <a:cs typeface="Times New Roman"/>
              </a:rPr>
              <a:t> </a:t>
            </a:r>
            <a:r>
              <a:rPr sz="2400">
                <a:latin typeface="Times New Roman"/>
                <a:cs typeface="Times New Roman"/>
              </a:rPr>
              <a:t>approved</a:t>
            </a:r>
            <a:r>
              <a:rPr sz="2400" spc="-15">
                <a:latin typeface="Times New Roman"/>
                <a:cs typeface="Times New Roman"/>
              </a:rPr>
              <a:t> </a:t>
            </a:r>
            <a:r>
              <a:rPr sz="2400">
                <a:latin typeface="Times New Roman"/>
                <a:cs typeface="Times New Roman"/>
              </a:rPr>
              <a:t>budget</a:t>
            </a:r>
            <a:r>
              <a:rPr sz="2400" spc="-8">
                <a:latin typeface="Times New Roman"/>
                <a:cs typeface="Times New Roman"/>
              </a:rPr>
              <a:t> </a:t>
            </a:r>
            <a:r>
              <a:rPr sz="2400">
                <a:latin typeface="Times New Roman"/>
                <a:cs typeface="Times New Roman"/>
              </a:rPr>
              <a:t>authorized</a:t>
            </a:r>
            <a:r>
              <a:rPr sz="2400" spc="-19">
                <a:latin typeface="Times New Roman"/>
                <a:cs typeface="Times New Roman"/>
              </a:rPr>
              <a:t> </a:t>
            </a:r>
            <a:r>
              <a:rPr sz="2400">
                <a:latin typeface="Times New Roman"/>
                <a:cs typeface="Times New Roman"/>
              </a:rPr>
              <a:t>for</a:t>
            </a:r>
            <a:r>
              <a:rPr sz="2400" spc="4">
                <a:latin typeface="Times New Roman"/>
                <a:cs typeface="Times New Roman"/>
              </a:rPr>
              <a:t> </a:t>
            </a:r>
            <a:r>
              <a:rPr sz="2400">
                <a:latin typeface="Times New Roman"/>
                <a:cs typeface="Times New Roman"/>
              </a:rPr>
              <a:t>that</a:t>
            </a:r>
            <a:r>
              <a:rPr sz="2400" spc="4">
                <a:latin typeface="Times New Roman"/>
                <a:cs typeface="Times New Roman"/>
              </a:rPr>
              <a:t> </a:t>
            </a:r>
            <a:r>
              <a:rPr sz="2400">
                <a:latin typeface="Times New Roman"/>
                <a:cs typeface="Times New Roman"/>
              </a:rPr>
              <a:t>work.	It is the </a:t>
            </a:r>
            <a:r>
              <a:rPr sz="2400" spc="4">
                <a:latin typeface="Times New Roman"/>
                <a:cs typeface="Times New Roman"/>
              </a:rPr>
              <a:t> </a:t>
            </a:r>
            <a:r>
              <a:rPr sz="2400">
                <a:latin typeface="Times New Roman"/>
                <a:cs typeface="Times New Roman"/>
              </a:rPr>
              <a:t>amount</a:t>
            </a:r>
            <a:r>
              <a:rPr sz="2400" spc="-26">
                <a:latin typeface="Times New Roman"/>
                <a:cs typeface="Times New Roman"/>
              </a:rPr>
              <a:t> </a:t>
            </a:r>
            <a:r>
              <a:rPr sz="2400">
                <a:latin typeface="Times New Roman"/>
                <a:cs typeface="Times New Roman"/>
              </a:rPr>
              <a:t>that</a:t>
            </a:r>
            <a:r>
              <a:rPr sz="2400" spc="-11">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project</a:t>
            </a:r>
            <a:r>
              <a:rPr sz="2400" spc="-23">
                <a:latin typeface="Times New Roman"/>
                <a:cs typeface="Times New Roman"/>
              </a:rPr>
              <a:t> </a:t>
            </a:r>
            <a:r>
              <a:rPr sz="2400">
                <a:latin typeface="Times New Roman"/>
                <a:cs typeface="Times New Roman"/>
              </a:rPr>
              <a:t>is</a:t>
            </a:r>
            <a:r>
              <a:rPr sz="2400" spc="4">
                <a:latin typeface="Times New Roman"/>
                <a:cs typeface="Times New Roman"/>
              </a:rPr>
              <a:t> </a:t>
            </a:r>
            <a:r>
              <a:rPr sz="2400">
                <a:latin typeface="Times New Roman"/>
                <a:cs typeface="Times New Roman"/>
              </a:rPr>
              <a:t>actually</a:t>
            </a:r>
            <a:r>
              <a:rPr sz="2400" spc="-11">
                <a:latin typeface="Times New Roman"/>
                <a:cs typeface="Times New Roman"/>
              </a:rPr>
              <a:t> </a:t>
            </a:r>
            <a:r>
              <a:rPr sz="2400">
                <a:latin typeface="Times New Roman"/>
                <a:cs typeface="Times New Roman"/>
              </a:rPr>
              <a:t>complete</a:t>
            </a:r>
            <a:r>
              <a:rPr sz="2400" spc="-30">
                <a:latin typeface="Times New Roman"/>
                <a:cs typeface="Times New Roman"/>
              </a:rPr>
              <a:t> </a:t>
            </a:r>
            <a:r>
              <a:rPr sz="2400">
                <a:latin typeface="Times New Roman"/>
                <a:cs typeface="Times New Roman"/>
              </a:rPr>
              <a:t>up</a:t>
            </a:r>
            <a:r>
              <a:rPr sz="2400" spc="8">
                <a:latin typeface="Times New Roman"/>
                <a:cs typeface="Times New Roman"/>
              </a:rPr>
              <a:t> </a:t>
            </a:r>
            <a:r>
              <a:rPr sz="2400" spc="-8">
                <a:latin typeface="Times New Roman"/>
                <a:cs typeface="Times New Roman"/>
              </a:rPr>
              <a:t>to</a:t>
            </a:r>
            <a:r>
              <a:rPr sz="2400" spc="4">
                <a:latin typeface="Times New Roman"/>
                <a:cs typeface="Times New Roman"/>
              </a:rPr>
              <a:t> </a:t>
            </a:r>
            <a:r>
              <a:rPr sz="2400">
                <a:latin typeface="Times New Roman"/>
                <a:cs typeface="Times New Roman"/>
              </a:rPr>
              <a:t>that</a:t>
            </a:r>
            <a:r>
              <a:rPr sz="2400" spc="-15">
                <a:latin typeface="Times New Roman"/>
                <a:cs typeface="Times New Roman"/>
              </a:rPr>
              <a:t> </a:t>
            </a:r>
            <a:r>
              <a:rPr sz="2400">
                <a:latin typeface="Times New Roman"/>
                <a:cs typeface="Times New Roman"/>
              </a:rPr>
              <a:t>status </a:t>
            </a:r>
            <a:r>
              <a:rPr sz="2400" spc="-589">
                <a:latin typeface="Times New Roman"/>
                <a:cs typeface="Times New Roman"/>
              </a:rPr>
              <a:t> </a:t>
            </a:r>
            <a:r>
              <a:rPr sz="2400">
                <a:latin typeface="Times New Roman"/>
                <a:cs typeface="Times New Roman"/>
              </a:rPr>
              <a:t>point.</a:t>
            </a:r>
          </a:p>
        </p:txBody>
      </p:sp>
      <p:sp>
        <p:nvSpPr>
          <p:cNvPr id="3" name="Slide Number Placeholder 2">
            <a:extLst>
              <a:ext uri="{FF2B5EF4-FFF2-40B4-BE49-F238E27FC236}">
                <a16:creationId xmlns:a16="http://schemas.microsoft.com/office/drawing/2014/main" id="{B2FC221A-C0F6-656F-6802-33B7BAA0C945}"/>
              </a:ext>
            </a:extLst>
          </p:cNvPr>
          <p:cNvSpPr>
            <a:spLocks noGrp="1"/>
          </p:cNvSpPr>
          <p:nvPr>
            <p:ph type="sldNum" sz="quarter" idx="7"/>
          </p:nvPr>
        </p:nvSpPr>
        <p:spPr/>
        <p:txBody>
          <a:bodyPr/>
          <a:lstStyle/>
          <a:p>
            <a:fld id="{B6F15528-21DE-4FAA-801E-634DDDAF4B2B}" type="slidenum">
              <a:rPr lang="en-US" smtClean="0"/>
              <a:t>105</a:t>
            </a:fld>
            <a:endParaRPr lang="en-US"/>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0552" y="1066800"/>
            <a:ext cx="7922896" cy="3774847"/>
          </a:xfrm>
          <a:prstGeom prst="rect">
            <a:avLst/>
          </a:prstGeom>
        </p:spPr>
        <p:txBody>
          <a:bodyPr vert="horz" wrap="square" lIns="0" tIns="461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3810" indent="-171926" algn="just">
              <a:lnSpc>
                <a:spcPct val="90000"/>
              </a:lnSpc>
              <a:spcBef>
                <a:spcPts val="363"/>
              </a:spcBef>
              <a:buFont typeface="Wingdings"/>
              <a:buChar char=""/>
              <a:tabLst>
                <a:tab pos="181451" algn="l"/>
                <a:tab pos="5261134" algn="l"/>
              </a:tabLst>
            </a:pPr>
            <a:r>
              <a:rPr sz="2400" b="1" u="sng">
                <a:uFill>
                  <a:solidFill>
                    <a:srgbClr val="000000"/>
                  </a:solidFill>
                </a:uFill>
                <a:latin typeface="Times New Roman"/>
                <a:cs typeface="Times New Roman"/>
              </a:rPr>
              <a:t>Actual Cost (AC):</a:t>
            </a:r>
            <a:r>
              <a:rPr sz="2400" b="1" u="sng">
                <a:latin typeface="Times New Roman"/>
                <a:cs typeface="Times New Roman"/>
              </a:rPr>
              <a:t> </a:t>
            </a:r>
            <a:r>
              <a:rPr sz="2400">
                <a:latin typeface="Times New Roman"/>
                <a:cs typeface="Times New Roman"/>
              </a:rPr>
              <a:t>Also called the </a:t>
            </a:r>
            <a:r>
              <a:rPr sz="2400">
                <a:solidFill>
                  <a:srgbClr val="C00000"/>
                </a:solidFill>
                <a:latin typeface="Times New Roman"/>
                <a:cs typeface="Times New Roman"/>
              </a:rPr>
              <a:t>Actual Cost of </a:t>
            </a:r>
            <a:r>
              <a:rPr sz="2400" spc="-49">
                <a:solidFill>
                  <a:srgbClr val="C00000"/>
                </a:solidFill>
                <a:latin typeface="Times New Roman"/>
                <a:cs typeface="Times New Roman"/>
              </a:rPr>
              <a:t>Work </a:t>
            </a:r>
            <a:r>
              <a:rPr sz="2400" spc="-45">
                <a:solidFill>
                  <a:srgbClr val="C00000"/>
                </a:solidFill>
                <a:latin typeface="Times New Roman"/>
                <a:cs typeface="Times New Roman"/>
              </a:rPr>
              <a:t> </a:t>
            </a:r>
            <a:r>
              <a:rPr sz="2400">
                <a:solidFill>
                  <a:srgbClr val="C00000"/>
                </a:solidFill>
                <a:latin typeface="Times New Roman"/>
                <a:cs typeface="Times New Roman"/>
              </a:rPr>
              <a:t>Performed</a:t>
            </a:r>
            <a:r>
              <a:rPr sz="2400" spc="-30">
                <a:solidFill>
                  <a:srgbClr val="C00000"/>
                </a:solidFill>
                <a:latin typeface="Times New Roman"/>
                <a:cs typeface="Times New Roman"/>
              </a:rPr>
              <a:t> </a:t>
            </a:r>
            <a:r>
              <a:rPr sz="2400">
                <a:solidFill>
                  <a:srgbClr val="C00000"/>
                </a:solidFill>
                <a:latin typeface="Times New Roman"/>
                <a:cs typeface="Times New Roman"/>
              </a:rPr>
              <a:t>(ACWP),</a:t>
            </a:r>
            <a:r>
              <a:rPr sz="2400" spc="-11">
                <a:solidFill>
                  <a:srgbClr val="C00000"/>
                </a:solidFill>
                <a:latin typeface="Times New Roman"/>
                <a:cs typeface="Times New Roman"/>
              </a:rPr>
              <a:t> </a:t>
            </a:r>
            <a:r>
              <a:rPr sz="2400">
                <a:latin typeface="Times New Roman"/>
                <a:cs typeface="Times New Roman"/>
              </a:rPr>
              <a:t>the</a:t>
            </a:r>
            <a:r>
              <a:rPr sz="2400" spc="-135">
                <a:latin typeface="Times New Roman"/>
                <a:cs typeface="Times New Roman"/>
              </a:rPr>
              <a:t> </a:t>
            </a:r>
            <a:r>
              <a:rPr sz="2400">
                <a:latin typeface="Times New Roman"/>
                <a:cs typeface="Times New Roman"/>
              </a:rPr>
              <a:t>AC </a:t>
            </a:r>
            <a:r>
              <a:rPr sz="2400" spc="-4">
                <a:latin typeface="Times New Roman"/>
                <a:cs typeface="Times New Roman"/>
              </a:rPr>
              <a:t>is</a:t>
            </a:r>
            <a:r>
              <a:rPr sz="2400">
                <a:latin typeface="Times New Roman"/>
                <a:cs typeface="Times New Roman"/>
              </a:rPr>
              <a:t> the</a:t>
            </a:r>
            <a:r>
              <a:rPr sz="2400" spc="8">
                <a:latin typeface="Times New Roman"/>
                <a:cs typeface="Times New Roman"/>
              </a:rPr>
              <a:t> </a:t>
            </a:r>
            <a:r>
              <a:rPr sz="2400">
                <a:latin typeface="Times New Roman"/>
                <a:cs typeface="Times New Roman"/>
              </a:rPr>
              <a:t>realized</a:t>
            </a:r>
            <a:r>
              <a:rPr sz="2400" spc="-19">
                <a:latin typeface="Times New Roman"/>
                <a:cs typeface="Times New Roman"/>
              </a:rPr>
              <a:t> </a:t>
            </a:r>
            <a:r>
              <a:rPr sz="2400">
                <a:latin typeface="Times New Roman"/>
                <a:cs typeface="Times New Roman"/>
              </a:rPr>
              <a:t>cost</a:t>
            </a:r>
            <a:r>
              <a:rPr sz="2400" spc="-8">
                <a:latin typeface="Times New Roman"/>
                <a:cs typeface="Times New Roman"/>
              </a:rPr>
              <a:t> </a:t>
            </a:r>
            <a:r>
              <a:rPr sz="2400">
                <a:latin typeface="Times New Roman"/>
                <a:cs typeface="Times New Roman"/>
              </a:rPr>
              <a:t>for</a:t>
            </a:r>
            <a:r>
              <a:rPr sz="2400" spc="-15">
                <a:latin typeface="Times New Roman"/>
                <a:cs typeface="Times New Roman"/>
              </a:rPr>
              <a:t> </a:t>
            </a:r>
            <a:r>
              <a:rPr sz="2400">
                <a:latin typeface="Times New Roman"/>
                <a:cs typeface="Times New Roman"/>
              </a:rPr>
              <a:t>the work </a:t>
            </a:r>
            <a:r>
              <a:rPr sz="2400" spc="-589">
                <a:latin typeface="Times New Roman"/>
                <a:cs typeface="Times New Roman"/>
              </a:rPr>
              <a:t> </a:t>
            </a:r>
            <a:r>
              <a:rPr sz="2400">
                <a:latin typeface="Times New Roman"/>
                <a:cs typeface="Times New Roman"/>
              </a:rPr>
              <a:t>performed</a:t>
            </a:r>
            <a:r>
              <a:rPr sz="2400" spc="-19">
                <a:latin typeface="Times New Roman"/>
                <a:cs typeface="Times New Roman"/>
              </a:rPr>
              <a:t> </a:t>
            </a:r>
            <a:r>
              <a:rPr sz="2400">
                <a:latin typeface="Times New Roman"/>
                <a:cs typeface="Times New Roman"/>
              </a:rPr>
              <a:t>during</a:t>
            </a:r>
            <a:r>
              <a:rPr sz="2400" spc="-8">
                <a:latin typeface="Times New Roman"/>
                <a:cs typeface="Times New Roman"/>
              </a:rPr>
              <a:t> </a:t>
            </a:r>
            <a:r>
              <a:rPr sz="2400">
                <a:latin typeface="Times New Roman"/>
                <a:cs typeface="Times New Roman"/>
              </a:rPr>
              <a:t>a</a:t>
            </a:r>
            <a:r>
              <a:rPr sz="2400" spc="15">
                <a:latin typeface="Times New Roman"/>
                <a:cs typeface="Times New Roman"/>
              </a:rPr>
              <a:t> </a:t>
            </a:r>
            <a:r>
              <a:rPr sz="2400">
                <a:latin typeface="Times New Roman"/>
                <a:cs typeface="Times New Roman"/>
              </a:rPr>
              <a:t>specific</a:t>
            </a:r>
            <a:r>
              <a:rPr sz="2400" spc="-4">
                <a:latin typeface="Times New Roman"/>
                <a:cs typeface="Times New Roman"/>
              </a:rPr>
              <a:t> </a:t>
            </a:r>
            <a:r>
              <a:rPr sz="2400">
                <a:latin typeface="Times New Roman"/>
                <a:cs typeface="Times New Roman"/>
              </a:rPr>
              <a:t>time</a:t>
            </a:r>
            <a:r>
              <a:rPr sz="2400" spc="11">
                <a:latin typeface="Times New Roman"/>
                <a:cs typeface="Times New Roman"/>
              </a:rPr>
              <a:t> </a:t>
            </a:r>
            <a:r>
              <a:rPr sz="2400">
                <a:latin typeface="Times New Roman"/>
                <a:cs typeface="Times New Roman"/>
              </a:rPr>
              <a:t>period.	It</a:t>
            </a:r>
            <a:r>
              <a:rPr sz="2400" spc="-15">
                <a:latin typeface="Times New Roman"/>
                <a:cs typeface="Times New Roman"/>
              </a:rPr>
              <a:t> </a:t>
            </a:r>
            <a:r>
              <a:rPr sz="2400">
                <a:latin typeface="Times New Roman"/>
                <a:cs typeface="Times New Roman"/>
              </a:rPr>
              <a:t>is</a:t>
            </a:r>
            <a:r>
              <a:rPr sz="2400" spc="-4">
                <a:latin typeface="Times New Roman"/>
                <a:cs typeface="Times New Roman"/>
              </a:rPr>
              <a:t> </a:t>
            </a:r>
            <a:r>
              <a:rPr sz="2400">
                <a:latin typeface="Times New Roman"/>
                <a:cs typeface="Times New Roman"/>
              </a:rPr>
              <a:t>the</a:t>
            </a:r>
            <a:r>
              <a:rPr sz="2400" spc="-15">
                <a:solidFill>
                  <a:srgbClr val="0462C1"/>
                </a:solidFill>
                <a:latin typeface="Times New Roman"/>
                <a:cs typeface="Times New Roman"/>
              </a:rPr>
              <a:t> </a:t>
            </a:r>
            <a:r>
              <a:rPr sz="2400">
                <a:uFill>
                  <a:solidFill>
                    <a:srgbClr val="0462C1"/>
                  </a:solidFill>
                </a:uFill>
                <a:latin typeface="Times New Roman"/>
                <a:cs typeface="Times New Roman"/>
              </a:rPr>
              <a:t>actual</a:t>
            </a:r>
            <a:r>
              <a:rPr lang="en-US" sz="2400">
                <a:latin typeface="Times New Roman"/>
                <a:cs typeface="Times New Roman"/>
              </a:rPr>
              <a:t> </a:t>
            </a:r>
            <a:r>
              <a:rPr sz="2400">
                <a:uFill>
                  <a:solidFill>
                    <a:srgbClr val="0462C1"/>
                  </a:solidFill>
                </a:uFill>
                <a:latin typeface="Times New Roman"/>
                <a:cs typeface="Times New Roman"/>
              </a:rPr>
              <a:t>cost</a:t>
            </a:r>
            <a:r>
              <a:rPr sz="2400">
                <a:solidFill>
                  <a:srgbClr val="0462C1"/>
                </a:solidFill>
                <a:latin typeface="Times New Roman"/>
                <a:cs typeface="Times New Roman"/>
              </a:rPr>
              <a:t> </a:t>
            </a:r>
            <a:r>
              <a:rPr sz="2400">
                <a:latin typeface="Times New Roman"/>
                <a:cs typeface="Times New Roman"/>
              </a:rPr>
              <a:t>of the work up to that </a:t>
            </a:r>
            <a:r>
              <a:rPr sz="2400" spc="-4">
                <a:latin typeface="Times New Roman"/>
                <a:cs typeface="Times New Roman"/>
              </a:rPr>
              <a:t>status </a:t>
            </a:r>
            <a:r>
              <a:rPr sz="2400">
                <a:latin typeface="Times New Roman"/>
                <a:cs typeface="Times New Roman"/>
              </a:rPr>
              <a:t>point. Generally</a:t>
            </a:r>
            <a:r>
              <a:rPr lang="en-US" sz="2400">
                <a:latin typeface="Times New Roman"/>
                <a:cs typeface="Times New Roman"/>
              </a:rPr>
              <a:t>,</a:t>
            </a:r>
            <a:r>
              <a:rPr sz="2400">
                <a:latin typeface="Times New Roman"/>
                <a:cs typeface="Times New Roman"/>
              </a:rPr>
              <a:t> employee </a:t>
            </a:r>
            <a:r>
              <a:rPr sz="2400" spc="-589">
                <a:latin typeface="Times New Roman"/>
                <a:cs typeface="Times New Roman"/>
              </a:rPr>
              <a:t> </a:t>
            </a:r>
            <a:r>
              <a:rPr sz="2400">
                <a:latin typeface="Times New Roman"/>
                <a:cs typeface="Times New Roman"/>
              </a:rPr>
              <a:t>hours need to be converted into a cost, and all project costs </a:t>
            </a:r>
            <a:r>
              <a:rPr sz="2400" spc="4">
                <a:latin typeface="Times New Roman"/>
                <a:cs typeface="Times New Roman"/>
              </a:rPr>
              <a:t> </a:t>
            </a:r>
            <a:r>
              <a:rPr sz="2400">
                <a:latin typeface="Times New Roman"/>
                <a:cs typeface="Times New Roman"/>
              </a:rPr>
              <a:t>need</a:t>
            </a:r>
            <a:r>
              <a:rPr sz="2400" spc="-15">
                <a:latin typeface="Times New Roman"/>
                <a:cs typeface="Times New Roman"/>
              </a:rPr>
              <a:t> </a:t>
            </a:r>
            <a:r>
              <a:rPr sz="2400">
                <a:latin typeface="Times New Roman"/>
                <a:cs typeface="Times New Roman"/>
              </a:rPr>
              <a:t>to be added</a:t>
            </a:r>
            <a:r>
              <a:rPr sz="2400" spc="-19">
                <a:latin typeface="Times New Roman"/>
                <a:cs typeface="Times New Roman"/>
              </a:rPr>
              <a:t> </a:t>
            </a:r>
            <a:r>
              <a:rPr sz="2400">
                <a:latin typeface="Times New Roman"/>
                <a:cs typeface="Times New Roman"/>
              </a:rPr>
              <a:t>up,</a:t>
            </a:r>
            <a:r>
              <a:rPr sz="2400" spc="-15">
                <a:latin typeface="Times New Roman"/>
                <a:cs typeface="Times New Roman"/>
              </a:rPr>
              <a:t> </a:t>
            </a:r>
            <a:r>
              <a:rPr sz="2400">
                <a:latin typeface="Times New Roman"/>
                <a:cs typeface="Times New Roman"/>
              </a:rPr>
              <a:t>such</a:t>
            </a:r>
            <a:r>
              <a:rPr sz="2400" spc="-11">
                <a:latin typeface="Times New Roman"/>
                <a:cs typeface="Times New Roman"/>
              </a:rPr>
              <a:t> </a:t>
            </a:r>
            <a:r>
              <a:rPr sz="2400">
                <a:latin typeface="Times New Roman"/>
                <a:cs typeface="Times New Roman"/>
              </a:rPr>
              <a:t>as</a:t>
            </a:r>
            <a:r>
              <a:rPr sz="2400" spc="4">
                <a:latin typeface="Times New Roman"/>
                <a:cs typeface="Times New Roman"/>
              </a:rPr>
              <a:t> </a:t>
            </a:r>
            <a:r>
              <a:rPr sz="2400">
                <a:latin typeface="Times New Roman"/>
                <a:cs typeface="Times New Roman"/>
              </a:rPr>
              <a:t>the</a:t>
            </a:r>
            <a:r>
              <a:rPr sz="2400" spc="-11">
                <a:latin typeface="Times New Roman"/>
                <a:cs typeface="Times New Roman"/>
              </a:rPr>
              <a:t> </a:t>
            </a:r>
            <a:r>
              <a:rPr sz="2400">
                <a:latin typeface="Times New Roman"/>
                <a:cs typeface="Times New Roman"/>
              </a:rPr>
              <a:t>following</a:t>
            </a:r>
            <a:r>
              <a:rPr sz="2400" spc="-26">
                <a:latin typeface="Times New Roman"/>
                <a:cs typeface="Times New Roman"/>
              </a:rPr>
              <a:t> </a:t>
            </a:r>
            <a:r>
              <a:rPr sz="2400">
                <a:latin typeface="Times New Roman"/>
                <a:cs typeface="Times New Roman"/>
              </a:rPr>
              <a:t>items:</a:t>
            </a:r>
          </a:p>
          <a:p>
            <a:pPr marL="1209675" lvl="1" indent="-343376" algn="just">
              <a:spcBef>
                <a:spcPts val="510"/>
              </a:spcBef>
              <a:buFont typeface="Wingdings"/>
              <a:buChar char=""/>
              <a:tabLst>
                <a:tab pos="1209675" algn="l"/>
                <a:tab pos="1210151" algn="l"/>
              </a:tabLst>
            </a:pPr>
            <a:r>
              <a:rPr sz="2400" spc="-4">
                <a:latin typeface="Times New Roman"/>
                <a:cs typeface="Times New Roman"/>
              </a:rPr>
              <a:t>Labor</a:t>
            </a:r>
            <a:endParaRPr sz="2400">
              <a:latin typeface="Times New Roman"/>
              <a:cs typeface="Times New Roman"/>
            </a:endParaRPr>
          </a:p>
          <a:p>
            <a:pPr marL="1209675" lvl="1" indent="-343376" algn="just">
              <a:spcBef>
                <a:spcPts val="495"/>
              </a:spcBef>
              <a:buFont typeface="Wingdings"/>
              <a:buChar char=""/>
              <a:tabLst>
                <a:tab pos="1209675" algn="l"/>
                <a:tab pos="1210151" algn="l"/>
              </a:tabLst>
            </a:pPr>
            <a:r>
              <a:rPr sz="2400" spc="-4">
                <a:latin typeface="Times New Roman"/>
                <a:cs typeface="Times New Roman"/>
              </a:rPr>
              <a:t>Materials</a:t>
            </a:r>
            <a:endParaRPr sz="2400">
              <a:latin typeface="Times New Roman"/>
              <a:cs typeface="Times New Roman"/>
            </a:endParaRPr>
          </a:p>
          <a:p>
            <a:pPr marL="1209675" lvl="1" indent="-343376" algn="just">
              <a:spcBef>
                <a:spcPts val="495"/>
              </a:spcBef>
              <a:buFont typeface="Wingdings"/>
              <a:buChar char=""/>
              <a:tabLst>
                <a:tab pos="1209675" algn="l"/>
                <a:tab pos="1210151" algn="l"/>
              </a:tabLst>
            </a:pPr>
            <a:r>
              <a:rPr sz="2400" spc="-4">
                <a:latin typeface="Times New Roman"/>
                <a:cs typeface="Times New Roman"/>
              </a:rPr>
              <a:t>Equipment</a:t>
            </a:r>
            <a:endParaRPr sz="2400">
              <a:latin typeface="Times New Roman"/>
              <a:cs typeface="Times New Roman"/>
            </a:endParaRPr>
          </a:p>
          <a:p>
            <a:pPr marL="1209675" lvl="1" indent="-343376" algn="just">
              <a:spcBef>
                <a:spcPts val="503"/>
              </a:spcBef>
              <a:buFont typeface="Wingdings"/>
              <a:buChar char=""/>
              <a:tabLst>
                <a:tab pos="1209675" algn="l"/>
                <a:tab pos="1210151" algn="l"/>
              </a:tabLst>
            </a:pPr>
            <a:r>
              <a:rPr sz="2400">
                <a:latin typeface="Times New Roman"/>
                <a:cs typeface="Times New Roman"/>
              </a:rPr>
              <a:t>Fixed</a:t>
            </a:r>
            <a:r>
              <a:rPr sz="2400" spc="-8">
                <a:latin typeface="Times New Roman"/>
                <a:cs typeface="Times New Roman"/>
              </a:rPr>
              <a:t> </a:t>
            </a:r>
            <a:r>
              <a:rPr sz="2400" spc="-4">
                <a:latin typeface="Times New Roman"/>
                <a:cs typeface="Times New Roman"/>
              </a:rPr>
              <a:t>cost</a:t>
            </a:r>
            <a:r>
              <a:rPr sz="2400" spc="-8">
                <a:latin typeface="Times New Roman"/>
                <a:cs typeface="Times New Roman"/>
              </a:rPr>
              <a:t> </a:t>
            </a:r>
            <a:r>
              <a:rPr sz="2400" spc="-4">
                <a:latin typeface="Times New Roman"/>
                <a:cs typeface="Times New Roman"/>
              </a:rPr>
              <a:t>items,</a:t>
            </a:r>
            <a:r>
              <a:rPr sz="2400" spc="4">
                <a:latin typeface="Times New Roman"/>
                <a:cs typeface="Times New Roman"/>
              </a:rPr>
              <a:t> </a:t>
            </a:r>
            <a:r>
              <a:rPr sz="2400" spc="-4">
                <a:latin typeface="Times New Roman"/>
                <a:cs typeface="Times New Roman"/>
              </a:rPr>
              <a:t>like</a:t>
            </a:r>
            <a:r>
              <a:rPr sz="2400" spc="-19">
                <a:latin typeface="Times New Roman"/>
                <a:cs typeface="Times New Roman"/>
              </a:rPr>
              <a:t> </a:t>
            </a:r>
            <a:r>
              <a:rPr sz="2400" spc="-4">
                <a:latin typeface="Times New Roman"/>
                <a:cs typeface="Times New Roman"/>
              </a:rPr>
              <a:t>subcontractors</a:t>
            </a:r>
            <a:endParaRPr sz="2400">
              <a:latin typeface="Times New Roman"/>
              <a:cs typeface="Times New Roman"/>
            </a:endParaRPr>
          </a:p>
        </p:txBody>
      </p:sp>
      <p:sp>
        <p:nvSpPr>
          <p:cNvPr id="3" name="Slide Number Placeholder 2">
            <a:extLst>
              <a:ext uri="{FF2B5EF4-FFF2-40B4-BE49-F238E27FC236}">
                <a16:creationId xmlns:a16="http://schemas.microsoft.com/office/drawing/2014/main" id="{B8863B70-D11C-61A3-89C5-473641AC2B0D}"/>
              </a:ext>
            </a:extLst>
          </p:cNvPr>
          <p:cNvSpPr>
            <a:spLocks noGrp="1"/>
          </p:cNvSpPr>
          <p:nvPr>
            <p:ph type="sldNum" sz="quarter" idx="7"/>
          </p:nvPr>
        </p:nvSpPr>
        <p:spPr/>
        <p:txBody>
          <a:bodyPr/>
          <a:lstStyle/>
          <a:p>
            <a:fld id="{B6F15528-21DE-4FAA-801E-634DDDAF4B2B}" type="slidenum">
              <a:rPr lang="en-US" smtClean="0"/>
              <a:t>106</a:t>
            </a:fld>
            <a:endParaRPr lang="en-US"/>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5" y="906685"/>
            <a:ext cx="4842034" cy="517449"/>
          </a:xfrm>
          <a:prstGeom prst="rect">
            <a:avLst/>
          </a:prstGeom>
        </p:spPr>
        <p:txBody>
          <a:bodyPr vert="horz" wrap="square" lIns="0" tIns="9525" rIns="0" bIns="0" rtlCol="0">
            <a:spAutoFit/>
          </a:bodyPr>
          <a:lstStyle/>
          <a:p>
            <a:pPr marL="9525">
              <a:spcBef>
                <a:spcPts val="75"/>
              </a:spcBef>
            </a:pPr>
            <a:r>
              <a:rPr u="sng">
                <a:uFill>
                  <a:solidFill>
                    <a:srgbClr val="000000"/>
                  </a:solidFill>
                </a:uFill>
                <a:latin typeface="Times New Roman"/>
                <a:cs typeface="Times New Roman"/>
              </a:rPr>
              <a:t>Determine</a:t>
            </a:r>
            <a:r>
              <a:rPr u="sng" spc="-38">
                <a:uFill>
                  <a:solidFill>
                    <a:srgbClr val="000000"/>
                  </a:solidFill>
                </a:uFill>
                <a:latin typeface="Times New Roman"/>
                <a:cs typeface="Times New Roman"/>
              </a:rPr>
              <a:t> </a:t>
            </a:r>
            <a:r>
              <a:rPr u="sng">
                <a:uFill>
                  <a:solidFill>
                    <a:srgbClr val="000000"/>
                  </a:solidFill>
                </a:uFill>
                <a:latin typeface="Times New Roman"/>
                <a:cs typeface="Times New Roman"/>
              </a:rPr>
              <a:t>Schedule</a:t>
            </a:r>
            <a:r>
              <a:rPr u="sng" spc="-15">
                <a:uFill>
                  <a:solidFill>
                    <a:srgbClr val="000000"/>
                  </a:solidFill>
                </a:uFill>
                <a:latin typeface="Times New Roman"/>
                <a:cs typeface="Times New Roman"/>
              </a:rPr>
              <a:t> </a:t>
            </a:r>
            <a:r>
              <a:rPr u="sng">
                <a:uFill>
                  <a:solidFill>
                    <a:srgbClr val="000000"/>
                  </a:solidFill>
                </a:uFill>
                <a:latin typeface="Times New Roman"/>
                <a:cs typeface="Times New Roman"/>
              </a:rPr>
              <a:t>Status</a:t>
            </a:r>
          </a:p>
        </p:txBody>
      </p:sp>
      <p:sp>
        <p:nvSpPr>
          <p:cNvPr id="3" name="object 3"/>
          <p:cNvSpPr txBox="1"/>
          <p:nvPr/>
        </p:nvSpPr>
        <p:spPr>
          <a:xfrm>
            <a:off x="687705" y="1431608"/>
            <a:ext cx="7999095" cy="3394584"/>
          </a:xfrm>
          <a:prstGeom prst="rect">
            <a:avLst/>
          </a:prstGeom>
        </p:spPr>
        <p:txBody>
          <a:bodyPr vert="horz" wrap="square" lIns="0" tIns="628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495"/>
              </a:spcBef>
            </a:pPr>
            <a:r>
              <a:rPr sz="2700" spc="-41">
                <a:latin typeface="Times New Roman"/>
                <a:cs typeface="Times New Roman"/>
              </a:rPr>
              <a:t>It’s</a:t>
            </a:r>
            <a:r>
              <a:rPr sz="2700" spc="-11">
                <a:latin typeface="Times New Roman"/>
                <a:cs typeface="Times New Roman"/>
              </a:rPr>
              <a:t> </a:t>
            </a:r>
            <a:r>
              <a:rPr sz="2700" spc="-4">
                <a:latin typeface="Times New Roman"/>
                <a:cs typeface="Times New Roman"/>
              </a:rPr>
              <a:t>time</a:t>
            </a:r>
            <a:r>
              <a:rPr sz="2700">
                <a:latin typeface="Times New Roman"/>
                <a:cs typeface="Times New Roman"/>
              </a:rPr>
              <a:t> to</a:t>
            </a:r>
            <a:r>
              <a:rPr sz="2700" spc="-11">
                <a:latin typeface="Times New Roman"/>
                <a:cs typeface="Times New Roman"/>
              </a:rPr>
              <a:t> </a:t>
            </a:r>
            <a:r>
              <a:rPr sz="2700">
                <a:latin typeface="Times New Roman"/>
                <a:cs typeface="Times New Roman"/>
              </a:rPr>
              <a:t>answer</a:t>
            </a:r>
            <a:r>
              <a:rPr sz="2700" spc="-8">
                <a:latin typeface="Times New Roman"/>
                <a:cs typeface="Times New Roman"/>
              </a:rPr>
              <a:t> </a:t>
            </a:r>
            <a:r>
              <a:rPr sz="2700">
                <a:latin typeface="Times New Roman"/>
                <a:cs typeface="Times New Roman"/>
              </a:rPr>
              <a:t>the</a:t>
            </a:r>
            <a:r>
              <a:rPr sz="2700" spc="-11">
                <a:latin typeface="Times New Roman"/>
                <a:cs typeface="Times New Roman"/>
              </a:rPr>
              <a:t> </a:t>
            </a:r>
            <a:r>
              <a:rPr sz="2700">
                <a:latin typeface="Times New Roman"/>
                <a:cs typeface="Times New Roman"/>
              </a:rPr>
              <a:t>question:</a:t>
            </a:r>
          </a:p>
          <a:p>
            <a:pPr marL="609600">
              <a:spcBef>
                <a:spcPts val="424"/>
              </a:spcBef>
            </a:pPr>
            <a:r>
              <a:rPr sz="2700" spc="-4">
                <a:solidFill>
                  <a:srgbClr val="C00000"/>
                </a:solidFill>
                <a:latin typeface="Times New Roman"/>
                <a:cs typeface="Times New Roman"/>
              </a:rPr>
              <a:t>How</a:t>
            </a:r>
            <a:r>
              <a:rPr sz="2700" spc="-11">
                <a:solidFill>
                  <a:srgbClr val="C00000"/>
                </a:solidFill>
                <a:latin typeface="Times New Roman"/>
                <a:cs typeface="Times New Roman"/>
              </a:rPr>
              <a:t> </a:t>
            </a:r>
            <a:r>
              <a:rPr sz="2700">
                <a:solidFill>
                  <a:srgbClr val="C00000"/>
                </a:solidFill>
                <a:latin typeface="Times New Roman"/>
                <a:cs typeface="Times New Roman"/>
              </a:rPr>
              <a:t>far</a:t>
            </a:r>
            <a:r>
              <a:rPr sz="2700" spc="-4">
                <a:solidFill>
                  <a:srgbClr val="C00000"/>
                </a:solidFill>
                <a:latin typeface="Times New Roman"/>
                <a:cs typeface="Times New Roman"/>
              </a:rPr>
              <a:t> </a:t>
            </a:r>
            <a:r>
              <a:rPr sz="2700">
                <a:solidFill>
                  <a:srgbClr val="C00000"/>
                </a:solidFill>
                <a:latin typeface="Times New Roman"/>
                <a:cs typeface="Times New Roman"/>
              </a:rPr>
              <a:t>ahead</a:t>
            </a:r>
            <a:r>
              <a:rPr sz="2700" spc="-4">
                <a:solidFill>
                  <a:srgbClr val="C00000"/>
                </a:solidFill>
                <a:latin typeface="Times New Roman"/>
                <a:cs typeface="Times New Roman"/>
              </a:rPr>
              <a:t> </a:t>
            </a:r>
            <a:r>
              <a:rPr sz="2700">
                <a:solidFill>
                  <a:srgbClr val="C00000"/>
                </a:solidFill>
                <a:latin typeface="Times New Roman"/>
                <a:cs typeface="Times New Roman"/>
              </a:rPr>
              <a:t>or</a:t>
            </a:r>
            <a:r>
              <a:rPr sz="2700" spc="-8">
                <a:solidFill>
                  <a:srgbClr val="C00000"/>
                </a:solidFill>
                <a:latin typeface="Times New Roman"/>
                <a:cs typeface="Times New Roman"/>
              </a:rPr>
              <a:t> </a:t>
            </a:r>
            <a:r>
              <a:rPr sz="2700">
                <a:solidFill>
                  <a:srgbClr val="C00000"/>
                </a:solidFill>
                <a:latin typeface="Times New Roman"/>
                <a:cs typeface="Times New Roman"/>
              </a:rPr>
              <a:t>behind</a:t>
            </a:r>
            <a:r>
              <a:rPr sz="2700" spc="-8">
                <a:solidFill>
                  <a:srgbClr val="C00000"/>
                </a:solidFill>
                <a:latin typeface="Times New Roman"/>
                <a:cs typeface="Times New Roman"/>
              </a:rPr>
              <a:t> </a:t>
            </a:r>
            <a:r>
              <a:rPr sz="2700">
                <a:solidFill>
                  <a:srgbClr val="C00000"/>
                </a:solidFill>
                <a:latin typeface="Times New Roman"/>
                <a:cs typeface="Times New Roman"/>
              </a:rPr>
              <a:t>schedule</a:t>
            </a:r>
            <a:r>
              <a:rPr sz="2700" spc="-4">
                <a:solidFill>
                  <a:srgbClr val="C00000"/>
                </a:solidFill>
                <a:latin typeface="Times New Roman"/>
                <a:cs typeface="Times New Roman"/>
              </a:rPr>
              <a:t> is</a:t>
            </a:r>
            <a:r>
              <a:rPr sz="2700" spc="-8">
                <a:solidFill>
                  <a:srgbClr val="C00000"/>
                </a:solidFill>
                <a:latin typeface="Times New Roman"/>
                <a:cs typeface="Times New Roman"/>
              </a:rPr>
              <a:t> </a:t>
            </a:r>
            <a:r>
              <a:rPr sz="2700">
                <a:solidFill>
                  <a:srgbClr val="C00000"/>
                </a:solidFill>
                <a:latin typeface="Times New Roman"/>
                <a:cs typeface="Times New Roman"/>
              </a:rPr>
              <a:t>the</a:t>
            </a:r>
            <a:r>
              <a:rPr sz="2700" spc="-8">
                <a:solidFill>
                  <a:srgbClr val="C00000"/>
                </a:solidFill>
                <a:latin typeface="Times New Roman"/>
                <a:cs typeface="Times New Roman"/>
              </a:rPr>
              <a:t> </a:t>
            </a:r>
            <a:r>
              <a:rPr sz="2700">
                <a:solidFill>
                  <a:srgbClr val="C00000"/>
                </a:solidFill>
                <a:latin typeface="Times New Roman"/>
                <a:cs typeface="Times New Roman"/>
              </a:rPr>
              <a:t>project?</a:t>
            </a:r>
            <a:endParaRPr sz="2700">
              <a:latin typeface="Times New Roman"/>
              <a:cs typeface="Times New Roman"/>
            </a:endParaRPr>
          </a:p>
          <a:p>
            <a:pPr>
              <a:spcBef>
                <a:spcPts val="26"/>
              </a:spcBef>
            </a:pPr>
            <a:endParaRPr sz="3863">
              <a:latin typeface="Times New Roman"/>
              <a:cs typeface="Times New Roman"/>
            </a:endParaRPr>
          </a:p>
          <a:p>
            <a:pPr marL="9525" marR="259556">
              <a:lnSpc>
                <a:spcPts val="2595"/>
              </a:lnSpc>
              <a:spcBef>
                <a:spcPts val="4"/>
              </a:spcBef>
            </a:pPr>
            <a:r>
              <a:rPr sz="2400" spc="-86">
                <a:latin typeface="Times New Roman"/>
                <a:cs typeface="Times New Roman"/>
              </a:rPr>
              <a:t>To</a:t>
            </a:r>
            <a:r>
              <a:rPr sz="2400" spc="-8">
                <a:latin typeface="Times New Roman"/>
                <a:cs typeface="Times New Roman"/>
              </a:rPr>
              <a:t> </a:t>
            </a:r>
            <a:r>
              <a:rPr sz="2400">
                <a:latin typeface="Times New Roman"/>
                <a:cs typeface="Times New Roman"/>
              </a:rPr>
              <a:t>do</a:t>
            </a:r>
            <a:r>
              <a:rPr sz="2400" spc="-11">
                <a:latin typeface="Times New Roman"/>
                <a:cs typeface="Times New Roman"/>
              </a:rPr>
              <a:t> </a:t>
            </a:r>
            <a:r>
              <a:rPr sz="2400">
                <a:latin typeface="Times New Roman"/>
                <a:cs typeface="Times New Roman"/>
              </a:rPr>
              <a:t>this, we will</a:t>
            </a:r>
            <a:r>
              <a:rPr sz="2400" spc="-8">
                <a:latin typeface="Times New Roman"/>
                <a:cs typeface="Times New Roman"/>
              </a:rPr>
              <a:t> </a:t>
            </a:r>
            <a:r>
              <a:rPr sz="2400">
                <a:latin typeface="Times New Roman"/>
                <a:cs typeface="Times New Roman"/>
              </a:rPr>
              <a:t>calculate</a:t>
            </a:r>
            <a:r>
              <a:rPr sz="2400" spc="-15">
                <a:latin typeface="Times New Roman"/>
                <a:cs typeface="Times New Roman"/>
              </a:rPr>
              <a:t> </a:t>
            </a:r>
            <a:r>
              <a:rPr sz="2400">
                <a:latin typeface="Times New Roman"/>
                <a:cs typeface="Times New Roman"/>
              </a:rPr>
              <a:t>two variables</a:t>
            </a:r>
            <a:r>
              <a:rPr sz="2400" spc="-19">
                <a:latin typeface="Times New Roman"/>
                <a:cs typeface="Times New Roman"/>
              </a:rPr>
              <a:t> </a:t>
            </a:r>
            <a:r>
              <a:rPr sz="2400">
                <a:latin typeface="Times New Roman"/>
                <a:cs typeface="Times New Roman"/>
              </a:rPr>
              <a:t>from</a:t>
            </a:r>
            <a:r>
              <a:rPr sz="2400" spc="-19">
                <a:latin typeface="Times New Roman"/>
                <a:cs typeface="Times New Roman"/>
              </a:rPr>
              <a:t> </a:t>
            </a:r>
            <a:r>
              <a:rPr sz="2400">
                <a:latin typeface="Times New Roman"/>
                <a:cs typeface="Times New Roman"/>
              </a:rPr>
              <a:t>the initial </a:t>
            </a:r>
            <a:r>
              <a:rPr sz="2400" spc="-589">
                <a:latin typeface="Times New Roman"/>
                <a:cs typeface="Times New Roman"/>
              </a:rPr>
              <a:t> </a:t>
            </a:r>
            <a:r>
              <a:rPr sz="2400" spc="4">
                <a:latin typeface="Times New Roman"/>
                <a:cs typeface="Times New Roman"/>
              </a:rPr>
              <a:t>four</a:t>
            </a:r>
            <a:r>
              <a:rPr sz="2400" spc="-30">
                <a:latin typeface="Times New Roman"/>
                <a:cs typeface="Times New Roman"/>
              </a:rPr>
              <a:t> </a:t>
            </a:r>
            <a:r>
              <a:rPr sz="2400">
                <a:latin typeface="Times New Roman"/>
                <a:cs typeface="Times New Roman"/>
              </a:rPr>
              <a:t>we</a:t>
            </a:r>
            <a:r>
              <a:rPr sz="2400" spc="4">
                <a:latin typeface="Times New Roman"/>
                <a:cs typeface="Times New Roman"/>
              </a:rPr>
              <a:t> </a:t>
            </a:r>
            <a:r>
              <a:rPr sz="2400">
                <a:latin typeface="Times New Roman"/>
                <a:cs typeface="Times New Roman"/>
              </a:rPr>
              <a:t>gathered</a:t>
            </a:r>
            <a:r>
              <a:rPr sz="2400" spc="-26">
                <a:latin typeface="Times New Roman"/>
                <a:cs typeface="Times New Roman"/>
              </a:rPr>
              <a:t> </a:t>
            </a:r>
            <a:r>
              <a:rPr sz="2400">
                <a:latin typeface="Times New Roman"/>
                <a:cs typeface="Times New Roman"/>
              </a:rPr>
              <a:t>from</a:t>
            </a:r>
            <a:r>
              <a:rPr sz="2400" spc="-19">
                <a:latin typeface="Times New Roman"/>
                <a:cs typeface="Times New Roman"/>
              </a:rPr>
              <a:t> </a:t>
            </a:r>
            <a:r>
              <a:rPr sz="2400">
                <a:latin typeface="Times New Roman"/>
                <a:cs typeface="Times New Roman"/>
              </a:rPr>
              <a:t>the project</a:t>
            </a:r>
            <a:r>
              <a:rPr sz="2400" spc="-23">
                <a:latin typeface="Times New Roman"/>
                <a:cs typeface="Times New Roman"/>
              </a:rPr>
              <a:t> </a:t>
            </a:r>
            <a:r>
              <a:rPr sz="2400">
                <a:latin typeface="Times New Roman"/>
                <a:cs typeface="Times New Roman"/>
              </a:rPr>
              <a:t>data,</a:t>
            </a:r>
            <a:r>
              <a:rPr sz="2400" spc="-11">
                <a:latin typeface="Times New Roman"/>
                <a:cs typeface="Times New Roman"/>
              </a:rPr>
              <a:t> </a:t>
            </a:r>
            <a:r>
              <a:rPr sz="2400">
                <a:latin typeface="Times New Roman"/>
                <a:cs typeface="Times New Roman"/>
              </a:rPr>
              <a:t>above:</a:t>
            </a:r>
            <a:endParaRPr lang="en-US" sz="2400">
              <a:latin typeface="Times New Roman"/>
              <a:cs typeface="Times New Roman"/>
            </a:endParaRPr>
          </a:p>
          <a:p>
            <a:pPr marL="9525" marR="259556">
              <a:lnSpc>
                <a:spcPts val="2595"/>
              </a:lnSpc>
              <a:spcBef>
                <a:spcPts val="4"/>
              </a:spcBef>
            </a:pPr>
            <a:endParaRPr sz="2400">
              <a:latin typeface="Times New Roman"/>
              <a:cs typeface="Times New Roman"/>
            </a:endParaRPr>
          </a:p>
          <a:p>
            <a:pPr marL="866775" indent="-343376">
              <a:spcBef>
                <a:spcPts val="416"/>
              </a:spcBef>
              <a:buFont typeface="Wingdings"/>
              <a:buChar char=""/>
              <a:tabLst>
                <a:tab pos="867251" algn="l"/>
              </a:tabLst>
            </a:pPr>
            <a:r>
              <a:rPr sz="2400">
                <a:latin typeface="Times New Roman"/>
                <a:cs typeface="Times New Roman"/>
              </a:rPr>
              <a:t>Schedule</a:t>
            </a:r>
            <a:r>
              <a:rPr sz="2400" spc="-79">
                <a:latin typeface="Times New Roman"/>
                <a:cs typeface="Times New Roman"/>
              </a:rPr>
              <a:t> </a:t>
            </a:r>
            <a:r>
              <a:rPr sz="2400" spc="-34">
                <a:latin typeface="Times New Roman"/>
                <a:cs typeface="Times New Roman"/>
              </a:rPr>
              <a:t>Variance</a:t>
            </a:r>
            <a:r>
              <a:rPr sz="2400" spc="-23">
                <a:latin typeface="Times New Roman"/>
                <a:cs typeface="Times New Roman"/>
              </a:rPr>
              <a:t> </a:t>
            </a:r>
            <a:r>
              <a:rPr sz="2400">
                <a:latin typeface="Times New Roman"/>
                <a:cs typeface="Times New Roman"/>
              </a:rPr>
              <a:t>(SV)</a:t>
            </a:r>
          </a:p>
          <a:p>
            <a:pPr marL="866775" indent="-343376">
              <a:spcBef>
                <a:spcPts val="461"/>
              </a:spcBef>
              <a:buFont typeface="Wingdings"/>
              <a:buChar char=""/>
              <a:tabLst>
                <a:tab pos="867251" algn="l"/>
              </a:tabLst>
            </a:pPr>
            <a:r>
              <a:rPr sz="2400">
                <a:latin typeface="Times New Roman"/>
                <a:cs typeface="Times New Roman"/>
              </a:rPr>
              <a:t>Schedule</a:t>
            </a:r>
            <a:r>
              <a:rPr sz="2400" spc="-26">
                <a:latin typeface="Times New Roman"/>
                <a:cs typeface="Times New Roman"/>
              </a:rPr>
              <a:t> </a:t>
            </a:r>
            <a:r>
              <a:rPr sz="2400">
                <a:latin typeface="Times New Roman"/>
                <a:cs typeface="Times New Roman"/>
              </a:rPr>
              <a:t>Performance</a:t>
            </a:r>
            <a:r>
              <a:rPr sz="2400" spc="-30">
                <a:latin typeface="Times New Roman"/>
                <a:cs typeface="Times New Roman"/>
              </a:rPr>
              <a:t> </a:t>
            </a:r>
            <a:r>
              <a:rPr sz="2400">
                <a:latin typeface="Times New Roman"/>
                <a:cs typeface="Times New Roman"/>
              </a:rPr>
              <a:t>Index</a:t>
            </a:r>
            <a:r>
              <a:rPr sz="2400" spc="-23">
                <a:latin typeface="Times New Roman"/>
                <a:cs typeface="Times New Roman"/>
              </a:rPr>
              <a:t> </a:t>
            </a:r>
            <a:r>
              <a:rPr sz="2400" spc="-4">
                <a:latin typeface="Times New Roman"/>
                <a:cs typeface="Times New Roman"/>
              </a:rPr>
              <a:t>(SPI)</a:t>
            </a:r>
            <a:endParaRPr sz="2400">
              <a:latin typeface="Times New Roman"/>
              <a:cs typeface="Times New Roman"/>
            </a:endParaRPr>
          </a:p>
        </p:txBody>
      </p:sp>
      <p:sp>
        <p:nvSpPr>
          <p:cNvPr id="4" name="Slide Number Placeholder 3">
            <a:extLst>
              <a:ext uri="{FF2B5EF4-FFF2-40B4-BE49-F238E27FC236}">
                <a16:creationId xmlns:a16="http://schemas.microsoft.com/office/drawing/2014/main" id="{10856660-BF10-839D-A119-524EEF805237}"/>
              </a:ext>
            </a:extLst>
          </p:cNvPr>
          <p:cNvSpPr>
            <a:spLocks noGrp="1"/>
          </p:cNvSpPr>
          <p:nvPr>
            <p:ph type="sldNum" sz="quarter" idx="7"/>
          </p:nvPr>
        </p:nvSpPr>
        <p:spPr/>
        <p:txBody>
          <a:bodyPr/>
          <a:lstStyle/>
          <a:p>
            <a:fld id="{B6F15528-21DE-4FAA-801E-634DDDAF4B2B}" type="slidenum">
              <a:rPr lang="en-US" smtClean="0"/>
              <a:t>107</a:t>
            </a:fld>
            <a:endParaRPr lang="en-US"/>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7705" y="1167727"/>
            <a:ext cx="7652861" cy="3888180"/>
          </a:xfrm>
          <a:prstGeom prst="rect">
            <a:avLst/>
          </a:prstGeom>
        </p:spPr>
        <p:txBody>
          <a:bodyPr vert="horz" wrap="square" lIns="0" tIns="46673"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3810" indent="-171926" algn="just">
              <a:lnSpc>
                <a:spcPct val="90000"/>
              </a:lnSpc>
              <a:spcBef>
                <a:spcPts val="368"/>
              </a:spcBef>
              <a:buFont typeface="Arial MT"/>
              <a:buChar char="•"/>
              <a:tabLst>
                <a:tab pos="181451" algn="l"/>
                <a:tab pos="4501991" algn="l"/>
              </a:tabLst>
            </a:pPr>
            <a:r>
              <a:rPr sz="2400" b="1" u="sng" spc="-4">
                <a:uFill>
                  <a:solidFill>
                    <a:srgbClr val="000000"/>
                  </a:solidFill>
                </a:uFill>
                <a:latin typeface="Times New Roman"/>
                <a:cs typeface="Times New Roman"/>
              </a:rPr>
              <a:t>Schedule </a:t>
            </a:r>
            <a:r>
              <a:rPr sz="2400" b="1" u="sng" spc="-26">
                <a:uFill>
                  <a:solidFill>
                    <a:srgbClr val="000000"/>
                  </a:solidFill>
                </a:uFill>
                <a:latin typeface="Times New Roman"/>
                <a:cs typeface="Times New Roman"/>
              </a:rPr>
              <a:t>Variance </a:t>
            </a:r>
            <a:r>
              <a:rPr sz="2400" b="1" u="sng">
                <a:uFill>
                  <a:solidFill>
                    <a:srgbClr val="000000"/>
                  </a:solidFill>
                </a:uFill>
                <a:latin typeface="Times New Roman"/>
                <a:cs typeface="Times New Roman"/>
              </a:rPr>
              <a:t>(SV):</a:t>
            </a:r>
            <a:r>
              <a:rPr sz="2400" b="1" u="sng">
                <a:latin typeface="Times New Roman"/>
                <a:cs typeface="Times New Roman"/>
              </a:rPr>
              <a:t> </a:t>
            </a:r>
            <a:r>
              <a:rPr sz="2400">
                <a:latin typeface="Times New Roman"/>
                <a:cs typeface="Times New Roman"/>
              </a:rPr>
              <a:t>The</a:t>
            </a:r>
            <a:r>
              <a:rPr sz="2400">
                <a:solidFill>
                  <a:srgbClr val="0462C1"/>
                </a:solidFill>
                <a:latin typeface="Times New Roman"/>
                <a:cs typeface="Times New Roman"/>
              </a:rPr>
              <a:t> </a:t>
            </a:r>
            <a:r>
              <a:rPr sz="2400">
                <a:uFill>
                  <a:solidFill>
                    <a:srgbClr val="0462C1"/>
                  </a:solidFill>
                </a:uFill>
                <a:latin typeface="Times New Roman"/>
                <a:cs typeface="Times New Roman"/>
              </a:rPr>
              <a:t>schedule </a:t>
            </a:r>
            <a:r>
              <a:rPr sz="2400" spc="4">
                <a:uFill>
                  <a:solidFill>
                    <a:srgbClr val="0462C1"/>
                  </a:solidFill>
                </a:uFill>
                <a:latin typeface="Times New Roman"/>
                <a:cs typeface="Times New Roman"/>
              </a:rPr>
              <a:t>variance</a:t>
            </a:r>
            <a:r>
              <a:rPr sz="2400" spc="4">
                <a:latin typeface="Times New Roman"/>
                <a:cs typeface="Times New Roman"/>
              </a:rPr>
              <a:t>, </a:t>
            </a:r>
            <a:r>
              <a:rPr sz="2400">
                <a:latin typeface="Times New Roman"/>
                <a:cs typeface="Times New Roman"/>
              </a:rPr>
              <a:t>usually </a:t>
            </a:r>
            <a:r>
              <a:rPr sz="2400" spc="4">
                <a:latin typeface="Times New Roman"/>
                <a:cs typeface="Times New Roman"/>
              </a:rPr>
              <a:t> </a:t>
            </a:r>
            <a:r>
              <a:rPr sz="2400">
                <a:latin typeface="Times New Roman"/>
                <a:cs typeface="Times New Roman"/>
              </a:rPr>
              <a:t>abbreviated</a:t>
            </a:r>
            <a:r>
              <a:rPr sz="2400" spc="-30">
                <a:latin typeface="Times New Roman"/>
                <a:cs typeface="Times New Roman"/>
              </a:rPr>
              <a:t> </a:t>
            </a:r>
            <a:r>
              <a:rPr sz="2400" spc="-105">
                <a:latin typeface="Times New Roman"/>
                <a:cs typeface="Times New Roman"/>
              </a:rPr>
              <a:t>SV,</a:t>
            </a:r>
            <a:r>
              <a:rPr sz="2400">
                <a:latin typeface="Times New Roman"/>
                <a:cs typeface="Times New Roman"/>
              </a:rPr>
              <a:t> tells</a:t>
            </a:r>
            <a:r>
              <a:rPr sz="2400" spc="4">
                <a:latin typeface="Times New Roman"/>
                <a:cs typeface="Times New Roman"/>
              </a:rPr>
              <a:t> </a:t>
            </a:r>
            <a:r>
              <a:rPr sz="2400">
                <a:latin typeface="Times New Roman"/>
                <a:cs typeface="Times New Roman"/>
              </a:rPr>
              <a:t>how</a:t>
            </a:r>
            <a:r>
              <a:rPr sz="2400" spc="-11">
                <a:latin typeface="Times New Roman"/>
                <a:cs typeface="Times New Roman"/>
              </a:rPr>
              <a:t> </a:t>
            </a:r>
            <a:r>
              <a:rPr sz="2400">
                <a:latin typeface="Times New Roman"/>
                <a:cs typeface="Times New Roman"/>
              </a:rPr>
              <a:t>far</a:t>
            </a:r>
            <a:r>
              <a:rPr sz="2400" spc="-11">
                <a:latin typeface="Times New Roman"/>
                <a:cs typeface="Times New Roman"/>
              </a:rPr>
              <a:t> </a:t>
            </a:r>
            <a:r>
              <a:rPr sz="2400">
                <a:latin typeface="Times New Roman"/>
                <a:cs typeface="Times New Roman"/>
              </a:rPr>
              <a:t>ahead</a:t>
            </a:r>
            <a:r>
              <a:rPr sz="2400" spc="-8">
                <a:latin typeface="Times New Roman"/>
                <a:cs typeface="Times New Roman"/>
              </a:rPr>
              <a:t> </a:t>
            </a:r>
            <a:r>
              <a:rPr sz="2400">
                <a:latin typeface="Times New Roman"/>
                <a:cs typeface="Times New Roman"/>
              </a:rPr>
              <a:t>or</a:t>
            </a:r>
            <a:r>
              <a:rPr sz="2400" spc="-11">
                <a:latin typeface="Times New Roman"/>
                <a:cs typeface="Times New Roman"/>
              </a:rPr>
              <a:t> </a:t>
            </a:r>
            <a:r>
              <a:rPr sz="2400">
                <a:latin typeface="Times New Roman"/>
                <a:cs typeface="Times New Roman"/>
              </a:rPr>
              <a:t>behind</a:t>
            </a:r>
            <a:r>
              <a:rPr sz="2400" spc="-15">
                <a:latin typeface="Times New Roman"/>
                <a:cs typeface="Times New Roman"/>
              </a:rPr>
              <a:t> </a:t>
            </a:r>
            <a:r>
              <a:rPr sz="2400">
                <a:latin typeface="Times New Roman"/>
                <a:cs typeface="Times New Roman"/>
              </a:rPr>
              <a:t>schedule</a:t>
            </a:r>
            <a:r>
              <a:rPr sz="2400" spc="-15">
                <a:latin typeface="Times New Roman"/>
                <a:cs typeface="Times New Roman"/>
              </a:rPr>
              <a:t> </a:t>
            </a:r>
            <a:r>
              <a:rPr sz="2400">
                <a:latin typeface="Times New Roman"/>
                <a:cs typeface="Times New Roman"/>
              </a:rPr>
              <a:t>the </a:t>
            </a:r>
            <a:r>
              <a:rPr sz="2400" spc="4">
                <a:latin typeface="Times New Roman"/>
                <a:cs typeface="Times New Roman"/>
              </a:rPr>
              <a:t> </a:t>
            </a:r>
            <a:r>
              <a:rPr sz="2400">
                <a:latin typeface="Times New Roman"/>
                <a:cs typeface="Times New Roman"/>
              </a:rPr>
              <a:t>task</a:t>
            </a:r>
            <a:r>
              <a:rPr sz="2400" spc="4">
                <a:latin typeface="Times New Roman"/>
                <a:cs typeface="Times New Roman"/>
              </a:rPr>
              <a:t> </a:t>
            </a:r>
            <a:r>
              <a:rPr sz="2400">
                <a:latin typeface="Times New Roman"/>
                <a:cs typeface="Times New Roman"/>
              </a:rPr>
              <a:t>is</a:t>
            </a:r>
            <a:r>
              <a:rPr sz="2400" spc="8">
                <a:latin typeface="Times New Roman"/>
                <a:cs typeface="Times New Roman"/>
              </a:rPr>
              <a:t> </a:t>
            </a:r>
            <a:r>
              <a:rPr sz="2400">
                <a:latin typeface="Times New Roman"/>
                <a:cs typeface="Times New Roman"/>
              </a:rPr>
              <a:t>in</a:t>
            </a:r>
            <a:r>
              <a:rPr sz="2400" spc="4">
                <a:latin typeface="Times New Roman"/>
                <a:cs typeface="Times New Roman"/>
              </a:rPr>
              <a:t> </a:t>
            </a:r>
            <a:r>
              <a:rPr sz="2400">
                <a:latin typeface="Times New Roman"/>
                <a:cs typeface="Times New Roman"/>
              </a:rPr>
              <a:t>terms</a:t>
            </a:r>
            <a:r>
              <a:rPr sz="2400" spc="-4">
                <a:latin typeface="Times New Roman"/>
                <a:cs typeface="Times New Roman"/>
              </a:rPr>
              <a:t> </a:t>
            </a:r>
            <a:r>
              <a:rPr sz="2400">
                <a:latin typeface="Times New Roman"/>
                <a:cs typeface="Times New Roman"/>
              </a:rPr>
              <a:t>of</a:t>
            </a:r>
            <a:r>
              <a:rPr sz="2400" spc="4">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task</a:t>
            </a:r>
            <a:r>
              <a:rPr sz="2400" spc="8">
                <a:latin typeface="Times New Roman"/>
                <a:cs typeface="Times New Roman"/>
              </a:rPr>
              <a:t> </a:t>
            </a:r>
            <a:r>
              <a:rPr sz="2400">
                <a:latin typeface="Times New Roman"/>
                <a:cs typeface="Times New Roman"/>
              </a:rPr>
              <a:t>budget.	It</a:t>
            </a:r>
            <a:r>
              <a:rPr sz="2400" spc="-26">
                <a:latin typeface="Times New Roman"/>
                <a:cs typeface="Times New Roman"/>
              </a:rPr>
              <a:t> </a:t>
            </a:r>
            <a:r>
              <a:rPr sz="2400">
                <a:latin typeface="Times New Roman"/>
                <a:cs typeface="Times New Roman"/>
              </a:rPr>
              <a:t>is</a:t>
            </a:r>
            <a:r>
              <a:rPr sz="2400" spc="-8">
                <a:latin typeface="Times New Roman"/>
                <a:cs typeface="Times New Roman"/>
              </a:rPr>
              <a:t> </a:t>
            </a:r>
            <a:r>
              <a:rPr sz="2400">
                <a:latin typeface="Times New Roman"/>
                <a:cs typeface="Times New Roman"/>
              </a:rPr>
              <a:t>expressed</a:t>
            </a:r>
            <a:r>
              <a:rPr sz="2400" spc="-23">
                <a:latin typeface="Times New Roman"/>
                <a:cs typeface="Times New Roman"/>
              </a:rPr>
              <a:t> </a:t>
            </a:r>
            <a:r>
              <a:rPr sz="2400">
                <a:latin typeface="Times New Roman"/>
                <a:cs typeface="Times New Roman"/>
              </a:rPr>
              <a:t>in</a:t>
            </a:r>
            <a:r>
              <a:rPr sz="2400" spc="-11">
                <a:latin typeface="Times New Roman"/>
                <a:cs typeface="Times New Roman"/>
              </a:rPr>
              <a:t> </a:t>
            </a:r>
            <a:r>
              <a:rPr sz="2400">
                <a:latin typeface="Times New Roman"/>
                <a:cs typeface="Times New Roman"/>
              </a:rPr>
              <a:t>terms</a:t>
            </a:r>
            <a:r>
              <a:rPr sz="2400" spc="-23">
                <a:latin typeface="Times New Roman"/>
                <a:cs typeface="Times New Roman"/>
              </a:rPr>
              <a:t> </a:t>
            </a:r>
            <a:r>
              <a:rPr sz="2400">
                <a:latin typeface="Times New Roman"/>
                <a:cs typeface="Times New Roman"/>
              </a:rPr>
              <a:t>of </a:t>
            </a:r>
            <a:r>
              <a:rPr sz="2400" spc="-589">
                <a:latin typeface="Times New Roman"/>
                <a:cs typeface="Times New Roman"/>
              </a:rPr>
              <a:t> </a:t>
            </a:r>
            <a:r>
              <a:rPr sz="2400">
                <a:latin typeface="Times New Roman"/>
                <a:cs typeface="Times New Roman"/>
              </a:rPr>
              <a:t>the task budget, not the actual hours or days ahead or behind </a:t>
            </a:r>
            <a:r>
              <a:rPr sz="2400" spc="-589">
                <a:latin typeface="Times New Roman"/>
                <a:cs typeface="Times New Roman"/>
              </a:rPr>
              <a:t> </a:t>
            </a:r>
            <a:r>
              <a:rPr sz="2400">
                <a:latin typeface="Times New Roman"/>
                <a:cs typeface="Times New Roman"/>
              </a:rPr>
              <a:t>schedule.</a:t>
            </a:r>
            <a:endParaRPr lang="en-US" sz="2400">
              <a:latin typeface="Times New Roman"/>
              <a:cs typeface="Times New Roman"/>
            </a:endParaRPr>
          </a:p>
          <a:p>
            <a:pPr marL="9049" marR="3810" algn="just">
              <a:lnSpc>
                <a:spcPct val="90000"/>
              </a:lnSpc>
              <a:spcBef>
                <a:spcPts val="368"/>
              </a:spcBef>
              <a:tabLst>
                <a:tab pos="181451" algn="l"/>
                <a:tab pos="4501991" algn="l"/>
              </a:tabLst>
            </a:pPr>
            <a:r>
              <a:rPr lang="en-US" sz="2400" spc="-4">
                <a:latin typeface="Times New Roman"/>
                <a:cs typeface="Times New Roman"/>
              </a:rPr>
              <a:t>  </a:t>
            </a:r>
            <a:r>
              <a:rPr sz="2400" spc="-4">
                <a:latin typeface="Times New Roman" panose="02020603050405020304" pitchFamily="18" charset="0"/>
                <a:cs typeface="Times New Roman" panose="02020603050405020304" pitchFamily="18" charset="0"/>
              </a:rPr>
              <a:t>The</a:t>
            </a:r>
            <a:r>
              <a:rPr sz="2400" spc="-23">
                <a:latin typeface="Times New Roman" panose="02020603050405020304" pitchFamily="18" charset="0"/>
                <a:cs typeface="Times New Roman" panose="02020603050405020304" pitchFamily="18" charset="0"/>
              </a:rPr>
              <a:t> </a:t>
            </a:r>
            <a:r>
              <a:rPr sz="2400" spc="-11">
                <a:latin typeface="Times New Roman" panose="02020603050405020304" pitchFamily="18" charset="0"/>
                <a:cs typeface="Times New Roman" panose="02020603050405020304" pitchFamily="18" charset="0"/>
              </a:rPr>
              <a:t>formula</a:t>
            </a:r>
            <a:r>
              <a:rPr sz="2400" spc="-4">
                <a:latin typeface="Times New Roman" panose="02020603050405020304" pitchFamily="18" charset="0"/>
                <a:cs typeface="Times New Roman" panose="02020603050405020304" pitchFamily="18" charset="0"/>
              </a:rPr>
              <a:t> is:</a:t>
            </a:r>
            <a:endParaRPr sz="2400">
              <a:latin typeface="Times New Roman" panose="02020603050405020304" pitchFamily="18" charset="0"/>
              <a:cs typeface="Times New Roman" panose="02020603050405020304" pitchFamily="18" charset="0"/>
            </a:endParaRPr>
          </a:p>
          <a:p>
            <a:pPr marL="339566" algn="ctr">
              <a:spcBef>
                <a:spcPts val="458"/>
              </a:spcBef>
            </a:pPr>
            <a:r>
              <a:rPr sz="2800" b="1" spc="-19">
                <a:solidFill>
                  <a:srgbClr val="FF0000"/>
                </a:solidFill>
                <a:latin typeface="Times New Roman" panose="02020603050405020304" pitchFamily="18" charset="0"/>
                <a:cs typeface="Times New Roman" panose="02020603050405020304" pitchFamily="18" charset="0"/>
              </a:rPr>
              <a:t>SV</a:t>
            </a:r>
            <a:r>
              <a:rPr sz="2800" b="1" spc="-23">
                <a:solidFill>
                  <a:srgbClr val="FF0000"/>
                </a:solidFill>
                <a:latin typeface="Times New Roman" panose="02020603050405020304" pitchFamily="18" charset="0"/>
                <a:cs typeface="Times New Roman" panose="02020603050405020304" pitchFamily="18" charset="0"/>
              </a:rPr>
              <a:t> </a:t>
            </a:r>
            <a:r>
              <a:rPr sz="2800" b="1">
                <a:solidFill>
                  <a:srgbClr val="FF0000"/>
                </a:solidFill>
                <a:latin typeface="Times New Roman" panose="02020603050405020304" pitchFamily="18" charset="0"/>
                <a:cs typeface="Times New Roman" panose="02020603050405020304" pitchFamily="18" charset="0"/>
              </a:rPr>
              <a:t>=</a:t>
            </a:r>
            <a:r>
              <a:rPr sz="2800" b="1" spc="-11">
                <a:solidFill>
                  <a:srgbClr val="FF0000"/>
                </a:solidFill>
                <a:latin typeface="Times New Roman" panose="02020603050405020304" pitchFamily="18" charset="0"/>
                <a:cs typeface="Times New Roman" panose="02020603050405020304" pitchFamily="18" charset="0"/>
              </a:rPr>
              <a:t> </a:t>
            </a:r>
            <a:r>
              <a:rPr sz="2800" b="1">
                <a:solidFill>
                  <a:srgbClr val="FF0000"/>
                </a:solidFill>
                <a:latin typeface="Times New Roman" panose="02020603050405020304" pitchFamily="18" charset="0"/>
                <a:cs typeface="Times New Roman" panose="02020603050405020304" pitchFamily="18" charset="0"/>
              </a:rPr>
              <a:t>EV</a:t>
            </a:r>
            <a:r>
              <a:rPr sz="2800" b="1" spc="-8">
                <a:solidFill>
                  <a:srgbClr val="FF0000"/>
                </a:solidFill>
                <a:latin typeface="Times New Roman" panose="02020603050405020304" pitchFamily="18" charset="0"/>
                <a:cs typeface="Times New Roman" panose="02020603050405020304" pitchFamily="18" charset="0"/>
              </a:rPr>
              <a:t> </a:t>
            </a:r>
            <a:r>
              <a:rPr sz="2800" b="1">
                <a:solidFill>
                  <a:srgbClr val="FF0000"/>
                </a:solidFill>
                <a:latin typeface="Times New Roman" panose="02020603050405020304" pitchFamily="18" charset="0"/>
                <a:cs typeface="Times New Roman" panose="02020603050405020304" pitchFamily="18" charset="0"/>
              </a:rPr>
              <a:t>–</a:t>
            </a:r>
            <a:r>
              <a:rPr sz="2800" b="1" spc="-15">
                <a:solidFill>
                  <a:srgbClr val="FF0000"/>
                </a:solidFill>
                <a:latin typeface="Times New Roman" panose="02020603050405020304" pitchFamily="18" charset="0"/>
                <a:cs typeface="Times New Roman" panose="02020603050405020304" pitchFamily="18" charset="0"/>
              </a:rPr>
              <a:t> </a:t>
            </a:r>
            <a:r>
              <a:rPr sz="2800" b="1" spc="-11">
                <a:solidFill>
                  <a:srgbClr val="FF0000"/>
                </a:solidFill>
                <a:latin typeface="Times New Roman" panose="02020603050405020304" pitchFamily="18" charset="0"/>
                <a:cs typeface="Times New Roman" panose="02020603050405020304" pitchFamily="18" charset="0"/>
              </a:rPr>
              <a:t>PV</a:t>
            </a:r>
            <a:endParaRPr sz="2800" b="1">
              <a:solidFill>
                <a:srgbClr val="FF0000"/>
              </a:solidFill>
              <a:latin typeface="Times New Roman" panose="02020603050405020304" pitchFamily="18" charset="0"/>
              <a:cs typeface="Times New Roman" panose="02020603050405020304" pitchFamily="18" charset="0"/>
            </a:endParaRPr>
          </a:p>
          <a:p>
            <a:pPr marL="866775" lvl="1" indent="-343376" algn="just">
              <a:spcBef>
                <a:spcPts val="544"/>
              </a:spcBef>
              <a:buFont typeface="Wingdings"/>
              <a:buChar char=""/>
              <a:tabLst>
                <a:tab pos="867251" algn="l"/>
              </a:tabLst>
            </a:pPr>
            <a:r>
              <a:rPr sz="2400">
                <a:latin typeface="Times New Roman"/>
                <a:cs typeface="Times New Roman"/>
              </a:rPr>
              <a:t>If</a:t>
            </a:r>
            <a:r>
              <a:rPr sz="2400" spc="-8">
                <a:latin typeface="Times New Roman"/>
                <a:cs typeface="Times New Roman"/>
              </a:rPr>
              <a:t> </a:t>
            </a:r>
            <a:r>
              <a:rPr sz="2400">
                <a:latin typeface="Times New Roman"/>
                <a:cs typeface="Times New Roman"/>
              </a:rPr>
              <a:t>SV</a:t>
            </a:r>
            <a:r>
              <a:rPr sz="2400" spc="-49">
                <a:latin typeface="Times New Roman"/>
                <a:cs typeface="Times New Roman"/>
              </a:rPr>
              <a:t> </a:t>
            </a:r>
            <a:r>
              <a:rPr sz="2400" spc="-8">
                <a:latin typeface="Times New Roman"/>
                <a:cs typeface="Times New Roman"/>
              </a:rPr>
              <a:t>is</a:t>
            </a:r>
            <a:r>
              <a:rPr sz="2400">
                <a:latin typeface="Times New Roman"/>
                <a:cs typeface="Times New Roman"/>
              </a:rPr>
              <a:t> negative,</a:t>
            </a:r>
            <a:r>
              <a:rPr sz="2400" spc="-23">
                <a:latin typeface="Times New Roman"/>
                <a:cs typeface="Times New Roman"/>
              </a:rPr>
              <a:t> </a:t>
            </a:r>
            <a:r>
              <a:rPr sz="2400">
                <a:latin typeface="Times New Roman"/>
                <a:cs typeface="Times New Roman"/>
              </a:rPr>
              <a:t>the</a:t>
            </a:r>
            <a:r>
              <a:rPr sz="2400" spc="-11">
                <a:latin typeface="Times New Roman"/>
                <a:cs typeface="Times New Roman"/>
              </a:rPr>
              <a:t> </a:t>
            </a:r>
            <a:r>
              <a:rPr sz="2400">
                <a:latin typeface="Times New Roman"/>
                <a:cs typeface="Times New Roman"/>
              </a:rPr>
              <a:t>task</a:t>
            </a:r>
            <a:r>
              <a:rPr sz="2400" spc="4">
                <a:latin typeface="Times New Roman"/>
                <a:cs typeface="Times New Roman"/>
              </a:rPr>
              <a:t> </a:t>
            </a:r>
            <a:r>
              <a:rPr sz="2400" spc="-8">
                <a:latin typeface="Times New Roman"/>
                <a:cs typeface="Times New Roman"/>
              </a:rPr>
              <a:t>is</a:t>
            </a:r>
            <a:r>
              <a:rPr sz="2400" spc="4">
                <a:latin typeface="Times New Roman"/>
                <a:cs typeface="Times New Roman"/>
              </a:rPr>
              <a:t> </a:t>
            </a:r>
            <a:r>
              <a:rPr sz="2400">
                <a:latin typeface="Times New Roman"/>
                <a:cs typeface="Times New Roman"/>
              </a:rPr>
              <a:t>behind</a:t>
            </a:r>
            <a:r>
              <a:rPr sz="2400" spc="-19">
                <a:latin typeface="Times New Roman"/>
                <a:cs typeface="Times New Roman"/>
              </a:rPr>
              <a:t> </a:t>
            </a:r>
            <a:r>
              <a:rPr sz="2400">
                <a:latin typeface="Times New Roman"/>
                <a:cs typeface="Times New Roman"/>
              </a:rPr>
              <a:t>schedule.</a:t>
            </a:r>
          </a:p>
          <a:p>
            <a:pPr marL="866775" lvl="1" indent="-343376" algn="just">
              <a:spcBef>
                <a:spcPts val="458"/>
              </a:spcBef>
              <a:buFont typeface="Wingdings"/>
              <a:buChar char=""/>
              <a:tabLst>
                <a:tab pos="867251" algn="l"/>
              </a:tabLst>
            </a:pPr>
            <a:r>
              <a:rPr sz="2400">
                <a:latin typeface="Times New Roman"/>
                <a:cs typeface="Times New Roman"/>
              </a:rPr>
              <a:t>If</a:t>
            </a:r>
            <a:r>
              <a:rPr sz="2400" spc="-4">
                <a:latin typeface="Times New Roman"/>
                <a:cs typeface="Times New Roman"/>
              </a:rPr>
              <a:t> </a:t>
            </a:r>
            <a:r>
              <a:rPr sz="2400" spc="-8">
                <a:latin typeface="Times New Roman"/>
                <a:cs typeface="Times New Roman"/>
              </a:rPr>
              <a:t>SV</a:t>
            </a:r>
            <a:r>
              <a:rPr sz="2400" spc="-45">
                <a:latin typeface="Times New Roman"/>
                <a:cs typeface="Times New Roman"/>
              </a:rPr>
              <a:t> </a:t>
            </a:r>
            <a:r>
              <a:rPr sz="2400" spc="-8">
                <a:latin typeface="Times New Roman"/>
                <a:cs typeface="Times New Roman"/>
              </a:rPr>
              <a:t>is</a:t>
            </a:r>
            <a:r>
              <a:rPr sz="2400">
                <a:latin typeface="Times New Roman"/>
                <a:cs typeface="Times New Roman"/>
              </a:rPr>
              <a:t> zero,</a:t>
            </a:r>
            <a:r>
              <a:rPr sz="2400" spc="-11">
                <a:latin typeface="Times New Roman"/>
                <a:cs typeface="Times New Roman"/>
              </a:rPr>
              <a:t> </a:t>
            </a:r>
            <a:r>
              <a:rPr sz="2400">
                <a:latin typeface="Times New Roman"/>
                <a:cs typeface="Times New Roman"/>
              </a:rPr>
              <a:t>the</a:t>
            </a:r>
            <a:r>
              <a:rPr sz="2400" spc="-11">
                <a:latin typeface="Times New Roman"/>
                <a:cs typeface="Times New Roman"/>
              </a:rPr>
              <a:t> </a:t>
            </a:r>
            <a:r>
              <a:rPr sz="2400">
                <a:latin typeface="Times New Roman"/>
                <a:cs typeface="Times New Roman"/>
              </a:rPr>
              <a:t>task is on</a:t>
            </a:r>
            <a:r>
              <a:rPr sz="2400" spc="-11">
                <a:latin typeface="Times New Roman"/>
                <a:cs typeface="Times New Roman"/>
              </a:rPr>
              <a:t> </a:t>
            </a:r>
            <a:r>
              <a:rPr sz="2400">
                <a:latin typeface="Times New Roman"/>
                <a:cs typeface="Times New Roman"/>
              </a:rPr>
              <a:t>schedule</a:t>
            </a:r>
          </a:p>
          <a:p>
            <a:pPr marL="866775" lvl="1" indent="-343376" algn="just">
              <a:spcBef>
                <a:spcPts val="461"/>
              </a:spcBef>
              <a:buFont typeface="Wingdings"/>
              <a:buChar char=""/>
              <a:tabLst>
                <a:tab pos="867251" algn="l"/>
              </a:tabLst>
            </a:pPr>
            <a:r>
              <a:rPr sz="2400">
                <a:latin typeface="Times New Roman"/>
                <a:cs typeface="Times New Roman"/>
              </a:rPr>
              <a:t>If </a:t>
            </a:r>
            <a:r>
              <a:rPr sz="2400" spc="-8">
                <a:latin typeface="Times New Roman"/>
                <a:cs typeface="Times New Roman"/>
              </a:rPr>
              <a:t>SV</a:t>
            </a:r>
            <a:r>
              <a:rPr sz="2400" spc="-45">
                <a:latin typeface="Times New Roman"/>
                <a:cs typeface="Times New Roman"/>
              </a:rPr>
              <a:t> </a:t>
            </a:r>
            <a:r>
              <a:rPr sz="2400" spc="-8">
                <a:latin typeface="Times New Roman"/>
                <a:cs typeface="Times New Roman"/>
              </a:rPr>
              <a:t>is</a:t>
            </a:r>
            <a:r>
              <a:rPr sz="2400">
                <a:latin typeface="Times New Roman"/>
                <a:cs typeface="Times New Roman"/>
              </a:rPr>
              <a:t> positive,</a:t>
            </a:r>
            <a:r>
              <a:rPr sz="2400" spc="-23">
                <a:latin typeface="Times New Roman"/>
                <a:cs typeface="Times New Roman"/>
              </a:rPr>
              <a:t> </a:t>
            </a:r>
            <a:r>
              <a:rPr sz="2400">
                <a:latin typeface="Times New Roman"/>
                <a:cs typeface="Times New Roman"/>
              </a:rPr>
              <a:t>the task</a:t>
            </a:r>
            <a:r>
              <a:rPr sz="2400" spc="4">
                <a:latin typeface="Times New Roman"/>
                <a:cs typeface="Times New Roman"/>
              </a:rPr>
              <a:t> </a:t>
            </a:r>
            <a:r>
              <a:rPr sz="2400" spc="-8">
                <a:latin typeface="Times New Roman"/>
                <a:cs typeface="Times New Roman"/>
              </a:rPr>
              <a:t>is</a:t>
            </a:r>
            <a:r>
              <a:rPr sz="2400" spc="4">
                <a:latin typeface="Times New Roman"/>
                <a:cs typeface="Times New Roman"/>
              </a:rPr>
              <a:t> </a:t>
            </a:r>
            <a:r>
              <a:rPr sz="2400">
                <a:latin typeface="Times New Roman"/>
                <a:cs typeface="Times New Roman"/>
              </a:rPr>
              <a:t>ahead</a:t>
            </a:r>
            <a:r>
              <a:rPr sz="2400" spc="-19">
                <a:latin typeface="Times New Roman"/>
                <a:cs typeface="Times New Roman"/>
              </a:rPr>
              <a:t> </a:t>
            </a:r>
            <a:r>
              <a:rPr sz="2400">
                <a:latin typeface="Times New Roman"/>
                <a:cs typeface="Times New Roman"/>
              </a:rPr>
              <a:t>of </a:t>
            </a:r>
            <a:r>
              <a:rPr sz="2400" spc="4">
                <a:latin typeface="Times New Roman"/>
                <a:cs typeface="Times New Roman"/>
              </a:rPr>
              <a:t>schedule.</a:t>
            </a:r>
            <a:endParaRPr sz="2400">
              <a:latin typeface="Times New Roman"/>
              <a:cs typeface="Times New Roman"/>
            </a:endParaRPr>
          </a:p>
        </p:txBody>
      </p:sp>
      <p:sp>
        <p:nvSpPr>
          <p:cNvPr id="3" name="Slide Number Placeholder 2">
            <a:extLst>
              <a:ext uri="{FF2B5EF4-FFF2-40B4-BE49-F238E27FC236}">
                <a16:creationId xmlns:a16="http://schemas.microsoft.com/office/drawing/2014/main" id="{AC1665CC-9A36-2CF2-4E32-EDEE6998FD55}"/>
              </a:ext>
            </a:extLst>
          </p:cNvPr>
          <p:cNvSpPr>
            <a:spLocks noGrp="1"/>
          </p:cNvSpPr>
          <p:nvPr>
            <p:ph type="sldNum" sz="quarter" idx="7"/>
          </p:nvPr>
        </p:nvSpPr>
        <p:spPr/>
        <p:txBody>
          <a:bodyPr/>
          <a:lstStyle/>
          <a:p>
            <a:fld id="{B6F15528-21DE-4FAA-801E-634DDDAF4B2B}" type="slidenum">
              <a:rPr lang="en-US" smtClean="0"/>
              <a:t>108</a:t>
            </a:fld>
            <a:endParaRPr lang="en-US"/>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77646" y="1107662"/>
            <a:ext cx="7568089" cy="3767666"/>
          </a:xfrm>
          <a:prstGeom prst="rect">
            <a:avLst/>
          </a:prstGeom>
        </p:spPr>
        <p:txBody>
          <a:bodyPr vert="horz" wrap="square" lIns="0" tIns="461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3810" indent="-171450" algn="just">
              <a:lnSpc>
                <a:spcPct val="90000"/>
              </a:lnSpc>
              <a:spcBef>
                <a:spcPts val="363"/>
              </a:spcBef>
              <a:buFont typeface="Arial MT"/>
              <a:buChar char="•"/>
              <a:tabLst>
                <a:tab pos="180975" algn="l"/>
                <a:tab pos="3782854" algn="l"/>
                <a:tab pos="6266021" algn="l"/>
              </a:tabLst>
            </a:pPr>
            <a:r>
              <a:rPr sz="2400" b="1" u="sng">
                <a:uFill>
                  <a:solidFill>
                    <a:srgbClr val="000000"/>
                  </a:solidFill>
                </a:uFill>
                <a:latin typeface="Times New Roman"/>
                <a:cs typeface="Times New Roman"/>
              </a:rPr>
              <a:t>Schedule Performance Index (SPI):</a:t>
            </a:r>
            <a:r>
              <a:rPr sz="2400" b="1">
                <a:latin typeface="Times New Roman"/>
                <a:cs typeface="Times New Roman"/>
              </a:rPr>
              <a:t> </a:t>
            </a:r>
            <a:r>
              <a:rPr sz="2400">
                <a:latin typeface="Times New Roman"/>
                <a:cs typeface="Times New Roman"/>
              </a:rPr>
              <a:t>The </a:t>
            </a:r>
            <a:r>
              <a:rPr sz="2400">
                <a:uFill>
                  <a:solidFill>
                    <a:srgbClr val="0462C1"/>
                  </a:solidFill>
                </a:uFill>
                <a:latin typeface="Times New Roman"/>
                <a:cs typeface="Times New Roman"/>
              </a:rPr>
              <a:t>Schedule </a:t>
            </a:r>
            <a:r>
              <a:rPr sz="2400" spc="4">
                <a:latin typeface="Times New Roman"/>
                <a:cs typeface="Times New Roman"/>
              </a:rPr>
              <a:t> </a:t>
            </a:r>
            <a:r>
              <a:rPr sz="2400">
                <a:uFill>
                  <a:solidFill>
                    <a:srgbClr val="0462C1"/>
                  </a:solidFill>
                </a:uFill>
                <a:latin typeface="Times New Roman"/>
                <a:cs typeface="Times New Roman"/>
              </a:rPr>
              <a:t>Performance </a:t>
            </a:r>
            <a:r>
              <a:rPr sz="2400" spc="4">
                <a:uFill>
                  <a:solidFill>
                    <a:srgbClr val="0462C1"/>
                  </a:solidFill>
                </a:uFill>
                <a:latin typeface="Times New Roman"/>
                <a:cs typeface="Times New Roman"/>
              </a:rPr>
              <a:t>Index</a:t>
            </a:r>
            <a:r>
              <a:rPr sz="2400" spc="4">
                <a:latin typeface="Times New Roman"/>
                <a:cs typeface="Times New Roman"/>
              </a:rPr>
              <a:t>, </a:t>
            </a:r>
            <a:r>
              <a:rPr sz="2400">
                <a:latin typeface="Times New Roman"/>
                <a:cs typeface="Times New Roman"/>
              </a:rPr>
              <a:t>normally abbreviated </a:t>
            </a:r>
            <a:r>
              <a:rPr sz="2400" spc="-4">
                <a:latin typeface="Times New Roman"/>
                <a:cs typeface="Times New Roman"/>
              </a:rPr>
              <a:t>SPI, </a:t>
            </a:r>
            <a:r>
              <a:rPr sz="2400">
                <a:latin typeface="Times New Roman"/>
                <a:cs typeface="Times New Roman"/>
              </a:rPr>
              <a:t>is similar to </a:t>
            </a:r>
            <a:r>
              <a:rPr sz="2400" spc="4">
                <a:latin typeface="Times New Roman"/>
                <a:cs typeface="Times New Roman"/>
              </a:rPr>
              <a:t> </a:t>
            </a:r>
            <a:r>
              <a:rPr sz="2400">
                <a:latin typeface="Times New Roman"/>
                <a:cs typeface="Times New Roman"/>
              </a:rPr>
              <a:t>the</a:t>
            </a:r>
            <a:r>
              <a:rPr sz="2400" spc="8">
                <a:latin typeface="Times New Roman"/>
                <a:cs typeface="Times New Roman"/>
              </a:rPr>
              <a:t> </a:t>
            </a:r>
            <a:r>
              <a:rPr sz="2400">
                <a:latin typeface="Times New Roman"/>
                <a:cs typeface="Times New Roman"/>
              </a:rPr>
              <a:t>Schedule</a:t>
            </a:r>
            <a:r>
              <a:rPr sz="2400" spc="-53">
                <a:latin typeface="Times New Roman"/>
                <a:cs typeface="Times New Roman"/>
              </a:rPr>
              <a:t> </a:t>
            </a:r>
            <a:r>
              <a:rPr sz="2400" spc="-34">
                <a:latin typeface="Times New Roman"/>
                <a:cs typeface="Times New Roman"/>
              </a:rPr>
              <a:t>Variance</a:t>
            </a:r>
            <a:r>
              <a:rPr sz="2400" spc="-11">
                <a:latin typeface="Times New Roman"/>
                <a:cs typeface="Times New Roman"/>
              </a:rPr>
              <a:t> </a:t>
            </a:r>
            <a:r>
              <a:rPr sz="2400">
                <a:latin typeface="Times New Roman"/>
                <a:cs typeface="Times New Roman"/>
              </a:rPr>
              <a:t>(SV).	It also tells how far ahead or </a:t>
            </a:r>
            <a:r>
              <a:rPr sz="2400" spc="4">
                <a:latin typeface="Times New Roman"/>
                <a:cs typeface="Times New Roman"/>
              </a:rPr>
              <a:t> </a:t>
            </a:r>
            <a:r>
              <a:rPr sz="2400">
                <a:latin typeface="Times New Roman"/>
                <a:cs typeface="Times New Roman"/>
              </a:rPr>
              <a:t>behind</a:t>
            </a:r>
            <a:r>
              <a:rPr sz="2400" spc="-15">
                <a:latin typeface="Times New Roman"/>
                <a:cs typeface="Times New Roman"/>
              </a:rPr>
              <a:t> </a:t>
            </a:r>
            <a:r>
              <a:rPr sz="2400">
                <a:latin typeface="Times New Roman"/>
                <a:cs typeface="Times New Roman"/>
              </a:rPr>
              <a:t>schedule</a:t>
            </a:r>
            <a:r>
              <a:rPr sz="2400" spc="-19">
                <a:latin typeface="Times New Roman"/>
                <a:cs typeface="Times New Roman"/>
              </a:rPr>
              <a:t> </a:t>
            </a:r>
            <a:r>
              <a:rPr sz="2400">
                <a:latin typeface="Times New Roman"/>
                <a:cs typeface="Times New Roman"/>
              </a:rPr>
              <a:t>the</a:t>
            </a:r>
            <a:r>
              <a:rPr sz="2400" spc="-11">
                <a:latin typeface="Times New Roman"/>
                <a:cs typeface="Times New Roman"/>
              </a:rPr>
              <a:t> </a:t>
            </a:r>
            <a:r>
              <a:rPr sz="2400">
                <a:latin typeface="Times New Roman"/>
                <a:cs typeface="Times New Roman"/>
              </a:rPr>
              <a:t>task</a:t>
            </a:r>
            <a:r>
              <a:rPr sz="2400" spc="11">
                <a:latin typeface="Times New Roman"/>
                <a:cs typeface="Times New Roman"/>
              </a:rPr>
              <a:t> </a:t>
            </a:r>
            <a:r>
              <a:rPr sz="2400">
                <a:latin typeface="Times New Roman"/>
                <a:cs typeface="Times New Roman"/>
              </a:rPr>
              <a:t>is</a:t>
            </a:r>
            <a:r>
              <a:rPr sz="2400" spc="4">
                <a:latin typeface="Times New Roman"/>
                <a:cs typeface="Times New Roman"/>
              </a:rPr>
              <a:t> </a:t>
            </a:r>
            <a:r>
              <a:rPr sz="2400">
                <a:latin typeface="Times New Roman"/>
                <a:cs typeface="Times New Roman"/>
              </a:rPr>
              <a:t>in terms</a:t>
            </a:r>
            <a:r>
              <a:rPr sz="2400" spc="-11">
                <a:latin typeface="Times New Roman"/>
                <a:cs typeface="Times New Roman"/>
              </a:rPr>
              <a:t> </a:t>
            </a:r>
            <a:r>
              <a:rPr sz="2400">
                <a:latin typeface="Times New Roman"/>
                <a:cs typeface="Times New Roman"/>
              </a:rPr>
              <a:t>of the task</a:t>
            </a:r>
            <a:r>
              <a:rPr sz="2400" spc="4">
                <a:latin typeface="Times New Roman"/>
                <a:cs typeface="Times New Roman"/>
              </a:rPr>
              <a:t> </a:t>
            </a:r>
            <a:r>
              <a:rPr sz="2400">
                <a:latin typeface="Times New Roman"/>
                <a:cs typeface="Times New Roman"/>
              </a:rPr>
              <a:t>budget,</a:t>
            </a:r>
            <a:r>
              <a:rPr sz="2400" spc="-30">
                <a:latin typeface="Times New Roman"/>
                <a:cs typeface="Times New Roman"/>
              </a:rPr>
              <a:t> </a:t>
            </a:r>
            <a:r>
              <a:rPr sz="2400">
                <a:latin typeface="Times New Roman"/>
                <a:cs typeface="Times New Roman"/>
              </a:rPr>
              <a:t>but</a:t>
            </a:r>
            <a:r>
              <a:rPr sz="2400" spc="-19">
                <a:latin typeface="Times New Roman"/>
                <a:cs typeface="Times New Roman"/>
              </a:rPr>
              <a:t> </a:t>
            </a:r>
            <a:r>
              <a:rPr sz="2400">
                <a:latin typeface="Times New Roman"/>
                <a:cs typeface="Times New Roman"/>
              </a:rPr>
              <a:t>it </a:t>
            </a:r>
            <a:r>
              <a:rPr sz="2400" spc="-589">
                <a:latin typeface="Times New Roman"/>
                <a:cs typeface="Times New Roman"/>
              </a:rPr>
              <a:t> </a:t>
            </a:r>
            <a:r>
              <a:rPr sz="2400">
                <a:latin typeface="Times New Roman"/>
                <a:cs typeface="Times New Roman"/>
              </a:rPr>
              <a:t>is</a:t>
            </a:r>
            <a:r>
              <a:rPr sz="2400" spc="8">
                <a:latin typeface="Times New Roman"/>
                <a:cs typeface="Times New Roman"/>
              </a:rPr>
              <a:t> </a:t>
            </a:r>
            <a:r>
              <a:rPr sz="2400">
                <a:latin typeface="Times New Roman"/>
                <a:cs typeface="Times New Roman"/>
              </a:rPr>
              <a:t>a</a:t>
            </a:r>
            <a:r>
              <a:rPr sz="2400" spc="8">
                <a:latin typeface="Times New Roman"/>
                <a:cs typeface="Times New Roman"/>
              </a:rPr>
              <a:t> </a:t>
            </a:r>
            <a:r>
              <a:rPr sz="2400">
                <a:latin typeface="Times New Roman"/>
                <a:cs typeface="Times New Roman"/>
              </a:rPr>
              <a:t>relative measure</a:t>
            </a:r>
            <a:r>
              <a:rPr sz="2400" spc="-11">
                <a:latin typeface="Times New Roman"/>
                <a:cs typeface="Times New Roman"/>
              </a:rPr>
              <a:t> </a:t>
            </a:r>
            <a:r>
              <a:rPr sz="2400">
                <a:latin typeface="Times New Roman"/>
                <a:cs typeface="Times New Roman"/>
              </a:rPr>
              <a:t>rather</a:t>
            </a:r>
            <a:r>
              <a:rPr sz="2400" spc="-4">
                <a:latin typeface="Times New Roman"/>
                <a:cs typeface="Times New Roman"/>
              </a:rPr>
              <a:t> </a:t>
            </a:r>
            <a:r>
              <a:rPr sz="2400">
                <a:latin typeface="Times New Roman"/>
                <a:cs typeface="Times New Roman"/>
              </a:rPr>
              <a:t>than an absolute</a:t>
            </a:r>
            <a:r>
              <a:rPr sz="2400" spc="-8">
                <a:latin typeface="Times New Roman"/>
                <a:cs typeface="Times New Roman"/>
              </a:rPr>
              <a:t> </a:t>
            </a:r>
            <a:r>
              <a:rPr sz="2400">
                <a:latin typeface="Times New Roman"/>
                <a:cs typeface="Times New Roman"/>
              </a:rPr>
              <a:t>one.	</a:t>
            </a:r>
            <a:endParaRPr lang="en-US" sz="2400">
              <a:latin typeface="Times New Roman"/>
              <a:cs typeface="Times New Roman"/>
            </a:endParaRPr>
          </a:p>
          <a:p>
            <a:pPr marL="9525" marR="3810" algn="just">
              <a:lnSpc>
                <a:spcPct val="90000"/>
              </a:lnSpc>
              <a:spcBef>
                <a:spcPts val="363"/>
              </a:spcBef>
              <a:tabLst>
                <a:tab pos="180975" algn="l"/>
                <a:tab pos="3782854" algn="l"/>
                <a:tab pos="6266021" algn="l"/>
              </a:tabLst>
            </a:pPr>
            <a:r>
              <a:rPr lang="en-US" sz="2400">
                <a:latin typeface="Times New Roman"/>
                <a:cs typeface="Times New Roman"/>
              </a:rPr>
              <a:t>  </a:t>
            </a:r>
            <a:r>
              <a:rPr sz="2400">
                <a:latin typeface="Times New Roman"/>
                <a:cs typeface="Times New Roman"/>
              </a:rPr>
              <a:t>The </a:t>
            </a:r>
            <a:r>
              <a:rPr sz="2400" spc="4">
                <a:latin typeface="Times New Roman"/>
                <a:cs typeface="Times New Roman"/>
              </a:rPr>
              <a:t> </a:t>
            </a:r>
            <a:r>
              <a:rPr sz="2400">
                <a:latin typeface="Times New Roman"/>
                <a:cs typeface="Times New Roman"/>
              </a:rPr>
              <a:t>formula</a:t>
            </a:r>
            <a:r>
              <a:rPr sz="2400" spc="-30">
                <a:latin typeface="Times New Roman"/>
                <a:cs typeface="Times New Roman"/>
              </a:rPr>
              <a:t> </a:t>
            </a:r>
            <a:r>
              <a:rPr sz="2400">
                <a:latin typeface="Times New Roman"/>
                <a:cs typeface="Times New Roman"/>
              </a:rPr>
              <a:t>is:</a:t>
            </a:r>
            <a:endParaRPr lang="en-US" sz="2400" b="1">
              <a:solidFill>
                <a:srgbClr val="FF0000"/>
              </a:solidFill>
              <a:latin typeface="Times New Roman"/>
              <a:cs typeface="Times New Roman"/>
            </a:endParaRPr>
          </a:p>
          <a:p>
            <a:pPr marL="9525" marR="3810" algn="just">
              <a:lnSpc>
                <a:spcPct val="90000"/>
              </a:lnSpc>
              <a:spcBef>
                <a:spcPts val="363"/>
              </a:spcBef>
              <a:tabLst>
                <a:tab pos="180975" algn="l"/>
                <a:tab pos="3782854" algn="l"/>
                <a:tab pos="6266021" algn="l"/>
              </a:tabLst>
            </a:pPr>
            <a:r>
              <a:rPr lang="en-US" sz="2400" b="1">
                <a:solidFill>
                  <a:srgbClr val="FF0000"/>
                </a:solidFill>
                <a:latin typeface="Times New Roman"/>
                <a:cs typeface="Times New Roman"/>
              </a:rPr>
              <a:t>                                    </a:t>
            </a:r>
            <a:r>
              <a:rPr sz="2800" b="1">
                <a:solidFill>
                  <a:srgbClr val="FF0000"/>
                </a:solidFill>
                <a:latin typeface="Times New Roman"/>
                <a:cs typeface="Times New Roman"/>
              </a:rPr>
              <a:t>SPI</a:t>
            </a:r>
            <a:r>
              <a:rPr sz="2800" b="1" spc="-26">
                <a:solidFill>
                  <a:srgbClr val="FF0000"/>
                </a:solidFill>
                <a:latin typeface="Times New Roman"/>
                <a:cs typeface="Times New Roman"/>
              </a:rPr>
              <a:t> </a:t>
            </a:r>
            <a:r>
              <a:rPr sz="2800" b="1">
                <a:solidFill>
                  <a:srgbClr val="FF0000"/>
                </a:solidFill>
                <a:latin typeface="Times New Roman"/>
                <a:cs typeface="Times New Roman"/>
              </a:rPr>
              <a:t>=</a:t>
            </a:r>
            <a:r>
              <a:rPr sz="2800" b="1" spc="-11">
                <a:solidFill>
                  <a:srgbClr val="FF0000"/>
                </a:solidFill>
                <a:latin typeface="Times New Roman"/>
                <a:cs typeface="Times New Roman"/>
              </a:rPr>
              <a:t> </a:t>
            </a:r>
            <a:r>
              <a:rPr sz="2800" b="1">
                <a:solidFill>
                  <a:srgbClr val="FF0000"/>
                </a:solidFill>
                <a:latin typeface="Times New Roman"/>
                <a:cs typeface="Times New Roman"/>
              </a:rPr>
              <a:t>EV</a:t>
            </a:r>
            <a:r>
              <a:rPr sz="2800" b="1" spc="-75">
                <a:solidFill>
                  <a:srgbClr val="FF0000"/>
                </a:solidFill>
                <a:latin typeface="Times New Roman"/>
                <a:cs typeface="Times New Roman"/>
              </a:rPr>
              <a:t> </a:t>
            </a:r>
            <a:r>
              <a:rPr sz="2800" b="1">
                <a:solidFill>
                  <a:srgbClr val="FF0000"/>
                </a:solidFill>
                <a:latin typeface="Times New Roman"/>
                <a:cs typeface="Times New Roman"/>
              </a:rPr>
              <a:t>/</a:t>
            </a:r>
            <a:r>
              <a:rPr sz="2800" b="1" spc="-8">
                <a:solidFill>
                  <a:srgbClr val="FF0000"/>
                </a:solidFill>
                <a:latin typeface="Times New Roman"/>
                <a:cs typeface="Times New Roman"/>
              </a:rPr>
              <a:t> </a:t>
            </a:r>
            <a:r>
              <a:rPr sz="2800" b="1" spc="-4">
                <a:solidFill>
                  <a:srgbClr val="FF0000"/>
                </a:solidFill>
                <a:latin typeface="Times New Roman"/>
                <a:cs typeface="Times New Roman"/>
              </a:rPr>
              <a:t>PV</a:t>
            </a:r>
            <a:endParaRPr sz="3300">
              <a:latin typeface="Times New Roman"/>
              <a:cs typeface="Times New Roman"/>
            </a:endParaRPr>
          </a:p>
          <a:p>
            <a:pPr marL="886778" lvl="1" indent="-272891" algn="just">
              <a:spcBef>
                <a:spcPts val="4"/>
              </a:spcBef>
              <a:buSzPct val="96875"/>
              <a:buFont typeface="Wingdings"/>
              <a:buChar char=""/>
              <a:tabLst>
                <a:tab pos="887254" algn="l"/>
              </a:tabLst>
            </a:pPr>
            <a:r>
              <a:rPr sz="2400">
                <a:latin typeface="Times New Roman"/>
                <a:cs typeface="Times New Roman"/>
              </a:rPr>
              <a:t>If </a:t>
            </a:r>
            <a:r>
              <a:rPr sz="2400" spc="-4">
                <a:latin typeface="Times New Roman"/>
                <a:cs typeface="Times New Roman"/>
              </a:rPr>
              <a:t>SPI</a:t>
            </a:r>
            <a:r>
              <a:rPr sz="2400" spc="-11">
                <a:latin typeface="Times New Roman"/>
                <a:cs typeface="Times New Roman"/>
              </a:rPr>
              <a:t> </a:t>
            </a:r>
            <a:r>
              <a:rPr sz="2400">
                <a:latin typeface="Times New Roman"/>
                <a:cs typeface="Times New Roman"/>
              </a:rPr>
              <a:t>is less than</a:t>
            </a:r>
            <a:r>
              <a:rPr sz="2400" spc="-11">
                <a:latin typeface="Times New Roman"/>
                <a:cs typeface="Times New Roman"/>
              </a:rPr>
              <a:t> </a:t>
            </a:r>
            <a:r>
              <a:rPr sz="2400">
                <a:latin typeface="Times New Roman"/>
                <a:cs typeface="Times New Roman"/>
              </a:rPr>
              <a:t>1, the task </a:t>
            </a:r>
            <a:r>
              <a:rPr sz="2400" spc="-8">
                <a:latin typeface="Times New Roman"/>
                <a:cs typeface="Times New Roman"/>
              </a:rPr>
              <a:t>is</a:t>
            </a:r>
            <a:r>
              <a:rPr sz="2400">
                <a:latin typeface="Times New Roman"/>
                <a:cs typeface="Times New Roman"/>
              </a:rPr>
              <a:t> behind</a:t>
            </a:r>
            <a:r>
              <a:rPr sz="2400" spc="-19">
                <a:latin typeface="Times New Roman"/>
                <a:cs typeface="Times New Roman"/>
              </a:rPr>
              <a:t> </a:t>
            </a:r>
            <a:r>
              <a:rPr sz="2400">
                <a:latin typeface="Times New Roman"/>
                <a:cs typeface="Times New Roman"/>
              </a:rPr>
              <a:t>schedule.</a:t>
            </a:r>
          </a:p>
          <a:p>
            <a:pPr marL="886778" lvl="1" indent="-272891" algn="just">
              <a:spcBef>
                <a:spcPts val="458"/>
              </a:spcBef>
              <a:buSzPct val="96875"/>
              <a:buFont typeface="Wingdings"/>
              <a:buChar char=""/>
              <a:tabLst>
                <a:tab pos="887254" algn="l"/>
              </a:tabLst>
            </a:pPr>
            <a:r>
              <a:rPr sz="2400">
                <a:latin typeface="Times New Roman"/>
                <a:cs typeface="Times New Roman"/>
              </a:rPr>
              <a:t>If</a:t>
            </a:r>
            <a:r>
              <a:rPr sz="2400" spc="-4">
                <a:latin typeface="Times New Roman"/>
                <a:cs typeface="Times New Roman"/>
              </a:rPr>
              <a:t> SPI</a:t>
            </a:r>
            <a:r>
              <a:rPr sz="2400" spc="-15">
                <a:latin typeface="Times New Roman"/>
                <a:cs typeface="Times New Roman"/>
              </a:rPr>
              <a:t> </a:t>
            </a:r>
            <a:r>
              <a:rPr sz="2400">
                <a:latin typeface="Times New Roman"/>
                <a:cs typeface="Times New Roman"/>
              </a:rPr>
              <a:t>is one,</a:t>
            </a:r>
            <a:r>
              <a:rPr sz="2400" spc="-23">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task</a:t>
            </a:r>
            <a:r>
              <a:rPr sz="2400" spc="4">
                <a:latin typeface="Times New Roman"/>
                <a:cs typeface="Times New Roman"/>
              </a:rPr>
              <a:t> </a:t>
            </a:r>
            <a:r>
              <a:rPr sz="2400" spc="-8">
                <a:latin typeface="Times New Roman"/>
                <a:cs typeface="Times New Roman"/>
              </a:rPr>
              <a:t>is</a:t>
            </a:r>
            <a:r>
              <a:rPr sz="2400" spc="-4">
                <a:latin typeface="Times New Roman"/>
                <a:cs typeface="Times New Roman"/>
              </a:rPr>
              <a:t> </a:t>
            </a:r>
            <a:r>
              <a:rPr sz="2400">
                <a:latin typeface="Times New Roman"/>
                <a:cs typeface="Times New Roman"/>
              </a:rPr>
              <a:t>on</a:t>
            </a:r>
            <a:r>
              <a:rPr sz="2400" spc="-11">
                <a:latin typeface="Times New Roman"/>
                <a:cs typeface="Times New Roman"/>
              </a:rPr>
              <a:t> </a:t>
            </a:r>
            <a:r>
              <a:rPr sz="2400">
                <a:latin typeface="Times New Roman"/>
                <a:cs typeface="Times New Roman"/>
              </a:rPr>
              <a:t>schedule</a:t>
            </a:r>
          </a:p>
          <a:p>
            <a:pPr marL="886778" lvl="1" indent="-272891" algn="just">
              <a:spcBef>
                <a:spcPts val="461"/>
              </a:spcBef>
              <a:buSzPct val="96875"/>
              <a:buFont typeface="Wingdings"/>
              <a:buChar char=""/>
              <a:tabLst>
                <a:tab pos="887254" algn="l"/>
              </a:tabLst>
            </a:pPr>
            <a:r>
              <a:rPr sz="2400">
                <a:latin typeface="Times New Roman"/>
                <a:cs typeface="Times New Roman"/>
              </a:rPr>
              <a:t>If </a:t>
            </a:r>
            <a:r>
              <a:rPr sz="2400" spc="-4">
                <a:latin typeface="Times New Roman"/>
                <a:cs typeface="Times New Roman"/>
              </a:rPr>
              <a:t>SPI</a:t>
            </a:r>
            <a:r>
              <a:rPr sz="2400" spc="-11">
                <a:latin typeface="Times New Roman"/>
                <a:cs typeface="Times New Roman"/>
              </a:rPr>
              <a:t> </a:t>
            </a:r>
            <a:r>
              <a:rPr sz="2400">
                <a:latin typeface="Times New Roman"/>
                <a:cs typeface="Times New Roman"/>
              </a:rPr>
              <a:t>is greater</a:t>
            </a:r>
            <a:r>
              <a:rPr sz="2400" spc="-19">
                <a:latin typeface="Times New Roman"/>
                <a:cs typeface="Times New Roman"/>
              </a:rPr>
              <a:t> </a:t>
            </a:r>
            <a:r>
              <a:rPr sz="2400">
                <a:latin typeface="Times New Roman"/>
                <a:cs typeface="Times New Roman"/>
              </a:rPr>
              <a:t>than</a:t>
            </a:r>
            <a:r>
              <a:rPr sz="2400" spc="-8">
                <a:latin typeface="Times New Roman"/>
                <a:cs typeface="Times New Roman"/>
              </a:rPr>
              <a:t> </a:t>
            </a:r>
            <a:r>
              <a:rPr sz="2400">
                <a:latin typeface="Times New Roman"/>
                <a:cs typeface="Times New Roman"/>
              </a:rPr>
              <a:t>1, the</a:t>
            </a:r>
            <a:r>
              <a:rPr sz="2400" spc="-11">
                <a:latin typeface="Times New Roman"/>
                <a:cs typeface="Times New Roman"/>
              </a:rPr>
              <a:t> </a:t>
            </a:r>
            <a:r>
              <a:rPr sz="2400">
                <a:latin typeface="Times New Roman"/>
                <a:cs typeface="Times New Roman"/>
              </a:rPr>
              <a:t>task</a:t>
            </a:r>
            <a:r>
              <a:rPr sz="2400" spc="4">
                <a:latin typeface="Times New Roman"/>
                <a:cs typeface="Times New Roman"/>
              </a:rPr>
              <a:t> </a:t>
            </a:r>
            <a:r>
              <a:rPr sz="2400" spc="-8">
                <a:latin typeface="Times New Roman"/>
                <a:cs typeface="Times New Roman"/>
              </a:rPr>
              <a:t>is</a:t>
            </a:r>
            <a:r>
              <a:rPr sz="2400">
                <a:latin typeface="Times New Roman"/>
                <a:cs typeface="Times New Roman"/>
              </a:rPr>
              <a:t> ahead</a:t>
            </a:r>
            <a:r>
              <a:rPr sz="2400" spc="-11">
                <a:latin typeface="Times New Roman"/>
                <a:cs typeface="Times New Roman"/>
              </a:rPr>
              <a:t> </a:t>
            </a:r>
            <a:r>
              <a:rPr sz="2400">
                <a:latin typeface="Times New Roman"/>
                <a:cs typeface="Times New Roman"/>
              </a:rPr>
              <a:t>of</a:t>
            </a:r>
            <a:r>
              <a:rPr sz="2400" spc="-11">
                <a:latin typeface="Times New Roman"/>
                <a:cs typeface="Times New Roman"/>
              </a:rPr>
              <a:t> </a:t>
            </a:r>
            <a:r>
              <a:rPr sz="2400">
                <a:latin typeface="Times New Roman"/>
                <a:cs typeface="Times New Roman"/>
              </a:rPr>
              <a:t>schedule.</a:t>
            </a:r>
          </a:p>
        </p:txBody>
      </p:sp>
      <p:sp>
        <p:nvSpPr>
          <p:cNvPr id="3" name="Slide Number Placeholder 2">
            <a:extLst>
              <a:ext uri="{FF2B5EF4-FFF2-40B4-BE49-F238E27FC236}">
                <a16:creationId xmlns:a16="http://schemas.microsoft.com/office/drawing/2014/main" id="{C779383E-1772-E2C9-EBD5-352C227D7BAF}"/>
              </a:ext>
            </a:extLst>
          </p:cNvPr>
          <p:cNvSpPr>
            <a:spLocks noGrp="1"/>
          </p:cNvSpPr>
          <p:nvPr>
            <p:ph type="sldNum" sz="quarter" idx="7"/>
          </p:nvPr>
        </p:nvSpPr>
        <p:spPr/>
        <p:txBody>
          <a:bodyPr/>
          <a:lstStyle/>
          <a:p>
            <a:fld id="{B6F15528-21DE-4FAA-801E-634DDDAF4B2B}" type="slidenum">
              <a:rPr lang="en-US" smtClean="0"/>
              <a:t>109</a:t>
            </a:fld>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ROJECT-PLANNING-AND-MANAGEMENT-6-2048.jpg"/>
          <p:cNvPicPr>
            <a:picLocks noChangeAspect="1"/>
          </p:cNvPicPr>
          <p:nvPr/>
        </p:nvPicPr>
        <p:blipFill>
          <a:blip r:embed="rId2"/>
          <a:stretch>
            <a:fillRect/>
          </a:stretch>
        </p:blipFill>
        <p:spPr>
          <a:xfrm>
            <a:off x="266700" y="200025"/>
            <a:ext cx="8610600" cy="6457950"/>
          </a:xfrm>
          <a:prstGeom prst="rect">
            <a:avLst/>
          </a:prstGeom>
        </p:spPr>
      </p:pic>
      <p:sp>
        <p:nvSpPr>
          <p:cNvPr id="3" name="Slide Number Placeholder 2">
            <a:extLst>
              <a:ext uri="{FF2B5EF4-FFF2-40B4-BE49-F238E27FC236}">
                <a16:creationId xmlns:a16="http://schemas.microsoft.com/office/drawing/2014/main" id="{B3229A3D-C4B0-F016-5376-1C712E1A07DA}"/>
              </a:ext>
            </a:extLst>
          </p:cNvPr>
          <p:cNvSpPr>
            <a:spLocks noGrp="1"/>
          </p:cNvSpPr>
          <p:nvPr>
            <p:ph type="sldNum" sz="quarter" idx="12"/>
          </p:nvPr>
        </p:nvSpPr>
        <p:spPr/>
        <p:txBody>
          <a:bodyPr/>
          <a:lstStyle/>
          <a:p>
            <a:fld id="{C1FF6DA9-008F-8B48-92A6-B652298478BF}" type="slidenum">
              <a:rPr lang="en-US" smtClean="0"/>
              <a:t>11</a:t>
            </a:fld>
            <a:endParaRPr lang="en-US"/>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5" y="1091851"/>
            <a:ext cx="4047649" cy="517449"/>
          </a:xfrm>
          <a:prstGeom prst="rect">
            <a:avLst/>
          </a:prstGeom>
        </p:spPr>
        <p:txBody>
          <a:bodyPr vert="horz" wrap="square" lIns="0" tIns="9525" rIns="0" bIns="0" rtlCol="0">
            <a:spAutoFit/>
          </a:bodyPr>
          <a:lstStyle/>
          <a:p>
            <a:pPr marL="9525">
              <a:spcBef>
                <a:spcPts val="75"/>
              </a:spcBef>
            </a:pPr>
            <a:r>
              <a:rPr u="sng">
                <a:uFill>
                  <a:solidFill>
                    <a:srgbClr val="000000"/>
                  </a:solidFill>
                </a:uFill>
                <a:latin typeface="Times New Roman"/>
                <a:cs typeface="Times New Roman"/>
              </a:rPr>
              <a:t>Determine</a:t>
            </a:r>
            <a:r>
              <a:rPr u="sng" spc="-38">
                <a:uFill>
                  <a:solidFill>
                    <a:srgbClr val="000000"/>
                  </a:solidFill>
                </a:uFill>
                <a:latin typeface="Times New Roman"/>
                <a:cs typeface="Times New Roman"/>
              </a:rPr>
              <a:t> </a:t>
            </a:r>
            <a:r>
              <a:rPr u="sng">
                <a:uFill>
                  <a:solidFill>
                    <a:srgbClr val="000000"/>
                  </a:solidFill>
                </a:uFill>
                <a:latin typeface="Times New Roman"/>
                <a:cs typeface="Times New Roman"/>
              </a:rPr>
              <a:t>Cost</a:t>
            </a:r>
            <a:r>
              <a:rPr u="sng" spc="-38">
                <a:uFill>
                  <a:solidFill>
                    <a:srgbClr val="000000"/>
                  </a:solidFill>
                </a:uFill>
                <a:latin typeface="Times New Roman"/>
                <a:cs typeface="Times New Roman"/>
              </a:rPr>
              <a:t> </a:t>
            </a:r>
            <a:r>
              <a:rPr u="sng">
                <a:uFill>
                  <a:solidFill>
                    <a:srgbClr val="000000"/>
                  </a:solidFill>
                </a:uFill>
                <a:latin typeface="Times New Roman"/>
                <a:cs typeface="Times New Roman"/>
              </a:rPr>
              <a:t>Status</a:t>
            </a:r>
          </a:p>
        </p:txBody>
      </p:sp>
      <p:sp>
        <p:nvSpPr>
          <p:cNvPr id="3" name="object 3"/>
          <p:cNvSpPr txBox="1"/>
          <p:nvPr/>
        </p:nvSpPr>
        <p:spPr>
          <a:xfrm>
            <a:off x="687704" y="1685335"/>
            <a:ext cx="7697153" cy="2940293"/>
          </a:xfrm>
          <a:prstGeom prst="rect">
            <a:avLst/>
          </a:prstGeom>
        </p:spPr>
        <p:txBody>
          <a:bodyPr vert="horz" wrap="square" lIns="0" tIns="6762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533"/>
              </a:spcBef>
            </a:pPr>
            <a:r>
              <a:rPr sz="2400">
                <a:latin typeface="Times New Roman"/>
                <a:cs typeface="Times New Roman"/>
              </a:rPr>
              <a:t>In this step,</a:t>
            </a:r>
            <a:r>
              <a:rPr sz="2400" spc="-15">
                <a:latin typeface="Times New Roman"/>
                <a:cs typeface="Times New Roman"/>
              </a:rPr>
              <a:t> </a:t>
            </a:r>
            <a:r>
              <a:rPr sz="2400">
                <a:latin typeface="Times New Roman"/>
                <a:cs typeface="Times New Roman"/>
              </a:rPr>
              <a:t>we seek to</a:t>
            </a:r>
            <a:r>
              <a:rPr sz="2400" spc="-4">
                <a:latin typeface="Times New Roman"/>
                <a:cs typeface="Times New Roman"/>
              </a:rPr>
              <a:t> </a:t>
            </a:r>
            <a:r>
              <a:rPr sz="2400">
                <a:latin typeface="Times New Roman"/>
                <a:cs typeface="Times New Roman"/>
              </a:rPr>
              <a:t>answer</a:t>
            </a:r>
            <a:r>
              <a:rPr sz="2400" spc="-15">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following</a:t>
            </a:r>
            <a:r>
              <a:rPr sz="2400" spc="-26">
                <a:latin typeface="Times New Roman"/>
                <a:cs typeface="Times New Roman"/>
              </a:rPr>
              <a:t> </a:t>
            </a:r>
            <a:r>
              <a:rPr sz="2400">
                <a:latin typeface="Times New Roman"/>
                <a:cs typeface="Times New Roman"/>
              </a:rPr>
              <a:t>question.</a:t>
            </a:r>
          </a:p>
          <a:p>
            <a:pPr marR="192881" algn="ctr">
              <a:spcBef>
                <a:spcPts val="458"/>
              </a:spcBef>
            </a:pPr>
            <a:r>
              <a:rPr sz="2400">
                <a:solidFill>
                  <a:srgbClr val="C00000"/>
                </a:solidFill>
                <a:latin typeface="Times New Roman"/>
                <a:cs typeface="Times New Roman"/>
              </a:rPr>
              <a:t>How</a:t>
            </a:r>
            <a:r>
              <a:rPr sz="2400" spc="-11">
                <a:solidFill>
                  <a:srgbClr val="C00000"/>
                </a:solidFill>
                <a:latin typeface="Times New Roman"/>
                <a:cs typeface="Times New Roman"/>
              </a:rPr>
              <a:t> </a:t>
            </a:r>
            <a:r>
              <a:rPr sz="2400">
                <a:solidFill>
                  <a:srgbClr val="C00000"/>
                </a:solidFill>
                <a:latin typeface="Times New Roman"/>
                <a:cs typeface="Times New Roman"/>
              </a:rPr>
              <a:t>far over</a:t>
            </a:r>
            <a:r>
              <a:rPr sz="2400" spc="-11">
                <a:solidFill>
                  <a:srgbClr val="C00000"/>
                </a:solidFill>
                <a:latin typeface="Times New Roman"/>
                <a:cs typeface="Times New Roman"/>
              </a:rPr>
              <a:t> </a:t>
            </a:r>
            <a:r>
              <a:rPr sz="2400">
                <a:solidFill>
                  <a:srgbClr val="C00000"/>
                </a:solidFill>
                <a:latin typeface="Times New Roman"/>
                <a:cs typeface="Times New Roman"/>
              </a:rPr>
              <a:t>or</a:t>
            </a:r>
            <a:r>
              <a:rPr sz="2400" spc="-11">
                <a:solidFill>
                  <a:srgbClr val="C00000"/>
                </a:solidFill>
                <a:latin typeface="Times New Roman"/>
                <a:cs typeface="Times New Roman"/>
              </a:rPr>
              <a:t> </a:t>
            </a:r>
            <a:r>
              <a:rPr sz="2400">
                <a:solidFill>
                  <a:srgbClr val="C00000"/>
                </a:solidFill>
                <a:latin typeface="Times New Roman"/>
                <a:cs typeface="Times New Roman"/>
              </a:rPr>
              <a:t>under</a:t>
            </a:r>
            <a:r>
              <a:rPr sz="2400" spc="-8">
                <a:solidFill>
                  <a:srgbClr val="C00000"/>
                </a:solidFill>
                <a:latin typeface="Times New Roman"/>
                <a:cs typeface="Times New Roman"/>
              </a:rPr>
              <a:t> </a:t>
            </a:r>
            <a:r>
              <a:rPr sz="2400">
                <a:solidFill>
                  <a:srgbClr val="C00000"/>
                </a:solidFill>
                <a:latin typeface="Times New Roman"/>
                <a:cs typeface="Times New Roman"/>
              </a:rPr>
              <a:t>budget</a:t>
            </a:r>
            <a:r>
              <a:rPr sz="2400" spc="-23">
                <a:solidFill>
                  <a:srgbClr val="C00000"/>
                </a:solidFill>
                <a:latin typeface="Times New Roman"/>
                <a:cs typeface="Times New Roman"/>
              </a:rPr>
              <a:t> </a:t>
            </a:r>
            <a:r>
              <a:rPr sz="2400">
                <a:solidFill>
                  <a:srgbClr val="C00000"/>
                </a:solidFill>
                <a:latin typeface="Times New Roman"/>
                <a:cs typeface="Times New Roman"/>
              </a:rPr>
              <a:t>is the</a:t>
            </a:r>
            <a:r>
              <a:rPr sz="2400" spc="-11">
                <a:solidFill>
                  <a:srgbClr val="C00000"/>
                </a:solidFill>
                <a:latin typeface="Times New Roman"/>
                <a:cs typeface="Times New Roman"/>
              </a:rPr>
              <a:t> </a:t>
            </a:r>
            <a:r>
              <a:rPr sz="2400">
                <a:solidFill>
                  <a:srgbClr val="C00000"/>
                </a:solidFill>
                <a:latin typeface="Times New Roman"/>
                <a:cs typeface="Times New Roman"/>
              </a:rPr>
              <a:t>project?</a:t>
            </a:r>
            <a:endParaRPr sz="2400">
              <a:latin typeface="Times New Roman"/>
              <a:cs typeface="Times New Roman"/>
            </a:endParaRPr>
          </a:p>
          <a:p>
            <a:pPr>
              <a:spcBef>
                <a:spcPts val="38"/>
              </a:spcBef>
            </a:pPr>
            <a:endParaRPr sz="3563">
              <a:latin typeface="Times New Roman"/>
              <a:cs typeface="Times New Roman"/>
            </a:endParaRPr>
          </a:p>
          <a:p>
            <a:pPr marL="9525" marR="3810">
              <a:lnSpc>
                <a:spcPts val="2595"/>
              </a:lnSpc>
            </a:pPr>
            <a:r>
              <a:rPr sz="2400" spc="-86">
                <a:latin typeface="Times New Roman"/>
                <a:cs typeface="Times New Roman"/>
              </a:rPr>
              <a:t>To</a:t>
            </a:r>
            <a:r>
              <a:rPr sz="2400">
                <a:latin typeface="Times New Roman"/>
                <a:cs typeface="Times New Roman"/>
              </a:rPr>
              <a:t> do</a:t>
            </a:r>
            <a:r>
              <a:rPr sz="2400" spc="-4">
                <a:latin typeface="Times New Roman"/>
                <a:cs typeface="Times New Roman"/>
              </a:rPr>
              <a:t> </a:t>
            </a:r>
            <a:r>
              <a:rPr sz="2400">
                <a:latin typeface="Times New Roman"/>
                <a:cs typeface="Times New Roman"/>
              </a:rPr>
              <a:t>this</a:t>
            </a:r>
            <a:r>
              <a:rPr sz="2400" spc="4">
                <a:latin typeface="Times New Roman"/>
                <a:cs typeface="Times New Roman"/>
              </a:rPr>
              <a:t> </a:t>
            </a:r>
            <a:r>
              <a:rPr sz="2400">
                <a:latin typeface="Times New Roman"/>
                <a:cs typeface="Times New Roman"/>
              </a:rPr>
              <a:t>we</a:t>
            </a:r>
            <a:r>
              <a:rPr sz="2400" spc="8">
                <a:latin typeface="Times New Roman"/>
                <a:cs typeface="Times New Roman"/>
              </a:rPr>
              <a:t> </a:t>
            </a:r>
            <a:r>
              <a:rPr sz="2400">
                <a:latin typeface="Times New Roman"/>
                <a:cs typeface="Times New Roman"/>
              </a:rPr>
              <a:t>will</a:t>
            </a:r>
            <a:r>
              <a:rPr sz="2400" spc="-8">
                <a:latin typeface="Times New Roman"/>
                <a:cs typeface="Times New Roman"/>
              </a:rPr>
              <a:t> </a:t>
            </a:r>
            <a:r>
              <a:rPr sz="2400">
                <a:latin typeface="Times New Roman"/>
                <a:cs typeface="Times New Roman"/>
              </a:rPr>
              <a:t>calculate</a:t>
            </a:r>
            <a:r>
              <a:rPr sz="2400" spc="-19">
                <a:latin typeface="Times New Roman"/>
                <a:cs typeface="Times New Roman"/>
              </a:rPr>
              <a:t> </a:t>
            </a:r>
            <a:r>
              <a:rPr sz="2400">
                <a:latin typeface="Times New Roman"/>
                <a:cs typeface="Times New Roman"/>
              </a:rPr>
              <a:t>two</a:t>
            </a:r>
            <a:r>
              <a:rPr sz="2400" spc="8">
                <a:latin typeface="Times New Roman"/>
                <a:cs typeface="Times New Roman"/>
              </a:rPr>
              <a:t> </a:t>
            </a:r>
            <a:r>
              <a:rPr sz="2400">
                <a:latin typeface="Times New Roman"/>
                <a:cs typeface="Times New Roman"/>
              </a:rPr>
              <a:t>more</a:t>
            </a:r>
            <a:r>
              <a:rPr sz="2400" spc="-11">
                <a:latin typeface="Times New Roman"/>
                <a:cs typeface="Times New Roman"/>
              </a:rPr>
              <a:t> </a:t>
            </a:r>
            <a:r>
              <a:rPr sz="2400">
                <a:latin typeface="Times New Roman"/>
                <a:cs typeface="Times New Roman"/>
              </a:rPr>
              <a:t>variables</a:t>
            </a:r>
            <a:r>
              <a:rPr sz="2400" spc="-15">
                <a:latin typeface="Times New Roman"/>
                <a:cs typeface="Times New Roman"/>
              </a:rPr>
              <a:t> </a:t>
            </a:r>
            <a:r>
              <a:rPr sz="2400">
                <a:latin typeface="Times New Roman"/>
                <a:cs typeface="Times New Roman"/>
              </a:rPr>
              <a:t>from</a:t>
            </a:r>
            <a:r>
              <a:rPr sz="2400" spc="-19">
                <a:latin typeface="Times New Roman"/>
                <a:cs typeface="Times New Roman"/>
              </a:rPr>
              <a:t> </a:t>
            </a:r>
            <a:r>
              <a:rPr sz="2400">
                <a:latin typeface="Times New Roman"/>
                <a:cs typeface="Times New Roman"/>
              </a:rPr>
              <a:t>the</a:t>
            </a:r>
            <a:r>
              <a:rPr sz="2400" spc="11">
                <a:latin typeface="Times New Roman"/>
                <a:cs typeface="Times New Roman"/>
              </a:rPr>
              <a:t> </a:t>
            </a:r>
            <a:r>
              <a:rPr sz="2400" spc="-4">
                <a:latin typeface="Times New Roman"/>
                <a:cs typeface="Times New Roman"/>
              </a:rPr>
              <a:t>initial </a:t>
            </a:r>
            <a:r>
              <a:rPr sz="2400" spc="-589">
                <a:latin typeface="Times New Roman"/>
                <a:cs typeface="Times New Roman"/>
              </a:rPr>
              <a:t> </a:t>
            </a:r>
            <a:r>
              <a:rPr sz="2400" spc="4">
                <a:latin typeface="Times New Roman"/>
                <a:cs typeface="Times New Roman"/>
              </a:rPr>
              <a:t>four</a:t>
            </a:r>
            <a:r>
              <a:rPr sz="2400" spc="-30">
                <a:latin typeface="Times New Roman"/>
                <a:cs typeface="Times New Roman"/>
              </a:rPr>
              <a:t> </a:t>
            </a:r>
            <a:r>
              <a:rPr sz="2400">
                <a:latin typeface="Times New Roman"/>
                <a:cs typeface="Times New Roman"/>
              </a:rPr>
              <a:t>we</a:t>
            </a:r>
            <a:r>
              <a:rPr sz="2400" spc="4">
                <a:latin typeface="Times New Roman"/>
                <a:cs typeface="Times New Roman"/>
              </a:rPr>
              <a:t> </a:t>
            </a:r>
            <a:r>
              <a:rPr sz="2400">
                <a:latin typeface="Times New Roman"/>
                <a:cs typeface="Times New Roman"/>
              </a:rPr>
              <a:t>gathered</a:t>
            </a:r>
            <a:r>
              <a:rPr sz="2400" spc="-26">
                <a:latin typeface="Times New Roman"/>
                <a:cs typeface="Times New Roman"/>
              </a:rPr>
              <a:t> </a:t>
            </a:r>
            <a:r>
              <a:rPr sz="2400">
                <a:latin typeface="Times New Roman"/>
                <a:cs typeface="Times New Roman"/>
              </a:rPr>
              <a:t>from</a:t>
            </a:r>
            <a:r>
              <a:rPr sz="2400" spc="-19">
                <a:latin typeface="Times New Roman"/>
                <a:cs typeface="Times New Roman"/>
              </a:rPr>
              <a:t> </a:t>
            </a:r>
            <a:r>
              <a:rPr sz="2400">
                <a:latin typeface="Times New Roman"/>
                <a:cs typeface="Times New Roman"/>
              </a:rPr>
              <a:t>the project</a:t>
            </a:r>
            <a:r>
              <a:rPr sz="2400" spc="-23">
                <a:latin typeface="Times New Roman"/>
                <a:cs typeface="Times New Roman"/>
              </a:rPr>
              <a:t> </a:t>
            </a:r>
            <a:r>
              <a:rPr sz="2400">
                <a:latin typeface="Times New Roman"/>
                <a:cs typeface="Times New Roman"/>
              </a:rPr>
              <a:t>data.</a:t>
            </a:r>
          </a:p>
          <a:p>
            <a:pPr marL="1077753">
              <a:spcBef>
                <a:spcPts val="420"/>
              </a:spcBef>
              <a:tabLst>
                <a:tab pos="1421129" algn="l"/>
                <a:tab pos="1421606" algn="l"/>
              </a:tabLst>
            </a:pPr>
            <a:r>
              <a:rPr lang="en-US" sz="2400">
                <a:latin typeface="Times New Roman"/>
                <a:cs typeface="Times New Roman"/>
              </a:rPr>
              <a:t>1. </a:t>
            </a:r>
            <a:r>
              <a:rPr sz="2400">
                <a:latin typeface="Times New Roman"/>
                <a:cs typeface="Times New Roman"/>
              </a:rPr>
              <a:t>Cost</a:t>
            </a:r>
            <a:r>
              <a:rPr sz="2400" spc="-64">
                <a:latin typeface="Times New Roman"/>
                <a:cs typeface="Times New Roman"/>
              </a:rPr>
              <a:t> </a:t>
            </a:r>
            <a:r>
              <a:rPr sz="2400" spc="-34">
                <a:latin typeface="Times New Roman"/>
                <a:cs typeface="Times New Roman"/>
              </a:rPr>
              <a:t>Variance</a:t>
            </a:r>
            <a:r>
              <a:rPr sz="2400" spc="-26">
                <a:latin typeface="Times New Roman"/>
                <a:cs typeface="Times New Roman"/>
              </a:rPr>
              <a:t> </a:t>
            </a:r>
            <a:r>
              <a:rPr sz="2400">
                <a:latin typeface="Times New Roman"/>
                <a:cs typeface="Times New Roman"/>
              </a:rPr>
              <a:t>(CV)</a:t>
            </a:r>
          </a:p>
          <a:p>
            <a:pPr marL="1077753">
              <a:spcBef>
                <a:spcPts val="458"/>
              </a:spcBef>
              <a:tabLst>
                <a:tab pos="1250156" algn="l"/>
              </a:tabLst>
            </a:pPr>
            <a:r>
              <a:rPr lang="en-US" sz="2400">
                <a:latin typeface="Times New Roman"/>
                <a:cs typeface="Times New Roman"/>
              </a:rPr>
              <a:t>2. </a:t>
            </a:r>
            <a:r>
              <a:rPr sz="2400">
                <a:latin typeface="Times New Roman"/>
                <a:cs typeface="Times New Roman"/>
              </a:rPr>
              <a:t>Cost</a:t>
            </a:r>
            <a:r>
              <a:rPr sz="2400" spc="-11">
                <a:latin typeface="Times New Roman"/>
                <a:cs typeface="Times New Roman"/>
              </a:rPr>
              <a:t> </a:t>
            </a:r>
            <a:r>
              <a:rPr sz="2400">
                <a:latin typeface="Times New Roman"/>
                <a:cs typeface="Times New Roman"/>
              </a:rPr>
              <a:t>Performance</a:t>
            </a:r>
            <a:r>
              <a:rPr sz="2400" spc="-41">
                <a:latin typeface="Times New Roman"/>
                <a:cs typeface="Times New Roman"/>
              </a:rPr>
              <a:t> </a:t>
            </a:r>
            <a:r>
              <a:rPr sz="2400">
                <a:latin typeface="Times New Roman"/>
                <a:cs typeface="Times New Roman"/>
              </a:rPr>
              <a:t>Index</a:t>
            </a:r>
            <a:r>
              <a:rPr sz="2400" spc="-26">
                <a:latin typeface="Times New Roman"/>
                <a:cs typeface="Times New Roman"/>
              </a:rPr>
              <a:t> </a:t>
            </a:r>
            <a:r>
              <a:rPr sz="2400">
                <a:latin typeface="Times New Roman"/>
                <a:cs typeface="Times New Roman"/>
              </a:rPr>
              <a:t>(CPI)</a:t>
            </a:r>
          </a:p>
        </p:txBody>
      </p:sp>
      <p:sp>
        <p:nvSpPr>
          <p:cNvPr id="4" name="Slide Number Placeholder 3">
            <a:extLst>
              <a:ext uri="{FF2B5EF4-FFF2-40B4-BE49-F238E27FC236}">
                <a16:creationId xmlns:a16="http://schemas.microsoft.com/office/drawing/2014/main" id="{41594362-5FEA-D093-A8F8-3FACB7F38B12}"/>
              </a:ext>
            </a:extLst>
          </p:cNvPr>
          <p:cNvSpPr>
            <a:spLocks noGrp="1"/>
          </p:cNvSpPr>
          <p:nvPr>
            <p:ph type="sldNum" sz="quarter" idx="7"/>
          </p:nvPr>
        </p:nvSpPr>
        <p:spPr/>
        <p:txBody>
          <a:bodyPr/>
          <a:lstStyle/>
          <a:p>
            <a:fld id="{B6F15528-21DE-4FAA-801E-634DDDAF4B2B}" type="slidenum">
              <a:rPr lang="en-US" smtClean="0"/>
              <a:t>110</a:t>
            </a:fld>
            <a:endParaRPr lang="en-US"/>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77646" y="1299211"/>
            <a:ext cx="7692390" cy="3540937"/>
          </a:xfrm>
          <a:prstGeom prst="rect">
            <a:avLst/>
          </a:prstGeom>
        </p:spPr>
        <p:txBody>
          <a:bodyPr vert="horz" wrap="square" lIns="0" tIns="461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3810" indent="-171450">
              <a:lnSpc>
                <a:spcPct val="90000"/>
              </a:lnSpc>
              <a:spcBef>
                <a:spcPts val="363"/>
              </a:spcBef>
              <a:buFont typeface="Arial MT"/>
              <a:buChar char="•"/>
              <a:tabLst>
                <a:tab pos="180975" algn="l"/>
                <a:tab pos="7409021" algn="l"/>
              </a:tabLst>
            </a:pPr>
            <a:r>
              <a:rPr sz="2400" b="1" u="sng">
                <a:uFill>
                  <a:solidFill>
                    <a:srgbClr val="000000"/>
                  </a:solidFill>
                </a:uFill>
                <a:latin typeface="Times New Roman"/>
                <a:cs typeface="Times New Roman"/>
              </a:rPr>
              <a:t>Cost</a:t>
            </a:r>
            <a:r>
              <a:rPr sz="2400" b="1" u="sng" spc="-56">
                <a:uFill>
                  <a:solidFill>
                    <a:srgbClr val="000000"/>
                  </a:solidFill>
                </a:uFill>
                <a:latin typeface="Times New Roman"/>
                <a:cs typeface="Times New Roman"/>
              </a:rPr>
              <a:t> </a:t>
            </a:r>
            <a:r>
              <a:rPr sz="2400" b="1" u="sng" spc="-26">
                <a:uFill>
                  <a:solidFill>
                    <a:srgbClr val="000000"/>
                  </a:solidFill>
                </a:uFill>
                <a:latin typeface="Times New Roman"/>
                <a:cs typeface="Times New Roman"/>
              </a:rPr>
              <a:t>Variance </a:t>
            </a:r>
            <a:r>
              <a:rPr sz="2400" b="1" u="sng">
                <a:uFill>
                  <a:solidFill>
                    <a:srgbClr val="000000"/>
                  </a:solidFill>
                </a:uFill>
                <a:latin typeface="Times New Roman"/>
                <a:cs typeface="Times New Roman"/>
              </a:rPr>
              <a:t>(CV):</a:t>
            </a:r>
            <a:r>
              <a:rPr sz="2400" b="1" u="sng" spc="-11">
                <a:latin typeface="Times New Roman"/>
                <a:cs typeface="Times New Roman"/>
              </a:rPr>
              <a:t> </a:t>
            </a:r>
            <a:r>
              <a:rPr sz="2400">
                <a:latin typeface="Times New Roman"/>
                <a:cs typeface="Times New Roman"/>
              </a:rPr>
              <a:t>The</a:t>
            </a:r>
            <a:r>
              <a:rPr sz="2400" spc="-8">
                <a:solidFill>
                  <a:srgbClr val="0462C1"/>
                </a:solidFill>
                <a:latin typeface="Times New Roman"/>
                <a:cs typeface="Times New Roman"/>
              </a:rPr>
              <a:t> </a:t>
            </a:r>
            <a:r>
              <a:rPr sz="2400">
                <a:uFill>
                  <a:solidFill>
                    <a:srgbClr val="0462C1"/>
                  </a:solidFill>
                </a:uFill>
                <a:latin typeface="Times New Roman"/>
                <a:cs typeface="Times New Roman"/>
              </a:rPr>
              <a:t>Cost</a:t>
            </a:r>
            <a:r>
              <a:rPr sz="2400" spc="-41">
                <a:uFill>
                  <a:solidFill>
                    <a:srgbClr val="0462C1"/>
                  </a:solidFill>
                </a:uFill>
                <a:latin typeface="Times New Roman"/>
                <a:cs typeface="Times New Roman"/>
              </a:rPr>
              <a:t> </a:t>
            </a:r>
            <a:r>
              <a:rPr sz="2400" spc="-26">
                <a:uFill>
                  <a:solidFill>
                    <a:srgbClr val="0462C1"/>
                  </a:solidFill>
                </a:uFill>
                <a:latin typeface="Times New Roman"/>
                <a:cs typeface="Times New Roman"/>
              </a:rPr>
              <a:t>Variance</a:t>
            </a:r>
            <a:r>
              <a:rPr sz="2400" spc="-26">
                <a:latin typeface="Times New Roman"/>
                <a:cs typeface="Times New Roman"/>
              </a:rPr>
              <a:t>,</a:t>
            </a:r>
            <a:r>
              <a:rPr sz="2400" spc="-23">
                <a:latin typeface="Times New Roman"/>
                <a:cs typeface="Times New Roman"/>
              </a:rPr>
              <a:t> </a:t>
            </a:r>
            <a:r>
              <a:rPr sz="2400">
                <a:latin typeface="Times New Roman"/>
                <a:cs typeface="Times New Roman"/>
              </a:rPr>
              <a:t>usually</a:t>
            </a:r>
            <a:r>
              <a:rPr sz="2400" spc="-19">
                <a:latin typeface="Times New Roman"/>
                <a:cs typeface="Times New Roman"/>
              </a:rPr>
              <a:t> </a:t>
            </a:r>
            <a:r>
              <a:rPr sz="2400">
                <a:latin typeface="Times New Roman"/>
                <a:cs typeface="Times New Roman"/>
              </a:rPr>
              <a:t>abbreviated </a:t>
            </a:r>
            <a:r>
              <a:rPr sz="2400" spc="-589">
                <a:latin typeface="Times New Roman"/>
                <a:cs typeface="Times New Roman"/>
              </a:rPr>
              <a:t> </a:t>
            </a:r>
            <a:r>
              <a:rPr sz="2400" spc="-101">
                <a:latin typeface="Times New Roman"/>
                <a:cs typeface="Times New Roman"/>
              </a:rPr>
              <a:t>CV,</a:t>
            </a:r>
            <a:r>
              <a:rPr sz="2400" spc="8">
                <a:latin typeface="Times New Roman"/>
                <a:cs typeface="Times New Roman"/>
              </a:rPr>
              <a:t> </a:t>
            </a:r>
            <a:r>
              <a:rPr sz="2400" spc="-4">
                <a:latin typeface="Times New Roman"/>
                <a:cs typeface="Times New Roman"/>
              </a:rPr>
              <a:t>is</a:t>
            </a:r>
            <a:r>
              <a:rPr sz="2400" spc="8">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amount</a:t>
            </a:r>
            <a:r>
              <a:rPr sz="2400" spc="-15">
                <a:latin typeface="Times New Roman"/>
                <a:cs typeface="Times New Roman"/>
              </a:rPr>
              <a:t> </a:t>
            </a:r>
            <a:r>
              <a:rPr sz="2400">
                <a:latin typeface="Times New Roman"/>
                <a:cs typeface="Times New Roman"/>
              </a:rPr>
              <a:t>that</a:t>
            </a:r>
            <a:r>
              <a:rPr sz="2400" spc="8">
                <a:latin typeface="Times New Roman"/>
                <a:cs typeface="Times New Roman"/>
              </a:rPr>
              <a:t> </a:t>
            </a:r>
            <a:r>
              <a:rPr sz="2400" spc="-4">
                <a:latin typeface="Times New Roman"/>
                <a:cs typeface="Times New Roman"/>
              </a:rPr>
              <a:t>the </a:t>
            </a:r>
            <a:r>
              <a:rPr sz="2400">
                <a:latin typeface="Times New Roman"/>
                <a:cs typeface="Times New Roman"/>
              </a:rPr>
              <a:t>task</a:t>
            </a:r>
            <a:r>
              <a:rPr sz="2400" spc="8">
                <a:latin typeface="Times New Roman"/>
                <a:cs typeface="Times New Roman"/>
              </a:rPr>
              <a:t> </a:t>
            </a:r>
            <a:r>
              <a:rPr sz="2400">
                <a:latin typeface="Times New Roman"/>
                <a:cs typeface="Times New Roman"/>
              </a:rPr>
              <a:t>is</a:t>
            </a:r>
            <a:r>
              <a:rPr sz="2400" spc="8">
                <a:latin typeface="Times New Roman"/>
                <a:cs typeface="Times New Roman"/>
              </a:rPr>
              <a:t> </a:t>
            </a:r>
            <a:r>
              <a:rPr sz="2400">
                <a:latin typeface="Times New Roman"/>
                <a:cs typeface="Times New Roman"/>
              </a:rPr>
              <a:t>over</a:t>
            </a:r>
            <a:r>
              <a:rPr sz="2400" spc="-11">
                <a:latin typeface="Times New Roman"/>
                <a:cs typeface="Times New Roman"/>
              </a:rPr>
              <a:t> </a:t>
            </a:r>
            <a:r>
              <a:rPr sz="2400">
                <a:latin typeface="Times New Roman"/>
                <a:cs typeface="Times New Roman"/>
              </a:rPr>
              <a:t>or</a:t>
            </a:r>
            <a:r>
              <a:rPr sz="2400" spc="-4">
                <a:latin typeface="Times New Roman"/>
                <a:cs typeface="Times New Roman"/>
              </a:rPr>
              <a:t> </a:t>
            </a:r>
            <a:r>
              <a:rPr sz="2400">
                <a:latin typeface="Times New Roman"/>
                <a:cs typeface="Times New Roman"/>
              </a:rPr>
              <a:t>under its</a:t>
            </a:r>
            <a:r>
              <a:rPr sz="2400" spc="8">
                <a:latin typeface="Times New Roman"/>
                <a:cs typeface="Times New Roman"/>
              </a:rPr>
              <a:t> </a:t>
            </a:r>
            <a:r>
              <a:rPr sz="2400">
                <a:latin typeface="Times New Roman"/>
                <a:cs typeface="Times New Roman"/>
              </a:rPr>
              <a:t>budget.	It </a:t>
            </a:r>
            <a:r>
              <a:rPr sz="2400" spc="4">
                <a:latin typeface="Times New Roman"/>
                <a:cs typeface="Times New Roman"/>
              </a:rPr>
              <a:t> </a:t>
            </a:r>
            <a:r>
              <a:rPr sz="2400">
                <a:latin typeface="Times New Roman"/>
                <a:cs typeface="Times New Roman"/>
              </a:rPr>
              <a:t>must be calculated for each task and summed to produce the </a:t>
            </a:r>
            <a:r>
              <a:rPr sz="2400" spc="4">
                <a:latin typeface="Times New Roman"/>
                <a:cs typeface="Times New Roman"/>
              </a:rPr>
              <a:t> </a:t>
            </a:r>
            <a:r>
              <a:rPr sz="2400">
                <a:latin typeface="Times New Roman"/>
                <a:cs typeface="Times New Roman"/>
              </a:rPr>
              <a:t>overall</a:t>
            </a:r>
            <a:r>
              <a:rPr sz="2400" spc="-34">
                <a:latin typeface="Times New Roman"/>
                <a:cs typeface="Times New Roman"/>
              </a:rPr>
              <a:t> </a:t>
            </a:r>
            <a:r>
              <a:rPr sz="2400" spc="-15">
                <a:latin typeface="Times New Roman"/>
                <a:cs typeface="Times New Roman"/>
              </a:rPr>
              <a:t>project’s </a:t>
            </a:r>
            <a:r>
              <a:rPr sz="2400">
                <a:latin typeface="Times New Roman"/>
                <a:cs typeface="Times New Roman"/>
              </a:rPr>
              <a:t>cost</a:t>
            </a:r>
            <a:r>
              <a:rPr sz="2400" spc="-19">
                <a:latin typeface="Times New Roman"/>
                <a:cs typeface="Times New Roman"/>
              </a:rPr>
              <a:t> </a:t>
            </a:r>
            <a:r>
              <a:rPr sz="2400">
                <a:latin typeface="Times New Roman"/>
                <a:cs typeface="Times New Roman"/>
              </a:rPr>
              <a:t>variance.</a:t>
            </a:r>
          </a:p>
          <a:p>
            <a:pPr marL="9525">
              <a:spcBef>
                <a:spcPts val="461"/>
              </a:spcBef>
            </a:pPr>
            <a:r>
              <a:rPr lang="en-US" sz="2400">
                <a:latin typeface="Times New Roman"/>
                <a:cs typeface="Times New Roman"/>
              </a:rPr>
              <a:t>  </a:t>
            </a:r>
            <a:r>
              <a:rPr sz="2400">
                <a:latin typeface="Times New Roman"/>
                <a:cs typeface="Times New Roman"/>
              </a:rPr>
              <a:t>The</a:t>
            </a:r>
            <a:r>
              <a:rPr sz="2400" spc="-26">
                <a:latin typeface="Times New Roman"/>
                <a:cs typeface="Times New Roman"/>
              </a:rPr>
              <a:t> </a:t>
            </a:r>
            <a:r>
              <a:rPr sz="2400">
                <a:latin typeface="Times New Roman"/>
                <a:cs typeface="Times New Roman"/>
              </a:rPr>
              <a:t>formula</a:t>
            </a:r>
            <a:r>
              <a:rPr sz="2400" spc="-38">
                <a:latin typeface="Times New Roman"/>
                <a:cs typeface="Times New Roman"/>
              </a:rPr>
              <a:t> </a:t>
            </a:r>
            <a:r>
              <a:rPr sz="2400">
                <a:latin typeface="Times New Roman"/>
                <a:cs typeface="Times New Roman"/>
              </a:rPr>
              <a:t>is:</a:t>
            </a:r>
            <a:endParaRPr lang="en-US" sz="2400">
              <a:latin typeface="Times New Roman"/>
              <a:cs typeface="Times New Roman"/>
            </a:endParaRPr>
          </a:p>
          <a:p>
            <a:pPr marL="9525">
              <a:spcBef>
                <a:spcPts val="461"/>
              </a:spcBef>
            </a:pPr>
            <a:r>
              <a:rPr lang="en-US" sz="2400" b="1">
                <a:solidFill>
                  <a:srgbClr val="FF0000"/>
                </a:solidFill>
                <a:latin typeface="Times New Roman"/>
                <a:cs typeface="Times New Roman"/>
              </a:rPr>
              <a:t>                                 </a:t>
            </a:r>
            <a:r>
              <a:rPr sz="2800" b="1">
                <a:solidFill>
                  <a:srgbClr val="FF0000"/>
                </a:solidFill>
                <a:latin typeface="Times New Roman"/>
                <a:cs typeface="Times New Roman"/>
              </a:rPr>
              <a:t>CV</a:t>
            </a:r>
            <a:r>
              <a:rPr sz="2800" b="1" spc="-56">
                <a:solidFill>
                  <a:srgbClr val="FF0000"/>
                </a:solidFill>
                <a:latin typeface="Times New Roman"/>
                <a:cs typeface="Times New Roman"/>
              </a:rPr>
              <a:t> </a:t>
            </a:r>
            <a:r>
              <a:rPr sz="2800" b="1">
                <a:solidFill>
                  <a:srgbClr val="FF0000"/>
                </a:solidFill>
                <a:latin typeface="Times New Roman"/>
                <a:cs typeface="Times New Roman"/>
              </a:rPr>
              <a:t>=</a:t>
            </a:r>
            <a:r>
              <a:rPr sz="2800" b="1" spc="-15">
                <a:solidFill>
                  <a:srgbClr val="FF0000"/>
                </a:solidFill>
                <a:latin typeface="Times New Roman"/>
                <a:cs typeface="Times New Roman"/>
              </a:rPr>
              <a:t> </a:t>
            </a:r>
            <a:r>
              <a:rPr sz="2800" b="1">
                <a:solidFill>
                  <a:srgbClr val="FF0000"/>
                </a:solidFill>
                <a:latin typeface="Times New Roman"/>
                <a:cs typeface="Times New Roman"/>
              </a:rPr>
              <a:t>EV</a:t>
            </a:r>
            <a:r>
              <a:rPr sz="2800" b="1" spc="-64">
                <a:solidFill>
                  <a:srgbClr val="FF0000"/>
                </a:solidFill>
                <a:latin typeface="Times New Roman"/>
                <a:cs typeface="Times New Roman"/>
              </a:rPr>
              <a:t> </a:t>
            </a:r>
            <a:r>
              <a:rPr sz="2800" b="1">
                <a:solidFill>
                  <a:srgbClr val="FF0000"/>
                </a:solidFill>
                <a:latin typeface="Times New Roman"/>
                <a:cs typeface="Times New Roman"/>
              </a:rPr>
              <a:t>–</a:t>
            </a:r>
            <a:r>
              <a:rPr sz="2800" b="1" spc="-60">
                <a:solidFill>
                  <a:srgbClr val="FF0000"/>
                </a:solidFill>
                <a:latin typeface="Times New Roman"/>
                <a:cs typeface="Times New Roman"/>
              </a:rPr>
              <a:t> </a:t>
            </a:r>
            <a:r>
              <a:rPr sz="2800" b="1" spc="-4">
                <a:solidFill>
                  <a:srgbClr val="FF0000"/>
                </a:solidFill>
                <a:latin typeface="Times New Roman"/>
                <a:cs typeface="Times New Roman"/>
              </a:rPr>
              <a:t>AC</a:t>
            </a:r>
            <a:endParaRPr sz="3300">
              <a:latin typeface="Times New Roman"/>
              <a:cs typeface="Times New Roman"/>
            </a:endParaRPr>
          </a:p>
          <a:p>
            <a:pPr marL="735330" lvl="1" indent="-343376">
              <a:buFont typeface="Wingdings"/>
              <a:buChar char=""/>
              <a:tabLst>
                <a:tab pos="735806" algn="l"/>
              </a:tabLst>
            </a:pPr>
            <a:r>
              <a:rPr sz="2400">
                <a:latin typeface="Times New Roman"/>
                <a:cs typeface="Times New Roman"/>
              </a:rPr>
              <a:t>If CV</a:t>
            </a:r>
            <a:r>
              <a:rPr sz="2400" spc="-49">
                <a:latin typeface="Times New Roman"/>
                <a:cs typeface="Times New Roman"/>
              </a:rPr>
              <a:t> </a:t>
            </a:r>
            <a:r>
              <a:rPr sz="2400" spc="-8">
                <a:latin typeface="Times New Roman"/>
                <a:cs typeface="Times New Roman"/>
              </a:rPr>
              <a:t>is</a:t>
            </a:r>
            <a:r>
              <a:rPr sz="2400">
                <a:latin typeface="Times New Roman"/>
                <a:cs typeface="Times New Roman"/>
              </a:rPr>
              <a:t> negative,</a:t>
            </a:r>
            <a:r>
              <a:rPr sz="2400" spc="-23">
                <a:latin typeface="Times New Roman"/>
                <a:cs typeface="Times New Roman"/>
              </a:rPr>
              <a:t> </a:t>
            </a:r>
            <a:r>
              <a:rPr sz="2400">
                <a:latin typeface="Times New Roman"/>
                <a:cs typeface="Times New Roman"/>
              </a:rPr>
              <a:t>the</a:t>
            </a:r>
            <a:r>
              <a:rPr sz="2400" spc="-11">
                <a:latin typeface="Times New Roman"/>
                <a:cs typeface="Times New Roman"/>
              </a:rPr>
              <a:t> </a:t>
            </a:r>
            <a:r>
              <a:rPr sz="2400">
                <a:latin typeface="Times New Roman"/>
                <a:cs typeface="Times New Roman"/>
              </a:rPr>
              <a:t>task</a:t>
            </a:r>
            <a:r>
              <a:rPr sz="2400" spc="4">
                <a:latin typeface="Times New Roman"/>
                <a:cs typeface="Times New Roman"/>
              </a:rPr>
              <a:t> </a:t>
            </a:r>
            <a:r>
              <a:rPr sz="2400" spc="-8">
                <a:latin typeface="Times New Roman"/>
                <a:cs typeface="Times New Roman"/>
              </a:rPr>
              <a:t>is</a:t>
            </a:r>
            <a:r>
              <a:rPr sz="2400">
                <a:latin typeface="Times New Roman"/>
                <a:cs typeface="Times New Roman"/>
              </a:rPr>
              <a:t> over</a:t>
            </a:r>
            <a:r>
              <a:rPr sz="2400" spc="-15">
                <a:latin typeface="Times New Roman"/>
                <a:cs typeface="Times New Roman"/>
              </a:rPr>
              <a:t> </a:t>
            </a:r>
            <a:r>
              <a:rPr sz="2400">
                <a:latin typeface="Times New Roman"/>
                <a:cs typeface="Times New Roman"/>
              </a:rPr>
              <a:t>budget.</a:t>
            </a:r>
          </a:p>
          <a:p>
            <a:pPr marL="735330" lvl="1" indent="-343376">
              <a:spcBef>
                <a:spcPts val="461"/>
              </a:spcBef>
              <a:buFont typeface="Wingdings"/>
              <a:buChar char=""/>
              <a:tabLst>
                <a:tab pos="735806" algn="l"/>
              </a:tabLst>
            </a:pPr>
            <a:r>
              <a:rPr sz="2400">
                <a:latin typeface="Times New Roman"/>
                <a:cs typeface="Times New Roman"/>
              </a:rPr>
              <a:t>If</a:t>
            </a:r>
            <a:r>
              <a:rPr sz="2400" spc="-4">
                <a:latin typeface="Times New Roman"/>
                <a:cs typeface="Times New Roman"/>
              </a:rPr>
              <a:t> </a:t>
            </a:r>
            <a:r>
              <a:rPr sz="2400">
                <a:latin typeface="Times New Roman"/>
                <a:cs typeface="Times New Roman"/>
              </a:rPr>
              <a:t>CV</a:t>
            </a:r>
            <a:r>
              <a:rPr sz="2400" spc="-49">
                <a:latin typeface="Times New Roman"/>
                <a:cs typeface="Times New Roman"/>
              </a:rPr>
              <a:t> </a:t>
            </a:r>
            <a:r>
              <a:rPr sz="2400" spc="-8">
                <a:latin typeface="Times New Roman"/>
                <a:cs typeface="Times New Roman"/>
              </a:rPr>
              <a:t>is</a:t>
            </a:r>
            <a:r>
              <a:rPr sz="2400" spc="-4">
                <a:latin typeface="Times New Roman"/>
                <a:cs typeface="Times New Roman"/>
              </a:rPr>
              <a:t> </a:t>
            </a:r>
            <a:r>
              <a:rPr sz="2400">
                <a:latin typeface="Times New Roman"/>
                <a:cs typeface="Times New Roman"/>
              </a:rPr>
              <a:t>zero,</a:t>
            </a:r>
            <a:r>
              <a:rPr sz="2400" spc="-15">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task</a:t>
            </a:r>
            <a:r>
              <a:rPr sz="2400" spc="4">
                <a:latin typeface="Times New Roman"/>
                <a:cs typeface="Times New Roman"/>
              </a:rPr>
              <a:t> </a:t>
            </a:r>
            <a:r>
              <a:rPr sz="2400" spc="-8">
                <a:latin typeface="Times New Roman"/>
                <a:cs typeface="Times New Roman"/>
              </a:rPr>
              <a:t>is</a:t>
            </a:r>
            <a:r>
              <a:rPr sz="2400" spc="-4">
                <a:latin typeface="Times New Roman"/>
                <a:cs typeface="Times New Roman"/>
              </a:rPr>
              <a:t> </a:t>
            </a:r>
            <a:r>
              <a:rPr sz="2400">
                <a:latin typeface="Times New Roman"/>
                <a:cs typeface="Times New Roman"/>
              </a:rPr>
              <a:t>on</a:t>
            </a:r>
            <a:r>
              <a:rPr sz="2400" spc="-4">
                <a:latin typeface="Times New Roman"/>
                <a:cs typeface="Times New Roman"/>
              </a:rPr>
              <a:t> </a:t>
            </a:r>
            <a:r>
              <a:rPr sz="2400">
                <a:latin typeface="Times New Roman"/>
                <a:cs typeface="Times New Roman"/>
              </a:rPr>
              <a:t>budget.</a:t>
            </a:r>
          </a:p>
          <a:p>
            <a:pPr marL="735330" lvl="1" indent="-343376">
              <a:spcBef>
                <a:spcPts val="469"/>
              </a:spcBef>
              <a:buFont typeface="Wingdings"/>
              <a:buChar char=""/>
              <a:tabLst>
                <a:tab pos="735806" algn="l"/>
              </a:tabLst>
            </a:pPr>
            <a:r>
              <a:rPr sz="2400">
                <a:latin typeface="Times New Roman"/>
                <a:cs typeface="Times New Roman"/>
              </a:rPr>
              <a:t>If </a:t>
            </a:r>
            <a:r>
              <a:rPr sz="2400" spc="-4">
                <a:latin typeface="Times New Roman"/>
                <a:cs typeface="Times New Roman"/>
              </a:rPr>
              <a:t>CV</a:t>
            </a:r>
            <a:r>
              <a:rPr sz="2400" spc="-45">
                <a:latin typeface="Times New Roman"/>
                <a:cs typeface="Times New Roman"/>
              </a:rPr>
              <a:t> </a:t>
            </a:r>
            <a:r>
              <a:rPr sz="2400" spc="-8">
                <a:latin typeface="Times New Roman"/>
                <a:cs typeface="Times New Roman"/>
              </a:rPr>
              <a:t>is</a:t>
            </a:r>
            <a:r>
              <a:rPr sz="2400">
                <a:latin typeface="Times New Roman"/>
                <a:cs typeface="Times New Roman"/>
              </a:rPr>
              <a:t> positive,</a:t>
            </a:r>
            <a:r>
              <a:rPr sz="2400" spc="-26">
                <a:latin typeface="Times New Roman"/>
                <a:cs typeface="Times New Roman"/>
              </a:rPr>
              <a:t> </a:t>
            </a:r>
            <a:r>
              <a:rPr sz="2400">
                <a:latin typeface="Times New Roman"/>
                <a:cs typeface="Times New Roman"/>
              </a:rPr>
              <a:t>the task</a:t>
            </a:r>
            <a:r>
              <a:rPr sz="2400" spc="4">
                <a:latin typeface="Times New Roman"/>
                <a:cs typeface="Times New Roman"/>
              </a:rPr>
              <a:t> </a:t>
            </a:r>
            <a:r>
              <a:rPr sz="2400" spc="-4">
                <a:latin typeface="Times New Roman"/>
                <a:cs typeface="Times New Roman"/>
              </a:rPr>
              <a:t>is</a:t>
            </a:r>
            <a:r>
              <a:rPr sz="2400">
                <a:latin typeface="Times New Roman"/>
                <a:cs typeface="Times New Roman"/>
              </a:rPr>
              <a:t> under</a:t>
            </a:r>
            <a:r>
              <a:rPr sz="2400" spc="-19">
                <a:latin typeface="Times New Roman"/>
                <a:cs typeface="Times New Roman"/>
              </a:rPr>
              <a:t> </a:t>
            </a:r>
            <a:r>
              <a:rPr sz="2400">
                <a:latin typeface="Times New Roman"/>
                <a:cs typeface="Times New Roman"/>
              </a:rPr>
              <a:t>budget.</a:t>
            </a:r>
          </a:p>
        </p:txBody>
      </p:sp>
      <p:sp>
        <p:nvSpPr>
          <p:cNvPr id="3" name="Slide Number Placeholder 2">
            <a:extLst>
              <a:ext uri="{FF2B5EF4-FFF2-40B4-BE49-F238E27FC236}">
                <a16:creationId xmlns:a16="http://schemas.microsoft.com/office/drawing/2014/main" id="{2C2307D6-458F-9780-F8A3-F5A3F8B74D0C}"/>
              </a:ext>
            </a:extLst>
          </p:cNvPr>
          <p:cNvSpPr>
            <a:spLocks noGrp="1"/>
          </p:cNvSpPr>
          <p:nvPr>
            <p:ph type="sldNum" sz="quarter" idx="7"/>
          </p:nvPr>
        </p:nvSpPr>
        <p:spPr/>
        <p:txBody>
          <a:bodyPr/>
          <a:lstStyle/>
          <a:p>
            <a:fld id="{B6F15528-21DE-4FAA-801E-634DDDAF4B2B}" type="slidenum">
              <a:rPr lang="en-US" smtClean="0"/>
              <a:t>111</a:t>
            </a:fld>
            <a:endParaRPr lang="en-US"/>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7705" y="1137856"/>
            <a:ext cx="7922895" cy="3208538"/>
          </a:xfrm>
          <a:prstGeom prst="rect">
            <a:avLst/>
          </a:prstGeom>
        </p:spPr>
        <p:txBody>
          <a:bodyPr vert="horz" wrap="square" lIns="0" tIns="461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lnSpc>
                <a:spcPct val="90000"/>
              </a:lnSpc>
              <a:spcBef>
                <a:spcPts val="363"/>
              </a:spcBef>
            </a:pPr>
            <a:r>
              <a:rPr sz="2400" b="1" u="sng">
                <a:uFill>
                  <a:solidFill>
                    <a:srgbClr val="000000"/>
                  </a:solidFill>
                </a:uFill>
                <a:latin typeface="Times New Roman"/>
                <a:cs typeface="Times New Roman"/>
              </a:rPr>
              <a:t>Cost Performance Index </a:t>
            </a:r>
            <a:r>
              <a:rPr sz="2400" b="1" u="sng" spc="-4">
                <a:uFill>
                  <a:solidFill>
                    <a:srgbClr val="000000"/>
                  </a:solidFill>
                </a:uFill>
                <a:latin typeface="Times New Roman"/>
                <a:cs typeface="Times New Roman"/>
              </a:rPr>
              <a:t>(CPI):</a:t>
            </a:r>
            <a:r>
              <a:rPr sz="2400" b="1" u="sng" spc="-4">
                <a:latin typeface="Times New Roman"/>
                <a:cs typeface="Times New Roman"/>
              </a:rPr>
              <a:t> </a:t>
            </a:r>
            <a:r>
              <a:rPr sz="2400">
                <a:latin typeface="Times New Roman"/>
                <a:cs typeface="Times New Roman"/>
              </a:rPr>
              <a:t>The </a:t>
            </a:r>
            <a:r>
              <a:rPr sz="2400">
                <a:uFill>
                  <a:solidFill>
                    <a:srgbClr val="0462C1"/>
                  </a:solidFill>
                </a:uFill>
                <a:latin typeface="Times New Roman"/>
                <a:cs typeface="Times New Roman"/>
              </a:rPr>
              <a:t>Cost Performance </a:t>
            </a:r>
            <a:r>
              <a:rPr sz="2400" spc="4">
                <a:latin typeface="Times New Roman"/>
                <a:cs typeface="Times New Roman"/>
              </a:rPr>
              <a:t> </a:t>
            </a:r>
            <a:r>
              <a:rPr sz="2400" spc="4">
                <a:uFill>
                  <a:solidFill>
                    <a:srgbClr val="0462C1"/>
                  </a:solidFill>
                </a:uFill>
                <a:latin typeface="Times New Roman"/>
                <a:cs typeface="Times New Roman"/>
              </a:rPr>
              <a:t>Index</a:t>
            </a:r>
            <a:r>
              <a:rPr sz="2400" spc="4">
                <a:latin typeface="Times New Roman"/>
                <a:cs typeface="Times New Roman"/>
              </a:rPr>
              <a:t>,</a:t>
            </a:r>
            <a:r>
              <a:rPr sz="2400" spc="-26">
                <a:latin typeface="Times New Roman"/>
                <a:cs typeface="Times New Roman"/>
              </a:rPr>
              <a:t> </a:t>
            </a:r>
            <a:r>
              <a:rPr sz="2400">
                <a:latin typeface="Times New Roman"/>
                <a:cs typeface="Times New Roman"/>
              </a:rPr>
              <a:t>usually</a:t>
            </a:r>
            <a:r>
              <a:rPr sz="2400" spc="-19">
                <a:latin typeface="Times New Roman"/>
                <a:cs typeface="Times New Roman"/>
              </a:rPr>
              <a:t> </a:t>
            </a:r>
            <a:r>
              <a:rPr sz="2400">
                <a:latin typeface="Times New Roman"/>
                <a:cs typeface="Times New Roman"/>
              </a:rPr>
              <a:t>abbreviated</a:t>
            </a:r>
            <a:r>
              <a:rPr sz="2400" spc="-26">
                <a:latin typeface="Times New Roman"/>
                <a:cs typeface="Times New Roman"/>
              </a:rPr>
              <a:t> </a:t>
            </a:r>
            <a:r>
              <a:rPr sz="2400">
                <a:latin typeface="Times New Roman"/>
                <a:cs typeface="Times New Roman"/>
              </a:rPr>
              <a:t>CPI,</a:t>
            </a:r>
            <a:r>
              <a:rPr sz="2400" spc="4">
                <a:latin typeface="Times New Roman"/>
                <a:cs typeface="Times New Roman"/>
              </a:rPr>
              <a:t> </a:t>
            </a:r>
            <a:r>
              <a:rPr sz="2400">
                <a:latin typeface="Times New Roman"/>
                <a:cs typeface="Times New Roman"/>
              </a:rPr>
              <a:t>like</a:t>
            </a:r>
            <a:r>
              <a:rPr sz="2400" spc="-11">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Cost</a:t>
            </a:r>
            <a:r>
              <a:rPr sz="2400" spc="-53">
                <a:latin typeface="Times New Roman"/>
                <a:cs typeface="Times New Roman"/>
              </a:rPr>
              <a:t> </a:t>
            </a:r>
            <a:r>
              <a:rPr sz="2400" spc="-30">
                <a:latin typeface="Times New Roman"/>
                <a:cs typeface="Times New Roman"/>
              </a:rPr>
              <a:t>Variance,</a:t>
            </a:r>
            <a:r>
              <a:rPr sz="2400" spc="-11">
                <a:latin typeface="Times New Roman"/>
                <a:cs typeface="Times New Roman"/>
              </a:rPr>
              <a:t> </a:t>
            </a:r>
            <a:r>
              <a:rPr sz="2400">
                <a:latin typeface="Times New Roman"/>
                <a:cs typeface="Times New Roman"/>
              </a:rPr>
              <a:t>is</a:t>
            </a:r>
            <a:r>
              <a:rPr sz="2400" spc="-8">
                <a:latin typeface="Times New Roman"/>
                <a:cs typeface="Times New Roman"/>
              </a:rPr>
              <a:t> </a:t>
            </a:r>
            <a:r>
              <a:rPr sz="2400">
                <a:latin typeface="Times New Roman"/>
                <a:cs typeface="Times New Roman"/>
              </a:rPr>
              <a:t>a </a:t>
            </a:r>
            <a:r>
              <a:rPr sz="2400" spc="-589">
                <a:latin typeface="Times New Roman"/>
                <a:cs typeface="Times New Roman"/>
              </a:rPr>
              <a:t> </a:t>
            </a:r>
            <a:r>
              <a:rPr sz="2400">
                <a:latin typeface="Times New Roman"/>
                <a:cs typeface="Times New Roman"/>
              </a:rPr>
              <a:t>measure</a:t>
            </a:r>
            <a:r>
              <a:rPr sz="2400" spc="-15">
                <a:latin typeface="Times New Roman"/>
                <a:cs typeface="Times New Roman"/>
              </a:rPr>
              <a:t> </a:t>
            </a:r>
            <a:r>
              <a:rPr sz="2400">
                <a:latin typeface="Times New Roman"/>
                <a:cs typeface="Times New Roman"/>
              </a:rPr>
              <a:t>of the</a:t>
            </a:r>
            <a:r>
              <a:rPr sz="2400" spc="8">
                <a:latin typeface="Times New Roman"/>
                <a:cs typeface="Times New Roman"/>
              </a:rPr>
              <a:t> </a:t>
            </a:r>
            <a:r>
              <a:rPr sz="2400">
                <a:latin typeface="Times New Roman"/>
                <a:cs typeface="Times New Roman"/>
              </a:rPr>
              <a:t>cost</a:t>
            </a:r>
            <a:r>
              <a:rPr sz="2400" spc="-19">
                <a:latin typeface="Times New Roman"/>
                <a:cs typeface="Times New Roman"/>
              </a:rPr>
              <a:t> </a:t>
            </a:r>
            <a:r>
              <a:rPr sz="2400">
                <a:latin typeface="Times New Roman"/>
                <a:cs typeface="Times New Roman"/>
              </a:rPr>
              <a:t>performance</a:t>
            </a:r>
            <a:r>
              <a:rPr sz="2400" spc="-23">
                <a:latin typeface="Times New Roman"/>
                <a:cs typeface="Times New Roman"/>
              </a:rPr>
              <a:t> </a:t>
            </a:r>
            <a:r>
              <a:rPr sz="2400">
                <a:latin typeface="Times New Roman"/>
                <a:cs typeface="Times New Roman"/>
              </a:rPr>
              <a:t>of the</a:t>
            </a:r>
            <a:r>
              <a:rPr sz="2400" spc="-23">
                <a:latin typeface="Times New Roman"/>
                <a:cs typeface="Times New Roman"/>
              </a:rPr>
              <a:t> </a:t>
            </a:r>
            <a:r>
              <a:rPr sz="2400">
                <a:latin typeface="Times New Roman"/>
                <a:cs typeface="Times New Roman"/>
              </a:rPr>
              <a:t>project.</a:t>
            </a:r>
          </a:p>
          <a:p>
            <a:pPr marL="9525">
              <a:spcBef>
                <a:spcPts val="461"/>
              </a:spcBef>
            </a:pPr>
            <a:r>
              <a:rPr sz="2400">
                <a:latin typeface="Times New Roman"/>
                <a:cs typeface="Times New Roman"/>
              </a:rPr>
              <a:t>The</a:t>
            </a:r>
            <a:r>
              <a:rPr sz="2400" spc="-26">
                <a:latin typeface="Times New Roman"/>
                <a:cs typeface="Times New Roman"/>
              </a:rPr>
              <a:t> </a:t>
            </a:r>
            <a:r>
              <a:rPr sz="2400">
                <a:latin typeface="Times New Roman"/>
                <a:cs typeface="Times New Roman"/>
              </a:rPr>
              <a:t>formula</a:t>
            </a:r>
            <a:r>
              <a:rPr sz="2400" spc="-34">
                <a:latin typeface="Times New Roman"/>
                <a:cs typeface="Times New Roman"/>
              </a:rPr>
              <a:t> </a:t>
            </a:r>
            <a:r>
              <a:rPr sz="2400">
                <a:latin typeface="Times New Roman"/>
                <a:cs typeface="Times New Roman"/>
              </a:rPr>
              <a:t>is:</a:t>
            </a:r>
            <a:endParaRPr lang="en-US" sz="2400">
              <a:latin typeface="Times New Roman"/>
              <a:cs typeface="Times New Roman"/>
            </a:endParaRPr>
          </a:p>
          <a:p>
            <a:pPr marL="9525">
              <a:spcBef>
                <a:spcPts val="461"/>
              </a:spcBef>
            </a:pPr>
            <a:r>
              <a:rPr lang="en-US" sz="2400" b="1">
                <a:solidFill>
                  <a:srgbClr val="FF0000"/>
                </a:solidFill>
                <a:latin typeface="Times New Roman"/>
                <a:cs typeface="Times New Roman"/>
              </a:rPr>
              <a:t>                                    </a:t>
            </a:r>
            <a:r>
              <a:rPr sz="2800" b="1">
                <a:solidFill>
                  <a:srgbClr val="FF0000"/>
                </a:solidFill>
                <a:latin typeface="Times New Roman"/>
                <a:cs typeface="Times New Roman"/>
              </a:rPr>
              <a:t>CPI</a:t>
            </a:r>
            <a:r>
              <a:rPr sz="2800" b="1" spc="-23">
                <a:solidFill>
                  <a:srgbClr val="FF0000"/>
                </a:solidFill>
                <a:latin typeface="Times New Roman"/>
                <a:cs typeface="Times New Roman"/>
              </a:rPr>
              <a:t> </a:t>
            </a:r>
            <a:r>
              <a:rPr sz="2800" b="1">
                <a:solidFill>
                  <a:srgbClr val="FF0000"/>
                </a:solidFill>
                <a:latin typeface="Times New Roman"/>
                <a:cs typeface="Times New Roman"/>
              </a:rPr>
              <a:t>=</a:t>
            </a:r>
            <a:r>
              <a:rPr sz="2800" b="1" spc="-11">
                <a:solidFill>
                  <a:srgbClr val="FF0000"/>
                </a:solidFill>
                <a:latin typeface="Times New Roman"/>
                <a:cs typeface="Times New Roman"/>
              </a:rPr>
              <a:t> </a:t>
            </a:r>
            <a:r>
              <a:rPr sz="2800" b="1">
                <a:solidFill>
                  <a:srgbClr val="FF0000"/>
                </a:solidFill>
                <a:latin typeface="Times New Roman"/>
                <a:cs typeface="Times New Roman"/>
              </a:rPr>
              <a:t>EV</a:t>
            </a:r>
            <a:r>
              <a:rPr sz="2800" b="1" spc="-60">
                <a:solidFill>
                  <a:srgbClr val="FF0000"/>
                </a:solidFill>
                <a:latin typeface="Times New Roman"/>
                <a:cs typeface="Times New Roman"/>
              </a:rPr>
              <a:t> </a:t>
            </a:r>
            <a:r>
              <a:rPr sz="2800" b="1">
                <a:solidFill>
                  <a:srgbClr val="FF0000"/>
                </a:solidFill>
                <a:latin typeface="Times New Roman"/>
                <a:cs typeface="Times New Roman"/>
              </a:rPr>
              <a:t>/</a:t>
            </a:r>
            <a:r>
              <a:rPr sz="2800" b="1" spc="-71">
                <a:solidFill>
                  <a:srgbClr val="FF0000"/>
                </a:solidFill>
                <a:latin typeface="Times New Roman"/>
                <a:cs typeface="Times New Roman"/>
              </a:rPr>
              <a:t> </a:t>
            </a:r>
            <a:r>
              <a:rPr sz="2800" b="1" spc="-4">
                <a:solidFill>
                  <a:srgbClr val="FF0000"/>
                </a:solidFill>
                <a:latin typeface="Times New Roman"/>
                <a:cs typeface="Times New Roman"/>
              </a:rPr>
              <a:t>AC</a:t>
            </a:r>
            <a:endParaRPr sz="3300">
              <a:latin typeface="Times New Roman"/>
              <a:cs typeface="Times New Roman"/>
            </a:endParaRPr>
          </a:p>
          <a:p>
            <a:pPr marL="493395" indent="-272891">
              <a:buSzPct val="96875"/>
              <a:buFont typeface="Wingdings"/>
              <a:buChar char=""/>
              <a:tabLst>
                <a:tab pos="493871" algn="l"/>
              </a:tabLst>
            </a:pPr>
            <a:r>
              <a:rPr sz="2400">
                <a:latin typeface="Times New Roman"/>
                <a:cs typeface="Times New Roman"/>
              </a:rPr>
              <a:t>If </a:t>
            </a:r>
            <a:r>
              <a:rPr sz="2400" spc="-4">
                <a:latin typeface="Times New Roman"/>
                <a:cs typeface="Times New Roman"/>
              </a:rPr>
              <a:t>CPI</a:t>
            </a:r>
            <a:r>
              <a:rPr sz="2400" spc="-11">
                <a:latin typeface="Times New Roman"/>
                <a:cs typeface="Times New Roman"/>
              </a:rPr>
              <a:t> </a:t>
            </a:r>
            <a:r>
              <a:rPr sz="2400">
                <a:latin typeface="Times New Roman"/>
                <a:cs typeface="Times New Roman"/>
              </a:rPr>
              <a:t>is less than</a:t>
            </a:r>
            <a:r>
              <a:rPr sz="2400" spc="-11">
                <a:latin typeface="Times New Roman"/>
                <a:cs typeface="Times New Roman"/>
              </a:rPr>
              <a:t> </a:t>
            </a:r>
            <a:r>
              <a:rPr sz="2400">
                <a:latin typeface="Times New Roman"/>
                <a:cs typeface="Times New Roman"/>
              </a:rPr>
              <a:t>1,</a:t>
            </a:r>
            <a:r>
              <a:rPr sz="2400" spc="-11">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task </a:t>
            </a:r>
            <a:r>
              <a:rPr sz="2400" spc="-4">
                <a:latin typeface="Times New Roman"/>
                <a:cs typeface="Times New Roman"/>
              </a:rPr>
              <a:t>is</a:t>
            </a:r>
            <a:r>
              <a:rPr sz="2400" spc="4">
                <a:latin typeface="Times New Roman"/>
                <a:cs typeface="Times New Roman"/>
              </a:rPr>
              <a:t> </a:t>
            </a:r>
            <a:r>
              <a:rPr sz="2400">
                <a:latin typeface="Times New Roman"/>
                <a:cs typeface="Times New Roman"/>
              </a:rPr>
              <a:t>over</a:t>
            </a:r>
            <a:r>
              <a:rPr sz="2400" spc="-26">
                <a:latin typeface="Times New Roman"/>
                <a:cs typeface="Times New Roman"/>
              </a:rPr>
              <a:t> </a:t>
            </a:r>
            <a:r>
              <a:rPr sz="2400">
                <a:latin typeface="Times New Roman"/>
                <a:cs typeface="Times New Roman"/>
              </a:rPr>
              <a:t>budget.</a:t>
            </a:r>
          </a:p>
          <a:p>
            <a:pPr marL="493395" indent="-272891">
              <a:spcBef>
                <a:spcPts val="461"/>
              </a:spcBef>
              <a:buSzPct val="96875"/>
              <a:buFont typeface="Wingdings"/>
              <a:buChar char=""/>
              <a:tabLst>
                <a:tab pos="493871" algn="l"/>
              </a:tabLst>
            </a:pPr>
            <a:r>
              <a:rPr sz="2400">
                <a:latin typeface="Times New Roman"/>
                <a:cs typeface="Times New Roman"/>
              </a:rPr>
              <a:t>If</a:t>
            </a:r>
            <a:r>
              <a:rPr sz="2400" spc="-4">
                <a:latin typeface="Times New Roman"/>
                <a:cs typeface="Times New Roman"/>
              </a:rPr>
              <a:t> CPI is</a:t>
            </a:r>
            <a:r>
              <a:rPr sz="2400">
                <a:latin typeface="Times New Roman"/>
                <a:cs typeface="Times New Roman"/>
              </a:rPr>
              <a:t> one,</a:t>
            </a:r>
            <a:r>
              <a:rPr sz="2400" spc="-19">
                <a:latin typeface="Times New Roman"/>
                <a:cs typeface="Times New Roman"/>
              </a:rPr>
              <a:t> </a:t>
            </a:r>
            <a:r>
              <a:rPr sz="2400">
                <a:latin typeface="Times New Roman"/>
                <a:cs typeface="Times New Roman"/>
              </a:rPr>
              <a:t>the</a:t>
            </a:r>
            <a:r>
              <a:rPr sz="2400" spc="-11">
                <a:latin typeface="Times New Roman"/>
                <a:cs typeface="Times New Roman"/>
              </a:rPr>
              <a:t> </a:t>
            </a:r>
            <a:r>
              <a:rPr sz="2400">
                <a:latin typeface="Times New Roman"/>
                <a:cs typeface="Times New Roman"/>
              </a:rPr>
              <a:t>task </a:t>
            </a:r>
            <a:r>
              <a:rPr sz="2400" spc="-8">
                <a:latin typeface="Times New Roman"/>
                <a:cs typeface="Times New Roman"/>
              </a:rPr>
              <a:t>is</a:t>
            </a:r>
            <a:r>
              <a:rPr sz="2400">
                <a:latin typeface="Times New Roman"/>
                <a:cs typeface="Times New Roman"/>
              </a:rPr>
              <a:t> on</a:t>
            </a:r>
            <a:r>
              <a:rPr sz="2400" spc="-15">
                <a:latin typeface="Times New Roman"/>
                <a:cs typeface="Times New Roman"/>
              </a:rPr>
              <a:t> </a:t>
            </a:r>
            <a:r>
              <a:rPr sz="2400">
                <a:latin typeface="Times New Roman"/>
                <a:cs typeface="Times New Roman"/>
              </a:rPr>
              <a:t>budget.</a:t>
            </a:r>
          </a:p>
          <a:p>
            <a:pPr marL="493395" indent="-272891">
              <a:spcBef>
                <a:spcPts val="469"/>
              </a:spcBef>
              <a:buSzPct val="96875"/>
              <a:buFont typeface="Wingdings"/>
              <a:buChar char=""/>
              <a:tabLst>
                <a:tab pos="493871" algn="l"/>
              </a:tabLst>
            </a:pPr>
            <a:r>
              <a:rPr sz="2400">
                <a:latin typeface="Times New Roman"/>
                <a:cs typeface="Times New Roman"/>
              </a:rPr>
              <a:t>If</a:t>
            </a:r>
            <a:r>
              <a:rPr sz="2400" spc="-4">
                <a:latin typeface="Times New Roman"/>
                <a:cs typeface="Times New Roman"/>
              </a:rPr>
              <a:t> CPI</a:t>
            </a:r>
            <a:r>
              <a:rPr sz="2400">
                <a:latin typeface="Times New Roman"/>
                <a:cs typeface="Times New Roman"/>
              </a:rPr>
              <a:t> </a:t>
            </a:r>
            <a:r>
              <a:rPr sz="2400" spc="-4">
                <a:latin typeface="Times New Roman"/>
                <a:cs typeface="Times New Roman"/>
              </a:rPr>
              <a:t>is</a:t>
            </a:r>
            <a:r>
              <a:rPr sz="2400">
                <a:latin typeface="Times New Roman"/>
                <a:cs typeface="Times New Roman"/>
              </a:rPr>
              <a:t> greater</a:t>
            </a:r>
            <a:r>
              <a:rPr sz="2400" spc="-23">
                <a:latin typeface="Times New Roman"/>
                <a:cs typeface="Times New Roman"/>
              </a:rPr>
              <a:t> </a:t>
            </a:r>
            <a:r>
              <a:rPr sz="2400">
                <a:latin typeface="Times New Roman"/>
                <a:cs typeface="Times New Roman"/>
              </a:rPr>
              <a:t>than</a:t>
            </a:r>
            <a:r>
              <a:rPr sz="2400" spc="-8">
                <a:latin typeface="Times New Roman"/>
                <a:cs typeface="Times New Roman"/>
              </a:rPr>
              <a:t> </a:t>
            </a:r>
            <a:r>
              <a:rPr sz="2400">
                <a:latin typeface="Times New Roman"/>
                <a:cs typeface="Times New Roman"/>
              </a:rPr>
              <a:t>1, the task</a:t>
            </a:r>
            <a:r>
              <a:rPr sz="2400" spc="-11">
                <a:latin typeface="Times New Roman"/>
                <a:cs typeface="Times New Roman"/>
              </a:rPr>
              <a:t> </a:t>
            </a:r>
            <a:r>
              <a:rPr sz="2400">
                <a:latin typeface="Times New Roman"/>
                <a:cs typeface="Times New Roman"/>
              </a:rPr>
              <a:t>is</a:t>
            </a:r>
            <a:r>
              <a:rPr sz="2400" spc="15">
                <a:latin typeface="Times New Roman"/>
                <a:cs typeface="Times New Roman"/>
              </a:rPr>
              <a:t> </a:t>
            </a:r>
            <a:r>
              <a:rPr sz="2400">
                <a:latin typeface="Times New Roman"/>
                <a:cs typeface="Times New Roman"/>
              </a:rPr>
              <a:t>under</a:t>
            </a:r>
            <a:r>
              <a:rPr sz="2400" spc="-26">
                <a:latin typeface="Times New Roman"/>
                <a:cs typeface="Times New Roman"/>
              </a:rPr>
              <a:t> </a:t>
            </a:r>
            <a:r>
              <a:rPr sz="2400">
                <a:latin typeface="Times New Roman"/>
                <a:cs typeface="Times New Roman"/>
              </a:rPr>
              <a:t>budget.</a:t>
            </a:r>
          </a:p>
        </p:txBody>
      </p:sp>
      <p:sp>
        <p:nvSpPr>
          <p:cNvPr id="3" name="Slide Number Placeholder 2">
            <a:extLst>
              <a:ext uri="{FF2B5EF4-FFF2-40B4-BE49-F238E27FC236}">
                <a16:creationId xmlns:a16="http://schemas.microsoft.com/office/drawing/2014/main" id="{20704529-08AD-135D-4F43-1B58A11202A6}"/>
              </a:ext>
            </a:extLst>
          </p:cNvPr>
          <p:cNvSpPr>
            <a:spLocks noGrp="1"/>
          </p:cNvSpPr>
          <p:nvPr>
            <p:ph type="sldNum" sz="quarter" idx="7"/>
          </p:nvPr>
        </p:nvSpPr>
        <p:spPr/>
        <p:txBody>
          <a:bodyPr/>
          <a:lstStyle/>
          <a:p>
            <a:fld id="{B6F15528-21DE-4FAA-801E-634DDDAF4B2B}" type="slidenum">
              <a:rPr lang="en-US" smtClean="0"/>
              <a:t>112</a:t>
            </a:fld>
            <a:endParaRPr lang="en-US"/>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DCA0BA-42B2-5AE4-D944-4978D92B9389}"/>
              </a:ext>
            </a:extLst>
          </p:cNvPr>
          <p:cNvSpPr txBox="1"/>
          <p:nvPr/>
        </p:nvSpPr>
        <p:spPr>
          <a:xfrm>
            <a:off x="1061884" y="2439339"/>
            <a:ext cx="7020232" cy="18774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Project Review</a:t>
            </a:r>
          </a:p>
          <a:p>
            <a:pPr algn="ctr"/>
            <a:endParaRPr lang="en-US" sz="4000" b="1">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(Week 15-16)</a:t>
            </a:r>
          </a:p>
        </p:txBody>
      </p:sp>
      <p:sp>
        <p:nvSpPr>
          <p:cNvPr id="3" name="Slide Number Placeholder 2">
            <a:extLst>
              <a:ext uri="{FF2B5EF4-FFF2-40B4-BE49-F238E27FC236}">
                <a16:creationId xmlns:a16="http://schemas.microsoft.com/office/drawing/2014/main" id="{8EDAA44E-C0E0-55CC-3050-1CD027DA06C5}"/>
              </a:ext>
            </a:extLst>
          </p:cNvPr>
          <p:cNvSpPr>
            <a:spLocks noGrp="1"/>
          </p:cNvSpPr>
          <p:nvPr>
            <p:ph type="sldNum" sz="quarter" idx="12"/>
          </p:nvPr>
        </p:nvSpPr>
        <p:spPr/>
        <p:txBody>
          <a:bodyPr/>
          <a:lstStyle/>
          <a:p>
            <a:fld id="{C02BD4F2-E97A-449B-A7A4-F747855A7692}" type="slidenum">
              <a:rPr lang="en-US" smtClean="0"/>
              <a:t>113</a:t>
            </a:fld>
            <a:endParaRPr lang="en-US"/>
          </a:p>
        </p:txBody>
      </p:sp>
      <p:pic>
        <p:nvPicPr>
          <p:cNvPr id="4" name="Picture 3">
            <a:extLst>
              <a:ext uri="{FF2B5EF4-FFF2-40B4-BE49-F238E27FC236}">
                <a16:creationId xmlns:a16="http://schemas.microsoft.com/office/drawing/2014/main" id="{D7234945-E04C-D9C5-1629-6BB8A54F1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336979362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5" name="TextBox 4"/>
          <p:cNvSpPr txBox="1"/>
          <p:nvPr/>
        </p:nvSpPr>
        <p:spPr>
          <a:xfrm>
            <a:off x="653143" y="1989827"/>
            <a:ext cx="7828383" cy="37856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What is project review?</a:t>
            </a:r>
          </a:p>
          <a:p>
            <a:endParaRPr lang="en-US" sz="2400">
              <a:solidFill>
                <a:schemeClr val="accent2">
                  <a:lumMod val="75000"/>
                </a:schemeClr>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en-GB" sz="2400">
                <a:latin typeface="Times New Roman" panose="02020603050405020304" pitchFamily="18" charset="0"/>
                <a:cs typeface="Times New Roman" panose="02020603050405020304" pitchFamily="18" charset="0"/>
              </a:rPr>
              <a:t>A Project Review is an assessment of the status of a project, at a particular point in time.</a:t>
            </a:r>
            <a:r>
              <a:rPr lang="en-US" sz="2400">
                <a:latin typeface="Times New Roman" panose="02020603050405020304" pitchFamily="18" charset="0"/>
                <a:cs typeface="Times New Roman" panose="02020603050405020304" pitchFamily="18" charset="0"/>
              </a:rPr>
              <a:t> </a:t>
            </a:r>
          </a:p>
          <a:p>
            <a:endParaRPr lang="en-US" sz="2400">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Project management review or project review is conducted to measure the deliverables produced by the project, then the results of the review are documented on the Project Review form which is presented to the sponsor for approval.</a:t>
            </a:r>
          </a:p>
          <a:p>
            <a:endParaRPr lang="en-US"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D0FF428-E82C-2FB9-8F5A-B2C13DE0185A}"/>
              </a:ext>
            </a:extLst>
          </p:cNvPr>
          <p:cNvSpPr>
            <a:spLocks noGrp="1"/>
          </p:cNvSpPr>
          <p:nvPr>
            <p:ph type="sldNum" sz="quarter" idx="12"/>
          </p:nvPr>
        </p:nvSpPr>
        <p:spPr/>
        <p:txBody>
          <a:bodyPr/>
          <a:lstStyle/>
          <a:p>
            <a:fld id="{C02BD4F2-E97A-449B-A7A4-F747855A7692}" type="slidenum">
              <a:rPr lang="en-US" smtClean="0"/>
              <a:t>114</a:t>
            </a:fld>
            <a:endParaRPr lang="en-US"/>
          </a:p>
        </p:txBody>
      </p:sp>
    </p:spTree>
    <p:extLst>
      <p:ext uri="{BB962C8B-B14F-4D97-AF65-F5344CB8AC3E}">
        <p14:creationId xmlns:p14="http://schemas.microsoft.com/office/powerpoint/2010/main" val="104631762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5282" y="1673233"/>
            <a:ext cx="6456734" cy="452431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Why project review is needed?</a:t>
            </a:r>
          </a:p>
          <a:p>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Project review helps us by stating whether the-</a:t>
            </a:r>
          </a:p>
          <a:p>
            <a:endParaRPr lang="en-US" sz="2400">
              <a:latin typeface="Times New Roman" panose="02020603050405020304" pitchFamily="18" charset="0"/>
              <a:cs typeface="Times New Roman" panose="02020603050405020304" pitchFamily="18" charset="0"/>
            </a:endParaRP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Project is currently delivering to schedule.</a:t>
            </a: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Budget allocated was sufficient at this point.</a:t>
            </a: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Deliverables have been produced and approved.</a:t>
            </a: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Risks have been controlled and mitigated.</a:t>
            </a: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Issues were identified and resolved.</a:t>
            </a: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Changes were properly managed.</a:t>
            </a:r>
          </a:p>
          <a:p>
            <a:pPr>
              <a:buFont typeface="Arial" pitchFamily="34" charset="0"/>
              <a:buChar char="•"/>
            </a:pPr>
            <a:r>
              <a:rPr lang="en-GB" sz="2400">
                <a:solidFill>
                  <a:srgbClr val="000000"/>
                </a:solidFill>
                <a:latin typeface="Times New Roman" panose="02020603050405020304" pitchFamily="18" charset="0"/>
                <a:cs typeface="Times New Roman" panose="02020603050405020304" pitchFamily="18" charset="0"/>
              </a:rPr>
              <a:t>Project is on track.</a:t>
            </a:r>
            <a:endParaRPr lang="en-US" sz="240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
            </a:pP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1898" y="2516728"/>
            <a:ext cx="1645920" cy="1714500"/>
          </a:xfrm>
          <a:prstGeom prst="rect">
            <a:avLst/>
          </a:prstGeom>
        </p:spPr>
      </p:pic>
      <p:sp>
        <p:nvSpPr>
          <p:cNvPr id="5" name="TextBox 4"/>
          <p:cNvSpPr txBox="1"/>
          <p:nvPr/>
        </p:nvSpPr>
        <p:spPr>
          <a:xfrm>
            <a:off x="7592134" y="3071205"/>
            <a:ext cx="437744"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100" b="1">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CF1B88CA-885D-40F8-1DDE-EA4832018930}"/>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1D985C4F-D73B-0985-DDE5-1BAF3414B441}"/>
              </a:ext>
            </a:extLst>
          </p:cNvPr>
          <p:cNvSpPr>
            <a:spLocks noGrp="1"/>
          </p:cNvSpPr>
          <p:nvPr>
            <p:ph type="sldNum" sz="quarter" idx="12"/>
          </p:nvPr>
        </p:nvSpPr>
        <p:spPr/>
        <p:txBody>
          <a:bodyPr/>
          <a:lstStyle/>
          <a:p>
            <a:fld id="{C02BD4F2-E97A-449B-A7A4-F747855A7692}" type="slidenum">
              <a:rPr lang="en-US" smtClean="0"/>
              <a:t>115</a:t>
            </a:fld>
            <a:endParaRPr lang="en-US"/>
          </a:p>
        </p:txBody>
      </p:sp>
    </p:spTree>
    <p:extLst>
      <p:ext uri="{BB962C8B-B14F-4D97-AF65-F5344CB8AC3E}">
        <p14:creationId xmlns:p14="http://schemas.microsoft.com/office/powerpoint/2010/main" val="227020859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6397" y="2016776"/>
            <a:ext cx="7731206" cy="34163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Benefits of project review</a:t>
            </a:r>
          </a:p>
          <a:p>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A review can- </a:t>
            </a:r>
          </a:p>
          <a:p>
            <a:endParaRPr lang="en-US" sz="240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Actually help, especially with identifying risks and issues.</a:t>
            </a:r>
          </a:p>
          <a:p>
            <a:pPr marL="214313" indent="-214313">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  Encourage good practices.</a:t>
            </a:r>
          </a:p>
          <a:p>
            <a:pPr marL="214313" indent="-214313">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 Assist in project manager and management development.</a:t>
            </a:r>
          </a:p>
          <a:p>
            <a:pPr marL="214313" indent="-214313">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 Provide early warning.</a:t>
            </a:r>
          </a:p>
          <a:p>
            <a:pPr marL="214313" indent="-214313">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 Save money in </a:t>
            </a:r>
            <a:r>
              <a:rPr lang="en-US" sz="2400">
                <a:latin typeface="Times New Roman" panose="02020603050405020304" pitchFamily="18" charset="0"/>
                <a:cs typeface="Times New Roman" panose="02020603050405020304" pitchFamily="18" charset="0"/>
              </a:rPr>
              <a:t>the long run.</a:t>
            </a:r>
          </a:p>
        </p:txBody>
      </p:sp>
      <p:sp>
        <p:nvSpPr>
          <p:cNvPr id="4" name="TextBox 3">
            <a:extLst>
              <a:ext uri="{FF2B5EF4-FFF2-40B4-BE49-F238E27FC236}">
                <a16:creationId xmlns:a16="http://schemas.microsoft.com/office/drawing/2014/main" id="{162DF791-3EB4-A065-4F4B-97DAA03E2B10}"/>
              </a:ext>
            </a:extLst>
          </p:cNvPr>
          <p:cNvSpPr txBox="1"/>
          <p:nvPr/>
        </p:nvSpPr>
        <p:spPr>
          <a:xfrm>
            <a:off x="2994482" y="399354"/>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D0CE9CB1-BC26-105F-112E-C80A612D37DE}"/>
              </a:ext>
            </a:extLst>
          </p:cNvPr>
          <p:cNvSpPr>
            <a:spLocks noGrp="1"/>
          </p:cNvSpPr>
          <p:nvPr>
            <p:ph type="sldNum" sz="quarter" idx="12"/>
          </p:nvPr>
        </p:nvSpPr>
        <p:spPr/>
        <p:txBody>
          <a:bodyPr/>
          <a:lstStyle/>
          <a:p>
            <a:fld id="{C02BD4F2-E97A-449B-A7A4-F747855A7692}" type="slidenum">
              <a:rPr lang="en-US" smtClean="0"/>
              <a:t>116</a:t>
            </a:fld>
            <a:endParaRPr lang="en-US"/>
          </a:p>
        </p:txBody>
      </p:sp>
    </p:spTree>
    <p:extLst>
      <p:ext uri="{BB962C8B-B14F-4D97-AF65-F5344CB8AC3E}">
        <p14:creationId xmlns:p14="http://schemas.microsoft.com/office/powerpoint/2010/main" val="322178981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2843" y="1490008"/>
            <a:ext cx="7602165"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Three tiers of players in the project review</a:t>
            </a:r>
          </a:p>
          <a:p>
            <a:endParaRPr lang="en-US" sz="2400" b="1">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After having some basic knowledge about project review, one question arises about who are involved in this process. The answer of this question is shown in diagram below: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8245" t="970" r="3790" b="21757"/>
          <a:stretch>
            <a:fillRect/>
          </a:stretch>
        </p:blipFill>
        <p:spPr>
          <a:xfrm>
            <a:off x="810174" y="3793008"/>
            <a:ext cx="4149069" cy="2383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366146" y="4568821"/>
            <a:ext cx="3042325"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latin typeface="Times New Roman" panose="02020603050405020304" pitchFamily="18" charset="0"/>
                <a:cs typeface="Times New Roman" panose="02020603050405020304" pitchFamily="18" charset="0"/>
              </a:rPr>
              <a:t>Figure: </a:t>
            </a:r>
            <a:r>
              <a:rPr lang="en-US">
                <a:latin typeface="Times New Roman" panose="02020603050405020304" pitchFamily="18" charset="0"/>
                <a:cs typeface="Times New Roman" panose="02020603050405020304" pitchFamily="18" charset="0"/>
              </a:rPr>
              <a:t>Three tiers of players    in the project review</a:t>
            </a:r>
          </a:p>
        </p:txBody>
      </p:sp>
      <p:sp>
        <p:nvSpPr>
          <p:cNvPr id="6" name="TextBox 5">
            <a:extLst>
              <a:ext uri="{FF2B5EF4-FFF2-40B4-BE49-F238E27FC236}">
                <a16:creationId xmlns:a16="http://schemas.microsoft.com/office/drawing/2014/main" id="{1C867233-8C1D-EB56-AA68-14F97A19E0C5}"/>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AD961E44-B137-D56F-925B-44383D27C206}"/>
              </a:ext>
            </a:extLst>
          </p:cNvPr>
          <p:cNvSpPr>
            <a:spLocks noGrp="1"/>
          </p:cNvSpPr>
          <p:nvPr>
            <p:ph type="sldNum" sz="quarter" idx="12"/>
          </p:nvPr>
        </p:nvSpPr>
        <p:spPr/>
        <p:txBody>
          <a:bodyPr/>
          <a:lstStyle/>
          <a:p>
            <a:fld id="{C02BD4F2-E97A-449B-A7A4-F747855A7692}" type="slidenum">
              <a:rPr lang="en-US" smtClean="0"/>
              <a:t>117</a:t>
            </a:fld>
            <a:endParaRPr lang="en-US"/>
          </a:p>
        </p:txBody>
      </p:sp>
    </p:spTree>
    <p:extLst>
      <p:ext uri="{BB962C8B-B14F-4D97-AF65-F5344CB8AC3E}">
        <p14:creationId xmlns:p14="http://schemas.microsoft.com/office/powerpoint/2010/main" val="397419078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5546" y="1753297"/>
            <a:ext cx="7979956" cy="34163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just"/>
            <a:r>
              <a:rPr lang="en-US" sz="2400" b="1">
                <a:solidFill>
                  <a:prstClr val="black"/>
                </a:solidFill>
                <a:latin typeface="Times New Roman" panose="02020603050405020304" pitchFamily="18" charset="0"/>
                <a:cs typeface="Times New Roman" panose="02020603050405020304" pitchFamily="18" charset="0"/>
              </a:rPr>
              <a:t>Three tiers of players in the project review</a:t>
            </a:r>
          </a:p>
          <a:p>
            <a:pPr lvl="0" algn="just"/>
            <a:endParaRPr lang="en-US" sz="2400" b="1">
              <a:solidFill>
                <a:prstClr val="black"/>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n-US" sz="2400" u="sng">
                <a:solidFill>
                  <a:prstClr val="black"/>
                </a:solidFill>
                <a:latin typeface="Times New Roman" panose="02020603050405020304" pitchFamily="18" charset="0"/>
                <a:cs typeface="Times New Roman" panose="02020603050405020304" pitchFamily="18" charset="0"/>
              </a:rPr>
              <a:t>The project</a:t>
            </a:r>
            <a:r>
              <a:rPr lang="en-US" sz="2400">
                <a:solidFill>
                  <a:prstClr val="black"/>
                </a:solidFill>
                <a:latin typeface="Times New Roman" panose="02020603050405020304" pitchFamily="18" charset="0"/>
                <a:cs typeface="Times New Roman" panose="02020603050405020304" pitchFamily="18" charset="0"/>
              </a:rPr>
              <a:t>: Includes project board members, sponsors, project manager, team leaders and project team members.</a:t>
            </a:r>
          </a:p>
          <a:p>
            <a:pPr marL="342900" indent="-342900" algn="just">
              <a:buFont typeface="Wingdings" panose="05000000000000000000" pitchFamily="2" charset="2"/>
              <a:buChar char="q"/>
            </a:pPr>
            <a:r>
              <a:rPr lang="en-US" sz="2400" u="sng">
                <a:solidFill>
                  <a:prstClr val="black"/>
                </a:solidFill>
                <a:latin typeface="Times New Roman" panose="02020603050405020304" pitchFamily="18" charset="0"/>
                <a:cs typeface="Times New Roman" panose="02020603050405020304" pitchFamily="18" charset="0"/>
              </a:rPr>
              <a:t>The stakeholders</a:t>
            </a:r>
            <a:r>
              <a:rPr lang="en-US" sz="2400">
                <a:solidFill>
                  <a:prstClr val="black"/>
                </a:solidFill>
                <a:latin typeface="Times New Roman" panose="02020603050405020304" pitchFamily="18" charset="0"/>
                <a:cs typeface="Times New Roman" panose="02020603050405020304" pitchFamily="18" charset="0"/>
              </a:rPr>
              <a:t>: Includes organizational senior management and non executives, organizational governance, and local community.</a:t>
            </a:r>
          </a:p>
          <a:p>
            <a:pPr marL="342900" indent="-342900" algn="just">
              <a:buFont typeface="Wingdings" panose="05000000000000000000" pitchFamily="2" charset="2"/>
              <a:buChar char="q"/>
            </a:pPr>
            <a:r>
              <a:rPr lang="en-US" sz="2400" u="sng">
                <a:solidFill>
                  <a:prstClr val="black"/>
                </a:solidFill>
                <a:latin typeface="Times New Roman" panose="02020603050405020304" pitchFamily="18" charset="0"/>
                <a:cs typeface="Times New Roman" panose="02020603050405020304" pitchFamily="18" charset="0"/>
              </a:rPr>
              <a:t>The reviewers</a:t>
            </a:r>
            <a:r>
              <a:rPr lang="en-US" sz="2400">
                <a:solidFill>
                  <a:prstClr val="black"/>
                </a:solidFill>
                <a:latin typeface="Times New Roman" panose="02020603050405020304" pitchFamily="18" charset="0"/>
                <a:cs typeface="Times New Roman" panose="02020603050405020304" pitchFamily="18" charset="0"/>
              </a:rPr>
              <a:t>: </a:t>
            </a:r>
            <a:r>
              <a:rPr lang="en-GB" sz="2400">
                <a:solidFill>
                  <a:prstClr val="black"/>
                </a:solidFill>
                <a:latin typeface="Times New Roman" panose="02020603050405020304" pitchFamily="18" charset="0"/>
                <a:cs typeface="Times New Roman" panose="02020603050405020304" pitchFamily="18" charset="0"/>
              </a:rPr>
              <a:t>The project assurance team – whether internal or external to the project.</a:t>
            </a:r>
          </a:p>
        </p:txBody>
      </p:sp>
      <p:sp>
        <p:nvSpPr>
          <p:cNvPr id="4" name="TextBox 3">
            <a:extLst>
              <a:ext uri="{FF2B5EF4-FFF2-40B4-BE49-F238E27FC236}">
                <a16:creationId xmlns:a16="http://schemas.microsoft.com/office/drawing/2014/main" id="{D772F064-AFBC-A85C-4FF8-CB1381ED9329}"/>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7BA18EC4-13B5-2A6E-C250-BD43EC35FD56}"/>
              </a:ext>
            </a:extLst>
          </p:cNvPr>
          <p:cNvSpPr>
            <a:spLocks noGrp="1"/>
          </p:cNvSpPr>
          <p:nvPr>
            <p:ph type="sldNum" sz="quarter" idx="12"/>
          </p:nvPr>
        </p:nvSpPr>
        <p:spPr/>
        <p:txBody>
          <a:bodyPr/>
          <a:lstStyle/>
          <a:p>
            <a:fld id="{C02BD4F2-E97A-449B-A7A4-F747855A7692}" type="slidenum">
              <a:rPr lang="en-US" smtClean="0"/>
              <a:t>118</a:t>
            </a:fld>
            <a:endParaRPr lang="en-US"/>
          </a:p>
        </p:txBody>
      </p:sp>
    </p:spTree>
    <p:extLst>
      <p:ext uri="{BB962C8B-B14F-4D97-AF65-F5344CB8AC3E}">
        <p14:creationId xmlns:p14="http://schemas.microsoft.com/office/powerpoint/2010/main" val="321648568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642" y="1328108"/>
            <a:ext cx="8052716" cy="51398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Steps to conduct a project review</a:t>
            </a:r>
          </a:p>
          <a:p>
            <a:endParaRPr lang="en-US" sz="2400" b="1">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Being aware of scope of the project.</a:t>
            </a:r>
          </a:p>
          <a:p>
            <a:pPr marL="342900" indent="-342900" algn="jus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Preparation of arranging schedules of interviews.</a:t>
            </a:r>
          </a:p>
          <a:p>
            <a:pPr marL="342900" indent="-342900" algn="jus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Taking sponsor, project manager and stakeholder’s interview. </a:t>
            </a:r>
            <a:r>
              <a:rPr lang="en-GB" sz="2400">
                <a:latin typeface="Times New Roman" panose="02020603050405020304" pitchFamily="18" charset="0"/>
                <a:cs typeface="Times New Roman" panose="02020603050405020304" pitchFamily="18" charset="0"/>
              </a:rPr>
              <a:t>For all of the meetings, try to follow the same questions. This will allow any misunderstandings to be corrected before the final conclusions are reached.</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Analysis of every data from the whole project.</a:t>
            </a:r>
          </a:p>
          <a:p>
            <a:pPr marL="342900" indent="-342900" algn="just">
              <a:buFont typeface="Wingdings" panose="05000000000000000000" pitchFamily="2" charset="2"/>
              <a:buChar char="Ø"/>
            </a:pPr>
            <a:r>
              <a:rPr lang="en-US" sz="2400" u="sng">
                <a:latin typeface="Times New Roman" panose="02020603050405020304" pitchFamily="18" charset="0"/>
                <a:cs typeface="Times New Roman" panose="02020603050405020304" pitchFamily="18" charset="0"/>
              </a:rPr>
              <a:t>Draft Conclusion</a:t>
            </a:r>
            <a:r>
              <a:rPr lang="en-US" sz="2400">
                <a:latin typeface="Times New Roman" panose="02020603050405020304" pitchFamily="18" charset="0"/>
                <a:cs typeface="Times New Roman" panose="02020603050405020304" pitchFamily="18" charset="0"/>
              </a:rPr>
              <a:t>: </a:t>
            </a:r>
            <a:r>
              <a:rPr lang="en-GB" sz="2400">
                <a:latin typeface="Times New Roman" panose="02020603050405020304" pitchFamily="18" charset="0"/>
                <a:cs typeface="Times New Roman" panose="02020603050405020304" pitchFamily="18" charset="0"/>
              </a:rPr>
              <a:t>This will allow sponsor, project manager and stakeholder to understand the findings and importantly, the reasons for the findings.</a:t>
            </a:r>
            <a:endParaRPr lang="en-US" sz="240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Publish final review report.</a:t>
            </a:r>
            <a:endParaRPr lang="en-US" sz="2400" b="1">
              <a:latin typeface="Times New Roman" panose="02020603050405020304" pitchFamily="18" charset="0"/>
              <a:cs typeface="Times New Roman" panose="02020603050405020304" pitchFamily="18" charset="0"/>
            </a:endParaRPr>
          </a:p>
          <a:p>
            <a:endParaRPr lang="en-US" sz="1600"/>
          </a:p>
        </p:txBody>
      </p:sp>
      <p:sp>
        <p:nvSpPr>
          <p:cNvPr id="4" name="TextBox 3">
            <a:extLst>
              <a:ext uri="{FF2B5EF4-FFF2-40B4-BE49-F238E27FC236}">
                <a16:creationId xmlns:a16="http://schemas.microsoft.com/office/drawing/2014/main" id="{0CA4DCA3-DE7B-4A09-A803-D0653EF24BE2}"/>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C19DAEA6-94C2-F0EF-28B0-A69122C8841B}"/>
              </a:ext>
            </a:extLst>
          </p:cNvPr>
          <p:cNvSpPr>
            <a:spLocks noGrp="1"/>
          </p:cNvSpPr>
          <p:nvPr>
            <p:ph type="sldNum" sz="quarter" idx="12"/>
          </p:nvPr>
        </p:nvSpPr>
        <p:spPr/>
        <p:txBody>
          <a:bodyPr/>
          <a:lstStyle/>
          <a:p>
            <a:fld id="{C02BD4F2-E97A-449B-A7A4-F747855A7692}" type="slidenum">
              <a:rPr lang="en-US" smtClean="0"/>
              <a:t>119</a:t>
            </a:fld>
            <a:endParaRPr lang="en-US"/>
          </a:p>
        </p:txBody>
      </p:sp>
    </p:spTree>
    <p:extLst>
      <p:ext uri="{BB962C8B-B14F-4D97-AF65-F5344CB8AC3E}">
        <p14:creationId xmlns:p14="http://schemas.microsoft.com/office/powerpoint/2010/main" val="35789477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PROJECT-PLANNING-AND-MANAGEMENT-7-2048.jpg"/>
          <p:cNvPicPr>
            <a:picLocks noChangeAspect="1"/>
          </p:cNvPicPr>
          <p:nvPr/>
        </p:nvPicPr>
        <p:blipFill>
          <a:blip r:embed="rId2"/>
          <a:stretch>
            <a:fillRect/>
          </a:stretch>
        </p:blipFill>
        <p:spPr>
          <a:xfrm>
            <a:off x="228600" y="136525"/>
            <a:ext cx="8686800" cy="6515100"/>
          </a:xfrm>
          <a:prstGeom prst="rect">
            <a:avLst/>
          </a:prstGeom>
        </p:spPr>
      </p:pic>
      <p:sp>
        <p:nvSpPr>
          <p:cNvPr id="3" name="Slide Number Placeholder 2">
            <a:extLst>
              <a:ext uri="{FF2B5EF4-FFF2-40B4-BE49-F238E27FC236}">
                <a16:creationId xmlns:a16="http://schemas.microsoft.com/office/drawing/2014/main" id="{70B4A196-5BA2-05A6-E6A2-49EAB00D6FE4}"/>
              </a:ext>
            </a:extLst>
          </p:cNvPr>
          <p:cNvSpPr>
            <a:spLocks noGrp="1"/>
          </p:cNvSpPr>
          <p:nvPr>
            <p:ph type="sldNum" sz="quarter" idx="12"/>
          </p:nvPr>
        </p:nvSpPr>
        <p:spPr/>
        <p:txBody>
          <a:bodyPr/>
          <a:lstStyle/>
          <a:p>
            <a:fld id="{C1FF6DA9-008F-8B48-92A6-B652298478BF}" type="slidenum">
              <a:rPr lang="en-US" smtClean="0"/>
              <a:t>12</a:t>
            </a:fld>
            <a:endParaRPr lang="en-US"/>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3320" y="1979951"/>
            <a:ext cx="7375998"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Categories of project review</a:t>
            </a:r>
          </a:p>
          <a:p>
            <a:endParaRPr lang="en-US" sz="2400">
              <a:latin typeface="Times New Roman" panose="02020603050405020304" pitchFamily="18" charset="0"/>
              <a:cs typeface="Times New Roman" panose="02020603050405020304" pitchFamily="18" charset="0"/>
            </a:endParaRPr>
          </a:p>
          <a:p>
            <a:pPr marL="300038" indent="-300038">
              <a:buFont typeface="+mj-lt"/>
              <a:buAutoNum type="romanUcPeriod"/>
            </a:pPr>
            <a:r>
              <a:rPr lang="en-US" sz="2400">
                <a:latin typeface="Times New Roman" panose="02020603050405020304" pitchFamily="18" charset="0"/>
                <a:cs typeface="Times New Roman" panose="02020603050405020304" pitchFamily="18" charset="0"/>
              </a:rPr>
              <a:t>Initial review</a:t>
            </a:r>
          </a:p>
          <a:p>
            <a:pPr marL="300038" indent="-300038">
              <a:buFont typeface="+mj-lt"/>
              <a:buAutoNum type="romanUcPeriod"/>
            </a:pPr>
            <a:r>
              <a:rPr lang="en-US" sz="2400">
                <a:latin typeface="Times New Roman" panose="02020603050405020304" pitchFamily="18" charset="0"/>
                <a:cs typeface="Times New Roman" panose="02020603050405020304" pitchFamily="18" charset="0"/>
              </a:rPr>
              <a:t>Milestone review</a:t>
            </a:r>
          </a:p>
          <a:p>
            <a:pPr marL="300038" indent="-300038">
              <a:buFont typeface="+mj-lt"/>
              <a:buAutoNum type="romanUcPeriod"/>
            </a:pPr>
            <a:r>
              <a:rPr lang="en-US" sz="2400">
                <a:latin typeface="Times New Roman" panose="02020603050405020304" pitchFamily="18" charset="0"/>
                <a:cs typeface="Times New Roman" panose="02020603050405020304" pitchFamily="18" charset="0"/>
              </a:rPr>
              <a:t> Pre-implementation review</a:t>
            </a:r>
          </a:p>
          <a:p>
            <a:pPr marL="300038" indent="-300038">
              <a:buFont typeface="+mj-lt"/>
              <a:buAutoNum type="romanUcPeriod"/>
            </a:pPr>
            <a:r>
              <a:rPr lang="en-US" sz="2400">
                <a:latin typeface="Times New Roman" panose="02020603050405020304" pitchFamily="18" charset="0"/>
                <a:cs typeface="Times New Roman" panose="02020603050405020304" pitchFamily="18" charset="0"/>
              </a:rPr>
              <a:t> Post-implementation review</a:t>
            </a:r>
          </a:p>
        </p:txBody>
      </p:sp>
      <p:sp>
        <p:nvSpPr>
          <p:cNvPr id="4" name="TextBox 3">
            <a:extLst>
              <a:ext uri="{FF2B5EF4-FFF2-40B4-BE49-F238E27FC236}">
                <a16:creationId xmlns:a16="http://schemas.microsoft.com/office/drawing/2014/main" id="{A69E2D89-9ACE-8E26-03F0-4CB86D562670}"/>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1680E2FF-DE0A-3379-CE4C-703D5E57BE3A}"/>
              </a:ext>
            </a:extLst>
          </p:cNvPr>
          <p:cNvSpPr>
            <a:spLocks noGrp="1"/>
          </p:cNvSpPr>
          <p:nvPr>
            <p:ph type="sldNum" sz="quarter" idx="12"/>
          </p:nvPr>
        </p:nvSpPr>
        <p:spPr/>
        <p:txBody>
          <a:bodyPr/>
          <a:lstStyle/>
          <a:p>
            <a:fld id="{C02BD4F2-E97A-449B-A7A4-F747855A7692}" type="slidenum">
              <a:rPr lang="en-US" smtClean="0"/>
              <a:t>120</a:t>
            </a:fld>
            <a:endParaRPr lang="en-US"/>
          </a:p>
        </p:txBody>
      </p:sp>
    </p:spTree>
    <p:extLst>
      <p:ext uri="{BB962C8B-B14F-4D97-AF65-F5344CB8AC3E}">
        <p14:creationId xmlns:p14="http://schemas.microsoft.com/office/powerpoint/2010/main" val="258608789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0710" y="1889028"/>
            <a:ext cx="7794833" cy="37856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400" b="1">
                <a:latin typeface="Times New Roman" panose="02020603050405020304" pitchFamily="18" charset="0"/>
                <a:cs typeface="Times New Roman" panose="02020603050405020304" pitchFamily="18" charset="0"/>
              </a:rPr>
              <a:t>Initial review</a:t>
            </a:r>
          </a:p>
          <a:p>
            <a:pPr algn="just"/>
            <a:endParaRPr lang="en-US" sz="2400" b="1">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The Initial Project Review highlights areas of risk and determines the approach to the management of project risks identified for the duration </a:t>
            </a:r>
          </a:p>
          <a:p>
            <a:pPr algn="just"/>
            <a:r>
              <a:rPr lang="en-GB" sz="2400">
                <a:latin typeface="Times New Roman" panose="02020603050405020304" pitchFamily="18" charset="0"/>
                <a:cs typeface="Times New Roman" panose="02020603050405020304" pitchFamily="18" charset="0"/>
              </a:rPr>
              <a:t>of the project. This review supports the Project Manager through risk</a:t>
            </a:r>
          </a:p>
          <a:p>
            <a:pPr algn="just"/>
            <a:r>
              <a:rPr lang="en-GB" sz="2400">
                <a:latin typeface="Times New Roman" panose="02020603050405020304" pitchFamily="18" charset="0"/>
                <a:cs typeface="Times New Roman" panose="02020603050405020304" pitchFamily="18" charset="0"/>
              </a:rPr>
              <a:t>assessment. The review can be carried out at any stage of the project </a:t>
            </a:r>
          </a:p>
          <a:p>
            <a:pPr algn="just"/>
            <a:r>
              <a:rPr lang="en-GB" sz="2400">
                <a:latin typeface="Times New Roman" panose="02020603050405020304" pitchFamily="18" charset="0"/>
                <a:cs typeface="Times New Roman" panose="02020603050405020304" pitchFamily="18" charset="0"/>
              </a:rPr>
              <a:t>and can be repeated when necessary.</a:t>
            </a:r>
            <a:endParaRPr lang="en-US" sz="2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5BA8678-2623-9CDC-BB8B-4F2253DE3365}"/>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54D0AF61-EA13-EBD4-A433-FC9ACE570B9C}"/>
              </a:ext>
            </a:extLst>
          </p:cNvPr>
          <p:cNvSpPr>
            <a:spLocks noGrp="1"/>
          </p:cNvSpPr>
          <p:nvPr>
            <p:ph type="sldNum" sz="quarter" idx="12"/>
          </p:nvPr>
        </p:nvSpPr>
        <p:spPr/>
        <p:txBody>
          <a:bodyPr/>
          <a:lstStyle/>
          <a:p>
            <a:fld id="{C02BD4F2-E97A-449B-A7A4-F747855A7692}" type="slidenum">
              <a:rPr lang="en-US" smtClean="0"/>
              <a:t>121</a:t>
            </a:fld>
            <a:endParaRPr lang="en-US"/>
          </a:p>
        </p:txBody>
      </p:sp>
    </p:spTree>
    <p:extLst>
      <p:ext uri="{BB962C8B-B14F-4D97-AF65-F5344CB8AC3E}">
        <p14:creationId xmlns:p14="http://schemas.microsoft.com/office/powerpoint/2010/main" val="222605046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266" y="1600273"/>
            <a:ext cx="7763468" cy="41549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sz="2400" b="1">
                <a:solidFill>
                  <a:prstClr val="black"/>
                </a:solidFill>
                <a:latin typeface="Times New Roman" panose="02020603050405020304" pitchFamily="18" charset="0"/>
                <a:cs typeface="Times New Roman" panose="02020603050405020304" pitchFamily="18" charset="0"/>
              </a:rPr>
              <a:t>Milestone review</a:t>
            </a:r>
          </a:p>
          <a:p>
            <a:pPr lvl="0"/>
            <a:endParaRPr lang="en-US" sz="2400" b="1">
              <a:solidFill>
                <a:prstClr val="black"/>
              </a:solidFill>
              <a:latin typeface="Times New Roman" panose="02020603050405020304" pitchFamily="18" charset="0"/>
              <a:cs typeface="Times New Roman" panose="02020603050405020304" pitchFamily="18" charset="0"/>
            </a:endParaRPr>
          </a:p>
          <a:p>
            <a:pPr lvl="0" algn="just"/>
            <a:r>
              <a:rPr lang="en-GB" sz="2400">
                <a:solidFill>
                  <a:prstClr val="black"/>
                </a:solidFill>
                <a:latin typeface="Times New Roman" panose="02020603050405020304" pitchFamily="18" charset="0"/>
                <a:cs typeface="Times New Roman" panose="02020603050405020304" pitchFamily="18" charset="0"/>
              </a:rPr>
              <a:t>The Milestone Project Reviews are generally executed immediately after a milestone has been reached. They are meant to determine whether the phase has been completed correctly, whether the desired deliverables have been produced and whether these include a sufficient level of detail.</a:t>
            </a:r>
          </a:p>
          <a:p>
            <a:pPr lvl="0" algn="just"/>
            <a:endParaRPr lang="en-GB" sz="2400">
              <a:solidFill>
                <a:prstClr val="black"/>
              </a:solidFill>
              <a:latin typeface="Times New Roman" panose="02020603050405020304" pitchFamily="18" charset="0"/>
              <a:cs typeface="Times New Roman" panose="02020603050405020304" pitchFamily="18" charset="0"/>
            </a:endParaRPr>
          </a:p>
          <a:p>
            <a:pPr lvl="0" algn="just"/>
            <a:r>
              <a:rPr lang="en-GB" sz="2400">
                <a:solidFill>
                  <a:prstClr val="black"/>
                </a:solidFill>
                <a:latin typeface="Times New Roman" panose="02020603050405020304" pitchFamily="18" charset="0"/>
                <a:cs typeface="Times New Roman" panose="02020603050405020304" pitchFamily="18" charset="0"/>
              </a:rPr>
              <a:t>Depending on the nature of the project, one or more milestones may qualify for a Project Milestone Review.</a:t>
            </a:r>
            <a:endParaRPr lang="en-US" sz="240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E588754-3AD6-CB81-73C0-A1A0C6C4C795}"/>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65D9F577-7A9E-CEFF-A918-2EBEFAA294F6}"/>
              </a:ext>
            </a:extLst>
          </p:cNvPr>
          <p:cNvSpPr>
            <a:spLocks noGrp="1"/>
          </p:cNvSpPr>
          <p:nvPr>
            <p:ph type="sldNum" sz="quarter" idx="12"/>
          </p:nvPr>
        </p:nvSpPr>
        <p:spPr/>
        <p:txBody>
          <a:bodyPr/>
          <a:lstStyle/>
          <a:p>
            <a:fld id="{C02BD4F2-E97A-449B-A7A4-F747855A7692}" type="slidenum">
              <a:rPr lang="en-US" smtClean="0"/>
              <a:t>122</a:t>
            </a:fld>
            <a:endParaRPr lang="en-US"/>
          </a:p>
        </p:txBody>
      </p:sp>
    </p:spTree>
    <p:extLst>
      <p:ext uri="{BB962C8B-B14F-4D97-AF65-F5344CB8AC3E}">
        <p14:creationId xmlns:p14="http://schemas.microsoft.com/office/powerpoint/2010/main" val="215452784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6307" y="1900541"/>
            <a:ext cx="7532583" cy="41549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Pre-implementation review</a:t>
            </a:r>
          </a:p>
          <a:p>
            <a:endParaRPr lang="en-US" sz="2400" b="1">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Pre-implementation Reviews highlight areas that require attention during the intensive care phase or in future projects. This type of project review helps the Project Manager by identifying ‘showstoppers’ and by focusing the effort in addressing these issues.</a:t>
            </a:r>
          </a:p>
          <a:p>
            <a:pPr algn="just"/>
            <a:endParaRPr lang="en-GB"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Such </a:t>
            </a:r>
            <a:r>
              <a:rPr lang="en-GB" sz="2400">
                <a:latin typeface="Times New Roman" panose="02020603050405020304" pitchFamily="18" charset="0"/>
                <a:cs typeface="Times New Roman" panose="02020603050405020304" pitchFamily="18" charset="0"/>
              </a:rPr>
              <a:t>review is generally performed just before the final go-live date to determine whether progress was made on the management of the previously identified risks.</a:t>
            </a:r>
            <a:endParaRPr lang="en-US" sz="24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94704C2-34C5-8B92-18C8-6A2B1D388B66}"/>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8DA67AAB-656C-7824-7412-E63E81D15B71}"/>
              </a:ext>
            </a:extLst>
          </p:cNvPr>
          <p:cNvSpPr>
            <a:spLocks noGrp="1"/>
          </p:cNvSpPr>
          <p:nvPr>
            <p:ph type="sldNum" sz="quarter" idx="12"/>
          </p:nvPr>
        </p:nvSpPr>
        <p:spPr/>
        <p:txBody>
          <a:bodyPr/>
          <a:lstStyle/>
          <a:p>
            <a:fld id="{C02BD4F2-E97A-449B-A7A4-F747855A7692}" type="slidenum">
              <a:rPr lang="en-US" smtClean="0"/>
              <a:t>123</a:t>
            </a:fld>
            <a:endParaRPr lang="en-US"/>
          </a:p>
        </p:txBody>
      </p:sp>
    </p:spTree>
    <p:extLst>
      <p:ext uri="{BB962C8B-B14F-4D97-AF65-F5344CB8AC3E}">
        <p14:creationId xmlns:p14="http://schemas.microsoft.com/office/powerpoint/2010/main" val="178675479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970" y="1317788"/>
            <a:ext cx="8012515" cy="48936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400" b="1">
                <a:latin typeface="Times New Roman" panose="02020603050405020304" pitchFamily="18" charset="0"/>
                <a:cs typeface="Times New Roman" panose="02020603050405020304" pitchFamily="18" charset="0"/>
              </a:rPr>
              <a:t>Post-implementation review</a:t>
            </a:r>
          </a:p>
          <a:p>
            <a:pPr algn="just"/>
            <a:endParaRPr lang="en-US" sz="2400"/>
          </a:p>
          <a:p>
            <a:pPr algn="just"/>
            <a:r>
              <a:rPr lang="en-GB" sz="2400">
                <a:latin typeface="Times New Roman" panose="02020603050405020304" pitchFamily="18" charset="0"/>
                <a:cs typeface="Times New Roman" panose="02020603050405020304" pitchFamily="18" charset="0"/>
              </a:rPr>
              <a:t>Post-implementation Project Reviews take place after the implementation date or completion of the </a:t>
            </a:r>
            <a:r>
              <a:rPr lang="en-US" sz="2400">
                <a:latin typeface="Times New Roman" panose="02020603050405020304" pitchFamily="18" charset="0"/>
                <a:cs typeface="Times New Roman" panose="02020603050405020304" pitchFamily="18" charset="0"/>
              </a:rPr>
              <a:t>project.</a:t>
            </a:r>
          </a:p>
          <a:p>
            <a:pPr algn="just"/>
            <a:r>
              <a:rPr lang="en-US" sz="2400">
                <a:latin typeface="Times New Roman" panose="02020603050405020304" pitchFamily="18" charset="0"/>
                <a:cs typeface="Times New Roman" panose="02020603050405020304" pitchFamily="18" charset="0"/>
              </a:rPr>
              <a:t>While conducting this review, following activities should be followed:</a:t>
            </a:r>
          </a:p>
          <a:p>
            <a:pPr algn="just"/>
            <a:endParaRPr lang="en-US" sz="2400">
              <a:latin typeface="Times New Roman" panose="02020603050405020304" pitchFamily="18" charset="0"/>
              <a:cs typeface="Times New Roman" panose="02020603050405020304" pitchFamily="18" charset="0"/>
            </a:endParaRPr>
          </a:p>
          <a:p>
            <a:pPr marL="257175" indent="-257175" algn="just">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Conduct a gap analysis.</a:t>
            </a:r>
          </a:p>
          <a:p>
            <a:pPr marL="257175" indent="-257175" algn="just">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Determine whether the project goals are achieved.</a:t>
            </a:r>
          </a:p>
          <a:p>
            <a:pPr marL="257175" indent="-257175" algn="just">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Determine the satisfaction of stakeholders.</a:t>
            </a:r>
          </a:p>
          <a:p>
            <a:pPr marL="257175" indent="-257175" algn="just">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Determine the project’s cost and benefits.</a:t>
            </a:r>
          </a:p>
          <a:p>
            <a:pPr marL="257175" indent="-257175" algn="just">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Identify lessons learned and areas for further improvements.</a:t>
            </a:r>
          </a:p>
          <a:p>
            <a:pPr marL="257175" indent="-257175" algn="just">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Report findings and recommendations. </a:t>
            </a:r>
          </a:p>
        </p:txBody>
      </p:sp>
      <p:sp>
        <p:nvSpPr>
          <p:cNvPr id="3" name="TextBox 2">
            <a:extLst>
              <a:ext uri="{FF2B5EF4-FFF2-40B4-BE49-F238E27FC236}">
                <a16:creationId xmlns:a16="http://schemas.microsoft.com/office/drawing/2014/main" id="{525DE99C-ECA6-D12A-36D8-08950716B36E}"/>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FD23C885-C156-68C0-C2FA-8D1E04054584}"/>
              </a:ext>
            </a:extLst>
          </p:cNvPr>
          <p:cNvSpPr>
            <a:spLocks noGrp="1"/>
          </p:cNvSpPr>
          <p:nvPr>
            <p:ph type="sldNum" sz="quarter" idx="12"/>
          </p:nvPr>
        </p:nvSpPr>
        <p:spPr/>
        <p:txBody>
          <a:bodyPr/>
          <a:lstStyle/>
          <a:p>
            <a:fld id="{C02BD4F2-E97A-449B-A7A4-F747855A7692}" type="slidenum">
              <a:rPr lang="en-US" smtClean="0"/>
              <a:t>124</a:t>
            </a:fld>
            <a:endParaRPr lang="en-US"/>
          </a:p>
        </p:txBody>
      </p:sp>
    </p:spTree>
    <p:extLst>
      <p:ext uri="{BB962C8B-B14F-4D97-AF65-F5344CB8AC3E}">
        <p14:creationId xmlns:p14="http://schemas.microsoft.com/office/powerpoint/2010/main" val="64615659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815" y="1411280"/>
            <a:ext cx="7853049" cy="48936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The importance of post project reviews</a:t>
            </a:r>
          </a:p>
          <a:p>
            <a:endParaRPr lang="en-GB" sz="2400" b="1">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en-GB" sz="2400">
                <a:latin typeface="Times New Roman" panose="02020603050405020304" pitchFamily="18" charset="0"/>
                <a:cs typeface="Times New Roman" panose="02020603050405020304" pitchFamily="18" charset="0"/>
              </a:rPr>
              <a:t>Post project reviews are a valuable way for teams to improve their performance and skills. </a:t>
            </a:r>
          </a:p>
          <a:p>
            <a:pPr marL="342900" indent="-342900" algn="just">
              <a:buFont typeface="Arial" pitchFamily="34" charset="0"/>
              <a:buChar char="•"/>
            </a:pPr>
            <a:r>
              <a:rPr lang="en-GB" sz="2400">
                <a:latin typeface="Times New Roman" panose="02020603050405020304" pitchFamily="18" charset="0"/>
                <a:cs typeface="Times New Roman" panose="02020603050405020304" pitchFamily="18" charset="0"/>
              </a:rPr>
              <a:t>They offer a mechanism to help fuel continuous improvement as well as improve team morale. </a:t>
            </a:r>
          </a:p>
          <a:p>
            <a:pPr marL="342900" indent="-342900" algn="just">
              <a:buFont typeface="Arial" pitchFamily="34" charset="0"/>
              <a:buChar char="•"/>
            </a:pPr>
            <a:r>
              <a:rPr lang="en-GB" sz="2400">
                <a:latin typeface="Times New Roman" panose="02020603050405020304" pitchFamily="18" charset="0"/>
                <a:cs typeface="Times New Roman" panose="02020603050405020304" pitchFamily="18" charset="0"/>
              </a:rPr>
              <a:t>It is important to get as many stakeholders as possible in the review since it helps to review all parts of the project. </a:t>
            </a:r>
          </a:p>
          <a:p>
            <a:pPr marL="342900" indent="-342900" algn="just">
              <a:buFont typeface="Arial" pitchFamily="34" charset="0"/>
              <a:buChar char="•"/>
            </a:pPr>
            <a:r>
              <a:rPr lang="en-GB" sz="2400">
                <a:latin typeface="Times New Roman" panose="02020603050405020304" pitchFamily="18" charset="0"/>
                <a:cs typeface="Times New Roman" panose="02020603050405020304" pitchFamily="18" charset="0"/>
              </a:rPr>
              <a:t>This provides a mechanism to clear up misunderstandings and other issues. </a:t>
            </a:r>
          </a:p>
          <a:p>
            <a:pPr marL="342900" indent="-342900" algn="just">
              <a:buFont typeface="Arial" pitchFamily="34" charset="0"/>
              <a:buChar char="•"/>
            </a:pPr>
            <a:r>
              <a:rPr lang="en-GB" sz="2400">
                <a:latin typeface="Times New Roman" panose="02020603050405020304" pitchFamily="18" charset="0"/>
                <a:cs typeface="Times New Roman" panose="02020603050405020304" pitchFamily="18" charset="0"/>
              </a:rPr>
              <a:t>Good planning and post meeting follow-up is crucial to make these reviews a success.</a:t>
            </a:r>
          </a:p>
          <a:p>
            <a:pPr algn="just"/>
            <a:endParaRPr lang="en-US" sz="2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EDDB071-E54B-3C8F-B6AB-BFC6FF35596C}"/>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94E80B44-32CB-F8BE-AE01-BB58FC221C86}"/>
              </a:ext>
            </a:extLst>
          </p:cNvPr>
          <p:cNvSpPr>
            <a:spLocks noGrp="1"/>
          </p:cNvSpPr>
          <p:nvPr>
            <p:ph type="sldNum" sz="quarter" idx="12"/>
          </p:nvPr>
        </p:nvSpPr>
        <p:spPr/>
        <p:txBody>
          <a:bodyPr/>
          <a:lstStyle/>
          <a:p>
            <a:fld id="{C02BD4F2-E97A-449B-A7A4-F747855A7692}" type="slidenum">
              <a:rPr lang="en-US" smtClean="0"/>
              <a:t>125</a:t>
            </a:fld>
            <a:endParaRPr lang="en-US"/>
          </a:p>
        </p:txBody>
      </p:sp>
    </p:spTree>
    <p:extLst>
      <p:ext uri="{BB962C8B-B14F-4D97-AF65-F5344CB8AC3E}">
        <p14:creationId xmlns:p14="http://schemas.microsoft.com/office/powerpoint/2010/main" val="192611828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351" y="1110999"/>
            <a:ext cx="8169298" cy="550920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200" b="1">
                <a:latin typeface="Times New Roman" panose="02020603050405020304" pitchFamily="18" charset="0"/>
                <a:cs typeface="Times New Roman" panose="02020603050405020304" pitchFamily="18" charset="0"/>
              </a:rPr>
              <a:t>Project status report and it’s purposes</a:t>
            </a:r>
          </a:p>
          <a:p>
            <a:pPr algn="just"/>
            <a:endParaRPr lang="en-US" sz="2200" b="1">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GB" sz="2200">
                <a:latin typeface="Times New Roman" panose="02020603050405020304" pitchFamily="18" charset="0"/>
                <a:cs typeface="Times New Roman" panose="02020603050405020304" pitchFamily="18" charset="0"/>
              </a:rPr>
              <a:t>A project status report is a document that summarizes a project’s overall progress against the projected project plan. </a:t>
            </a:r>
          </a:p>
          <a:p>
            <a:pPr algn="just"/>
            <a:endParaRPr lang="en-GB" sz="2200">
              <a:latin typeface="Times New Roman" panose="02020603050405020304" pitchFamily="18" charset="0"/>
              <a:cs typeface="Times New Roman" panose="02020603050405020304" pitchFamily="18" charset="0"/>
            </a:endParaRPr>
          </a:p>
          <a:p>
            <a:pPr algn="just"/>
            <a:r>
              <a:rPr lang="en-GB" sz="2200">
                <a:latin typeface="Times New Roman" panose="02020603050405020304" pitchFamily="18" charset="0"/>
                <a:cs typeface="Times New Roman" panose="02020603050405020304" pitchFamily="18" charset="0"/>
              </a:rPr>
              <a:t>Project status report facilitates the following:</a:t>
            </a:r>
          </a:p>
          <a:p>
            <a:pPr marL="342900" indent="-342900" algn="just">
              <a:buFont typeface="Wingdings" panose="05000000000000000000" pitchFamily="2" charset="2"/>
              <a:buChar char="§"/>
            </a:pPr>
            <a:r>
              <a:rPr lang="en-GB" sz="2200">
                <a:latin typeface="Times New Roman" panose="02020603050405020304" pitchFamily="18" charset="0"/>
                <a:cs typeface="Times New Roman" panose="02020603050405020304" pitchFamily="18" charset="0"/>
              </a:rPr>
              <a:t>Provide transparency into the progress toward milestones.</a:t>
            </a:r>
          </a:p>
          <a:p>
            <a:pPr marL="342900" indent="-342900" algn="just">
              <a:buFont typeface="Wingdings" panose="05000000000000000000" pitchFamily="2" charset="2"/>
              <a:buChar char="§"/>
            </a:pPr>
            <a:r>
              <a:rPr lang="en-GB" sz="2200">
                <a:latin typeface="Times New Roman" panose="02020603050405020304" pitchFamily="18" charset="0"/>
                <a:cs typeface="Times New Roman" panose="02020603050405020304" pitchFamily="18" charset="0"/>
              </a:rPr>
              <a:t>Help identify issues and risks, so course correction can happen quickly.</a:t>
            </a:r>
          </a:p>
          <a:p>
            <a:pPr marL="342900" indent="-342900" algn="just">
              <a:buFont typeface="Wingdings" panose="05000000000000000000" pitchFamily="2" charset="2"/>
              <a:buChar char="§"/>
            </a:pPr>
            <a:r>
              <a:rPr lang="en-GB" sz="2200">
                <a:latin typeface="Times New Roman" panose="02020603050405020304" pitchFamily="18" charset="0"/>
                <a:cs typeface="Times New Roman" panose="02020603050405020304" pitchFamily="18" charset="0"/>
              </a:rPr>
              <a:t>Pinpoint the progress of work done by individuals, teams, and resources.</a:t>
            </a:r>
          </a:p>
          <a:p>
            <a:pPr marL="342900" indent="-342900" algn="just">
              <a:buFont typeface="Wingdings" panose="05000000000000000000" pitchFamily="2" charset="2"/>
              <a:buChar char="§"/>
            </a:pPr>
            <a:r>
              <a:rPr lang="en-GB" sz="2200">
                <a:latin typeface="Times New Roman" panose="02020603050405020304" pitchFamily="18" charset="0"/>
                <a:cs typeface="Times New Roman" panose="02020603050405020304" pitchFamily="18" charset="0"/>
              </a:rPr>
              <a:t>Prevent unpleasant surprises (to team members, clients, and stakeholders).</a:t>
            </a:r>
          </a:p>
          <a:p>
            <a:pPr marL="342900" indent="-342900" algn="just">
              <a:buFont typeface="Wingdings" panose="05000000000000000000" pitchFamily="2" charset="2"/>
              <a:buChar char="§"/>
            </a:pPr>
            <a:r>
              <a:rPr lang="en-GB" sz="2200">
                <a:latin typeface="Times New Roman" panose="02020603050405020304" pitchFamily="18" charset="0"/>
                <a:cs typeface="Times New Roman" panose="02020603050405020304" pitchFamily="18" charset="0"/>
              </a:rPr>
              <a:t>Furnish a method for keeping project members and leaders accountable.</a:t>
            </a:r>
          </a:p>
          <a:p>
            <a:pPr marL="342900" indent="-342900" algn="just">
              <a:buFont typeface="Wingdings" panose="05000000000000000000" pitchFamily="2" charset="2"/>
              <a:buChar char="§"/>
            </a:pPr>
            <a:r>
              <a:rPr lang="en-GB" sz="2200">
                <a:latin typeface="Times New Roman" panose="02020603050405020304" pitchFamily="18" charset="0"/>
                <a:cs typeface="Times New Roman" panose="02020603050405020304" pitchFamily="18" charset="0"/>
              </a:rPr>
              <a:t>Present the right information to the intended audiences.</a:t>
            </a:r>
            <a:endParaRPr lang="en-US" sz="22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746990F-92F9-D02A-E88C-32107F125833}"/>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58347D26-ED1B-E3B2-D176-049C32CAD337}"/>
              </a:ext>
            </a:extLst>
          </p:cNvPr>
          <p:cNvSpPr>
            <a:spLocks noGrp="1"/>
          </p:cNvSpPr>
          <p:nvPr>
            <p:ph type="sldNum" sz="quarter" idx="12"/>
          </p:nvPr>
        </p:nvSpPr>
        <p:spPr/>
        <p:txBody>
          <a:bodyPr/>
          <a:lstStyle/>
          <a:p>
            <a:fld id="{C02BD4F2-E97A-449B-A7A4-F747855A7692}" type="slidenum">
              <a:rPr lang="en-US" smtClean="0"/>
              <a:t>126</a:t>
            </a:fld>
            <a:endParaRPr lang="en-US"/>
          </a:p>
        </p:txBody>
      </p:sp>
    </p:spTree>
    <p:extLst>
      <p:ext uri="{BB962C8B-B14F-4D97-AF65-F5344CB8AC3E}">
        <p14:creationId xmlns:p14="http://schemas.microsoft.com/office/powerpoint/2010/main" val="399931007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767" y="1421930"/>
            <a:ext cx="8086466" cy="48936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400" b="1">
                <a:latin typeface="Times New Roman" panose="02020603050405020304" pitchFamily="18" charset="0"/>
                <a:cs typeface="Times New Roman" panose="02020603050405020304" pitchFamily="18" charset="0"/>
              </a:rPr>
              <a:t>Structure of a project status report</a:t>
            </a:r>
          </a:p>
          <a:p>
            <a:pPr algn="just"/>
            <a:endParaRPr lang="en-US" sz="2400" b="1">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For a status report to be comprehensive, it must include the following elements:</a:t>
            </a:r>
          </a:p>
          <a:p>
            <a:pPr algn="just"/>
            <a:endParaRPr lang="en-GB" sz="240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Summary/Overall Health of the Project.</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Facts on the project progress (full information on accomplishments, timelines, and most importantly, project milestones).</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Target vs. Actual Accomplishments.</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Analysis.</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Risks and issues (problems and challenges that the team faced).</a:t>
            </a:r>
          </a:p>
        </p:txBody>
      </p:sp>
      <p:sp>
        <p:nvSpPr>
          <p:cNvPr id="5" name="TextBox 4">
            <a:extLst>
              <a:ext uri="{FF2B5EF4-FFF2-40B4-BE49-F238E27FC236}">
                <a16:creationId xmlns:a16="http://schemas.microsoft.com/office/drawing/2014/main" id="{C984E2BA-39D1-D895-8309-71CF6175D8D8}"/>
              </a:ext>
            </a:extLst>
          </p:cNvPr>
          <p:cNvSpPr txBox="1"/>
          <p:nvPr/>
        </p:nvSpPr>
        <p:spPr>
          <a:xfrm>
            <a:off x="3146882" y="5424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A3AADDB6-CCB0-5A86-619C-D76F2FE22F10}"/>
              </a:ext>
            </a:extLst>
          </p:cNvPr>
          <p:cNvSpPr>
            <a:spLocks noGrp="1"/>
          </p:cNvSpPr>
          <p:nvPr>
            <p:ph type="sldNum" sz="quarter" idx="12"/>
          </p:nvPr>
        </p:nvSpPr>
        <p:spPr/>
        <p:txBody>
          <a:bodyPr/>
          <a:lstStyle/>
          <a:p>
            <a:fld id="{C02BD4F2-E97A-449B-A7A4-F747855A7692}" type="slidenum">
              <a:rPr lang="en-US" smtClean="0"/>
              <a:t>127</a:t>
            </a:fld>
            <a:endParaRPr lang="en-US"/>
          </a:p>
        </p:txBody>
      </p:sp>
    </p:spTree>
    <p:extLst>
      <p:ext uri="{BB962C8B-B14F-4D97-AF65-F5344CB8AC3E}">
        <p14:creationId xmlns:p14="http://schemas.microsoft.com/office/powerpoint/2010/main" val="68205827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004" y="1715468"/>
            <a:ext cx="7909183"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400" b="1">
                <a:latin typeface="Times New Roman" panose="02020603050405020304" pitchFamily="18" charset="0"/>
                <a:cs typeface="Times New Roman" panose="02020603050405020304" pitchFamily="18" charset="0"/>
              </a:rPr>
              <a:t>Structure of a project status report</a:t>
            </a:r>
          </a:p>
          <a:p>
            <a:pPr algn="just"/>
            <a:endParaRPr lang="en-US" sz="2400" b="1">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Action(s) taken to respond towards risks and issues.</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Resources (to see how the resources are used or consumed).</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Budget (to conclude if the project is under or over budget). </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Schedule (to find if the project is on schedule or late).</a:t>
            </a:r>
          </a:p>
          <a:p>
            <a:pPr marL="342900" indent="-342900" algn="just">
              <a:buFont typeface="Wingdings" panose="05000000000000000000" pitchFamily="2" charset="2"/>
              <a:buChar char="§"/>
            </a:pPr>
            <a:r>
              <a:rPr lang="en-GB" sz="2400">
                <a:latin typeface="Times New Roman" panose="02020603050405020304" pitchFamily="18" charset="0"/>
                <a:cs typeface="Times New Roman" panose="02020603050405020304" pitchFamily="18" charset="0"/>
              </a:rPr>
              <a:t>Recommendations.</a:t>
            </a:r>
          </a:p>
        </p:txBody>
      </p:sp>
      <p:sp>
        <p:nvSpPr>
          <p:cNvPr id="4" name="TextBox 3">
            <a:extLst>
              <a:ext uri="{FF2B5EF4-FFF2-40B4-BE49-F238E27FC236}">
                <a16:creationId xmlns:a16="http://schemas.microsoft.com/office/drawing/2014/main" id="{2AFCBB9F-F5FC-6EBF-B6CF-286FA6AFE88B}"/>
              </a:ext>
            </a:extLst>
          </p:cNvPr>
          <p:cNvSpPr txBox="1"/>
          <p:nvPr/>
        </p:nvSpPr>
        <p:spPr>
          <a:xfrm>
            <a:off x="2994482" y="390023"/>
            <a:ext cx="315503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2060"/>
                </a:solidFill>
                <a:latin typeface="Times New Roman" panose="02020603050405020304" pitchFamily="18" charset="0"/>
                <a:cs typeface="Times New Roman" panose="02020603050405020304" pitchFamily="18" charset="0"/>
              </a:rPr>
              <a:t>Project Review</a:t>
            </a:r>
          </a:p>
        </p:txBody>
      </p:sp>
      <p:sp>
        <p:nvSpPr>
          <p:cNvPr id="2" name="Slide Number Placeholder 1">
            <a:extLst>
              <a:ext uri="{FF2B5EF4-FFF2-40B4-BE49-F238E27FC236}">
                <a16:creationId xmlns:a16="http://schemas.microsoft.com/office/drawing/2014/main" id="{590A9FF0-CED5-AA73-06A2-47A19732E329}"/>
              </a:ext>
            </a:extLst>
          </p:cNvPr>
          <p:cNvSpPr>
            <a:spLocks noGrp="1"/>
          </p:cNvSpPr>
          <p:nvPr>
            <p:ph type="sldNum" sz="quarter" idx="12"/>
          </p:nvPr>
        </p:nvSpPr>
        <p:spPr/>
        <p:txBody>
          <a:bodyPr/>
          <a:lstStyle/>
          <a:p>
            <a:fld id="{C02BD4F2-E97A-449B-A7A4-F747855A7692}" type="slidenum">
              <a:rPr lang="en-US" smtClean="0"/>
              <a:t>128</a:t>
            </a:fld>
            <a:endParaRPr lang="en-US"/>
          </a:p>
        </p:txBody>
      </p:sp>
    </p:spTree>
    <p:extLst>
      <p:ext uri="{BB962C8B-B14F-4D97-AF65-F5344CB8AC3E}">
        <p14:creationId xmlns:p14="http://schemas.microsoft.com/office/powerpoint/2010/main" val="310532805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FE15D0-8649-332E-8879-1D70CA23E8DA}"/>
              </a:ext>
            </a:extLst>
          </p:cNvPr>
          <p:cNvSpPr>
            <a:spLocks noGrp="1"/>
          </p:cNvSpPr>
          <p:nvPr>
            <p:ph type="sldNum" sz="quarter" idx="12"/>
          </p:nvPr>
        </p:nvSpPr>
        <p:spPr/>
        <p:txBody>
          <a:bodyPr/>
          <a:lstStyle/>
          <a:p>
            <a:fld id="{C02BD4F2-E97A-449B-A7A4-F747855A7692}" type="slidenum">
              <a:rPr lang="en-US" smtClean="0"/>
              <a:t>129</a:t>
            </a:fld>
            <a:endParaRPr lang="en-US"/>
          </a:p>
        </p:txBody>
      </p:sp>
      <p:sp>
        <p:nvSpPr>
          <p:cNvPr id="3" name="TextBox 2">
            <a:extLst>
              <a:ext uri="{FF2B5EF4-FFF2-40B4-BE49-F238E27FC236}">
                <a16:creationId xmlns:a16="http://schemas.microsoft.com/office/drawing/2014/main" id="{CB3B13F4-52CD-CE9B-749F-50C4D1B212E5}"/>
              </a:ext>
            </a:extLst>
          </p:cNvPr>
          <p:cNvSpPr txBox="1"/>
          <p:nvPr/>
        </p:nvSpPr>
        <p:spPr>
          <a:xfrm>
            <a:off x="1624920" y="2819400"/>
            <a:ext cx="589415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i="1" dirty="0">
                <a:solidFill>
                  <a:srgbClr val="002060"/>
                </a:solidFill>
                <a:latin typeface="Times New Roman" panose="02020603050405020304" pitchFamily="18" charset="0"/>
                <a:cs typeface="Times New Roman" panose="02020603050405020304" pitchFamily="18" charset="0"/>
              </a:rPr>
              <a:t>Thanks for Your Attention!</a:t>
            </a:r>
          </a:p>
        </p:txBody>
      </p:sp>
    </p:spTree>
    <p:extLst>
      <p:ext uri="{BB962C8B-B14F-4D97-AF65-F5344CB8AC3E}">
        <p14:creationId xmlns:p14="http://schemas.microsoft.com/office/powerpoint/2010/main" val="5413894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PROJECT-PLANNING-AND-MANAGEMENT-8-2048.jpg"/>
          <p:cNvPicPr>
            <a:picLocks noChangeAspect="1"/>
          </p:cNvPicPr>
          <p:nvPr/>
        </p:nvPicPr>
        <p:blipFill>
          <a:blip r:embed="rId2"/>
          <a:stretch>
            <a:fillRect/>
          </a:stretch>
        </p:blipFill>
        <p:spPr>
          <a:xfrm>
            <a:off x="228600" y="207930"/>
            <a:ext cx="8686800" cy="6515100"/>
          </a:xfrm>
          <a:prstGeom prst="rect">
            <a:avLst/>
          </a:prstGeom>
        </p:spPr>
      </p:pic>
      <p:sp>
        <p:nvSpPr>
          <p:cNvPr id="3" name="Slide Number Placeholder 2">
            <a:extLst>
              <a:ext uri="{FF2B5EF4-FFF2-40B4-BE49-F238E27FC236}">
                <a16:creationId xmlns:a16="http://schemas.microsoft.com/office/drawing/2014/main" id="{AE2C44C5-E55F-1747-B6DD-82A2477AA88F}"/>
              </a:ext>
            </a:extLst>
          </p:cNvPr>
          <p:cNvSpPr>
            <a:spLocks noGrp="1"/>
          </p:cNvSpPr>
          <p:nvPr>
            <p:ph type="sldNum" sz="quarter" idx="12"/>
          </p:nvPr>
        </p:nvSpPr>
        <p:spPr/>
        <p:txBody>
          <a:bodyPr/>
          <a:lstStyle/>
          <a:p>
            <a:fld id="{C1FF6DA9-008F-8B48-92A6-B652298478BF}" type="slidenum">
              <a:rPr lang="en-US" smtClean="0"/>
              <a:t>13</a:t>
            </a:fld>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PROJECT-PLANNING-AND-MANAGEMENT-9-2048.jpg"/>
          <p:cNvPicPr>
            <a:picLocks noChangeAspect="1"/>
          </p:cNvPicPr>
          <p:nvPr/>
        </p:nvPicPr>
        <p:blipFill>
          <a:blip r:embed="rId2"/>
          <a:stretch>
            <a:fillRect/>
          </a:stretch>
        </p:blipFill>
        <p:spPr>
          <a:xfrm>
            <a:off x="215900" y="161925"/>
            <a:ext cx="8712200" cy="6534150"/>
          </a:xfrm>
          <a:prstGeom prst="rect">
            <a:avLst/>
          </a:prstGeom>
        </p:spPr>
      </p:pic>
      <p:sp>
        <p:nvSpPr>
          <p:cNvPr id="3" name="Slide Number Placeholder 2">
            <a:extLst>
              <a:ext uri="{FF2B5EF4-FFF2-40B4-BE49-F238E27FC236}">
                <a16:creationId xmlns:a16="http://schemas.microsoft.com/office/drawing/2014/main" id="{C58C2798-3588-4C4C-D7BB-07E42456529A}"/>
              </a:ext>
            </a:extLst>
          </p:cNvPr>
          <p:cNvSpPr>
            <a:spLocks noGrp="1"/>
          </p:cNvSpPr>
          <p:nvPr>
            <p:ph type="sldNum" sz="quarter" idx="12"/>
          </p:nvPr>
        </p:nvSpPr>
        <p:spPr/>
        <p:txBody>
          <a:bodyPr/>
          <a:lstStyle/>
          <a:p>
            <a:fld id="{C1FF6DA9-008F-8B48-92A6-B652298478BF}" type="slidenum">
              <a:rPr lang="en-US" smtClean="0"/>
              <a:t>14</a:t>
            </a:fld>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PROJECT-PLANNING-AND-MANAGEMENT-10-2048.jpg"/>
          <p:cNvPicPr>
            <a:picLocks noChangeAspect="1"/>
          </p:cNvPicPr>
          <p:nvPr/>
        </p:nvPicPr>
        <p:blipFill>
          <a:blip r:embed="rId2"/>
          <a:stretch>
            <a:fillRect/>
          </a:stretch>
        </p:blipFill>
        <p:spPr>
          <a:xfrm>
            <a:off x="228600" y="206375"/>
            <a:ext cx="8686800" cy="6515100"/>
          </a:xfrm>
          <a:prstGeom prst="rect">
            <a:avLst/>
          </a:prstGeom>
        </p:spPr>
      </p:pic>
      <p:sp>
        <p:nvSpPr>
          <p:cNvPr id="3" name="Slide Number Placeholder 2">
            <a:extLst>
              <a:ext uri="{FF2B5EF4-FFF2-40B4-BE49-F238E27FC236}">
                <a16:creationId xmlns:a16="http://schemas.microsoft.com/office/drawing/2014/main" id="{877E986C-FBFA-33FE-EFCE-97B3CE85C992}"/>
              </a:ext>
            </a:extLst>
          </p:cNvPr>
          <p:cNvSpPr>
            <a:spLocks noGrp="1"/>
          </p:cNvSpPr>
          <p:nvPr>
            <p:ph type="sldNum" sz="quarter" idx="12"/>
          </p:nvPr>
        </p:nvSpPr>
        <p:spPr/>
        <p:txBody>
          <a:bodyPr/>
          <a:lstStyle/>
          <a:p>
            <a:fld id="{C1FF6DA9-008F-8B48-92A6-B652298478BF}" type="slidenum">
              <a:rPr lang="en-US" smtClean="0"/>
              <a:t>15</a:t>
            </a:fld>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PROJECT-PLANNING-AND-MANAGEMENT-11-2048.jpg"/>
          <p:cNvPicPr>
            <a:picLocks noChangeAspect="1"/>
          </p:cNvPicPr>
          <p:nvPr/>
        </p:nvPicPr>
        <p:blipFill>
          <a:blip r:embed="rId2"/>
          <a:stretch>
            <a:fillRect/>
          </a:stretch>
        </p:blipFill>
        <p:spPr>
          <a:xfrm>
            <a:off x="228600" y="206375"/>
            <a:ext cx="8686800" cy="6515100"/>
          </a:xfrm>
          <a:prstGeom prst="rect">
            <a:avLst/>
          </a:prstGeom>
        </p:spPr>
      </p:pic>
      <p:sp>
        <p:nvSpPr>
          <p:cNvPr id="3" name="Slide Number Placeholder 2">
            <a:extLst>
              <a:ext uri="{FF2B5EF4-FFF2-40B4-BE49-F238E27FC236}">
                <a16:creationId xmlns:a16="http://schemas.microsoft.com/office/drawing/2014/main" id="{DB85244E-7AB9-29F7-D1A6-369137C1B7C1}"/>
              </a:ext>
            </a:extLst>
          </p:cNvPr>
          <p:cNvSpPr>
            <a:spLocks noGrp="1"/>
          </p:cNvSpPr>
          <p:nvPr>
            <p:ph type="sldNum" sz="quarter" idx="12"/>
          </p:nvPr>
        </p:nvSpPr>
        <p:spPr/>
        <p:txBody>
          <a:bodyPr/>
          <a:lstStyle/>
          <a:p>
            <a:fld id="{C1FF6DA9-008F-8B48-92A6-B652298478BF}" type="slidenum">
              <a:rPr lang="en-US" smtClean="0"/>
              <a:t>16</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PROJECT-PLANNING-AND-MANAGEMENT-12-2048.jpg"/>
          <p:cNvPicPr>
            <a:picLocks noChangeAspect="1"/>
          </p:cNvPicPr>
          <p:nvPr/>
        </p:nvPicPr>
        <p:blipFill>
          <a:blip r:embed="rId2"/>
          <a:stretch>
            <a:fillRect/>
          </a:stretch>
        </p:blipFill>
        <p:spPr>
          <a:xfrm>
            <a:off x="190500" y="169441"/>
            <a:ext cx="8763000" cy="6572250"/>
          </a:xfrm>
          <a:prstGeom prst="rect">
            <a:avLst/>
          </a:prstGeom>
        </p:spPr>
      </p:pic>
      <p:sp>
        <p:nvSpPr>
          <p:cNvPr id="3" name="Slide Number Placeholder 2">
            <a:extLst>
              <a:ext uri="{FF2B5EF4-FFF2-40B4-BE49-F238E27FC236}">
                <a16:creationId xmlns:a16="http://schemas.microsoft.com/office/drawing/2014/main" id="{986F19DB-8C4A-F313-2F5A-0FAA096EF12F}"/>
              </a:ext>
            </a:extLst>
          </p:cNvPr>
          <p:cNvSpPr>
            <a:spLocks noGrp="1"/>
          </p:cNvSpPr>
          <p:nvPr>
            <p:ph type="sldNum" sz="quarter" idx="12"/>
          </p:nvPr>
        </p:nvSpPr>
        <p:spPr/>
        <p:txBody>
          <a:bodyPr/>
          <a:lstStyle/>
          <a:p>
            <a:fld id="{C1FF6DA9-008F-8B48-92A6-B652298478BF}" type="slidenum">
              <a:rPr lang="en-US" smtClean="0"/>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D13C1-9422-1A49-33A6-47E09DDFFF4D}"/>
              </a:ext>
            </a:extLst>
          </p:cNvPr>
          <p:cNvSpPr txBox="1"/>
          <p:nvPr/>
        </p:nvSpPr>
        <p:spPr>
          <a:xfrm>
            <a:off x="1061884" y="2439339"/>
            <a:ext cx="7020232" cy="249299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Concepts of Project Planning and Management</a:t>
            </a:r>
          </a:p>
          <a:p>
            <a:pPr algn="ctr"/>
            <a:endParaRPr lang="en-US" sz="4000" b="1" dirty="0">
              <a:latin typeface="Times New Roman" panose="02020603050405020304" pitchFamily="18" charset="0"/>
              <a:cs typeface="Times New Roman" panose="02020603050405020304" pitchFamily="18" charset="0"/>
            </a:endParaRPr>
          </a:p>
          <a:p>
            <a:pPr algn="ctr"/>
            <a:r>
              <a:rPr lang="en-US" sz="3600" b="1" dirty="0">
                <a:solidFill>
                  <a:srgbClr val="FF0000"/>
                </a:solidFill>
                <a:latin typeface="Times New Roman" panose="02020603050405020304" pitchFamily="18" charset="0"/>
                <a:cs typeface="Times New Roman" panose="02020603050405020304" pitchFamily="18" charset="0"/>
              </a:rPr>
              <a:t>(Week 2-3)</a:t>
            </a:r>
          </a:p>
        </p:txBody>
      </p:sp>
      <p:sp>
        <p:nvSpPr>
          <p:cNvPr id="3" name="Slide Number Placeholder 2">
            <a:extLst>
              <a:ext uri="{FF2B5EF4-FFF2-40B4-BE49-F238E27FC236}">
                <a16:creationId xmlns:a16="http://schemas.microsoft.com/office/drawing/2014/main" id="{6567CB21-5F9E-BC61-C6D3-3FAC1B49CBE9}"/>
              </a:ext>
            </a:extLst>
          </p:cNvPr>
          <p:cNvSpPr>
            <a:spLocks noGrp="1"/>
          </p:cNvSpPr>
          <p:nvPr>
            <p:ph type="sldNum" sz="quarter" idx="12"/>
          </p:nvPr>
        </p:nvSpPr>
        <p:spPr/>
        <p:txBody>
          <a:bodyPr/>
          <a:lstStyle/>
          <a:p>
            <a:fld id="{C1FF6DA9-008F-8B48-92A6-B652298478BF}" type="slidenum">
              <a:rPr lang="en-US" smtClean="0"/>
              <a:t>18</a:t>
            </a:fld>
            <a:endParaRPr lang="en-US"/>
          </a:p>
        </p:txBody>
      </p:sp>
      <p:pic>
        <p:nvPicPr>
          <p:cNvPr id="4" name="Picture 3">
            <a:extLst>
              <a:ext uri="{FF2B5EF4-FFF2-40B4-BE49-F238E27FC236}">
                <a16:creationId xmlns:a16="http://schemas.microsoft.com/office/drawing/2014/main" id="{42D51773-A6C4-471B-50F1-45E242A98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5046540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PROJECT-PLANNING-AND-MANAGEMENT-20-2048.jpg"/>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90AD9561-C6A3-D408-23B4-500892EAD5FA}"/>
              </a:ext>
            </a:extLst>
          </p:cNvPr>
          <p:cNvSpPr>
            <a:spLocks noGrp="1"/>
          </p:cNvSpPr>
          <p:nvPr>
            <p:ph type="sldNum" sz="quarter" idx="12"/>
          </p:nvPr>
        </p:nvSpPr>
        <p:spPr/>
        <p:txBody>
          <a:bodyPr/>
          <a:lstStyle/>
          <a:p>
            <a:fld id="{C1FF6DA9-008F-8B48-92A6-B652298478BF}" type="slidenum">
              <a:rPr lang="en-US" smtClean="0"/>
              <a:t>19</a:t>
            </a:fld>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1734A5-59E9-7AC4-3576-E8562611A699}"/>
              </a:ext>
            </a:extLst>
          </p:cNvPr>
          <p:cNvSpPr txBox="1"/>
          <p:nvPr/>
        </p:nvSpPr>
        <p:spPr>
          <a:xfrm>
            <a:off x="735806" y="3445397"/>
            <a:ext cx="7874794" cy="30027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Course Learning Outcomes (CLOs):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After completing this course, students will be able to-</a:t>
            </a:r>
            <a:endParaRPr lang="en-GB" sz="1600" b="1" dirty="0">
              <a:latin typeface="Times New Roman" panose="02020603050405020304" pitchFamily="18" charset="0"/>
              <a:cs typeface="Times New Roman" panose="02020603050405020304" pitchFamily="18" charset="0"/>
            </a:endParaRPr>
          </a:p>
          <a:p>
            <a:pPr algn="just">
              <a:lnSpc>
                <a:spcPct val="150000"/>
              </a:lnSpc>
            </a:pPr>
            <a:r>
              <a:rPr lang="en-GB" sz="1600" b="1" dirty="0">
                <a:latin typeface="Times New Roman" panose="02020603050405020304" pitchFamily="18" charset="0"/>
                <a:cs typeface="Times New Roman" panose="02020603050405020304" pitchFamily="18" charset="0"/>
              </a:rPr>
              <a:t>CLO 01 Understand</a:t>
            </a:r>
            <a:r>
              <a:rPr lang="en-GB" sz="1600" dirty="0">
                <a:latin typeface="Times New Roman" panose="02020603050405020304" pitchFamily="18" charset="0"/>
                <a:cs typeface="Times New Roman" panose="02020603050405020304" pitchFamily="18" charset="0"/>
              </a:rPr>
              <a:t> the concepts of project planning and management.</a:t>
            </a:r>
          </a:p>
          <a:p>
            <a:pPr algn="just">
              <a:lnSpc>
                <a:spcPct val="150000"/>
              </a:lnSpc>
            </a:pPr>
            <a:r>
              <a:rPr lang="en-GB" sz="1600" b="1" dirty="0">
                <a:latin typeface="Times New Roman" panose="02020603050405020304" pitchFamily="18" charset="0"/>
                <a:cs typeface="Times New Roman" panose="02020603050405020304" pitchFamily="18" charset="0"/>
              </a:rPr>
              <a:t>CLO 02 Distinguish</a:t>
            </a:r>
            <a:r>
              <a:rPr lang="en-GB" sz="1600" dirty="0">
                <a:latin typeface="Times New Roman" panose="02020603050405020304" pitchFamily="18" charset="0"/>
                <a:cs typeface="Times New Roman" panose="02020603050405020304" pitchFamily="18" charset="0"/>
              </a:rPr>
              <a:t> PERT and CPM.</a:t>
            </a:r>
          </a:p>
          <a:p>
            <a:pPr algn="just">
              <a:lnSpc>
                <a:spcPct val="150000"/>
              </a:lnSpc>
            </a:pPr>
            <a:r>
              <a:rPr lang="en-GB" sz="1600" b="1" dirty="0">
                <a:latin typeface="Times New Roman" panose="02020603050405020304" pitchFamily="18" charset="0"/>
                <a:cs typeface="Times New Roman" panose="02020603050405020304" pitchFamily="18" charset="0"/>
              </a:rPr>
              <a:t>CLO 03</a:t>
            </a:r>
            <a:r>
              <a:rPr lang="en-GB" sz="1600" dirty="0">
                <a:latin typeface="Times New Roman" panose="02020603050405020304" pitchFamily="18" charset="0"/>
                <a:cs typeface="Times New Roman" panose="02020603050405020304" pitchFamily="18" charset="0"/>
              </a:rPr>
              <a:t> </a:t>
            </a:r>
            <a:r>
              <a:rPr lang="en-GB" sz="1600" b="1" dirty="0">
                <a:latin typeface="Times New Roman" panose="02020603050405020304" pitchFamily="18" charset="0"/>
                <a:cs typeface="Times New Roman" panose="02020603050405020304" pitchFamily="18" charset="0"/>
              </a:rPr>
              <a:t>Create</a:t>
            </a:r>
            <a:r>
              <a:rPr lang="en-GB" sz="1600" dirty="0">
                <a:latin typeface="Times New Roman" panose="02020603050405020304" pitchFamily="18" charset="0"/>
                <a:cs typeface="Times New Roman" panose="02020603050405020304" pitchFamily="18" charset="0"/>
              </a:rPr>
              <a:t> bar chart and project status report.</a:t>
            </a:r>
          </a:p>
          <a:p>
            <a:pPr algn="just">
              <a:lnSpc>
                <a:spcPct val="150000"/>
              </a:lnSpc>
            </a:pPr>
            <a:r>
              <a:rPr lang="en-GB" sz="1600" b="1" dirty="0">
                <a:latin typeface="Times New Roman" panose="02020603050405020304" pitchFamily="18" charset="0"/>
                <a:cs typeface="Times New Roman" panose="02020603050405020304" pitchFamily="18" charset="0"/>
              </a:rPr>
              <a:t>CLO 04 Apply</a:t>
            </a:r>
            <a:r>
              <a:rPr lang="en-GB" sz="1600" dirty="0">
                <a:latin typeface="Times New Roman" panose="02020603050405020304" pitchFamily="18" charset="0"/>
                <a:cs typeface="Times New Roman" panose="02020603050405020304" pitchFamily="18" charset="0"/>
              </a:rPr>
              <a:t> PDCA for continuously developed projects.</a:t>
            </a:r>
          </a:p>
          <a:p>
            <a:pPr algn="just">
              <a:lnSpc>
                <a:spcPct val="150000"/>
              </a:lnSpc>
            </a:pPr>
            <a:r>
              <a:rPr lang="en-GB" sz="1600" b="1" dirty="0">
                <a:latin typeface="Times New Roman" panose="02020603050405020304" pitchFamily="18" charset="0"/>
                <a:cs typeface="Times New Roman" panose="02020603050405020304" pitchFamily="18" charset="0"/>
              </a:rPr>
              <a:t>CLO 05 Determine</a:t>
            </a:r>
            <a:r>
              <a:rPr lang="en-GB" sz="1600" dirty="0">
                <a:latin typeface="Times New Roman" panose="02020603050405020304" pitchFamily="18" charset="0"/>
                <a:cs typeface="Times New Roman" panose="02020603050405020304" pitchFamily="18" charset="0"/>
              </a:rPr>
              <a:t> time estimates, critical path, internal rate of return, payback    </a:t>
            </a:r>
          </a:p>
          <a:p>
            <a:pPr algn="just">
              <a:lnSpc>
                <a:spcPct val="150000"/>
              </a:lnSpc>
            </a:pPr>
            <a:r>
              <a:rPr lang="en-GB" sz="1600" dirty="0">
                <a:latin typeface="Times New Roman" panose="02020603050405020304" pitchFamily="18" charset="0"/>
                <a:cs typeface="Times New Roman" panose="02020603050405020304" pitchFamily="18" charset="0"/>
              </a:rPr>
              <a:t>               period, net present value, schedule and cost status.</a:t>
            </a:r>
          </a:p>
          <a:p>
            <a:pPr algn="just">
              <a:lnSpc>
                <a:spcPct val="150000"/>
              </a:lnSpc>
            </a:pPr>
            <a:r>
              <a:rPr lang="en-GB" sz="1600" b="1" dirty="0">
                <a:latin typeface="Times New Roman" panose="02020603050405020304" pitchFamily="18" charset="0"/>
                <a:cs typeface="Times New Roman" panose="02020603050405020304" pitchFamily="18" charset="0"/>
              </a:rPr>
              <a:t>CLO 06 Evaluate</a:t>
            </a:r>
            <a:r>
              <a:rPr lang="en-GB" sz="1600" dirty="0">
                <a:latin typeface="Times New Roman" panose="02020603050405020304" pitchFamily="18" charset="0"/>
                <a:cs typeface="Times New Roman" panose="02020603050405020304" pitchFamily="18" charset="0"/>
              </a:rPr>
              <a:t> status of a project.</a:t>
            </a:r>
          </a:p>
        </p:txBody>
      </p:sp>
      <p:sp>
        <p:nvSpPr>
          <p:cNvPr id="2" name="Slide Number Placeholder 1">
            <a:extLst>
              <a:ext uri="{FF2B5EF4-FFF2-40B4-BE49-F238E27FC236}">
                <a16:creationId xmlns:a16="http://schemas.microsoft.com/office/drawing/2014/main" id="{AF84A05C-2895-1A16-ECE9-D4A714E6D57C}"/>
              </a:ext>
            </a:extLst>
          </p:cNvPr>
          <p:cNvSpPr>
            <a:spLocks noGrp="1"/>
          </p:cNvSpPr>
          <p:nvPr>
            <p:ph type="sldNum" sz="quarter" idx="12"/>
          </p:nvPr>
        </p:nvSpPr>
        <p:spPr/>
        <p:txBody>
          <a:bodyPr/>
          <a:lstStyle/>
          <a:p>
            <a:fld id="{74D176D1-BC84-44D9-9E2B-F40FD01EB285}" type="slidenum">
              <a:rPr lang="en-US" sz="1200" smtClean="0"/>
              <a:t>2</a:t>
            </a:fld>
            <a:endParaRPr lang="en-US" sz="1200" dirty="0"/>
          </a:p>
        </p:txBody>
      </p:sp>
      <p:sp>
        <p:nvSpPr>
          <p:cNvPr id="3" name="TextBox 2">
            <a:extLst>
              <a:ext uri="{FF2B5EF4-FFF2-40B4-BE49-F238E27FC236}">
                <a16:creationId xmlns:a16="http://schemas.microsoft.com/office/drawing/2014/main" id="{91846C68-8F62-5FD7-7F0D-6DBD215D5BAE}"/>
              </a:ext>
            </a:extLst>
          </p:cNvPr>
          <p:cNvSpPr txBox="1"/>
          <p:nvPr/>
        </p:nvSpPr>
        <p:spPr>
          <a:xfrm>
            <a:off x="735806" y="914400"/>
            <a:ext cx="7672388" cy="27440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algn="ctr">
              <a:lnSpc>
                <a:spcPct val="115000"/>
              </a:lnSpc>
              <a:spcAft>
                <a:spcPts val="750"/>
              </a:spcAft>
            </a:pPr>
            <a:r>
              <a:rPr lang="en-US" sz="3200" b="1" dirty="0">
                <a:solidFill>
                  <a:srgbClr val="000000"/>
                </a:solidFill>
                <a:latin typeface="Times New Roman" panose="02020603050405020304" pitchFamily="18" charset="0"/>
                <a:ea typeface="Times New Roman" panose="02020603050405020304" pitchFamily="18" charset="0"/>
              </a:rPr>
              <a:t>Project Planning and Management</a:t>
            </a:r>
          </a:p>
          <a:p>
            <a:pPr marL="342900" algn="ctr"/>
            <a:endParaRPr lang="en-US" sz="3200" b="1"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COURSE CODE: HUM 4103                                                                           CREDIT: 04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MID EXAMINATION: 2 HOURS                                                         CIE MARKS: 120</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SEMESTER END EXAMINATION: 3 HOURS                                    SEE MARKS: 80</a:t>
            </a:r>
          </a:p>
          <a:p>
            <a:pPr marL="342900" algn="ctr">
              <a:lnSpc>
                <a:spcPct val="115000"/>
              </a:lnSpc>
              <a:spcAft>
                <a:spcPts val="750"/>
              </a:spcAft>
            </a:pPr>
            <a:endParaRPr lang="en-US"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239149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PROJECT-PLANNING-AND-MANAGEMENT-21-2048.jpg"/>
          <p:cNvPicPr>
            <a:picLocks noChangeAspect="1"/>
          </p:cNvPicPr>
          <p:nvPr/>
        </p:nvPicPr>
        <p:blipFill>
          <a:blip r:embed="rId2"/>
          <a:stretch>
            <a:fillRect/>
          </a:stretch>
        </p:blipFill>
        <p:spPr>
          <a:xfrm>
            <a:off x="254000" y="244475"/>
            <a:ext cx="8636000" cy="6477000"/>
          </a:xfrm>
          <a:prstGeom prst="rect">
            <a:avLst/>
          </a:prstGeom>
        </p:spPr>
      </p:pic>
      <p:sp>
        <p:nvSpPr>
          <p:cNvPr id="3" name="Slide Number Placeholder 2">
            <a:extLst>
              <a:ext uri="{FF2B5EF4-FFF2-40B4-BE49-F238E27FC236}">
                <a16:creationId xmlns:a16="http://schemas.microsoft.com/office/drawing/2014/main" id="{897272C0-A716-0372-6372-525092C73964}"/>
              </a:ext>
            </a:extLst>
          </p:cNvPr>
          <p:cNvSpPr>
            <a:spLocks noGrp="1"/>
          </p:cNvSpPr>
          <p:nvPr>
            <p:ph type="sldNum" sz="quarter" idx="12"/>
          </p:nvPr>
        </p:nvSpPr>
        <p:spPr/>
        <p:txBody>
          <a:bodyPr/>
          <a:lstStyle/>
          <a:p>
            <a:fld id="{C1FF6DA9-008F-8B48-92A6-B652298478BF}" type="slidenum">
              <a:rPr lang="en-US" smtClean="0"/>
              <a:t>20</a:t>
            </a:fld>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PROJECT-PLANNING-AND-MANAGEMENT-22-2048.jpg"/>
          <p:cNvPicPr>
            <a:picLocks noChangeAspect="1"/>
          </p:cNvPicPr>
          <p:nvPr/>
        </p:nvPicPr>
        <p:blipFill>
          <a:blip r:embed="rId2"/>
          <a:stretch>
            <a:fillRect/>
          </a:stretch>
        </p:blipFill>
        <p:spPr>
          <a:xfrm>
            <a:off x="182880" y="137795"/>
            <a:ext cx="8778240" cy="6583680"/>
          </a:xfrm>
          <a:prstGeom prst="rect">
            <a:avLst/>
          </a:prstGeom>
        </p:spPr>
      </p:pic>
      <p:sp>
        <p:nvSpPr>
          <p:cNvPr id="3" name="Slide Number Placeholder 2">
            <a:extLst>
              <a:ext uri="{FF2B5EF4-FFF2-40B4-BE49-F238E27FC236}">
                <a16:creationId xmlns:a16="http://schemas.microsoft.com/office/drawing/2014/main" id="{FC6F55E8-2AF8-754C-C5CA-9BA35F9BC179}"/>
              </a:ext>
            </a:extLst>
          </p:cNvPr>
          <p:cNvSpPr>
            <a:spLocks noGrp="1"/>
          </p:cNvSpPr>
          <p:nvPr>
            <p:ph type="sldNum" sz="quarter" idx="12"/>
          </p:nvPr>
        </p:nvSpPr>
        <p:spPr/>
        <p:txBody>
          <a:bodyPr/>
          <a:lstStyle/>
          <a:p>
            <a:fld id="{C1FF6DA9-008F-8B48-92A6-B652298478BF}" type="slidenum">
              <a:rPr lang="en-US" smtClean="0"/>
              <a:t>21</a:t>
            </a:fld>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PROJECT-PLANNING-AND-MANAGEMENT-23-2048.jpg"/>
          <p:cNvPicPr>
            <a:picLocks noChangeAspect="1"/>
          </p:cNvPicPr>
          <p:nvPr/>
        </p:nvPicPr>
        <p:blipFill>
          <a:blip r:embed="rId2"/>
          <a:srcRect b="32773"/>
          <a:stretch/>
        </p:blipFill>
        <p:spPr>
          <a:xfrm>
            <a:off x="76200" y="30332"/>
            <a:ext cx="5709919" cy="2878954"/>
          </a:xfrm>
          <a:prstGeom prst="rect">
            <a:avLst/>
          </a:prstGeom>
        </p:spPr>
      </p:pic>
      <p:sp>
        <p:nvSpPr>
          <p:cNvPr id="3" name="Slide Number Placeholder 2">
            <a:extLst>
              <a:ext uri="{FF2B5EF4-FFF2-40B4-BE49-F238E27FC236}">
                <a16:creationId xmlns:a16="http://schemas.microsoft.com/office/drawing/2014/main" id="{7D90428E-8A02-8A13-7335-3B6797E111F2}"/>
              </a:ext>
            </a:extLst>
          </p:cNvPr>
          <p:cNvSpPr>
            <a:spLocks noGrp="1"/>
          </p:cNvSpPr>
          <p:nvPr>
            <p:ph type="sldNum" sz="quarter" idx="12"/>
          </p:nvPr>
        </p:nvSpPr>
        <p:spPr>
          <a:xfrm>
            <a:off x="8458200" y="6299786"/>
            <a:ext cx="381000" cy="365125"/>
          </a:xfrm>
        </p:spPr>
        <p:txBody>
          <a:bodyPr/>
          <a:lstStyle/>
          <a:p>
            <a:fld id="{C1FF6DA9-008F-8B48-92A6-B652298478BF}" type="slidenum">
              <a:rPr lang="en-US" smtClean="0"/>
              <a:t>22</a:t>
            </a:fld>
            <a:endParaRPr lang="en-US" dirty="0"/>
          </a:p>
        </p:txBody>
      </p:sp>
      <p:pic>
        <p:nvPicPr>
          <p:cNvPr id="5" name="Picture 4">
            <a:extLst>
              <a:ext uri="{FF2B5EF4-FFF2-40B4-BE49-F238E27FC236}">
                <a16:creationId xmlns:a16="http://schemas.microsoft.com/office/drawing/2014/main" id="{32CD9AD3-DF17-1BDE-3C65-17EF6392EB87}"/>
              </a:ext>
            </a:extLst>
          </p:cNvPr>
          <p:cNvPicPr>
            <a:picLocks noChangeAspect="1"/>
          </p:cNvPicPr>
          <p:nvPr/>
        </p:nvPicPr>
        <p:blipFill>
          <a:blip r:embed="rId3">
            <a:extLst>
              <a:ext uri="{28A0092B-C50C-407E-A947-70E740481C1C}">
                <a14:useLocalDpi xmlns:a14="http://schemas.microsoft.com/office/drawing/2010/main" val="0"/>
              </a:ext>
            </a:extLst>
          </a:blip>
          <a:srcRect b="2456"/>
          <a:stretch/>
        </p:blipFill>
        <p:spPr>
          <a:xfrm>
            <a:off x="666099" y="2743200"/>
            <a:ext cx="7811801" cy="3810000"/>
          </a:xfrm>
          <a:prstGeom prst="rect">
            <a:avLst/>
          </a:prstGeom>
        </p:spPr>
      </p:pic>
      <p:sp>
        <p:nvSpPr>
          <p:cNvPr id="6" name="TextBox 5">
            <a:extLst>
              <a:ext uri="{FF2B5EF4-FFF2-40B4-BE49-F238E27FC236}">
                <a16:creationId xmlns:a16="http://schemas.microsoft.com/office/drawing/2014/main" id="{A8515624-78C5-F2EB-DB97-9C8CE658323B}"/>
              </a:ext>
            </a:extLst>
          </p:cNvPr>
          <p:cNvSpPr txBox="1"/>
          <p:nvPr/>
        </p:nvSpPr>
        <p:spPr>
          <a:xfrm>
            <a:off x="5786119" y="1371600"/>
            <a:ext cx="2895600" cy="646331"/>
          </a:xfrm>
          <a:prstGeom prst="rect">
            <a:avLst/>
          </a:prstGeom>
          <a:noFill/>
        </p:spPr>
        <p:txBody>
          <a:bodyPr wrap="square" rtlCol="0">
            <a:spAutoFit/>
          </a:bodyPr>
          <a:lstStyle/>
          <a:p>
            <a:pPr algn="ctr"/>
            <a:r>
              <a:rPr lang="en-US" dirty="0"/>
              <a:t>Real life example of </a:t>
            </a:r>
          </a:p>
          <a:p>
            <a:pPr algn="ctr"/>
            <a:r>
              <a:rPr lang="en-US" b="1" dirty="0">
                <a:solidFill>
                  <a:srgbClr val="FF0000"/>
                </a:solidFill>
              </a:rPr>
              <a:t>Work Breakdown Structure</a:t>
            </a:r>
          </a:p>
        </p:txBody>
      </p:sp>
      <p:sp>
        <p:nvSpPr>
          <p:cNvPr id="7" name="Arrow: Left 6">
            <a:extLst>
              <a:ext uri="{FF2B5EF4-FFF2-40B4-BE49-F238E27FC236}">
                <a16:creationId xmlns:a16="http://schemas.microsoft.com/office/drawing/2014/main" id="{C793C013-0D0F-4CBA-77DF-5A2EA7181290}"/>
              </a:ext>
            </a:extLst>
          </p:cNvPr>
          <p:cNvSpPr/>
          <p:nvPr/>
        </p:nvSpPr>
        <p:spPr>
          <a:xfrm rot="19331035">
            <a:off x="6252310" y="2404849"/>
            <a:ext cx="1338368" cy="222625"/>
          </a:xfrm>
          <a:prstGeom prst="lef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PROJECT-PLANNING-AND-MANAGEMENT-24-2048.jpg"/>
          <p:cNvPicPr>
            <a:picLocks noChangeAspect="1"/>
          </p:cNvPicPr>
          <p:nvPr/>
        </p:nvPicPr>
        <p:blipFill>
          <a:blip r:embed="rId2"/>
          <a:stretch>
            <a:fillRect/>
          </a:stretch>
        </p:blipFill>
        <p:spPr>
          <a:xfrm>
            <a:off x="370114" y="322003"/>
            <a:ext cx="8305800" cy="6229350"/>
          </a:xfrm>
          <a:prstGeom prst="rect">
            <a:avLst/>
          </a:prstGeom>
        </p:spPr>
      </p:pic>
      <p:sp>
        <p:nvSpPr>
          <p:cNvPr id="3" name="Slide Number Placeholder 2">
            <a:extLst>
              <a:ext uri="{FF2B5EF4-FFF2-40B4-BE49-F238E27FC236}">
                <a16:creationId xmlns:a16="http://schemas.microsoft.com/office/drawing/2014/main" id="{6AF7DF9F-6143-E885-E009-1A12250D7B20}"/>
              </a:ext>
            </a:extLst>
          </p:cNvPr>
          <p:cNvSpPr>
            <a:spLocks noGrp="1"/>
          </p:cNvSpPr>
          <p:nvPr>
            <p:ph type="sldNum" sz="quarter" idx="12"/>
          </p:nvPr>
        </p:nvSpPr>
        <p:spPr/>
        <p:txBody>
          <a:bodyPr/>
          <a:lstStyle/>
          <a:p>
            <a:fld id="{C1FF6DA9-008F-8B48-92A6-B652298478BF}" type="slidenum">
              <a:rPr lang="en-US" smtClean="0"/>
              <a:t>23</a:t>
            </a:fld>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PROJECT-PLANNING-AND-MANAGEMENT-25-2048.jpg"/>
          <p:cNvPicPr>
            <a:picLocks noChangeAspect="1"/>
          </p:cNvPicPr>
          <p:nvPr/>
        </p:nvPicPr>
        <p:blipFill>
          <a:blip r:embed="rId2"/>
          <a:stretch>
            <a:fillRect/>
          </a:stretch>
        </p:blipFill>
        <p:spPr>
          <a:xfrm>
            <a:off x="254000" y="190500"/>
            <a:ext cx="8636000" cy="6477000"/>
          </a:xfrm>
          <a:prstGeom prst="rect">
            <a:avLst/>
          </a:prstGeom>
        </p:spPr>
      </p:pic>
      <p:sp>
        <p:nvSpPr>
          <p:cNvPr id="3" name="Slide Number Placeholder 2">
            <a:extLst>
              <a:ext uri="{FF2B5EF4-FFF2-40B4-BE49-F238E27FC236}">
                <a16:creationId xmlns:a16="http://schemas.microsoft.com/office/drawing/2014/main" id="{9096A01E-F2C1-0532-0CDB-868347021435}"/>
              </a:ext>
            </a:extLst>
          </p:cNvPr>
          <p:cNvSpPr>
            <a:spLocks noGrp="1"/>
          </p:cNvSpPr>
          <p:nvPr>
            <p:ph type="sldNum" sz="quarter" idx="12"/>
          </p:nvPr>
        </p:nvSpPr>
        <p:spPr/>
        <p:txBody>
          <a:bodyPr/>
          <a:lstStyle/>
          <a:p>
            <a:fld id="{C1FF6DA9-008F-8B48-92A6-B652298478BF}" type="slidenum">
              <a:rPr lang="en-US" smtClean="0"/>
              <a:t>24</a:t>
            </a:fld>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PROJECT-PLANNING-AND-MANAGEMENT-26-2048.jpg"/>
          <p:cNvPicPr>
            <a:picLocks noChangeAspect="1"/>
          </p:cNvPicPr>
          <p:nvPr/>
        </p:nvPicPr>
        <p:blipFill>
          <a:blip r:embed="rId2"/>
          <a:stretch>
            <a:fillRect/>
          </a:stretch>
        </p:blipFill>
        <p:spPr>
          <a:xfrm>
            <a:off x="304800" y="291128"/>
            <a:ext cx="8534400" cy="6400800"/>
          </a:xfrm>
          <a:prstGeom prst="rect">
            <a:avLst/>
          </a:prstGeom>
        </p:spPr>
      </p:pic>
      <p:sp>
        <p:nvSpPr>
          <p:cNvPr id="3" name="Slide Number Placeholder 2">
            <a:extLst>
              <a:ext uri="{FF2B5EF4-FFF2-40B4-BE49-F238E27FC236}">
                <a16:creationId xmlns:a16="http://schemas.microsoft.com/office/drawing/2014/main" id="{1DCB3CF4-15DD-61F2-49E5-0546C57566BB}"/>
              </a:ext>
            </a:extLst>
          </p:cNvPr>
          <p:cNvSpPr>
            <a:spLocks noGrp="1"/>
          </p:cNvSpPr>
          <p:nvPr>
            <p:ph type="sldNum" sz="quarter" idx="12"/>
          </p:nvPr>
        </p:nvSpPr>
        <p:spPr/>
        <p:txBody>
          <a:bodyPr/>
          <a:lstStyle/>
          <a:p>
            <a:fld id="{C1FF6DA9-008F-8B48-92A6-B652298478BF}" type="slidenum">
              <a:rPr lang="en-US" smtClean="0"/>
              <a:t>25</a:t>
            </a:fld>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PROJECT-PLANNING-AND-MANAGEMENT-27-2048.jpg"/>
          <p:cNvPicPr>
            <a:picLocks noChangeAspect="1"/>
          </p:cNvPicPr>
          <p:nvPr/>
        </p:nvPicPr>
        <p:blipFill>
          <a:blip r:embed="rId2"/>
          <a:stretch>
            <a:fillRect/>
          </a:stretch>
        </p:blipFill>
        <p:spPr>
          <a:xfrm>
            <a:off x="457200" y="298450"/>
            <a:ext cx="8077200" cy="6057900"/>
          </a:xfrm>
          <a:prstGeom prst="rect">
            <a:avLst/>
          </a:prstGeom>
        </p:spPr>
      </p:pic>
      <p:sp>
        <p:nvSpPr>
          <p:cNvPr id="3" name="Slide Number Placeholder 2">
            <a:extLst>
              <a:ext uri="{FF2B5EF4-FFF2-40B4-BE49-F238E27FC236}">
                <a16:creationId xmlns:a16="http://schemas.microsoft.com/office/drawing/2014/main" id="{2D0A04AE-A9E3-EEBF-4652-7180DFD50F68}"/>
              </a:ext>
            </a:extLst>
          </p:cNvPr>
          <p:cNvSpPr>
            <a:spLocks noGrp="1"/>
          </p:cNvSpPr>
          <p:nvPr>
            <p:ph type="sldNum" sz="quarter" idx="12"/>
          </p:nvPr>
        </p:nvSpPr>
        <p:spPr/>
        <p:txBody>
          <a:bodyPr/>
          <a:lstStyle/>
          <a:p>
            <a:fld id="{C1FF6DA9-008F-8B48-92A6-B652298478BF}" type="slidenum">
              <a:rPr lang="en-US" smtClean="0"/>
              <a:t>26</a:t>
            </a:fld>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PROJECT-PLANNING-AND-MANAGEMENT-28-2048.jpg"/>
          <p:cNvPicPr>
            <a:picLocks noChangeAspect="1"/>
          </p:cNvPicPr>
          <p:nvPr/>
        </p:nvPicPr>
        <p:blipFill>
          <a:blip r:embed="rId2"/>
          <a:stretch>
            <a:fillRect/>
          </a:stretch>
        </p:blipFill>
        <p:spPr>
          <a:xfrm>
            <a:off x="304800" y="288018"/>
            <a:ext cx="8534400" cy="6400800"/>
          </a:xfrm>
          <a:prstGeom prst="rect">
            <a:avLst/>
          </a:prstGeom>
        </p:spPr>
      </p:pic>
      <p:sp>
        <p:nvSpPr>
          <p:cNvPr id="3" name="Slide Number Placeholder 2">
            <a:extLst>
              <a:ext uri="{FF2B5EF4-FFF2-40B4-BE49-F238E27FC236}">
                <a16:creationId xmlns:a16="http://schemas.microsoft.com/office/drawing/2014/main" id="{EB04D41C-1B80-8E2F-C580-70D9B3736155}"/>
              </a:ext>
            </a:extLst>
          </p:cNvPr>
          <p:cNvSpPr>
            <a:spLocks noGrp="1"/>
          </p:cNvSpPr>
          <p:nvPr>
            <p:ph type="sldNum" sz="quarter" idx="12"/>
          </p:nvPr>
        </p:nvSpPr>
        <p:spPr/>
        <p:txBody>
          <a:bodyPr/>
          <a:lstStyle/>
          <a:p>
            <a:fld id="{C1FF6DA9-008F-8B48-92A6-B652298478BF}" type="slidenum">
              <a:rPr lang="en-US" smtClean="0"/>
              <a:t>27</a:t>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PROJECT-PLANNING-AND-MANAGEMENT-29-2048.jpg"/>
          <p:cNvPicPr>
            <a:picLocks noChangeAspect="1"/>
          </p:cNvPicPr>
          <p:nvPr/>
        </p:nvPicPr>
        <p:blipFill>
          <a:blip r:embed="rId2"/>
          <a:stretch>
            <a:fillRect/>
          </a:stretch>
        </p:blipFill>
        <p:spPr>
          <a:xfrm>
            <a:off x="228600" y="206375"/>
            <a:ext cx="8686800" cy="6515100"/>
          </a:xfrm>
          <a:prstGeom prst="rect">
            <a:avLst/>
          </a:prstGeom>
        </p:spPr>
      </p:pic>
      <p:sp>
        <p:nvSpPr>
          <p:cNvPr id="3" name="Slide Number Placeholder 2">
            <a:extLst>
              <a:ext uri="{FF2B5EF4-FFF2-40B4-BE49-F238E27FC236}">
                <a16:creationId xmlns:a16="http://schemas.microsoft.com/office/drawing/2014/main" id="{8E6FE60F-3FE6-1A4C-9255-2AF56928918A}"/>
              </a:ext>
            </a:extLst>
          </p:cNvPr>
          <p:cNvSpPr>
            <a:spLocks noGrp="1"/>
          </p:cNvSpPr>
          <p:nvPr>
            <p:ph type="sldNum" sz="quarter" idx="12"/>
          </p:nvPr>
        </p:nvSpPr>
        <p:spPr/>
        <p:txBody>
          <a:bodyPr/>
          <a:lstStyle/>
          <a:p>
            <a:fld id="{C1FF6DA9-008F-8B48-92A6-B652298478BF}" type="slidenum">
              <a:rPr lang="en-US" smtClean="0"/>
              <a:t>28</a:t>
            </a:fld>
            <a:endParaRPr lang="en-US"/>
          </a:p>
        </p:txBody>
      </p:sp>
      <p:pic>
        <p:nvPicPr>
          <p:cNvPr id="4" name="Picture 3">
            <a:extLst>
              <a:ext uri="{FF2B5EF4-FFF2-40B4-BE49-F238E27FC236}">
                <a16:creationId xmlns:a16="http://schemas.microsoft.com/office/drawing/2014/main" id="{1C4458EA-A330-5980-3579-E0C6BB7E9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PROJECT-PLANNING-AND-MANAGEMENT-30-2048.jpg"/>
          <p:cNvPicPr>
            <a:picLocks noChangeAspect="1"/>
          </p:cNvPicPr>
          <p:nvPr/>
        </p:nvPicPr>
        <p:blipFill>
          <a:blip r:embed="rId2"/>
          <a:stretch>
            <a:fillRect/>
          </a:stretch>
        </p:blipFill>
        <p:spPr>
          <a:xfrm>
            <a:off x="228600" y="206375"/>
            <a:ext cx="8686800" cy="6515100"/>
          </a:xfrm>
          <a:prstGeom prst="rect">
            <a:avLst/>
          </a:prstGeom>
        </p:spPr>
      </p:pic>
      <p:sp>
        <p:nvSpPr>
          <p:cNvPr id="3" name="Slide Number Placeholder 2">
            <a:extLst>
              <a:ext uri="{FF2B5EF4-FFF2-40B4-BE49-F238E27FC236}">
                <a16:creationId xmlns:a16="http://schemas.microsoft.com/office/drawing/2014/main" id="{845ADB2D-724B-918B-617E-2DC0375C5068}"/>
              </a:ext>
            </a:extLst>
          </p:cNvPr>
          <p:cNvSpPr>
            <a:spLocks noGrp="1"/>
          </p:cNvSpPr>
          <p:nvPr>
            <p:ph type="sldNum" sz="quarter" idx="12"/>
          </p:nvPr>
        </p:nvSpPr>
        <p:spPr/>
        <p:txBody>
          <a:bodyPr/>
          <a:lstStyle/>
          <a:p>
            <a:fld id="{C1FF6DA9-008F-8B48-92A6-B652298478BF}" type="slidenum">
              <a:rPr lang="en-US" smtClean="0"/>
              <a:t>29</a:t>
            </a:fld>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F22E-2D2C-CBAB-6F72-A3B4C116409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5AC4B6-19DA-5BE5-7C14-C813E60125A3}"/>
              </a:ext>
            </a:extLst>
          </p:cNvPr>
          <p:cNvGraphicFramePr>
            <a:graphicFrameLocks noGrp="1"/>
          </p:cNvGraphicFramePr>
          <p:nvPr>
            <p:extLst>
              <p:ext uri="{D42A27DB-BD31-4B8C-83A1-F6EECF244321}">
                <p14:modId xmlns:p14="http://schemas.microsoft.com/office/powerpoint/2010/main" val="3515302944"/>
              </p:ext>
            </p:extLst>
          </p:nvPr>
        </p:nvGraphicFramePr>
        <p:xfrm>
          <a:off x="832247" y="1163393"/>
          <a:ext cx="7479506" cy="4849301"/>
        </p:xfrm>
        <a:graphic>
          <a:graphicData uri="http://schemas.openxmlformats.org/drawingml/2006/table">
            <a:tbl>
              <a:tblPr firstRow="1" bandRow="1">
                <a:tableStyleId>{5DA37D80-6434-44D0-A028-1B22A696006F}</a:tableStyleId>
              </a:tblPr>
              <a:tblGrid>
                <a:gridCol w="657539">
                  <a:extLst>
                    <a:ext uri="{9D8B030D-6E8A-4147-A177-3AD203B41FA5}">
                      <a16:colId xmlns:a16="http://schemas.microsoft.com/office/drawing/2014/main" val="2056097806"/>
                    </a:ext>
                  </a:extLst>
                </a:gridCol>
                <a:gridCol w="5305322">
                  <a:extLst>
                    <a:ext uri="{9D8B030D-6E8A-4147-A177-3AD203B41FA5}">
                      <a16:colId xmlns:a16="http://schemas.microsoft.com/office/drawing/2014/main" val="3595974617"/>
                    </a:ext>
                  </a:extLst>
                </a:gridCol>
                <a:gridCol w="706465">
                  <a:extLst>
                    <a:ext uri="{9D8B030D-6E8A-4147-A177-3AD203B41FA5}">
                      <a16:colId xmlns:a16="http://schemas.microsoft.com/office/drawing/2014/main" val="4151318229"/>
                    </a:ext>
                  </a:extLst>
                </a:gridCol>
                <a:gridCol w="810180">
                  <a:extLst>
                    <a:ext uri="{9D8B030D-6E8A-4147-A177-3AD203B41FA5}">
                      <a16:colId xmlns:a16="http://schemas.microsoft.com/office/drawing/2014/main" val="2560881849"/>
                    </a:ext>
                  </a:extLst>
                </a:gridCol>
              </a:tblGrid>
              <a:tr h="500132">
                <a:tc>
                  <a:txBody>
                    <a:bodyPr/>
                    <a:lstStyle/>
                    <a:p>
                      <a:pPr algn="ctr"/>
                      <a:r>
                        <a:rPr lang="en-GB" sz="1600">
                          <a:latin typeface="Times New Roman" panose="02020603050405020304" pitchFamily="18" charset="0"/>
                          <a:cs typeface="Times New Roman" panose="02020603050405020304" pitchFamily="18" charset="0"/>
                        </a:rPr>
                        <a:t>Sl.</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Course Contents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Hours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CLOs</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706305422"/>
                  </a:ext>
                </a:extLst>
              </a:tr>
              <a:tr h="891540">
                <a:tc>
                  <a:txBody>
                    <a:bodyPr/>
                    <a:lstStyle/>
                    <a:p>
                      <a:pPr algn="ctr"/>
                      <a:r>
                        <a:rPr lang="en-GB" sz="1600">
                          <a:latin typeface="Times New Roman" panose="02020603050405020304" pitchFamily="18" charset="0"/>
                          <a:cs typeface="Times New Roman" panose="02020603050405020304" pitchFamily="18" charset="0"/>
                        </a:rPr>
                        <a:t>1</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lvl="0" algn="just"/>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Project, elements and characteristics of project, project planning, project management, achievement of project management, role of project manager, characteristics of an effective project manager.</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1</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885970766"/>
                  </a:ext>
                </a:extLst>
              </a:tr>
              <a:tr h="348669">
                <a:tc>
                  <a:txBody>
                    <a:bodyPr/>
                    <a:lstStyle/>
                    <a:p>
                      <a:pPr algn="ctr"/>
                      <a:r>
                        <a:rPr lang="en-GB" sz="1600">
                          <a:latin typeface="Times New Roman" panose="02020603050405020304" pitchFamily="18" charset="0"/>
                          <a:cs typeface="Times New Roman" panose="02020603050405020304" pitchFamily="18" charset="0"/>
                        </a:rPr>
                        <a:t>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GB" sz="1600" kern="1200">
                          <a:solidFill>
                            <a:schemeClr val="tx1"/>
                          </a:solidFill>
                          <a:effectLst/>
                          <a:latin typeface="Times New Roman" panose="02020603050405020304" pitchFamily="18" charset="0"/>
                          <a:ea typeface="+mn-ea"/>
                          <a:cs typeface="Times New Roman" panose="02020603050405020304" pitchFamily="18" charset="0"/>
                        </a:rPr>
                        <a:t>Activity, schedule, bar chart and its development.</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3</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63825923"/>
                  </a:ext>
                </a:extLst>
              </a:tr>
              <a:tr h="480060">
                <a:tc>
                  <a:txBody>
                    <a:bodyPr/>
                    <a:lstStyle/>
                    <a:p>
                      <a:pPr algn="ctr"/>
                      <a:r>
                        <a:rPr lang="en-GB" sz="1600">
                          <a:latin typeface="Times New Roman" panose="02020603050405020304" pitchFamily="18" charset="0"/>
                          <a:cs typeface="Times New Roman" panose="02020603050405020304" pitchFamily="18" charset="0"/>
                        </a:rPr>
                        <a:t>3</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Phases of project management, CPM, PERT, objective of PERT and CPM, critical path, critical path evaluation, expected time, comparison of PERT and CPM.</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401257568"/>
                  </a:ext>
                </a:extLst>
              </a:tr>
              <a:tr h="485210">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Optimistic, pessimistic and most likely time estimate, expected time and standard deviation, critical path determination, benefits and limitations of PERT.</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5</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266141247"/>
                  </a:ext>
                </a:extLst>
              </a:tr>
              <a:tr h="299174">
                <a:tc>
                  <a:txBody>
                    <a:bodyPr/>
                    <a:lstStyle/>
                    <a:p>
                      <a:pPr algn="ctr"/>
                      <a:r>
                        <a:rPr lang="en-GB" sz="1600">
                          <a:latin typeface="Times New Roman" panose="02020603050405020304" pitchFamily="18" charset="0"/>
                          <a:cs typeface="Times New Roman" panose="02020603050405020304" pitchFamily="18" charset="0"/>
                        </a:rPr>
                        <a:t>5</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Internal rate of return, payback period, suitability and benefits of payback period, determination of internal rate of return, payback period and net present value.</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5</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75591230"/>
                  </a:ext>
                </a:extLst>
              </a:tr>
              <a:tr h="485210">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Introduction to PDCA, use of PDCA, four steps, practical example, benefits.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4</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251261590"/>
                  </a:ext>
                </a:extLst>
              </a:tr>
            </a:tbl>
          </a:graphicData>
        </a:graphic>
      </p:graphicFrame>
      <p:sp>
        <p:nvSpPr>
          <p:cNvPr id="3" name="Slide Number Placeholder 2">
            <a:extLst>
              <a:ext uri="{FF2B5EF4-FFF2-40B4-BE49-F238E27FC236}">
                <a16:creationId xmlns:a16="http://schemas.microsoft.com/office/drawing/2014/main" id="{6E58EAC2-9A79-FB8D-53CB-619347D902F9}"/>
              </a:ext>
            </a:extLst>
          </p:cNvPr>
          <p:cNvSpPr>
            <a:spLocks noGrp="1"/>
          </p:cNvSpPr>
          <p:nvPr>
            <p:ph type="sldNum" sz="quarter" idx="12"/>
          </p:nvPr>
        </p:nvSpPr>
        <p:spPr/>
        <p:txBody>
          <a:bodyPr/>
          <a:lstStyle/>
          <a:p>
            <a:fld id="{74D176D1-BC84-44D9-9E2B-F40FD01EB285}" type="slidenum">
              <a:rPr lang="en-US" sz="1200" smtClean="0"/>
              <a:t>3</a:t>
            </a:fld>
            <a:endParaRPr lang="en-US" sz="1200"/>
          </a:p>
        </p:txBody>
      </p:sp>
    </p:spTree>
    <p:extLst>
      <p:ext uri="{BB962C8B-B14F-4D97-AF65-F5344CB8AC3E}">
        <p14:creationId xmlns:p14="http://schemas.microsoft.com/office/powerpoint/2010/main" val="722073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PROJECT-PLANNING-AND-MANAGEMENT-37-2048.jpg"/>
          <p:cNvPicPr>
            <a:picLocks noChangeAspect="1"/>
          </p:cNvPicPr>
          <p:nvPr/>
        </p:nvPicPr>
        <p:blipFill>
          <a:blip r:embed="rId2"/>
          <a:stretch>
            <a:fillRect/>
          </a:stretch>
        </p:blipFill>
        <p:spPr>
          <a:xfrm>
            <a:off x="203200" y="127194"/>
            <a:ext cx="8737600" cy="6553200"/>
          </a:xfrm>
          <a:prstGeom prst="rect">
            <a:avLst/>
          </a:prstGeom>
        </p:spPr>
      </p:pic>
      <p:sp>
        <p:nvSpPr>
          <p:cNvPr id="3" name="Slide Number Placeholder 2">
            <a:extLst>
              <a:ext uri="{FF2B5EF4-FFF2-40B4-BE49-F238E27FC236}">
                <a16:creationId xmlns:a16="http://schemas.microsoft.com/office/drawing/2014/main" id="{F4E7C166-F3E8-6FC9-30BE-00A9692E977B}"/>
              </a:ext>
            </a:extLst>
          </p:cNvPr>
          <p:cNvSpPr>
            <a:spLocks noGrp="1"/>
          </p:cNvSpPr>
          <p:nvPr>
            <p:ph type="sldNum" sz="quarter" idx="12"/>
          </p:nvPr>
        </p:nvSpPr>
        <p:spPr/>
        <p:txBody>
          <a:bodyPr/>
          <a:lstStyle/>
          <a:p>
            <a:fld id="{C1FF6DA9-008F-8B48-92A6-B652298478BF}" type="slidenum">
              <a:rPr lang="en-US" smtClean="0"/>
              <a:t>30</a:t>
            </a:fld>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PROJECT-PLANNING-AND-MANAGEMENT-38-2048.jpg"/>
          <p:cNvPicPr>
            <a:picLocks noChangeAspect="1"/>
          </p:cNvPicPr>
          <p:nvPr/>
        </p:nvPicPr>
        <p:blipFill>
          <a:blip r:embed="rId2"/>
          <a:stretch>
            <a:fillRect/>
          </a:stretch>
        </p:blipFill>
        <p:spPr>
          <a:xfrm>
            <a:off x="228600" y="206375"/>
            <a:ext cx="8686800" cy="6515100"/>
          </a:xfrm>
          <a:prstGeom prst="rect">
            <a:avLst/>
          </a:prstGeom>
        </p:spPr>
      </p:pic>
      <p:sp>
        <p:nvSpPr>
          <p:cNvPr id="3" name="Slide Number Placeholder 2">
            <a:extLst>
              <a:ext uri="{FF2B5EF4-FFF2-40B4-BE49-F238E27FC236}">
                <a16:creationId xmlns:a16="http://schemas.microsoft.com/office/drawing/2014/main" id="{A3DF874F-99CB-74D6-91D2-24F2EA0671FF}"/>
              </a:ext>
            </a:extLst>
          </p:cNvPr>
          <p:cNvSpPr>
            <a:spLocks noGrp="1"/>
          </p:cNvSpPr>
          <p:nvPr>
            <p:ph type="sldNum" sz="quarter" idx="12"/>
          </p:nvPr>
        </p:nvSpPr>
        <p:spPr/>
        <p:txBody>
          <a:bodyPr/>
          <a:lstStyle/>
          <a:p>
            <a:fld id="{C1FF6DA9-008F-8B48-92A6-B652298478BF}" type="slidenum">
              <a:rPr lang="en-US" smtClean="0"/>
              <a:t>31</a:t>
            </a:fld>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PROJECT-PLANNING-AND-MANAGEMENT-39-2048.jpg"/>
          <p:cNvPicPr>
            <a:picLocks noChangeAspect="1"/>
          </p:cNvPicPr>
          <p:nvPr/>
        </p:nvPicPr>
        <p:blipFill>
          <a:blip r:embed="rId2"/>
          <a:stretch>
            <a:fillRect/>
          </a:stretch>
        </p:blipFill>
        <p:spPr>
          <a:xfrm>
            <a:off x="240306" y="180230"/>
            <a:ext cx="8663387" cy="6497540"/>
          </a:xfrm>
          <a:prstGeom prst="rect">
            <a:avLst/>
          </a:prstGeom>
        </p:spPr>
      </p:pic>
      <p:sp>
        <p:nvSpPr>
          <p:cNvPr id="3" name="Slide Number Placeholder 2">
            <a:extLst>
              <a:ext uri="{FF2B5EF4-FFF2-40B4-BE49-F238E27FC236}">
                <a16:creationId xmlns:a16="http://schemas.microsoft.com/office/drawing/2014/main" id="{F988AD22-D569-4F73-0FD3-4E51435981C3}"/>
              </a:ext>
            </a:extLst>
          </p:cNvPr>
          <p:cNvSpPr>
            <a:spLocks noGrp="1"/>
          </p:cNvSpPr>
          <p:nvPr>
            <p:ph type="sldNum" sz="quarter" idx="12"/>
          </p:nvPr>
        </p:nvSpPr>
        <p:spPr/>
        <p:txBody>
          <a:bodyPr/>
          <a:lstStyle/>
          <a:p>
            <a:fld id="{C1FF6DA9-008F-8B48-92A6-B652298478BF}" type="slidenum">
              <a:rPr lang="en-US" smtClean="0"/>
              <a:t>32</a:t>
            </a:fld>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4D15E3-D2D3-1E03-BC22-30FED305701E}"/>
              </a:ext>
            </a:extLst>
          </p:cNvPr>
          <p:cNvSpPr txBox="1"/>
          <p:nvPr/>
        </p:nvSpPr>
        <p:spPr>
          <a:xfrm>
            <a:off x="1061884" y="2567159"/>
            <a:ext cx="7020232" cy="18774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Project Scheduling (Bar chart)</a:t>
            </a:r>
          </a:p>
          <a:p>
            <a:pPr algn="ctr"/>
            <a:endParaRPr lang="en-US" sz="4000" b="1" dirty="0">
              <a:latin typeface="Times New Roman" panose="02020603050405020304" pitchFamily="18" charset="0"/>
              <a:cs typeface="Times New Roman" panose="02020603050405020304" pitchFamily="18" charset="0"/>
            </a:endParaRPr>
          </a:p>
          <a:p>
            <a:pPr algn="ctr"/>
            <a:r>
              <a:rPr lang="en-US" sz="3600" b="1" dirty="0">
                <a:solidFill>
                  <a:srgbClr val="FF0000"/>
                </a:solidFill>
                <a:latin typeface="Times New Roman" panose="02020603050405020304" pitchFamily="18" charset="0"/>
                <a:cs typeface="Times New Roman" panose="02020603050405020304" pitchFamily="18" charset="0"/>
              </a:rPr>
              <a:t>(Week 4)</a:t>
            </a:r>
          </a:p>
        </p:txBody>
      </p:sp>
      <p:sp>
        <p:nvSpPr>
          <p:cNvPr id="3" name="Slide Number Placeholder 2">
            <a:extLst>
              <a:ext uri="{FF2B5EF4-FFF2-40B4-BE49-F238E27FC236}">
                <a16:creationId xmlns:a16="http://schemas.microsoft.com/office/drawing/2014/main" id="{88E1BF27-14C8-13C0-2915-DD0F53E327DF}"/>
              </a:ext>
            </a:extLst>
          </p:cNvPr>
          <p:cNvSpPr>
            <a:spLocks noGrp="1"/>
          </p:cNvSpPr>
          <p:nvPr>
            <p:ph type="sldNum" sz="quarter" idx="12"/>
          </p:nvPr>
        </p:nvSpPr>
        <p:spPr/>
        <p:txBody>
          <a:bodyPr/>
          <a:lstStyle/>
          <a:p>
            <a:fld id="{C1FF6DA9-008F-8B48-92A6-B652298478BF}" type="slidenum">
              <a:rPr lang="en-US" smtClean="0"/>
              <a:t>33</a:t>
            </a:fld>
            <a:endParaRPr lang="en-US"/>
          </a:p>
        </p:txBody>
      </p:sp>
      <p:pic>
        <p:nvPicPr>
          <p:cNvPr id="4" name="Picture 3">
            <a:extLst>
              <a:ext uri="{FF2B5EF4-FFF2-40B4-BE49-F238E27FC236}">
                <a16:creationId xmlns:a16="http://schemas.microsoft.com/office/drawing/2014/main" id="{15427E93-5E62-36B0-ADED-BB7128589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13340232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Bar-chart-1-2048.jpg"/>
          <p:cNvPicPr>
            <a:picLocks noChangeAspect="1"/>
          </p:cNvPicPr>
          <p:nvPr/>
        </p:nvPicPr>
        <p:blipFill>
          <a:blip r:embed="rId2"/>
          <a:srcRect b="8674"/>
          <a:stretch>
            <a:fillRect/>
          </a:stretch>
        </p:blipFill>
        <p:spPr>
          <a:xfrm>
            <a:off x="9832" y="117987"/>
            <a:ext cx="9144000" cy="6263148"/>
          </a:xfrm>
          <a:prstGeom prst="rect">
            <a:avLst/>
          </a:prstGeom>
        </p:spPr>
      </p:pic>
      <p:sp>
        <p:nvSpPr>
          <p:cNvPr id="3" name="TextBox 2">
            <a:extLst>
              <a:ext uri="{FF2B5EF4-FFF2-40B4-BE49-F238E27FC236}">
                <a16:creationId xmlns:a16="http://schemas.microsoft.com/office/drawing/2014/main" id="{28D1B67F-7FC0-CAB5-AFC1-3F612ADAE221}"/>
              </a:ext>
            </a:extLst>
          </p:cNvPr>
          <p:cNvSpPr txBox="1"/>
          <p:nvPr/>
        </p:nvSpPr>
        <p:spPr>
          <a:xfrm>
            <a:off x="2620296" y="4463845"/>
            <a:ext cx="3903407" cy="523220"/>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i="1">
                <a:latin typeface="Times New Roman" panose="02020603050405020304" pitchFamily="18" charset="0"/>
                <a:cs typeface="Times New Roman" panose="02020603050405020304" pitchFamily="18" charset="0"/>
              </a:rPr>
              <a:t>Fixing False Ceiling</a:t>
            </a:r>
          </a:p>
        </p:txBody>
      </p:sp>
      <p:sp>
        <p:nvSpPr>
          <p:cNvPr id="4" name="Slide Number Placeholder 3">
            <a:extLst>
              <a:ext uri="{FF2B5EF4-FFF2-40B4-BE49-F238E27FC236}">
                <a16:creationId xmlns:a16="http://schemas.microsoft.com/office/drawing/2014/main" id="{7DC8F976-3C1F-00F7-22C2-973CFA40C092}"/>
              </a:ext>
            </a:extLst>
          </p:cNvPr>
          <p:cNvSpPr>
            <a:spLocks noGrp="1"/>
          </p:cNvSpPr>
          <p:nvPr>
            <p:ph type="sldNum" sz="quarter" idx="12"/>
          </p:nvPr>
        </p:nvSpPr>
        <p:spPr/>
        <p:txBody>
          <a:bodyPr/>
          <a:lstStyle/>
          <a:p>
            <a:fld id="{C1FF6DA9-008F-8B48-92A6-B652298478BF}" type="slidenum">
              <a:rPr lang="en-US" smtClean="0"/>
              <a:t>34</a:t>
            </a:fld>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ar-chart-3-2048.jpg"/>
          <p:cNvPicPr>
            <a:picLocks noChangeAspect="1"/>
          </p:cNvPicPr>
          <p:nvPr/>
        </p:nvPicPr>
        <p:blipFill>
          <a:blip r:embed="rId2"/>
          <a:srcRect b="9104"/>
          <a:stretch>
            <a:fillRect/>
          </a:stretch>
        </p:blipFill>
        <p:spPr>
          <a:xfrm>
            <a:off x="-9832" y="98322"/>
            <a:ext cx="9144000" cy="6233652"/>
          </a:xfrm>
          <a:prstGeom prst="rect">
            <a:avLst/>
          </a:prstGeom>
        </p:spPr>
      </p:pic>
      <p:sp>
        <p:nvSpPr>
          <p:cNvPr id="3" name="Slide Number Placeholder 2">
            <a:extLst>
              <a:ext uri="{FF2B5EF4-FFF2-40B4-BE49-F238E27FC236}">
                <a16:creationId xmlns:a16="http://schemas.microsoft.com/office/drawing/2014/main" id="{851AEE2A-7B79-4937-D735-8A3B1DB2E4F0}"/>
              </a:ext>
            </a:extLst>
          </p:cNvPr>
          <p:cNvSpPr>
            <a:spLocks noGrp="1"/>
          </p:cNvSpPr>
          <p:nvPr>
            <p:ph type="sldNum" sz="quarter" idx="12"/>
          </p:nvPr>
        </p:nvSpPr>
        <p:spPr/>
        <p:txBody>
          <a:bodyPr/>
          <a:lstStyle/>
          <a:p>
            <a:fld id="{C1FF6DA9-008F-8B48-92A6-B652298478BF}" type="slidenum">
              <a:rPr lang="en-US" smtClean="0"/>
              <a:t>35</a:t>
            </a:fld>
            <a:endParaRPr 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ar-chart-4-2048.jpg"/>
          <p:cNvPicPr>
            <a:picLocks noChangeAspect="1"/>
          </p:cNvPicPr>
          <p:nvPr/>
        </p:nvPicPr>
        <p:blipFill>
          <a:blip r:embed="rId2"/>
          <a:srcRect b="9248"/>
          <a:stretch>
            <a:fillRect/>
          </a:stretch>
        </p:blipFill>
        <p:spPr>
          <a:xfrm>
            <a:off x="0" y="137652"/>
            <a:ext cx="9144000" cy="6223819"/>
          </a:xfrm>
          <a:prstGeom prst="rect">
            <a:avLst/>
          </a:prstGeom>
        </p:spPr>
      </p:pic>
      <p:sp>
        <p:nvSpPr>
          <p:cNvPr id="3" name="Slide Number Placeholder 2">
            <a:extLst>
              <a:ext uri="{FF2B5EF4-FFF2-40B4-BE49-F238E27FC236}">
                <a16:creationId xmlns:a16="http://schemas.microsoft.com/office/drawing/2014/main" id="{2D210184-2A2E-7F49-1DA0-A206079A60DB}"/>
              </a:ext>
            </a:extLst>
          </p:cNvPr>
          <p:cNvSpPr>
            <a:spLocks noGrp="1"/>
          </p:cNvSpPr>
          <p:nvPr>
            <p:ph type="sldNum" sz="quarter" idx="12"/>
          </p:nvPr>
        </p:nvSpPr>
        <p:spPr/>
        <p:txBody>
          <a:bodyPr/>
          <a:lstStyle/>
          <a:p>
            <a:fld id="{C1FF6DA9-008F-8B48-92A6-B652298478BF}" type="slidenum">
              <a:rPr lang="en-US" smtClean="0"/>
              <a:t>36</a:t>
            </a:fld>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Bar-chart-5-2048.jpg"/>
          <p:cNvPicPr>
            <a:picLocks noChangeAspect="1"/>
          </p:cNvPicPr>
          <p:nvPr/>
        </p:nvPicPr>
        <p:blipFill>
          <a:blip r:embed="rId2"/>
          <a:srcRect b="7670"/>
          <a:stretch>
            <a:fillRect/>
          </a:stretch>
        </p:blipFill>
        <p:spPr>
          <a:xfrm>
            <a:off x="0" y="147484"/>
            <a:ext cx="9144000" cy="6331974"/>
          </a:xfrm>
          <a:prstGeom prst="rect">
            <a:avLst/>
          </a:prstGeom>
        </p:spPr>
      </p:pic>
      <p:sp>
        <p:nvSpPr>
          <p:cNvPr id="3" name="Slide Number Placeholder 2">
            <a:extLst>
              <a:ext uri="{FF2B5EF4-FFF2-40B4-BE49-F238E27FC236}">
                <a16:creationId xmlns:a16="http://schemas.microsoft.com/office/drawing/2014/main" id="{F96F9201-450E-4067-9C97-E3D40D5D48A7}"/>
              </a:ext>
            </a:extLst>
          </p:cNvPr>
          <p:cNvSpPr>
            <a:spLocks noGrp="1"/>
          </p:cNvSpPr>
          <p:nvPr>
            <p:ph type="sldNum" sz="quarter" idx="12"/>
          </p:nvPr>
        </p:nvSpPr>
        <p:spPr/>
        <p:txBody>
          <a:bodyPr/>
          <a:lstStyle/>
          <a:p>
            <a:fld id="{C1FF6DA9-008F-8B48-92A6-B652298478BF}" type="slidenum">
              <a:rPr lang="en-US" smtClean="0"/>
              <a:t>37</a:t>
            </a:fld>
            <a:endParaRPr lang="en-US"/>
          </a:p>
        </p:txBody>
      </p:sp>
      <p:sp>
        <p:nvSpPr>
          <p:cNvPr id="5" name="TextBox 4">
            <a:extLst>
              <a:ext uri="{FF2B5EF4-FFF2-40B4-BE49-F238E27FC236}">
                <a16:creationId xmlns:a16="http://schemas.microsoft.com/office/drawing/2014/main" id="{FBDA8DFB-F4D5-9D30-C7C7-EF1A84F4B6A3}"/>
              </a:ext>
            </a:extLst>
          </p:cNvPr>
          <p:cNvSpPr txBox="1"/>
          <p:nvPr/>
        </p:nvSpPr>
        <p:spPr>
          <a:xfrm>
            <a:off x="5562600" y="5944829"/>
            <a:ext cx="685800" cy="430887"/>
          </a:xfrm>
          <a:prstGeom prst="rect">
            <a:avLst/>
          </a:prstGeom>
          <a:solidFill>
            <a:schemeClr val="bg1"/>
          </a:solidFill>
        </p:spPr>
        <p:txBody>
          <a:bodyPr wrap="square" rtlCol="0">
            <a:spAutoFit/>
          </a:bodyPr>
          <a:lstStyle/>
          <a:p>
            <a:r>
              <a:rPr lang="en-US" sz="2200" dirty="0">
                <a:latin typeface="Times New Roman" panose="02020603050405020304" pitchFamily="18" charset="0"/>
                <a:cs typeface="Times New Roman" panose="02020603050405020304" pitchFamily="18" charset="0"/>
              </a:rPr>
              <a:t>   D</a:t>
            </a:r>
          </a:p>
        </p:txBody>
      </p:sp>
      <p:sp>
        <p:nvSpPr>
          <p:cNvPr id="6" name="TextBox 5">
            <a:extLst>
              <a:ext uri="{FF2B5EF4-FFF2-40B4-BE49-F238E27FC236}">
                <a16:creationId xmlns:a16="http://schemas.microsoft.com/office/drawing/2014/main" id="{405C33E1-85DD-898F-3318-D39E8FEADB9C}"/>
              </a:ext>
            </a:extLst>
          </p:cNvPr>
          <p:cNvSpPr txBox="1"/>
          <p:nvPr/>
        </p:nvSpPr>
        <p:spPr>
          <a:xfrm>
            <a:off x="5562600" y="5408353"/>
            <a:ext cx="685800" cy="430887"/>
          </a:xfrm>
          <a:prstGeom prst="rect">
            <a:avLst/>
          </a:prstGeom>
          <a:solidFill>
            <a:schemeClr val="bg1"/>
          </a:solidFill>
        </p:spPr>
        <p:txBody>
          <a:bodyPr wrap="square" rtlCol="0">
            <a:spAutoFit/>
          </a:bodyPr>
          <a:lstStyle/>
          <a:p>
            <a:r>
              <a:rPr lang="en-US" sz="2200" dirty="0">
                <a:latin typeface="Times New Roman" panose="02020603050405020304" pitchFamily="18" charset="0"/>
                <a:cs typeface="Times New Roman" panose="02020603050405020304" pitchFamily="18" charset="0"/>
              </a:rPr>
              <a:t>   D</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Bar-chart-6-2048.jpg"/>
          <p:cNvPicPr>
            <a:picLocks noChangeAspect="1"/>
          </p:cNvPicPr>
          <p:nvPr/>
        </p:nvPicPr>
        <p:blipFill>
          <a:blip r:embed="rId2">
            <a:biLevel thresh="75000"/>
          </a:blip>
          <a:srcRect b="8530"/>
          <a:stretch>
            <a:fillRect/>
          </a:stretch>
        </p:blipFill>
        <p:spPr>
          <a:xfrm>
            <a:off x="0" y="117987"/>
            <a:ext cx="9144000" cy="6272981"/>
          </a:xfrm>
          <a:prstGeom prst="rect">
            <a:avLst/>
          </a:prstGeom>
        </p:spPr>
      </p:pic>
      <p:sp>
        <p:nvSpPr>
          <p:cNvPr id="3" name="Slide Number Placeholder 2">
            <a:extLst>
              <a:ext uri="{FF2B5EF4-FFF2-40B4-BE49-F238E27FC236}">
                <a16:creationId xmlns:a16="http://schemas.microsoft.com/office/drawing/2014/main" id="{72739C6A-5410-20EA-E776-882EFAAC2B1E}"/>
              </a:ext>
            </a:extLst>
          </p:cNvPr>
          <p:cNvSpPr>
            <a:spLocks noGrp="1"/>
          </p:cNvSpPr>
          <p:nvPr>
            <p:ph type="sldNum" sz="quarter" idx="12"/>
          </p:nvPr>
        </p:nvSpPr>
        <p:spPr/>
        <p:txBody>
          <a:bodyPr/>
          <a:lstStyle/>
          <a:p>
            <a:fld id="{C1FF6DA9-008F-8B48-92A6-B652298478BF}" type="slidenum">
              <a:rPr lang="en-US" smtClean="0"/>
              <a:t>38</a:t>
            </a:fld>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Bar-chart-7-2048.jpg"/>
          <p:cNvPicPr>
            <a:picLocks noChangeAspect="1"/>
          </p:cNvPicPr>
          <p:nvPr/>
        </p:nvPicPr>
        <p:blipFill>
          <a:blip r:embed="rId2">
            <a:biLevel thresh="75000"/>
          </a:blip>
          <a:srcRect b="9534"/>
          <a:stretch>
            <a:fillRect/>
          </a:stretch>
        </p:blipFill>
        <p:spPr>
          <a:xfrm>
            <a:off x="0" y="147484"/>
            <a:ext cx="9144000" cy="6204155"/>
          </a:xfrm>
          <a:prstGeom prst="rect">
            <a:avLst/>
          </a:prstGeom>
        </p:spPr>
      </p:pic>
      <p:sp>
        <p:nvSpPr>
          <p:cNvPr id="3" name="Slide Number Placeholder 2">
            <a:extLst>
              <a:ext uri="{FF2B5EF4-FFF2-40B4-BE49-F238E27FC236}">
                <a16:creationId xmlns:a16="http://schemas.microsoft.com/office/drawing/2014/main" id="{FCB05094-EC40-B9CA-89B6-9520A02EE384}"/>
              </a:ext>
            </a:extLst>
          </p:cNvPr>
          <p:cNvSpPr>
            <a:spLocks noGrp="1"/>
          </p:cNvSpPr>
          <p:nvPr>
            <p:ph type="sldNum" sz="quarter" idx="12"/>
          </p:nvPr>
        </p:nvSpPr>
        <p:spPr/>
        <p:txBody>
          <a:bodyPr/>
          <a:lstStyle/>
          <a:p>
            <a:fld id="{C1FF6DA9-008F-8B48-92A6-B652298478BF}" type="slidenum">
              <a:rPr lang="en-US" smtClean="0"/>
              <a:t>39</a:t>
            </a:fld>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038DC-5166-2F0B-F037-DB9047AC7FCF}"/>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CA537D-70B5-043E-5EB2-D85BB0920159}"/>
              </a:ext>
            </a:extLst>
          </p:cNvPr>
          <p:cNvGraphicFramePr>
            <a:graphicFrameLocks noGrp="1"/>
          </p:cNvGraphicFramePr>
          <p:nvPr>
            <p:extLst>
              <p:ext uri="{D42A27DB-BD31-4B8C-83A1-F6EECF244321}">
                <p14:modId xmlns:p14="http://schemas.microsoft.com/office/powerpoint/2010/main" val="18173059"/>
              </p:ext>
            </p:extLst>
          </p:nvPr>
        </p:nvGraphicFramePr>
        <p:xfrm>
          <a:off x="832247" y="1344842"/>
          <a:ext cx="7479506" cy="2344172"/>
        </p:xfrm>
        <a:graphic>
          <a:graphicData uri="http://schemas.openxmlformats.org/drawingml/2006/table">
            <a:tbl>
              <a:tblPr firstRow="1" bandRow="1">
                <a:tableStyleId>{5DA37D80-6434-44D0-A028-1B22A696006F}</a:tableStyleId>
              </a:tblPr>
              <a:tblGrid>
                <a:gridCol w="657539">
                  <a:extLst>
                    <a:ext uri="{9D8B030D-6E8A-4147-A177-3AD203B41FA5}">
                      <a16:colId xmlns:a16="http://schemas.microsoft.com/office/drawing/2014/main" val="2056097806"/>
                    </a:ext>
                  </a:extLst>
                </a:gridCol>
                <a:gridCol w="5305322">
                  <a:extLst>
                    <a:ext uri="{9D8B030D-6E8A-4147-A177-3AD203B41FA5}">
                      <a16:colId xmlns:a16="http://schemas.microsoft.com/office/drawing/2014/main" val="3595974617"/>
                    </a:ext>
                  </a:extLst>
                </a:gridCol>
                <a:gridCol w="706465">
                  <a:extLst>
                    <a:ext uri="{9D8B030D-6E8A-4147-A177-3AD203B41FA5}">
                      <a16:colId xmlns:a16="http://schemas.microsoft.com/office/drawing/2014/main" val="4151318229"/>
                    </a:ext>
                  </a:extLst>
                </a:gridCol>
                <a:gridCol w="810180">
                  <a:extLst>
                    <a:ext uri="{9D8B030D-6E8A-4147-A177-3AD203B41FA5}">
                      <a16:colId xmlns:a16="http://schemas.microsoft.com/office/drawing/2014/main" val="2560881849"/>
                    </a:ext>
                  </a:extLst>
                </a:gridCol>
              </a:tblGrid>
              <a:tr h="500132">
                <a:tc>
                  <a:txBody>
                    <a:bodyPr/>
                    <a:lstStyle/>
                    <a:p>
                      <a:pPr algn="ctr"/>
                      <a:r>
                        <a:rPr lang="en-GB" sz="1600">
                          <a:latin typeface="Times New Roman" panose="02020603050405020304" pitchFamily="18" charset="0"/>
                          <a:cs typeface="Times New Roman" panose="02020603050405020304" pitchFamily="18" charset="0"/>
                        </a:rPr>
                        <a:t>Sl.</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Course Contents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Hours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CLOs</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706305422"/>
                  </a:ext>
                </a:extLst>
              </a:tr>
              <a:tr h="891540">
                <a:tc>
                  <a:txBody>
                    <a:bodyPr/>
                    <a:lstStyle/>
                    <a:p>
                      <a:pPr algn="ctr"/>
                      <a:r>
                        <a:rPr lang="en-GB" sz="1600" dirty="0">
                          <a:latin typeface="Times New Roman" panose="02020603050405020304" pitchFamily="18" charset="0"/>
                          <a:cs typeface="Times New Roman" panose="02020603050405020304" pitchFamily="18" charset="0"/>
                        </a:rPr>
                        <a:t>7</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lvl="0" algn="just"/>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Project monitoring, objectives, questions to be answered, earned value analysis, benefits, calculation, gathering work performance information, determination of schedule status and cost status.</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5</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885970766"/>
                  </a:ext>
                </a:extLst>
              </a:tr>
              <a:tr h="348669">
                <a:tc>
                  <a:txBody>
                    <a:bodyPr/>
                    <a:lstStyle/>
                    <a:p>
                      <a:pPr algn="ctr"/>
                      <a:r>
                        <a:rPr lang="en-GB" sz="1600" dirty="0">
                          <a:latin typeface="Times New Roman" panose="02020603050405020304" pitchFamily="18" charset="0"/>
                          <a:cs typeface="Times New Roman" panose="02020603050405020304" pitchFamily="18" charset="0"/>
                        </a:rPr>
                        <a:t>8</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GB" sz="1600" kern="1200" dirty="0">
                          <a:solidFill>
                            <a:schemeClr val="tx1"/>
                          </a:solidFill>
                          <a:effectLst/>
                          <a:latin typeface="Times New Roman" panose="02020603050405020304" pitchFamily="18" charset="0"/>
                          <a:ea typeface="+mn-ea"/>
                          <a:cs typeface="Times New Roman" panose="02020603050405020304" pitchFamily="18" charset="0"/>
                        </a:rPr>
                        <a:t>Project review, objectives, benefits, three tiers of players, steps to conduct a review, categories of project review, project status reports and purposes, structure of a project status report.</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 6</a:t>
                      </a:r>
                      <a:endParaRPr lang="en-US" sz="16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63825923"/>
                  </a:ext>
                </a:extLst>
              </a:tr>
            </a:tbl>
          </a:graphicData>
        </a:graphic>
      </p:graphicFrame>
      <p:sp>
        <p:nvSpPr>
          <p:cNvPr id="3" name="Slide Number Placeholder 2">
            <a:extLst>
              <a:ext uri="{FF2B5EF4-FFF2-40B4-BE49-F238E27FC236}">
                <a16:creationId xmlns:a16="http://schemas.microsoft.com/office/drawing/2014/main" id="{3ADDEF53-AE9F-6158-115B-241167FA645F}"/>
              </a:ext>
            </a:extLst>
          </p:cNvPr>
          <p:cNvSpPr>
            <a:spLocks noGrp="1"/>
          </p:cNvSpPr>
          <p:nvPr>
            <p:ph type="sldNum" sz="quarter" idx="12"/>
          </p:nvPr>
        </p:nvSpPr>
        <p:spPr/>
        <p:txBody>
          <a:bodyPr/>
          <a:lstStyle/>
          <a:p>
            <a:fld id="{74D176D1-BC84-44D9-9E2B-F40FD01EB285}" type="slidenum">
              <a:rPr lang="en-US" sz="1200" smtClean="0"/>
              <a:t>4</a:t>
            </a:fld>
            <a:endParaRPr lang="en-US" sz="1200"/>
          </a:p>
        </p:txBody>
      </p:sp>
    </p:spTree>
    <p:extLst>
      <p:ext uri="{BB962C8B-B14F-4D97-AF65-F5344CB8AC3E}">
        <p14:creationId xmlns:p14="http://schemas.microsoft.com/office/powerpoint/2010/main" val="38416765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Bar-chart-8-2048.jpg"/>
          <p:cNvPicPr>
            <a:picLocks noChangeAspect="1"/>
          </p:cNvPicPr>
          <p:nvPr/>
        </p:nvPicPr>
        <p:blipFill>
          <a:blip r:embed="rId2"/>
          <a:srcRect b="9964"/>
          <a:stretch>
            <a:fillRect/>
          </a:stretch>
        </p:blipFill>
        <p:spPr>
          <a:xfrm>
            <a:off x="0" y="186812"/>
            <a:ext cx="9144000" cy="6174658"/>
          </a:xfrm>
          <a:prstGeom prst="rect">
            <a:avLst/>
          </a:prstGeom>
        </p:spPr>
      </p:pic>
      <p:sp>
        <p:nvSpPr>
          <p:cNvPr id="3" name="Slide Number Placeholder 2">
            <a:extLst>
              <a:ext uri="{FF2B5EF4-FFF2-40B4-BE49-F238E27FC236}">
                <a16:creationId xmlns:a16="http://schemas.microsoft.com/office/drawing/2014/main" id="{95146E57-D17C-01E5-2AE9-3D903996E8D6}"/>
              </a:ext>
            </a:extLst>
          </p:cNvPr>
          <p:cNvSpPr>
            <a:spLocks noGrp="1"/>
          </p:cNvSpPr>
          <p:nvPr>
            <p:ph type="sldNum" sz="quarter" idx="12"/>
          </p:nvPr>
        </p:nvSpPr>
        <p:spPr/>
        <p:txBody>
          <a:bodyPr/>
          <a:lstStyle/>
          <a:p>
            <a:fld id="{C1FF6DA9-008F-8B48-92A6-B652298478BF}" type="slidenum">
              <a:rPr lang="en-US" smtClean="0"/>
              <a:t>40</a:t>
            </a:fld>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Bar-chart-12-2048.jpg"/>
          <p:cNvPicPr>
            <a:picLocks noChangeAspect="1"/>
          </p:cNvPicPr>
          <p:nvPr/>
        </p:nvPicPr>
        <p:blipFill>
          <a:blip r:embed="rId2"/>
          <a:srcRect b="8243"/>
          <a:stretch>
            <a:fillRect/>
          </a:stretch>
        </p:blipFill>
        <p:spPr>
          <a:xfrm>
            <a:off x="0" y="176981"/>
            <a:ext cx="9144000" cy="6292645"/>
          </a:xfrm>
          <a:prstGeom prst="rect">
            <a:avLst/>
          </a:prstGeom>
        </p:spPr>
      </p:pic>
      <p:sp>
        <p:nvSpPr>
          <p:cNvPr id="3" name="Slide Number Placeholder 2">
            <a:extLst>
              <a:ext uri="{FF2B5EF4-FFF2-40B4-BE49-F238E27FC236}">
                <a16:creationId xmlns:a16="http://schemas.microsoft.com/office/drawing/2014/main" id="{732A5F76-7A9B-19D9-B0F6-B72E197B25B1}"/>
              </a:ext>
            </a:extLst>
          </p:cNvPr>
          <p:cNvSpPr>
            <a:spLocks noGrp="1"/>
          </p:cNvSpPr>
          <p:nvPr>
            <p:ph type="sldNum" sz="quarter" idx="12"/>
          </p:nvPr>
        </p:nvSpPr>
        <p:spPr/>
        <p:txBody>
          <a:bodyPr/>
          <a:lstStyle/>
          <a:p>
            <a:fld id="{C1FF6DA9-008F-8B48-92A6-B652298478BF}" type="slidenum">
              <a:rPr lang="en-US" smtClean="0"/>
              <a:t>41</a:t>
            </a:fld>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Bar-chart-13-2048.jpg"/>
          <p:cNvPicPr>
            <a:picLocks noChangeAspect="1"/>
          </p:cNvPicPr>
          <p:nvPr/>
        </p:nvPicPr>
        <p:blipFill>
          <a:blip r:embed="rId2">
            <a:biLevel thresh="75000"/>
          </a:blip>
          <a:srcRect b="10394"/>
          <a:stretch>
            <a:fillRect/>
          </a:stretch>
        </p:blipFill>
        <p:spPr>
          <a:xfrm>
            <a:off x="0" y="186812"/>
            <a:ext cx="9144000" cy="6145161"/>
          </a:xfrm>
          <a:prstGeom prst="rect">
            <a:avLst/>
          </a:prstGeom>
        </p:spPr>
      </p:pic>
      <p:sp>
        <p:nvSpPr>
          <p:cNvPr id="3" name="Slide Number Placeholder 2">
            <a:extLst>
              <a:ext uri="{FF2B5EF4-FFF2-40B4-BE49-F238E27FC236}">
                <a16:creationId xmlns:a16="http://schemas.microsoft.com/office/drawing/2014/main" id="{BFF74213-41D8-65E0-ABDA-E1DD9D636043}"/>
              </a:ext>
            </a:extLst>
          </p:cNvPr>
          <p:cNvSpPr>
            <a:spLocks noGrp="1"/>
          </p:cNvSpPr>
          <p:nvPr>
            <p:ph type="sldNum" sz="quarter" idx="12"/>
          </p:nvPr>
        </p:nvSpPr>
        <p:spPr/>
        <p:txBody>
          <a:bodyPr/>
          <a:lstStyle/>
          <a:p>
            <a:fld id="{C1FF6DA9-008F-8B48-92A6-B652298478BF}" type="slidenum">
              <a:rPr lang="en-US" smtClean="0"/>
              <a:t>42</a:t>
            </a:fld>
            <a:endParaRPr lang="en-US"/>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4E8F9-E392-A77D-EB6F-80003B390C4D}"/>
              </a:ext>
            </a:extLst>
          </p:cNvPr>
          <p:cNvSpPr txBox="1"/>
          <p:nvPr/>
        </p:nvSpPr>
        <p:spPr>
          <a:xfrm>
            <a:off x="1061884" y="2439339"/>
            <a:ext cx="7020232" cy="18774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PERT and CPM</a:t>
            </a:r>
          </a:p>
          <a:p>
            <a:pPr algn="ctr"/>
            <a:endParaRPr lang="en-US" sz="4000" b="1">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(Week 5-6)</a:t>
            </a:r>
          </a:p>
        </p:txBody>
      </p:sp>
      <p:sp>
        <p:nvSpPr>
          <p:cNvPr id="3" name="Slide Number Placeholder 2">
            <a:extLst>
              <a:ext uri="{FF2B5EF4-FFF2-40B4-BE49-F238E27FC236}">
                <a16:creationId xmlns:a16="http://schemas.microsoft.com/office/drawing/2014/main" id="{58BB873E-4353-CE0A-00BC-30577BD0C256}"/>
              </a:ext>
            </a:extLst>
          </p:cNvPr>
          <p:cNvSpPr>
            <a:spLocks noGrp="1"/>
          </p:cNvSpPr>
          <p:nvPr>
            <p:ph type="sldNum" sz="quarter" idx="12"/>
          </p:nvPr>
        </p:nvSpPr>
        <p:spPr/>
        <p:txBody>
          <a:bodyPr/>
          <a:lstStyle/>
          <a:p>
            <a:fld id="{C1FF6DA9-008F-8B48-92A6-B652298478BF}" type="slidenum">
              <a:rPr lang="en-US" smtClean="0"/>
              <a:t>43</a:t>
            </a:fld>
            <a:endParaRPr lang="en-US"/>
          </a:p>
        </p:txBody>
      </p:sp>
      <p:pic>
        <p:nvPicPr>
          <p:cNvPr id="4" name="Picture 3">
            <a:extLst>
              <a:ext uri="{FF2B5EF4-FFF2-40B4-BE49-F238E27FC236}">
                <a16:creationId xmlns:a16="http://schemas.microsoft.com/office/drawing/2014/main" id="{2844F5BD-1E4B-05D8-16BE-3F3A3902C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346075421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ert-and-CPM-4-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78B3BC3-37E7-728A-00DD-1B6393B7CA85}"/>
              </a:ext>
            </a:extLst>
          </p:cNvPr>
          <p:cNvSpPr>
            <a:spLocks noGrp="1"/>
          </p:cNvSpPr>
          <p:nvPr>
            <p:ph type="sldNum" sz="quarter" idx="12"/>
          </p:nvPr>
        </p:nvSpPr>
        <p:spPr/>
        <p:txBody>
          <a:bodyPr/>
          <a:lstStyle/>
          <a:p>
            <a:fld id="{C1FF6DA9-008F-8B48-92A6-B652298478BF}" type="slidenum">
              <a:rPr lang="en-US" smtClean="0"/>
              <a:t>44</a:t>
            </a:fld>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Pert-and-CPM-5-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0EAE1433-3A18-5FA4-41BC-770E1DE633A7}"/>
              </a:ext>
            </a:extLst>
          </p:cNvPr>
          <p:cNvSpPr>
            <a:spLocks noGrp="1"/>
          </p:cNvSpPr>
          <p:nvPr>
            <p:ph type="sldNum" sz="quarter" idx="12"/>
          </p:nvPr>
        </p:nvSpPr>
        <p:spPr/>
        <p:txBody>
          <a:bodyPr/>
          <a:lstStyle/>
          <a:p>
            <a:fld id="{C1FF6DA9-008F-8B48-92A6-B652298478BF}" type="slidenum">
              <a:rPr lang="en-US" smtClean="0"/>
              <a:t>45</a:t>
            </a:fld>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Pert-and-CPM-6-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48C39E81-4A20-6167-EDC3-EB353E9F3623}"/>
              </a:ext>
            </a:extLst>
          </p:cNvPr>
          <p:cNvSpPr>
            <a:spLocks noGrp="1"/>
          </p:cNvSpPr>
          <p:nvPr>
            <p:ph type="sldNum" sz="quarter" idx="12"/>
          </p:nvPr>
        </p:nvSpPr>
        <p:spPr/>
        <p:txBody>
          <a:bodyPr/>
          <a:lstStyle/>
          <a:p>
            <a:fld id="{C1FF6DA9-008F-8B48-92A6-B652298478BF}" type="slidenum">
              <a:rPr lang="en-US" smtClean="0"/>
              <a:t>46</a:t>
            </a:fld>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Pert-and-CPM-7-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11F7DC65-E739-B8AA-6E55-FD3319CFE2D5}"/>
              </a:ext>
            </a:extLst>
          </p:cNvPr>
          <p:cNvSpPr>
            <a:spLocks noGrp="1"/>
          </p:cNvSpPr>
          <p:nvPr>
            <p:ph type="sldNum" sz="quarter" idx="12"/>
          </p:nvPr>
        </p:nvSpPr>
        <p:spPr/>
        <p:txBody>
          <a:bodyPr/>
          <a:lstStyle/>
          <a:p>
            <a:fld id="{C1FF6DA9-008F-8B48-92A6-B652298478BF}" type="slidenum">
              <a:rPr lang="en-US" smtClean="0"/>
              <a:t>47</a:t>
            </a:fld>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Pert-and-CPM-8-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765251E1-4446-1C75-C38A-D4D93F1B7BFB}"/>
              </a:ext>
            </a:extLst>
          </p:cNvPr>
          <p:cNvSpPr>
            <a:spLocks noGrp="1"/>
          </p:cNvSpPr>
          <p:nvPr>
            <p:ph type="sldNum" sz="quarter" idx="12"/>
          </p:nvPr>
        </p:nvSpPr>
        <p:spPr/>
        <p:txBody>
          <a:bodyPr/>
          <a:lstStyle/>
          <a:p>
            <a:fld id="{C1FF6DA9-008F-8B48-92A6-B652298478BF}" type="slidenum">
              <a:rPr lang="en-US" smtClean="0"/>
              <a:t>48</a:t>
            </a:fld>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CPM-AND-PERT-7-2048.jpg"/>
          <p:cNvPicPr>
            <a:picLocks noChangeAspect="1"/>
          </p:cNvPicPr>
          <p:nvPr/>
        </p:nvPicPr>
        <p:blipFill>
          <a:blip r:embed="rId2">
            <a:duotone>
              <a:prstClr val="black"/>
              <a:schemeClr val="accent2">
                <a:tint val="45000"/>
                <a:satMod val="400000"/>
              </a:schemeClr>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EB13E45C-DFE9-AB11-7B56-45FE5C2D5C34}"/>
              </a:ext>
            </a:extLst>
          </p:cNvPr>
          <p:cNvSpPr>
            <a:spLocks noGrp="1"/>
          </p:cNvSpPr>
          <p:nvPr>
            <p:ph type="sldNum" sz="quarter" idx="12"/>
          </p:nvPr>
        </p:nvSpPr>
        <p:spPr/>
        <p:txBody>
          <a:bodyPr/>
          <a:lstStyle/>
          <a:p>
            <a:fld id="{C1FF6DA9-008F-8B48-92A6-B652298478BF}" type="slidenum">
              <a:rPr lang="en-US" smtClean="0"/>
              <a:t>49</a:t>
            </a:fld>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2DF6-9561-7C17-5770-57800FBF289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FBEDFE-D8C6-8766-AE78-35D67E6F8C8F}"/>
              </a:ext>
            </a:extLst>
          </p:cNvPr>
          <p:cNvGraphicFramePr>
            <a:graphicFrameLocks noGrp="1"/>
          </p:cNvGraphicFramePr>
          <p:nvPr>
            <p:extLst>
              <p:ext uri="{D42A27DB-BD31-4B8C-83A1-F6EECF244321}">
                <p14:modId xmlns:p14="http://schemas.microsoft.com/office/powerpoint/2010/main" val="354893403"/>
              </p:ext>
            </p:extLst>
          </p:nvPr>
        </p:nvGraphicFramePr>
        <p:xfrm>
          <a:off x="606489" y="464794"/>
          <a:ext cx="7954267" cy="6021861"/>
        </p:xfrm>
        <a:graphic>
          <a:graphicData uri="http://schemas.openxmlformats.org/drawingml/2006/table">
            <a:tbl>
              <a:tblPr firstRow="1" bandRow="1">
                <a:tableStyleId>{5DA37D80-6434-44D0-A028-1B22A696006F}</a:tableStyleId>
              </a:tblPr>
              <a:tblGrid>
                <a:gridCol w="700534">
                  <a:extLst>
                    <a:ext uri="{9D8B030D-6E8A-4147-A177-3AD203B41FA5}">
                      <a16:colId xmlns:a16="http://schemas.microsoft.com/office/drawing/2014/main" val="2056097806"/>
                    </a:ext>
                  </a:extLst>
                </a:gridCol>
                <a:gridCol w="3187932">
                  <a:extLst>
                    <a:ext uri="{9D8B030D-6E8A-4147-A177-3AD203B41FA5}">
                      <a16:colId xmlns:a16="http://schemas.microsoft.com/office/drawing/2014/main" val="3595974617"/>
                    </a:ext>
                  </a:extLst>
                </a:gridCol>
                <a:gridCol w="1340372">
                  <a:extLst>
                    <a:ext uri="{9D8B030D-6E8A-4147-A177-3AD203B41FA5}">
                      <a16:colId xmlns:a16="http://schemas.microsoft.com/office/drawing/2014/main" val="4151318229"/>
                    </a:ext>
                  </a:extLst>
                </a:gridCol>
                <a:gridCol w="1309059">
                  <a:extLst>
                    <a:ext uri="{9D8B030D-6E8A-4147-A177-3AD203B41FA5}">
                      <a16:colId xmlns:a16="http://schemas.microsoft.com/office/drawing/2014/main" val="261949086"/>
                    </a:ext>
                  </a:extLst>
                </a:gridCol>
                <a:gridCol w="708185">
                  <a:extLst>
                    <a:ext uri="{9D8B030D-6E8A-4147-A177-3AD203B41FA5}">
                      <a16:colId xmlns:a16="http://schemas.microsoft.com/office/drawing/2014/main" val="2560881849"/>
                    </a:ext>
                  </a:extLst>
                </a:gridCol>
                <a:gridCol w="708185">
                  <a:extLst>
                    <a:ext uri="{9D8B030D-6E8A-4147-A177-3AD203B41FA5}">
                      <a16:colId xmlns:a16="http://schemas.microsoft.com/office/drawing/2014/main" val="267315845"/>
                    </a:ext>
                  </a:extLst>
                </a:gridCol>
              </a:tblGrid>
              <a:tr h="777657">
                <a:tc>
                  <a:txBody>
                    <a:bodyPr/>
                    <a:lstStyle/>
                    <a:p>
                      <a:pPr algn="ctr"/>
                      <a:r>
                        <a:rPr lang="en-GB" sz="1600">
                          <a:latin typeface="Times New Roman" panose="02020603050405020304" pitchFamily="18" charset="0"/>
                          <a:cs typeface="Times New Roman" panose="02020603050405020304" pitchFamily="18" charset="0"/>
                        </a:rPr>
                        <a:t>Week</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Topic</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Teaching Learning </a:t>
                      </a:r>
                    </a:p>
                    <a:p>
                      <a:pPr algn="ctr"/>
                      <a:r>
                        <a:rPr lang="en-GB" sz="1600">
                          <a:latin typeface="Times New Roman" panose="02020603050405020304" pitchFamily="18" charset="0"/>
                          <a:cs typeface="Times New Roman" panose="02020603050405020304" pitchFamily="18" charset="0"/>
                        </a:rPr>
                        <a:t>Strategy</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Assessment Strategy</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CLOs</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Page No.</a:t>
                      </a:r>
                    </a:p>
                  </a:txBody>
                  <a:tcPr marL="68580" marR="68580" marT="34290" marB="34290"/>
                </a:tc>
                <a:extLst>
                  <a:ext uri="{0D108BD9-81ED-4DB2-BD59-A6C34878D82A}">
                    <a16:rowId xmlns:a16="http://schemas.microsoft.com/office/drawing/2014/main" val="1706305422"/>
                  </a:ext>
                </a:extLst>
              </a:tr>
              <a:tr h="621852">
                <a:tc>
                  <a:txBody>
                    <a:bodyPr/>
                    <a:lstStyle/>
                    <a:p>
                      <a:pPr algn="ctr"/>
                      <a:r>
                        <a:rPr lang="en-GB" sz="1600" dirty="0">
                          <a:latin typeface="Times New Roman" panose="02020603050405020304" pitchFamily="18" charset="0"/>
                          <a:cs typeface="Times New Roman" panose="02020603050405020304" pitchFamily="18" charset="0"/>
                        </a:rPr>
                        <a:t>1</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Concepts of project and Program</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Lecture, Discussion</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Mid, Final</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 1</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8-17</a:t>
                      </a:r>
                    </a:p>
                  </a:txBody>
                  <a:tcPr marL="68580" marR="68580" marT="34290" marB="34290"/>
                </a:tc>
                <a:extLst>
                  <a:ext uri="{0D108BD9-81ED-4DB2-BD59-A6C34878D82A}">
                    <a16:rowId xmlns:a16="http://schemas.microsoft.com/office/drawing/2014/main" val="1885970766"/>
                  </a:ext>
                </a:extLst>
              </a:tr>
              <a:tr h="621852">
                <a:tc>
                  <a:txBody>
                    <a:bodyPr/>
                    <a:lstStyle/>
                    <a:p>
                      <a:pPr algn="ctr"/>
                      <a:r>
                        <a:rPr lang="en-US" sz="1600" dirty="0">
                          <a:latin typeface="Times New Roman" panose="02020603050405020304" pitchFamily="18" charset="0"/>
                          <a:cs typeface="Times New Roman" panose="02020603050405020304" pitchFamily="18" charset="0"/>
                        </a:rPr>
                        <a:t>2-3</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Concepts of project planning and management</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en-GB" sz="1600" dirty="0">
                          <a:latin typeface="Times New Roman" panose="02020603050405020304" pitchFamily="18" charset="0"/>
                          <a:cs typeface="Times New Roman" panose="02020603050405020304" pitchFamily="18" charset="0"/>
                        </a:rPr>
                        <a:t>Lecture, Discussion</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latin typeface="Times New Roman" panose="02020603050405020304" pitchFamily="18" charset="0"/>
                          <a:cs typeface="Times New Roman" panose="02020603050405020304" pitchFamily="18" charset="0"/>
                        </a:rPr>
                        <a:t>Mid, Final</a:t>
                      </a: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latin typeface="Times New Roman" panose="02020603050405020304" pitchFamily="18" charset="0"/>
                          <a:cs typeface="Times New Roman" panose="02020603050405020304" pitchFamily="18" charset="0"/>
                        </a:rPr>
                        <a:t>CLO 1</a:t>
                      </a: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18-32</a:t>
                      </a:r>
                    </a:p>
                  </a:txBody>
                  <a:tcPr marL="68580" marR="68580" marT="34290" marB="34290"/>
                </a:tc>
                <a:extLst>
                  <a:ext uri="{0D108BD9-81ED-4DB2-BD59-A6C34878D82A}">
                    <a16:rowId xmlns:a16="http://schemas.microsoft.com/office/drawing/2014/main" val="3030536277"/>
                  </a:ext>
                </a:extLst>
              </a:tr>
              <a:tr h="540657">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Project scheduling (bar chart)</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Lecture, Discussion</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 </a:t>
                      </a:r>
                      <a:r>
                        <a:rPr lang="en-GB" sz="1600">
                          <a:latin typeface="Times New Roman" panose="02020603050405020304" pitchFamily="18" charset="0"/>
                          <a:cs typeface="Times New Roman" panose="02020603050405020304" pitchFamily="18" charset="0"/>
                        </a:rPr>
                        <a:t>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3</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33-42</a:t>
                      </a:r>
                    </a:p>
                  </a:txBody>
                  <a:tcPr marL="68580" marR="68580" marT="34290" marB="34290"/>
                </a:tc>
                <a:extLst>
                  <a:ext uri="{0D108BD9-81ED-4DB2-BD59-A6C34878D82A}">
                    <a16:rowId xmlns:a16="http://schemas.microsoft.com/office/drawing/2014/main" val="3563825923"/>
                  </a:ext>
                </a:extLst>
              </a:tr>
              <a:tr h="777657">
                <a:tc>
                  <a:txBody>
                    <a:bodyPr/>
                    <a:lstStyle/>
                    <a:p>
                      <a:pPr algn="ctr"/>
                      <a:r>
                        <a:rPr lang="en-GB" sz="1600">
                          <a:latin typeface="Times New Roman" panose="02020603050405020304" pitchFamily="18" charset="0"/>
                          <a:cs typeface="Times New Roman" panose="02020603050405020304" pitchFamily="18" charset="0"/>
                        </a:rPr>
                        <a:t>5-6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600" kern="1200">
                          <a:solidFill>
                            <a:schemeClr val="tx1"/>
                          </a:solidFill>
                          <a:effectLst/>
                          <a:latin typeface="Times New Roman" panose="02020603050405020304" pitchFamily="18" charset="0"/>
                          <a:ea typeface="+mn-ea"/>
                          <a:cs typeface="Times New Roman" panose="02020603050405020304" pitchFamily="18" charset="0"/>
                        </a:rPr>
                        <a:t>PERT and CPM</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Lecture, Discussion</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600" dirty="0">
                          <a:latin typeface="Times New Roman" panose="02020603050405020304" pitchFamily="18" charset="0"/>
                          <a:cs typeface="Times New Roman" panose="02020603050405020304" pitchFamily="18" charset="0"/>
                        </a:rPr>
                        <a:t>43-64</a:t>
                      </a:r>
                    </a:p>
                  </a:txBody>
                  <a:tcPr marL="68580" marR="68580" marT="34290" marB="34290"/>
                </a:tc>
                <a:extLst>
                  <a:ext uri="{0D108BD9-81ED-4DB2-BD59-A6C34878D82A}">
                    <a16:rowId xmlns:a16="http://schemas.microsoft.com/office/drawing/2014/main" val="1401257568"/>
                  </a:ext>
                </a:extLst>
              </a:tr>
              <a:tr h="540657">
                <a:tc>
                  <a:txBody>
                    <a:bodyPr/>
                    <a:lstStyle/>
                    <a:p>
                      <a:pPr algn="ctr"/>
                      <a:r>
                        <a:rPr lang="en-GB" sz="1600">
                          <a:latin typeface="Times New Roman" panose="02020603050405020304" pitchFamily="18" charset="0"/>
                          <a:cs typeface="Times New Roman" panose="02020603050405020304" pitchFamily="18" charset="0"/>
                        </a:rPr>
                        <a:t>7-9</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PERT: Time estimates</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Lecture, Discussion</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600">
                          <a:latin typeface="Times New Roman" panose="02020603050405020304" pitchFamily="18" charset="0"/>
                          <a:cs typeface="Times New Roman" panose="02020603050405020304" pitchFamily="18" charset="0"/>
                        </a:rPr>
                        <a:t>, 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5</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600" dirty="0">
                          <a:latin typeface="Times New Roman" panose="02020603050405020304" pitchFamily="18" charset="0"/>
                          <a:cs typeface="Times New Roman" panose="02020603050405020304" pitchFamily="18" charset="0"/>
                        </a:rPr>
                        <a:t>65-79</a:t>
                      </a:r>
                    </a:p>
                  </a:txBody>
                  <a:tcPr marL="68580" marR="68580" marT="34290" marB="34290"/>
                </a:tc>
                <a:extLst>
                  <a:ext uri="{0D108BD9-81ED-4DB2-BD59-A6C34878D82A}">
                    <a16:rowId xmlns:a16="http://schemas.microsoft.com/office/drawing/2014/main" val="3266141247"/>
                  </a:ext>
                </a:extLst>
              </a:tr>
              <a:tr h="790567">
                <a:tc>
                  <a:txBody>
                    <a:bodyPr/>
                    <a:lstStyle/>
                    <a:p>
                      <a:pPr algn="just"/>
                      <a:r>
                        <a:rPr lang="en-GB" sz="1600" dirty="0">
                          <a:latin typeface="Times New Roman" panose="02020603050405020304" pitchFamily="18" charset="0"/>
                          <a:cs typeface="Times New Roman" panose="02020603050405020304" pitchFamily="18" charset="0"/>
                        </a:rPr>
                        <a:t>10-11</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Cashflow analysis</a:t>
                      </a:r>
                    </a:p>
                    <a:p>
                      <a:pPr marL="0" marR="0" lvl="0" indent="0" algn="l" defTabSz="914400" rtl="0" eaLnBrk="1" fontAlgn="auto" latinLnBrk="0" hangingPunct="1">
                        <a:lnSpc>
                          <a:spcPct val="100000"/>
                        </a:lnSpc>
                        <a:spcBef>
                          <a:spcPct val="0"/>
                        </a:spcBef>
                        <a:spcAft>
                          <a:spcPct val="0"/>
                        </a:spcAft>
                        <a:buClrTx/>
                        <a:buSzTx/>
                        <a:buFontTx/>
                        <a:buNone/>
                        <a:defRPr/>
                      </a:pP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Lecture, Discussion</a:t>
                      </a:r>
                      <a:endParaRPr lang="en-US" sz="160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Problem solving,</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600" dirty="0">
                          <a:latin typeface="Times New Roman" panose="02020603050405020304" pitchFamily="18" charset="0"/>
                          <a:cs typeface="Times New Roman" panose="02020603050405020304" pitchFamily="18" charset="0"/>
                        </a:rPr>
                        <a:t>, Final</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5</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600" dirty="0">
                          <a:latin typeface="Times New Roman" panose="02020603050405020304" pitchFamily="18" charset="0"/>
                          <a:cs typeface="Times New Roman" panose="02020603050405020304" pitchFamily="18" charset="0"/>
                        </a:rPr>
                        <a:t>80-84</a:t>
                      </a:r>
                    </a:p>
                  </a:txBody>
                  <a:tcPr marL="68580" marR="68580" marT="34290" marB="34290"/>
                </a:tc>
                <a:extLst>
                  <a:ext uri="{0D108BD9-81ED-4DB2-BD59-A6C34878D82A}">
                    <a16:rowId xmlns:a16="http://schemas.microsoft.com/office/drawing/2014/main" val="3616050628"/>
                  </a:ext>
                </a:extLst>
              </a:tr>
              <a:tr h="575818">
                <a:tc>
                  <a:txBody>
                    <a:bodyPr/>
                    <a:lstStyle/>
                    <a:p>
                      <a:pPr algn="ctr"/>
                      <a:r>
                        <a:rPr lang="en-GB" sz="1600">
                          <a:latin typeface="Times New Roman" panose="02020603050405020304" pitchFamily="18" charset="0"/>
                          <a:cs typeface="Times New Roman" panose="02020603050405020304" pitchFamily="18" charset="0"/>
                        </a:rPr>
                        <a:t>12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PDCA</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Lecture, Discussion</a:t>
                      </a:r>
                      <a:endParaRPr lang="en-US" sz="160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Mid, Final</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4</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600" dirty="0">
                          <a:latin typeface="Times New Roman" panose="02020603050405020304" pitchFamily="18" charset="0"/>
                          <a:cs typeface="Times New Roman" panose="02020603050405020304" pitchFamily="18" charset="0"/>
                        </a:rPr>
                        <a:t>85-95</a:t>
                      </a:r>
                    </a:p>
                  </a:txBody>
                  <a:tcPr marL="68580" marR="68580" marT="34290" marB="34290"/>
                </a:tc>
                <a:extLst>
                  <a:ext uri="{0D108BD9-81ED-4DB2-BD59-A6C34878D82A}">
                    <a16:rowId xmlns:a16="http://schemas.microsoft.com/office/drawing/2014/main" val="1340792392"/>
                  </a:ext>
                </a:extLst>
              </a:tr>
            </a:tbl>
          </a:graphicData>
        </a:graphic>
      </p:graphicFrame>
      <p:sp>
        <p:nvSpPr>
          <p:cNvPr id="3" name="Slide Number Placeholder 2">
            <a:extLst>
              <a:ext uri="{FF2B5EF4-FFF2-40B4-BE49-F238E27FC236}">
                <a16:creationId xmlns:a16="http://schemas.microsoft.com/office/drawing/2014/main" id="{769A1CFD-E14B-34B2-3DD9-CB32BB9D9700}"/>
              </a:ext>
            </a:extLst>
          </p:cNvPr>
          <p:cNvSpPr>
            <a:spLocks noGrp="1"/>
          </p:cNvSpPr>
          <p:nvPr>
            <p:ph type="sldNum" sz="quarter" idx="12"/>
          </p:nvPr>
        </p:nvSpPr>
        <p:spPr>
          <a:xfrm>
            <a:off x="6491733" y="6492875"/>
            <a:ext cx="2057400" cy="365125"/>
          </a:xfrm>
        </p:spPr>
        <p:txBody>
          <a:bodyPr/>
          <a:lstStyle/>
          <a:p>
            <a:fld id="{74D176D1-BC84-44D9-9E2B-F40FD01EB285}" type="slidenum">
              <a:rPr lang="en-US" sz="1200" smtClean="0"/>
              <a:t>5</a:t>
            </a:fld>
            <a:endParaRPr lang="en-US" sz="1200" dirty="0"/>
          </a:p>
        </p:txBody>
      </p:sp>
    </p:spTree>
    <p:extLst>
      <p:ext uri="{BB962C8B-B14F-4D97-AF65-F5344CB8AC3E}">
        <p14:creationId xmlns:p14="http://schemas.microsoft.com/office/powerpoint/2010/main" val="19228215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Pert-and-CPM-9-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DC379CDE-03CC-E0BE-00CA-291BA9B2656B}"/>
              </a:ext>
            </a:extLst>
          </p:cNvPr>
          <p:cNvSpPr>
            <a:spLocks noGrp="1"/>
          </p:cNvSpPr>
          <p:nvPr>
            <p:ph type="sldNum" sz="quarter" idx="12"/>
          </p:nvPr>
        </p:nvSpPr>
        <p:spPr/>
        <p:txBody>
          <a:bodyPr/>
          <a:lstStyle/>
          <a:p>
            <a:fld id="{C1FF6DA9-008F-8B48-92A6-B652298478BF}" type="slidenum">
              <a:rPr lang="en-US" smtClean="0"/>
              <a:t>50</a:t>
            </a:fld>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CPM-AND-PERT-12-2048.jpg"/>
          <p:cNvPicPr>
            <a:picLocks noChangeAspect="1"/>
          </p:cNvPicPr>
          <p:nvPr/>
        </p:nvPicPr>
        <p:blipFill>
          <a:blip r:embed="rId2">
            <a:duotone>
              <a:prstClr val="black"/>
              <a:schemeClr val="accent2">
                <a:tint val="45000"/>
                <a:satMod val="400000"/>
              </a:schemeClr>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DFEE42D2-15A0-4CC1-4FD3-8297A74048B0}"/>
              </a:ext>
            </a:extLst>
          </p:cNvPr>
          <p:cNvSpPr>
            <a:spLocks noGrp="1"/>
          </p:cNvSpPr>
          <p:nvPr>
            <p:ph type="sldNum" sz="quarter" idx="12"/>
          </p:nvPr>
        </p:nvSpPr>
        <p:spPr/>
        <p:txBody>
          <a:bodyPr/>
          <a:lstStyle/>
          <a:p>
            <a:fld id="{C1FF6DA9-008F-8B48-92A6-B652298478BF}" type="slidenum">
              <a:rPr lang="en-US" smtClean="0"/>
              <a:t>51</a:t>
            </a:fld>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Pert-and-CPM-10-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FEE804A3-C000-C469-7EE5-D61419692154}"/>
              </a:ext>
            </a:extLst>
          </p:cNvPr>
          <p:cNvSpPr>
            <a:spLocks noGrp="1"/>
          </p:cNvSpPr>
          <p:nvPr>
            <p:ph type="sldNum" sz="quarter" idx="12"/>
          </p:nvPr>
        </p:nvSpPr>
        <p:spPr/>
        <p:txBody>
          <a:bodyPr/>
          <a:lstStyle/>
          <a:p>
            <a:fld id="{C1FF6DA9-008F-8B48-92A6-B652298478BF}" type="slidenum">
              <a:rPr lang="en-US" smtClean="0"/>
              <a:t>52</a:t>
            </a:fld>
            <a:endParaRPr 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CPM-AND-PERT-13-2048.jpg"/>
          <p:cNvPicPr>
            <a:picLocks noChangeAspect="1"/>
          </p:cNvPicPr>
          <p:nvPr/>
        </p:nvPicPr>
        <p:blipFill>
          <a:blip r:embed="rId2">
            <a:duotone>
              <a:prstClr val="black"/>
              <a:schemeClr val="accent2">
                <a:tint val="45000"/>
                <a:satMod val="400000"/>
              </a:schemeClr>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75D366B6-FF26-6FEF-A820-426F3B911651}"/>
              </a:ext>
            </a:extLst>
          </p:cNvPr>
          <p:cNvSpPr>
            <a:spLocks noGrp="1"/>
          </p:cNvSpPr>
          <p:nvPr>
            <p:ph type="sldNum" sz="quarter" idx="12"/>
          </p:nvPr>
        </p:nvSpPr>
        <p:spPr/>
        <p:txBody>
          <a:bodyPr/>
          <a:lstStyle/>
          <a:p>
            <a:fld id="{C1FF6DA9-008F-8B48-92A6-B652298478BF}" type="slidenum">
              <a:rPr lang="en-US" smtClean="0"/>
              <a:t>53</a:t>
            </a:fld>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Pert-and-CPM-11-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AD429FA-09AE-BEE2-E38E-7BBC9F090712}"/>
              </a:ext>
            </a:extLst>
          </p:cNvPr>
          <p:cNvSpPr>
            <a:spLocks noGrp="1"/>
          </p:cNvSpPr>
          <p:nvPr>
            <p:ph type="sldNum" sz="quarter" idx="12"/>
          </p:nvPr>
        </p:nvSpPr>
        <p:spPr/>
        <p:txBody>
          <a:bodyPr/>
          <a:lstStyle/>
          <a:p>
            <a:fld id="{C1FF6DA9-008F-8B48-92A6-B652298478BF}" type="slidenum">
              <a:rPr lang="en-US" smtClean="0"/>
              <a:t>54</a:t>
            </a:fld>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Pert-and-CPM-18-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C1EFE8D9-5989-1175-826D-771C8C3F563E}"/>
              </a:ext>
            </a:extLst>
          </p:cNvPr>
          <p:cNvSpPr>
            <a:spLocks noGrp="1"/>
          </p:cNvSpPr>
          <p:nvPr>
            <p:ph type="sldNum" sz="quarter" idx="12"/>
          </p:nvPr>
        </p:nvSpPr>
        <p:spPr/>
        <p:txBody>
          <a:bodyPr/>
          <a:lstStyle/>
          <a:p>
            <a:fld id="{C1FF6DA9-008F-8B48-92A6-B652298478BF}" type="slidenum">
              <a:rPr lang="en-US" smtClean="0"/>
              <a:t>55</a:t>
            </a:fld>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Pert-and-CPM-19-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B187D2C8-CDA5-766E-F2F3-3948C3DA9D2C}"/>
              </a:ext>
            </a:extLst>
          </p:cNvPr>
          <p:cNvSpPr>
            <a:spLocks noGrp="1"/>
          </p:cNvSpPr>
          <p:nvPr>
            <p:ph type="sldNum" sz="quarter" idx="12"/>
          </p:nvPr>
        </p:nvSpPr>
        <p:spPr/>
        <p:txBody>
          <a:bodyPr/>
          <a:lstStyle/>
          <a:p>
            <a:fld id="{C1FF6DA9-008F-8B48-92A6-B652298478BF}" type="slidenum">
              <a:rPr lang="en-US" smtClean="0"/>
              <a:t>56</a:t>
            </a:fld>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Pert-and-CPM-20-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CB37CE1A-6E8E-4D27-DCB0-626E891BA8ED}"/>
              </a:ext>
            </a:extLst>
          </p:cNvPr>
          <p:cNvSpPr>
            <a:spLocks noGrp="1"/>
          </p:cNvSpPr>
          <p:nvPr>
            <p:ph type="sldNum" sz="quarter" idx="12"/>
          </p:nvPr>
        </p:nvSpPr>
        <p:spPr/>
        <p:txBody>
          <a:bodyPr/>
          <a:lstStyle/>
          <a:p>
            <a:fld id="{C1FF6DA9-008F-8B48-92A6-B652298478BF}" type="slidenum">
              <a:rPr lang="en-US" smtClean="0"/>
              <a:t>57</a:t>
            </a:fld>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Pert-and-CPM-21-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41DF553A-B6E2-C187-DBF6-4182FA5AB705}"/>
              </a:ext>
            </a:extLst>
          </p:cNvPr>
          <p:cNvSpPr>
            <a:spLocks noGrp="1"/>
          </p:cNvSpPr>
          <p:nvPr>
            <p:ph type="sldNum" sz="quarter" idx="12"/>
          </p:nvPr>
        </p:nvSpPr>
        <p:spPr/>
        <p:txBody>
          <a:bodyPr/>
          <a:lstStyle/>
          <a:p>
            <a:fld id="{C1FF6DA9-008F-8B48-92A6-B652298478BF}" type="slidenum">
              <a:rPr lang="en-US" smtClean="0"/>
              <a:t>58</a:t>
            </a:fld>
            <a:endParaRPr 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Pert-and-CPM-25-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367BA819-C084-F279-C9E9-8363C8EC0D33}"/>
              </a:ext>
            </a:extLst>
          </p:cNvPr>
          <p:cNvSpPr>
            <a:spLocks noGrp="1"/>
          </p:cNvSpPr>
          <p:nvPr>
            <p:ph type="sldNum" sz="quarter" idx="12"/>
          </p:nvPr>
        </p:nvSpPr>
        <p:spPr/>
        <p:txBody>
          <a:bodyPr/>
          <a:lstStyle/>
          <a:p>
            <a:fld id="{C1FF6DA9-008F-8B48-92A6-B652298478BF}" type="slidenum">
              <a:rPr lang="en-US" smtClean="0"/>
              <a:t>59</a:t>
            </a:fld>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C6684-AE7E-4D5D-2119-2C952D8327E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AC1307-19E8-F2B8-7BE1-12F21CD1B86E}"/>
              </a:ext>
            </a:extLst>
          </p:cNvPr>
          <p:cNvGraphicFramePr>
            <a:graphicFrameLocks noGrp="1"/>
          </p:cNvGraphicFramePr>
          <p:nvPr>
            <p:extLst>
              <p:ext uri="{D42A27DB-BD31-4B8C-83A1-F6EECF244321}">
                <p14:modId xmlns:p14="http://schemas.microsoft.com/office/powerpoint/2010/main" val="39266362"/>
              </p:ext>
            </p:extLst>
          </p:nvPr>
        </p:nvGraphicFramePr>
        <p:xfrm>
          <a:off x="533400" y="1221556"/>
          <a:ext cx="8077202" cy="1983643"/>
        </p:xfrm>
        <a:graphic>
          <a:graphicData uri="http://schemas.openxmlformats.org/drawingml/2006/table">
            <a:tbl>
              <a:tblPr firstRow="1" bandRow="1">
                <a:tableStyleId>{5DA37D80-6434-44D0-A028-1B22A696006F}</a:tableStyleId>
              </a:tblPr>
              <a:tblGrid>
                <a:gridCol w="637509">
                  <a:extLst>
                    <a:ext uri="{9D8B030D-6E8A-4147-A177-3AD203B41FA5}">
                      <a16:colId xmlns:a16="http://schemas.microsoft.com/office/drawing/2014/main" val="2056097806"/>
                    </a:ext>
                  </a:extLst>
                </a:gridCol>
                <a:gridCol w="3410569">
                  <a:extLst>
                    <a:ext uri="{9D8B030D-6E8A-4147-A177-3AD203B41FA5}">
                      <a16:colId xmlns:a16="http://schemas.microsoft.com/office/drawing/2014/main" val="3595974617"/>
                    </a:ext>
                  </a:extLst>
                </a:gridCol>
                <a:gridCol w="1395391">
                  <a:extLst>
                    <a:ext uri="{9D8B030D-6E8A-4147-A177-3AD203B41FA5}">
                      <a16:colId xmlns:a16="http://schemas.microsoft.com/office/drawing/2014/main" val="4151318229"/>
                    </a:ext>
                  </a:extLst>
                </a:gridCol>
                <a:gridCol w="1185931">
                  <a:extLst>
                    <a:ext uri="{9D8B030D-6E8A-4147-A177-3AD203B41FA5}">
                      <a16:colId xmlns:a16="http://schemas.microsoft.com/office/drawing/2014/main" val="261949086"/>
                    </a:ext>
                  </a:extLst>
                </a:gridCol>
                <a:gridCol w="762000">
                  <a:extLst>
                    <a:ext uri="{9D8B030D-6E8A-4147-A177-3AD203B41FA5}">
                      <a16:colId xmlns:a16="http://schemas.microsoft.com/office/drawing/2014/main" val="2560881849"/>
                    </a:ext>
                  </a:extLst>
                </a:gridCol>
                <a:gridCol w="685802">
                  <a:extLst>
                    <a:ext uri="{9D8B030D-6E8A-4147-A177-3AD203B41FA5}">
                      <a16:colId xmlns:a16="http://schemas.microsoft.com/office/drawing/2014/main" val="1377268435"/>
                    </a:ext>
                  </a:extLst>
                </a:gridCol>
              </a:tblGrid>
              <a:tr h="777657">
                <a:tc>
                  <a:txBody>
                    <a:bodyPr/>
                    <a:lstStyle/>
                    <a:p>
                      <a:pPr algn="ctr"/>
                      <a:r>
                        <a:rPr lang="en-GB" sz="1600" dirty="0">
                          <a:latin typeface="Times New Roman" panose="02020603050405020304" pitchFamily="18" charset="0"/>
                          <a:cs typeface="Times New Roman" panose="02020603050405020304" pitchFamily="18" charset="0"/>
                        </a:rPr>
                        <a:t>Week</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Topic</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Teaching Learning </a:t>
                      </a:r>
                    </a:p>
                    <a:p>
                      <a:pPr algn="ctr"/>
                      <a:r>
                        <a:rPr lang="en-GB" sz="1600" dirty="0">
                          <a:latin typeface="Times New Roman" panose="02020603050405020304" pitchFamily="18" charset="0"/>
                          <a:cs typeface="Times New Roman" panose="02020603050405020304" pitchFamily="18" charset="0"/>
                        </a:rPr>
                        <a:t>Strategy</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Assessment Strategy</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CLOs</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Page No. </a:t>
                      </a:r>
                    </a:p>
                  </a:txBody>
                  <a:tcPr marL="68580" marR="68580" marT="34290" marB="34290"/>
                </a:tc>
                <a:extLst>
                  <a:ext uri="{0D108BD9-81ED-4DB2-BD59-A6C34878D82A}">
                    <a16:rowId xmlns:a16="http://schemas.microsoft.com/office/drawing/2014/main" val="1706305422"/>
                  </a:ext>
                </a:extLst>
              </a:tr>
              <a:tr h="627283">
                <a:tc>
                  <a:txBody>
                    <a:bodyPr/>
                    <a:lstStyle/>
                    <a:p>
                      <a:pPr algn="ctr"/>
                      <a:r>
                        <a:rPr lang="en-GB" sz="1600" dirty="0">
                          <a:latin typeface="Times New Roman" panose="02020603050405020304" pitchFamily="18" charset="0"/>
                          <a:cs typeface="Times New Roman" panose="02020603050405020304" pitchFamily="18" charset="0"/>
                        </a:rPr>
                        <a:t>13-14</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685800" rtl="0" eaLnBrk="1" fontAlgn="auto" latinLnBrk="0" hangingPunct="1">
                        <a:lnSpc>
                          <a:spcPct val="100000"/>
                        </a:lnSpc>
                        <a:spcBef>
                          <a:spcPct val="0"/>
                        </a:spcBef>
                        <a:spcAft>
                          <a:spcPct val="0"/>
                        </a:spcAft>
                        <a:buClrTx/>
                        <a:buSzTx/>
                        <a:buFont typeface="Symbol" panose="05050102010706020507" pitchFamily="18" charset="2"/>
                        <a:buNone/>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Project monitoring and earned value management</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Lecture, Discussion</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Case study, Final</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5</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600" dirty="0">
                          <a:latin typeface="Times New Roman" panose="02020603050405020304" pitchFamily="18" charset="0"/>
                          <a:cs typeface="Times New Roman" panose="02020603050405020304" pitchFamily="18" charset="0"/>
                        </a:rPr>
                        <a:t>96-112</a:t>
                      </a:r>
                    </a:p>
                  </a:txBody>
                  <a:tcPr marL="68580" marR="68580" marT="34290" marB="34290"/>
                </a:tc>
                <a:extLst>
                  <a:ext uri="{0D108BD9-81ED-4DB2-BD59-A6C34878D82A}">
                    <a16:rowId xmlns:a16="http://schemas.microsoft.com/office/drawing/2014/main" val="1885970766"/>
                  </a:ext>
                </a:extLst>
              </a:tr>
              <a:tr h="540657">
                <a:tc>
                  <a:txBody>
                    <a:bodyPr/>
                    <a:lstStyle/>
                    <a:p>
                      <a:pPr algn="ctr"/>
                      <a:r>
                        <a:rPr lang="en-GB" sz="1600" dirty="0">
                          <a:latin typeface="Times New Roman" panose="02020603050405020304" pitchFamily="18" charset="0"/>
                          <a:cs typeface="Times New Roman" panose="02020603050405020304" pitchFamily="18" charset="0"/>
                        </a:rPr>
                        <a:t>15-16</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Project review</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Lecture, Discussion</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Final</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 6</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600" dirty="0">
                          <a:latin typeface="Times New Roman" panose="02020603050405020304" pitchFamily="18" charset="0"/>
                          <a:cs typeface="Times New Roman" panose="02020603050405020304" pitchFamily="18" charset="0"/>
                        </a:rPr>
                        <a:t>113-129</a:t>
                      </a:r>
                    </a:p>
                  </a:txBody>
                  <a:tcPr marL="68580" marR="68580" marT="34290" marB="34290"/>
                </a:tc>
                <a:extLst>
                  <a:ext uri="{0D108BD9-81ED-4DB2-BD59-A6C34878D82A}">
                    <a16:rowId xmlns:a16="http://schemas.microsoft.com/office/drawing/2014/main" val="3563825923"/>
                  </a:ext>
                </a:extLst>
              </a:tr>
            </a:tbl>
          </a:graphicData>
        </a:graphic>
      </p:graphicFrame>
      <p:sp>
        <p:nvSpPr>
          <p:cNvPr id="3" name="TextBox 2">
            <a:extLst>
              <a:ext uri="{FF2B5EF4-FFF2-40B4-BE49-F238E27FC236}">
                <a16:creationId xmlns:a16="http://schemas.microsoft.com/office/drawing/2014/main" id="{2D3BFD3A-6604-93F2-7245-8DB9ADCA7FA9}"/>
              </a:ext>
            </a:extLst>
          </p:cNvPr>
          <p:cNvSpPr txBox="1"/>
          <p:nvPr/>
        </p:nvSpPr>
        <p:spPr>
          <a:xfrm>
            <a:off x="544286" y="5096969"/>
            <a:ext cx="7831336" cy="11310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750"/>
              </a:spcAft>
            </a:pPr>
            <a:r>
              <a:rPr lang="en-US" sz="1600" b="1" dirty="0">
                <a:latin typeface="Times New Roman" panose="02020603050405020304" pitchFamily="18" charset="0"/>
                <a:ea typeface="Times New Roman" panose="02020603050405020304" pitchFamily="18" charset="0"/>
              </a:rPr>
              <a:t>References</a:t>
            </a:r>
          </a:p>
          <a:p>
            <a:pPr>
              <a:lnSpc>
                <a:spcPct val="115000"/>
              </a:lnSpc>
              <a:spcAft>
                <a:spcPts val="750"/>
              </a:spcAft>
            </a:pPr>
            <a:r>
              <a:rPr lang="en-US" sz="1600" b="0" i="0" u="none" strike="noStrike" dirty="0">
                <a:solidFill>
                  <a:srgbClr val="000000"/>
                </a:solidFill>
                <a:effectLst/>
                <a:latin typeface="Times New Roman" panose="02020603050405020304" pitchFamily="18" charset="0"/>
              </a:rPr>
              <a:t>1. Project Planning &amp; Control With PERT &amp; CPM - Dr. B.C. </a:t>
            </a:r>
            <a:r>
              <a:rPr lang="en-US" sz="1600" b="0" i="0" u="none" strike="noStrike" dirty="0" err="1">
                <a:solidFill>
                  <a:srgbClr val="000000"/>
                </a:solidFill>
                <a:effectLst/>
                <a:latin typeface="Times New Roman" panose="02020603050405020304" pitchFamily="18" charset="0"/>
              </a:rPr>
              <a:t>Punmia</a:t>
            </a:r>
            <a:r>
              <a:rPr lang="en-US" sz="1600" b="0" i="0" u="none" strike="noStrike" dirty="0">
                <a:solidFill>
                  <a:srgbClr val="000000"/>
                </a:solidFill>
                <a:effectLst/>
                <a:latin typeface="Times New Roman" panose="02020603050405020304" pitchFamily="18" charset="0"/>
              </a:rPr>
              <a:t> &amp; K.K. Khandelwal              </a:t>
            </a:r>
          </a:p>
          <a:p>
            <a:pPr>
              <a:lnSpc>
                <a:spcPct val="115000"/>
              </a:lnSpc>
              <a:spcAft>
                <a:spcPts val="750"/>
              </a:spcAft>
            </a:pPr>
            <a:r>
              <a:rPr lang="en-US" sz="1600" b="0" i="0" u="none" strike="noStrike" dirty="0">
                <a:solidFill>
                  <a:srgbClr val="000000"/>
                </a:solidFill>
                <a:effectLst/>
                <a:latin typeface="Times New Roman" panose="02020603050405020304" pitchFamily="18" charset="0"/>
              </a:rPr>
              <a:t>2. PERT &amp; CPM - </a:t>
            </a:r>
            <a:r>
              <a:rPr lang="en-US" sz="1600" b="0" i="0" u="none" strike="noStrike" dirty="0" err="1">
                <a:solidFill>
                  <a:srgbClr val="000000"/>
                </a:solidFill>
                <a:effectLst/>
                <a:latin typeface="Times New Roman" panose="02020603050405020304" pitchFamily="18" charset="0"/>
              </a:rPr>
              <a:t>L.S.Srinath</a:t>
            </a:r>
            <a:r>
              <a:rPr lang="en-US" sz="1600" dirty="0"/>
              <a:t> </a:t>
            </a:r>
            <a:endParaRPr lang="en-US" sz="1600" dirty="0">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2AAA5B3-F0B1-BDC9-E428-5061F9C41BCD}"/>
              </a:ext>
            </a:extLst>
          </p:cNvPr>
          <p:cNvSpPr>
            <a:spLocks noGrp="1"/>
          </p:cNvSpPr>
          <p:nvPr>
            <p:ph type="sldNum" sz="quarter" idx="12"/>
          </p:nvPr>
        </p:nvSpPr>
        <p:spPr/>
        <p:txBody>
          <a:bodyPr/>
          <a:lstStyle/>
          <a:p>
            <a:fld id="{74D176D1-BC84-44D9-9E2B-F40FD01EB285}" type="slidenum">
              <a:rPr lang="en-US" sz="1200" smtClean="0"/>
              <a:t>6</a:t>
            </a:fld>
            <a:endParaRPr lang="en-US" sz="1200"/>
          </a:p>
        </p:txBody>
      </p:sp>
    </p:spTree>
    <p:extLst>
      <p:ext uri="{BB962C8B-B14F-4D97-AF65-F5344CB8AC3E}">
        <p14:creationId xmlns:p14="http://schemas.microsoft.com/office/powerpoint/2010/main" val="352035209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Pert-and-CPM-26-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CB35460-ABCA-2688-B898-66204E3B59CD}"/>
              </a:ext>
            </a:extLst>
          </p:cNvPr>
          <p:cNvSpPr>
            <a:spLocks noGrp="1"/>
          </p:cNvSpPr>
          <p:nvPr>
            <p:ph type="sldNum" sz="quarter" idx="12"/>
          </p:nvPr>
        </p:nvSpPr>
        <p:spPr/>
        <p:txBody>
          <a:bodyPr/>
          <a:lstStyle/>
          <a:p>
            <a:fld id="{C1FF6DA9-008F-8B48-92A6-B652298478BF}" type="slidenum">
              <a:rPr lang="en-US" smtClean="0"/>
              <a:t>60</a:t>
            </a:fld>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Pert-and-CPM-27-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6F748B6F-6806-E77D-9DF7-80FDC975ACA4}"/>
              </a:ext>
            </a:extLst>
          </p:cNvPr>
          <p:cNvSpPr>
            <a:spLocks noGrp="1"/>
          </p:cNvSpPr>
          <p:nvPr>
            <p:ph type="sldNum" sz="quarter" idx="12"/>
          </p:nvPr>
        </p:nvSpPr>
        <p:spPr/>
        <p:txBody>
          <a:bodyPr/>
          <a:lstStyle/>
          <a:p>
            <a:fld id="{C1FF6DA9-008F-8B48-92A6-B652298478BF}" type="slidenum">
              <a:rPr lang="en-US" smtClean="0"/>
              <a:t>61</a:t>
            </a:fld>
            <a:endParaRPr lang="en-US"/>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Pert-and-CPM-28-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B8750780-4CEF-287F-AC8E-579A7C000561}"/>
              </a:ext>
            </a:extLst>
          </p:cNvPr>
          <p:cNvSpPr>
            <a:spLocks noGrp="1"/>
          </p:cNvSpPr>
          <p:nvPr>
            <p:ph type="sldNum" sz="quarter" idx="12"/>
          </p:nvPr>
        </p:nvSpPr>
        <p:spPr/>
        <p:txBody>
          <a:bodyPr/>
          <a:lstStyle/>
          <a:p>
            <a:fld id="{C1FF6DA9-008F-8B48-92A6-B652298478BF}" type="slidenum">
              <a:rPr lang="en-US" smtClean="0"/>
              <a:t>62</a:t>
            </a:fld>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Pert-and-CPM-29-2048.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07FFB1B0-3655-C3E6-B7BA-1AFA3EB8EFFF}"/>
              </a:ext>
            </a:extLst>
          </p:cNvPr>
          <p:cNvSpPr>
            <a:spLocks noGrp="1"/>
          </p:cNvSpPr>
          <p:nvPr>
            <p:ph type="sldNum" sz="quarter" idx="12"/>
          </p:nvPr>
        </p:nvSpPr>
        <p:spPr/>
        <p:txBody>
          <a:bodyPr/>
          <a:lstStyle/>
          <a:p>
            <a:fld id="{C1FF6DA9-008F-8B48-92A6-B652298478BF}" type="slidenum">
              <a:rPr lang="en-US" smtClean="0"/>
              <a:t>63</a:t>
            </a:fld>
            <a:endParaRPr lang="en-US"/>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CPM-AND-PERT-16-2048.jpg"/>
          <p:cNvPicPr>
            <a:picLocks noChangeAspect="1"/>
          </p:cNvPicPr>
          <p:nvPr/>
        </p:nvPicPr>
        <p:blipFill>
          <a:blip r:embed="rId2">
            <a:duotone>
              <a:prstClr val="black"/>
              <a:schemeClr val="accent2">
                <a:tint val="45000"/>
                <a:satMod val="400000"/>
              </a:schemeClr>
            </a:duotone>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DB86DDD4-F0A8-CF12-E145-5876E4B39DA3}"/>
              </a:ext>
            </a:extLst>
          </p:cNvPr>
          <p:cNvSpPr txBox="1"/>
          <p:nvPr/>
        </p:nvSpPr>
        <p:spPr>
          <a:xfrm>
            <a:off x="2172929" y="1936954"/>
            <a:ext cx="226142" cy="369332"/>
          </a:xfrm>
          <a:prstGeom prst="rect">
            <a:avLst/>
          </a:prstGeom>
          <a:solidFill>
            <a:srgbClr val="FF9999"/>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ED3645C-E6FE-8400-8FF7-3586361ED7C2}"/>
              </a:ext>
            </a:extLst>
          </p:cNvPr>
          <p:cNvSpPr>
            <a:spLocks noGrp="1"/>
          </p:cNvSpPr>
          <p:nvPr>
            <p:ph type="sldNum" sz="quarter" idx="12"/>
          </p:nvPr>
        </p:nvSpPr>
        <p:spPr/>
        <p:txBody>
          <a:bodyPr/>
          <a:lstStyle/>
          <a:p>
            <a:fld id="{C1FF6DA9-008F-8B48-92A6-B652298478BF}" type="slidenum">
              <a:rPr lang="en-US" smtClean="0"/>
              <a:t>64</a:t>
            </a:fld>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9A00A-3E04-5BB6-551F-62D473BF4844}"/>
              </a:ext>
            </a:extLst>
          </p:cNvPr>
          <p:cNvSpPr txBox="1"/>
          <p:nvPr/>
        </p:nvSpPr>
        <p:spPr>
          <a:xfrm>
            <a:off x="1061884" y="2439339"/>
            <a:ext cx="7020232" cy="18774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PERT: Time Estimates</a:t>
            </a:r>
          </a:p>
          <a:p>
            <a:pPr algn="ctr"/>
            <a:endParaRPr lang="en-US" sz="4000" b="1">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(Week 7-9)</a:t>
            </a:r>
          </a:p>
        </p:txBody>
      </p:sp>
      <p:sp>
        <p:nvSpPr>
          <p:cNvPr id="3" name="Slide Number Placeholder 2">
            <a:extLst>
              <a:ext uri="{FF2B5EF4-FFF2-40B4-BE49-F238E27FC236}">
                <a16:creationId xmlns:a16="http://schemas.microsoft.com/office/drawing/2014/main" id="{551BC8F4-8622-25F9-257B-7161177B35F7}"/>
              </a:ext>
            </a:extLst>
          </p:cNvPr>
          <p:cNvSpPr>
            <a:spLocks noGrp="1"/>
          </p:cNvSpPr>
          <p:nvPr>
            <p:ph type="sldNum" sz="quarter" idx="12"/>
          </p:nvPr>
        </p:nvSpPr>
        <p:spPr/>
        <p:txBody>
          <a:bodyPr/>
          <a:lstStyle/>
          <a:p>
            <a:fld id="{C1FF6DA9-008F-8B48-92A6-B652298478BF}" type="slidenum">
              <a:rPr lang="en-US" smtClean="0"/>
              <a:t>65</a:t>
            </a:fld>
            <a:endParaRPr lang="en-US"/>
          </a:p>
        </p:txBody>
      </p:sp>
      <p:pic>
        <p:nvPicPr>
          <p:cNvPr id="4" name="Picture 3">
            <a:extLst>
              <a:ext uri="{FF2B5EF4-FFF2-40B4-BE49-F238E27FC236}">
                <a16:creationId xmlns:a16="http://schemas.microsoft.com/office/drawing/2014/main" id="{CC0228D6-2C0A-BE90-BE2B-8B02D802E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34989715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P-E-R-T-1-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44E13E1-1DAE-E7D8-D1AC-F15F3CEF9ED7}"/>
              </a:ext>
            </a:extLst>
          </p:cNvPr>
          <p:cNvSpPr>
            <a:spLocks noGrp="1"/>
          </p:cNvSpPr>
          <p:nvPr>
            <p:ph type="sldNum" sz="quarter" idx="12"/>
          </p:nvPr>
        </p:nvSpPr>
        <p:spPr/>
        <p:txBody>
          <a:bodyPr/>
          <a:lstStyle/>
          <a:p>
            <a:fld id="{C1FF6DA9-008F-8B48-92A6-B652298478BF}" type="slidenum">
              <a:rPr lang="en-US" smtClean="0"/>
              <a:t>66</a:t>
            </a:fld>
            <a:endParaRPr lang="en-US"/>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E-R-T-2-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6354509C-72F6-78B4-4220-57025F306BC1}"/>
              </a:ext>
            </a:extLst>
          </p:cNvPr>
          <p:cNvSpPr>
            <a:spLocks noGrp="1"/>
          </p:cNvSpPr>
          <p:nvPr>
            <p:ph type="sldNum" sz="quarter" idx="12"/>
          </p:nvPr>
        </p:nvSpPr>
        <p:spPr/>
        <p:txBody>
          <a:bodyPr/>
          <a:lstStyle/>
          <a:p>
            <a:fld id="{C1FF6DA9-008F-8B48-92A6-B652298478BF}" type="slidenum">
              <a:rPr lang="en-US" smtClean="0"/>
              <a:t>67</a:t>
            </a:fld>
            <a:endParaRPr 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E-R-T-3-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F6D27673-7698-7F86-04C8-251C442AA2CE}"/>
              </a:ext>
            </a:extLst>
          </p:cNvPr>
          <p:cNvSpPr>
            <a:spLocks noGrp="1"/>
          </p:cNvSpPr>
          <p:nvPr>
            <p:ph type="sldNum" sz="quarter" idx="12"/>
          </p:nvPr>
        </p:nvSpPr>
        <p:spPr/>
        <p:txBody>
          <a:bodyPr/>
          <a:lstStyle/>
          <a:p>
            <a:fld id="{C1FF6DA9-008F-8B48-92A6-B652298478BF}" type="slidenum">
              <a:rPr lang="en-US" smtClean="0"/>
              <a:t>68</a:t>
            </a:fld>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P-E-R-T-4-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1B5A961-4888-A0A9-E729-637C14490373}"/>
              </a:ext>
            </a:extLst>
          </p:cNvPr>
          <p:cNvSpPr>
            <a:spLocks noGrp="1"/>
          </p:cNvSpPr>
          <p:nvPr>
            <p:ph type="sldNum" sz="quarter" idx="12"/>
          </p:nvPr>
        </p:nvSpPr>
        <p:spPr/>
        <p:txBody>
          <a:bodyPr/>
          <a:lstStyle/>
          <a:p>
            <a:fld id="{C1FF6DA9-008F-8B48-92A6-B652298478BF}" type="slidenum">
              <a:rPr lang="en-US" smtClean="0"/>
              <a:t>69</a:t>
            </a:fld>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973B7-B599-4B80-5935-9C7CF4318A37}"/>
              </a:ext>
            </a:extLst>
          </p:cNvPr>
          <p:cNvSpPr>
            <a:spLocks noGrp="1"/>
          </p:cNvSpPr>
          <p:nvPr>
            <p:ph type="sldNum" sz="quarter" idx="12"/>
          </p:nvPr>
        </p:nvSpPr>
        <p:spPr/>
        <p:txBody>
          <a:bodyPr/>
          <a:lstStyle/>
          <a:p>
            <a:fld id="{74D176D1-BC84-44D9-9E2B-F40FD01EB285}" type="slidenum">
              <a:rPr lang="en-US" sz="1200" smtClean="0"/>
              <a:t>7</a:t>
            </a:fld>
            <a:endParaRPr lang="en-US" sz="1200" dirty="0"/>
          </a:p>
        </p:txBody>
      </p:sp>
      <p:graphicFrame>
        <p:nvGraphicFramePr>
          <p:cNvPr id="6" name="Table 5">
            <a:extLst>
              <a:ext uri="{FF2B5EF4-FFF2-40B4-BE49-F238E27FC236}">
                <a16:creationId xmlns:a16="http://schemas.microsoft.com/office/drawing/2014/main" id="{91D8B2A1-048F-4807-2A69-14040DC5C265}"/>
              </a:ext>
            </a:extLst>
          </p:cNvPr>
          <p:cNvGraphicFramePr>
            <a:graphicFrameLocks noGrp="1"/>
          </p:cNvGraphicFramePr>
          <p:nvPr/>
        </p:nvGraphicFramePr>
        <p:xfrm>
          <a:off x="628650" y="1242041"/>
          <a:ext cx="7886699" cy="2434336"/>
        </p:xfrm>
        <a:graphic>
          <a:graphicData uri="http://schemas.openxmlformats.org/drawingml/2006/table">
            <a:tbl>
              <a:tblPr firstRow="1" firstCol="1" lastRow="1" lastCol="1" bandRow="1" bandCol="1"/>
              <a:tblGrid>
                <a:gridCol w="2038331">
                  <a:extLst>
                    <a:ext uri="{9D8B030D-6E8A-4147-A177-3AD203B41FA5}">
                      <a16:colId xmlns:a16="http://schemas.microsoft.com/office/drawing/2014/main" val="2888850317"/>
                    </a:ext>
                  </a:extLst>
                </a:gridCol>
                <a:gridCol w="894531">
                  <a:extLst>
                    <a:ext uri="{9D8B030D-6E8A-4147-A177-3AD203B41FA5}">
                      <a16:colId xmlns:a16="http://schemas.microsoft.com/office/drawing/2014/main" val="510526172"/>
                    </a:ext>
                  </a:extLst>
                </a:gridCol>
                <a:gridCol w="1426200">
                  <a:extLst>
                    <a:ext uri="{9D8B030D-6E8A-4147-A177-3AD203B41FA5}">
                      <a16:colId xmlns:a16="http://schemas.microsoft.com/office/drawing/2014/main" val="278779417"/>
                    </a:ext>
                  </a:extLst>
                </a:gridCol>
                <a:gridCol w="1016010">
                  <a:extLst>
                    <a:ext uri="{9D8B030D-6E8A-4147-A177-3AD203B41FA5}">
                      <a16:colId xmlns:a16="http://schemas.microsoft.com/office/drawing/2014/main" val="2336656898"/>
                    </a:ext>
                  </a:extLst>
                </a:gridCol>
                <a:gridCol w="2511627">
                  <a:extLst>
                    <a:ext uri="{9D8B030D-6E8A-4147-A177-3AD203B41FA5}">
                      <a16:colId xmlns:a16="http://schemas.microsoft.com/office/drawing/2014/main" val="3991210824"/>
                    </a:ext>
                  </a:extLst>
                </a:gridCol>
              </a:tblGrid>
              <a:tr h="747395">
                <a:tc>
                  <a:txBody>
                    <a:bodyPr/>
                    <a:lstStyle/>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Bloom’s Category Marks </a:t>
                      </a:r>
                    </a:p>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(out of 120)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(60)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Assignments</a:t>
                      </a:r>
                      <a:endParaRPr lang="en-US" sz="1600" dirty="0">
                        <a:effectLst/>
                        <a:latin typeface="Calibri" panose="020F0502020204030204" pitchFamily="34" charset="0"/>
                        <a:ea typeface="Calibri" panose="020F0502020204030204" pitchFamily="34" charset="0"/>
                      </a:endParaRPr>
                    </a:p>
                    <a:p>
                      <a:pPr marL="0"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88900" algn="ctr">
                        <a:lnSpc>
                          <a:spcPct val="115000"/>
                        </a:lnSpc>
                        <a:spcAft>
                          <a:spcPts val="1000"/>
                        </a:spcAft>
                      </a:pPr>
                      <a:r>
                        <a:rPr lang="en-US" sz="1600" b="1" spc="-5" dirty="0">
                          <a:effectLst/>
                          <a:latin typeface="Times New Roman" panose="02020603050405020304" pitchFamily="18" charset="0"/>
                          <a:ea typeface="Times New Roman" panose="02020603050405020304" pitchFamily="18" charset="0"/>
                        </a:rPr>
                        <a:t>Quizzes</a:t>
                      </a:r>
                      <a:endParaRPr lang="en-US" sz="1600" dirty="0">
                        <a:effectLst/>
                        <a:latin typeface="Calibri" panose="020F0502020204030204" pitchFamily="34" charset="0"/>
                        <a:ea typeface="Calibri" panose="020F0502020204030204" pitchFamily="34" charset="0"/>
                      </a:endParaRPr>
                    </a:p>
                    <a:p>
                      <a:pPr marL="0" marR="1136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628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External Participation in Curricular/Co-Curricular Activities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867205"/>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Remember</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808355" marR="847725" algn="l">
                        <a:lnSpc>
                          <a:spcPct val="115000"/>
                        </a:lnSpc>
                        <a:spcAft>
                          <a:spcPts val="1000"/>
                        </a:spcAft>
                      </a:pPr>
                      <a:r>
                        <a:rPr lang="en-US" sz="1400" dirty="0">
                          <a:effectLst/>
                          <a:latin typeface="Times New Roman" panose="02020603050405020304" pitchFamily="18" charset="0"/>
                          <a:cs typeface="Times New Roman" panose="02020603050405020304" pitchFamily="18" charset="0"/>
                        </a:rPr>
                        <a:t>Attendance</a:t>
                      </a:r>
                    </a:p>
                    <a:p>
                      <a:pPr marL="808355" marR="847725" algn="l">
                        <a:lnSpc>
                          <a:spcPct val="115000"/>
                        </a:lnSpc>
                        <a:spcAft>
                          <a:spcPts val="1000"/>
                        </a:spcAft>
                      </a:pPr>
                      <a:r>
                        <a:rPr lang="en-US" sz="1600" dirty="0">
                          <a:effectLst/>
                          <a:latin typeface="Times New Roman" panose="02020603050405020304" pitchFamily="18" charset="0"/>
                          <a:cs typeface="Times New Roman" panose="02020603050405020304" pitchFamily="18" charset="0"/>
                        </a:rPr>
                        <a:t>      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946571"/>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380305"/>
                  </a:ext>
                </a:extLst>
              </a:tr>
              <a:tr h="19875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Apply</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16950"/>
                  </a:ext>
                </a:extLst>
              </a:tr>
              <a:tr h="19431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Analyze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232607"/>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Evaluate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90218"/>
                  </a:ext>
                </a:extLst>
              </a:tr>
              <a:tr h="19240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Create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8754006"/>
                  </a:ext>
                </a:extLst>
              </a:tr>
            </a:tbl>
          </a:graphicData>
        </a:graphic>
      </p:graphicFrame>
      <p:graphicFrame>
        <p:nvGraphicFramePr>
          <p:cNvPr id="7" name="Table 6">
            <a:extLst>
              <a:ext uri="{FF2B5EF4-FFF2-40B4-BE49-F238E27FC236}">
                <a16:creationId xmlns:a16="http://schemas.microsoft.com/office/drawing/2014/main" id="{E947F04C-150B-043E-FC5B-687FAE7527D6}"/>
              </a:ext>
            </a:extLst>
          </p:cNvPr>
          <p:cNvGraphicFramePr>
            <a:graphicFrameLocks noGrp="1"/>
          </p:cNvGraphicFramePr>
          <p:nvPr/>
        </p:nvGraphicFramePr>
        <p:xfrm>
          <a:off x="628650" y="4539670"/>
          <a:ext cx="7886700" cy="1838452"/>
        </p:xfrm>
        <a:graphic>
          <a:graphicData uri="http://schemas.openxmlformats.org/drawingml/2006/table">
            <a:tbl>
              <a:tblPr firstRow="1" firstCol="1" lastRow="1" lastCol="1" bandRow="1" bandCol="1"/>
              <a:tblGrid>
                <a:gridCol w="4151559">
                  <a:extLst>
                    <a:ext uri="{9D8B030D-6E8A-4147-A177-3AD203B41FA5}">
                      <a16:colId xmlns:a16="http://schemas.microsoft.com/office/drawing/2014/main" val="3587718015"/>
                    </a:ext>
                  </a:extLst>
                </a:gridCol>
                <a:gridCol w="3735141">
                  <a:extLst>
                    <a:ext uri="{9D8B030D-6E8A-4147-A177-3AD203B41FA5}">
                      <a16:colId xmlns:a16="http://schemas.microsoft.com/office/drawing/2014/main" val="749789119"/>
                    </a:ext>
                  </a:extLst>
                </a:gridCol>
              </a:tblGrid>
              <a:tr h="234061">
                <a:tc>
                  <a:txBody>
                    <a:bodyPr/>
                    <a:lstStyle/>
                    <a:p>
                      <a:pPr marL="6350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Bloom’s Category</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Tests</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326490"/>
                  </a:ext>
                </a:extLst>
              </a:tr>
              <a:tr h="23406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523249"/>
                  </a:ext>
                </a:extLst>
              </a:tr>
              <a:tr h="234061">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9076765"/>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550840"/>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12968"/>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838057"/>
                  </a:ext>
                </a:extLst>
              </a:tr>
              <a:tr h="228367">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083797"/>
                  </a:ext>
                </a:extLst>
              </a:tr>
            </a:tbl>
          </a:graphicData>
        </a:graphic>
      </p:graphicFrame>
      <p:sp>
        <p:nvSpPr>
          <p:cNvPr id="8" name="TextBox 7">
            <a:extLst>
              <a:ext uri="{FF2B5EF4-FFF2-40B4-BE49-F238E27FC236}">
                <a16:creationId xmlns:a16="http://schemas.microsoft.com/office/drawing/2014/main" id="{A2BA9F5B-8D32-7681-808B-44FDC1B2E457}"/>
              </a:ext>
            </a:extLst>
          </p:cNvPr>
          <p:cNvSpPr txBox="1"/>
          <p:nvPr/>
        </p:nvSpPr>
        <p:spPr>
          <a:xfrm>
            <a:off x="533400" y="361842"/>
            <a:ext cx="5619750" cy="768928"/>
          </a:xfrm>
          <a:prstGeom prst="rect">
            <a:avLst/>
          </a:prstGeom>
          <a:noFill/>
        </p:spPr>
        <p:txBody>
          <a:bodyPr wrap="square" rtlCol="0">
            <a:spAutoFit/>
          </a:bodyPr>
          <a:lstStyle/>
          <a:p>
            <a:pPr marL="0" marR="0">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ASSESSMENT PATTERN</a:t>
            </a:r>
            <a:endParaRPr lang="en-US" sz="1600" dirty="0">
              <a:effectLst/>
              <a:latin typeface="Calibri" panose="020F0502020204030204" pitchFamily="34" charset="0"/>
              <a:ea typeface="Calibri" panose="020F0502020204030204" pitchFamily="34" charset="0"/>
            </a:endParaRPr>
          </a:p>
          <a:p>
            <a:pPr marL="0" marR="0" algn="just">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CIE-Continuous Internal Evaluation (120 Marks)</a:t>
            </a:r>
            <a:endParaRPr lang="en-US" sz="16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53D257B-DE1D-63A2-7CEA-E3AC1355FC6D}"/>
              </a:ext>
            </a:extLst>
          </p:cNvPr>
          <p:cNvSpPr txBox="1"/>
          <p:nvPr/>
        </p:nvSpPr>
        <p:spPr>
          <a:xfrm>
            <a:off x="533400" y="4114800"/>
            <a:ext cx="5619750" cy="357534"/>
          </a:xfrm>
          <a:prstGeom prst="rect">
            <a:avLst/>
          </a:prstGeom>
          <a:noFill/>
        </p:spPr>
        <p:txBody>
          <a:bodyPr wrap="square" rtlCol="0">
            <a:spAutoFit/>
          </a:bodyPr>
          <a:lstStyle/>
          <a:p>
            <a:pPr marL="0" marR="0">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SEE- Semester End Examination (80 Marks)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053658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P-E-R-T-5-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46DAD686-FF92-8E1C-FBBD-9EAB60609B16}"/>
              </a:ext>
            </a:extLst>
          </p:cNvPr>
          <p:cNvSpPr>
            <a:spLocks noGrp="1"/>
          </p:cNvSpPr>
          <p:nvPr>
            <p:ph type="sldNum" sz="quarter" idx="12"/>
          </p:nvPr>
        </p:nvSpPr>
        <p:spPr/>
        <p:txBody>
          <a:bodyPr/>
          <a:lstStyle/>
          <a:p>
            <a:fld id="{C1FF6DA9-008F-8B48-92A6-B652298478BF}" type="slidenum">
              <a:rPr lang="en-US" smtClean="0"/>
              <a:t>70</a:t>
            </a:fld>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P-E-R-T-6-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2F71C7C3-1CFA-5B2A-A249-EB210E3DECE9}"/>
              </a:ext>
            </a:extLst>
          </p:cNvPr>
          <p:cNvSpPr>
            <a:spLocks noGrp="1"/>
          </p:cNvSpPr>
          <p:nvPr>
            <p:ph type="sldNum" sz="quarter" idx="12"/>
          </p:nvPr>
        </p:nvSpPr>
        <p:spPr/>
        <p:txBody>
          <a:bodyPr/>
          <a:lstStyle/>
          <a:p>
            <a:fld id="{C1FF6DA9-008F-8B48-92A6-B652298478BF}" type="slidenum">
              <a:rPr lang="en-US" smtClean="0"/>
              <a:t>71</a:t>
            </a:fld>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P-E-R-T-7-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687DCD23-CD1B-5F5F-1E76-15C461B9F7FD}"/>
              </a:ext>
            </a:extLst>
          </p:cNvPr>
          <p:cNvSpPr>
            <a:spLocks noGrp="1"/>
          </p:cNvSpPr>
          <p:nvPr>
            <p:ph type="sldNum" sz="quarter" idx="12"/>
          </p:nvPr>
        </p:nvSpPr>
        <p:spPr/>
        <p:txBody>
          <a:bodyPr/>
          <a:lstStyle/>
          <a:p>
            <a:fld id="{C1FF6DA9-008F-8B48-92A6-B652298478BF}" type="slidenum">
              <a:rPr lang="en-US" smtClean="0"/>
              <a:t>72</a:t>
            </a:fld>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P-E-R-T-14-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BF993DB4-E779-2B5C-7A20-3D148D708238}"/>
              </a:ext>
            </a:extLst>
          </p:cNvPr>
          <p:cNvSpPr>
            <a:spLocks noGrp="1"/>
          </p:cNvSpPr>
          <p:nvPr>
            <p:ph type="sldNum" sz="quarter" idx="12"/>
          </p:nvPr>
        </p:nvSpPr>
        <p:spPr/>
        <p:txBody>
          <a:bodyPr/>
          <a:lstStyle/>
          <a:p>
            <a:fld id="{C1FF6DA9-008F-8B48-92A6-B652298478BF}" type="slidenum">
              <a:rPr lang="en-US" smtClean="0"/>
              <a:t>73</a:t>
            </a:fld>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P-E-R-T-18-2048.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9032D54-A862-6F97-034D-22C1192BC259}"/>
              </a:ext>
            </a:extLst>
          </p:cNvPr>
          <p:cNvSpPr>
            <a:spLocks noGrp="1"/>
          </p:cNvSpPr>
          <p:nvPr>
            <p:ph type="sldNum" sz="quarter" idx="12"/>
          </p:nvPr>
        </p:nvSpPr>
        <p:spPr/>
        <p:txBody>
          <a:bodyPr/>
          <a:lstStyle/>
          <a:p>
            <a:fld id="{C1FF6DA9-008F-8B48-92A6-B652298478BF}" type="slidenum">
              <a:rPr lang="en-US" smtClean="0"/>
              <a:t>74</a:t>
            </a:fld>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P-E-R-T-19-2048.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3AD4333-FF73-740A-64B2-8FBA7D2858A5}"/>
              </a:ext>
            </a:extLst>
          </p:cNvPr>
          <p:cNvSpPr>
            <a:spLocks noGrp="1"/>
          </p:cNvSpPr>
          <p:nvPr>
            <p:ph type="sldNum" sz="quarter" idx="12"/>
          </p:nvPr>
        </p:nvSpPr>
        <p:spPr/>
        <p:txBody>
          <a:bodyPr/>
          <a:lstStyle/>
          <a:p>
            <a:fld id="{C1FF6DA9-008F-8B48-92A6-B652298478BF}" type="slidenum">
              <a:rPr lang="en-US" smtClean="0"/>
              <a:t>75</a:t>
            </a:fld>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P-E-R-T-36-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6991AF37-2B6D-D515-A306-0436FC153D4F}"/>
              </a:ext>
            </a:extLst>
          </p:cNvPr>
          <p:cNvSpPr>
            <a:spLocks noGrp="1"/>
          </p:cNvSpPr>
          <p:nvPr>
            <p:ph type="sldNum" sz="quarter" idx="12"/>
          </p:nvPr>
        </p:nvSpPr>
        <p:spPr/>
        <p:txBody>
          <a:bodyPr/>
          <a:lstStyle/>
          <a:p>
            <a:fld id="{C1FF6DA9-008F-8B48-92A6-B652298478BF}" type="slidenum">
              <a:rPr lang="en-US" smtClean="0"/>
              <a:t>76</a:t>
            </a:fld>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P-E-R-T-37-2048.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BA2F6B36-3196-2F7C-63F6-3900B5A58339}"/>
              </a:ext>
            </a:extLst>
          </p:cNvPr>
          <p:cNvSpPr>
            <a:spLocks noGrp="1"/>
          </p:cNvSpPr>
          <p:nvPr>
            <p:ph type="sldNum" sz="quarter" idx="12"/>
          </p:nvPr>
        </p:nvSpPr>
        <p:spPr/>
        <p:txBody>
          <a:bodyPr/>
          <a:lstStyle/>
          <a:p>
            <a:fld id="{C1FF6DA9-008F-8B48-92A6-B652298478BF}" type="slidenum">
              <a:rPr lang="en-US" smtClean="0"/>
              <a:t>77</a:t>
            </a:fld>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P-E-R-T-38-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46B5400F-C119-27A4-796C-7CD08FC6F4EC}"/>
              </a:ext>
            </a:extLst>
          </p:cNvPr>
          <p:cNvSpPr>
            <a:spLocks noGrp="1"/>
          </p:cNvSpPr>
          <p:nvPr>
            <p:ph type="sldNum" sz="quarter" idx="12"/>
          </p:nvPr>
        </p:nvSpPr>
        <p:spPr/>
        <p:txBody>
          <a:bodyPr/>
          <a:lstStyle/>
          <a:p>
            <a:fld id="{C1FF6DA9-008F-8B48-92A6-B652298478BF}" type="slidenum">
              <a:rPr lang="en-US" smtClean="0"/>
              <a:t>78</a:t>
            </a:fld>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P-E-R-T-39-2048.jpg"/>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FE93E113-85DA-0C11-14D2-DC8924088AFC}"/>
              </a:ext>
            </a:extLst>
          </p:cNvPr>
          <p:cNvSpPr>
            <a:spLocks noGrp="1"/>
          </p:cNvSpPr>
          <p:nvPr>
            <p:ph type="sldNum" sz="quarter" idx="12"/>
          </p:nvPr>
        </p:nvSpPr>
        <p:spPr/>
        <p:txBody>
          <a:bodyPr/>
          <a:lstStyle/>
          <a:p>
            <a:fld id="{C1FF6DA9-008F-8B48-92A6-B652298478BF}" type="slidenum">
              <a:rPr lang="en-US" smtClean="0"/>
              <a:t>79</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1061884" y="2286000"/>
            <a:ext cx="7020232" cy="249299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Concepts of </a:t>
            </a:r>
          </a:p>
          <a:p>
            <a:pPr marL="0" marR="0" lvl="0" indent="0" algn="ctr">
              <a:buFont typeface="Symbol" panose="05050102010706020507" pitchFamily="18" charset="2"/>
              <a:buNone/>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Project and Program</a:t>
            </a:r>
          </a:p>
          <a:p>
            <a:pPr algn="ctr"/>
            <a:endParaRPr lang="en-US" sz="4000" b="1" dirty="0">
              <a:latin typeface="Times New Roman" panose="02020603050405020304" pitchFamily="18" charset="0"/>
              <a:cs typeface="Times New Roman" panose="02020603050405020304" pitchFamily="18" charset="0"/>
            </a:endParaRPr>
          </a:p>
          <a:p>
            <a:pPr algn="ctr"/>
            <a:r>
              <a:rPr lang="en-US" sz="3600" b="1" dirty="0">
                <a:solidFill>
                  <a:srgbClr val="FF0000"/>
                </a:solidFill>
                <a:latin typeface="Times New Roman" panose="02020603050405020304" pitchFamily="18" charset="0"/>
                <a:cs typeface="Times New Roman" panose="02020603050405020304" pitchFamily="18" charset="0"/>
              </a:rPr>
              <a:t>(Week 1)</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smtClean="0"/>
              <a:t>8</a:t>
            </a:fld>
            <a:endParaRPr lang="en-US"/>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368552383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3832" y="2567159"/>
            <a:ext cx="4836335" cy="18774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a:latin typeface="Times New Roman" panose="02020603050405020304" pitchFamily="18" charset="0"/>
                <a:cs typeface="Times New Roman" panose="02020603050405020304" pitchFamily="18" charset="0"/>
              </a:rPr>
              <a:t>Cash Flow Analysis</a:t>
            </a:r>
          </a:p>
          <a:p>
            <a:endParaRPr lang="en-US" sz="4000" b="1">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(Week 10-11)</a:t>
            </a:r>
          </a:p>
        </p:txBody>
      </p:sp>
      <p:sp>
        <p:nvSpPr>
          <p:cNvPr id="2" name="Slide Number Placeholder 1">
            <a:extLst>
              <a:ext uri="{FF2B5EF4-FFF2-40B4-BE49-F238E27FC236}">
                <a16:creationId xmlns:a16="http://schemas.microsoft.com/office/drawing/2014/main" id="{5984252F-F9E8-10B7-AD92-AC3C642326E4}"/>
              </a:ext>
            </a:extLst>
          </p:cNvPr>
          <p:cNvSpPr>
            <a:spLocks noGrp="1"/>
          </p:cNvSpPr>
          <p:nvPr>
            <p:ph type="sldNum" sz="quarter" idx="12"/>
          </p:nvPr>
        </p:nvSpPr>
        <p:spPr/>
        <p:txBody>
          <a:bodyPr/>
          <a:lstStyle/>
          <a:p>
            <a:fld id="{50E52BA6-7972-44DA-AEF6-5A97432FF243}" type="slidenum">
              <a:rPr lang="en-US" smtClean="0"/>
              <a:t>80</a:t>
            </a:fld>
            <a:endParaRPr lang="en-US"/>
          </a:p>
        </p:txBody>
      </p:sp>
      <p:pic>
        <p:nvPicPr>
          <p:cNvPr id="3" name="Picture 2">
            <a:extLst>
              <a:ext uri="{FF2B5EF4-FFF2-40B4-BE49-F238E27FC236}">
                <a16:creationId xmlns:a16="http://schemas.microsoft.com/office/drawing/2014/main" id="{A8A63E79-E0EF-4D15-97B9-CB08501EA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8029324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04BFF-4227-E60A-F39D-52FCC2E2ADF0}"/>
              </a:ext>
            </a:extLst>
          </p:cNvPr>
          <p:cNvSpPr txBox="1"/>
          <p:nvPr/>
        </p:nvSpPr>
        <p:spPr>
          <a:xfrm>
            <a:off x="657808" y="1912776"/>
            <a:ext cx="7828384" cy="368068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1800" b="1">
                <a:solidFill>
                  <a:srgbClr val="000000"/>
                </a:solidFill>
                <a:effectLst/>
                <a:latin typeface="Times New Roman" panose="02020603050405020304" pitchFamily="18" charset="0"/>
                <a:ea typeface="Times New Roman" panose="02020603050405020304" pitchFamily="18" charset="0"/>
              </a:rPr>
              <a:t>Internal Rate of Return (I.R.R): </a:t>
            </a:r>
            <a:r>
              <a:rPr lang="en-US" sz="1800">
                <a:solidFill>
                  <a:srgbClr val="000000"/>
                </a:solidFill>
                <a:effectLst/>
                <a:latin typeface="Times New Roman" panose="02020603050405020304" pitchFamily="18" charset="0"/>
                <a:ea typeface="Times New Roman" panose="02020603050405020304" pitchFamily="18" charset="0"/>
              </a:rPr>
              <a:t>I.R.R of a project is the discount rate which makes its net present value equals to zero.</a:t>
            </a:r>
          </a:p>
          <a:p>
            <a:pPr algn="just"/>
            <a:endParaRPr lang="en-US">
              <a:solidFill>
                <a:srgbClr val="000000"/>
              </a:solidFill>
              <a:latin typeface="Times New Roman" panose="02020603050405020304" pitchFamily="18" charset="0"/>
              <a:ea typeface="Times New Roman" panose="02020603050405020304" pitchFamily="18" charset="0"/>
            </a:endParaRPr>
          </a:p>
          <a:p>
            <a:pPr marL="6985" marR="0" indent="-6350" algn="just">
              <a:lnSpc>
                <a:spcPct val="110000"/>
              </a:lnSpc>
              <a:spcAft>
                <a:spcPts val="835"/>
              </a:spcAft>
            </a:pPr>
            <a:r>
              <a:rPr lang="en-US" sz="1800" b="1" kern="100">
                <a:solidFill>
                  <a:srgbClr val="000000"/>
                </a:solidFill>
                <a:effectLst/>
                <a:latin typeface="Times New Roman" panose="02020603050405020304" pitchFamily="18" charset="0"/>
                <a:ea typeface="Times New Roman" panose="02020603050405020304" pitchFamily="18" charset="0"/>
              </a:rPr>
              <a:t>Payback period (PBP) </a:t>
            </a:r>
            <a:r>
              <a:rPr lang="en-US" sz="1800" kern="100">
                <a:solidFill>
                  <a:srgbClr val="000000"/>
                </a:solidFill>
                <a:effectLst/>
                <a:latin typeface="Times New Roman" panose="02020603050405020304" pitchFamily="18" charset="0"/>
                <a:ea typeface="Times New Roman" panose="02020603050405020304" pitchFamily="18" charset="0"/>
              </a:rPr>
              <a:t>is a period required for saving in cost.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10000"/>
              </a:lnSpc>
              <a:spcAft>
                <a:spcPts val="835"/>
              </a:spcAft>
            </a:pPr>
            <a:r>
              <a:rPr lang="en-US" sz="1800" b="1" kern="100">
                <a:solidFill>
                  <a:srgbClr val="000000"/>
                </a:solidFill>
                <a:effectLst/>
                <a:latin typeface="Times New Roman" panose="02020603050405020304" pitchFamily="18" charset="0"/>
                <a:ea typeface="Times New Roman" panose="02020603050405020304" pitchFamily="18" charset="0"/>
              </a:rPr>
              <a:t>PBP</a:t>
            </a:r>
            <a:r>
              <a:rPr lang="en-US" sz="1800" kern="100">
                <a:solidFill>
                  <a:srgbClr val="000000"/>
                </a:solidFill>
                <a:effectLst/>
                <a:latin typeface="Times New Roman" panose="02020603050405020304" pitchFamily="18" charset="0"/>
                <a:ea typeface="Times New Roman" panose="02020603050405020304" pitchFamily="18" charset="0"/>
              </a:rPr>
              <a:t> = (Investment cost) / (Saving or net cash flow per year). </a:t>
            </a:r>
          </a:p>
          <a:p>
            <a:pPr marL="6985" marR="0" indent="-6350" algn="just">
              <a:lnSpc>
                <a:spcPct val="110000"/>
              </a:lnSpc>
              <a:spcAft>
                <a:spcPts val="835"/>
              </a:spcAft>
            </a:pPr>
            <a:r>
              <a:rPr lang="en-US" sz="2000" b="1" kern="100">
                <a:solidFill>
                  <a:srgbClr val="000000"/>
                </a:solidFill>
                <a:effectLst/>
                <a:latin typeface="Times New Roman" panose="02020603050405020304" pitchFamily="18" charset="0"/>
                <a:ea typeface="Times New Roman" panose="02020603050405020304" pitchFamily="18" charset="0"/>
              </a:rPr>
              <a:t>Suitability of PBP</a:t>
            </a:r>
            <a:r>
              <a:rPr lang="en-US" sz="2000" kern="100">
                <a:solidFill>
                  <a:srgbClr val="000000"/>
                </a:solidFill>
                <a:effectLst/>
                <a:latin typeface="Times New Roman" panose="02020603050405020304" pitchFamily="18" charset="0"/>
                <a:ea typeface="Times New Roman" panose="02020603050405020304" pitchFamily="18" charset="0"/>
              </a:rPr>
              <a:t>:</a:t>
            </a:r>
            <a:r>
              <a:rPr lang="en-US" sz="1800" kern="100">
                <a:solidFill>
                  <a:srgbClr val="000000"/>
                </a:solidFill>
                <a:effectLst/>
                <a:latin typeface="Times New Roman" panose="02020603050405020304" pitchFamily="18" charset="0"/>
                <a:ea typeface="Times New Roman" panose="02020603050405020304" pitchFamily="18" charset="0"/>
              </a:rPr>
              <a:t> </a:t>
            </a:r>
            <a:r>
              <a:rPr lang="en-US" sz="2000" kern="100" err="1">
                <a:solidFill>
                  <a:srgbClr val="000000"/>
                </a:solidFill>
                <a:effectLst/>
                <a:latin typeface="Times New Roman" panose="02020603050405020304" pitchFamily="18" charset="0"/>
                <a:ea typeface="Times New Roman" panose="02020603050405020304" pitchFamily="18" charset="0"/>
              </a:rPr>
              <a:t>i.</a:t>
            </a:r>
            <a:r>
              <a:rPr lang="en-US" sz="1800" kern="100">
                <a:solidFill>
                  <a:srgbClr val="000000"/>
                </a:solidFill>
                <a:effectLst/>
                <a:latin typeface="Times New Roman" panose="02020603050405020304" pitchFamily="18" charset="0"/>
                <a:ea typeface="Times New Roman" panose="02020603050405020304" pitchFamily="18" charset="0"/>
              </a:rPr>
              <a:t> The project should be small &amp; it is finished within a short period.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10000"/>
              </a:lnSpc>
              <a:spcAft>
                <a:spcPts val="835"/>
              </a:spcAft>
            </a:pPr>
            <a:r>
              <a:rPr lang="en-US" sz="2000" kern="100">
                <a:solidFill>
                  <a:srgbClr val="000000"/>
                </a:solidFill>
                <a:effectLst/>
                <a:latin typeface="Times New Roman" panose="02020603050405020304" pitchFamily="18" charset="0"/>
                <a:ea typeface="Times New Roman" panose="02020603050405020304" pitchFamily="18" charset="0"/>
              </a:rPr>
              <a:t>ii.</a:t>
            </a:r>
            <a:r>
              <a:rPr lang="en-US" sz="1800" kern="100">
                <a:solidFill>
                  <a:srgbClr val="000000"/>
                </a:solidFill>
                <a:effectLst/>
                <a:latin typeface="Times New Roman" panose="02020603050405020304" pitchFamily="18" charset="0"/>
                <a:ea typeface="Times New Roman" panose="02020603050405020304" pitchFamily="18" charset="0"/>
              </a:rPr>
              <a:t> When the project is profitable as soon as the investment is made.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10000"/>
              </a:lnSpc>
              <a:spcAft>
                <a:spcPts val="835"/>
              </a:spcAft>
            </a:pPr>
            <a:r>
              <a:rPr lang="en-US" sz="2000" b="1" kern="100">
                <a:solidFill>
                  <a:srgbClr val="000000"/>
                </a:solidFill>
                <a:effectLst/>
                <a:latin typeface="Times New Roman" panose="02020603050405020304" pitchFamily="18" charset="0"/>
                <a:ea typeface="Times New Roman" panose="02020603050405020304" pitchFamily="18" charset="0"/>
              </a:rPr>
              <a:t>Advantage of PBP</a:t>
            </a:r>
            <a:r>
              <a:rPr lang="en-US" sz="2000" kern="100">
                <a:solidFill>
                  <a:srgbClr val="000000"/>
                </a:solidFill>
                <a:effectLst/>
                <a:latin typeface="Times New Roman" panose="02020603050405020304" pitchFamily="18" charset="0"/>
                <a:ea typeface="Times New Roman" panose="02020603050405020304" pitchFamily="18" charset="0"/>
              </a:rPr>
              <a:t>: i. </a:t>
            </a:r>
            <a:r>
              <a:rPr lang="en-US" sz="1800" kern="100">
                <a:solidFill>
                  <a:srgbClr val="000000"/>
                </a:solidFill>
                <a:effectLst/>
                <a:latin typeface="Times New Roman" panose="02020603050405020304" pitchFamily="18" charset="0"/>
                <a:ea typeface="Times New Roman" panose="02020603050405020304" pitchFamily="18" charset="0"/>
              </a:rPr>
              <a:t>It is very simple to operate and easy to understand.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10000"/>
              </a:lnSpc>
              <a:spcAft>
                <a:spcPts val="835"/>
              </a:spcAft>
            </a:pPr>
            <a:r>
              <a:rPr lang="en-US" sz="2000" kern="100">
                <a:solidFill>
                  <a:srgbClr val="000000"/>
                </a:solidFill>
                <a:effectLst/>
                <a:latin typeface="Times New Roman" panose="02020603050405020304" pitchFamily="18" charset="0"/>
                <a:ea typeface="Times New Roman" panose="02020603050405020304" pitchFamily="18" charset="0"/>
              </a:rPr>
              <a:t>ii.</a:t>
            </a:r>
            <a:r>
              <a:rPr lang="en-US" sz="1800" kern="100">
                <a:solidFill>
                  <a:srgbClr val="000000"/>
                </a:solidFill>
                <a:effectLst/>
                <a:latin typeface="Times New Roman" panose="02020603050405020304" pitchFamily="18" charset="0"/>
                <a:ea typeface="Times New Roman" panose="02020603050405020304" pitchFamily="18" charset="0"/>
              </a:rPr>
              <a:t> Partial risk is considered.</a:t>
            </a:r>
            <a:endParaRPr lang="en-US" sz="1800" kern="100">
              <a:solidFill>
                <a:srgbClr val="000000"/>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DFD6F83F-F81C-490C-0932-F8A947447FBF}"/>
              </a:ext>
            </a:extLst>
          </p:cNvPr>
          <p:cNvSpPr txBox="1"/>
          <p:nvPr/>
        </p:nvSpPr>
        <p:spPr>
          <a:xfrm>
            <a:off x="2705108" y="479706"/>
            <a:ext cx="37337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a:latin typeface="Times New Roman" panose="02020603050405020304" pitchFamily="18" charset="0"/>
                <a:cs typeface="Times New Roman" panose="02020603050405020304" pitchFamily="18" charset="0"/>
              </a:rPr>
              <a:t>Cash Flow Analysis</a:t>
            </a:r>
          </a:p>
        </p:txBody>
      </p:sp>
      <p:sp>
        <p:nvSpPr>
          <p:cNvPr id="2" name="Slide Number Placeholder 1">
            <a:extLst>
              <a:ext uri="{FF2B5EF4-FFF2-40B4-BE49-F238E27FC236}">
                <a16:creationId xmlns:a16="http://schemas.microsoft.com/office/drawing/2014/main" id="{71D636CE-0B0B-A412-1FDB-32D581E33E1F}"/>
              </a:ext>
            </a:extLst>
          </p:cNvPr>
          <p:cNvSpPr>
            <a:spLocks noGrp="1"/>
          </p:cNvSpPr>
          <p:nvPr>
            <p:ph type="sldNum" sz="quarter" idx="12"/>
          </p:nvPr>
        </p:nvSpPr>
        <p:spPr/>
        <p:txBody>
          <a:bodyPr/>
          <a:lstStyle/>
          <a:p>
            <a:fld id="{50E52BA6-7972-44DA-AEF6-5A97432FF243}" type="slidenum">
              <a:rPr lang="en-US" smtClean="0"/>
              <a:t>81</a:t>
            </a:fld>
            <a:endParaRPr lang="en-US"/>
          </a:p>
        </p:txBody>
      </p:sp>
    </p:spTree>
    <p:extLst>
      <p:ext uri="{BB962C8B-B14F-4D97-AF65-F5344CB8AC3E}">
        <p14:creationId xmlns:p14="http://schemas.microsoft.com/office/powerpoint/2010/main" val="35184685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A6876-E907-0294-2977-80EC025FA0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DF6C90-28CC-DFF8-6CE4-2A44C46A3580}"/>
              </a:ext>
            </a:extLst>
          </p:cNvPr>
          <p:cNvSpPr txBox="1"/>
          <p:nvPr/>
        </p:nvSpPr>
        <p:spPr>
          <a:xfrm>
            <a:off x="595604" y="1752600"/>
            <a:ext cx="7952792" cy="39580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fontAlgn="base">
              <a:lnSpc>
                <a:spcPct val="113000"/>
              </a:lnSpc>
              <a:spcAft>
                <a:spcPts val="790"/>
              </a:spcAft>
              <a:buClr>
                <a:srgbClr val="000000"/>
              </a:buClr>
              <a:buSzPts val="1100"/>
            </a:pPr>
            <a:r>
              <a:rPr lang="en-US" sz="18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Example 01: </a:t>
            </a:r>
            <a:r>
              <a:rPr lang="en-US" sz="18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 cash-flow profile with two interest period consists of A</a:t>
            </a:r>
            <a:r>
              <a:rPr lang="en-US" sz="11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0</a:t>
            </a:r>
            <a:r>
              <a:rPr lang="en-US" sz="18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+1000,  A</a:t>
            </a:r>
            <a:r>
              <a:rPr lang="en-US" sz="11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a:t>
            </a:r>
            <a:r>
              <a:rPr lang="en-US" sz="18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-2500, A</a:t>
            </a:r>
            <a:r>
              <a:rPr lang="en-US" sz="11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2</a:t>
            </a:r>
            <a:r>
              <a:rPr lang="en-US" sz="18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+1540. Find I.R.R per interest period. </a:t>
            </a:r>
          </a:p>
          <a:p>
            <a:pPr marL="6985" marR="0" indent="-6350">
              <a:lnSpc>
                <a:spcPct val="110000"/>
              </a:lnSpc>
              <a:spcAft>
                <a:spcPts val="835"/>
              </a:spcAft>
            </a:pPr>
            <a:r>
              <a:rPr lang="en-US" sz="1800" b="1" kern="100" dirty="0">
                <a:solidFill>
                  <a:srgbClr val="000000"/>
                </a:solidFill>
                <a:effectLst/>
                <a:latin typeface="Times New Roman" panose="02020603050405020304" pitchFamily="18" charset="0"/>
                <a:ea typeface="Times New Roman" panose="02020603050405020304" pitchFamily="18" charset="0"/>
              </a:rPr>
              <a:t>Solution:</a:t>
            </a:r>
            <a:endParaRPr lang="en-US" sz="1800" kern="100" dirty="0">
              <a:solidFill>
                <a:srgbClr val="000000"/>
              </a:solidFill>
              <a:effectLst/>
              <a:latin typeface="Calibri" panose="020F0502020204030204" pitchFamily="34" charset="0"/>
              <a:ea typeface="Calibri" panose="020F0502020204030204" pitchFamily="34" charset="0"/>
            </a:endParaRPr>
          </a:p>
          <a:p>
            <a:pPr marL="6985" marR="0" indent="-6350">
              <a:lnSpc>
                <a:spcPct val="110000"/>
              </a:lnSpc>
              <a:spcAft>
                <a:spcPts val="835"/>
              </a:spcAft>
            </a:pPr>
            <a:r>
              <a:rPr lang="en-US" sz="1800" kern="100" dirty="0">
                <a:solidFill>
                  <a:srgbClr val="000000"/>
                </a:solidFill>
                <a:effectLst/>
                <a:latin typeface="Times New Roman" panose="02020603050405020304" pitchFamily="18" charset="0"/>
                <a:ea typeface="Times New Roman" panose="02020603050405020304" pitchFamily="18" charset="0"/>
              </a:rPr>
              <a:t>We know, NPV=0.  </a:t>
            </a:r>
            <a:endParaRPr lang="en-US" sz="1800" kern="100" dirty="0">
              <a:solidFill>
                <a:srgbClr val="000000"/>
              </a:solidFill>
              <a:effectLst/>
              <a:latin typeface="Calibri" panose="020F0502020204030204" pitchFamily="34" charset="0"/>
              <a:ea typeface="Calibri" panose="020F0502020204030204" pitchFamily="34" charset="0"/>
            </a:endParaRPr>
          </a:p>
          <a:p>
            <a:pPr marL="6985" marR="0" indent="-6350">
              <a:lnSpc>
                <a:spcPct val="107000"/>
              </a:lnSpc>
              <a:spcAft>
                <a:spcPts val="890"/>
              </a:spcAft>
            </a:pPr>
            <a:r>
              <a:rPr lang="en-US" sz="1800" kern="100" dirty="0">
                <a:solidFill>
                  <a:srgbClr val="000000"/>
                </a:solidFill>
                <a:effectLst/>
                <a:latin typeface="Times New Roman" panose="02020603050405020304" pitchFamily="18" charset="0"/>
                <a:ea typeface="Times New Roman" panose="02020603050405020304" pitchFamily="18" charset="0"/>
              </a:rPr>
              <a:t>Now, 0=𝐴</a:t>
            </a:r>
            <a:r>
              <a:rPr lang="en-US" sz="1100" kern="100" dirty="0">
                <a:solidFill>
                  <a:srgbClr val="000000"/>
                </a:solidFill>
                <a:effectLst/>
                <a:latin typeface="Times New Roman" panose="02020603050405020304" pitchFamily="18" charset="0"/>
                <a:ea typeface="Times New Roman" panose="02020603050405020304" pitchFamily="18" charset="0"/>
              </a:rPr>
              <a:t>0</a:t>
            </a:r>
            <a:r>
              <a:rPr lang="en-US" sz="1800" kern="100" dirty="0">
                <a:solidFill>
                  <a:srgbClr val="000000"/>
                </a:solidFill>
                <a:effectLst/>
                <a:latin typeface="Times New Roman" panose="02020603050405020304" pitchFamily="18" charset="0"/>
                <a:ea typeface="Times New Roman" panose="02020603050405020304" pitchFamily="18" charset="0"/>
              </a:rPr>
              <a:t>𝑥 +𝐴</a:t>
            </a:r>
            <a:r>
              <a:rPr lang="en-US" sz="1100" kern="100" dirty="0">
                <a:solidFill>
                  <a:srgbClr val="000000"/>
                </a:solidFill>
                <a:effectLst/>
                <a:latin typeface="Times New Roman" panose="02020603050405020304" pitchFamily="18" charset="0"/>
                <a:ea typeface="Times New Roman" panose="02020603050405020304" pitchFamily="18" charset="0"/>
              </a:rPr>
              <a:t>1</a:t>
            </a:r>
            <a:r>
              <a:rPr lang="en-US" sz="1800" kern="100" dirty="0">
                <a:solidFill>
                  <a:srgbClr val="000000"/>
                </a:solidFill>
                <a:effectLst/>
                <a:latin typeface="Times New Roman" panose="02020603050405020304" pitchFamily="18" charset="0"/>
                <a:ea typeface="Times New Roman" panose="02020603050405020304" pitchFamily="18" charset="0"/>
              </a:rPr>
              <a:t>𝑥+𝐴</a:t>
            </a:r>
            <a:r>
              <a:rPr lang="en-US" sz="1100" kern="100" dirty="0">
                <a:solidFill>
                  <a:srgbClr val="000000"/>
                </a:solidFill>
                <a:effectLst/>
                <a:latin typeface="Times New Roman" panose="02020603050405020304" pitchFamily="18" charset="0"/>
                <a:ea typeface="Times New Roman" panose="02020603050405020304" pitchFamily="18" charset="0"/>
              </a:rPr>
              <a:t>2</a:t>
            </a:r>
            <a:r>
              <a:rPr lang="en-US" sz="1800" kern="100" dirty="0">
                <a:solidFill>
                  <a:srgbClr val="000000"/>
                </a:solidFill>
                <a:effectLst/>
                <a:latin typeface="Times New Roman" panose="02020603050405020304" pitchFamily="18" charset="0"/>
                <a:ea typeface="Times New Roman" panose="02020603050405020304" pitchFamily="18" charset="0"/>
              </a:rPr>
              <a:t> </a:t>
            </a:r>
            <a:endParaRPr lang="en-US" sz="1800" kern="100" dirty="0">
              <a:solidFill>
                <a:srgbClr val="000000"/>
              </a:solidFill>
              <a:effectLst/>
              <a:latin typeface="Calibri" panose="020F0502020204030204" pitchFamily="34" charset="0"/>
              <a:ea typeface="Calibri" panose="020F0502020204030204" pitchFamily="34" charset="0"/>
            </a:endParaRPr>
          </a:p>
          <a:p>
            <a:pPr marL="6985" marR="0" indent="-6350">
              <a:lnSpc>
                <a:spcPct val="107000"/>
              </a:lnSpc>
              <a:spcAft>
                <a:spcPts val="890"/>
              </a:spcAft>
            </a:pPr>
            <a:r>
              <a:rPr lang="en-US" sz="1800" kern="100" dirty="0">
                <a:solidFill>
                  <a:srgbClr val="000000"/>
                </a:solidFill>
                <a:effectLst/>
                <a:latin typeface="Times New Roman" panose="02020603050405020304" pitchFamily="18" charset="0"/>
                <a:ea typeface="Times New Roman" panose="02020603050405020304" pitchFamily="18" charset="0"/>
              </a:rPr>
              <a:t>» 1000𝑥 −2500𝑥+1540=0  </a:t>
            </a:r>
            <a:endParaRPr lang="en-US" sz="1800" kern="100" dirty="0">
              <a:solidFill>
                <a:srgbClr val="000000"/>
              </a:solidFill>
              <a:effectLst/>
              <a:latin typeface="Calibri" panose="020F0502020204030204" pitchFamily="34" charset="0"/>
              <a:ea typeface="Calibri" panose="020F0502020204030204" pitchFamily="34" charset="0"/>
            </a:endParaRPr>
          </a:p>
          <a:p>
            <a:pPr marL="6985" marR="0" indent="-6350">
              <a:lnSpc>
                <a:spcPct val="110000"/>
              </a:lnSpc>
              <a:spcAft>
                <a:spcPts val="835"/>
              </a:spcAft>
            </a:pPr>
            <a:r>
              <a:rPr lang="en-US" sz="1800" kern="100" dirty="0">
                <a:solidFill>
                  <a:srgbClr val="000000"/>
                </a:solidFill>
                <a:effectLst/>
                <a:latin typeface="Times New Roman" panose="02020603050405020304" pitchFamily="18" charset="0"/>
                <a:ea typeface="Times New Roman" panose="02020603050405020304" pitchFamily="18" charset="0"/>
              </a:rPr>
              <a:t>» x = 1.4 or 1.1 [140% or 110%]</a:t>
            </a:r>
          </a:p>
          <a:p>
            <a:pPr marL="6985" marR="0" indent="-6350">
              <a:lnSpc>
                <a:spcPct val="110000"/>
              </a:lnSpc>
              <a:spcAft>
                <a:spcPts val="835"/>
              </a:spcAft>
            </a:pPr>
            <a:r>
              <a:rPr lang="en-US" sz="1800" kern="100" dirty="0">
                <a:solidFill>
                  <a:srgbClr val="000000"/>
                </a:solidFill>
                <a:effectLst/>
                <a:latin typeface="Times New Roman" panose="02020603050405020304" pitchFamily="18" charset="0"/>
                <a:ea typeface="Times New Roman" panose="02020603050405020304" pitchFamily="18" charset="0"/>
              </a:rPr>
              <a:t> </a:t>
            </a:r>
            <a:endParaRPr lang="en-US" sz="1800" kern="100" dirty="0">
              <a:solidFill>
                <a:srgbClr val="000000"/>
              </a:solidFill>
              <a:effectLst/>
              <a:latin typeface="Calibri" panose="020F0502020204030204" pitchFamily="34" charset="0"/>
              <a:ea typeface="Calibri" panose="020F0502020204030204" pitchFamily="34" charset="0"/>
            </a:endParaRPr>
          </a:p>
          <a:p>
            <a:pPr marL="6985" marR="0" indent="-6350">
              <a:lnSpc>
                <a:spcPct val="110000"/>
              </a:lnSpc>
              <a:spcAft>
                <a:spcPts val="835"/>
              </a:spcAft>
            </a:pPr>
            <a:r>
              <a:rPr lang="en-US" sz="1800" kern="100" dirty="0">
                <a:solidFill>
                  <a:srgbClr val="000000"/>
                </a:solidFill>
                <a:effectLst/>
                <a:latin typeface="Times New Roman" panose="02020603050405020304" pitchFamily="18" charset="0"/>
                <a:ea typeface="Times New Roman" panose="02020603050405020304" pitchFamily="18" charset="0"/>
              </a:rPr>
              <a:t>Now, I=x-1=1.4-1=0.4=40% or, </a:t>
            </a:r>
            <a:endParaRPr lang="en-US" sz="1800" kern="1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Times New Roman" panose="02020603050405020304" pitchFamily="18" charset="0"/>
                <a:ea typeface="Times New Roman" panose="02020603050405020304" pitchFamily="18" charset="0"/>
              </a:rPr>
              <a:t>I=x-1=1.1-1=0.1=10% </a:t>
            </a:r>
            <a:r>
              <a:rPr lang="en-US" sz="1800" b="1" dirty="0">
                <a:solidFill>
                  <a:srgbClr val="000000"/>
                </a:solidFill>
                <a:effectLst/>
                <a:latin typeface="Times New Roman" panose="02020603050405020304" pitchFamily="18" charset="0"/>
                <a:ea typeface="Times New Roman" panose="02020603050405020304" pitchFamily="18" charset="0"/>
              </a:rPr>
              <a:t>[Ans]</a:t>
            </a:r>
            <a:endParaRPr lang="en-US" sz="1800" b="1" kern="100" dirty="0">
              <a:solidFill>
                <a:srgbClr val="000000"/>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568D9F1C-8222-C1D3-9381-CC198589E7C0}"/>
              </a:ext>
            </a:extLst>
          </p:cNvPr>
          <p:cNvSpPr txBox="1"/>
          <p:nvPr/>
        </p:nvSpPr>
        <p:spPr>
          <a:xfrm>
            <a:off x="2705108" y="479706"/>
            <a:ext cx="37337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a:latin typeface="Times New Roman" panose="02020603050405020304" pitchFamily="18" charset="0"/>
                <a:cs typeface="Times New Roman" panose="02020603050405020304" pitchFamily="18" charset="0"/>
              </a:rPr>
              <a:t>Cash Flow Analysis</a:t>
            </a:r>
          </a:p>
        </p:txBody>
      </p:sp>
      <p:sp>
        <p:nvSpPr>
          <p:cNvPr id="2" name="Slide Number Placeholder 1">
            <a:extLst>
              <a:ext uri="{FF2B5EF4-FFF2-40B4-BE49-F238E27FC236}">
                <a16:creationId xmlns:a16="http://schemas.microsoft.com/office/drawing/2014/main" id="{DC8D4C4B-DD70-7DB1-D5B2-A29E11852E6A}"/>
              </a:ext>
            </a:extLst>
          </p:cNvPr>
          <p:cNvSpPr>
            <a:spLocks noGrp="1"/>
          </p:cNvSpPr>
          <p:nvPr>
            <p:ph type="sldNum" sz="quarter" idx="12"/>
          </p:nvPr>
        </p:nvSpPr>
        <p:spPr/>
        <p:txBody>
          <a:bodyPr/>
          <a:lstStyle/>
          <a:p>
            <a:fld id="{50E52BA6-7972-44DA-AEF6-5A97432FF243}" type="slidenum">
              <a:rPr lang="en-US" smtClean="0"/>
              <a:t>82</a:t>
            </a:fld>
            <a:endParaRPr lang="en-US"/>
          </a:p>
        </p:txBody>
      </p:sp>
    </p:spTree>
    <p:extLst>
      <p:ext uri="{BB962C8B-B14F-4D97-AF65-F5344CB8AC3E}">
        <p14:creationId xmlns:p14="http://schemas.microsoft.com/office/powerpoint/2010/main" val="415008986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895F-A816-A691-7E28-42FD8A839E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7773BF-1505-383C-A68D-175622E2A527}"/>
              </a:ext>
            </a:extLst>
          </p:cNvPr>
          <p:cNvSpPr txBox="1"/>
          <p:nvPr/>
        </p:nvSpPr>
        <p:spPr>
          <a:xfrm>
            <a:off x="657808" y="1763487"/>
            <a:ext cx="7828384" cy="450283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just" fontAlgn="base">
              <a:lnSpc>
                <a:spcPct val="113000"/>
              </a:lnSpc>
              <a:spcAft>
                <a:spcPts val="790"/>
              </a:spcAft>
              <a:buClr>
                <a:srgbClr val="000000"/>
              </a:buClr>
              <a:buSzPts val="1100"/>
            </a:pPr>
            <a:r>
              <a:rPr lang="en-US" sz="1800" b="1" u="none" strike="noStrike" kern="10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Example 02: </a:t>
            </a:r>
            <a:r>
              <a:rPr lang="en-US" sz="1800" b="1" u="none" strike="noStrike" kern="10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For a project, total project cost $4.6M. Cash flows of $1M for 5 years. Find out PBP.  If interest rate=0.3% / month, then what is the net present value (NPV)? Is it acceptable or not? Explain.</a:t>
            </a:r>
          </a:p>
          <a:p>
            <a:pPr marL="6985" marR="0" indent="-6350" algn="just">
              <a:lnSpc>
                <a:spcPct val="110000"/>
              </a:lnSpc>
              <a:spcAft>
                <a:spcPts val="835"/>
              </a:spcAft>
            </a:pPr>
            <a:r>
              <a:rPr lang="en-US" sz="1800" b="1" kern="100">
                <a:solidFill>
                  <a:srgbClr val="000000"/>
                </a:solidFill>
                <a:effectLst/>
                <a:latin typeface="Times New Roman" panose="02020603050405020304" pitchFamily="18" charset="0"/>
                <a:ea typeface="Times New Roman" panose="02020603050405020304" pitchFamily="18" charset="0"/>
              </a:rPr>
              <a:t>Solution: </a:t>
            </a:r>
            <a:r>
              <a:rPr lang="en-US" sz="1800" kern="100">
                <a:solidFill>
                  <a:srgbClr val="000000"/>
                </a:solidFill>
                <a:effectLst/>
                <a:latin typeface="Times New Roman" panose="02020603050405020304" pitchFamily="18" charset="0"/>
                <a:ea typeface="Times New Roman" panose="02020603050405020304" pitchFamily="18" charset="0"/>
              </a:rPr>
              <a:t>Part 01: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50000"/>
              </a:lnSpc>
              <a:spcAft>
                <a:spcPts val="835"/>
              </a:spcAft>
            </a:pPr>
            <a:r>
              <a:rPr lang="en-US" sz="1800" kern="100">
                <a:solidFill>
                  <a:srgbClr val="000000"/>
                </a:solidFill>
                <a:effectLst/>
                <a:latin typeface="Times New Roman" panose="02020603050405020304" pitchFamily="18" charset="0"/>
                <a:ea typeface="Times New Roman" panose="02020603050405020304" pitchFamily="18" charset="0"/>
              </a:rPr>
              <a:t>For PBP 1 year, cash-flow=-4.6+1=-3.6M $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50000"/>
              </a:lnSpc>
              <a:spcAft>
                <a:spcPts val="835"/>
              </a:spcAft>
            </a:pPr>
            <a:r>
              <a:rPr lang="en-US" sz="1800" kern="100">
                <a:solidFill>
                  <a:srgbClr val="000000"/>
                </a:solidFill>
                <a:effectLst/>
                <a:latin typeface="Times New Roman" panose="02020603050405020304" pitchFamily="18" charset="0"/>
                <a:ea typeface="Times New Roman" panose="02020603050405020304" pitchFamily="18" charset="0"/>
              </a:rPr>
              <a:t>For PBP 2 year, cash-flow =-4.6+2=-2.6M $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50000"/>
              </a:lnSpc>
              <a:spcAft>
                <a:spcPts val="835"/>
              </a:spcAft>
            </a:pPr>
            <a:r>
              <a:rPr lang="en-US" sz="1800" kern="100">
                <a:solidFill>
                  <a:srgbClr val="000000"/>
                </a:solidFill>
                <a:effectLst/>
                <a:latin typeface="Times New Roman" panose="02020603050405020304" pitchFamily="18" charset="0"/>
                <a:ea typeface="Times New Roman" panose="02020603050405020304" pitchFamily="18" charset="0"/>
              </a:rPr>
              <a:t>For PBP 3 year, cash-flow =-4.6+3=-1.6M $ </a:t>
            </a:r>
            <a:endParaRPr lang="en-US" sz="1800" kern="100">
              <a:solidFill>
                <a:srgbClr val="000000"/>
              </a:solidFill>
              <a:effectLst/>
              <a:latin typeface="Calibri" panose="020F0502020204030204" pitchFamily="34" charset="0"/>
              <a:ea typeface="Calibri" panose="020F0502020204030204" pitchFamily="34" charset="0"/>
            </a:endParaRPr>
          </a:p>
          <a:p>
            <a:pPr marL="6985" marR="2550160" indent="-6350" algn="just">
              <a:lnSpc>
                <a:spcPct val="150000"/>
              </a:lnSpc>
              <a:spcAft>
                <a:spcPts val="800"/>
              </a:spcAft>
            </a:pPr>
            <a:r>
              <a:rPr lang="en-US" sz="1800" kern="100">
                <a:solidFill>
                  <a:srgbClr val="000000"/>
                </a:solidFill>
                <a:effectLst/>
                <a:latin typeface="Times New Roman" panose="02020603050405020304" pitchFamily="18" charset="0"/>
                <a:ea typeface="Times New Roman" panose="02020603050405020304" pitchFamily="18" charset="0"/>
              </a:rPr>
              <a:t>For PBP 4 year, cash-flow =-4.6+4=-0.6M $ </a:t>
            </a:r>
          </a:p>
          <a:p>
            <a:pPr marL="6985" marR="2550160" indent="-6350" algn="just">
              <a:lnSpc>
                <a:spcPct val="150000"/>
              </a:lnSpc>
              <a:spcAft>
                <a:spcPts val="800"/>
              </a:spcAft>
            </a:pPr>
            <a:r>
              <a:rPr lang="en-US" sz="1800" kern="100">
                <a:solidFill>
                  <a:srgbClr val="000000"/>
                </a:solidFill>
                <a:effectLst/>
                <a:latin typeface="Times New Roman" panose="02020603050405020304" pitchFamily="18" charset="0"/>
                <a:ea typeface="Times New Roman" panose="02020603050405020304" pitchFamily="18" charset="0"/>
              </a:rPr>
              <a:t>For PBP 5 year, cash-flow =-4.6+5=+0.4M $;  </a:t>
            </a:r>
            <a:endParaRPr lang="en-US" sz="1800" kern="100">
              <a:solidFill>
                <a:srgbClr val="000000"/>
              </a:solidFill>
              <a:effectLst/>
              <a:latin typeface="Calibri" panose="020F0502020204030204" pitchFamily="34" charset="0"/>
              <a:ea typeface="Calibri" panose="020F0502020204030204" pitchFamily="34" charset="0"/>
            </a:endParaRPr>
          </a:p>
          <a:p>
            <a:pPr marL="6985" marR="0" indent="-6350" algn="just">
              <a:lnSpc>
                <a:spcPct val="150000"/>
              </a:lnSpc>
              <a:spcAft>
                <a:spcPts val="835"/>
              </a:spcAft>
            </a:pPr>
            <a:r>
              <a:rPr lang="en-US" sz="1800" kern="100">
                <a:solidFill>
                  <a:srgbClr val="000000"/>
                </a:solidFill>
                <a:effectLst/>
                <a:latin typeface="Times New Roman" panose="02020603050405020304" pitchFamily="18" charset="0"/>
                <a:ea typeface="Times New Roman" panose="02020603050405020304" pitchFamily="18" charset="0"/>
              </a:rPr>
              <a:t>So, the PBP is 5 years. </a:t>
            </a:r>
            <a:endParaRPr lang="en-US" sz="1800" kern="100">
              <a:solidFill>
                <a:srgbClr val="000000"/>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48BCF41-BBBB-7F15-28A2-EB10E9601FC0}"/>
              </a:ext>
            </a:extLst>
          </p:cNvPr>
          <p:cNvSpPr txBox="1"/>
          <p:nvPr/>
        </p:nvSpPr>
        <p:spPr>
          <a:xfrm>
            <a:off x="2705108" y="479706"/>
            <a:ext cx="37337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a:latin typeface="Times New Roman" panose="02020603050405020304" pitchFamily="18" charset="0"/>
                <a:cs typeface="Times New Roman" panose="02020603050405020304" pitchFamily="18" charset="0"/>
              </a:rPr>
              <a:t>Cash Flow Analysis</a:t>
            </a:r>
          </a:p>
        </p:txBody>
      </p:sp>
      <p:sp>
        <p:nvSpPr>
          <p:cNvPr id="2" name="Slide Number Placeholder 1">
            <a:extLst>
              <a:ext uri="{FF2B5EF4-FFF2-40B4-BE49-F238E27FC236}">
                <a16:creationId xmlns:a16="http://schemas.microsoft.com/office/drawing/2014/main" id="{93823D29-5EAE-3C53-6316-A46D02194658}"/>
              </a:ext>
            </a:extLst>
          </p:cNvPr>
          <p:cNvSpPr>
            <a:spLocks noGrp="1"/>
          </p:cNvSpPr>
          <p:nvPr>
            <p:ph type="sldNum" sz="quarter" idx="12"/>
          </p:nvPr>
        </p:nvSpPr>
        <p:spPr/>
        <p:txBody>
          <a:bodyPr/>
          <a:lstStyle/>
          <a:p>
            <a:fld id="{50E52BA6-7972-44DA-AEF6-5A97432FF243}" type="slidenum">
              <a:rPr lang="en-US" smtClean="0"/>
              <a:t>83</a:t>
            </a:fld>
            <a:endParaRPr lang="en-US"/>
          </a:p>
        </p:txBody>
      </p:sp>
    </p:spTree>
    <p:extLst>
      <p:ext uri="{BB962C8B-B14F-4D97-AF65-F5344CB8AC3E}">
        <p14:creationId xmlns:p14="http://schemas.microsoft.com/office/powerpoint/2010/main" val="17512957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49CE5-50AB-BB9B-58DE-387755470E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DC6AE0-E9DA-ED74-9E99-4FC83C5250F3}"/>
              </a:ext>
            </a:extLst>
          </p:cNvPr>
          <p:cNvSpPr txBox="1"/>
          <p:nvPr/>
        </p:nvSpPr>
        <p:spPr>
          <a:xfrm>
            <a:off x="657808" y="1763487"/>
            <a:ext cx="7828384" cy="45298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just" fontAlgn="base">
              <a:lnSpc>
                <a:spcPct val="113000"/>
              </a:lnSpc>
              <a:spcAft>
                <a:spcPts val="790"/>
              </a:spcAft>
              <a:buClr>
                <a:srgbClr val="000000"/>
              </a:buClr>
              <a:buSzPts val="1100"/>
            </a:pPr>
            <a:r>
              <a:rPr lang="en-US" sz="1800" kern="100">
                <a:solidFill>
                  <a:srgbClr val="000000"/>
                </a:solidFill>
                <a:effectLst/>
                <a:latin typeface="Times New Roman" panose="02020603050405020304" pitchFamily="18" charset="0"/>
                <a:ea typeface="Times New Roman" panose="02020603050405020304" pitchFamily="18" charset="0"/>
              </a:rPr>
              <a:t>Part 02: </a:t>
            </a: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L="6985" marR="0" indent="-6350">
              <a:lnSpc>
                <a:spcPct val="107000"/>
              </a:lnSpc>
              <a:spcAft>
                <a:spcPts val="870"/>
              </a:spcAft>
            </a:pPr>
            <a:r>
              <a:rPr lang="en-US" sz="1800" kern="100">
                <a:solidFill>
                  <a:srgbClr val="000000"/>
                </a:solidFill>
                <a:effectLst/>
                <a:latin typeface="Times New Roman" panose="02020603050405020304" pitchFamily="18" charset="0"/>
                <a:ea typeface="Times New Roman" panose="02020603050405020304" pitchFamily="18" charset="0"/>
              </a:rPr>
              <a:t>= </a:t>
            </a:r>
            <a:r>
              <a:rPr lang="en-US" sz="1600" b="1" kern="100">
                <a:solidFill>
                  <a:srgbClr val="000000"/>
                </a:solidFill>
                <a:effectLst/>
                <a:latin typeface="Times New Roman" panose="02020603050405020304" pitchFamily="18" charset="0"/>
                <a:ea typeface="Times New Roman" panose="02020603050405020304" pitchFamily="18" charset="0"/>
              </a:rPr>
              <a:t>-0.097 (NPV)                                             </a:t>
            </a:r>
            <a:endParaRPr lang="en-US" sz="2400" b="1" kern="100">
              <a:solidFill>
                <a:srgbClr val="000000"/>
              </a:solidFill>
              <a:effectLst/>
              <a:latin typeface="Calibri" panose="020F0502020204030204" pitchFamily="34" charset="0"/>
              <a:ea typeface="Calibri" panose="020F0502020204030204" pitchFamily="34" charset="0"/>
            </a:endParaRPr>
          </a:p>
          <a:p>
            <a:pPr marL="6985" marR="0" indent="-6350">
              <a:lnSpc>
                <a:spcPct val="107000"/>
              </a:lnSpc>
              <a:spcAft>
                <a:spcPts val="870"/>
              </a:spcAft>
            </a:pPr>
            <a:r>
              <a:rPr lang="en-US" sz="1800" kern="100">
                <a:solidFill>
                  <a:srgbClr val="000000"/>
                </a:solidFill>
                <a:effectLst/>
                <a:latin typeface="Times New Roman" panose="02020603050405020304" pitchFamily="18" charset="0"/>
                <a:ea typeface="Times New Roman" panose="02020603050405020304" pitchFamily="18" charset="0"/>
              </a:rPr>
              <a:t>The resultant NPV isn’t acceptable as this is negative. </a:t>
            </a:r>
            <a:r>
              <a:rPr lang="en-US" sz="1800" b="1" kern="100">
                <a:solidFill>
                  <a:srgbClr val="000000"/>
                </a:solidFill>
                <a:effectLst/>
                <a:latin typeface="Times New Roman" panose="02020603050405020304" pitchFamily="18" charset="0"/>
                <a:ea typeface="Times New Roman" panose="02020603050405020304" pitchFamily="18" charset="0"/>
              </a:rPr>
              <a:t>[Ans.] </a:t>
            </a:r>
            <a:endParaRPr lang="en-US" sz="2400" b="1" kern="100">
              <a:solidFill>
                <a:srgbClr val="000000"/>
              </a:solidFill>
              <a:effectLst/>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Calibri" panose="020F0502020204030204" pitchFamily="34" charset="0"/>
              <a:ea typeface="Calibri" panose="020F0502020204030204" pitchFamily="34" charset="0"/>
            </a:endParaRPr>
          </a:p>
          <a:p>
            <a:pPr marR="0" lvl="0" algn="just" fontAlgn="base">
              <a:lnSpc>
                <a:spcPct val="113000"/>
              </a:lnSpc>
              <a:spcAft>
                <a:spcPts val="790"/>
              </a:spcAft>
              <a:buClr>
                <a:srgbClr val="000000"/>
              </a:buClr>
              <a:buSzPts val="1100"/>
            </a:pPr>
            <a:endParaRPr lang="en-US" kern="100">
              <a:solidFill>
                <a:srgbClr val="000000"/>
              </a:solidFill>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54560919-A637-8499-0984-6CE1FF874847}"/>
              </a:ext>
            </a:extLst>
          </p:cNvPr>
          <p:cNvSpPr txBox="1"/>
          <p:nvPr/>
        </p:nvSpPr>
        <p:spPr>
          <a:xfrm>
            <a:off x="2705108" y="479706"/>
            <a:ext cx="373378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a:latin typeface="Times New Roman" panose="02020603050405020304" pitchFamily="18" charset="0"/>
                <a:cs typeface="Times New Roman" panose="02020603050405020304" pitchFamily="18" charset="0"/>
              </a:rPr>
              <a:t>Cash Flow Analysis</a:t>
            </a:r>
          </a:p>
        </p:txBody>
      </p:sp>
      <p:pic>
        <p:nvPicPr>
          <p:cNvPr id="5" name="Picture 4">
            <a:extLst>
              <a:ext uri="{FF2B5EF4-FFF2-40B4-BE49-F238E27FC236}">
                <a16:creationId xmlns:a16="http://schemas.microsoft.com/office/drawing/2014/main" id="{E55DA968-3427-FDA0-001F-8C4A5E9D1B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7808" y="2248893"/>
            <a:ext cx="7828385" cy="1362054"/>
          </a:xfrm>
          <a:prstGeom prst="rect">
            <a:avLst/>
          </a:prstGeom>
        </p:spPr>
      </p:pic>
      <p:sp>
        <p:nvSpPr>
          <p:cNvPr id="2" name="Slide Number Placeholder 1">
            <a:extLst>
              <a:ext uri="{FF2B5EF4-FFF2-40B4-BE49-F238E27FC236}">
                <a16:creationId xmlns:a16="http://schemas.microsoft.com/office/drawing/2014/main" id="{5E11D147-975B-55B7-160D-FAD35E521341}"/>
              </a:ext>
            </a:extLst>
          </p:cNvPr>
          <p:cNvSpPr>
            <a:spLocks noGrp="1"/>
          </p:cNvSpPr>
          <p:nvPr>
            <p:ph type="sldNum" sz="quarter" idx="12"/>
          </p:nvPr>
        </p:nvSpPr>
        <p:spPr/>
        <p:txBody>
          <a:bodyPr/>
          <a:lstStyle/>
          <a:p>
            <a:fld id="{50E52BA6-7972-44DA-AEF6-5A97432FF243}" type="slidenum">
              <a:rPr lang="en-US" smtClean="0"/>
              <a:t>84</a:t>
            </a:fld>
            <a:endParaRPr lang="en-US"/>
          </a:p>
        </p:txBody>
      </p:sp>
    </p:spTree>
    <p:extLst>
      <p:ext uri="{BB962C8B-B14F-4D97-AF65-F5344CB8AC3E}">
        <p14:creationId xmlns:p14="http://schemas.microsoft.com/office/powerpoint/2010/main" val="14797110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9E8E3-D715-71C6-7A48-43F8B367A202}"/>
              </a:ext>
            </a:extLst>
          </p:cNvPr>
          <p:cNvSpPr txBox="1"/>
          <p:nvPr/>
        </p:nvSpPr>
        <p:spPr>
          <a:xfrm>
            <a:off x="1061884" y="2439339"/>
            <a:ext cx="7020232" cy="18774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PDCA</a:t>
            </a:r>
          </a:p>
          <a:p>
            <a:pPr algn="ctr"/>
            <a:endParaRPr lang="en-US" sz="4000" b="1">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(Week 12)</a:t>
            </a:r>
          </a:p>
        </p:txBody>
      </p:sp>
      <p:sp>
        <p:nvSpPr>
          <p:cNvPr id="3" name="Slide Number Placeholder 2">
            <a:extLst>
              <a:ext uri="{FF2B5EF4-FFF2-40B4-BE49-F238E27FC236}">
                <a16:creationId xmlns:a16="http://schemas.microsoft.com/office/drawing/2014/main" id="{DD1524E5-4052-F780-665E-6B6AB906CA5C}"/>
              </a:ext>
            </a:extLst>
          </p:cNvPr>
          <p:cNvSpPr>
            <a:spLocks noGrp="1"/>
          </p:cNvSpPr>
          <p:nvPr>
            <p:ph type="sldNum" sz="quarter" idx="12"/>
          </p:nvPr>
        </p:nvSpPr>
        <p:spPr/>
        <p:txBody>
          <a:bodyPr/>
          <a:lstStyle/>
          <a:p>
            <a:fld id="{50E52BA6-7972-44DA-AEF6-5A97432FF243}" type="slidenum">
              <a:rPr lang="en-US" smtClean="0"/>
              <a:t>85</a:t>
            </a:fld>
            <a:endParaRPr lang="en-US"/>
          </a:p>
        </p:txBody>
      </p:sp>
      <p:pic>
        <p:nvPicPr>
          <p:cNvPr id="4" name="Picture 3">
            <a:extLst>
              <a:ext uri="{FF2B5EF4-FFF2-40B4-BE49-F238E27FC236}">
                <a16:creationId xmlns:a16="http://schemas.microsoft.com/office/drawing/2014/main" id="{3668DDDF-27DF-4B5D-E425-0EE0A7E88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8029324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rcRect t="1583"/>
          <a:stretch>
            <a:fillRect/>
          </a:stretch>
        </p:blipFill>
        <p:spPr>
          <a:xfrm>
            <a:off x="202958" y="1692130"/>
            <a:ext cx="8738084" cy="3314876"/>
          </a:xfrm>
          <a:prstGeom prst="rect">
            <a:avLst/>
          </a:prstGeom>
        </p:spPr>
      </p:pic>
      <p:sp>
        <p:nvSpPr>
          <p:cNvPr id="3" name="Slide Number Placeholder 2">
            <a:extLst>
              <a:ext uri="{FF2B5EF4-FFF2-40B4-BE49-F238E27FC236}">
                <a16:creationId xmlns:a16="http://schemas.microsoft.com/office/drawing/2014/main" id="{9F669BB1-8AEF-6DF2-C9EB-D1028A15C005}"/>
              </a:ext>
            </a:extLst>
          </p:cNvPr>
          <p:cNvSpPr>
            <a:spLocks noGrp="1"/>
          </p:cNvSpPr>
          <p:nvPr>
            <p:ph type="sldNum" sz="quarter" idx="12"/>
          </p:nvPr>
        </p:nvSpPr>
        <p:spPr/>
        <p:txBody>
          <a:bodyPr/>
          <a:lstStyle/>
          <a:p>
            <a:fld id="{50E52BA6-7972-44DA-AEF6-5A97432FF243}" type="slidenum">
              <a:rPr lang="en-US" smtClean="0"/>
              <a:t>86</a:t>
            </a:fld>
            <a:endParaRPr lang="en-US"/>
          </a:p>
        </p:txBody>
      </p:sp>
    </p:spTree>
    <p:extLst>
      <p:ext uri="{BB962C8B-B14F-4D97-AF65-F5344CB8AC3E}">
        <p14:creationId xmlns:p14="http://schemas.microsoft.com/office/powerpoint/2010/main" val="351846853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397982" y="1631147"/>
            <a:ext cx="8322679" cy="2940853"/>
          </a:xfrm>
          <a:prstGeom prst="rect">
            <a:avLst/>
          </a:prstGeom>
        </p:spPr>
      </p:pic>
      <p:sp>
        <p:nvSpPr>
          <p:cNvPr id="3" name="Slide Number Placeholder 2">
            <a:extLst>
              <a:ext uri="{FF2B5EF4-FFF2-40B4-BE49-F238E27FC236}">
                <a16:creationId xmlns:a16="http://schemas.microsoft.com/office/drawing/2014/main" id="{9EF3939D-844C-EBEE-9745-A03B69C60C09}"/>
              </a:ext>
            </a:extLst>
          </p:cNvPr>
          <p:cNvSpPr>
            <a:spLocks noGrp="1"/>
          </p:cNvSpPr>
          <p:nvPr>
            <p:ph type="sldNum" sz="quarter" idx="12"/>
          </p:nvPr>
        </p:nvSpPr>
        <p:spPr/>
        <p:txBody>
          <a:bodyPr/>
          <a:lstStyle/>
          <a:p>
            <a:fld id="{50E52BA6-7972-44DA-AEF6-5A97432FF243}" type="slidenum">
              <a:rPr lang="en-US" smtClean="0"/>
              <a:t>87</a:t>
            </a:fld>
            <a:endParaRPr lang="en-US"/>
          </a:p>
        </p:txBody>
      </p:sp>
    </p:spTree>
    <p:extLst>
      <p:ext uri="{BB962C8B-B14F-4D97-AF65-F5344CB8AC3E}">
        <p14:creationId xmlns:p14="http://schemas.microsoft.com/office/powerpoint/2010/main" val="666750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399503" y="1565180"/>
            <a:ext cx="8331830" cy="2855899"/>
          </a:xfrm>
          <a:prstGeom prst="rect">
            <a:avLst/>
          </a:prstGeom>
        </p:spPr>
      </p:pic>
      <p:sp>
        <p:nvSpPr>
          <p:cNvPr id="3" name="Slide Number Placeholder 2">
            <a:extLst>
              <a:ext uri="{FF2B5EF4-FFF2-40B4-BE49-F238E27FC236}">
                <a16:creationId xmlns:a16="http://schemas.microsoft.com/office/drawing/2014/main" id="{5324B0EA-E9D6-EBD8-7B08-A9A79C878003}"/>
              </a:ext>
            </a:extLst>
          </p:cNvPr>
          <p:cNvSpPr>
            <a:spLocks noGrp="1"/>
          </p:cNvSpPr>
          <p:nvPr>
            <p:ph type="sldNum" sz="quarter" idx="12"/>
          </p:nvPr>
        </p:nvSpPr>
        <p:spPr/>
        <p:txBody>
          <a:bodyPr/>
          <a:lstStyle/>
          <a:p>
            <a:fld id="{50E52BA6-7972-44DA-AEF6-5A97432FF243}" type="slidenum">
              <a:rPr lang="en-US" smtClean="0"/>
              <a:t>88</a:t>
            </a:fld>
            <a:endParaRPr lang="en-US"/>
          </a:p>
        </p:txBody>
      </p:sp>
    </p:spTree>
    <p:extLst>
      <p:ext uri="{BB962C8B-B14F-4D97-AF65-F5344CB8AC3E}">
        <p14:creationId xmlns:p14="http://schemas.microsoft.com/office/powerpoint/2010/main" val="120992468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90198" y="5037711"/>
            <a:ext cx="1532106" cy="30008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35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3990" r="3696"/>
          <a:stretch>
            <a:fillRect/>
          </a:stretch>
        </p:blipFill>
        <p:spPr>
          <a:xfrm>
            <a:off x="202402" y="1571624"/>
            <a:ext cx="8771364" cy="3860057"/>
          </a:xfrm>
          <a:prstGeom prst="rect">
            <a:avLst/>
          </a:prstGeom>
        </p:spPr>
      </p:pic>
      <p:sp>
        <p:nvSpPr>
          <p:cNvPr id="2" name="Slide Number Placeholder 1">
            <a:extLst>
              <a:ext uri="{FF2B5EF4-FFF2-40B4-BE49-F238E27FC236}">
                <a16:creationId xmlns:a16="http://schemas.microsoft.com/office/drawing/2014/main" id="{D5F5FECC-1CED-2864-4FD0-962A645C4091}"/>
              </a:ext>
            </a:extLst>
          </p:cNvPr>
          <p:cNvSpPr>
            <a:spLocks noGrp="1"/>
          </p:cNvSpPr>
          <p:nvPr>
            <p:ph type="sldNum" sz="quarter" idx="12"/>
          </p:nvPr>
        </p:nvSpPr>
        <p:spPr/>
        <p:txBody>
          <a:bodyPr/>
          <a:lstStyle/>
          <a:p>
            <a:fld id="{50E52BA6-7972-44DA-AEF6-5A97432FF243}" type="slidenum">
              <a:rPr lang="en-US" smtClean="0"/>
              <a:t>89</a:t>
            </a:fld>
            <a:endParaRPr lang="en-US"/>
          </a:p>
        </p:txBody>
      </p:sp>
    </p:spTree>
    <p:extLst>
      <p:ext uri="{BB962C8B-B14F-4D97-AF65-F5344CB8AC3E}">
        <p14:creationId xmlns:p14="http://schemas.microsoft.com/office/powerpoint/2010/main" val="1672038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PROJECT-PLANNING-AND-MANAGEMENT-4-2048.jpg"/>
          <p:cNvPicPr>
            <a:picLocks noChangeAspect="1"/>
          </p:cNvPicPr>
          <p:nvPr/>
        </p:nvPicPr>
        <p:blipFill>
          <a:blip r:embed="rId2"/>
          <a:stretch>
            <a:fillRect/>
          </a:stretch>
        </p:blipFill>
        <p:spPr>
          <a:xfrm>
            <a:off x="266700" y="263525"/>
            <a:ext cx="8610600" cy="6457950"/>
          </a:xfrm>
          <a:prstGeom prst="rect">
            <a:avLst/>
          </a:prstGeom>
        </p:spPr>
      </p:pic>
      <p:sp>
        <p:nvSpPr>
          <p:cNvPr id="3" name="Slide Number Placeholder 2">
            <a:extLst>
              <a:ext uri="{FF2B5EF4-FFF2-40B4-BE49-F238E27FC236}">
                <a16:creationId xmlns:a16="http://schemas.microsoft.com/office/drawing/2014/main" id="{BC0AFD6B-CCC3-7D1B-BA93-257BF1F830F8}"/>
              </a:ext>
            </a:extLst>
          </p:cNvPr>
          <p:cNvSpPr>
            <a:spLocks noGrp="1"/>
          </p:cNvSpPr>
          <p:nvPr>
            <p:ph type="sldNum" sz="quarter" idx="12"/>
          </p:nvPr>
        </p:nvSpPr>
        <p:spPr/>
        <p:txBody>
          <a:bodyPr/>
          <a:lstStyle/>
          <a:p>
            <a:fld id="{C1FF6DA9-008F-8B48-92A6-B652298478BF}" type="slidenum">
              <a:rPr lang="en-US" smtClean="0"/>
              <a:t>9</a:t>
            </a:fld>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355667" y="1659295"/>
            <a:ext cx="8199079" cy="2983725"/>
          </a:xfrm>
          <a:prstGeom prst="rect">
            <a:avLst/>
          </a:prstGeom>
        </p:spPr>
      </p:pic>
      <p:sp>
        <p:nvSpPr>
          <p:cNvPr id="3" name="Slide Number Placeholder 2">
            <a:extLst>
              <a:ext uri="{FF2B5EF4-FFF2-40B4-BE49-F238E27FC236}">
                <a16:creationId xmlns:a16="http://schemas.microsoft.com/office/drawing/2014/main" id="{3D56BD44-7244-0775-FD6B-6CB459FFB707}"/>
              </a:ext>
            </a:extLst>
          </p:cNvPr>
          <p:cNvSpPr>
            <a:spLocks noGrp="1"/>
          </p:cNvSpPr>
          <p:nvPr>
            <p:ph type="sldNum" sz="quarter" idx="12"/>
          </p:nvPr>
        </p:nvSpPr>
        <p:spPr/>
        <p:txBody>
          <a:bodyPr/>
          <a:lstStyle/>
          <a:p>
            <a:fld id="{50E52BA6-7972-44DA-AEF6-5A97432FF243}" type="slidenum">
              <a:rPr lang="en-US" smtClean="0"/>
              <a:t>90</a:t>
            </a:fld>
            <a:endParaRPr lang="en-US"/>
          </a:p>
        </p:txBody>
      </p:sp>
    </p:spTree>
    <p:extLst>
      <p:ext uri="{BB962C8B-B14F-4D97-AF65-F5344CB8AC3E}">
        <p14:creationId xmlns:p14="http://schemas.microsoft.com/office/powerpoint/2010/main" val="377828957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427651" y="1457569"/>
            <a:ext cx="8171099" cy="2919122"/>
          </a:xfrm>
          <a:prstGeom prst="rect">
            <a:avLst/>
          </a:prstGeom>
        </p:spPr>
      </p:pic>
      <p:sp>
        <p:nvSpPr>
          <p:cNvPr id="3" name="Slide Number Placeholder 2">
            <a:extLst>
              <a:ext uri="{FF2B5EF4-FFF2-40B4-BE49-F238E27FC236}">
                <a16:creationId xmlns:a16="http://schemas.microsoft.com/office/drawing/2014/main" id="{3CE874CF-B1AF-4CE0-1969-ECA9C1FD4D7C}"/>
              </a:ext>
            </a:extLst>
          </p:cNvPr>
          <p:cNvSpPr>
            <a:spLocks noGrp="1"/>
          </p:cNvSpPr>
          <p:nvPr>
            <p:ph type="sldNum" sz="quarter" idx="12"/>
          </p:nvPr>
        </p:nvSpPr>
        <p:spPr/>
        <p:txBody>
          <a:bodyPr/>
          <a:lstStyle/>
          <a:p>
            <a:fld id="{50E52BA6-7972-44DA-AEF6-5A97432FF243}" type="slidenum">
              <a:rPr lang="en-US" smtClean="0"/>
              <a:t>91</a:t>
            </a:fld>
            <a:endParaRPr lang="en-US"/>
          </a:p>
        </p:txBody>
      </p:sp>
    </p:spTree>
    <p:extLst>
      <p:ext uri="{BB962C8B-B14F-4D97-AF65-F5344CB8AC3E}">
        <p14:creationId xmlns:p14="http://schemas.microsoft.com/office/powerpoint/2010/main" val="8535709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348371" y="1449117"/>
            <a:ext cx="8270819" cy="3451357"/>
          </a:xfrm>
          <a:prstGeom prst="rect">
            <a:avLst/>
          </a:prstGeom>
        </p:spPr>
      </p:pic>
      <p:sp>
        <p:nvSpPr>
          <p:cNvPr id="3" name="Slide Number Placeholder 2">
            <a:extLst>
              <a:ext uri="{FF2B5EF4-FFF2-40B4-BE49-F238E27FC236}">
                <a16:creationId xmlns:a16="http://schemas.microsoft.com/office/drawing/2014/main" id="{C1A5B996-1626-E92D-6B1B-8465B735EEFD}"/>
              </a:ext>
            </a:extLst>
          </p:cNvPr>
          <p:cNvSpPr>
            <a:spLocks noGrp="1"/>
          </p:cNvSpPr>
          <p:nvPr>
            <p:ph type="sldNum" sz="quarter" idx="12"/>
          </p:nvPr>
        </p:nvSpPr>
        <p:spPr/>
        <p:txBody>
          <a:bodyPr/>
          <a:lstStyle/>
          <a:p>
            <a:fld id="{50E52BA6-7972-44DA-AEF6-5A97432FF243}" type="slidenum">
              <a:rPr lang="en-US" smtClean="0"/>
              <a:t>92</a:t>
            </a:fld>
            <a:endParaRPr lang="en-US"/>
          </a:p>
        </p:txBody>
      </p:sp>
    </p:spTree>
    <p:extLst>
      <p:ext uri="{BB962C8B-B14F-4D97-AF65-F5344CB8AC3E}">
        <p14:creationId xmlns:p14="http://schemas.microsoft.com/office/powerpoint/2010/main" val="372300216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433064" y="1519581"/>
            <a:ext cx="8276398" cy="3345381"/>
          </a:xfrm>
          <a:prstGeom prst="rect">
            <a:avLst/>
          </a:prstGeom>
        </p:spPr>
      </p:pic>
      <p:sp>
        <p:nvSpPr>
          <p:cNvPr id="3" name="Slide Number Placeholder 2">
            <a:extLst>
              <a:ext uri="{FF2B5EF4-FFF2-40B4-BE49-F238E27FC236}">
                <a16:creationId xmlns:a16="http://schemas.microsoft.com/office/drawing/2014/main" id="{FBDF049A-BCAB-ED2F-EBC4-D5A196DC0DCB}"/>
              </a:ext>
            </a:extLst>
          </p:cNvPr>
          <p:cNvSpPr>
            <a:spLocks noGrp="1"/>
          </p:cNvSpPr>
          <p:nvPr>
            <p:ph type="sldNum" sz="quarter" idx="12"/>
          </p:nvPr>
        </p:nvSpPr>
        <p:spPr/>
        <p:txBody>
          <a:bodyPr/>
          <a:lstStyle/>
          <a:p>
            <a:fld id="{50E52BA6-7972-44DA-AEF6-5A97432FF243}" type="slidenum">
              <a:rPr lang="en-US" smtClean="0"/>
              <a:t>93</a:t>
            </a:fld>
            <a:endParaRPr lang="en-US"/>
          </a:p>
        </p:txBody>
      </p:sp>
    </p:spTree>
    <p:extLst>
      <p:ext uri="{BB962C8B-B14F-4D97-AF65-F5344CB8AC3E}">
        <p14:creationId xmlns:p14="http://schemas.microsoft.com/office/powerpoint/2010/main" val="7665502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321" y="1543050"/>
            <a:ext cx="7923179" cy="3489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000">
                <a:latin typeface="Times New Roman" panose="02020603050405020304" pitchFamily="18" charset="0"/>
                <a:cs typeface="Times New Roman" panose="02020603050405020304" pitchFamily="18" charset="0"/>
              </a:rPr>
              <a:t>Practical Example</a:t>
            </a:r>
          </a:p>
          <a:p>
            <a:endParaRPr lang="en-GB" sz="1350"/>
          </a:p>
          <a:p>
            <a:r>
              <a:rPr lang="en-GB" sz="2100">
                <a:latin typeface="Times New Roman" panose="02020603050405020304" pitchFamily="18" charset="0"/>
                <a:cs typeface="Times New Roman" panose="02020603050405020304" pitchFamily="18" charset="0"/>
              </a:rPr>
              <a:t>An example of PDCA being used in our industry: </a:t>
            </a:r>
          </a:p>
          <a:p>
            <a:endParaRPr lang="en-GB" sz="1350"/>
          </a:p>
          <a:p>
            <a:pPr marL="342900" indent="-342900">
              <a:lnSpc>
                <a:spcPct val="150000"/>
              </a:lnSpc>
              <a:buFont typeface="Wingdings" panose="05000000000000000000" pitchFamily="2" charset="2"/>
              <a:buChar char="§"/>
            </a:pPr>
            <a:r>
              <a:rPr lang="en-GB" sz="1950">
                <a:latin typeface="Times New Roman" panose="02020603050405020304" pitchFamily="18" charset="0"/>
                <a:cs typeface="Times New Roman" panose="02020603050405020304" pitchFamily="18" charset="0"/>
              </a:rPr>
              <a:t>The Architect will interpret what the customer wants with a design </a:t>
            </a:r>
            <a:r>
              <a:rPr lang="en-GB" sz="1950">
                <a:solidFill>
                  <a:srgbClr val="FF0000"/>
                </a:solidFill>
                <a:latin typeface="Times New Roman" panose="02020603050405020304" pitchFamily="18" charset="0"/>
                <a:cs typeface="Times New Roman" panose="02020603050405020304" pitchFamily="18" charset="0"/>
              </a:rPr>
              <a:t>(Plan) </a:t>
            </a:r>
          </a:p>
          <a:p>
            <a:pPr marL="342900" indent="-342900">
              <a:lnSpc>
                <a:spcPct val="150000"/>
              </a:lnSpc>
              <a:buFont typeface="Wingdings" panose="05000000000000000000" pitchFamily="2" charset="2"/>
              <a:buChar char="§"/>
            </a:pPr>
            <a:r>
              <a:rPr lang="en-GB" sz="1950">
                <a:latin typeface="Times New Roman" panose="02020603050405020304" pitchFamily="18" charset="0"/>
                <a:cs typeface="Times New Roman" panose="02020603050405020304" pitchFamily="18" charset="0"/>
              </a:rPr>
              <a:t>Then they will use the information to create a model </a:t>
            </a:r>
            <a:r>
              <a:rPr lang="en-GB" sz="1950">
                <a:solidFill>
                  <a:srgbClr val="FF0000"/>
                </a:solidFill>
                <a:latin typeface="Times New Roman" panose="02020603050405020304" pitchFamily="18" charset="0"/>
                <a:cs typeface="Times New Roman" panose="02020603050405020304" pitchFamily="18" charset="0"/>
              </a:rPr>
              <a:t>(Do)</a:t>
            </a:r>
          </a:p>
          <a:p>
            <a:pPr marL="342900" indent="-342900">
              <a:lnSpc>
                <a:spcPct val="150000"/>
              </a:lnSpc>
              <a:buFont typeface="Wingdings" panose="05000000000000000000" pitchFamily="2" charset="2"/>
              <a:buChar char="§"/>
            </a:pPr>
            <a:r>
              <a:rPr lang="en-GB" sz="1950">
                <a:latin typeface="Times New Roman" panose="02020603050405020304" pitchFamily="18" charset="0"/>
                <a:cs typeface="Times New Roman" panose="02020603050405020304" pitchFamily="18" charset="0"/>
              </a:rPr>
              <a:t>The team will run analysis and confirm design </a:t>
            </a:r>
            <a:r>
              <a:rPr lang="en-GB" sz="1950">
                <a:solidFill>
                  <a:srgbClr val="FF0000"/>
                </a:solidFill>
                <a:latin typeface="Times New Roman" panose="02020603050405020304" pitchFamily="18" charset="0"/>
                <a:cs typeface="Times New Roman" panose="02020603050405020304" pitchFamily="18" charset="0"/>
              </a:rPr>
              <a:t>(Check) </a:t>
            </a:r>
            <a:r>
              <a:rPr lang="en-GB" sz="1950">
                <a:latin typeface="Times New Roman" panose="02020603050405020304" pitchFamily="18" charset="0"/>
                <a:cs typeface="Times New Roman" panose="02020603050405020304" pitchFamily="18" charset="0"/>
              </a:rPr>
              <a:t>&amp; </a:t>
            </a:r>
          </a:p>
          <a:p>
            <a:pPr marL="342900" indent="-342900">
              <a:lnSpc>
                <a:spcPct val="150000"/>
              </a:lnSpc>
              <a:buFont typeface="Wingdings" panose="05000000000000000000" pitchFamily="2" charset="2"/>
              <a:buChar char="§"/>
            </a:pPr>
            <a:r>
              <a:rPr lang="en-GB" sz="1950">
                <a:latin typeface="Times New Roman" panose="02020603050405020304" pitchFamily="18" charset="0"/>
                <a:cs typeface="Times New Roman" panose="02020603050405020304" pitchFamily="18" charset="0"/>
              </a:rPr>
              <a:t>The model will be updated until ready for fabrication </a:t>
            </a:r>
            <a:r>
              <a:rPr lang="en-GB" sz="1950">
                <a:solidFill>
                  <a:srgbClr val="FF0000"/>
                </a:solidFill>
                <a:latin typeface="Times New Roman" panose="02020603050405020304" pitchFamily="18" charset="0"/>
                <a:cs typeface="Times New Roman" panose="02020603050405020304" pitchFamily="18" charset="0"/>
              </a:rPr>
              <a:t>(Act)</a:t>
            </a:r>
          </a:p>
          <a:p>
            <a:pPr>
              <a:lnSpc>
                <a:spcPct val="150000"/>
              </a:lnSpc>
            </a:pPr>
            <a:endParaRPr lang="en-US" sz="1950">
              <a:solidFill>
                <a:srgbClr val="FF000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F4C789E-DD61-9963-286C-DB864BBCD663}"/>
              </a:ext>
            </a:extLst>
          </p:cNvPr>
          <p:cNvSpPr>
            <a:spLocks noGrp="1"/>
          </p:cNvSpPr>
          <p:nvPr>
            <p:ph type="sldNum" sz="quarter" idx="12"/>
          </p:nvPr>
        </p:nvSpPr>
        <p:spPr/>
        <p:txBody>
          <a:bodyPr/>
          <a:lstStyle/>
          <a:p>
            <a:fld id="{50E52BA6-7972-44DA-AEF6-5A97432FF243}" type="slidenum">
              <a:rPr lang="en-US" smtClean="0"/>
              <a:t>94</a:t>
            </a:fld>
            <a:endParaRPr lang="en-US"/>
          </a:p>
        </p:txBody>
      </p:sp>
    </p:spTree>
    <p:extLst>
      <p:ext uri="{BB962C8B-B14F-4D97-AF65-F5344CB8AC3E}">
        <p14:creationId xmlns:p14="http://schemas.microsoft.com/office/powerpoint/2010/main" val="8984638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398530" y="1481036"/>
            <a:ext cx="7960433" cy="3197496"/>
          </a:xfrm>
          <a:prstGeom prst="rect">
            <a:avLst/>
          </a:prstGeom>
        </p:spPr>
      </p:pic>
      <p:sp>
        <p:nvSpPr>
          <p:cNvPr id="3" name="Slide Number Placeholder 2">
            <a:extLst>
              <a:ext uri="{FF2B5EF4-FFF2-40B4-BE49-F238E27FC236}">
                <a16:creationId xmlns:a16="http://schemas.microsoft.com/office/drawing/2014/main" id="{D778C61A-0009-AFD1-291D-CF5636A29351}"/>
              </a:ext>
            </a:extLst>
          </p:cNvPr>
          <p:cNvSpPr>
            <a:spLocks noGrp="1"/>
          </p:cNvSpPr>
          <p:nvPr>
            <p:ph type="sldNum" sz="quarter" idx="12"/>
          </p:nvPr>
        </p:nvSpPr>
        <p:spPr/>
        <p:txBody>
          <a:bodyPr/>
          <a:lstStyle/>
          <a:p>
            <a:fld id="{50E52BA6-7972-44DA-AEF6-5A97432FF243}" type="slidenum">
              <a:rPr lang="en-US" smtClean="0"/>
              <a:t>95</a:t>
            </a:fld>
            <a:endParaRPr lang="en-US"/>
          </a:p>
        </p:txBody>
      </p:sp>
    </p:spTree>
    <p:extLst>
      <p:ext uri="{BB962C8B-B14F-4D97-AF65-F5344CB8AC3E}">
        <p14:creationId xmlns:p14="http://schemas.microsoft.com/office/powerpoint/2010/main" val="141697725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24481D-1E15-FFC7-EF37-C8D58CA3EC2A}"/>
              </a:ext>
            </a:extLst>
          </p:cNvPr>
          <p:cNvSpPr txBox="1"/>
          <p:nvPr/>
        </p:nvSpPr>
        <p:spPr>
          <a:xfrm>
            <a:off x="1061884" y="2182505"/>
            <a:ext cx="7020232"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a:buFont typeface="Symbol" panose="05050102010706020507" pitchFamily="18" charset="2"/>
              <a:buNone/>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Project Monitoring and Earned Value Management </a:t>
            </a:r>
          </a:p>
          <a:p>
            <a:pPr algn="ctr"/>
            <a:endParaRPr lang="en-US" sz="4000" b="1">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(Week 13-14)</a:t>
            </a:r>
          </a:p>
        </p:txBody>
      </p:sp>
      <p:sp>
        <p:nvSpPr>
          <p:cNvPr id="3" name="Slide Number Placeholder 2">
            <a:extLst>
              <a:ext uri="{FF2B5EF4-FFF2-40B4-BE49-F238E27FC236}">
                <a16:creationId xmlns:a16="http://schemas.microsoft.com/office/drawing/2014/main" id="{8866F8F8-F5DD-1565-DF57-E8F87E5933C9}"/>
              </a:ext>
            </a:extLst>
          </p:cNvPr>
          <p:cNvSpPr>
            <a:spLocks noGrp="1"/>
          </p:cNvSpPr>
          <p:nvPr>
            <p:ph type="sldNum" sz="quarter" idx="7"/>
          </p:nvPr>
        </p:nvSpPr>
        <p:spPr/>
        <p:txBody>
          <a:bodyPr/>
          <a:lstStyle/>
          <a:p>
            <a:fld id="{B6F15528-21DE-4FAA-801E-634DDDAF4B2B}" type="slidenum">
              <a:rPr lang="en-US" smtClean="0"/>
              <a:t>96</a:t>
            </a:fld>
            <a:endParaRPr lang="en-US"/>
          </a:p>
        </p:txBody>
      </p:sp>
      <p:pic>
        <p:nvPicPr>
          <p:cNvPr id="4" name="Picture 3">
            <a:extLst>
              <a:ext uri="{FF2B5EF4-FFF2-40B4-BE49-F238E27FC236}">
                <a16:creationId xmlns:a16="http://schemas.microsoft.com/office/drawing/2014/main" id="{85A5C63E-3C88-4DF3-61B7-7BE93A41D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184368950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9600" y="1752600"/>
            <a:ext cx="7770019" cy="4286334"/>
          </a:xfrm>
          <a:prstGeom prst="rect">
            <a:avLst/>
          </a:prstGeom>
        </p:spPr>
        <p:txBody>
          <a:bodyPr vert="horz" wrap="square" lIns="0" tIns="1000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4286" indent="-171450" algn="just">
              <a:spcBef>
                <a:spcPts val="79"/>
              </a:spcBef>
              <a:buFont typeface="Wingdings"/>
              <a:buChar char=""/>
              <a:tabLst>
                <a:tab pos="180975" algn="l"/>
              </a:tabLst>
            </a:pPr>
            <a:r>
              <a:rPr sz="2400">
                <a:latin typeface="Times New Roman"/>
                <a:cs typeface="Times New Roman"/>
              </a:rPr>
              <a:t>Project</a:t>
            </a:r>
            <a:r>
              <a:rPr sz="2400" spc="293">
                <a:latin typeface="Times New Roman"/>
                <a:cs typeface="Times New Roman"/>
              </a:rPr>
              <a:t> </a:t>
            </a:r>
            <a:r>
              <a:rPr sz="2400">
                <a:latin typeface="Times New Roman"/>
                <a:cs typeface="Times New Roman"/>
              </a:rPr>
              <a:t>Monitoring</a:t>
            </a:r>
            <a:r>
              <a:rPr sz="2400" spc="296">
                <a:latin typeface="Times New Roman"/>
                <a:cs typeface="Times New Roman"/>
              </a:rPr>
              <a:t> </a:t>
            </a:r>
            <a:r>
              <a:rPr sz="2400" spc="-4">
                <a:latin typeface="Times New Roman"/>
                <a:cs typeface="Times New Roman"/>
              </a:rPr>
              <a:t>refers</a:t>
            </a:r>
            <a:r>
              <a:rPr sz="2400" spc="289">
                <a:latin typeface="Times New Roman"/>
                <a:cs typeface="Times New Roman"/>
              </a:rPr>
              <a:t> </a:t>
            </a:r>
            <a:r>
              <a:rPr sz="2400" spc="-4">
                <a:latin typeface="Times New Roman"/>
                <a:cs typeface="Times New Roman"/>
              </a:rPr>
              <a:t>to</a:t>
            </a:r>
            <a:r>
              <a:rPr sz="2400" spc="293">
                <a:latin typeface="Times New Roman"/>
                <a:cs typeface="Times New Roman"/>
              </a:rPr>
              <a:t> </a:t>
            </a:r>
            <a:r>
              <a:rPr sz="2400">
                <a:latin typeface="Times New Roman"/>
                <a:cs typeface="Times New Roman"/>
              </a:rPr>
              <a:t>the</a:t>
            </a:r>
            <a:r>
              <a:rPr sz="2400" spc="289">
                <a:latin typeface="Times New Roman"/>
                <a:cs typeface="Times New Roman"/>
              </a:rPr>
              <a:t> </a:t>
            </a:r>
            <a:r>
              <a:rPr sz="2400">
                <a:latin typeface="Times New Roman"/>
                <a:cs typeface="Times New Roman"/>
              </a:rPr>
              <a:t>process</a:t>
            </a:r>
            <a:r>
              <a:rPr sz="2400" spc="304">
                <a:latin typeface="Times New Roman"/>
                <a:cs typeface="Times New Roman"/>
              </a:rPr>
              <a:t> </a:t>
            </a:r>
            <a:r>
              <a:rPr sz="2400" spc="-4">
                <a:latin typeface="Times New Roman"/>
                <a:cs typeface="Times New Roman"/>
              </a:rPr>
              <a:t>of</a:t>
            </a:r>
            <a:r>
              <a:rPr sz="2400" spc="293">
                <a:latin typeface="Times New Roman"/>
                <a:cs typeface="Times New Roman"/>
              </a:rPr>
              <a:t> </a:t>
            </a:r>
            <a:r>
              <a:rPr sz="2400" spc="-4">
                <a:latin typeface="Times New Roman"/>
                <a:cs typeface="Times New Roman"/>
              </a:rPr>
              <a:t>keeping</a:t>
            </a:r>
            <a:r>
              <a:rPr sz="2400" spc="296">
                <a:latin typeface="Times New Roman"/>
                <a:cs typeface="Times New Roman"/>
              </a:rPr>
              <a:t> </a:t>
            </a:r>
            <a:r>
              <a:rPr sz="2400">
                <a:latin typeface="Times New Roman"/>
                <a:cs typeface="Times New Roman"/>
              </a:rPr>
              <a:t>track</a:t>
            </a:r>
            <a:r>
              <a:rPr sz="2400" spc="293">
                <a:latin typeface="Times New Roman"/>
                <a:cs typeface="Times New Roman"/>
              </a:rPr>
              <a:t> </a:t>
            </a:r>
            <a:r>
              <a:rPr sz="2400" spc="-8">
                <a:latin typeface="Times New Roman"/>
                <a:cs typeface="Times New Roman"/>
              </a:rPr>
              <a:t>of </a:t>
            </a:r>
            <a:r>
              <a:rPr sz="2400" spc="-589">
                <a:latin typeface="Times New Roman"/>
                <a:cs typeface="Times New Roman"/>
              </a:rPr>
              <a:t> </a:t>
            </a:r>
            <a:r>
              <a:rPr sz="2400">
                <a:latin typeface="Times New Roman"/>
                <a:cs typeface="Times New Roman"/>
              </a:rPr>
              <a:t>all project-related metrics </a:t>
            </a:r>
            <a:r>
              <a:rPr sz="2400" spc="-4">
                <a:latin typeface="Times New Roman"/>
                <a:cs typeface="Times New Roman"/>
              </a:rPr>
              <a:t>including </a:t>
            </a:r>
            <a:r>
              <a:rPr sz="2400">
                <a:latin typeface="Times New Roman"/>
                <a:cs typeface="Times New Roman"/>
              </a:rPr>
              <a:t>team performance </a:t>
            </a:r>
            <a:r>
              <a:rPr sz="2400" spc="-4">
                <a:latin typeface="Times New Roman"/>
                <a:cs typeface="Times New Roman"/>
              </a:rPr>
              <a:t>and </a:t>
            </a:r>
            <a:r>
              <a:rPr sz="2400">
                <a:latin typeface="Times New Roman"/>
                <a:cs typeface="Times New Roman"/>
              </a:rPr>
              <a:t> task</a:t>
            </a:r>
            <a:r>
              <a:rPr sz="2400" spc="4">
                <a:latin typeface="Times New Roman"/>
                <a:cs typeface="Times New Roman"/>
              </a:rPr>
              <a:t> </a:t>
            </a:r>
            <a:r>
              <a:rPr sz="2400">
                <a:latin typeface="Times New Roman"/>
                <a:cs typeface="Times New Roman"/>
              </a:rPr>
              <a:t>duration,</a:t>
            </a:r>
            <a:r>
              <a:rPr sz="2400" spc="4">
                <a:latin typeface="Times New Roman"/>
                <a:cs typeface="Times New Roman"/>
              </a:rPr>
              <a:t> </a:t>
            </a:r>
            <a:r>
              <a:rPr sz="2400" spc="-4">
                <a:latin typeface="Times New Roman"/>
                <a:cs typeface="Times New Roman"/>
              </a:rPr>
              <a:t>identifying</a:t>
            </a:r>
            <a:r>
              <a:rPr sz="2400">
                <a:latin typeface="Times New Roman"/>
                <a:cs typeface="Times New Roman"/>
              </a:rPr>
              <a:t> </a:t>
            </a:r>
            <a:r>
              <a:rPr sz="2400" spc="-4">
                <a:latin typeface="Times New Roman"/>
                <a:cs typeface="Times New Roman"/>
              </a:rPr>
              <a:t>potential</a:t>
            </a:r>
            <a:r>
              <a:rPr sz="2400">
                <a:latin typeface="Times New Roman"/>
                <a:cs typeface="Times New Roman"/>
              </a:rPr>
              <a:t> problems</a:t>
            </a:r>
            <a:r>
              <a:rPr sz="2400" spc="4">
                <a:latin typeface="Times New Roman"/>
                <a:cs typeface="Times New Roman"/>
              </a:rPr>
              <a:t> </a:t>
            </a:r>
            <a:r>
              <a:rPr sz="2400" spc="-4">
                <a:latin typeface="Times New Roman"/>
                <a:cs typeface="Times New Roman"/>
              </a:rPr>
              <a:t>and</a:t>
            </a:r>
            <a:r>
              <a:rPr sz="2400">
                <a:latin typeface="Times New Roman"/>
                <a:cs typeface="Times New Roman"/>
              </a:rPr>
              <a:t> </a:t>
            </a:r>
            <a:r>
              <a:rPr sz="2400" spc="-4">
                <a:latin typeface="Times New Roman"/>
                <a:cs typeface="Times New Roman"/>
              </a:rPr>
              <a:t>taking </a:t>
            </a:r>
            <a:r>
              <a:rPr sz="2400">
                <a:latin typeface="Times New Roman"/>
                <a:cs typeface="Times New Roman"/>
              </a:rPr>
              <a:t> </a:t>
            </a:r>
            <a:r>
              <a:rPr sz="2400" spc="-4">
                <a:latin typeface="Times New Roman"/>
                <a:cs typeface="Times New Roman"/>
              </a:rPr>
              <a:t>corrective</a:t>
            </a:r>
            <a:r>
              <a:rPr sz="2400">
                <a:latin typeface="Times New Roman"/>
                <a:cs typeface="Times New Roman"/>
              </a:rPr>
              <a:t> </a:t>
            </a:r>
            <a:r>
              <a:rPr sz="2400" spc="-4">
                <a:latin typeface="Times New Roman"/>
                <a:cs typeface="Times New Roman"/>
              </a:rPr>
              <a:t>actions</a:t>
            </a:r>
            <a:r>
              <a:rPr sz="2400">
                <a:latin typeface="Times New Roman"/>
                <a:cs typeface="Times New Roman"/>
              </a:rPr>
              <a:t> necessary</a:t>
            </a:r>
            <a:r>
              <a:rPr sz="2400" spc="4">
                <a:latin typeface="Times New Roman"/>
                <a:cs typeface="Times New Roman"/>
              </a:rPr>
              <a:t> </a:t>
            </a:r>
            <a:r>
              <a:rPr sz="2400" spc="-8">
                <a:latin typeface="Times New Roman"/>
                <a:cs typeface="Times New Roman"/>
              </a:rPr>
              <a:t>to</a:t>
            </a:r>
            <a:r>
              <a:rPr sz="2400" spc="-4">
                <a:latin typeface="Times New Roman"/>
                <a:cs typeface="Times New Roman"/>
              </a:rPr>
              <a:t> </a:t>
            </a:r>
            <a:r>
              <a:rPr sz="2400">
                <a:latin typeface="Times New Roman"/>
                <a:cs typeface="Times New Roman"/>
              </a:rPr>
              <a:t>ensure</a:t>
            </a:r>
            <a:r>
              <a:rPr sz="2400" spc="4">
                <a:latin typeface="Times New Roman"/>
                <a:cs typeface="Times New Roman"/>
              </a:rPr>
              <a:t> </a:t>
            </a:r>
            <a:r>
              <a:rPr sz="2400">
                <a:latin typeface="Times New Roman"/>
                <a:cs typeface="Times New Roman"/>
              </a:rPr>
              <a:t>that</a:t>
            </a:r>
            <a:r>
              <a:rPr sz="2400" spc="4">
                <a:latin typeface="Times New Roman"/>
                <a:cs typeface="Times New Roman"/>
              </a:rPr>
              <a:t> </a:t>
            </a:r>
            <a:r>
              <a:rPr sz="2400" spc="-4">
                <a:latin typeface="Times New Roman"/>
                <a:cs typeface="Times New Roman"/>
              </a:rPr>
              <a:t>the</a:t>
            </a:r>
            <a:r>
              <a:rPr sz="2400">
                <a:latin typeface="Times New Roman"/>
                <a:cs typeface="Times New Roman"/>
              </a:rPr>
              <a:t> project</a:t>
            </a:r>
            <a:r>
              <a:rPr sz="2400" spc="600">
                <a:latin typeface="Times New Roman"/>
                <a:cs typeface="Times New Roman"/>
              </a:rPr>
              <a:t> </a:t>
            </a:r>
            <a:r>
              <a:rPr sz="2400" spc="-4">
                <a:latin typeface="Times New Roman"/>
                <a:cs typeface="Times New Roman"/>
              </a:rPr>
              <a:t>is </a:t>
            </a:r>
            <a:r>
              <a:rPr sz="2400">
                <a:latin typeface="Times New Roman"/>
                <a:cs typeface="Times New Roman"/>
              </a:rPr>
              <a:t> within</a:t>
            </a:r>
            <a:r>
              <a:rPr sz="2400" spc="-8">
                <a:latin typeface="Times New Roman"/>
                <a:cs typeface="Times New Roman"/>
              </a:rPr>
              <a:t> </a:t>
            </a:r>
            <a:r>
              <a:rPr sz="2400">
                <a:latin typeface="Times New Roman"/>
                <a:cs typeface="Times New Roman"/>
              </a:rPr>
              <a:t>scope,</a:t>
            </a:r>
            <a:r>
              <a:rPr sz="2400" spc="-15">
                <a:latin typeface="Times New Roman"/>
                <a:cs typeface="Times New Roman"/>
              </a:rPr>
              <a:t> </a:t>
            </a:r>
            <a:r>
              <a:rPr sz="2400">
                <a:latin typeface="Times New Roman"/>
                <a:cs typeface="Times New Roman"/>
              </a:rPr>
              <a:t>on</a:t>
            </a:r>
            <a:r>
              <a:rPr sz="2400" spc="-8">
                <a:latin typeface="Times New Roman"/>
                <a:cs typeface="Times New Roman"/>
              </a:rPr>
              <a:t> </a:t>
            </a:r>
            <a:r>
              <a:rPr sz="2400" spc="4">
                <a:latin typeface="Times New Roman"/>
                <a:cs typeface="Times New Roman"/>
              </a:rPr>
              <a:t>budget</a:t>
            </a:r>
            <a:r>
              <a:rPr sz="2400" spc="-34">
                <a:latin typeface="Times New Roman"/>
                <a:cs typeface="Times New Roman"/>
              </a:rPr>
              <a:t> </a:t>
            </a:r>
            <a:r>
              <a:rPr sz="2400" spc="4">
                <a:latin typeface="Times New Roman"/>
                <a:cs typeface="Times New Roman"/>
              </a:rPr>
              <a:t>and</a:t>
            </a:r>
            <a:r>
              <a:rPr sz="2400" spc="-8">
                <a:latin typeface="Times New Roman"/>
                <a:cs typeface="Times New Roman"/>
              </a:rPr>
              <a:t> </a:t>
            </a:r>
            <a:r>
              <a:rPr sz="2400">
                <a:latin typeface="Times New Roman"/>
                <a:cs typeface="Times New Roman"/>
              </a:rPr>
              <a:t>meets</a:t>
            </a:r>
            <a:r>
              <a:rPr sz="2400" spc="-11">
                <a:latin typeface="Times New Roman"/>
                <a:cs typeface="Times New Roman"/>
              </a:rPr>
              <a:t> </a:t>
            </a:r>
            <a:r>
              <a:rPr sz="2400">
                <a:latin typeface="Times New Roman"/>
                <a:cs typeface="Times New Roman"/>
              </a:rPr>
              <a:t>the specified</a:t>
            </a:r>
            <a:r>
              <a:rPr sz="2400" spc="-8">
                <a:latin typeface="Times New Roman"/>
                <a:cs typeface="Times New Roman"/>
              </a:rPr>
              <a:t> </a:t>
            </a:r>
            <a:r>
              <a:rPr sz="2400">
                <a:latin typeface="Times New Roman"/>
                <a:cs typeface="Times New Roman"/>
              </a:rPr>
              <a:t>deadlines.</a:t>
            </a:r>
          </a:p>
          <a:p>
            <a:pPr>
              <a:spcBef>
                <a:spcPts val="19"/>
              </a:spcBef>
              <a:buFont typeface="Wingdings"/>
              <a:buChar char=""/>
            </a:pPr>
            <a:endParaRPr sz="3788">
              <a:latin typeface="Times New Roman"/>
              <a:cs typeface="Times New Roman"/>
            </a:endParaRPr>
          </a:p>
          <a:p>
            <a:pPr marL="180975" marR="3810" indent="-171450" algn="just">
              <a:buFont typeface="Wingdings"/>
              <a:buChar char=""/>
              <a:tabLst>
                <a:tab pos="180975" algn="l"/>
              </a:tabLst>
            </a:pPr>
            <a:r>
              <a:rPr sz="2400">
                <a:latin typeface="Times New Roman"/>
                <a:cs typeface="Times New Roman"/>
              </a:rPr>
              <a:t>It </a:t>
            </a:r>
            <a:r>
              <a:rPr sz="2400" spc="-4">
                <a:latin typeface="Times New Roman"/>
                <a:cs typeface="Times New Roman"/>
              </a:rPr>
              <a:t>clarifies </a:t>
            </a:r>
            <a:r>
              <a:rPr sz="2400">
                <a:latin typeface="Times New Roman"/>
                <a:cs typeface="Times New Roman"/>
              </a:rPr>
              <a:t>the </a:t>
            </a:r>
            <a:r>
              <a:rPr sz="2400" spc="-4">
                <a:latin typeface="Times New Roman"/>
                <a:cs typeface="Times New Roman"/>
              </a:rPr>
              <a:t>objectives of </a:t>
            </a:r>
            <a:r>
              <a:rPr sz="2400">
                <a:latin typeface="Times New Roman"/>
                <a:cs typeface="Times New Roman"/>
              </a:rPr>
              <a:t>the </a:t>
            </a:r>
            <a:r>
              <a:rPr sz="2400" spc="-4">
                <a:latin typeface="Times New Roman"/>
                <a:cs typeface="Times New Roman"/>
              </a:rPr>
              <a:t>project, links </a:t>
            </a:r>
            <a:r>
              <a:rPr sz="2400">
                <a:latin typeface="Times New Roman"/>
                <a:cs typeface="Times New Roman"/>
              </a:rPr>
              <a:t>the </a:t>
            </a:r>
            <a:r>
              <a:rPr sz="2400" spc="-4">
                <a:latin typeface="Times New Roman"/>
                <a:cs typeface="Times New Roman"/>
              </a:rPr>
              <a:t>activities to </a:t>
            </a:r>
            <a:r>
              <a:rPr sz="2400">
                <a:latin typeface="Times New Roman"/>
                <a:cs typeface="Times New Roman"/>
              </a:rPr>
              <a:t> the</a:t>
            </a:r>
            <a:r>
              <a:rPr sz="2400" spc="4">
                <a:latin typeface="Times New Roman"/>
                <a:cs typeface="Times New Roman"/>
              </a:rPr>
              <a:t> </a:t>
            </a:r>
            <a:r>
              <a:rPr sz="2400">
                <a:latin typeface="Times New Roman"/>
                <a:cs typeface="Times New Roman"/>
              </a:rPr>
              <a:t>objectives,</a:t>
            </a:r>
            <a:r>
              <a:rPr sz="2400" spc="4">
                <a:latin typeface="Times New Roman"/>
                <a:cs typeface="Times New Roman"/>
              </a:rPr>
              <a:t> </a:t>
            </a:r>
            <a:r>
              <a:rPr sz="2400" spc="-4">
                <a:latin typeface="Times New Roman"/>
                <a:cs typeface="Times New Roman"/>
              </a:rPr>
              <a:t>sets</a:t>
            </a:r>
            <a:r>
              <a:rPr sz="2400">
                <a:latin typeface="Times New Roman"/>
                <a:cs typeface="Times New Roman"/>
              </a:rPr>
              <a:t> </a:t>
            </a:r>
            <a:r>
              <a:rPr sz="2400" spc="-4">
                <a:latin typeface="Times New Roman"/>
                <a:cs typeface="Times New Roman"/>
              </a:rPr>
              <a:t>the</a:t>
            </a:r>
            <a:r>
              <a:rPr sz="2400">
                <a:latin typeface="Times New Roman"/>
                <a:cs typeface="Times New Roman"/>
              </a:rPr>
              <a:t> </a:t>
            </a:r>
            <a:r>
              <a:rPr sz="2400" spc="-8">
                <a:latin typeface="Times New Roman"/>
                <a:cs typeface="Times New Roman"/>
              </a:rPr>
              <a:t>target,</a:t>
            </a:r>
            <a:r>
              <a:rPr sz="2400" spc="-4">
                <a:latin typeface="Times New Roman"/>
                <a:cs typeface="Times New Roman"/>
              </a:rPr>
              <a:t> </a:t>
            </a:r>
            <a:r>
              <a:rPr sz="2400">
                <a:latin typeface="Times New Roman"/>
                <a:cs typeface="Times New Roman"/>
              </a:rPr>
              <a:t>reports</a:t>
            </a:r>
            <a:r>
              <a:rPr sz="2400" spc="4">
                <a:latin typeface="Times New Roman"/>
                <a:cs typeface="Times New Roman"/>
              </a:rPr>
              <a:t> </a:t>
            </a:r>
            <a:r>
              <a:rPr sz="2400" spc="-4">
                <a:latin typeface="Times New Roman"/>
                <a:cs typeface="Times New Roman"/>
              </a:rPr>
              <a:t>the</a:t>
            </a:r>
            <a:r>
              <a:rPr sz="2400">
                <a:latin typeface="Times New Roman"/>
                <a:cs typeface="Times New Roman"/>
              </a:rPr>
              <a:t> progress</a:t>
            </a:r>
            <a:r>
              <a:rPr sz="2400" spc="4">
                <a:latin typeface="Times New Roman"/>
                <a:cs typeface="Times New Roman"/>
              </a:rPr>
              <a:t> </a:t>
            </a:r>
            <a:r>
              <a:rPr sz="2400">
                <a:latin typeface="Times New Roman"/>
                <a:cs typeface="Times New Roman"/>
              </a:rPr>
              <a:t>to</a:t>
            </a:r>
            <a:r>
              <a:rPr sz="2400" spc="4">
                <a:latin typeface="Times New Roman"/>
                <a:cs typeface="Times New Roman"/>
              </a:rPr>
              <a:t> </a:t>
            </a:r>
            <a:r>
              <a:rPr sz="2400" spc="-4">
                <a:latin typeface="Times New Roman"/>
                <a:cs typeface="Times New Roman"/>
              </a:rPr>
              <a:t>the </a:t>
            </a:r>
            <a:r>
              <a:rPr sz="2400" spc="-589">
                <a:latin typeface="Times New Roman"/>
                <a:cs typeface="Times New Roman"/>
              </a:rPr>
              <a:t> </a:t>
            </a:r>
            <a:r>
              <a:rPr sz="2400">
                <a:latin typeface="Times New Roman"/>
                <a:cs typeface="Times New Roman"/>
              </a:rPr>
              <a:t>management</a:t>
            </a:r>
            <a:r>
              <a:rPr sz="2400" spc="4">
                <a:latin typeface="Times New Roman"/>
                <a:cs typeface="Times New Roman"/>
              </a:rPr>
              <a:t> </a:t>
            </a:r>
            <a:r>
              <a:rPr sz="2400" spc="-4">
                <a:latin typeface="Times New Roman"/>
                <a:cs typeface="Times New Roman"/>
              </a:rPr>
              <a:t>and</a:t>
            </a:r>
            <a:r>
              <a:rPr sz="2400">
                <a:latin typeface="Times New Roman"/>
                <a:cs typeface="Times New Roman"/>
              </a:rPr>
              <a:t> keeps</a:t>
            </a:r>
            <a:r>
              <a:rPr sz="2400" spc="4">
                <a:latin typeface="Times New Roman"/>
                <a:cs typeface="Times New Roman"/>
              </a:rPr>
              <a:t> </a:t>
            </a:r>
            <a:r>
              <a:rPr sz="2400">
                <a:latin typeface="Times New Roman"/>
                <a:cs typeface="Times New Roman"/>
              </a:rPr>
              <a:t>the</a:t>
            </a:r>
            <a:r>
              <a:rPr sz="2400" spc="4">
                <a:latin typeface="Times New Roman"/>
                <a:cs typeface="Times New Roman"/>
              </a:rPr>
              <a:t> </a:t>
            </a:r>
            <a:r>
              <a:rPr sz="2400">
                <a:latin typeface="Times New Roman"/>
                <a:cs typeface="Times New Roman"/>
              </a:rPr>
              <a:t>management</a:t>
            </a:r>
            <a:r>
              <a:rPr sz="2400" spc="4">
                <a:latin typeface="Times New Roman"/>
                <a:cs typeface="Times New Roman"/>
              </a:rPr>
              <a:t> </a:t>
            </a:r>
            <a:r>
              <a:rPr sz="2400">
                <a:latin typeface="Times New Roman"/>
                <a:cs typeface="Times New Roman"/>
              </a:rPr>
              <a:t>aware</a:t>
            </a:r>
            <a:r>
              <a:rPr sz="2400" spc="4">
                <a:latin typeface="Times New Roman"/>
                <a:cs typeface="Times New Roman"/>
              </a:rPr>
              <a:t> </a:t>
            </a:r>
            <a:r>
              <a:rPr sz="2400" spc="-4">
                <a:latin typeface="Times New Roman"/>
                <a:cs typeface="Times New Roman"/>
              </a:rPr>
              <a:t>of</a:t>
            </a:r>
            <a:r>
              <a:rPr sz="2400">
                <a:latin typeface="Times New Roman"/>
                <a:cs typeface="Times New Roman"/>
              </a:rPr>
              <a:t> </a:t>
            </a:r>
            <a:r>
              <a:rPr sz="2400" spc="-4">
                <a:latin typeface="Times New Roman"/>
                <a:cs typeface="Times New Roman"/>
              </a:rPr>
              <a:t>the </a:t>
            </a:r>
            <a:r>
              <a:rPr sz="2400" spc="-589">
                <a:latin typeface="Times New Roman"/>
                <a:cs typeface="Times New Roman"/>
              </a:rPr>
              <a:t> </a:t>
            </a:r>
            <a:r>
              <a:rPr sz="2400">
                <a:latin typeface="Times New Roman"/>
                <a:cs typeface="Times New Roman"/>
              </a:rPr>
              <a:t>problems which </a:t>
            </a:r>
            <a:r>
              <a:rPr sz="2400" spc="-4">
                <a:latin typeface="Times New Roman"/>
                <a:cs typeface="Times New Roman"/>
              </a:rPr>
              <a:t>crop up during </a:t>
            </a:r>
            <a:r>
              <a:rPr sz="2400">
                <a:latin typeface="Times New Roman"/>
                <a:cs typeface="Times New Roman"/>
              </a:rPr>
              <a:t>the </a:t>
            </a:r>
            <a:r>
              <a:rPr sz="2400" spc="-4">
                <a:latin typeface="Times New Roman"/>
                <a:cs typeface="Times New Roman"/>
              </a:rPr>
              <a:t>implementation </a:t>
            </a:r>
            <a:r>
              <a:rPr sz="2400">
                <a:latin typeface="Times New Roman"/>
                <a:cs typeface="Times New Roman"/>
              </a:rPr>
              <a:t>of </a:t>
            </a:r>
            <a:r>
              <a:rPr sz="2400" spc="-4">
                <a:latin typeface="Times New Roman"/>
                <a:cs typeface="Times New Roman"/>
              </a:rPr>
              <a:t>the </a:t>
            </a:r>
            <a:r>
              <a:rPr sz="2400">
                <a:latin typeface="Times New Roman"/>
                <a:cs typeface="Times New Roman"/>
              </a:rPr>
              <a:t> project.</a:t>
            </a:r>
          </a:p>
        </p:txBody>
      </p:sp>
      <p:sp>
        <p:nvSpPr>
          <p:cNvPr id="3" name="TextBox 2">
            <a:extLst>
              <a:ext uri="{FF2B5EF4-FFF2-40B4-BE49-F238E27FC236}">
                <a16:creationId xmlns:a16="http://schemas.microsoft.com/office/drawing/2014/main" id="{D9C019AF-23F4-9C97-88ED-BC105B97B42D}"/>
              </a:ext>
            </a:extLst>
          </p:cNvPr>
          <p:cNvSpPr txBox="1"/>
          <p:nvPr/>
        </p:nvSpPr>
        <p:spPr>
          <a:xfrm>
            <a:off x="2761654" y="609600"/>
            <a:ext cx="362069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latin typeface="Times New Roman" panose="02020603050405020304" pitchFamily="18" charset="0"/>
                <a:cs typeface="Times New Roman" panose="02020603050405020304" pitchFamily="18" charset="0"/>
              </a:rPr>
              <a:t>Project Monitoring</a:t>
            </a:r>
          </a:p>
        </p:txBody>
      </p:sp>
      <p:sp>
        <p:nvSpPr>
          <p:cNvPr id="4" name="Slide Number Placeholder 3">
            <a:extLst>
              <a:ext uri="{FF2B5EF4-FFF2-40B4-BE49-F238E27FC236}">
                <a16:creationId xmlns:a16="http://schemas.microsoft.com/office/drawing/2014/main" id="{6F3D95FE-2C8A-427D-743D-479D3C761385}"/>
              </a:ext>
            </a:extLst>
          </p:cNvPr>
          <p:cNvSpPr>
            <a:spLocks noGrp="1"/>
          </p:cNvSpPr>
          <p:nvPr>
            <p:ph type="sldNum" sz="quarter" idx="7"/>
          </p:nvPr>
        </p:nvSpPr>
        <p:spPr/>
        <p:txBody>
          <a:bodyPr/>
          <a:lstStyle/>
          <a:p>
            <a:fld id="{B6F15528-21DE-4FAA-801E-634DDDAF4B2B}" type="slidenum">
              <a:rPr lang="en-US" smtClean="0"/>
              <a:t>97</a:t>
            </a:fld>
            <a:endParaRPr lang="en-US"/>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91633" y="1381469"/>
            <a:ext cx="4870967" cy="440986"/>
          </a:xfrm>
          <a:prstGeom prst="rect">
            <a:avLst/>
          </a:prstGeom>
        </p:spPr>
        <p:txBody>
          <a:bodyPr vert="horz" wrap="square" lIns="0" tIns="10001" rIns="0" bIns="0" rtlCol="0">
            <a:spAutoFit/>
          </a:bodyPr>
          <a:lstStyle/>
          <a:p>
            <a:pPr marL="9525">
              <a:spcBef>
                <a:spcPts val="79"/>
              </a:spcBef>
            </a:pPr>
            <a:r>
              <a:rPr sz="2800" u="sng" spc="-49">
                <a:uFill>
                  <a:solidFill>
                    <a:srgbClr val="000000"/>
                  </a:solidFill>
                </a:uFill>
                <a:latin typeface="Times New Roman" panose="02020603050405020304" pitchFamily="18" charset="0"/>
                <a:cs typeface="Times New Roman" panose="02020603050405020304" pitchFamily="18" charset="0"/>
              </a:rPr>
              <a:t>Why</a:t>
            </a:r>
            <a:r>
              <a:rPr sz="2800" u="sng" spc="-79">
                <a:uFill>
                  <a:solidFill>
                    <a:srgbClr val="000000"/>
                  </a:solidFill>
                </a:uFill>
                <a:latin typeface="Times New Roman" panose="02020603050405020304" pitchFamily="18" charset="0"/>
                <a:cs typeface="Times New Roman" panose="02020603050405020304" pitchFamily="18" charset="0"/>
              </a:rPr>
              <a:t> </a:t>
            </a:r>
            <a:r>
              <a:rPr sz="2800" u="sng" spc="-38">
                <a:uFill>
                  <a:solidFill>
                    <a:srgbClr val="000000"/>
                  </a:solidFill>
                </a:uFill>
                <a:latin typeface="Times New Roman" panose="02020603050405020304" pitchFamily="18" charset="0"/>
                <a:cs typeface="Times New Roman" panose="02020603050405020304" pitchFamily="18" charset="0"/>
              </a:rPr>
              <a:t>Project</a:t>
            </a:r>
            <a:r>
              <a:rPr sz="2800" u="sng" spc="-71">
                <a:uFill>
                  <a:solidFill>
                    <a:srgbClr val="000000"/>
                  </a:solidFill>
                </a:uFill>
                <a:latin typeface="Times New Roman" panose="02020603050405020304" pitchFamily="18" charset="0"/>
                <a:cs typeface="Times New Roman" panose="02020603050405020304" pitchFamily="18" charset="0"/>
              </a:rPr>
              <a:t> </a:t>
            </a:r>
            <a:r>
              <a:rPr sz="2800" u="sng" spc="-30">
                <a:uFill>
                  <a:solidFill>
                    <a:srgbClr val="000000"/>
                  </a:solidFill>
                </a:uFill>
                <a:latin typeface="Times New Roman" panose="02020603050405020304" pitchFamily="18" charset="0"/>
                <a:cs typeface="Times New Roman" panose="02020603050405020304" pitchFamily="18" charset="0"/>
              </a:rPr>
              <a:t>monitoring?</a:t>
            </a:r>
          </a:p>
        </p:txBody>
      </p:sp>
      <p:sp>
        <p:nvSpPr>
          <p:cNvPr id="5" name="object 5"/>
          <p:cNvSpPr txBox="1"/>
          <p:nvPr/>
        </p:nvSpPr>
        <p:spPr>
          <a:xfrm>
            <a:off x="914400" y="2086494"/>
            <a:ext cx="5827394" cy="4170565"/>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71926">
              <a:spcBef>
                <a:spcPts val="75"/>
              </a:spcBef>
              <a:buFont typeface="Arial MT"/>
              <a:buChar char="•"/>
              <a:tabLst>
                <a:tab pos="181451" algn="l"/>
              </a:tabLst>
            </a:pPr>
            <a:r>
              <a:rPr sz="2700" spc="-98">
                <a:latin typeface="Times New Roman"/>
                <a:cs typeface="Times New Roman"/>
              </a:rPr>
              <a:t>To</a:t>
            </a:r>
            <a:r>
              <a:rPr sz="2700" spc="-8">
                <a:latin typeface="Times New Roman"/>
                <a:cs typeface="Times New Roman"/>
              </a:rPr>
              <a:t> </a:t>
            </a:r>
            <a:r>
              <a:rPr sz="2700" spc="-4">
                <a:latin typeface="Times New Roman"/>
                <a:cs typeface="Times New Roman"/>
              </a:rPr>
              <a:t>assess </a:t>
            </a:r>
            <a:r>
              <a:rPr sz="2700">
                <a:latin typeface="Times New Roman"/>
                <a:cs typeface="Times New Roman"/>
              </a:rPr>
              <a:t>the</a:t>
            </a:r>
            <a:r>
              <a:rPr sz="2700" spc="-8">
                <a:latin typeface="Times New Roman"/>
                <a:cs typeface="Times New Roman"/>
              </a:rPr>
              <a:t> </a:t>
            </a:r>
            <a:r>
              <a:rPr sz="2700">
                <a:latin typeface="Times New Roman"/>
                <a:cs typeface="Times New Roman"/>
              </a:rPr>
              <a:t>project</a:t>
            </a:r>
            <a:r>
              <a:rPr sz="2700" spc="4">
                <a:latin typeface="Times New Roman"/>
                <a:cs typeface="Times New Roman"/>
              </a:rPr>
              <a:t> </a:t>
            </a:r>
            <a:r>
              <a:rPr sz="2700" spc="-4">
                <a:latin typeface="Times New Roman"/>
                <a:cs typeface="Times New Roman"/>
              </a:rPr>
              <a:t>results</a:t>
            </a:r>
            <a:endParaRPr sz="2700">
              <a:latin typeface="Times New Roman"/>
              <a:cs typeface="Times New Roman"/>
            </a:endParaRPr>
          </a:p>
          <a:p>
            <a:pPr>
              <a:spcBef>
                <a:spcPts val="15"/>
              </a:spcBef>
              <a:buFont typeface="Arial MT"/>
              <a:buChar char="•"/>
            </a:pPr>
            <a:endParaRPr sz="2888">
              <a:latin typeface="Times New Roman"/>
              <a:cs typeface="Times New Roman"/>
            </a:endParaRPr>
          </a:p>
          <a:p>
            <a:pPr marL="180975" indent="-171926">
              <a:spcBef>
                <a:spcPts val="4"/>
              </a:spcBef>
              <a:buFont typeface="Arial MT"/>
              <a:buChar char="•"/>
              <a:tabLst>
                <a:tab pos="181451" algn="l"/>
              </a:tabLst>
            </a:pPr>
            <a:r>
              <a:rPr sz="2700" spc="-98">
                <a:latin typeface="Times New Roman"/>
                <a:cs typeface="Times New Roman"/>
              </a:rPr>
              <a:t>To</a:t>
            </a:r>
            <a:r>
              <a:rPr sz="2700" spc="-8">
                <a:latin typeface="Times New Roman"/>
                <a:cs typeface="Times New Roman"/>
              </a:rPr>
              <a:t> </a:t>
            </a:r>
            <a:r>
              <a:rPr sz="2700" spc="-4">
                <a:latin typeface="Times New Roman"/>
                <a:cs typeface="Times New Roman"/>
              </a:rPr>
              <a:t>improve </a:t>
            </a:r>
            <a:r>
              <a:rPr sz="2700">
                <a:latin typeface="Times New Roman"/>
                <a:cs typeface="Times New Roman"/>
              </a:rPr>
              <a:t>process</a:t>
            </a:r>
            <a:r>
              <a:rPr sz="2700" spc="-8">
                <a:latin typeface="Times New Roman"/>
                <a:cs typeface="Times New Roman"/>
              </a:rPr>
              <a:t> </a:t>
            </a:r>
            <a:r>
              <a:rPr sz="2700" spc="-4">
                <a:latin typeface="Times New Roman"/>
                <a:cs typeface="Times New Roman"/>
              </a:rPr>
              <a:t>planning</a:t>
            </a:r>
            <a:endParaRPr sz="2700">
              <a:latin typeface="Times New Roman"/>
              <a:cs typeface="Times New Roman"/>
            </a:endParaRPr>
          </a:p>
          <a:p>
            <a:pPr>
              <a:lnSpc>
                <a:spcPct val="100000"/>
              </a:lnSpc>
              <a:buFont typeface="Arial MT"/>
              <a:buChar char="•"/>
            </a:pPr>
            <a:endParaRPr sz="3563">
              <a:latin typeface="Times New Roman"/>
              <a:cs typeface="Times New Roman"/>
            </a:endParaRPr>
          </a:p>
          <a:p>
            <a:pPr marL="180975" indent="-171926">
              <a:buFont typeface="Arial MT"/>
              <a:buChar char="•"/>
              <a:tabLst>
                <a:tab pos="181451" algn="l"/>
              </a:tabLst>
            </a:pPr>
            <a:r>
              <a:rPr sz="2700" spc="-98">
                <a:latin typeface="Times New Roman"/>
                <a:cs typeface="Times New Roman"/>
              </a:rPr>
              <a:t>To</a:t>
            </a:r>
            <a:r>
              <a:rPr sz="2700" spc="-11">
                <a:latin typeface="Times New Roman"/>
                <a:cs typeface="Times New Roman"/>
              </a:rPr>
              <a:t> </a:t>
            </a:r>
            <a:r>
              <a:rPr sz="2700" spc="-4">
                <a:latin typeface="Times New Roman"/>
                <a:cs typeface="Times New Roman"/>
              </a:rPr>
              <a:t>promote</a:t>
            </a:r>
            <a:r>
              <a:rPr sz="2700" spc="-8">
                <a:latin typeface="Times New Roman"/>
                <a:cs typeface="Times New Roman"/>
              </a:rPr>
              <a:t> </a:t>
            </a:r>
            <a:r>
              <a:rPr sz="2700" spc="-4">
                <a:latin typeface="Times New Roman"/>
                <a:cs typeface="Times New Roman"/>
              </a:rPr>
              <a:t>learning</a:t>
            </a:r>
            <a:endParaRPr sz="2700">
              <a:latin typeface="Times New Roman"/>
              <a:cs typeface="Times New Roman"/>
            </a:endParaRPr>
          </a:p>
          <a:p>
            <a:pPr>
              <a:spcBef>
                <a:spcPts val="34"/>
              </a:spcBef>
              <a:buFont typeface="Arial MT"/>
              <a:buChar char="•"/>
            </a:pPr>
            <a:endParaRPr sz="3525">
              <a:latin typeface="Times New Roman"/>
              <a:cs typeface="Times New Roman"/>
            </a:endParaRPr>
          </a:p>
          <a:p>
            <a:pPr marL="180975" indent="-171926">
              <a:buFont typeface="Arial MT"/>
              <a:buChar char="•"/>
              <a:tabLst>
                <a:tab pos="181451" algn="l"/>
              </a:tabLst>
            </a:pPr>
            <a:r>
              <a:rPr sz="2700" spc="-98">
                <a:latin typeface="Times New Roman"/>
                <a:cs typeface="Times New Roman"/>
              </a:rPr>
              <a:t>To</a:t>
            </a:r>
            <a:r>
              <a:rPr sz="2700">
                <a:latin typeface="Times New Roman"/>
                <a:cs typeface="Times New Roman"/>
              </a:rPr>
              <a:t> understand</a:t>
            </a:r>
            <a:r>
              <a:rPr sz="2700" spc="4">
                <a:latin typeface="Times New Roman"/>
                <a:cs typeface="Times New Roman"/>
              </a:rPr>
              <a:t> </a:t>
            </a:r>
            <a:r>
              <a:rPr sz="2700" spc="-11">
                <a:latin typeface="Times New Roman"/>
                <a:cs typeface="Times New Roman"/>
              </a:rPr>
              <a:t>stakeholder’s</a:t>
            </a:r>
            <a:r>
              <a:rPr sz="2700" spc="34">
                <a:latin typeface="Times New Roman"/>
                <a:cs typeface="Times New Roman"/>
              </a:rPr>
              <a:t> </a:t>
            </a:r>
            <a:r>
              <a:rPr sz="2700" spc="-4">
                <a:latin typeface="Times New Roman"/>
                <a:cs typeface="Times New Roman"/>
              </a:rPr>
              <a:t>perspectives</a:t>
            </a:r>
            <a:endParaRPr sz="2700">
              <a:latin typeface="Times New Roman"/>
              <a:cs typeface="Times New Roman"/>
            </a:endParaRPr>
          </a:p>
          <a:p>
            <a:pPr>
              <a:lnSpc>
                <a:spcPct val="100000"/>
              </a:lnSpc>
              <a:buFont typeface="Arial MT"/>
              <a:buChar char="•"/>
            </a:pPr>
            <a:endParaRPr sz="3563">
              <a:latin typeface="Times New Roman"/>
              <a:cs typeface="Times New Roman"/>
            </a:endParaRPr>
          </a:p>
          <a:p>
            <a:pPr marL="180975" indent="-171926">
              <a:buFont typeface="Arial MT"/>
              <a:buChar char="•"/>
              <a:tabLst>
                <a:tab pos="181451" algn="l"/>
              </a:tabLst>
            </a:pPr>
            <a:r>
              <a:rPr sz="2700" spc="-98">
                <a:latin typeface="Times New Roman"/>
                <a:cs typeface="Times New Roman"/>
              </a:rPr>
              <a:t>To</a:t>
            </a:r>
            <a:r>
              <a:rPr sz="2700" spc="-15">
                <a:latin typeface="Times New Roman"/>
                <a:cs typeface="Times New Roman"/>
              </a:rPr>
              <a:t> </a:t>
            </a:r>
            <a:r>
              <a:rPr sz="2700">
                <a:latin typeface="Times New Roman"/>
                <a:cs typeface="Times New Roman"/>
              </a:rPr>
              <a:t>ensure</a:t>
            </a:r>
            <a:r>
              <a:rPr sz="2700" spc="-11">
                <a:latin typeface="Times New Roman"/>
                <a:cs typeface="Times New Roman"/>
              </a:rPr>
              <a:t> </a:t>
            </a:r>
            <a:r>
              <a:rPr sz="2700" spc="-4">
                <a:latin typeface="Times New Roman"/>
                <a:cs typeface="Times New Roman"/>
              </a:rPr>
              <a:t>accountability</a:t>
            </a:r>
            <a:endParaRPr sz="2700">
              <a:latin typeface="Times New Roman"/>
              <a:cs typeface="Times New Roman"/>
            </a:endParaRPr>
          </a:p>
        </p:txBody>
      </p:sp>
      <p:sp>
        <p:nvSpPr>
          <p:cNvPr id="6" name="TextBox 5">
            <a:extLst>
              <a:ext uri="{FF2B5EF4-FFF2-40B4-BE49-F238E27FC236}">
                <a16:creationId xmlns:a16="http://schemas.microsoft.com/office/drawing/2014/main" id="{A9D22FFC-C01E-0642-1CBF-206726B94931}"/>
              </a:ext>
            </a:extLst>
          </p:cNvPr>
          <p:cNvSpPr txBox="1"/>
          <p:nvPr/>
        </p:nvSpPr>
        <p:spPr>
          <a:xfrm>
            <a:off x="2743200" y="609600"/>
            <a:ext cx="362069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latin typeface="Times New Roman" panose="02020603050405020304" pitchFamily="18" charset="0"/>
                <a:cs typeface="Times New Roman" panose="02020603050405020304" pitchFamily="18" charset="0"/>
              </a:rPr>
              <a:t>Project Monitoring</a:t>
            </a:r>
          </a:p>
        </p:txBody>
      </p:sp>
      <p:sp>
        <p:nvSpPr>
          <p:cNvPr id="2" name="Slide Number Placeholder 1">
            <a:extLst>
              <a:ext uri="{FF2B5EF4-FFF2-40B4-BE49-F238E27FC236}">
                <a16:creationId xmlns:a16="http://schemas.microsoft.com/office/drawing/2014/main" id="{47125160-CCA2-2A61-A66E-48403870C48C}"/>
              </a:ext>
            </a:extLst>
          </p:cNvPr>
          <p:cNvSpPr>
            <a:spLocks noGrp="1"/>
          </p:cNvSpPr>
          <p:nvPr>
            <p:ph type="sldNum" sz="quarter" idx="7"/>
          </p:nvPr>
        </p:nvSpPr>
        <p:spPr/>
        <p:txBody>
          <a:bodyPr/>
          <a:lstStyle/>
          <a:p>
            <a:fld id="{B6F15528-21DE-4FAA-801E-634DDDAF4B2B}" type="slidenum">
              <a:rPr lang="en-US" smtClean="0"/>
              <a:t>98</a:t>
            </a:fld>
            <a:endParaRPr lang="en-US"/>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1600200"/>
            <a:ext cx="7924800" cy="441468"/>
          </a:xfrm>
          <a:prstGeom prst="rect">
            <a:avLst/>
          </a:prstGeom>
        </p:spPr>
        <p:txBody>
          <a:bodyPr vert="horz" wrap="square" lIns="0" tIns="60960" rIns="0" bIns="0" rtlCol="0">
            <a:spAutoFit/>
          </a:bodyPr>
          <a:lstStyle/>
          <a:p>
            <a:pPr marL="9525" marR="3810" algn="l">
              <a:lnSpc>
                <a:spcPts val="3240"/>
              </a:lnSpc>
              <a:spcBef>
                <a:spcPts val="480"/>
              </a:spcBef>
            </a:pPr>
            <a:r>
              <a:rPr sz="2400" u="sng">
                <a:uFill>
                  <a:solidFill>
                    <a:srgbClr val="000000"/>
                  </a:solidFill>
                </a:uFill>
                <a:latin typeface="Times New Roman"/>
                <a:cs typeface="Times New Roman"/>
              </a:rPr>
              <a:t>Questions</a:t>
            </a:r>
            <a:r>
              <a:rPr sz="2400" u="sng" spc="11">
                <a:uFill>
                  <a:solidFill>
                    <a:srgbClr val="000000"/>
                  </a:solidFill>
                </a:uFill>
                <a:latin typeface="Times New Roman"/>
                <a:cs typeface="Times New Roman"/>
              </a:rPr>
              <a:t> </a:t>
            </a:r>
            <a:r>
              <a:rPr sz="2400" u="sng">
                <a:uFill>
                  <a:solidFill>
                    <a:srgbClr val="000000"/>
                  </a:solidFill>
                </a:uFill>
                <a:latin typeface="Times New Roman"/>
                <a:cs typeface="Times New Roman"/>
              </a:rPr>
              <a:t>have</a:t>
            </a:r>
            <a:r>
              <a:rPr sz="2400" u="sng" spc="-8">
                <a:uFill>
                  <a:solidFill>
                    <a:srgbClr val="000000"/>
                  </a:solidFill>
                </a:uFill>
                <a:latin typeface="Times New Roman"/>
                <a:cs typeface="Times New Roman"/>
              </a:rPr>
              <a:t> </a:t>
            </a:r>
            <a:r>
              <a:rPr sz="2400" u="sng" spc="-4">
                <a:uFill>
                  <a:solidFill>
                    <a:srgbClr val="000000"/>
                  </a:solidFill>
                </a:uFill>
                <a:latin typeface="Times New Roman"/>
                <a:cs typeface="Times New Roman"/>
              </a:rPr>
              <a:t>to</a:t>
            </a:r>
            <a:r>
              <a:rPr sz="2400" u="sng" spc="4">
                <a:uFill>
                  <a:solidFill>
                    <a:srgbClr val="000000"/>
                  </a:solidFill>
                </a:uFill>
                <a:latin typeface="Times New Roman"/>
                <a:cs typeface="Times New Roman"/>
              </a:rPr>
              <a:t> </a:t>
            </a:r>
            <a:r>
              <a:rPr sz="2400" u="sng" spc="-4">
                <a:uFill>
                  <a:solidFill>
                    <a:srgbClr val="000000"/>
                  </a:solidFill>
                </a:uFill>
                <a:latin typeface="Times New Roman"/>
                <a:cs typeface="Times New Roman"/>
              </a:rPr>
              <a:t>be</a:t>
            </a:r>
            <a:r>
              <a:rPr sz="2400" u="sng" spc="-8">
                <a:uFill>
                  <a:solidFill>
                    <a:srgbClr val="000000"/>
                  </a:solidFill>
                </a:uFill>
                <a:latin typeface="Times New Roman"/>
                <a:cs typeface="Times New Roman"/>
              </a:rPr>
              <a:t> answered</a:t>
            </a:r>
            <a:r>
              <a:rPr sz="2400" u="sng" spc="-11">
                <a:uFill>
                  <a:solidFill>
                    <a:srgbClr val="000000"/>
                  </a:solidFill>
                </a:uFill>
                <a:latin typeface="Times New Roman"/>
                <a:cs typeface="Times New Roman"/>
              </a:rPr>
              <a:t> through</a:t>
            </a:r>
            <a:r>
              <a:rPr sz="2400" u="sng" spc="-4">
                <a:uFill>
                  <a:solidFill>
                    <a:srgbClr val="000000"/>
                  </a:solidFill>
                </a:uFill>
                <a:latin typeface="Times New Roman"/>
                <a:cs typeface="Times New Roman"/>
              </a:rPr>
              <a:t> </a:t>
            </a:r>
            <a:r>
              <a:rPr sz="2400" u="sng" spc="-11">
                <a:uFill>
                  <a:solidFill>
                    <a:srgbClr val="000000"/>
                  </a:solidFill>
                </a:uFill>
                <a:latin typeface="Times New Roman"/>
                <a:cs typeface="Times New Roman"/>
              </a:rPr>
              <a:t>Project </a:t>
            </a:r>
            <a:r>
              <a:rPr sz="2400" u="sng" spc="-739">
                <a:latin typeface="Times New Roman"/>
                <a:cs typeface="Times New Roman"/>
              </a:rPr>
              <a:t> </a:t>
            </a:r>
            <a:r>
              <a:rPr sz="2400" u="sng">
                <a:uFill>
                  <a:solidFill>
                    <a:srgbClr val="000000"/>
                  </a:solidFill>
                </a:uFill>
                <a:latin typeface="Times New Roman"/>
                <a:cs typeface="Times New Roman"/>
              </a:rPr>
              <a:t>Monitoring</a:t>
            </a:r>
            <a:endParaRPr sz="2400" u="sng">
              <a:latin typeface="Times New Roman"/>
              <a:cs typeface="Times New Roman"/>
            </a:endParaRPr>
          </a:p>
        </p:txBody>
      </p:sp>
      <p:sp>
        <p:nvSpPr>
          <p:cNvPr id="3" name="object 3"/>
          <p:cNvSpPr txBox="1"/>
          <p:nvPr/>
        </p:nvSpPr>
        <p:spPr>
          <a:xfrm>
            <a:off x="730045" y="2286000"/>
            <a:ext cx="7423355" cy="3939861"/>
          </a:xfrm>
          <a:prstGeom prst="rect">
            <a:avLst/>
          </a:prstGeom>
        </p:spPr>
        <p:txBody>
          <a:bodyPr vert="horz" wrap="square" lIns="0" tIns="638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71450" algn="just">
              <a:spcBef>
                <a:spcPts val="503"/>
              </a:spcBef>
              <a:buFont typeface="Wingdings"/>
              <a:buChar char=""/>
              <a:tabLst>
                <a:tab pos="180975" algn="l"/>
              </a:tabLst>
            </a:pPr>
            <a:r>
              <a:rPr sz="2700">
                <a:latin typeface="Times New Roman"/>
                <a:cs typeface="Times New Roman"/>
              </a:rPr>
              <a:t>Are</a:t>
            </a:r>
            <a:r>
              <a:rPr sz="2700" spc="-4">
                <a:latin typeface="Times New Roman"/>
                <a:cs typeface="Times New Roman"/>
              </a:rPr>
              <a:t> </a:t>
            </a:r>
            <a:r>
              <a:rPr sz="2700">
                <a:latin typeface="Times New Roman"/>
                <a:cs typeface="Times New Roman"/>
              </a:rPr>
              <a:t>tasks</a:t>
            </a:r>
            <a:r>
              <a:rPr sz="2700" spc="-4">
                <a:latin typeface="Times New Roman"/>
                <a:cs typeface="Times New Roman"/>
              </a:rPr>
              <a:t> being </a:t>
            </a:r>
            <a:r>
              <a:rPr sz="2700">
                <a:latin typeface="Times New Roman"/>
                <a:cs typeface="Times New Roman"/>
              </a:rPr>
              <a:t>carried</a:t>
            </a:r>
            <a:r>
              <a:rPr sz="2700" spc="-4">
                <a:latin typeface="Times New Roman"/>
                <a:cs typeface="Times New Roman"/>
              </a:rPr>
              <a:t> </a:t>
            </a:r>
            <a:r>
              <a:rPr sz="2700">
                <a:latin typeface="Times New Roman"/>
                <a:cs typeface="Times New Roman"/>
              </a:rPr>
              <a:t>out</a:t>
            </a:r>
            <a:r>
              <a:rPr sz="2700" spc="-4">
                <a:latin typeface="Times New Roman"/>
                <a:cs typeface="Times New Roman"/>
              </a:rPr>
              <a:t> </a:t>
            </a:r>
            <a:r>
              <a:rPr sz="2700">
                <a:latin typeface="Times New Roman"/>
                <a:cs typeface="Times New Roman"/>
              </a:rPr>
              <a:t>as</a:t>
            </a:r>
            <a:r>
              <a:rPr sz="2700" spc="-4">
                <a:latin typeface="Times New Roman"/>
                <a:cs typeface="Times New Roman"/>
              </a:rPr>
              <a:t> planned?</a:t>
            </a:r>
            <a:endParaRPr sz="2700">
              <a:latin typeface="Times New Roman"/>
              <a:cs typeface="Times New Roman"/>
            </a:endParaRPr>
          </a:p>
          <a:p>
            <a:pPr marL="180975" marR="3810" indent="-171450" algn="just">
              <a:lnSpc>
                <a:spcPts val="2918"/>
              </a:lnSpc>
              <a:spcBef>
                <a:spcPts val="791"/>
              </a:spcBef>
              <a:buFont typeface="Wingdings"/>
              <a:buChar char=""/>
              <a:tabLst>
                <a:tab pos="180975" algn="l"/>
              </a:tabLst>
            </a:pPr>
            <a:r>
              <a:rPr sz="2700" spc="-4">
                <a:latin typeface="Times New Roman"/>
                <a:cs typeface="Times New Roman"/>
              </a:rPr>
              <a:t>Are</a:t>
            </a:r>
            <a:r>
              <a:rPr sz="2700" spc="-8">
                <a:latin typeface="Times New Roman"/>
                <a:cs typeface="Times New Roman"/>
              </a:rPr>
              <a:t> </a:t>
            </a:r>
            <a:r>
              <a:rPr sz="2700">
                <a:latin typeface="Times New Roman"/>
                <a:cs typeface="Times New Roman"/>
              </a:rPr>
              <a:t>there</a:t>
            </a:r>
            <a:r>
              <a:rPr sz="2700" spc="-8">
                <a:latin typeface="Times New Roman"/>
                <a:cs typeface="Times New Roman"/>
              </a:rPr>
              <a:t> </a:t>
            </a:r>
            <a:r>
              <a:rPr sz="2700">
                <a:latin typeface="Times New Roman"/>
                <a:cs typeface="Times New Roman"/>
              </a:rPr>
              <a:t>any</a:t>
            </a:r>
            <a:r>
              <a:rPr sz="2700" spc="-8">
                <a:latin typeface="Times New Roman"/>
                <a:cs typeface="Times New Roman"/>
              </a:rPr>
              <a:t> </a:t>
            </a:r>
            <a:r>
              <a:rPr sz="2700">
                <a:latin typeface="Times New Roman"/>
                <a:cs typeface="Times New Roman"/>
              </a:rPr>
              <a:t>unforeseen consequences</a:t>
            </a:r>
            <a:r>
              <a:rPr sz="2700" spc="-8">
                <a:latin typeface="Times New Roman"/>
                <a:cs typeface="Times New Roman"/>
              </a:rPr>
              <a:t> </a:t>
            </a:r>
            <a:r>
              <a:rPr sz="2700">
                <a:latin typeface="Times New Roman"/>
                <a:cs typeface="Times New Roman"/>
              </a:rPr>
              <a:t>that</a:t>
            </a:r>
            <a:r>
              <a:rPr sz="2700" spc="-8">
                <a:latin typeface="Times New Roman"/>
                <a:cs typeface="Times New Roman"/>
              </a:rPr>
              <a:t> </a:t>
            </a:r>
            <a:r>
              <a:rPr sz="2700">
                <a:latin typeface="Times New Roman"/>
                <a:cs typeface="Times New Roman"/>
              </a:rPr>
              <a:t>arise </a:t>
            </a:r>
            <a:r>
              <a:rPr sz="2700" spc="-4">
                <a:latin typeface="Times New Roman"/>
                <a:cs typeface="Times New Roman"/>
              </a:rPr>
              <a:t>as</a:t>
            </a:r>
            <a:r>
              <a:rPr sz="2700" spc="-8">
                <a:latin typeface="Times New Roman"/>
                <a:cs typeface="Times New Roman"/>
              </a:rPr>
              <a:t> </a:t>
            </a:r>
            <a:r>
              <a:rPr sz="2700">
                <a:latin typeface="Times New Roman"/>
                <a:cs typeface="Times New Roman"/>
              </a:rPr>
              <a:t>a </a:t>
            </a:r>
            <a:r>
              <a:rPr sz="2700" spc="-664">
                <a:latin typeface="Times New Roman"/>
                <a:cs typeface="Times New Roman"/>
              </a:rPr>
              <a:t> </a:t>
            </a:r>
            <a:r>
              <a:rPr sz="2700">
                <a:latin typeface="Times New Roman"/>
                <a:cs typeface="Times New Roman"/>
              </a:rPr>
              <a:t>result</a:t>
            </a:r>
            <a:r>
              <a:rPr sz="2700" spc="-4">
                <a:latin typeface="Times New Roman"/>
                <a:cs typeface="Times New Roman"/>
              </a:rPr>
              <a:t> </a:t>
            </a:r>
            <a:r>
              <a:rPr sz="2700">
                <a:latin typeface="Times New Roman"/>
                <a:cs typeface="Times New Roman"/>
              </a:rPr>
              <a:t>of these </a:t>
            </a:r>
            <a:r>
              <a:rPr sz="2700" spc="-4">
                <a:latin typeface="Times New Roman"/>
                <a:cs typeface="Times New Roman"/>
              </a:rPr>
              <a:t>tasks?</a:t>
            </a:r>
            <a:endParaRPr sz="2700">
              <a:latin typeface="Times New Roman"/>
              <a:cs typeface="Times New Roman"/>
            </a:endParaRPr>
          </a:p>
          <a:p>
            <a:pPr marL="180975" marR="547688" indent="-171450" algn="just">
              <a:lnSpc>
                <a:spcPts val="2918"/>
              </a:lnSpc>
              <a:spcBef>
                <a:spcPts val="743"/>
              </a:spcBef>
              <a:buFont typeface="Wingdings"/>
              <a:buChar char=""/>
              <a:tabLst>
                <a:tab pos="180975" algn="l"/>
              </a:tabLst>
            </a:pPr>
            <a:r>
              <a:rPr sz="2700" spc="-4">
                <a:latin typeface="Times New Roman"/>
                <a:cs typeface="Times New Roman"/>
              </a:rPr>
              <a:t>How</a:t>
            </a:r>
            <a:r>
              <a:rPr sz="2700" spc="-8">
                <a:latin typeface="Times New Roman"/>
                <a:cs typeface="Times New Roman"/>
              </a:rPr>
              <a:t> </a:t>
            </a:r>
            <a:r>
              <a:rPr sz="2700" spc="-4">
                <a:latin typeface="Times New Roman"/>
                <a:cs typeface="Times New Roman"/>
              </a:rPr>
              <a:t>is</a:t>
            </a:r>
            <a:r>
              <a:rPr sz="2700" spc="-8">
                <a:latin typeface="Times New Roman"/>
                <a:cs typeface="Times New Roman"/>
              </a:rPr>
              <a:t> </a:t>
            </a:r>
            <a:r>
              <a:rPr sz="2700">
                <a:latin typeface="Times New Roman"/>
                <a:cs typeface="Times New Roman"/>
              </a:rPr>
              <a:t>your</a:t>
            </a:r>
            <a:r>
              <a:rPr sz="2700" spc="-4">
                <a:latin typeface="Times New Roman"/>
                <a:cs typeface="Times New Roman"/>
              </a:rPr>
              <a:t> team</a:t>
            </a:r>
            <a:r>
              <a:rPr sz="2700" spc="4">
                <a:latin typeface="Times New Roman"/>
                <a:cs typeface="Times New Roman"/>
              </a:rPr>
              <a:t> </a:t>
            </a:r>
            <a:r>
              <a:rPr sz="2700">
                <a:latin typeface="Times New Roman"/>
                <a:cs typeface="Times New Roman"/>
              </a:rPr>
              <a:t>performing</a:t>
            </a:r>
            <a:r>
              <a:rPr sz="2700" spc="-4">
                <a:latin typeface="Times New Roman"/>
                <a:cs typeface="Times New Roman"/>
              </a:rPr>
              <a:t> </a:t>
            </a:r>
            <a:r>
              <a:rPr sz="2700">
                <a:latin typeface="Times New Roman"/>
                <a:cs typeface="Times New Roman"/>
              </a:rPr>
              <a:t>at</a:t>
            </a:r>
            <a:r>
              <a:rPr sz="2700" spc="-8">
                <a:latin typeface="Times New Roman"/>
                <a:cs typeface="Times New Roman"/>
              </a:rPr>
              <a:t> </a:t>
            </a:r>
            <a:r>
              <a:rPr sz="2700">
                <a:latin typeface="Times New Roman"/>
                <a:cs typeface="Times New Roman"/>
              </a:rPr>
              <a:t>a</a:t>
            </a:r>
            <a:r>
              <a:rPr sz="2700" spc="-8">
                <a:latin typeface="Times New Roman"/>
                <a:cs typeface="Times New Roman"/>
              </a:rPr>
              <a:t> </a:t>
            </a:r>
            <a:r>
              <a:rPr sz="2700">
                <a:latin typeface="Times New Roman"/>
                <a:cs typeface="Times New Roman"/>
              </a:rPr>
              <a:t>given</a:t>
            </a:r>
            <a:r>
              <a:rPr sz="2700" spc="-4">
                <a:latin typeface="Times New Roman"/>
                <a:cs typeface="Times New Roman"/>
              </a:rPr>
              <a:t> </a:t>
            </a:r>
            <a:r>
              <a:rPr sz="2700">
                <a:latin typeface="Times New Roman"/>
                <a:cs typeface="Times New Roman"/>
              </a:rPr>
              <a:t>period</a:t>
            </a:r>
            <a:r>
              <a:rPr sz="2700" spc="-8">
                <a:latin typeface="Times New Roman"/>
                <a:cs typeface="Times New Roman"/>
              </a:rPr>
              <a:t> </a:t>
            </a:r>
            <a:r>
              <a:rPr sz="2700">
                <a:latin typeface="Times New Roman"/>
                <a:cs typeface="Times New Roman"/>
              </a:rPr>
              <a:t>of </a:t>
            </a:r>
            <a:r>
              <a:rPr sz="2700" spc="-664">
                <a:latin typeface="Times New Roman"/>
                <a:cs typeface="Times New Roman"/>
              </a:rPr>
              <a:t> </a:t>
            </a:r>
            <a:r>
              <a:rPr sz="2700" spc="-4">
                <a:latin typeface="Times New Roman"/>
                <a:cs typeface="Times New Roman"/>
              </a:rPr>
              <a:t>time?</a:t>
            </a:r>
            <a:endParaRPr sz="2700">
              <a:latin typeface="Times New Roman"/>
              <a:cs typeface="Times New Roman"/>
            </a:endParaRPr>
          </a:p>
          <a:p>
            <a:pPr marL="180975" marR="938689" indent="-171450" algn="just">
              <a:lnSpc>
                <a:spcPts val="2918"/>
              </a:lnSpc>
              <a:spcBef>
                <a:spcPts val="754"/>
              </a:spcBef>
              <a:buFont typeface="Wingdings"/>
              <a:buChar char=""/>
              <a:tabLst>
                <a:tab pos="180975" algn="l"/>
              </a:tabLst>
            </a:pPr>
            <a:r>
              <a:rPr sz="2700">
                <a:latin typeface="Times New Roman"/>
                <a:cs typeface="Times New Roman"/>
              </a:rPr>
              <a:t>What</a:t>
            </a:r>
            <a:r>
              <a:rPr sz="2700" spc="-11">
                <a:latin typeface="Times New Roman"/>
                <a:cs typeface="Times New Roman"/>
              </a:rPr>
              <a:t> </a:t>
            </a:r>
            <a:r>
              <a:rPr sz="2700">
                <a:latin typeface="Times New Roman"/>
                <a:cs typeface="Times New Roman"/>
              </a:rPr>
              <a:t>are</a:t>
            </a:r>
            <a:r>
              <a:rPr sz="2700" spc="-4">
                <a:latin typeface="Times New Roman"/>
                <a:cs typeface="Times New Roman"/>
              </a:rPr>
              <a:t> </a:t>
            </a:r>
            <a:r>
              <a:rPr sz="2700">
                <a:latin typeface="Times New Roman"/>
                <a:cs typeface="Times New Roman"/>
              </a:rPr>
              <a:t>the</a:t>
            </a:r>
            <a:r>
              <a:rPr sz="2700" spc="-4">
                <a:latin typeface="Times New Roman"/>
                <a:cs typeface="Times New Roman"/>
              </a:rPr>
              <a:t> elements</a:t>
            </a:r>
            <a:r>
              <a:rPr sz="2700" spc="8">
                <a:latin typeface="Times New Roman"/>
                <a:cs typeface="Times New Roman"/>
              </a:rPr>
              <a:t> </a:t>
            </a:r>
            <a:r>
              <a:rPr sz="2700">
                <a:latin typeface="Times New Roman"/>
                <a:cs typeface="Times New Roman"/>
              </a:rPr>
              <a:t>of the</a:t>
            </a:r>
            <a:r>
              <a:rPr sz="2700" spc="-8">
                <a:latin typeface="Times New Roman"/>
                <a:cs typeface="Times New Roman"/>
              </a:rPr>
              <a:t> </a:t>
            </a:r>
            <a:r>
              <a:rPr sz="2700" spc="-4">
                <a:latin typeface="Times New Roman"/>
                <a:cs typeface="Times New Roman"/>
              </a:rPr>
              <a:t>project </a:t>
            </a:r>
            <a:r>
              <a:rPr sz="2700">
                <a:latin typeface="Times New Roman"/>
                <a:cs typeface="Times New Roman"/>
              </a:rPr>
              <a:t>that</a:t>
            </a:r>
            <a:r>
              <a:rPr sz="2700" spc="-11">
                <a:latin typeface="Times New Roman"/>
                <a:cs typeface="Times New Roman"/>
              </a:rPr>
              <a:t> </a:t>
            </a:r>
            <a:r>
              <a:rPr sz="2700">
                <a:latin typeface="Times New Roman"/>
                <a:cs typeface="Times New Roman"/>
              </a:rPr>
              <a:t>needs </a:t>
            </a:r>
            <a:r>
              <a:rPr sz="2700" spc="-664">
                <a:latin typeface="Times New Roman"/>
                <a:cs typeface="Times New Roman"/>
              </a:rPr>
              <a:t> </a:t>
            </a:r>
            <a:r>
              <a:rPr sz="2700">
                <a:latin typeface="Times New Roman"/>
                <a:cs typeface="Times New Roman"/>
              </a:rPr>
              <a:t>changing?</a:t>
            </a:r>
          </a:p>
          <a:p>
            <a:pPr marL="180975" indent="-171450" algn="just">
              <a:spcBef>
                <a:spcPts val="379"/>
              </a:spcBef>
              <a:buFont typeface="Wingdings"/>
              <a:buChar char=""/>
              <a:tabLst>
                <a:tab pos="180975" algn="l"/>
              </a:tabLst>
            </a:pPr>
            <a:r>
              <a:rPr sz="2700">
                <a:latin typeface="Times New Roman"/>
                <a:cs typeface="Times New Roman"/>
              </a:rPr>
              <a:t>What</a:t>
            </a:r>
            <a:r>
              <a:rPr sz="2700" spc="-11">
                <a:latin typeface="Times New Roman"/>
                <a:cs typeface="Times New Roman"/>
              </a:rPr>
              <a:t> </a:t>
            </a:r>
            <a:r>
              <a:rPr sz="2700" spc="-4">
                <a:latin typeface="Times New Roman"/>
                <a:cs typeface="Times New Roman"/>
              </a:rPr>
              <a:t>is</a:t>
            </a:r>
            <a:r>
              <a:rPr sz="2700" spc="-8">
                <a:latin typeface="Times New Roman"/>
                <a:cs typeface="Times New Roman"/>
              </a:rPr>
              <a:t> </a:t>
            </a:r>
            <a:r>
              <a:rPr sz="2700">
                <a:latin typeface="Times New Roman"/>
                <a:cs typeface="Times New Roman"/>
              </a:rPr>
              <a:t>the</a:t>
            </a:r>
            <a:r>
              <a:rPr sz="2700" spc="-11">
                <a:latin typeface="Times New Roman"/>
                <a:cs typeface="Times New Roman"/>
              </a:rPr>
              <a:t> </a:t>
            </a:r>
            <a:r>
              <a:rPr sz="2700">
                <a:latin typeface="Times New Roman"/>
                <a:cs typeface="Times New Roman"/>
              </a:rPr>
              <a:t>impact</a:t>
            </a:r>
            <a:r>
              <a:rPr sz="2700" spc="-15">
                <a:latin typeface="Times New Roman"/>
                <a:cs typeface="Times New Roman"/>
              </a:rPr>
              <a:t> </a:t>
            </a:r>
            <a:r>
              <a:rPr sz="2700">
                <a:latin typeface="Times New Roman"/>
                <a:cs typeface="Times New Roman"/>
              </a:rPr>
              <a:t>of</a:t>
            </a:r>
            <a:r>
              <a:rPr sz="2700" spc="-11">
                <a:latin typeface="Times New Roman"/>
                <a:cs typeface="Times New Roman"/>
              </a:rPr>
              <a:t> </a:t>
            </a:r>
            <a:r>
              <a:rPr sz="2700">
                <a:latin typeface="Times New Roman"/>
                <a:cs typeface="Times New Roman"/>
              </a:rPr>
              <a:t>these</a:t>
            </a:r>
            <a:r>
              <a:rPr sz="2700" spc="-8">
                <a:latin typeface="Times New Roman"/>
                <a:cs typeface="Times New Roman"/>
              </a:rPr>
              <a:t> </a:t>
            </a:r>
            <a:r>
              <a:rPr sz="2700">
                <a:latin typeface="Times New Roman"/>
                <a:cs typeface="Times New Roman"/>
              </a:rPr>
              <a:t>changes?</a:t>
            </a:r>
          </a:p>
          <a:p>
            <a:pPr marL="180975" indent="-171450" algn="just">
              <a:spcBef>
                <a:spcPts val="428"/>
              </a:spcBef>
              <a:buFont typeface="Wingdings"/>
              <a:buChar char=""/>
              <a:tabLst>
                <a:tab pos="180975" algn="l"/>
              </a:tabLst>
            </a:pPr>
            <a:r>
              <a:rPr sz="2700" spc="-30">
                <a:latin typeface="Times New Roman"/>
                <a:cs typeface="Times New Roman"/>
              </a:rPr>
              <a:t>Will</a:t>
            </a:r>
            <a:r>
              <a:rPr sz="2700" spc="-15">
                <a:latin typeface="Times New Roman"/>
                <a:cs typeface="Times New Roman"/>
              </a:rPr>
              <a:t> </a:t>
            </a:r>
            <a:r>
              <a:rPr sz="2700">
                <a:latin typeface="Times New Roman"/>
                <a:cs typeface="Times New Roman"/>
              </a:rPr>
              <a:t>these</a:t>
            </a:r>
            <a:r>
              <a:rPr sz="2700" spc="-4">
                <a:latin typeface="Times New Roman"/>
                <a:cs typeface="Times New Roman"/>
              </a:rPr>
              <a:t> </a:t>
            </a:r>
            <a:r>
              <a:rPr sz="2700">
                <a:latin typeface="Times New Roman"/>
                <a:cs typeface="Times New Roman"/>
              </a:rPr>
              <a:t>actions</a:t>
            </a:r>
            <a:r>
              <a:rPr sz="2700" spc="-4">
                <a:latin typeface="Times New Roman"/>
                <a:cs typeface="Times New Roman"/>
              </a:rPr>
              <a:t> </a:t>
            </a:r>
            <a:r>
              <a:rPr sz="2700">
                <a:latin typeface="Times New Roman"/>
                <a:cs typeface="Times New Roman"/>
              </a:rPr>
              <a:t>lead</a:t>
            </a:r>
            <a:r>
              <a:rPr sz="2700" spc="-4">
                <a:latin typeface="Times New Roman"/>
                <a:cs typeface="Times New Roman"/>
              </a:rPr>
              <a:t> </a:t>
            </a:r>
            <a:r>
              <a:rPr sz="2700">
                <a:latin typeface="Times New Roman"/>
                <a:cs typeface="Times New Roman"/>
              </a:rPr>
              <a:t>you</a:t>
            </a:r>
            <a:r>
              <a:rPr sz="2700" spc="-4">
                <a:latin typeface="Times New Roman"/>
                <a:cs typeface="Times New Roman"/>
              </a:rPr>
              <a:t> </a:t>
            </a:r>
            <a:r>
              <a:rPr sz="2700">
                <a:latin typeface="Times New Roman"/>
                <a:cs typeface="Times New Roman"/>
              </a:rPr>
              <a:t>to</a:t>
            </a:r>
            <a:r>
              <a:rPr sz="2700" spc="-4">
                <a:latin typeface="Times New Roman"/>
                <a:cs typeface="Times New Roman"/>
              </a:rPr>
              <a:t> </a:t>
            </a:r>
            <a:r>
              <a:rPr sz="2700">
                <a:latin typeface="Times New Roman"/>
                <a:cs typeface="Times New Roman"/>
              </a:rPr>
              <a:t>your</a:t>
            </a:r>
            <a:r>
              <a:rPr sz="2700" spc="-4">
                <a:latin typeface="Times New Roman"/>
                <a:cs typeface="Times New Roman"/>
              </a:rPr>
              <a:t> </a:t>
            </a:r>
            <a:r>
              <a:rPr sz="2700">
                <a:latin typeface="Times New Roman"/>
                <a:cs typeface="Times New Roman"/>
              </a:rPr>
              <a:t>expected</a:t>
            </a:r>
            <a:r>
              <a:rPr sz="2700" spc="4">
                <a:latin typeface="Times New Roman"/>
                <a:cs typeface="Times New Roman"/>
              </a:rPr>
              <a:t> </a:t>
            </a:r>
            <a:r>
              <a:rPr sz="2700" spc="-4">
                <a:latin typeface="Times New Roman"/>
                <a:cs typeface="Times New Roman"/>
              </a:rPr>
              <a:t>results?</a:t>
            </a:r>
            <a:endParaRPr sz="2700">
              <a:latin typeface="Times New Roman"/>
              <a:cs typeface="Times New Roman"/>
            </a:endParaRPr>
          </a:p>
        </p:txBody>
      </p:sp>
      <p:sp>
        <p:nvSpPr>
          <p:cNvPr id="4" name="TextBox 3">
            <a:extLst>
              <a:ext uri="{FF2B5EF4-FFF2-40B4-BE49-F238E27FC236}">
                <a16:creationId xmlns:a16="http://schemas.microsoft.com/office/drawing/2014/main" id="{D8703204-F8DC-4291-80BA-4F5A2B6CBB44}"/>
              </a:ext>
            </a:extLst>
          </p:cNvPr>
          <p:cNvSpPr txBox="1"/>
          <p:nvPr/>
        </p:nvSpPr>
        <p:spPr>
          <a:xfrm>
            <a:off x="2761654" y="609600"/>
            <a:ext cx="362069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latin typeface="Times New Roman" panose="02020603050405020304" pitchFamily="18" charset="0"/>
                <a:cs typeface="Times New Roman" panose="02020603050405020304" pitchFamily="18" charset="0"/>
              </a:rPr>
              <a:t>Project Monitoring</a:t>
            </a:r>
          </a:p>
        </p:txBody>
      </p:sp>
      <p:sp>
        <p:nvSpPr>
          <p:cNvPr id="5" name="Slide Number Placeholder 4">
            <a:extLst>
              <a:ext uri="{FF2B5EF4-FFF2-40B4-BE49-F238E27FC236}">
                <a16:creationId xmlns:a16="http://schemas.microsoft.com/office/drawing/2014/main" id="{629A1C02-A2B0-D26A-30D7-43AEC1EDD505}"/>
              </a:ext>
            </a:extLst>
          </p:cNvPr>
          <p:cNvSpPr>
            <a:spLocks noGrp="1"/>
          </p:cNvSpPr>
          <p:nvPr>
            <p:ph type="sldNum" sz="quarter" idx="7"/>
          </p:nvPr>
        </p:nvSpPr>
        <p:spPr/>
        <p:txBody>
          <a:bodyPr/>
          <a:lstStyle/>
          <a:p>
            <a:fld id="{B6F15528-21DE-4FAA-801E-634DDDAF4B2B}" type="slidenum">
              <a:rPr lang="en-US" smtClean="0"/>
              <a:t>99</a:t>
            </a:fld>
            <a:endParaRPr lang="en-US"/>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29"/>
  <p:tag name="AS_OS" val="Unix 5.4.0.196"/>
  <p:tag name="AS_RELEASE_DATE" val="2024.02.14"/>
  <p:tag name="AS_TITLE" val="Aspose.Slides for .NET6"/>
  <p:tag name="AS_VERSION" val="2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3458</Words>
  <Application>Microsoft Office PowerPoint</Application>
  <PresentationFormat>On-screen Show (4:3)</PresentationFormat>
  <Paragraphs>618</Paragraphs>
  <Slides>129</Slides>
  <Notes>3</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129</vt:i4>
      </vt:variant>
    </vt:vector>
  </HeadingPairs>
  <TitlesOfParts>
    <vt:vector size="148" baseType="lpstr">
      <vt:lpstr>Aptos</vt:lpstr>
      <vt:lpstr>Aptos Display</vt:lpstr>
      <vt:lpstr>Arial</vt:lpstr>
      <vt:lpstr>Arial MT</vt:lpstr>
      <vt:lpstr>Calibri</vt:lpstr>
      <vt:lpstr>Calibri Light</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HUM 4103 Project Planning and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Project monitoring?</vt:lpstr>
      <vt:lpstr>Questions have to be answered through Project  Monitoring</vt:lpstr>
      <vt:lpstr>PowerPoint Presentation</vt:lpstr>
      <vt:lpstr>PowerPoint Presentation</vt:lpstr>
      <vt:lpstr>PowerPoint Presentation</vt:lpstr>
      <vt:lpstr>Earned Value Calculation</vt:lpstr>
      <vt:lpstr>Gathering Work Performance Information</vt:lpstr>
      <vt:lpstr>PowerPoint Presentation</vt:lpstr>
      <vt:lpstr>PowerPoint Presentation</vt:lpstr>
      <vt:lpstr>Determine Schedule Status</vt:lpstr>
      <vt:lpstr>PowerPoint Presentation</vt:lpstr>
      <vt:lpstr>PowerPoint Presentation</vt:lpstr>
      <vt:lpstr>Determine Cost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Hp</cp:lastModifiedBy>
  <cp:revision>38</cp:revision>
  <cp:lastPrinted>2024-12-13T18:36:35Z</cp:lastPrinted>
  <dcterms:created xsi:type="dcterms:W3CDTF">2024-12-13T18:36:35Z</dcterms:created>
  <dcterms:modified xsi:type="dcterms:W3CDTF">2025-01-15T18:51:55Z</dcterms:modified>
</cp:coreProperties>
</file>